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33" r:id="rId2"/>
    <p:sldId id="295" r:id="rId3"/>
    <p:sldId id="296" r:id="rId4"/>
    <p:sldId id="263" r:id="rId5"/>
    <p:sldId id="297" r:id="rId6"/>
    <p:sldId id="298" r:id="rId7"/>
    <p:sldId id="300" r:id="rId8"/>
    <p:sldId id="301" r:id="rId9"/>
    <p:sldId id="299" r:id="rId10"/>
    <p:sldId id="302" r:id="rId11"/>
    <p:sldId id="303" r:id="rId12"/>
    <p:sldId id="304" r:id="rId13"/>
    <p:sldId id="306" r:id="rId14"/>
    <p:sldId id="308" r:id="rId15"/>
    <p:sldId id="309" r:id="rId16"/>
    <p:sldId id="310" r:id="rId17"/>
    <p:sldId id="311" r:id="rId18"/>
    <p:sldId id="312" r:id="rId19"/>
    <p:sldId id="313" r:id="rId20"/>
    <p:sldId id="270" r:id="rId21"/>
    <p:sldId id="271" r:id="rId22"/>
    <p:sldId id="272" r:id="rId23"/>
    <p:sldId id="275" r:id="rId24"/>
    <p:sldId id="317" r:id="rId25"/>
    <p:sldId id="318" r:id="rId26"/>
    <p:sldId id="319" r:id="rId27"/>
    <p:sldId id="278" r:id="rId28"/>
    <p:sldId id="320" r:id="rId29"/>
    <p:sldId id="314" r:id="rId30"/>
    <p:sldId id="315" r:id="rId31"/>
    <p:sldId id="316" r:id="rId32"/>
    <p:sldId id="288" r:id="rId33"/>
    <p:sldId id="289" r:id="rId34"/>
    <p:sldId id="291" r:id="rId35"/>
    <p:sldId id="292" r:id="rId36"/>
    <p:sldId id="323" r:id="rId37"/>
    <p:sldId id="321" r:id="rId38"/>
    <p:sldId id="322" r:id="rId39"/>
  </p:sldIdLst>
  <p:sldSz cx="9144000" cy="6858000" type="screen4x3"/>
  <p:notesSz cx="7099300" cy="10234613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610" autoAdjust="0"/>
  </p:normalViewPr>
  <p:slideViewPr>
    <p:cSldViewPr>
      <p:cViewPr varScale="1">
        <p:scale>
          <a:sx n="97" d="100"/>
          <a:sy n="97" d="100"/>
        </p:scale>
        <p:origin x="3640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12" Type="http://schemas.openxmlformats.org/officeDocument/2006/relationships/image" Target="../media/image18.e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emf"/><Relationship Id="rId11" Type="http://schemas.openxmlformats.org/officeDocument/2006/relationships/image" Target="../media/image17.emf"/><Relationship Id="rId5" Type="http://schemas.openxmlformats.org/officeDocument/2006/relationships/image" Target="../media/image11.e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image" Target="../media/image59.emf"/><Relationship Id="rId3" Type="http://schemas.openxmlformats.org/officeDocument/2006/relationships/image" Target="../media/image49.emf"/><Relationship Id="rId7" Type="http://schemas.openxmlformats.org/officeDocument/2006/relationships/image" Target="../media/image53.emf"/><Relationship Id="rId12" Type="http://schemas.openxmlformats.org/officeDocument/2006/relationships/image" Target="../media/image58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6" Type="http://schemas.openxmlformats.org/officeDocument/2006/relationships/image" Target="../media/image52.emf"/><Relationship Id="rId11" Type="http://schemas.openxmlformats.org/officeDocument/2006/relationships/image" Target="../media/image57.emf"/><Relationship Id="rId5" Type="http://schemas.openxmlformats.org/officeDocument/2006/relationships/image" Target="../media/image51.emf"/><Relationship Id="rId10" Type="http://schemas.openxmlformats.org/officeDocument/2006/relationships/image" Target="../media/image56.emf"/><Relationship Id="rId4" Type="http://schemas.openxmlformats.org/officeDocument/2006/relationships/image" Target="../media/image50.emf"/><Relationship Id="rId9" Type="http://schemas.openxmlformats.org/officeDocument/2006/relationships/image" Target="../media/image55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13" Type="http://schemas.openxmlformats.org/officeDocument/2006/relationships/image" Target="../media/image80.emf"/><Relationship Id="rId18" Type="http://schemas.openxmlformats.org/officeDocument/2006/relationships/image" Target="../media/image85.emf"/><Relationship Id="rId3" Type="http://schemas.openxmlformats.org/officeDocument/2006/relationships/image" Target="../media/image72.emf"/><Relationship Id="rId7" Type="http://schemas.openxmlformats.org/officeDocument/2006/relationships/image" Target="../media/image67.emf"/><Relationship Id="rId12" Type="http://schemas.openxmlformats.org/officeDocument/2006/relationships/image" Target="../media/image79.emf"/><Relationship Id="rId17" Type="http://schemas.openxmlformats.org/officeDocument/2006/relationships/image" Target="../media/image84.emf"/><Relationship Id="rId2" Type="http://schemas.openxmlformats.org/officeDocument/2006/relationships/image" Target="../media/image71.emf"/><Relationship Id="rId16" Type="http://schemas.openxmlformats.org/officeDocument/2006/relationships/image" Target="../media/image83.emf"/><Relationship Id="rId1" Type="http://schemas.openxmlformats.org/officeDocument/2006/relationships/image" Target="../media/image70.emf"/><Relationship Id="rId6" Type="http://schemas.openxmlformats.org/officeDocument/2006/relationships/image" Target="../media/image75.emf"/><Relationship Id="rId11" Type="http://schemas.openxmlformats.org/officeDocument/2006/relationships/image" Target="../media/image78.emf"/><Relationship Id="rId5" Type="http://schemas.openxmlformats.org/officeDocument/2006/relationships/image" Target="../media/image74.emf"/><Relationship Id="rId15" Type="http://schemas.openxmlformats.org/officeDocument/2006/relationships/image" Target="../media/image82.emf"/><Relationship Id="rId10" Type="http://schemas.openxmlformats.org/officeDocument/2006/relationships/image" Target="../media/image77.emf"/><Relationship Id="rId4" Type="http://schemas.openxmlformats.org/officeDocument/2006/relationships/image" Target="../media/image73.emf"/><Relationship Id="rId9" Type="http://schemas.openxmlformats.org/officeDocument/2006/relationships/image" Target="../media/image76.emf"/><Relationship Id="rId14" Type="http://schemas.openxmlformats.org/officeDocument/2006/relationships/image" Target="../media/image81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image" Target="../media/image59.emf"/><Relationship Id="rId3" Type="http://schemas.openxmlformats.org/officeDocument/2006/relationships/image" Target="../media/image49.emf"/><Relationship Id="rId7" Type="http://schemas.openxmlformats.org/officeDocument/2006/relationships/image" Target="../media/image53.emf"/><Relationship Id="rId12" Type="http://schemas.openxmlformats.org/officeDocument/2006/relationships/image" Target="../media/image58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6" Type="http://schemas.openxmlformats.org/officeDocument/2006/relationships/image" Target="../media/image52.emf"/><Relationship Id="rId11" Type="http://schemas.openxmlformats.org/officeDocument/2006/relationships/image" Target="../media/image57.emf"/><Relationship Id="rId5" Type="http://schemas.openxmlformats.org/officeDocument/2006/relationships/image" Target="../media/image51.emf"/><Relationship Id="rId10" Type="http://schemas.openxmlformats.org/officeDocument/2006/relationships/image" Target="../media/image56.emf"/><Relationship Id="rId4" Type="http://schemas.openxmlformats.org/officeDocument/2006/relationships/image" Target="../media/image50.emf"/><Relationship Id="rId9" Type="http://schemas.openxmlformats.org/officeDocument/2006/relationships/image" Target="../media/image55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13" Type="http://schemas.openxmlformats.org/officeDocument/2006/relationships/image" Target="../media/image98.emf"/><Relationship Id="rId18" Type="http://schemas.openxmlformats.org/officeDocument/2006/relationships/image" Target="../media/image103.wmf"/><Relationship Id="rId3" Type="http://schemas.openxmlformats.org/officeDocument/2006/relationships/image" Target="../media/image88.emf"/><Relationship Id="rId7" Type="http://schemas.openxmlformats.org/officeDocument/2006/relationships/image" Target="../media/image92.emf"/><Relationship Id="rId12" Type="http://schemas.openxmlformats.org/officeDocument/2006/relationships/image" Target="../media/image97.emf"/><Relationship Id="rId17" Type="http://schemas.openxmlformats.org/officeDocument/2006/relationships/image" Target="../media/image102.emf"/><Relationship Id="rId2" Type="http://schemas.openxmlformats.org/officeDocument/2006/relationships/image" Target="../media/image87.emf"/><Relationship Id="rId16" Type="http://schemas.openxmlformats.org/officeDocument/2006/relationships/image" Target="../media/image101.emf"/><Relationship Id="rId1" Type="http://schemas.openxmlformats.org/officeDocument/2006/relationships/image" Target="../media/image86.emf"/><Relationship Id="rId6" Type="http://schemas.openxmlformats.org/officeDocument/2006/relationships/image" Target="../media/image91.emf"/><Relationship Id="rId11" Type="http://schemas.openxmlformats.org/officeDocument/2006/relationships/image" Target="../media/image96.emf"/><Relationship Id="rId5" Type="http://schemas.openxmlformats.org/officeDocument/2006/relationships/image" Target="../media/image90.emf"/><Relationship Id="rId15" Type="http://schemas.openxmlformats.org/officeDocument/2006/relationships/image" Target="../media/image100.emf"/><Relationship Id="rId10" Type="http://schemas.openxmlformats.org/officeDocument/2006/relationships/image" Target="../media/image95.emf"/><Relationship Id="rId4" Type="http://schemas.openxmlformats.org/officeDocument/2006/relationships/image" Target="../media/image89.emf"/><Relationship Id="rId9" Type="http://schemas.openxmlformats.org/officeDocument/2006/relationships/image" Target="../media/image94.emf"/><Relationship Id="rId14" Type="http://schemas.openxmlformats.org/officeDocument/2006/relationships/image" Target="../media/image99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13" Type="http://schemas.openxmlformats.org/officeDocument/2006/relationships/image" Target="../media/image113.emf"/><Relationship Id="rId3" Type="http://schemas.openxmlformats.org/officeDocument/2006/relationships/image" Target="../media/image102.emf"/><Relationship Id="rId7" Type="http://schemas.openxmlformats.org/officeDocument/2006/relationships/image" Target="../media/image107.emf"/><Relationship Id="rId12" Type="http://schemas.openxmlformats.org/officeDocument/2006/relationships/image" Target="../media/image112.emf"/><Relationship Id="rId2" Type="http://schemas.openxmlformats.org/officeDocument/2006/relationships/image" Target="../media/image101.emf"/><Relationship Id="rId1" Type="http://schemas.openxmlformats.org/officeDocument/2006/relationships/image" Target="../media/image100.emf"/><Relationship Id="rId6" Type="http://schemas.openxmlformats.org/officeDocument/2006/relationships/image" Target="../media/image106.emf"/><Relationship Id="rId11" Type="http://schemas.openxmlformats.org/officeDocument/2006/relationships/image" Target="../media/image111.emf"/><Relationship Id="rId5" Type="http://schemas.openxmlformats.org/officeDocument/2006/relationships/image" Target="../media/image105.emf"/><Relationship Id="rId10" Type="http://schemas.openxmlformats.org/officeDocument/2006/relationships/image" Target="../media/image110.emf"/><Relationship Id="rId4" Type="http://schemas.openxmlformats.org/officeDocument/2006/relationships/image" Target="../media/image104.wmf"/><Relationship Id="rId9" Type="http://schemas.openxmlformats.org/officeDocument/2006/relationships/image" Target="../media/image109.emf"/><Relationship Id="rId14" Type="http://schemas.openxmlformats.org/officeDocument/2006/relationships/image" Target="../media/image114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13" Type="http://schemas.openxmlformats.org/officeDocument/2006/relationships/image" Target="../media/image127.emf"/><Relationship Id="rId18" Type="http://schemas.openxmlformats.org/officeDocument/2006/relationships/image" Target="../media/image132.emf"/><Relationship Id="rId3" Type="http://schemas.openxmlformats.org/officeDocument/2006/relationships/image" Target="../media/image117.emf"/><Relationship Id="rId7" Type="http://schemas.openxmlformats.org/officeDocument/2006/relationships/image" Target="../media/image121.emf"/><Relationship Id="rId12" Type="http://schemas.openxmlformats.org/officeDocument/2006/relationships/image" Target="../media/image126.emf"/><Relationship Id="rId17" Type="http://schemas.openxmlformats.org/officeDocument/2006/relationships/image" Target="../media/image131.emf"/><Relationship Id="rId2" Type="http://schemas.openxmlformats.org/officeDocument/2006/relationships/image" Target="../media/image116.emf"/><Relationship Id="rId16" Type="http://schemas.openxmlformats.org/officeDocument/2006/relationships/image" Target="../media/image130.emf"/><Relationship Id="rId20" Type="http://schemas.openxmlformats.org/officeDocument/2006/relationships/image" Target="../media/image134.emf"/><Relationship Id="rId1" Type="http://schemas.openxmlformats.org/officeDocument/2006/relationships/image" Target="../media/image115.emf"/><Relationship Id="rId6" Type="http://schemas.openxmlformats.org/officeDocument/2006/relationships/image" Target="../media/image120.emf"/><Relationship Id="rId11" Type="http://schemas.openxmlformats.org/officeDocument/2006/relationships/image" Target="../media/image125.emf"/><Relationship Id="rId5" Type="http://schemas.openxmlformats.org/officeDocument/2006/relationships/image" Target="../media/image119.emf"/><Relationship Id="rId15" Type="http://schemas.openxmlformats.org/officeDocument/2006/relationships/image" Target="../media/image129.emf"/><Relationship Id="rId10" Type="http://schemas.openxmlformats.org/officeDocument/2006/relationships/image" Target="../media/image124.emf"/><Relationship Id="rId19" Type="http://schemas.openxmlformats.org/officeDocument/2006/relationships/image" Target="../media/image133.emf"/><Relationship Id="rId4" Type="http://schemas.openxmlformats.org/officeDocument/2006/relationships/image" Target="../media/image118.emf"/><Relationship Id="rId9" Type="http://schemas.openxmlformats.org/officeDocument/2006/relationships/image" Target="../media/image123.emf"/><Relationship Id="rId14" Type="http://schemas.openxmlformats.org/officeDocument/2006/relationships/image" Target="../media/image128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emf"/><Relationship Id="rId7" Type="http://schemas.openxmlformats.org/officeDocument/2006/relationships/image" Target="../media/image141.emf"/><Relationship Id="rId2" Type="http://schemas.openxmlformats.org/officeDocument/2006/relationships/image" Target="../media/image136.emf"/><Relationship Id="rId1" Type="http://schemas.openxmlformats.org/officeDocument/2006/relationships/image" Target="../media/image135.emf"/><Relationship Id="rId6" Type="http://schemas.openxmlformats.org/officeDocument/2006/relationships/image" Target="../media/image140.emf"/><Relationship Id="rId5" Type="http://schemas.openxmlformats.org/officeDocument/2006/relationships/image" Target="../media/image139.emf"/><Relationship Id="rId4" Type="http://schemas.openxmlformats.org/officeDocument/2006/relationships/image" Target="../media/image13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第</a:t>
            </a:r>
            <a:r>
              <a:rPr lang="en-US" altLang="zh-CN" smtClean="0"/>
              <a:t>28</a:t>
            </a:r>
            <a:r>
              <a:rPr lang="zh-CN" altLang="en-US" smtClean="0"/>
              <a:t>讲 定积分的概念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zh-CN" altLang="en-US" smtClean="0"/>
              <a:t>打印版本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5E9D4-723D-4DBC-A4CB-D417F9D92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r>
              <a:rPr lang="zh-CN" altLang="en-US" smtClean="0"/>
              <a:t>第</a:t>
            </a:r>
            <a:r>
              <a:rPr lang="en-US" altLang="zh-CN" smtClean="0"/>
              <a:t>28</a:t>
            </a:r>
            <a:r>
              <a:rPr lang="zh-CN" altLang="en-US" smtClean="0"/>
              <a:t>讲 定积分的概念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r>
              <a:rPr lang="zh-CN" altLang="en-US" smtClean="0"/>
              <a:t>打印版本</a:t>
            </a: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E5EA12C-CA53-4BE2-96A6-8C86E20860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概念性的回顾与介绍为主，也会引入一些简单的新的定义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0F7FC-095C-4C0E-B548-D4BAF39A808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00">
              <a:defRPr/>
            </a:pPr>
            <a:r>
              <a:rPr lang="zh-CN" altLang="en-US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积分概念的历史比较悠久，让我们看一个现代一点的问题。在修建</a:t>
            </a:r>
            <a:r>
              <a:rPr lang="zh-CN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大坝</a:t>
            </a:r>
            <a:r>
              <a:rPr lang="zh-CN" altLang="en-US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时，为了确保大坝的安全，要考虑蓄水的高度，当蓄水超过某一高度时，就需要泄洪，所以通常都设计了</a:t>
            </a:r>
            <a:r>
              <a:rPr lang="zh-CN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溢流坝</a:t>
            </a:r>
            <a:r>
              <a:rPr lang="zh-CN" altLang="en-US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溢流坝断面形状是根据流体力学原理设计的，</a:t>
            </a:r>
            <a:r>
              <a:rPr lang="zh-CN" altLang="en-US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其边界通常包含一段</a:t>
            </a:r>
            <a:r>
              <a:rPr lang="zh-CN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抛物线。建筑这样的大坝自然要根据它的体积备料，而计算它的体积就需要尽可能准确地计算出它的断面面积。</a:t>
            </a:r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D26B-ADD6-41FE-B604-83B90D2DFCF9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 smtClean="0"/>
              <a:t>打印版本</a:t>
            </a:r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28</a:t>
            </a:r>
            <a:r>
              <a:rPr lang="zh-CN" altLang="en-US" smtClean="0"/>
              <a:t>讲 定积分的概念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00">
              <a:defRPr/>
            </a:pPr>
            <a:r>
              <a:rPr lang="zh-CN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那么对于顶面为抛物线的一段围成的面积该如何计算呢？</a:t>
            </a:r>
            <a:r>
              <a:rPr lang="zh-CN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在介绍微分定义的时候我们知道，直和曲虽然是一对矛盾，但是它们可以相互转换</a:t>
            </a:r>
            <a:r>
              <a:rPr lang="zh-CN" alt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，后面我们将介绍如何计算这一平面图形面积，所用的方法正是先化曲为直，然后再由直变曲</a:t>
            </a:r>
            <a:r>
              <a:rPr lang="zh-CN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13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990600">
              <a:defRPr/>
            </a:pPr>
            <a:r>
              <a:rPr lang="zh-CN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早在三国时间，我国古代数学家刘徽就提出</a:t>
            </a:r>
            <a:r>
              <a:rPr lang="zh-CN" alt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“割圆术”</a:t>
            </a:r>
            <a:r>
              <a:rPr lang="zh-CN" alt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正好体现这两种过程</a:t>
            </a:r>
            <a:r>
              <a:rPr lang="zh-CN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化曲为直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就是将圆的面积用圆内接多边形面积来近似，而由直变曲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就是将无穷多个小三角形的面积累加起来得到圆的面积</a:t>
            </a:r>
            <a:r>
              <a:rPr lang="zh-CN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A12C-CA53-4BE2-96A6-8C86E20860BC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 smtClean="0"/>
              <a:t>打印版本</a:t>
            </a:r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28</a:t>
            </a:r>
            <a:r>
              <a:rPr lang="zh-CN" altLang="en-US" smtClean="0"/>
              <a:t>讲 定积分的概念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00">
              <a:defRPr/>
            </a:pPr>
            <a:endParaRPr lang="zh-CN" altLang="zh-CN" sz="13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A12C-CA53-4BE2-96A6-8C86E20860BC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 smtClean="0"/>
              <a:t>打印版本</a:t>
            </a:r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28</a:t>
            </a:r>
            <a:r>
              <a:rPr lang="zh-CN" altLang="en-US" smtClean="0"/>
              <a:t>讲 定积分的概念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00">
              <a:defRPr/>
            </a:pPr>
            <a:endParaRPr lang="zh-CN" altLang="zh-CN" sz="13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A12C-CA53-4BE2-96A6-8C86E20860BC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 smtClean="0"/>
              <a:t>打印版本</a:t>
            </a:r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28</a:t>
            </a:r>
            <a:r>
              <a:rPr lang="zh-CN" altLang="en-US" smtClean="0"/>
              <a:t>讲 定积分的概念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A12C-CA53-4BE2-96A6-8C86E20860BC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 smtClean="0"/>
              <a:t>打印版本</a:t>
            </a:r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28</a:t>
            </a:r>
            <a:r>
              <a:rPr lang="zh-CN" altLang="en-US" smtClean="0"/>
              <a:t>讲 定积分的概念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899592" y="18864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定积分的概念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899592" y="169476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895350" eaLnBrk="0" hangingPunct="0">
              <a:buClr>
                <a:srgbClr val="0000FF"/>
              </a:buClr>
              <a:buSzPct val="120000"/>
              <a:tabLst>
                <a:tab pos="136525" algn="l"/>
              </a:tabLst>
            </a:pP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一、几个典型的定积分问题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899592" y="188640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895350" eaLnBrk="0" hangingPunct="0">
              <a:buClr>
                <a:srgbClr val="0000FF"/>
              </a:buClr>
              <a:buSzPct val="120000"/>
              <a:tabLst>
                <a:tab pos="136525" algn="l"/>
              </a:tabLst>
            </a:pP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二、定积分的定义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899592" y="188640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895350" eaLnBrk="0" hangingPunct="0">
              <a:buClr>
                <a:srgbClr val="0000FF"/>
              </a:buClr>
              <a:buSzPct val="120000"/>
              <a:tabLst>
                <a:tab pos="136525" algn="l"/>
              </a:tabLst>
            </a:pP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三、定积分与数列极限的关系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899592" y="188640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895350" eaLnBrk="0" hangingPunct="0">
              <a:buClr>
                <a:srgbClr val="0000FF"/>
              </a:buClr>
              <a:buSzPct val="120000"/>
              <a:tabLst>
                <a:tab pos="136525" algn="l"/>
              </a:tabLst>
            </a:pP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内容小结与练习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 userDrawn="1"/>
        </p:nvSpPr>
        <p:spPr bwMode="auto">
          <a:xfrm>
            <a:off x="8004175" y="0"/>
            <a:ext cx="1139825" cy="6858000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19" name="Rectangle 3"/>
          <p:cNvSpPr>
            <a:spLocks noChangeArrowheads="1"/>
          </p:cNvSpPr>
          <p:nvPr userDrawn="1"/>
        </p:nvSpPr>
        <p:spPr bwMode="auto">
          <a:xfrm>
            <a:off x="0" y="4076700"/>
            <a:ext cx="9144000" cy="2781300"/>
          </a:xfrm>
          <a:prstGeom prst="rect">
            <a:avLst/>
          </a:prstGeom>
          <a:solidFill>
            <a:schemeClr val="tx2">
              <a:lumMod val="20000"/>
              <a:lumOff val="80000"/>
              <a:alpha val="31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20" name="Rectangle 4"/>
          <p:cNvSpPr>
            <a:spLocks noChangeArrowheads="1"/>
          </p:cNvSpPr>
          <p:nvPr userDrawn="1"/>
        </p:nvSpPr>
        <p:spPr bwMode="auto">
          <a:xfrm>
            <a:off x="0" y="1784350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21" name="未知"/>
          <p:cNvSpPr/>
          <p:nvPr userDrawn="1"/>
        </p:nvSpPr>
        <p:spPr bwMode="auto">
          <a:xfrm>
            <a:off x="-7939" y="1773237"/>
            <a:ext cx="9123803" cy="2447071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9" name="Picture 17" descr="图片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26" y="1774046"/>
            <a:ext cx="986252" cy="882388"/>
          </a:xfrm>
          <a:prstGeom prst="rect">
            <a:avLst/>
          </a:prstGeom>
          <a:noFill/>
          <a:effectLst>
            <a:outerShdw dist="125080" dir="1437749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图片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3156"/>
            <a:ext cx="986253" cy="882388"/>
          </a:xfrm>
          <a:prstGeom prst="rect">
            <a:avLst/>
          </a:prstGeom>
          <a:noFill/>
          <a:ln>
            <a:noFill/>
          </a:ln>
          <a:effectLst>
            <a:outerShdw dist="119812" dir="1920323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3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60" y="2230865"/>
            <a:ext cx="1007393" cy="851137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175448" y="6488668"/>
            <a:ext cx="49685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mtClean="0">
                <a:solidFill>
                  <a:prstClr val="white">
                    <a:lumMod val="65000"/>
                  </a:prstClr>
                </a:solidFill>
              </a:rPr>
              <a:t>School of Mathematics in HNUST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9.png"/><Relationship Id="rId18" Type="http://schemas.openxmlformats.org/officeDocument/2006/relationships/image" Target="../media/image53.png"/><Relationship Id="rId3" Type="http://schemas.openxmlformats.org/officeDocument/2006/relationships/image" Target="../media/image21.png"/><Relationship Id="rId7" Type="http://schemas.openxmlformats.org/officeDocument/2006/relationships/image" Target="../media/image37.png"/><Relationship Id="rId12" Type="http://schemas.openxmlformats.org/officeDocument/2006/relationships/image" Target="../media/image48.png"/><Relationship Id="rId17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6.png"/><Relationship Id="rId11" Type="http://schemas.openxmlformats.org/officeDocument/2006/relationships/image" Target="../media/image46.png"/><Relationship Id="rId5" Type="http://schemas.openxmlformats.org/officeDocument/2006/relationships/image" Target="../media/image35.png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4.png"/><Relationship Id="rId9" Type="http://schemas.openxmlformats.org/officeDocument/2006/relationships/image" Target="../media/image40.png"/><Relationship Id="rId1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5.wmf"/><Relationship Id="rId3" Type="http://schemas.openxmlformats.org/officeDocument/2006/relationships/image" Target="../media/image55.png"/><Relationship Id="rId7" Type="http://schemas.openxmlformats.org/officeDocument/2006/relationships/oleObject" Target="../embeddings/oleObject15.bin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4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58.png"/><Relationship Id="rId11" Type="http://schemas.openxmlformats.org/officeDocument/2006/relationships/image" Target="../media/image61.png"/><Relationship Id="rId5" Type="http://schemas.openxmlformats.org/officeDocument/2006/relationships/image" Target="../media/image57.png"/><Relationship Id="rId15" Type="http://schemas.openxmlformats.org/officeDocument/2006/relationships/image" Target="../media/image26.wmf"/><Relationship Id="rId10" Type="http://schemas.openxmlformats.org/officeDocument/2006/relationships/image" Target="../media/image24.wmf"/><Relationship Id="rId4" Type="http://schemas.openxmlformats.org/officeDocument/2006/relationships/image" Target="../media/image56.png"/><Relationship Id="rId9" Type="http://schemas.openxmlformats.org/officeDocument/2006/relationships/oleObject" Target="../embeddings/oleObject16.bin"/><Relationship Id="rId14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66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5.pn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7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86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microsoft.com/office/2007/relationships/hdphoto" Target="../media/hdphoto1.wdp"/><Relationship Id="rId14" Type="http://schemas.openxmlformats.org/officeDocument/2006/relationships/image" Target="../media/image77.png"/><Relationship Id="rId22" Type="http://schemas.openxmlformats.org/officeDocument/2006/relationships/image" Target="../media/image8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88.png"/><Relationship Id="rId18" Type="http://schemas.openxmlformats.org/officeDocument/2006/relationships/image" Target="../media/image84.png"/><Relationship Id="rId26" Type="http://schemas.openxmlformats.org/officeDocument/2006/relationships/image" Target="../media/image93.png"/><Relationship Id="rId3" Type="http://schemas.openxmlformats.org/officeDocument/2006/relationships/image" Target="../media/image65.png"/><Relationship Id="rId21" Type="http://schemas.openxmlformats.org/officeDocument/2006/relationships/image" Target="../media/image87.png"/><Relationship Id="rId7" Type="http://schemas.openxmlformats.org/officeDocument/2006/relationships/image" Target="../media/image69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5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2.png"/><Relationship Id="rId20" Type="http://schemas.openxmlformats.org/officeDocument/2006/relationships/image" Target="../media/image90.png"/><Relationship Id="rId1" Type="http://schemas.openxmlformats.org/officeDocument/2006/relationships/vmlDrawing" Target="../drawings/vmlDrawing5.vml"/><Relationship Id="rId6" Type="http://schemas.openxmlformats.org/officeDocument/2006/relationships/image" Target="../media/image68.png"/><Relationship Id="rId11" Type="http://schemas.openxmlformats.org/officeDocument/2006/relationships/image" Target="../media/image74.png"/><Relationship Id="rId24" Type="http://schemas.openxmlformats.org/officeDocument/2006/relationships/oleObject" Target="../embeddings/oleObject20.bin"/><Relationship Id="rId5" Type="http://schemas.openxmlformats.org/officeDocument/2006/relationships/image" Target="../media/image67.png"/><Relationship Id="rId15" Type="http://schemas.openxmlformats.org/officeDocument/2006/relationships/image" Target="../media/image81.png"/><Relationship Id="rId23" Type="http://schemas.openxmlformats.org/officeDocument/2006/relationships/image" Target="../media/image28.wmf"/><Relationship Id="rId28" Type="http://schemas.openxmlformats.org/officeDocument/2006/relationships/image" Target="../media/image30.wmf"/><Relationship Id="rId10" Type="http://schemas.microsoft.com/office/2007/relationships/hdphoto" Target="../media/hdphoto1.wdp"/><Relationship Id="rId19" Type="http://schemas.openxmlformats.org/officeDocument/2006/relationships/image" Target="../media/image89.png"/><Relationship Id="rId4" Type="http://schemas.openxmlformats.org/officeDocument/2006/relationships/image" Target="../media/image66.png"/><Relationship Id="rId9" Type="http://schemas.openxmlformats.org/officeDocument/2006/relationships/image" Target="../media/image27.png"/><Relationship Id="rId14" Type="http://schemas.openxmlformats.org/officeDocument/2006/relationships/image" Target="../media/image80.png"/><Relationship Id="rId22" Type="http://schemas.openxmlformats.org/officeDocument/2006/relationships/oleObject" Target="../embeddings/oleObject19.bin"/><Relationship Id="rId27" Type="http://schemas.openxmlformats.org/officeDocument/2006/relationships/oleObject" Target="../embeddings/oleObject2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18" Type="http://schemas.openxmlformats.org/officeDocument/2006/relationships/image" Target="../media/image109.png"/><Relationship Id="rId3" Type="http://schemas.openxmlformats.org/officeDocument/2006/relationships/image" Target="../media/image19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17" Type="http://schemas.openxmlformats.org/officeDocument/2006/relationships/image" Target="../media/image10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5" Type="http://schemas.openxmlformats.org/officeDocument/2006/relationships/image" Target="../media/image10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14" Type="http://schemas.openxmlformats.org/officeDocument/2006/relationships/image" Target="../media/image10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96.png"/><Relationship Id="rId18" Type="http://schemas.openxmlformats.org/officeDocument/2006/relationships/image" Target="../media/image106.png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109.png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95.png"/><Relationship Id="rId17" Type="http://schemas.openxmlformats.org/officeDocument/2006/relationships/image" Target="../media/image10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9.png"/><Relationship Id="rId20" Type="http://schemas.openxmlformats.org/officeDocument/2006/relationships/image" Target="../media/image108.png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11" Type="http://schemas.openxmlformats.org/officeDocument/2006/relationships/image" Target="../media/image33.wmf"/><Relationship Id="rId5" Type="http://schemas.openxmlformats.org/officeDocument/2006/relationships/oleObject" Target="../embeddings/oleObject22.bin"/><Relationship Id="rId15" Type="http://schemas.openxmlformats.org/officeDocument/2006/relationships/image" Target="../media/image98.png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107.png"/><Relationship Id="rId4" Type="http://schemas.openxmlformats.org/officeDocument/2006/relationships/image" Target="../media/image19.png"/><Relationship Id="rId9" Type="http://schemas.openxmlformats.org/officeDocument/2006/relationships/image" Target="../media/image112.png"/><Relationship Id="rId14" Type="http://schemas.openxmlformats.org/officeDocument/2006/relationships/image" Target="../media/image9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2" Type="http://schemas.openxmlformats.org/officeDocument/2006/relationships/image" Target="../media/image19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5" Type="http://schemas.openxmlformats.org/officeDocument/2006/relationships/image" Target="../media/image12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Relationship Id="rId14" Type="http://schemas.openxmlformats.org/officeDocument/2006/relationships/image" Target="../media/image1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3" Type="http://schemas.openxmlformats.org/officeDocument/2006/relationships/image" Target="../media/image19.png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3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11" Type="http://schemas.openxmlformats.org/officeDocument/2006/relationships/image" Target="../media/image36.wmf"/><Relationship Id="rId5" Type="http://schemas.openxmlformats.org/officeDocument/2006/relationships/oleObject" Target="../embeddings/oleObject25.bin"/><Relationship Id="rId15" Type="http://schemas.openxmlformats.org/officeDocument/2006/relationships/image" Target="../media/image122.png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126.png"/><Relationship Id="rId4" Type="http://schemas.openxmlformats.org/officeDocument/2006/relationships/image" Target="../media/image127.png"/><Relationship Id="rId9" Type="http://schemas.openxmlformats.org/officeDocument/2006/relationships/image" Target="../media/image130.png"/><Relationship Id="rId14" Type="http://schemas.openxmlformats.org/officeDocument/2006/relationships/image" Target="../media/image1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7.png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5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2.e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44.emf"/><Relationship Id="rId4" Type="http://schemas.openxmlformats.org/officeDocument/2006/relationships/image" Target="../media/image41.e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46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51.emf"/><Relationship Id="rId18" Type="http://schemas.openxmlformats.org/officeDocument/2006/relationships/oleObject" Target="../embeddings/oleObject45.bin"/><Relationship Id="rId26" Type="http://schemas.openxmlformats.org/officeDocument/2006/relationships/oleObject" Target="../embeddings/oleObject49.bin"/><Relationship Id="rId3" Type="http://schemas.openxmlformats.org/officeDocument/2006/relationships/image" Target="../media/image19.png"/><Relationship Id="rId21" Type="http://schemas.openxmlformats.org/officeDocument/2006/relationships/image" Target="../media/image55.emf"/><Relationship Id="rId7" Type="http://schemas.openxmlformats.org/officeDocument/2006/relationships/image" Target="../media/image48.e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53.emf"/><Relationship Id="rId25" Type="http://schemas.openxmlformats.org/officeDocument/2006/relationships/image" Target="../media/image57.e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44.bin"/><Relationship Id="rId20" Type="http://schemas.openxmlformats.org/officeDocument/2006/relationships/oleObject" Target="../embeddings/oleObject46.bin"/><Relationship Id="rId29" Type="http://schemas.openxmlformats.org/officeDocument/2006/relationships/image" Target="../media/image59.e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50.emf"/><Relationship Id="rId24" Type="http://schemas.openxmlformats.org/officeDocument/2006/relationships/oleObject" Target="../embeddings/oleObject48.bin"/><Relationship Id="rId5" Type="http://schemas.openxmlformats.org/officeDocument/2006/relationships/image" Target="../media/image47.emf"/><Relationship Id="rId15" Type="http://schemas.openxmlformats.org/officeDocument/2006/relationships/image" Target="../media/image52.emf"/><Relationship Id="rId23" Type="http://schemas.openxmlformats.org/officeDocument/2006/relationships/image" Target="../media/image56.emf"/><Relationship Id="rId28" Type="http://schemas.openxmlformats.org/officeDocument/2006/relationships/oleObject" Target="../embeddings/oleObject50.bin"/><Relationship Id="rId10" Type="http://schemas.openxmlformats.org/officeDocument/2006/relationships/oleObject" Target="../embeddings/oleObject41.bin"/><Relationship Id="rId19" Type="http://schemas.openxmlformats.org/officeDocument/2006/relationships/image" Target="../media/image54.e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9.emf"/><Relationship Id="rId14" Type="http://schemas.openxmlformats.org/officeDocument/2006/relationships/oleObject" Target="../embeddings/oleObject43.bin"/><Relationship Id="rId22" Type="http://schemas.openxmlformats.org/officeDocument/2006/relationships/oleObject" Target="../embeddings/oleObject47.bin"/><Relationship Id="rId27" Type="http://schemas.openxmlformats.org/officeDocument/2006/relationships/image" Target="../media/image58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157.png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19.png"/><Relationship Id="rId9" Type="http://schemas.openxmlformats.org/officeDocument/2006/relationships/image" Target="../media/image1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1.png"/><Relationship Id="rId5" Type="http://schemas.openxmlformats.org/officeDocument/2006/relationships/image" Target="../media/image164.png"/><Relationship Id="rId10" Type="http://schemas.openxmlformats.org/officeDocument/2006/relationships/image" Target="../media/image64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5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65.wmf"/><Relationship Id="rId4" Type="http://schemas.openxmlformats.org/officeDocument/2006/relationships/oleObject" Target="../embeddings/oleObject5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8.e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67.emf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6.bin"/><Relationship Id="rId18" Type="http://schemas.openxmlformats.org/officeDocument/2006/relationships/image" Target="../media/image68.emf"/><Relationship Id="rId26" Type="http://schemas.openxmlformats.org/officeDocument/2006/relationships/image" Target="../media/image79.emf"/><Relationship Id="rId21" Type="http://schemas.openxmlformats.org/officeDocument/2006/relationships/oleObject" Target="../embeddings/oleObject70.bin"/><Relationship Id="rId34" Type="http://schemas.openxmlformats.org/officeDocument/2006/relationships/image" Target="../media/image83.emf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74.emf"/><Relationship Id="rId17" Type="http://schemas.openxmlformats.org/officeDocument/2006/relationships/oleObject" Target="../embeddings/oleObject68.bin"/><Relationship Id="rId25" Type="http://schemas.openxmlformats.org/officeDocument/2006/relationships/oleObject" Target="../embeddings/oleObject72.bin"/><Relationship Id="rId33" Type="http://schemas.openxmlformats.org/officeDocument/2006/relationships/oleObject" Target="../embeddings/oleObject76.bin"/><Relationship Id="rId38" Type="http://schemas.openxmlformats.org/officeDocument/2006/relationships/image" Target="../media/image85.e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67.emf"/><Relationship Id="rId20" Type="http://schemas.openxmlformats.org/officeDocument/2006/relationships/image" Target="../media/image76.emf"/><Relationship Id="rId29" Type="http://schemas.openxmlformats.org/officeDocument/2006/relationships/oleObject" Target="../embeddings/oleObject74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1.emf"/><Relationship Id="rId11" Type="http://schemas.openxmlformats.org/officeDocument/2006/relationships/oleObject" Target="../embeddings/oleObject65.bin"/><Relationship Id="rId24" Type="http://schemas.openxmlformats.org/officeDocument/2006/relationships/image" Target="../media/image78.emf"/><Relationship Id="rId32" Type="http://schemas.openxmlformats.org/officeDocument/2006/relationships/image" Target="../media/image82.emf"/><Relationship Id="rId37" Type="http://schemas.openxmlformats.org/officeDocument/2006/relationships/oleObject" Target="../embeddings/oleObject78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23" Type="http://schemas.openxmlformats.org/officeDocument/2006/relationships/oleObject" Target="../embeddings/oleObject71.bin"/><Relationship Id="rId28" Type="http://schemas.openxmlformats.org/officeDocument/2006/relationships/image" Target="../media/image80.emf"/><Relationship Id="rId36" Type="http://schemas.openxmlformats.org/officeDocument/2006/relationships/image" Target="../media/image84.emf"/><Relationship Id="rId10" Type="http://schemas.openxmlformats.org/officeDocument/2006/relationships/image" Target="../media/image73.emf"/><Relationship Id="rId19" Type="http://schemas.openxmlformats.org/officeDocument/2006/relationships/oleObject" Target="../embeddings/oleObject69.bin"/><Relationship Id="rId31" Type="http://schemas.openxmlformats.org/officeDocument/2006/relationships/oleObject" Target="../embeddings/oleObject75.bin"/><Relationship Id="rId4" Type="http://schemas.openxmlformats.org/officeDocument/2006/relationships/image" Target="../media/image70.e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75.emf"/><Relationship Id="rId22" Type="http://schemas.openxmlformats.org/officeDocument/2006/relationships/image" Target="../media/image77.emf"/><Relationship Id="rId27" Type="http://schemas.openxmlformats.org/officeDocument/2006/relationships/oleObject" Target="../embeddings/oleObject73.bin"/><Relationship Id="rId30" Type="http://schemas.openxmlformats.org/officeDocument/2006/relationships/image" Target="../media/image81.emf"/><Relationship Id="rId35" Type="http://schemas.openxmlformats.org/officeDocument/2006/relationships/oleObject" Target="../embeddings/oleObject77.bin"/><Relationship Id="rId8" Type="http://schemas.openxmlformats.org/officeDocument/2006/relationships/image" Target="../media/image72.emf"/><Relationship Id="rId3" Type="http://schemas.openxmlformats.org/officeDocument/2006/relationships/oleObject" Target="../embeddings/oleObject6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4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13" Type="http://schemas.openxmlformats.org/officeDocument/2006/relationships/image" Target="../media/image51.emf"/><Relationship Id="rId18" Type="http://schemas.openxmlformats.org/officeDocument/2006/relationships/oleObject" Target="../embeddings/oleObject89.bin"/><Relationship Id="rId26" Type="http://schemas.openxmlformats.org/officeDocument/2006/relationships/oleObject" Target="../embeddings/oleObject93.bin"/><Relationship Id="rId3" Type="http://schemas.openxmlformats.org/officeDocument/2006/relationships/image" Target="../media/image19.png"/><Relationship Id="rId21" Type="http://schemas.openxmlformats.org/officeDocument/2006/relationships/image" Target="../media/image55.emf"/><Relationship Id="rId7" Type="http://schemas.openxmlformats.org/officeDocument/2006/relationships/image" Target="../media/image48.emf"/><Relationship Id="rId12" Type="http://schemas.openxmlformats.org/officeDocument/2006/relationships/oleObject" Target="../embeddings/oleObject86.bin"/><Relationship Id="rId17" Type="http://schemas.openxmlformats.org/officeDocument/2006/relationships/image" Target="../media/image53.emf"/><Relationship Id="rId25" Type="http://schemas.openxmlformats.org/officeDocument/2006/relationships/image" Target="../media/image57.emf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88.bin"/><Relationship Id="rId20" Type="http://schemas.openxmlformats.org/officeDocument/2006/relationships/oleObject" Target="../embeddings/oleObject90.bin"/><Relationship Id="rId29" Type="http://schemas.openxmlformats.org/officeDocument/2006/relationships/image" Target="../media/image59.emf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3.bin"/><Relationship Id="rId11" Type="http://schemas.openxmlformats.org/officeDocument/2006/relationships/image" Target="../media/image50.emf"/><Relationship Id="rId24" Type="http://schemas.openxmlformats.org/officeDocument/2006/relationships/oleObject" Target="../embeddings/oleObject92.bin"/><Relationship Id="rId5" Type="http://schemas.openxmlformats.org/officeDocument/2006/relationships/image" Target="../media/image47.emf"/><Relationship Id="rId15" Type="http://schemas.openxmlformats.org/officeDocument/2006/relationships/image" Target="../media/image52.emf"/><Relationship Id="rId23" Type="http://schemas.openxmlformats.org/officeDocument/2006/relationships/image" Target="../media/image56.emf"/><Relationship Id="rId28" Type="http://schemas.openxmlformats.org/officeDocument/2006/relationships/oleObject" Target="../embeddings/oleObject94.bin"/><Relationship Id="rId10" Type="http://schemas.openxmlformats.org/officeDocument/2006/relationships/oleObject" Target="../embeddings/oleObject85.bin"/><Relationship Id="rId19" Type="http://schemas.openxmlformats.org/officeDocument/2006/relationships/image" Target="../media/image54.emf"/><Relationship Id="rId4" Type="http://schemas.openxmlformats.org/officeDocument/2006/relationships/oleObject" Target="../embeddings/oleObject82.bin"/><Relationship Id="rId9" Type="http://schemas.openxmlformats.org/officeDocument/2006/relationships/image" Target="../media/image49.emf"/><Relationship Id="rId14" Type="http://schemas.openxmlformats.org/officeDocument/2006/relationships/oleObject" Target="../embeddings/oleObject87.bin"/><Relationship Id="rId22" Type="http://schemas.openxmlformats.org/officeDocument/2006/relationships/oleObject" Target="../embeddings/oleObject91.bin"/><Relationship Id="rId27" Type="http://schemas.openxmlformats.org/officeDocument/2006/relationships/image" Target="../media/image58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95.bin"/><Relationship Id="rId5" Type="http://schemas.openxmlformats.org/officeDocument/2006/relationships/image" Target="../media/image19.png"/><Relationship Id="rId10" Type="http://schemas.openxmlformats.org/officeDocument/2006/relationships/image" Target="../media/image160.png"/><Relationship Id="rId4" Type="http://schemas.openxmlformats.org/officeDocument/2006/relationships/image" Target="../media/image157.png"/><Relationship Id="rId9" Type="http://schemas.openxmlformats.org/officeDocument/2006/relationships/image" Target="../media/image61.wmf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2.bin"/><Relationship Id="rId18" Type="http://schemas.openxmlformats.org/officeDocument/2006/relationships/oleObject" Target="../embeddings/oleObject104.bin"/><Relationship Id="rId26" Type="http://schemas.openxmlformats.org/officeDocument/2006/relationships/oleObject" Target="../embeddings/oleObject108.bin"/><Relationship Id="rId39" Type="http://schemas.openxmlformats.org/officeDocument/2006/relationships/image" Target="../media/image103.wmf"/><Relationship Id="rId21" Type="http://schemas.openxmlformats.org/officeDocument/2006/relationships/image" Target="../media/image94.emf"/><Relationship Id="rId34" Type="http://schemas.openxmlformats.org/officeDocument/2006/relationships/oleObject" Target="../embeddings/oleObject112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90.emf"/><Relationship Id="rId17" Type="http://schemas.openxmlformats.org/officeDocument/2006/relationships/image" Target="../media/image92.emf"/><Relationship Id="rId25" Type="http://schemas.openxmlformats.org/officeDocument/2006/relationships/image" Target="../media/image96.emf"/><Relationship Id="rId33" Type="http://schemas.openxmlformats.org/officeDocument/2006/relationships/image" Target="../media/image100.emf"/><Relationship Id="rId38" Type="http://schemas.openxmlformats.org/officeDocument/2006/relationships/oleObject" Target="../embeddings/oleObject114.bin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103.bin"/><Relationship Id="rId20" Type="http://schemas.openxmlformats.org/officeDocument/2006/relationships/oleObject" Target="../embeddings/oleObject105.bin"/><Relationship Id="rId29" Type="http://schemas.openxmlformats.org/officeDocument/2006/relationships/image" Target="../media/image98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7.emf"/><Relationship Id="rId11" Type="http://schemas.openxmlformats.org/officeDocument/2006/relationships/oleObject" Target="../embeddings/oleObject101.bin"/><Relationship Id="rId24" Type="http://schemas.openxmlformats.org/officeDocument/2006/relationships/oleObject" Target="../embeddings/oleObject107.bin"/><Relationship Id="rId32" Type="http://schemas.openxmlformats.org/officeDocument/2006/relationships/oleObject" Target="../embeddings/oleObject111.bin"/><Relationship Id="rId37" Type="http://schemas.openxmlformats.org/officeDocument/2006/relationships/image" Target="../media/image102.emf"/><Relationship Id="rId5" Type="http://schemas.openxmlformats.org/officeDocument/2006/relationships/oleObject" Target="../embeddings/oleObject98.bin"/><Relationship Id="rId15" Type="http://schemas.openxmlformats.org/officeDocument/2006/relationships/image" Target="../media/image199.png"/><Relationship Id="rId23" Type="http://schemas.openxmlformats.org/officeDocument/2006/relationships/image" Target="../media/image95.emf"/><Relationship Id="rId28" Type="http://schemas.openxmlformats.org/officeDocument/2006/relationships/oleObject" Target="../embeddings/oleObject109.bin"/><Relationship Id="rId36" Type="http://schemas.openxmlformats.org/officeDocument/2006/relationships/oleObject" Target="../embeddings/oleObject113.bin"/><Relationship Id="rId10" Type="http://schemas.openxmlformats.org/officeDocument/2006/relationships/image" Target="../media/image89.emf"/><Relationship Id="rId19" Type="http://schemas.openxmlformats.org/officeDocument/2006/relationships/image" Target="../media/image93.emf"/><Relationship Id="rId31" Type="http://schemas.openxmlformats.org/officeDocument/2006/relationships/image" Target="../media/image99.emf"/><Relationship Id="rId4" Type="http://schemas.openxmlformats.org/officeDocument/2006/relationships/image" Target="../media/image86.e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91.emf"/><Relationship Id="rId22" Type="http://schemas.openxmlformats.org/officeDocument/2006/relationships/oleObject" Target="../embeddings/oleObject106.bin"/><Relationship Id="rId27" Type="http://schemas.openxmlformats.org/officeDocument/2006/relationships/image" Target="../media/image97.emf"/><Relationship Id="rId30" Type="http://schemas.openxmlformats.org/officeDocument/2006/relationships/oleObject" Target="../embeddings/oleObject110.bin"/><Relationship Id="rId35" Type="http://schemas.openxmlformats.org/officeDocument/2006/relationships/image" Target="../media/image101.emf"/><Relationship Id="rId8" Type="http://schemas.openxmlformats.org/officeDocument/2006/relationships/image" Target="../media/image88.emf"/><Relationship Id="rId3" Type="http://schemas.openxmlformats.org/officeDocument/2006/relationships/oleObject" Target="../embeddings/oleObject97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108.emf"/><Relationship Id="rId26" Type="http://schemas.openxmlformats.org/officeDocument/2006/relationships/image" Target="../media/image112.emf"/><Relationship Id="rId3" Type="http://schemas.openxmlformats.org/officeDocument/2006/relationships/oleObject" Target="../embeddings/oleObject115.bin"/><Relationship Id="rId21" Type="http://schemas.openxmlformats.org/officeDocument/2006/relationships/oleObject" Target="../embeddings/oleObject124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05.emf"/><Relationship Id="rId17" Type="http://schemas.openxmlformats.org/officeDocument/2006/relationships/oleObject" Target="../embeddings/oleObject122.bin"/><Relationship Id="rId25" Type="http://schemas.openxmlformats.org/officeDocument/2006/relationships/oleObject" Target="../embeddings/oleObject126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07.emf"/><Relationship Id="rId20" Type="http://schemas.openxmlformats.org/officeDocument/2006/relationships/image" Target="../media/image109.emf"/><Relationship Id="rId29" Type="http://schemas.openxmlformats.org/officeDocument/2006/relationships/oleObject" Target="../embeddings/oleObject128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1.emf"/><Relationship Id="rId11" Type="http://schemas.openxmlformats.org/officeDocument/2006/relationships/oleObject" Target="../embeddings/oleObject119.bin"/><Relationship Id="rId24" Type="http://schemas.openxmlformats.org/officeDocument/2006/relationships/image" Target="../media/image111.emf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23" Type="http://schemas.openxmlformats.org/officeDocument/2006/relationships/oleObject" Target="../embeddings/oleObject125.bin"/><Relationship Id="rId28" Type="http://schemas.openxmlformats.org/officeDocument/2006/relationships/image" Target="../media/image113.emf"/><Relationship Id="rId10" Type="http://schemas.openxmlformats.org/officeDocument/2006/relationships/image" Target="../media/image104.wmf"/><Relationship Id="rId19" Type="http://schemas.openxmlformats.org/officeDocument/2006/relationships/oleObject" Target="../embeddings/oleObject123.bin"/><Relationship Id="rId4" Type="http://schemas.openxmlformats.org/officeDocument/2006/relationships/image" Target="../media/image100.e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06.emf"/><Relationship Id="rId22" Type="http://schemas.openxmlformats.org/officeDocument/2006/relationships/image" Target="../media/image110.emf"/><Relationship Id="rId27" Type="http://schemas.openxmlformats.org/officeDocument/2006/relationships/oleObject" Target="../embeddings/oleObject127.bin"/><Relationship Id="rId30" Type="http://schemas.openxmlformats.org/officeDocument/2006/relationships/image" Target="../media/image114.emf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4.bin"/><Relationship Id="rId18" Type="http://schemas.openxmlformats.org/officeDocument/2006/relationships/image" Target="../media/image122.emf"/><Relationship Id="rId26" Type="http://schemas.openxmlformats.org/officeDocument/2006/relationships/image" Target="../media/image126.emf"/><Relationship Id="rId39" Type="http://schemas.openxmlformats.org/officeDocument/2006/relationships/oleObject" Target="../embeddings/oleObject147.bin"/><Relationship Id="rId21" Type="http://schemas.openxmlformats.org/officeDocument/2006/relationships/oleObject" Target="../embeddings/oleObject138.bin"/><Relationship Id="rId34" Type="http://schemas.openxmlformats.org/officeDocument/2006/relationships/image" Target="../media/image130.emf"/><Relationship Id="rId42" Type="http://schemas.openxmlformats.org/officeDocument/2006/relationships/image" Target="../media/image134.emf"/><Relationship Id="rId7" Type="http://schemas.openxmlformats.org/officeDocument/2006/relationships/oleObject" Target="../embeddings/oleObject131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21.emf"/><Relationship Id="rId20" Type="http://schemas.openxmlformats.org/officeDocument/2006/relationships/image" Target="../media/image123.emf"/><Relationship Id="rId29" Type="http://schemas.openxmlformats.org/officeDocument/2006/relationships/oleObject" Target="../embeddings/oleObject142.bin"/><Relationship Id="rId41" Type="http://schemas.openxmlformats.org/officeDocument/2006/relationships/oleObject" Target="../embeddings/oleObject148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6.emf"/><Relationship Id="rId11" Type="http://schemas.openxmlformats.org/officeDocument/2006/relationships/oleObject" Target="../embeddings/oleObject133.bin"/><Relationship Id="rId24" Type="http://schemas.openxmlformats.org/officeDocument/2006/relationships/image" Target="../media/image125.emf"/><Relationship Id="rId32" Type="http://schemas.openxmlformats.org/officeDocument/2006/relationships/image" Target="../media/image129.emf"/><Relationship Id="rId37" Type="http://schemas.openxmlformats.org/officeDocument/2006/relationships/oleObject" Target="../embeddings/oleObject146.bin"/><Relationship Id="rId40" Type="http://schemas.openxmlformats.org/officeDocument/2006/relationships/image" Target="../media/image133.emf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35.bin"/><Relationship Id="rId23" Type="http://schemas.openxmlformats.org/officeDocument/2006/relationships/oleObject" Target="../embeddings/oleObject139.bin"/><Relationship Id="rId28" Type="http://schemas.openxmlformats.org/officeDocument/2006/relationships/image" Target="../media/image127.emf"/><Relationship Id="rId36" Type="http://schemas.openxmlformats.org/officeDocument/2006/relationships/image" Target="../media/image131.emf"/><Relationship Id="rId10" Type="http://schemas.openxmlformats.org/officeDocument/2006/relationships/image" Target="../media/image118.emf"/><Relationship Id="rId19" Type="http://schemas.openxmlformats.org/officeDocument/2006/relationships/oleObject" Target="../embeddings/oleObject137.bin"/><Relationship Id="rId31" Type="http://schemas.openxmlformats.org/officeDocument/2006/relationships/oleObject" Target="../embeddings/oleObject143.bin"/><Relationship Id="rId4" Type="http://schemas.openxmlformats.org/officeDocument/2006/relationships/image" Target="../media/image115.e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20.emf"/><Relationship Id="rId22" Type="http://schemas.openxmlformats.org/officeDocument/2006/relationships/image" Target="../media/image124.emf"/><Relationship Id="rId27" Type="http://schemas.openxmlformats.org/officeDocument/2006/relationships/oleObject" Target="../embeddings/oleObject141.bin"/><Relationship Id="rId30" Type="http://schemas.openxmlformats.org/officeDocument/2006/relationships/image" Target="../media/image128.emf"/><Relationship Id="rId35" Type="http://schemas.openxmlformats.org/officeDocument/2006/relationships/oleObject" Target="../embeddings/oleObject145.bin"/><Relationship Id="rId8" Type="http://schemas.openxmlformats.org/officeDocument/2006/relationships/image" Target="../media/image117.emf"/><Relationship Id="rId3" Type="http://schemas.openxmlformats.org/officeDocument/2006/relationships/oleObject" Target="../embeddings/oleObject129.bin"/><Relationship Id="rId12" Type="http://schemas.openxmlformats.org/officeDocument/2006/relationships/image" Target="../media/image119.emf"/><Relationship Id="rId17" Type="http://schemas.openxmlformats.org/officeDocument/2006/relationships/oleObject" Target="../embeddings/oleObject136.bin"/><Relationship Id="rId25" Type="http://schemas.openxmlformats.org/officeDocument/2006/relationships/oleObject" Target="../embeddings/oleObject140.bin"/><Relationship Id="rId33" Type="http://schemas.openxmlformats.org/officeDocument/2006/relationships/oleObject" Target="../embeddings/oleObject144.bin"/><Relationship Id="rId38" Type="http://schemas.openxmlformats.org/officeDocument/2006/relationships/image" Target="../media/image132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emf"/><Relationship Id="rId13" Type="http://schemas.openxmlformats.org/officeDocument/2006/relationships/oleObject" Target="../embeddings/oleObject154.bin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39.emf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41.e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6.e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10" Type="http://schemas.openxmlformats.org/officeDocument/2006/relationships/image" Target="../media/image138.emf"/><Relationship Id="rId4" Type="http://schemas.openxmlformats.org/officeDocument/2006/relationships/image" Target="../media/image135.e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40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13.emf"/><Relationship Id="rId26" Type="http://schemas.openxmlformats.org/officeDocument/2006/relationships/image" Target="../media/image17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9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emf"/><Relationship Id="rId17" Type="http://schemas.openxmlformats.org/officeDocument/2006/relationships/oleObject" Target="../embeddings/oleObject7.bin"/><Relationship Id="rId25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emf"/><Relationship Id="rId20" Type="http://schemas.openxmlformats.org/officeDocument/2006/relationships/image" Target="../media/image14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16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0.bin"/><Relationship Id="rId28" Type="http://schemas.openxmlformats.org/officeDocument/2006/relationships/image" Target="../media/image18.emf"/><Relationship Id="rId10" Type="http://schemas.openxmlformats.org/officeDocument/2006/relationships/image" Target="../media/image18.png"/><Relationship Id="rId19" Type="http://schemas.openxmlformats.org/officeDocument/2006/relationships/oleObject" Target="../embeddings/oleObject8.bin"/><Relationship Id="rId4" Type="http://schemas.openxmlformats.org/officeDocument/2006/relationships/image" Target="../media/image7.wmf"/><Relationship Id="rId9" Type="http://schemas.openxmlformats.org/officeDocument/2006/relationships/image" Target="../media/image17.png"/><Relationship Id="rId14" Type="http://schemas.openxmlformats.org/officeDocument/2006/relationships/image" Target="../media/image11.emf"/><Relationship Id="rId22" Type="http://schemas.openxmlformats.org/officeDocument/2006/relationships/image" Target="../media/image15.emf"/><Relationship Id="rId27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9.png"/><Relationship Id="rId7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0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2.png"/><Relationship Id="rId7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0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0.png"/><Relationship Id="rId7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0.png"/><Relationship Id="rId7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20.wmf"/><Relationship Id="rId3" Type="http://schemas.openxmlformats.org/officeDocument/2006/relationships/image" Target="../media/image2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6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7" name="WordArt 17"/>
          <p:cNvSpPr>
            <a:spLocks noChangeArrowheads="1" noChangeShapeType="1" noTextEdit="1"/>
          </p:cNvSpPr>
          <p:nvPr/>
        </p:nvSpPr>
        <p:spPr bwMode="auto">
          <a:xfrm>
            <a:off x="2483768" y="2636912"/>
            <a:ext cx="5256583" cy="72008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 smtClean="0">
                <a:ln w="25400">
                  <a:solidFill>
                    <a:prstClr val="white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定积分的概念</a:t>
            </a:r>
            <a:endParaRPr lang="zh-CN" altLang="en-US" sz="3600" b="1" kern="10" dirty="0">
              <a:ln w="25400">
                <a:solidFill>
                  <a:prstClr val="white"/>
                </a:solidFill>
                <a:round/>
              </a:ln>
              <a:solidFill>
                <a:srgbClr val="FF0000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393" y="2628116"/>
            <a:ext cx="3286936" cy="3274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5095465" y="2689190"/>
            <a:ext cx="3209925" cy="3213100"/>
          </a:xfrm>
          <a:prstGeom prst="rect">
            <a:avLst/>
          </a:prstGeom>
          <a:ln>
            <a:solidFill>
              <a:srgbClr val="FF66FF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" name="Line 34"/>
          <p:cNvSpPr>
            <a:spLocks noChangeShapeType="1"/>
          </p:cNvSpPr>
          <p:nvPr/>
        </p:nvSpPr>
        <p:spPr bwMode="auto">
          <a:xfrm>
            <a:off x="4587962" y="5902290"/>
            <a:ext cx="4032448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Line 61"/>
          <p:cNvSpPr>
            <a:spLocks noChangeShapeType="1"/>
          </p:cNvSpPr>
          <p:nvPr/>
        </p:nvSpPr>
        <p:spPr bwMode="auto">
          <a:xfrm flipV="1">
            <a:off x="5095465" y="2333019"/>
            <a:ext cx="0" cy="396044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00538" y="2491103"/>
            <a:ext cx="507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12906" y="5893349"/>
            <a:ext cx="507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534333" y="5679226"/>
                <a:ext cx="5075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ea typeface="微软雅黑" panose="020B0503020204020204" pitchFamily="34" charset="-122"/>
                        </a:rPr>
                        <m:t>𝑥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333" y="5679226"/>
                <a:ext cx="507503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112" t="-80" r="14" b="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47827" y="1932909"/>
                <a:ext cx="5075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ea typeface="微软雅黑" panose="020B0503020204020204" pitchFamily="34" charset="-122"/>
                        </a:rPr>
                        <m:t>𝑦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827" y="1932909"/>
                <a:ext cx="507503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107" t="-115" r="9" b="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74505" y="5856300"/>
                <a:ext cx="5075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𝑂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05" y="5856300"/>
                <a:ext cx="507503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53" t="-71" r="80" b="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578094" y="2990107"/>
                <a:ext cx="19678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latin typeface="Cambria Math" panose="02040503050406030204"/>
                          <a:ea typeface="微软雅黑" panose="020B0503020204020204" pitchFamily="34" charset="-122"/>
                        </a:rPr>
                        <m:t>𝑦</m:t>
                      </m:r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latin typeface="Cambria Math" panose="02040503050406030204"/>
                          <a:ea typeface="微软雅黑" panose="020B0503020204020204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1−</m:t>
                          </m:r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094" y="2990107"/>
                <a:ext cx="1967846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7" t="-101" r="-672" b="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68725" y="836712"/>
                <a:ext cx="858379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30000"/>
                  </a:spcBef>
                  <a:defRPr/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例如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，假设曲边梯形的曲边为抛物线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</a:rPr>
                      <m:t>𝑦</m:t>
                    </m:r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</a:rPr>
                      <m:t>=1−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sz="2800" i="1" dirty="0">
                        <a:latin typeface="Cambria Math" panose="02040503050406030204"/>
                        <a:ea typeface="Cambria Math" panose="02040503050406030204"/>
                      </a:rPr>
                      <m:t>∈[0,1]</m:t>
                    </m:r>
                  </m:oMath>
                </a14:m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25" y="836712"/>
                <a:ext cx="8583795" cy="954107"/>
              </a:xfrm>
              <a:prstGeom prst="rect">
                <a:avLst/>
              </a:prstGeom>
              <a:blipFill rotWithShape="1">
                <a:blip r:embed="rId8"/>
                <a:stretch>
                  <a:fillRect l="-1" t="-44" r="7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348821" y="1298903"/>
                <a:ext cx="7105599" cy="5386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30000"/>
                  </a:spcBef>
                  <a:defRPr/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设图中区域的面积为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𝐴</m:t>
                    </m:r>
                  </m:oMath>
                </a14:m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821" y="1298903"/>
                <a:ext cx="7105599" cy="538609"/>
              </a:xfrm>
              <a:prstGeom prst="rect">
                <a:avLst/>
              </a:prstGeom>
              <a:blipFill rotWithShape="1">
                <a:blip r:embed="rId9"/>
                <a:stretch>
                  <a:fillRect l="-8" t="-61" r="8" b="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5993716" y="1314292"/>
                <a:ext cx="26487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30000"/>
                  </a:spcBef>
                  <a:defRPr/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显然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0&lt;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𝐴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&lt;1.</m:t>
                    </m:r>
                  </m:oMath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716" y="1314292"/>
                <a:ext cx="2648738" cy="523220"/>
              </a:xfrm>
              <a:prstGeom prst="rect">
                <a:avLst/>
              </a:prstGeom>
              <a:blipFill rotWithShape="1">
                <a:blip r:embed="rId10"/>
                <a:stretch>
                  <a:fillRect l="-22" t="-91" r="-2250" b="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 7"/>
          <p:cNvSpPr/>
          <p:nvPr/>
        </p:nvSpPr>
        <p:spPr bwMode="auto">
          <a:xfrm>
            <a:off x="5095465" y="2689190"/>
            <a:ext cx="3209925" cy="3213100"/>
          </a:xfrm>
          <a:custGeom>
            <a:avLst/>
            <a:gdLst>
              <a:gd name="T0" fmla="*/ 1 w 2022"/>
              <a:gd name="T1" fmla="*/ 0 h 2024"/>
              <a:gd name="T2" fmla="*/ 3 w 2022"/>
              <a:gd name="T3" fmla="*/ 0 h 2024"/>
              <a:gd name="T4" fmla="*/ 5 w 2022"/>
              <a:gd name="T5" fmla="*/ 0 h 2024"/>
              <a:gd name="T6" fmla="*/ 7 w 2022"/>
              <a:gd name="T7" fmla="*/ 0 h 2024"/>
              <a:gd name="T8" fmla="*/ 9 w 2022"/>
              <a:gd name="T9" fmla="*/ 0 h 2024"/>
              <a:gd name="T10" fmla="*/ 11 w 2022"/>
              <a:gd name="T11" fmla="*/ 0 h 2024"/>
              <a:gd name="T12" fmla="*/ 14 w 2022"/>
              <a:gd name="T13" fmla="*/ 0 h 2024"/>
              <a:gd name="T14" fmla="*/ 16 w 2022"/>
              <a:gd name="T15" fmla="*/ 0 h 2024"/>
              <a:gd name="T16" fmla="*/ 21 w 2022"/>
              <a:gd name="T17" fmla="*/ 0 h 2024"/>
              <a:gd name="T18" fmla="*/ 25 w 2022"/>
              <a:gd name="T19" fmla="*/ 0 h 2024"/>
              <a:gd name="T20" fmla="*/ 27 w 2022"/>
              <a:gd name="T21" fmla="*/ 0 h 2024"/>
              <a:gd name="T22" fmla="*/ 31 w 2022"/>
              <a:gd name="T23" fmla="*/ 0 h 2024"/>
              <a:gd name="T24" fmla="*/ 40 w 2022"/>
              <a:gd name="T25" fmla="*/ 1 h 2024"/>
              <a:gd name="T26" fmla="*/ 42 w 2022"/>
              <a:gd name="T27" fmla="*/ 1 h 2024"/>
              <a:gd name="T28" fmla="*/ 51 w 2022"/>
              <a:gd name="T29" fmla="*/ 1 h 2024"/>
              <a:gd name="T30" fmla="*/ 56 w 2022"/>
              <a:gd name="T31" fmla="*/ 2 h 2024"/>
              <a:gd name="T32" fmla="*/ 63 w 2022"/>
              <a:gd name="T33" fmla="*/ 2 h 2024"/>
              <a:gd name="T34" fmla="*/ 72 w 2022"/>
              <a:gd name="T35" fmla="*/ 2 h 2024"/>
              <a:gd name="T36" fmla="*/ 84 w 2022"/>
              <a:gd name="T37" fmla="*/ 3 h 2024"/>
              <a:gd name="T38" fmla="*/ 93 w 2022"/>
              <a:gd name="T39" fmla="*/ 4 h 2024"/>
              <a:gd name="T40" fmla="*/ 104 w 2022"/>
              <a:gd name="T41" fmla="*/ 5 h 2024"/>
              <a:gd name="T42" fmla="*/ 113 w 2022"/>
              <a:gd name="T43" fmla="*/ 6 h 2024"/>
              <a:gd name="T44" fmla="*/ 124 w 2022"/>
              <a:gd name="T45" fmla="*/ 8 h 2024"/>
              <a:gd name="T46" fmla="*/ 133 w 2022"/>
              <a:gd name="T47" fmla="*/ 9 h 2024"/>
              <a:gd name="T48" fmla="*/ 144 w 2022"/>
              <a:gd name="T49" fmla="*/ 10 h 2024"/>
              <a:gd name="T50" fmla="*/ 153 w 2022"/>
              <a:gd name="T51" fmla="*/ 11 h 2024"/>
              <a:gd name="T52" fmla="*/ 164 w 2022"/>
              <a:gd name="T53" fmla="*/ 13 h 2024"/>
              <a:gd name="T54" fmla="*/ 173 w 2022"/>
              <a:gd name="T55" fmla="*/ 15 h 2024"/>
              <a:gd name="T56" fmla="*/ 206 w 2022"/>
              <a:gd name="T57" fmla="*/ 21 h 2024"/>
              <a:gd name="T58" fmla="*/ 210 w 2022"/>
              <a:gd name="T59" fmla="*/ 22 h 2024"/>
              <a:gd name="T60" fmla="*/ 245 w 2022"/>
              <a:gd name="T61" fmla="*/ 30 h 2024"/>
              <a:gd name="T62" fmla="*/ 370 w 2022"/>
              <a:gd name="T63" fmla="*/ 68 h 2024"/>
              <a:gd name="T64" fmla="*/ 492 w 2022"/>
              <a:gd name="T65" fmla="*/ 120 h 2024"/>
              <a:gd name="T66" fmla="*/ 618 w 2022"/>
              <a:gd name="T67" fmla="*/ 189 h 2024"/>
              <a:gd name="T68" fmla="*/ 742 w 2022"/>
              <a:gd name="T69" fmla="*/ 273 h 2024"/>
              <a:gd name="T70" fmla="*/ 868 w 2022"/>
              <a:gd name="T71" fmla="*/ 373 h 2024"/>
              <a:gd name="T72" fmla="*/ 991 w 2022"/>
              <a:gd name="T73" fmla="*/ 486 h 2024"/>
              <a:gd name="T74" fmla="*/ 1113 w 2022"/>
              <a:gd name="T75" fmla="*/ 613 h 2024"/>
              <a:gd name="T76" fmla="*/ 1237 w 2022"/>
              <a:gd name="T77" fmla="*/ 759 h 2024"/>
              <a:gd name="T78" fmla="*/ 1360 w 2022"/>
              <a:gd name="T79" fmla="*/ 915 h 2024"/>
              <a:gd name="T80" fmla="*/ 1485 w 2022"/>
              <a:gd name="T81" fmla="*/ 1092 h 2024"/>
              <a:gd name="T82" fmla="*/ 1607 w 2022"/>
              <a:gd name="T83" fmla="*/ 1280 h 2024"/>
              <a:gd name="T84" fmla="*/ 1733 w 2022"/>
              <a:gd name="T85" fmla="*/ 1487 h 2024"/>
              <a:gd name="T86" fmla="*/ 1855 w 2022"/>
              <a:gd name="T87" fmla="*/ 1705 h 2024"/>
              <a:gd name="T88" fmla="*/ 1977 w 2022"/>
              <a:gd name="T89" fmla="*/ 1936 h 2024"/>
              <a:gd name="T90" fmla="*/ 1980 w 2022"/>
              <a:gd name="T91" fmla="*/ 1942 h 2024"/>
              <a:gd name="T92" fmla="*/ 1999 w 2022"/>
              <a:gd name="T93" fmla="*/ 1980 h 2024"/>
              <a:gd name="T94" fmla="*/ 2002 w 2022"/>
              <a:gd name="T95" fmla="*/ 1985 h 2024"/>
              <a:gd name="T96" fmla="*/ 2011 w 2022"/>
              <a:gd name="T97" fmla="*/ 2003 h 2024"/>
              <a:gd name="T98" fmla="*/ 2016 w 2022"/>
              <a:gd name="T99" fmla="*/ 2013 h 2024"/>
              <a:gd name="T100" fmla="*/ 2019 w 2022"/>
              <a:gd name="T101" fmla="*/ 2019 h 2024"/>
              <a:gd name="T102" fmla="*/ 2021 w 2022"/>
              <a:gd name="T103" fmla="*/ 2023 h 2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022" h="2024">
                <a:moveTo>
                  <a:pt x="0" y="0"/>
                </a:move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3" y="0"/>
                </a:lnTo>
                <a:lnTo>
                  <a:pt x="3" y="0"/>
                </a:lnTo>
                <a:lnTo>
                  <a:pt x="4" y="0"/>
                </a:lnTo>
                <a:lnTo>
                  <a:pt x="4" y="0"/>
                </a:lnTo>
                <a:lnTo>
                  <a:pt x="5" y="0"/>
                </a:lnTo>
                <a:lnTo>
                  <a:pt x="6" y="0"/>
                </a:lnTo>
                <a:lnTo>
                  <a:pt x="6" y="0"/>
                </a:lnTo>
                <a:lnTo>
                  <a:pt x="7" y="0"/>
                </a:lnTo>
                <a:lnTo>
                  <a:pt x="7" y="0"/>
                </a:lnTo>
                <a:lnTo>
                  <a:pt x="8" y="0"/>
                </a:lnTo>
                <a:lnTo>
                  <a:pt x="9" y="0"/>
                </a:lnTo>
                <a:lnTo>
                  <a:pt x="10" y="0"/>
                </a:lnTo>
                <a:lnTo>
                  <a:pt x="11" y="0"/>
                </a:lnTo>
                <a:lnTo>
                  <a:pt x="11" y="0"/>
                </a:lnTo>
                <a:lnTo>
                  <a:pt x="13" y="0"/>
                </a:lnTo>
                <a:lnTo>
                  <a:pt x="13" y="0"/>
                </a:lnTo>
                <a:lnTo>
                  <a:pt x="14" y="0"/>
                </a:lnTo>
                <a:lnTo>
                  <a:pt x="15" y="0"/>
                </a:lnTo>
                <a:lnTo>
                  <a:pt x="16" y="0"/>
                </a:lnTo>
                <a:lnTo>
                  <a:pt x="16" y="0"/>
                </a:lnTo>
                <a:lnTo>
                  <a:pt x="18" y="0"/>
                </a:lnTo>
                <a:lnTo>
                  <a:pt x="20" y="0"/>
                </a:lnTo>
                <a:lnTo>
                  <a:pt x="21" y="0"/>
                </a:lnTo>
                <a:lnTo>
                  <a:pt x="21" y="0"/>
                </a:lnTo>
                <a:lnTo>
                  <a:pt x="22" y="0"/>
                </a:lnTo>
                <a:lnTo>
                  <a:pt x="25" y="0"/>
                </a:lnTo>
                <a:lnTo>
                  <a:pt x="25" y="0"/>
                </a:lnTo>
                <a:lnTo>
                  <a:pt x="26" y="0"/>
                </a:lnTo>
                <a:lnTo>
                  <a:pt x="27" y="0"/>
                </a:lnTo>
                <a:lnTo>
                  <a:pt x="30" y="0"/>
                </a:lnTo>
                <a:lnTo>
                  <a:pt x="30" y="0"/>
                </a:lnTo>
                <a:lnTo>
                  <a:pt x="31" y="0"/>
                </a:lnTo>
                <a:lnTo>
                  <a:pt x="32" y="0"/>
                </a:lnTo>
                <a:lnTo>
                  <a:pt x="35" y="0"/>
                </a:lnTo>
                <a:lnTo>
                  <a:pt x="40" y="1"/>
                </a:lnTo>
                <a:lnTo>
                  <a:pt x="40" y="1"/>
                </a:lnTo>
                <a:lnTo>
                  <a:pt x="41" y="1"/>
                </a:lnTo>
                <a:lnTo>
                  <a:pt x="42" y="1"/>
                </a:lnTo>
                <a:lnTo>
                  <a:pt x="45" y="1"/>
                </a:lnTo>
                <a:lnTo>
                  <a:pt x="51" y="1"/>
                </a:lnTo>
                <a:lnTo>
                  <a:pt x="51" y="1"/>
                </a:lnTo>
                <a:lnTo>
                  <a:pt x="52" y="1"/>
                </a:lnTo>
                <a:lnTo>
                  <a:pt x="53" y="1"/>
                </a:lnTo>
                <a:lnTo>
                  <a:pt x="56" y="2"/>
                </a:lnTo>
                <a:lnTo>
                  <a:pt x="61" y="2"/>
                </a:lnTo>
                <a:lnTo>
                  <a:pt x="62" y="2"/>
                </a:lnTo>
                <a:lnTo>
                  <a:pt x="63" y="2"/>
                </a:lnTo>
                <a:lnTo>
                  <a:pt x="64" y="2"/>
                </a:lnTo>
                <a:lnTo>
                  <a:pt x="67" y="2"/>
                </a:lnTo>
                <a:lnTo>
                  <a:pt x="72" y="2"/>
                </a:lnTo>
                <a:lnTo>
                  <a:pt x="83" y="3"/>
                </a:lnTo>
                <a:lnTo>
                  <a:pt x="84" y="3"/>
                </a:lnTo>
                <a:lnTo>
                  <a:pt x="84" y="3"/>
                </a:lnTo>
                <a:lnTo>
                  <a:pt x="85" y="3"/>
                </a:lnTo>
                <a:lnTo>
                  <a:pt x="88" y="4"/>
                </a:lnTo>
                <a:lnTo>
                  <a:pt x="93" y="4"/>
                </a:lnTo>
                <a:lnTo>
                  <a:pt x="103" y="5"/>
                </a:lnTo>
                <a:lnTo>
                  <a:pt x="103" y="5"/>
                </a:lnTo>
                <a:lnTo>
                  <a:pt x="104" y="5"/>
                </a:lnTo>
                <a:lnTo>
                  <a:pt x="105" y="5"/>
                </a:lnTo>
                <a:lnTo>
                  <a:pt x="108" y="6"/>
                </a:lnTo>
                <a:lnTo>
                  <a:pt x="113" y="6"/>
                </a:lnTo>
                <a:lnTo>
                  <a:pt x="123" y="8"/>
                </a:lnTo>
                <a:lnTo>
                  <a:pt x="124" y="8"/>
                </a:lnTo>
                <a:lnTo>
                  <a:pt x="124" y="8"/>
                </a:lnTo>
                <a:lnTo>
                  <a:pt x="126" y="8"/>
                </a:lnTo>
                <a:lnTo>
                  <a:pt x="128" y="8"/>
                </a:lnTo>
                <a:lnTo>
                  <a:pt x="133" y="9"/>
                </a:lnTo>
                <a:lnTo>
                  <a:pt x="143" y="10"/>
                </a:lnTo>
                <a:lnTo>
                  <a:pt x="143" y="10"/>
                </a:lnTo>
                <a:lnTo>
                  <a:pt x="144" y="10"/>
                </a:lnTo>
                <a:lnTo>
                  <a:pt x="145" y="10"/>
                </a:lnTo>
                <a:lnTo>
                  <a:pt x="148" y="11"/>
                </a:lnTo>
                <a:lnTo>
                  <a:pt x="153" y="11"/>
                </a:lnTo>
                <a:lnTo>
                  <a:pt x="162" y="13"/>
                </a:lnTo>
                <a:lnTo>
                  <a:pt x="163" y="13"/>
                </a:lnTo>
                <a:lnTo>
                  <a:pt x="164" y="13"/>
                </a:lnTo>
                <a:lnTo>
                  <a:pt x="165" y="14"/>
                </a:lnTo>
                <a:lnTo>
                  <a:pt x="168" y="14"/>
                </a:lnTo>
                <a:lnTo>
                  <a:pt x="173" y="15"/>
                </a:lnTo>
                <a:lnTo>
                  <a:pt x="184" y="17"/>
                </a:lnTo>
                <a:lnTo>
                  <a:pt x="205" y="21"/>
                </a:lnTo>
                <a:lnTo>
                  <a:pt x="206" y="21"/>
                </a:lnTo>
                <a:lnTo>
                  <a:pt x="206" y="21"/>
                </a:lnTo>
                <a:lnTo>
                  <a:pt x="208" y="21"/>
                </a:lnTo>
                <a:lnTo>
                  <a:pt x="210" y="22"/>
                </a:lnTo>
                <a:lnTo>
                  <a:pt x="215" y="23"/>
                </a:lnTo>
                <a:lnTo>
                  <a:pt x="225" y="25"/>
                </a:lnTo>
                <a:lnTo>
                  <a:pt x="245" y="30"/>
                </a:lnTo>
                <a:lnTo>
                  <a:pt x="288" y="41"/>
                </a:lnTo>
                <a:lnTo>
                  <a:pt x="331" y="54"/>
                </a:lnTo>
                <a:lnTo>
                  <a:pt x="370" y="68"/>
                </a:lnTo>
                <a:lnTo>
                  <a:pt x="413" y="84"/>
                </a:lnTo>
                <a:lnTo>
                  <a:pt x="453" y="102"/>
                </a:lnTo>
                <a:lnTo>
                  <a:pt x="492" y="120"/>
                </a:lnTo>
                <a:lnTo>
                  <a:pt x="535" y="141"/>
                </a:lnTo>
                <a:lnTo>
                  <a:pt x="575" y="164"/>
                </a:lnTo>
                <a:lnTo>
                  <a:pt x="618" y="189"/>
                </a:lnTo>
                <a:lnTo>
                  <a:pt x="660" y="216"/>
                </a:lnTo>
                <a:lnTo>
                  <a:pt x="699" y="242"/>
                </a:lnTo>
                <a:lnTo>
                  <a:pt x="742" y="273"/>
                </a:lnTo>
                <a:lnTo>
                  <a:pt x="782" y="303"/>
                </a:lnTo>
                <a:lnTo>
                  <a:pt x="825" y="338"/>
                </a:lnTo>
                <a:lnTo>
                  <a:pt x="868" y="373"/>
                </a:lnTo>
                <a:lnTo>
                  <a:pt x="907" y="408"/>
                </a:lnTo>
                <a:lnTo>
                  <a:pt x="951" y="447"/>
                </a:lnTo>
                <a:lnTo>
                  <a:pt x="991" y="486"/>
                </a:lnTo>
                <a:lnTo>
                  <a:pt x="1030" y="525"/>
                </a:lnTo>
                <a:lnTo>
                  <a:pt x="1073" y="570"/>
                </a:lnTo>
                <a:lnTo>
                  <a:pt x="1113" y="613"/>
                </a:lnTo>
                <a:lnTo>
                  <a:pt x="1156" y="662"/>
                </a:lnTo>
                <a:lnTo>
                  <a:pt x="1198" y="711"/>
                </a:lnTo>
                <a:lnTo>
                  <a:pt x="1237" y="759"/>
                </a:lnTo>
                <a:lnTo>
                  <a:pt x="1280" y="812"/>
                </a:lnTo>
                <a:lnTo>
                  <a:pt x="1320" y="864"/>
                </a:lnTo>
                <a:lnTo>
                  <a:pt x="1360" y="915"/>
                </a:lnTo>
                <a:lnTo>
                  <a:pt x="1402" y="974"/>
                </a:lnTo>
                <a:lnTo>
                  <a:pt x="1442" y="1030"/>
                </a:lnTo>
                <a:lnTo>
                  <a:pt x="1485" y="1092"/>
                </a:lnTo>
                <a:lnTo>
                  <a:pt x="1525" y="1152"/>
                </a:lnTo>
                <a:lnTo>
                  <a:pt x="1564" y="1212"/>
                </a:lnTo>
                <a:lnTo>
                  <a:pt x="1607" y="1280"/>
                </a:lnTo>
                <a:lnTo>
                  <a:pt x="1647" y="1344"/>
                </a:lnTo>
                <a:lnTo>
                  <a:pt x="1690" y="1415"/>
                </a:lnTo>
                <a:lnTo>
                  <a:pt x="1733" y="1487"/>
                </a:lnTo>
                <a:lnTo>
                  <a:pt x="1772" y="1556"/>
                </a:lnTo>
                <a:lnTo>
                  <a:pt x="1815" y="1632"/>
                </a:lnTo>
                <a:lnTo>
                  <a:pt x="1855" y="1705"/>
                </a:lnTo>
                <a:lnTo>
                  <a:pt x="1894" y="1778"/>
                </a:lnTo>
                <a:lnTo>
                  <a:pt x="1937" y="1859"/>
                </a:lnTo>
                <a:lnTo>
                  <a:pt x="1977" y="1936"/>
                </a:lnTo>
                <a:lnTo>
                  <a:pt x="1978" y="1938"/>
                </a:lnTo>
                <a:lnTo>
                  <a:pt x="1978" y="1939"/>
                </a:lnTo>
                <a:lnTo>
                  <a:pt x="1980" y="1942"/>
                </a:lnTo>
                <a:lnTo>
                  <a:pt x="1983" y="1947"/>
                </a:lnTo>
                <a:lnTo>
                  <a:pt x="1988" y="1958"/>
                </a:lnTo>
                <a:lnTo>
                  <a:pt x="1999" y="1980"/>
                </a:lnTo>
                <a:lnTo>
                  <a:pt x="2000" y="1981"/>
                </a:lnTo>
                <a:lnTo>
                  <a:pt x="2001" y="1983"/>
                </a:lnTo>
                <a:lnTo>
                  <a:pt x="2002" y="1985"/>
                </a:lnTo>
                <a:lnTo>
                  <a:pt x="2005" y="1991"/>
                </a:lnTo>
                <a:lnTo>
                  <a:pt x="2010" y="2002"/>
                </a:lnTo>
                <a:lnTo>
                  <a:pt x="2011" y="2003"/>
                </a:lnTo>
                <a:lnTo>
                  <a:pt x="2012" y="2005"/>
                </a:lnTo>
                <a:lnTo>
                  <a:pt x="2013" y="2007"/>
                </a:lnTo>
                <a:lnTo>
                  <a:pt x="2016" y="2013"/>
                </a:lnTo>
                <a:lnTo>
                  <a:pt x="2017" y="2015"/>
                </a:lnTo>
                <a:lnTo>
                  <a:pt x="2017" y="2016"/>
                </a:lnTo>
                <a:lnTo>
                  <a:pt x="2019" y="2019"/>
                </a:lnTo>
                <a:lnTo>
                  <a:pt x="2019" y="2020"/>
                </a:lnTo>
                <a:lnTo>
                  <a:pt x="2020" y="2021"/>
                </a:lnTo>
                <a:lnTo>
                  <a:pt x="2021" y="2023"/>
                </a:lnTo>
                <a:lnTo>
                  <a:pt x="2022" y="2024"/>
                </a:lnTo>
              </a:path>
            </a:pathLst>
          </a:custGeom>
          <a:noFill/>
          <a:ln w="28575" cap="sq">
            <a:solidFill>
              <a:srgbClr val="C0000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5912632" y="4020851"/>
                <a:ext cx="64331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 smtClean="0">
                          <a:solidFill>
                            <a:srgbClr val="002060"/>
                          </a:solidFill>
                          <a:latin typeface="Cambria Math" panose="02040503050406030204"/>
                          <a:ea typeface="微软雅黑" panose="020B0503020204020204" pitchFamily="34" charset="-122"/>
                        </a:rPr>
                        <m:t>𝐴</m:t>
                      </m:r>
                    </m:oMath>
                  </m:oMathPara>
                </a14:m>
                <a:endParaRPr lang="zh-CN" alt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632" y="4020851"/>
                <a:ext cx="643317" cy="707886"/>
              </a:xfrm>
              <a:prstGeom prst="rect">
                <a:avLst/>
              </a:prstGeom>
              <a:blipFill rotWithShape="1">
                <a:blip r:embed="rId11"/>
                <a:stretch>
                  <a:fillRect l="-23" t="-4" r="32" b="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/>
          <p:cNvSpPr/>
          <p:nvPr/>
        </p:nvSpPr>
        <p:spPr>
          <a:xfrm>
            <a:off x="5123465" y="2930874"/>
            <a:ext cx="810000" cy="2988000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>
            <a:solidFill>
              <a:srgbClr val="00206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929621" y="3541260"/>
            <a:ext cx="810000" cy="2376000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>
            <a:solidFill>
              <a:srgbClr val="00206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747669" y="4585188"/>
            <a:ext cx="810000" cy="1332000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>
            <a:solidFill>
              <a:srgbClr val="00206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652120" y="5877272"/>
                <a:ext cx="507503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5877272"/>
                <a:ext cx="507503" cy="783804"/>
              </a:xfrm>
              <a:prstGeom prst="rect">
                <a:avLst/>
              </a:prstGeom>
              <a:blipFill rotWithShape="1">
                <a:blip r:embed="rId12"/>
                <a:stretch>
                  <a:fillRect l="-122" t="-44" r="24" b="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447082" y="5886213"/>
                <a:ext cx="507503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082" y="5886213"/>
                <a:ext cx="507503" cy="783804"/>
              </a:xfrm>
              <a:prstGeom prst="rect">
                <a:avLst/>
              </a:prstGeom>
              <a:blipFill rotWithShape="1">
                <a:blip r:embed="rId13"/>
                <a:stretch>
                  <a:fillRect l="-111" t="-51" r="13" b="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9313" y="5883731"/>
                <a:ext cx="507503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313" y="5883731"/>
                <a:ext cx="507503" cy="783804"/>
              </a:xfrm>
              <a:prstGeom prst="rect">
                <a:avLst/>
              </a:prstGeom>
              <a:blipFill rotWithShape="1">
                <a:blip r:embed="rId14"/>
                <a:stretch>
                  <a:fillRect l="-92" t="-58" r="119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744243" y="3747972"/>
          <a:ext cx="51784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4" name="Equation" r:id="rId15" imgW="58521600" imgH="10972800" progId="Equation.DSMT4">
                  <p:embed/>
                </p:oleObj>
              </mc:Choice>
              <mc:Fallback>
                <p:oleObj name="Equation" r:id="rId15" imgW="58521600" imgH="10972800" progId="Equation.DSMT4">
                  <p:embed/>
                  <p:pic>
                    <p:nvPicPr>
                      <p:cNvPr id="0" name="图片 358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243" y="3747972"/>
                        <a:ext cx="5178425" cy="97631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1014740" y="4805295"/>
                <a:ext cx="1031436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0" smtClean="0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0" smtClean="0">
                              <a:latin typeface="Cambria Math" panose="02040503050406030204"/>
                            </a:rPr>
                            <m:t>17</m:t>
                          </m:r>
                        </m:num>
                        <m:den>
                          <m:r>
                            <a:rPr lang="zh-CN" altLang="en-US" sz="2800">
                              <a:latin typeface="Cambria Math" panose="02040503050406030204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740" y="4805295"/>
                <a:ext cx="1031436" cy="901785"/>
              </a:xfrm>
              <a:prstGeom prst="rect">
                <a:avLst/>
              </a:prstGeom>
              <a:blipFill rotWithShape="1">
                <a:blip r:embed="rId17"/>
                <a:stretch>
                  <a:fillRect l="-1" t="-28" r="20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/>
          <p:cNvSpPr/>
          <p:nvPr/>
        </p:nvSpPr>
        <p:spPr>
          <a:xfrm>
            <a:off x="671429" y="1975179"/>
            <a:ext cx="4129109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30000"/>
              </a:spcBef>
              <a:defRPr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右端点函数值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作为小矩形的高来近似小的曲边梯形面积，有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3424283" y="4805295"/>
                <a:ext cx="1489126" cy="910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𝐿</m:t>
                          </m:r>
                        </m:e>
                        <m:sub>
                          <m:r>
                            <a:rPr lang="zh-CN" altLang="en-US" sz="2800">
                              <a:latin typeface="Cambria Math" panose="02040503050406030204"/>
                            </a:rPr>
                            <m:t>4</m:t>
                          </m:r>
                        </m:sub>
                      </m:sSub>
                      <m:r>
                        <a:rPr lang="en-US" altLang="zh-CN" sz="2800" b="0" i="0" smtClean="0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>
                              <a:latin typeface="Cambria Math" panose="02040503050406030204"/>
                            </a:rPr>
                            <m:t>25</m:t>
                          </m:r>
                        </m:num>
                        <m:den>
                          <m:r>
                            <a:rPr lang="zh-CN" altLang="en-US" sz="2800">
                              <a:latin typeface="Cambria Math" panose="02040503050406030204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283" y="4805295"/>
                <a:ext cx="1489126" cy="910570"/>
              </a:xfrm>
              <a:prstGeom prst="rect">
                <a:avLst/>
              </a:prstGeom>
              <a:blipFill rotWithShape="1">
                <a:blip r:embed="rId18"/>
                <a:stretch>
                  <a:fillRect l="-24" t="-27" r="28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034941" y="5013176"/>
                <a:ext cx="138493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>
                          <a:solidFill>
                            <a:srgbClr val="C00000"/>
                          </a:solidFill>
                          <a:latin typeface="Cambria Math" panose="02040503050406030204"/>
                          <a:ea typeface="微软雅黑" panose="020B0503020204020204" pitchFamily="34" charset="-122"/>
                        </a:rPr>
                        <m:t>&lt;</m:t>
                      </m:r>
                      <m:r>
                        <a:rPr lang="en-US" altLang="zh-CN" sz="3200" b="1" i="1">
                          <a:solidFill>
                            <a:srgbClr val="C00000"/>
                          </a:solidFill>
                          <a:latin typeface="Cambria Math" panose="02040503050406030204"/>
                          <a:ea typeface="微软雅黑" panose="020B0503020204020204" pitchFamily="34" charset="-122"/>
                        </a:rPr>
                        <m:t>𝑨</m:t>
                      </m:r>
                      <m:r>
                        <a:rPr lang="en-US" altLang="zh-CN" sz="3200" b="1" i="1">
                          <a:solidFill>
                            <a:srgbClr val="C00000"/>
                          </a:solidFill>
                          <a:latin typeface="Cambria Math" panose="02040503050406030204"/>
                          <a:ea typeface="微软雅黑" panose="020B0503020204020204" pitchFamily="34" charset="-122"/>
                        </a:rPr>
                        <m:t>&lt;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941" y="5013176"/>
                <a:ext cx="1384931" cy="584775"/>
              </a:xfrm>
              <a:prstGeom prst="rect">
                <a:avLst/>
              </a:prstGeom>
              <a:blipFill rotWithShape="1">
                <a:blip r:embed="rId19"/>
                <a:stretch>
                  <a:fillRect l="-29" t="-83" r="29" b="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9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2"/>
              <p:cNvSpPr txBox="1">
                <a:spLocks noChangeArrowheads="1"/>
              </p:cNvSpPr>
              <p:nvPr/>
            </p:nvSpPr>
            <p:spPr bwMode="auto">
              <a:xfrm>
                <a:off x="683568" y="846460"/>
                <a:ext cx="8029528" cy="5386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lvl="0"/>
                <a:r>
                  <a:rPr kumimoji="0" lang="zh-CN" altLang="en-US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一般地，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将区间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altLang="zh-CN" sz="2800" b="0" i="1" u="none" strike="noStrike" cap="none" normalizeH="0" baseline="0" smtClean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宋体" panose="02010600030101010101" pitchFamily="2" charset="-122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cap="none" normalizeH="0" baseline="0" smtClean="0">
                            <a:ln>
                              <a:noFill/>
                            </a:ln>
                            <a:effectLst/>
                            <a:latin typeface="Cambria Math" panose="02040503050406030204"/>
                            <a:ea typeface="微软雅黑" panose="020B0503020204020204" pitchFamily="34" charset="-122"/>
                            <a:cs typeface="宋体" panose="02010600030101010101" pitchFamily="2" charset="-122"/>
                          </a:rPr>
                          <m:t>0,1</m:t>
                        </m:r>
                      </m:e>
                    </m:d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 </m:t>
                    </m:r>
                  </m:oMath>
                </a14:m>
                <a:r>
                  <a:rPr kumimoji="0" lang="zh-CN" altLang="en-US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进行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𝑛</m:t>
                    </m:r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等分</a:t>
                </a:r>
                <a:r>
                  <a:rPr kumimoji="0" lang="zh-CN" altLang="en-US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，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得到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 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𝑛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 </m:t>
                    </m:r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个子区间</a:t>
                </a:r>
              </a:p>
            </p:txBody>
          </p:sp>
        </mc:Choice>
        <mc:Fallback xmlns="">
          <p:sp>
            <p:nvSpPr>
              <p:cNvPr id="2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846460"/>
                <a:ext cx="8029528" cy="538609"/>
              </a:xfrm>
              <a:prstGeom prst="rect">
                <a:avLst/>
              </a:prstGeom>
              <a:blipFill rotWithShape="1">
                <a:blip r:embed="rId3"/>
                <a:stretch>
                  <a:fillRect l="-4" t="-1" r="3" b="2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331640" y="1268760"/>
                <a:ext cx="4496936" cy="942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>
                              <a:latin typeface="Cambria Math" panose="02040503050406030204"/>
                            </a:rPr>
                            <m:t>0,</m:t>
                          </m:r>
                          <m:f>
                            <m:f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>
                                  <a:latin typeface="Cambria Math" panose="02040503050406030204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zh-CN" altLang="en-US" sz="2800">
                          <a:latin typeface="Cambria Math" panose="02040503050406030204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>
                                  <a:latin typeface="Cambria Math" panose="02040503050406030204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𝑛</m:t>
                              </m:r>
                            </m:den>
                          </m:f>
                          <m:r>
                            <a:rPr lang="zh-CN" altLang="en-US" sz="2800">
                              <a:latin typeface="Cambria Math" panose="02040503050406030204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>
                                  <a:latin typeface="Cambria Math" panose="02040503050406030204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zh-CN" altLang="en-US" sz="2800">
                          <a:latin typeface="Cambria Math" panose="02040503050406030204"/>
                        </a:rPr>
                        <m:t>,⋯,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𝑛</m:t>
                              </m:r>
                              <m:r>
                                <a:rPr lang="zh-CN" altLang="en-US" sz="2800">
                                  <a:latin typeface="Cambria Math" panose="02040503050406030204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𝑛</m:t>
                              </m:r>
                            </m:den>
                          </m:f>
                          <m:r>
                            <a:rPr lang="zh-CN" altLang="en-US" sz="2800">
                              <a:latin typeface="Cambria Math" panose="02040503050406030204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268760"/>
                <a:ext cx="4496936" cy="942759"/>
              </a:xfrm>
              <a:prstGeom prst="rect">
                <a:avLst/>
              </a:prstGeom>
              <a:blipFill rotWithShape="1">
                <a:blip r:embed="rId4"/>
                <a:stretch>
                  <a:fillRect l="-1" t="-3" r="12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518119" y="2508156"/>
            <a:ext cx="93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左和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583143" y="4086786"/>
            <a:ext cx="936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右和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389096" y="2220159"/>
                <a:ext cx="7228697" cy="1095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𝐿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𝑛</m:t>
                          </m:r>
                        </m:sub>
                      </m:sSub>
                      <m:r>
                        <a:rPr lang="zh-CN" altLang="en-US" sz="2800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>
                              <a:latin typeface="Cambria Math" panose="02040503050406030204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𝑛</m:t>
                          </m:r>
                        </m:den>
                      </m:f>
                      <m:r>
                        <a:rPr lang="zh-CN" altLang="en-US" sz="2800">
                          <a:latin typeface="Cambria Math" panose="02040503050406030204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>
                                  <a:latin typeface="Cambria Math" panose="02040503050406030204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 panose="02040503050406030204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 panose="02040503050406030204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>
                                      <a:latin typeface="Cambria Math" panose="02040503050406030204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sz="2800" i="1">
                                      <a:latin typeface="Cambria Math" panose="02040503050406030204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latin typeface="Cambria Math" panose="02040503050406030204"/>
                              <a:ea typeface="Cambria Math" panose="02040503050406030204"/>
                            </a:rPr>
                            <m:t>⋯</m:t>
                          </m:r>
                          <m:r>
                            <a:rPr lang="en-US" altLang="zh-CN" sz="2800" i="1">
                              <a:latin typeface="Cambria Math" panose="02040503050406030204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 panose="02040503050406030204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i="1">
                                      <a:latin typeface="Cambria Math" panose="02040503050406030204"/>
                                    </a:rPr>
                                    <m:t>𝑛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zh-CN" altLang="en-US" sz="2800" i="1">
                                      <a:latin typeface="Cambria Math" panose="02040503050406030204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096" y="2220159"/>
                <a:ext cx="7228697" cy="1095108"/>
              </a:xfrm>
              <a:prstGeom prst="rect">
                <a:avLst/>
              </a:prstGeom>
              <a:blipFill rotWithShape="1">
                <a:blip r:embed="rId5"/>
                <a:stretch>
                  <a:fillRect l="-5" t="-18" r="3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519767" y="3798788"/>
                <a:ext cx="7228697" cy="1095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𝑛</m:t>
                          </m:r>
                        </m:sub>
                      </m:sSub>
                      <m:r>
                        <a:rPr lang="zh-CN" altLang="en-US" sz="2800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>
                              <a:latin typeface="Cambria Math" panose="02040503050406030204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𝑛</m:t>
                          </m:r>
                        </m:den>
                      </m:f>
                      <m:r>
                        <a:rPr lang="zh-CN" altLang="en-US" sz="2800">
                          <a:latin typeface="Cambria Math" panose="02040503050406030204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>
                                      <a:latin typeface="Cambria Math" panose="02040503050406030204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sz="2800" i="1">
                                      <a:latin typeface="Cambria Math" panose="02040503050406030204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 panose="02040503050406030204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0" smtClean="0">
                                      <a:latin typeface="Cambria Math" panose="02040503050406030204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zh-CN" altLang="en-US" sz="2800" i="1">
                                      <a:latin typeface="Cambria Math" panose="02040503050406030204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latin typeface="Cambria Math" panose="02040503050406030204"/>
                              <a:ea typeface="Cambria Math" panose="02040503050406030204"/>
                            </a:rPr>
                            <m:t>⋯</m:t>
                          </m:r>
                          <m:r>
                            <a:rPr lang="en-US" altLang="zh-CN" sz="2800" i="1">
                              <a:latin typeface="Cambria Math" panose="02040503050406030204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 panose="02040503050406030204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smtClean="0">
                                  <a:latin typeface="Cambria Math" panose="02040503050406030204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67" y="3798788"/>
                <a:ext cx="7228697" cy="1095108"/>
              </a:xfrm>
              <a:prstGeom prst="rect">
                <a:avLst/>
              </a:prstGeom>
              <a:blipFill rotWithShape="1">
                <a:blip r:embed="rId6"/>
                <a:stretch>
                  <a:fillRect l="-3" t="-20" r="1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641960" y="3315267"/>
          <a:ext cx="324802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4" name="Equation" r:id="rId7" imgW="26517600" imgH="8839200" progId="Equation.DSMT4">
                  <p:embed/>
                </p:oleObj>
              </mc:Choice>
              <mc:Fallback>
                <p:oleObj name="Equation" r:id="rId7" imgW="26517600" imgH="8839200" progId="Equation.DSMT4">
                  <p:embed/>
                  <p:pic>
                    <p:nvPicPr>
                      <p:cNvPr id="0" name="图片 37009"/>
                      <p:cNvPicPr/>
                      <p:nvPr/>
                    </p:nvPicPr>
                    <p:blipFill>
                      <a:blip r:embed="rId8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5641960" y="3315267"/>
                        <a:ext cx="3248025" cy="10826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639356" y="1946181"/>
          <a:ext cx="3246437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5" name="Equation" r:id="rId9" imgW="26517600" imgH="8839200" progId="Equation.DSMT4">
                  <p:embed/>
                </p:oleObj>
              </mc:Choice>
              <mc:Fallback>
                <p:oleObj name="Equation" r:id="rId9" imgW="26517600" imgH="8839200" progId="Equation.DSMT4">
                  <p:embed/>
                  <p:pic>
                    <p:nvPicPr>
                      <p:cNvPr id="0" name="图片 370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9356" y="1946181"/>
                        <a:ext cx="3246437" cy="10810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303772" y="5024632"/>
                <a:ext cx="1202380" cy="9307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2060"/>
                          </a:solidFill>
                          <a:latin typeface="Cambria Math" panose="02040503050406030204"/>
                        </a:rPr>
                        <m:t>𝑨</m:t>
                      </m:r>
                      <m:r>
                        <a:rPr lang="zh-CN" altLang="en-US" sz="2800" b="1">
                          <a:solidFill>
                            <a:srgbClr val="002060"/>
                          </a:solidFill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0" smtClean="0">
                              <a:solidFill>
                                <a:srgbClr val="002060"/>
                              </a:solidFill>
                              <a:latin typeface="Cambria Math" panose="02040503050406030204"/>
                            </a:rPr>
                            <m:t>𝟐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2060"/>
                              </a:solidFill>
                              <a:latin typeface="Cambria Math" panose="02040503050406030204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772" y="5024632"/>
                <a:ext cx="1202380" cy="930768"/>
              </a:xfrm>
              <a:prstGeom prst="rect">
                <a:avLst/>
              </a:prstGeom>
              <a:blipFill rotWithShape="1">
                <a:blip r:embed="rId11"/>
                <a:stretch>
                  <a:fillRect t="-55" r="27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259632" y="4998461"/>
          <a:ext cx="3246437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6" name="Equation" r:id="rId12" imgW="26517600" imgH="8839200" progId="Equation.DSMT4">
                  <p:embed/>
                </p:oleObj>
              </mc:Choice>
              <mc:Fallback>
                <p:oleObj name="Equation" r:id="rId12" imgW="26517600" imgH="8839200" progId="Equation.DSMT4">
                  <p:embed/>
                  <p:pic>
                    <p:nvPicPr>
                      <p:cNvPr id="0" name="图片 370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998461"/>
                        <a:ext cx="3246437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右箭头 11"/>
          <p:cNvSpPr/>
          <p:nvPr/>
        </p:nvSpPr>
        <p:spPr>
          <a:xfrm>
            <a:off x="6711464" y="5301619"/>
            <a:ext cx="643880" cy="519678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4702527" y="5290498"/>
          <a:ext cx="19780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7" name="Equation" r:id="rId14" imgW="16154400" imgH="4876800" progId="Equation.DSMT4">
                  <p:embed/>
                </p:oleObj>
              </mc:Choice>
              <mc:Fallback>
                <p:oleObj name="Equation" r:id="rId14" imgW="16154400" imgH="4876800" progId="Equation.DSMT4">
                  <p:embed/>
                  <p:pic>
                    <p:nvPicPr>
                      <p:cNvPr id="0" name="图片 370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527" y="5290498"/>
                        <a:ext cx="19780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084168" y="1454190"/>
                <a:ext cx="1969257" cy="532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C00000"/>
                          </a:solidFill>
                          <a:latin typeface="Cambria Math" panose="02040503050406030204"/>
                          <a:ea typeface="微软雅黑" panose="020B0503020204020204" pitchFamily="34" charset="-122"/>
                        </a:rPr>
                        <m:t>𝒚</m:t>
                      </m:r>
                      <m:r>
                        <a:rPr lang="en-US" altLang="zh-CN" sz="2800" b="1" i="1" smtClean="0">
                          <a:solidFill>
                            <a:srgbClr val="C00000"/>
                          </a:solidFill>
                          <a:latin typeface="Cambria Math" panose="02040503050406030204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C00000"/>
                          </a:solidFill>
                          <a:latin typeface="Cambria Math" panose="02040503050406030204"/>
                          <a:ea typeface="微软雅黑" panose="020B0503020204020204" pitchFamily="34" charset="-122"/>
                        </a:rPr>
                        <m:t>𝟏</m:t>
                      </m:r>
                      <m:r>
                        <a:rPr lang="en-US" altLang="zh-CN" sz="2800" b="1" i="1" smtClean="0">
                          <a:solidFill>
                            <a:srgbClr val="C00000"/>
                          </a:solidFill>
                          <a:latin typeface="Cambria Math" panose="02040503050406030204"/>
                          <a:ea typeface="微软雅黑" panose="020B0503020204020204" pitchFamily="34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8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454190"/>
                <a:ext cx="1969257" cy="532966"/>
              </a:xfrm>
              <a:prstGeom prst="rect">
                <a:avLst/>
              </a:prstGeom>
              <a:blipFill rotWithShape="1">
                <a:blip r:embed="rId16"/>
                <a:stretch>
                  <a:fillRect l="-12" t="-8" r="18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10" grpId="0"/>
      <p:bldP spid="12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87717" y="1736364"/>
            <a:ext cx="4241540" cy="2559306"/>
            <a:chOff x="7182705" y="1530320"/>
            <a:chExt cx="4241540" cy="2559306"/>
          </a:xfrm>
        </p:grpSpPr>
        <p:sp>
          <p:nvSpPr>
            <p:cNvPr id="3" name="Freeform 2"/>
            <p:cNvSpPr>
              <a:spLocks noChangeAspect="1"/>
            </p:cNvSpPr>
            <p:nvPr/>
          </p:nvSpPr>
          <p:spPr bwMode="auto">
            <a:xfrm>
              <a:off x="8046801" y="2043114"/>
              <a:ext cx="2646825" cy="1575891"/>
            </a:xfrm>
            <a:custGeom>
              <a:avLst/>
              <a:gdLst>
                <a:gd name="T0" fmla="*/ 7 w 2086"/>
                <a:gd name="T1" fmla="*/ 712 h 1490"/>
                <a:gd name="T2" fmla="*/ 513 w 2086"/>
                <a:gd name="T3" fmla="*/ 74 h 1490"/>
                <a:gd name="T4" fmla="*/ 1482 w 2086"/>
                <a:gd name="T5" fmla="*/ 537 h 1490"/>
                <a:gd name="T6" fmla="*/ 2085 w 2086"/>
                <a:gd name="T7" fmla="*/ 225 h 1490"/>
                <a:gd name="T8" fmla="*/ 2086 w 2086"/>
                <a:gd name="T9" fmla="*/ 1487 h 1490"/>
                <a:gd name="T10" fmla="*/ 0 w 2086"/>
                <a:gd name="T11" fmla="*/ 1485 h 1490"/>
                <a:gd name="T12" fmla="*/ 7 w 2086"/>
                <a:gd name="T13" fmla="*/ 712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6" h="1490">
                  <a:moveTo>
                    <a:pt x="7" y="712"/>
                  </a:moveTo>
                  <a:cubicBezTo>
                    <a:pt x="88" y="480"/>
                    <a:pt x="267" y="103"/>
                    <a:pt x="513" y="74"/>
                  </a:cubicBezTo>
                  <a:cubicBezTo>
                    <a:pt x="759" y="45"/>
                    <a:pt x="1220" y="512"/>
                    <a:pt x="1482" y="537"/>
                  </a:cubicBezTo>
                  <a:cubicBezTo>
                    <a:pt x="1744" y="562"/>
                    <a:pt x="2085" y="0"/>
                    <a:pt x="2085" y="225"/>
                  </a:cubicBezTo>
                  <a:cubicBezTo>
                    <a:pt x="2085" y="462"/>
                    <a:pt x="2086" y="923"/>
                    <a:pt x="2086" y="1487"/>
                  </a:cubicBezTo>
                  <a:cubicBezTo>
                    <a:pt x="1448" y="1490"/>
                    <a:pt x="787" y="1485"/>
                    <a:pt x="0" y="1485"/>
                  </a:cubicBezTo>
                  <a:cubicBezTo>
                    <a:pt x="0" y="922"/>
                    <a:pt x="15" y="1175"/>
                    <a:pt x="7" y="712"/>
                  </a:cubicBezTo>
                  <a:close/>
                </a:path>
              </a:pathLst>
            </a:custGeom>
            <a:solidFill>
              <a:srgbClr val="00FFFF">
                <a:alpha val="75999"/>
              </a:srgbClr>
            </a:solidFill>
            <a:ln w="28575" cap="flat" cmpd="sng">
              <a:solidFill>
                <a:srgbClr val="C00000"/>
              </a:solidFill>
              <a:prstDash val="solid"/>
              <a:round/>
              <a:headEnd type="none" w="sm" len="lg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cxnSp>
          <p:nvCxnSpPr>
            <p:cNvPr id="4" name="直接连接符 3"/>
            <p:cNvCxnSpPr>
              <a:stCxn id="3" idx="0"/>
              <a:endCxn id="3" idx="5"/>
            </p:cNvCxnSpPr>
            <p:nvPr/>
          </p:nvCxnSpPr>
          <p:spPr bwMode="auto">
            <a:xfrm flipH="1">
              <a:off x="8046801" y="2796157"/>
              <a:ext cx="8882" cy="81756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" name="直接连接符 4"/>
            <p:cNvCxnSpPr>
              <a:stCxn id="3" idx="5"/>
              <a:endCxn id="3" idx="4"/>
            </p:cNvCxnSpPr>
            <p:nvPr/>
          </p:nvCxnSpPr>
          <p:spPr bwMode="auto">
            <a:xfrm>
              <a:off x="8046801" y="3613717"/>
              <a:ext cx="2646825" cy="21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" name="直接连接符 5"/>
            <p:cNvCxnSpPr/>
            <p:nvPr/>
          </p:nvCxnSpPr>
          <p:spPr bwMode="auto">
            <a:xfrm flipH="1" flipV="1">
              <a:off x="10692357" y="2214612"/>
              <a:ext cx="1269" cy="1404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7568001" y="1975396"/>
              <a:ext cx="0" cy="195359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7334145" y="3610012"/>
              <a:ext cx="3736992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10999129" y="3340707"/>
                  <a:ext cx="425116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latin typeface="Cambria Math" panose="02040503050406030204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9129" y="3340707"/>
                  <a:ext cx="425116" cy="461665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7334145" y="1530320"/>
                  <a:ext cx="433131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latin typeface="Cambria Math" panose="02040503050406030204"/>
                          </a:rPr>
                          <m:t>𝑦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4145" y="1530320"/>
                  <a:ext cx="433131" cy="461665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8058132" y="1530320"/>
                  <a:ext cx="1647631" cy="52322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lang="zh-CN" altLang="en-US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𝑦</m:t>
                            </m:r>
                            <m:r>
                              <a:rPr lang="zh-CN" altLang="en-US" sz="2800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=</m:t>
                            </m:r>
                            <m:r>
                              <a:rPr lang="zh-CN" altLang="en-US" sz="2800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𝑓</m:t>
                            </m:r>
                            <m:r>
                              <a:rPr lang="zh-CN" altLang="en-US" sz="2800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zh-CN" altLang="en-US" sz="2800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zh-CN" altLang="en-US" sz="2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8132" y="1530320"/>
                  <a:ext cx="1647631" cy="523220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7679829" y="3206184"/>
                  <a:ext cx="433131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latin typeface="Cambria Math" panose="02040503050406030204"/>
                          </a:rPr>
                          <m:t>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9829" y="3206184"/>
                  <a:ext cx="433131" cy="461665"/>
                </a:xfrm>
                <a:prstGeom prst="rect">
                  <a:avLst/>
                </a:prstGeom>
                <a:blipFill rotWithShape="1">
                  <a:blip r:embed="rId5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10629151" y="3233369"/>
                  <a:ext cx="435054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/>
                          </a:rPr>
                          <m:t>𝑏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9151" y="3233369"/>
                  <a:ext cx="435054" cy="461665"/>
                </a:xfrm>
                <a:prstGeom prst="rect">
                  <a:avLst/>
                </a:prstGeom>
                <a:blipFill rotWithShape="1">
                  <a:blip r:embed="rId6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7182705" y="3551017"/>
                  <a:ext cx="529312" cy="538609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/>
                          </a:rPr>
                          <m:t>𝑂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2705" y="3551017"/>
                  <a:ext cx="529312" cy="538609"/>
                </a:xfrm>
                <a:prstGeom prst="rect">
                  <a:avLst/>
                </a:prstGeom>
                <a:blipFill rotWithShape="1">
                  <a:blip r:embed="rId7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713" y="2301568"/>
            <a:ext cx="2739863" cy="16172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2"/>
              <p:cNvSpPr txBox="1">
                <a:spLocks noChangeArrowheads="1"/>
              </p:cNvSpPr>
              <p:nvPr/>
            </p:nvSpPr>
            <p:spPr bwMode="auto">
              <a:xfrm>
                <a:off x="544017" y="1844824"/>
                <a:ext cx="3943700" cy="21167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>
                  <a:lnSpc>
                    <a:spcPct val="120000"/>
                  </a:lnSpc>
                  <a:buFontTx/>
                  <a:buAutoNum type="arabicPeriod"/>
                </a:pPr>
                <a:r>
                  <a:rPr kumimoji="0" 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分割</a:t>
                </a:r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: 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任意插入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−1</m:t>
                    </m:r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个分点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𝑎</m:t>
                    </m:r>
                    <m:r>
                      <a:rPr lang="zh-CN" altLang="en-US" sz="2800">
                        <a:latin typeface="Cambria Math" panose="02040503050406030204"/>
                      </a:rPr>
                      <m:t>=</m:t>
                    </m:r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/>
                          </a:rPr>
                          <m:t>0</m:t>
                        </m:r>
                      </m:sub>
                    </m:sSub>
                    <m:r>
                      <a:rPr lang="zh-CN" altLang="en-US" sz="2800">
                        <a:latin typeface="Cambria Math" panose="02040503050406030204"/>
                      </a:rPr>
                      <m:t>&lt;</m:t>
                    </m:r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a:rPr lang="zh-CN" altLang="en-US" sz="2800">
                        <a:latin typeface="Cambria Math" panose="02040503050406030204"/>
                      </a:rPr>
                      <m:t>&lt;⋯&lt;</m:t>
                    </m:r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/>
                          </a:rPr>
                          <m:t>𝑛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−1</m:t>
                        </m:r>
                      </m:sub>
                    </m:sSub>
                    <m:r>
                      <a:rPr lang="zh-CN" altLang="en-US" sz="2800">
                        <a:latin typeface="Cambria Math" panose="02040503050406030204"/>
                      </a:rPr>
                      <m:t>&lt;</m:t>
                    </m:r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/>
                          </a:rPr>
                          <m:t>𝑛</m:t>
                        </m:r>
                      </m:sub>
                    </m:sSub>
                    <m:r>
                      <a:rPr lang="zh-CN" altLang="en-US" sz="2800">
                        <a:latin typeface="Cambria Math" panose="02040503050406030204"/>
                      </a:rPr>
                      <m:t>=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𝑏</m:t>
                    </m:r>
                  </m:oMath>
                </a14:m>
                <a:r>
                  <a:rPr lang="zh-CN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分割成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个窄条曲边梯形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.</a:t>
                </a:r>
                <a:endParaRPr lang="zh-CN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6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4017" y="1844824"/>
                <a:ext cx="3943700" cy="2116798"/>
              </a:xfrm>
              <a:prstGeom prst="rect">
                <a:avLst/>
              </a:prstGeom>
              <a:blipFill rotWithShape="1">
                <a:blip r:embed="rId10"/>
                <a:stretch>
                  <a:fillRect l="-12" t="-7" r="4" b="2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7"/>
              <p:cNvSpPr txBox="1">
                <a:spLocks noChangeArrowheads="1"/>
              </p:cNvSpPr>
              <p:nvPr/>
            </p:nvSpPr>
            <p:spPr bwMode="auto">
              <a:xfrm>
                <a:off x="722750" y="877082"/>
                <a:ext cx="8006507" cy="954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lvl="0"/>
                <a:r>
                  <a:rPr kumimoji="0" lang="zh-CN" altLang="en-US" sz="28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一般曲边梯形的面积</a:t>
                </a:r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. 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𝑓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(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𝑥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)</m:t>
                    </m:r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在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[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𝑎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,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𝑏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]</m:t>
                    </m:r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上连续 </a:t>
                </a:r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 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𝑓</m:t>
                    </m:r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)</m:t>
                    </m:r>
                  </m:oMath>
                </a14:m>
                <a:r>
                  <a:rPr kumimoji="0" lang="zh-CN" altLang="en-US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≥</a:t>
                </a:r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0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.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            </a:t>
                </a:r>
                <a:endParaRPr kumimoji="0" lang="zh-CN" altLang="zh-CN" sz="2800" i="0" u="none" strike="noStrike" cap="none" normalizeH="0" baseline="0" dirty="0" smtClean="0">
                  <a:ln>
                    <a:noFill/>
                  </a:ln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2750" y="877082"/>
                <a:ext cx="8006507" cy="954107"/>
              </a:xfrm>
              <a:prstGeom prst="rect">
                <a:avLst/>
              </a:prstGeom>
              <a:blipFill rotWithShape="1">
                <a:blip r:embed="rId11"/>
                <a:stretch>
                  <a:fillRect l="-1" t="-15" r="7" b="5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064316" y="3843045"/>
                <a:ext cx="2903102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/>
                        </a:rPr>
                        <m:t>𝛥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𝑘</m:t>
                          </m:r>
                        </m:sub>
                      </m:sSub>
                      <m:r>
                        <a:rPr lang="zh-CN" altLang="en-US" sz="2800">
                          <a:latin typeface="Cambria Math" panose="02040503050406030204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𝑘</m:t>
                          </m:r>
                        </m:sub>
                      </m:sSub>
                      <m:r>
                        <a:rPr lang="zh-CN" altLang="en-US" sz="2800">
                          <a:latin typeface="Cambria Math" panose="02040503050406030204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𝑘</m:t>
                          </m:r>
                          <m:r>
                            <a:rPr lang="zh-CN" altLang="en-US" sz="2800">
                              <a:latin typeface="Cambria Math" panose="02040503050406030204"/>
                            </a:rPr>
                            <m:t>−1</m:t>
                          </m:r>
                        </m:sub>
                      </m:sSub>
                      <m:r>
                        <a:rPr lang="zh-CN" altLang="en-US" sz="2800">
                          <a:latin typeface="Cambria Math" panose="02040503050406030204"/>
                        </a:rPr>
                        <m:t>,</m:t>
                      </m:r>
                    </m:oMath>
                  </m:oMathPara>
                </a14:m>
                <a:endParaRPr lang="en-US" altLang="zh-CN" sz="2800" dirty="0" smtClean="0">
                  <a:latin typeface="Cambria Math" panose="02040503050406030204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/>
                        </a:rPr>
                        <m:t>𝑘</m:t>
                      </m:r>
                      <m:r>
                        <a:rPr lang="zh-CN" altLang="en-US" sz="2800">
                          <a:latin typeface="Cambria Math" panose="02040503050406030204"/>
                        </a:rPr>
                        <m:t>=1,2,⋯,</m:t>
                      </m:r>
                      <m:r>
                        <a:rPr lang="zh-CN" altLang="en-US" sz="2800" i="1">
                          <a:latin typeface="Cambria Math" panose="02040503050406030204"/>
                        </a:rPr>
                        <m:t>𝑛</m:t>
                      </m:r>
                      <m:r>
                        <a:rPr lang="zh-CN" altLang="en-US" sz="2800">
                          <a:latin typeface="Cambria Math" panose="02040503050406030204"/>
                        </a:rPr>
                        <m:t>.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316" y="3843045"/>
                <a:ext cx="2903102" cy="954107"/>
              </a:xfrm>
              <a:prstGeom prst="rect">
                <a:avLst/>
              </a:prstGeom>
              <a:blipFill rotWithShape="1">
                <a:blip r:embed="rId12"/>
                <a:stretch>
                  <a:fillRect l="-2" t="-3" r="20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545193" y="4895409"/>
            <a:ext cx="3038727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2. 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取近似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 </a:t>
            </a:r>
            <a:endParaRPr kumimoji="0" lang="zh-CN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2341027" y="4865521"/>
                <a:ext cx="27312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>
                            <a:latin typeface="Cambria Math" panose="02040503050406030204"/>
                          </a:rPr>
                          <m:t>∀</m:t>
                        </m:r>
                        <m:sSub>
                          <m:sSub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𝜉</m:t>
                            </m:r>
                          </m:e>
                          <m:sub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𝑘</m:t>
                            </m:r>
                          </m:sub>
                        </m:sSub>
                        <m:r>
                          <a:rPr lang="zh-CN" altLang="en-US" sz="2800">
                            <a:latin typeface="Cambria Math" panose="02040503050406030204"/>
                          </a:rPr>
                          <m:t>∈[</m:t>
                        </m:r>
                        <m:sSub>
                          <m:sSub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𝑘</m:t>
                            </m:r>
                            <m:r>
                              <a:rPr lang="zh-CN" altLang="en-US" sz="2800">
                                <a:latin typeface="Cambria Math" panose="02040503050406030204"/>
                              </a:rPr>
                              <m:t>−1</m:t>
                            </m:r>
                          </m:sub>
                        </m:sSub>
                        <m:r>
                          <a:rPr lang="zh-CN" altLang="en-US" sz="2800">
                            <a:latin typeface="Cambria Math" panose="02040503050406030204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 smtClean="0"/>
                  <a:t>,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027" y="4865521"/>
                <a:ext cx="2731261" cy="523220"/>
              </a:xfrm>
              <a:prstGeom prst="rect">
                <a:avLst/>
              </a:prstGeom>
              <a:blipFill rotWithShape="1">
                <a:blip r:embed="rId13"/>
                <a:stretch>
                  <a:fillRect l="-15" t="-29" r="20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5004048" y="4912956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对应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曲边梯形面积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990896" y="5508521"/>
                <a:ext cx="535358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𝑘</m:t>
                          </m:r>
                        </m:sub>
                      </m:sSub>
                      <m:r>
                        <a:rPr lang="zh-CN" altLang="en-US" sz="3200">
                          <a:latin typeface="Cambria Math" panose="02040503050406030204"/>
                        </a:rPr>
                        <m:t>≈</m:t>
                      </m:r>
                      <m:r>
                        <a:rPr lang="zh-CN" altLang="en-US" sz="3200" i="1">
                          <a:latin typeface="Cambria Math" panose="02040503050406030204"/>
                        </a:rPr>
                        <m:t>𝑓</m:t>
                      </m:r>
                      <m:r>
                        <a:rPr lang="zh-CN" altLang="en-US" sz="3200">
                          <a:latin typeface="Cambria Math" panose="02040503050406030204"/>
                        </a:rPr>
                        <m:t>(</m:t>
                      </m:r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𝜉</m:t>
                          </m:r>
                        </m:e>
                        <m:sub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𝑘</m:t>
                          </m:r>
                        </m:sub>
                      </m:sSub>
                      <m:r>
                        <a:rPr lang="zh-CN" altLang="en-US" sz="3200">
                          <a:latin typeface="Cambria Math" panose="02040503050406030204"/>
                        </a:rPr>
                        <m:t>)</m:t>
                      </m:r>
                      <m:r>
                        <a:rPr lang="zh-CN" altLang="en-US" sz="3200" i="1">
                          <a:latin typeface="Cambria Math" panose="02040503050406030204"/>
                        </a:rPr>
                        <m:t>𝛥</m:t>
                      </m:r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𝑘</m:t>
                          </m:r>
                        </m:sub>
                      </m:sSub>
                      <m:r>
                        <a:rPr lang="zh-CN" altLang="en-US" sz="3200">
                          <a:latin typeface="Cambria Math" panose="02040503050406030204"/>
                        </a:rPr>
                        <m:t>,</m:t>
                      </m:r>
                      <m:r>
                        <a:rPr lang="zh-CN" altLang="en-US" sz="3200" i="1">
                          <a:latin typeface="Cambria Math" panose="02040503050406030204"/>
                        </a:rPr>
                        <m:t>𝑘</m:t>
                      </m:r>
                      <m:r>
                        <a:rPr lang="zh-CN" altLang="en-US" sz="3200">
                          <a:latin typeface="Cambria Math" panose="02040503050406030204"/>
                        </a:rPr>
                        <m:t>=1,2,⋯,</m:t>
                      </m:r>
                      <m:r>
                        <a:rPr lang="zh-CN" altLang="en-US" sz="3200" i="1">
                          <a:latin typeface="Cambria Math" panose="02040503050406030204"/>
                        </a:rPr>
                        <m:t>𝑛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896" y="5508521"/>
                <a:ext cx="5353581" cy="584775"/>
              </a:xfrm>
              <a:prstGeom prst="rect">
                <a:avLst/>
              </a:prstGeom>
              <a:blipFill rotWithShape="1">
                <a:blip r:embed="rId14"/>
                <a:stretch>
                  <a:fillRect l="-3" t="-91" r="1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/>
          <p:cNvGrpSpPr/>
          <p:nvPr/>
        </p:nvGrpSpPr>
        <p:grpSpPr>
          <a:xfrm>
            <a:off x="6594789" y="2583099"/>
            <a:ext cx="612796" cy="1231900"/>
            <a:chOff x="9843635" y="2364932"/>
            <a:chExt cx="612796" cy="1231900"/>
          </a:xfrm>
        </p:grpSpPr>
        <p:sp>
          <p:nvSpPr>
            <p:cNvPr id="26" name="Freeform 3"/>
            <p:cNvSpPr/>
            <p:nvPr/>
          </p:nvSpPr>
          <p:spPr bwMode="auto">
            <a:xfrm>
              <a:off x="9945514" y="2364932"/>
              <a:ext cx="400050" cy="1231900"/>
            </a:xfrm>
            <a:custGeom>
              <a:avLst/>
              <a:gdLst>
                <a:gd name="T0" fmla="*/ 0 w 252"/>
                <a:gd name="T1" fmla="*/ 0 h 776"/>
                <a:gd name="T2" fmla="*/ 252 w 252"/>
                <a:gd name="T3" fmla="*/ 128 h 776"/>
                <a:gd name="T4" fmla="*/ 248 w 252"/>
                <a:gd name="T5" fmla="*/ 776 h 776"/>
                <a:gd name="T6" fmla="*/ 0 w 252"/>
                <a:gd name="T7" fmla="*/ 776 h 776"/>
                <a:gd name="T8" fmla="*/ 0 w 252"/>
                <a:gd name="T9" fmla="*/ 0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776">
                  <a:moveTo>
                    <a:pt x="0" y="0"/>
                  </a:moveTo>
                  <a:lnTo>
                    <a:pt x="252" y="128"/>
                  </a:lnTo>
                  <a:lnTo>
                    <a:pt x="248" y="776"/>
                  </a:lnTo>
                  <a:lnTo>
                    <a:pt x="0" y="7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9843635" y="2787428"/>
                  <a:ext cx="61279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FFFF00"/>
                                </a:solidFill>
                                <a:latin typeface="Cambria Math" panose="02040503050406030204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FFFF00"/>
                                </a:solidFill>
                                <a:latin typeface="Cambria Math" panose="02040503050406030204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635" y="2787428"/>
                  <a:ext cx="612796" cy="461665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矩形 27"/>
          <p:cNvSpPr/>
          <p:nvPr/>
        </p:nvSpPr>
        <p:spPr>
          <a:xfrm>
            <a:off x="6706929" y="2686876"/>
            <a:ext cx="388516" cy="1116000"/>
          </a:xfrm>
          <a:prstGeom prst="rect">
            <a:avLst/>
          </a:prstGeom>
          <a:pattFill prst="dkDnDiag">
            <a:fgClr>
              <a:schemeClr val="tx1"/>
            </a:fgClr>
            <a:bgClr>
              <a:srgbClr val="00B050"/>
            </a:bgClr>
          </a:pattFill>
          <a:ln>
            <a:solidFill>
              <a:srgbClr val="00206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871117" y="1912135"/>
            <a:ext cx="1236535" cy="1930669"/>
            <a:chOff x="9566105" y="1706091"/>
            <a:chExt cx="1236535" cy="19306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/>
                <p:cNvSpPr/>
                <p:nvPr/>
              </p:nvSpPr>
              <p:spPr>
                <a:xfrm>
                  <a:off x="9687976" y="1706091"/>
                  <a:ext cx="111466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lang="zh-CN" altLang="en-US" sz="280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𝑓</m:t>
                            </m:r>
                            <m:r>
                              <a:rPr lang="zh-CN" altLang="en-US" sz="2800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CC"/>
                                    </a:solidFill>
                                    <a:latin typeface="Cambria Math" panose="02040503050406030204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CC"/>
                                    </a:solidFill>
                                    <a:latin typeface="Cambria Math" panose="02040503050406030204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800" dirty="0">
                    <a:solidFill>
                      <a:srgbClr val="0000CC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7976" y="1706091"/>
                  <a:ext cx="1114664" cy="523220"/>
                </a:xfrm>
                <a:prstGeom prst="rect">
                  <a:avLst/>
                </a:prstGeom>
                <a:blipFill rotWithShape="1">
                  <a:blip r:embed="rId1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接箭头连接符 30"/>
            <p:cNvCxnSpPr/>
            <p:nvPr/>
          </p:nvCxnSpPr>
          <p:spPr bwMode="auto">
            <a:xfrm flipH="1">
              <a:off x="9632089" y="2216564"/>
              <a:ext cx="266749" cy="25392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 flipH="1" flipV="1">
              <a:off x="9616849" y="2520547"/>
              <a:ext cx="0" cy="111621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1386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3" name="椭圆 32"/>
            <p:cNvSpPr/>
            <p:nvPr/>
          </p:nvSpPr>
          <p:spPr>
            <a:xfrm>
              <a:off x="9566105" y="2416568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FFFF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056849" y="2359381"/>
            <a:ext cx="3294490" cy="1901737"/>
            <a:chOff x="7751837" y="2153337"/>
            <a:chExt cx="3294490" cy="19017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/>
                <p:cNvSpPr/>
                <p:nvPr/>
              </p:nvSpPr>
              <p:spPr>
                <a:xfrm>
                  <a:off x="7751837" y="3552733"/>
                  <a:ext cx="56470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5" name="矩形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1837" y="3552733"/>
                  <a:ext cx="564706" cy="461665"/>
                </a:xfrm>
                <a:prstGeom prst="rect">
                  <a:avLst/>
                </a:prstGeom>
                <a:blipFill rotWithShape="1">
                  <a:blip r:embed="rId1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/>
                <p:cNvSpPr/>
                <p:nvPr/>
              </p:nvSpPr>
              <p:spPr>
                <a:xfrm>
                  <a:off x="8070722" y="3551018"/>
                  <a:ext cx="5575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6" name="矩形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0722" y="3551018"/>
                  <a:ext cx="557589" cy="461665"/>
                </a:xfrm>
                <a:prstGeom prst="rect">
                  <a:avLst/>
                </a:prstGeom>
                <a:blipFill rotWithShape="1">
                  <a:blip r:embed="rId1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/>
                <p:cNvSpPr/>
                <p:nvPr/>
              </p:nvSpPr>
              <p:spPr>
                <a:xfrm>
                  <a:off x="8972563" y="3551018"/>
                  <a:ext cx="87107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7" name="矩形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2563" y="3551018"/>
                  <a:ext cx="871072" cy="461665"/>
                </a:xfrm>
                <a:prstGeom prst="rect">
                  <a:avLst/>
                </a:prstGeom>
                <a:blipFill rotWithShape="1">
                  <a:blip r:embed="rId1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/>
                <p:cNvSpPr/>
                <p:nvPr/>
              </p:nvSpPr>
              <p:spPr>
                <a:xfrm>
                  <a:off x="9624045" y="3582764"/>
                  <a:ext cx="57772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8" name="矩形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4045" y="3582764"/>
                  <a:ext cx="577722" cy="461665"/>
                </a:xfrm>
                <a:prstGeom prst="rect">
                  <a:avLst/>
                </a:prstGeom>
                <a:blipFill rotWithShape="1">
                  <a:blip r:embed="rId2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/>
                <p:cNvSpPr/>
                <p:nvPr/>
              </p:nvSpPr>
              <p:spPr>
                <a:xfrm>
                  <a:off x="10461744" y="3593409"/>
                  <a:ext cx="58458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9" name="矩形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1744" y="3593409"/>
                  <a:ext cx="584583" cy="461665"/>
                </a:xfrm>
                <a:prstGeom prst="rect">
                  <a:avLst/>
                </a:prstGeom>
                <a:blipFill rotWithShape="1">
                  <a:blip r:embed="rId2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接连接符 39"/>
            <p:cNvCxnSpPr/>
            <p:nvPr/>
          </p:nvCxnSpPr>
          <p:spPr bwMode="auto">
            <a:xfrm flipV="1">
              <a:off x="8316543" y="2402500"/>
              <a:ext cx="0" cy="118435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1386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 flipV="1">
              <a:off x="9394224" y="2396511"/>
              <a:ext cx="0" cy="118435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1386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 flipV="1">
              <a:off x="8525407" y="2191248"/>
              <a:ext cx="0" cy="1404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1386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 flipV="1">
              <a:off x="10461744" y="2412474"/>
              <a:ext cx="0" cy="118435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1386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 bwMode="auto">
            <a:xfrm flipV="1">
              <a:off x="10252112" y="2552704"/>
              <a:ext cx="0" cy="1044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1386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 flipV="1">
              <a:off x="8886863" y="2153337"/>
              <a:ext cx="0" cy="1440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1386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flipV="1">
              <a:off x="9790433" y="2514840"/>
              <a:ext cx="0" cy="109126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1386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47" name="组合 46"/>
          <p:cNvGrpSpPr/>
          <p:nvPr/>
        </p:nvGrpSpPr>
        <p:grpSpPr>
          <a:xfrm>
            <a:off x="6857049" y="2638505"/>
            <a:ext cx="1891415" cy="1236379"/>
            <a:chOff x="9552037" y="2432461"/>
            <a:chExt cx="1891415" cy="12363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/>
                <p:cNvSpPr/>
                <p:nvPr/>
              </p:nvSpPr>
              <p:spPr>
                <a:xfrm>
                  <a:off x="10895353" y="2432461"/>
                  <a:ext cx="54809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/>
                              </a:rPr>
                              <m:t>𝜉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8" name="矩形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5353" y="2432461"/>
                  <a:ext cx="548099" cy="461665"/>
                </a:xfrm>
                <a:prstGeom prst="rect">
                  <a:avLst/>
                </a:prstGeom>
                <a:blipFill rotWithShape="1">
                  <a:blip r:embed="rId2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直接箭头连接符 48"/>
            <p:cNvCxnSpPr/>
            <p:nvPr/>
          </p:nvCxnSpPr>
          <p:spPr bwMode="auto">
            <a:xfrm flipH="1">
              <a:off x="9692000" y="2762839"/>
              <a:ext cx="1307129" cy="80573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50" name="椭圆 49"/>
            <p:cNvSpPr/>
            <p:nvPr/>
          </p:nvSpPr>
          <p:spPr>
            <a:xfrm>
              <a:off x="9552037" y="3560840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FFFF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591215" y="3774622"/>
            <a:ext cx="858055" cy="1041462"/>
            <a:chOff x="9286203" y="3568578"/>
            <a:chExt cx="858055" cy="1041462"/>
          </a:xfrm>
        </p:grpSpPr>
        <p:cxnSp>
          <p:nvCxnSpPr>
            <p:cNvPr id="52" name="直接连接符 51"/>
            <p:cNvCxnSpPr/>
            <p:nvPr/>
          </p:nvCxnSpPr>
          <p:spPr bwMode="auto">
            <a:xfrm>
              <a:off x="9394224" y="3593409"/>
              <a:ext cx="0" cy="648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9791706" y="3568578"/>
              <a:ext cx="0" cy="648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>
              <a:off x="9391656" y="4130662"/>
              <a:ext cx="40005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矩形 54"/>
                <p:cNvSpPr/>
                <p:nvPr/>
              </p:nvSpPr>
              <p:spPr>
                <a:xfrm>
                  <a:off x="9286203" y="4086820"/>
                  <a:ext cx="85805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 smtClean="0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𝛥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>
                    <a:solidFill>
                      <a:srgbClr val="0000CC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矩形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6203" y="4086820"/>
                  <a:ext cx="858055" cy="523220"/>
                </a:xfrm>
                <a:prstGeom prst="rect">
                  <a:avLst/>
                </a:prstGeom>
                <a:blipFill rotWithShape="1">
                  <a:blip r:embed="rId2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130865" y="2942960"/>
                <a:ext cx="5982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2060"/>
                          </a:solidFill>
                          <a:latin typeface="Cambria Math" panose="02040503050406030204"/>
                          <a:ea typeface="微软雅黑" panose="020B0503020204020204" pitchFamily="34" charset="-122"/>
                        </a:rPr>
                        <m:t>⋯</m:t>
                      </m:r>
                    </m:oMath>
                  </m:oMathPara>
                </a14:m>
                <a:endParaRPr lang="zh-CN" altLang="en-US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865" y="2942960"/>
                <a:ext cx="598241" cy="523220"/>
              </a:xfrm>
              <a:prstGeom prst="rect">
                <a:avLst/>
              </a:prstGeom>
              <a:blipFill rotWithShape="1">
                <a:blip r:embed="rId24"/>
                <a:stretch>
                  <a:fillRect l="-96" t="-71" r="-5518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044792" y="2968883"/>
                <a:ext cx="5982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2060"/>
                          </a:solidFill>
                          <a:latin typeface="Cambria Math" panose="02040503050406030204"/>
                          <a:ea typeface="微软雅黑" panose="020B0503020204020204" pitchFamily="34" charset="-122"/>
                        </a:rPr>
                        <m:t>⋯</m:t>
                      </m:r>
                    </m:oMath>
                  </m:oMathPara>
                </a14:m>
                <a:endParaRPr lang="zh-CN" altLang="en-US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792" y="2968883"/>
                <a:ext cx="598241" cy="523220"/>
              </a:xfrm>
              <a:prstGeom prst="rect">
                <a:avLst/>
              </a:prstGeom>
              <a:blipFill rotWithShape="1">
                <a:blip r:embed="rId24"/>
                <a:stretch>
                  <a:fillRect l="-17" t="-49" r="-5597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1" grpId="0"/>
      <p:bldP spid="22" grpId="0"/>
      <p:bldP spid="23" grpId="0"/>
      <p:bldP spid="24" grpId="0"/>
      <p:bldP spid="28" grpId="0" animBg="1"/>
      <p:bldP spid="56" grpId="0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87717" y="1736364"/>
            <a:ext cx="4241540" cy="2559306"/>
            <a:chOff x="7182705" y="1530320"/>
            <a:chExt cx="4241540" cy="2559306"/>
          </a:xfrm>
        </p:grpSpPr>
        <p:sp>
          <p:nvSpPr>
            <p:cNvPr id="3" name="Freeform 2"/>
            <p:cNvSpPr>
              <a:spLocks noChangeAspect="1"/>
            </p:cNvSpPr>
            <p:nvPr/>
          </p:nvSpPr>
          <p:spPr bwMode="auto">
            <a:xfrm>
              <a:off x="8046801" y="2043114"/>
              <a:ext cx="2646825" cy="1575891"/>
            </a:xfrm>
            <a:custGeom>
              <a:avLst/>
              <a:gdLst>
                <a:gd name="T0" fmla="*/ 7 w 2086"/>
                <a:gd name="T1" fmla="*/ 712 h 1490"/>
                <a:gd name="T2" fmla="*/ 513 w 2086"/>
                <a:gd name="T3" fmla="*/ 74 h 1490"/>
                <a:gd name="T4" fmla="*/ 1482 w 2086"/>
                <a:gd name="T5" fmla="*/ 537 h 1490"/>
                <a:gd name="T6" fmla="*/ 2085 w 2086"/>
                <a:gd name="T7" fmla="*/ 225 h 1490"/>
                <a:gd name="T8" fmla="*/ 2086 w 2086"/>
                <a:gd name="T9" fmla="*/ 1487 h 1490"/>
                <a:gd name="T10" fmla="*/ 0 w 2086"/>
                <a:gd name="T11" fmla="*/ 1485 h 1490"/>
                <a:gd name="T12" fmla="*/ 7 w 2086"/>
                <a:gd name="T13" fmla="*/ 712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6" h="1490">
                  <a:moveTo>
                    <a:pt x="7" y="712"/>
                  </a:moveTo>
                  <a:cubicBezTo>
                    <a:pt x="88" y="480"/>
                    <a:pt x="267" y="103"/>
                    <a:pt x="513" y="74"/>
                  </a:cubicBezTo>
                  <a:cubicBezTo>
                    <a:pt x="759" y="45"/>
                    <a:pt x="1220" y="512"/>
                    <a:pt x="1482" y="537"/>
                  </a:cubicBezTo>
                  <a:cubicBezTo>
                    <a:pt x="1744" y="562"/>
                    <a:pt x="2085" y="0"/>
                    <a:pt x="2085" y="225"/>
                  </a:cubicBezTo>
                  <a:cubicBezTo>
                    <a:pt x="2085" y="462"/>
                    <a:pt x="2086" y="923"/>
                    <a:pt x="2086" y="1487"/>
                  </a:cubicBezTo>
                  <a:cubicBezTo>
                    <a:pt x="1448" y="1490"/>
                    <a:pt x="787" y="1485"/>
                    <a:pt x="0" y="1485"/>
                  </a:cubicBezTo>
                  <a:cubicBezTo>
                    <a:pt x="0" y="922"/>
                    <a:pt x="15" y="1175"/>
                    <a:pt x="7" y="712"/>
                  </a:cubicBezTo>
                  <a:close/>
                </a:path>
              </a:pathLst>
            </a:custGeom>
            <a:solidFill>
              <a:srgbClr val="00FFFF">
                <a:alpha val="75999"/>
              </a:srgbClr>
            </a:solidFill>
            <a:ln w="28575" cap="flat" cmpd="sng">
              <a:solidFill>
                <a:srgbClr val="C00000"/>
              </a:solidFill>
              <a:prstDash val="solid"/>
              <a:round/>
              <a:headEnd type="none" w="sm" len="lg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cxnSp>
          <p:nvCxnSpPr>
            <p:cNvPr id="4" name="直接连接符 3"/>
            <p:cNvCxnSpPr>
              <a:stCxn id="3" idx="0"/>
              <a:endCxn id="3" idx="5"/>
            </p:cNvCxnSpPr>
            <p:nvPr/>
          </p:nvCxnSpPr>
          <p:spPr bwMode="auto">
            <a:xfrm flipH="1">
              <a:off x="8046801" y="2796157"/>
              <a:ext cx="8882" cy="81756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" name="直接连接符 4"/>
            <p:cNvCxnSpPr>
              <a:stCxn id="3" idx="5"/>
              <a:endCxn id="3" idx="4"/>
            </p:cNvCxnSpPr>
            <p:nvPr/>
          </p:nvCxnSpPr>
          <p:spPr bwMode="auto">
            <a:xfrm>
              <a:off x="8046801" y="3613717"/>
              <a:ext cx="2646825" cy="21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" name="直接连接符 5"/>
            <p:cNvCxnSpPr/>
            <p:nvPr/>
          </p:nvCxnSpPr>
          <p:spPr bwMode="auto">
            <a:xfrm flipH="1" flipV="1">
              <a:off x="10692357" y="2214612"/>
              <a:ext cx="1269" cy="1404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7568001" y="1975396"/>
              <a:ext cx="0" cy="195359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7334145" y="3610012"/>
              <a:ext cx="3736992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10999129" y="3340707"/>
                  <a:ext cx="425116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latin typeface="Cambria Math" panose="02040503050406030204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9129" y="3340707"/>
                  <a:ext cx="425116" cy="461665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7334145" y="1530320"/>
                  <a:ext cx="433131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latin typeface="Cambria Math" panose="02040503050406030204"/>
                          </a:rPr>
                          <m:t>𝑦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4145" y="1530320"/>
                  <a:ext cx="433131" cy="461665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8058132" y="1530320"/>
                  <a:ext cx="1647631" cy="52322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lang="zh-CN" altLang="en-US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𝑦</m:t>
                            </m:r>
                            <m:r>
                              <a:rPr lang="zh-CN" altLang="en-US" sz="2800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=</m:t>
                            </m:r>
                            <m:r>
                              <a:rPr lang="zh-CN" altLang="en-US" sz="2800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𝑓</m:t>
                            </m:r>
                            <m:r>
                              <a:rPr lang="zh-CN" altLang="en-US" sz="2800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zh-CN" altLang="en-US" sz="2800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zh-CN" altLang="en-US" sz="2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8132" y="1530320"/>
                  <a:ext cx="1647631" cy="523220"/>
                </a:xfrm>
                <a:prstGeom prst="rect">
                  <a:avLst/>
                </a:prstGeom>
                <a:blipFill rotWithShape="1">
                  <a:blip r:embed="rId5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7679829" y="3206184"/>
                  <a:ext cx="433131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latin typeface="Cambria Math" panose="02040503050406030204"/>
                          </a:rPr>
                          <m:t>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9829" y="3206184"/>
                  <a:ext cx="433131" cy="461665"/>
                </a:xfrm>
                <a:prstGeom prst="rect">
                  <a:avLst/>
                </a:prstGeom>
                <a:blipFill rotWithShape="1">
                  <a:blip r:embed="rId6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10629151" y="3233369"/>
                  <a:ext cx="435054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/>
                          </a:rPr>
                          <m:t>𝑏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9151" y="3233369"/>
                  <a:ext cx="435054" cy="461665"/>
                </a:xfrm>
                <a:prstGeom prst="rect">
                  <a:avLst/>
                </a:prstGeom>
                <a:blipFill rotWithShape="1">
                  <a:blip r:embed="rId7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7182705" y="3551017"/>
                  <a:ext cx="529312" cy="538609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/>
                          </a:rPr>
                          <m:t>𝑂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2705" y="3551017"/>
                  <a:ext cx="529312" cy="538609"/>
                </a:xfrm>
                <a:prstGeom prst="rect">
                  <a:avLst/>
                </a:prstGeom>
                <a:blipFill rotWithShape="1">
                  <a:blip r:embed="rId8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713" y="2301568"/>
            <a:ext cx="2739863" cy="16172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7"/>
              <p:cNvSpPr txBox="1">
                <a:spLocks noChangeArrowheads="1"/>
              </p:cNvSpPr>
              <p:nvPr/>
            </p:nvSpPr>
            <p:spPr bwMode="auto">
              <a:xfrm>
                <a:off x="722750" y="877082"/>
                <a:ext cx="8006507" cy="954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lvl="0"/>
                <a:r>
                  <a:rPr kumimoji="0" lang="zh-CN" altLang="en-US" sz="28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一般曲边梯形的面积</a:t>
                </a:r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. 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𝑓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(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𝑥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)</m:t>
                    </m:r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在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[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𝑎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,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𝑏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]</m:t>
                    </m:r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上连续 </a:t>
                </a:r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 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𝑓</m:t>
                    </m:r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)</m:t>
                    </m:r>
                  </m:oMath>
                </a14:m>
                <a:r>
                  <a:rPr kumimoji="0" lang="zh-CN" altLang="en-US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≥</a:t>
                </a:r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0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.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            </a:t>
                </a:r>
                <a:endParaRPr kumimoji="0" lang="zh-CN" altLang="zh-CN" sz="2800" i="0" u="none" strike="noStrike" cap="none" normalizeH="0" baseline="0" dirty="0" smtClean="0">
                  <a:ln>
                    <a:noFill/>
                  </a:ln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2750" y="877082"/>
                <a:ext cx="8006507" cy="954107"/>
              </a:xfrm>
              <a:prstGeom prst="rect">
                <a:avLst/>
              </a:prstGeom>
              <a:blipFill rotWithShape="1">
                <a:blip r:embed="rId11"/>
                <a:stretch>
                  <a:fillRect l="-1" t="-15" r="7" b="5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/>
          <p:cNvGrpSpPr/>
          <p:nvPr/>
        </p:nvGrpSpPr>
        <p:grpSpPr>
          <a:xfrm>
            <a:off x="6594789" y="2583099"/>
            <a:ext cx="612796" cy="1231900"/>
            <a:chOff x="9843635" y="2364932"/>
            <a:chExt cx="612796" cy="1231900"/>
          </a:xfrm>
        </p:grpSpPr>
        <p:sp>
          <p:nvSpPr>
            <p:cNvPr id="26" name="Freeform 3"/>
            <p:cNvSpPr/>
            <p:nvPr/>
          </p:nvSpPr>
          <p:spPr bwMode="auto">
            <a:xfrm>
              <a:off x="9945514" y="2364932"/>
              <a:ext cx="400050" cy="1231900"/>
            </a:xfrm>
            <a:custGeom>
              <a:avLst/>
              <a:gdLst>
                <a:gd name="T0" fmla="*/ 0 w 252"/>
                <a:gd name="T1" fmla="*/ 0 h 776"/>
                <a:gd name="T2" fmla="*/ 252 w 252"/>
                <a:gd name="T3" fmla="*/ 128 h 776"/>
                <a:gd name="T4" fmla="*/ 248 w 252"/>
                <a:gd name="T5" fmla="*/ 776 h 776"/>
                <a:gd name="T6" fmla="*/ 0 w 252"/>
                <a:gd name="T7" fmla="*/ 776 h 776"/>
                <a:gd name="T8" fmla="*/ 0 w 252"/>
                <a:gd name="T9" fmla="*/ 0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776">
                  <a:moveTo>
                    <a:pt x="0" y="0"/>
                  </a:moveTo>
                  <a:lnTo>
                    <a:pt x="252" y="128"/>
                  </a:lnTo>
                  <a:lnTo>
                    <a:pt x="248" y="776"/>
                  </a:lnTo>
                  <a:lnTo>
                    <a:pt x="0" y="7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9843635" y="2787428"/>
                  <a:ext cx="61279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FFFF00"/>
                                </a:solidFill>
                                <a:latin typeface="Cambria Math" panose="02040503050406030204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FFFF00"/>
                                </a:solidFill>
                                <a:latin typeface="Cambria Math" panose="02040503050406030204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635" y="2787428"/>
                  <a:ext cx="612796" cy="461665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矩形 27"/>
          <p:cNvSpPr/>
          <p:nvPr/>
        </p:nvSpPr>
        <p:spPr>
          <a:xfrm>
            <a:off x="6706929" y="2686876"/>
            <a:ext cx="388516" cy="1116000"/>
          </a:xfrm>
          <a:prstGeom prst="rect">
            <a:avLst/>
          </a:prstGeom>
          <a:pattFill prst="dkDnDiag">
            <a:fgClr>
              <a:schemeClr val="tx1"/>
            </a:fgClr>
            <a:bgClr>
              <a:srgbClr val="00B050"/>
            </a:bgClr>
          </a:pattFill>
          <a:ln>
            <a:solidFill>
              <a:srgbClr val="00206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871117" y="1912135"/>
            <a:ext cx="1277893" cy="1930669"/>
            <a:chOff x="9566105" y="1706091"/>
            <a:chExt cx="1277893" cy="19306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/>
                <p:cNvSpPr/>
                <p:nvPr/>
              </p:nvSpPr>
              <p:spPr>
                <a:xfrm>
                  <a:off x="9687976" y="1706091"/>
                  <a:ext cx="1156022" cy="5386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𝑓</m:t>
                            </m:r>
                            <m:r>
                              <a:rPr lang="zh-CN" altLang="en-US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7976" y="1706091"/>
                  <a:ext cx="1156022" cy="538609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接箭头连接符 30"/>
            <p:cNvCxnSpPr/>
            <p:nvPr/>
          </p:nvCxnSpPr>
          <p:spPr bwMode="auto">
            <a:xfrm flipH="1">
              <a:off x="9632089" y="2216564"/>
              <a:ext cx="266749" cy="25392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 flipH="1" flipV="1">
              <a:off x="9616849" y="2520547"/>
              <a:ext cx="0" cy="111621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1386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3" name="椭圆 32"/>
            <p:cNvSpPr/>
            <p:nvPr/>
          </p:nvSpPr>
          <p:spPr>
            <a:xfrm>
              <a:off x="9566105" y="2416568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FFFF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056849" y="2359381"/>
            <a:ext cx="3294490" cy="1901737"/>
            <a:chOff x="7751837" y="2153337"/>
            <a:chExt cx="3294490" cy="19017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/>
                <p:cNvSpPr/>
                <p:nvPr/>
              </p:nvSpPr>
              <p:spPr>
                <a:xfrm>
                  <a:off x="7751837" y="3552733"/>
                  <a:ext cx="56470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5" name="矩形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1837" y="3552733"/>
                  <a:ext cx="564706" cy="461665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/>
                <p:cNvSpPr/>
                <p:nvPr/>
              </p:nvSpPr>
              <p:spPr>
                <a:xfrm>
                  <a:off x="8070722" y="3551018"/>
                  <a:ext cx="5575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6" name="矩形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0722" y="3551018"/>
                  <a:ext cx="557589" cy="461665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/>
                <p:cNvSpPr/>
                <p:nvPr/>
              </p:nvSpPr>
              <p:spPr>
                <a:xfrm>
                  <a:off x="8972563" y="3551018"/>
                  <a:ext cx="87107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7" name="矩形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2563" y="3551018"/>
                  <a:ext cx="871072" cy="461665"/>
                </a:xfrm>
                <a:prstGeom prst="rect">
                  <a:avLst/>
                </a:prstGeom>
                <a:blipFill rotWithShape="1">
                  <a:blip r:embed="rId1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/>
                <p:cNvSpPr/>
                <p:nvPr/>
              </p:nvSpPr>
              <p:spPr>
                <a:xfrm>
                  <a:off x="9624045" y="3582764"/>
                  <a:ext cx="57772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8" name="矩形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4045" y="3582764"/>
                  <a:ext cx="577722" cy="461665"/>
                </a:xfrm>
                <a:prstGeom prst="rect">
                  <a:avLst/>
                </a:prstGeom>
                <a:blipFill rotWithShape="1">
                  <a:blip r:embed="rId1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/>
                <p:cNvSpPr/>
                <p:nvPr/>
              </p:nvSpPr>
              <p:spPr>
                <a:xfrm>
                  <a:off x="10461744" y="3593409"/>
                  <a:ext cx="58458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9" name="矩形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1744" y="3593409"/>
                  <a:ext cx="584583" cy="461665"/>
                </a:xfrm>
                <a:prstGeom prst="rect">
                  <a:avLst/>
                </a:prstGeom>
                <a:blipFill rotWithShape="1">
                  <a:blip r:embed="rId1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接连接符 39"/>
            <p:cNvCxnSpPr/>
            <p:nvPr/>
          </p:nvCxnSpPr>
          <p:spPr bwMode="auto">
            <a:xfrm flipV="1">
              <a:off x="8316543" y="2402500"/>
              <a:ext cx="0" cy="118435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1386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 flipV="1">
              <a:off x="9394224" y="2396511"/>
              <a:ext cx="0" cy="118435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1386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 flipV="1">
              <a:off x="8525407" y="2191248"/>
              <a:ext cx="0" cy="1404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1386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 flipV="1">
              <a:off x="10461744" y="2412474"/>
              <a:ext cx="0" cy="118435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1386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 bwMode="auto">
            <a:xfrm flipV="1">
              <a:off x="10252112" y="2552704"/>
              <a:ext cx="0" cy="1044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1386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 flipV="1">
              <a:off x="8886863" y="2153337"/>
              <a:ext cx="0" cy="1440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1386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flipV="1">
              <a:off x="9790433" y="2514840"/>
              <a:ext cx="0" cy="109126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1386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47" name="组合 46"/>
          <p:cNvGrpSpPr/>
          <p:nvPr/>
        </p:nvGrpSpPr>
        <p:grpSpPr>
          <a:xfrm>
            <a:off x="6857049" y="2638505"/>
            <a:ext cx="2132319" cy="1236379"/>
            <a:chOff x="9552037" y="2432461"/>
            <a:chExt cx="2132319" cy="12363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/>
                <p:cNvSpPr/>
                <p:nvPr/>
              </p:nvSpPr>
              <p:spPr>
                <a:xfrm>
                  <a:off x="11052645" y="2432461"/>
                  <a:ext cx="631711" cy="5386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/>
                              </a:rPr>
                              <m:t>𝜉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8" name="矩形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52645" y="2432461"/>
                  <a:ext cx="631711" cy="538609"/>
                </a:xfrm>
                <a:prstGeom prst="rect">
                  <a:avLst/>
                </a:prstGeom>
                <a:blipFill rotWithShape="1">
                  <a:blip r:embed="rId1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直接箭头连接符 48"/>
            <p:cNvCxnSpPr/>
            <p:nvPr/>
          </p:nvCxnSpPr>
          <p:spPr bwMode="auto">
            <a:xfrm flipH="1">
              <a:off x="9692000" y="2762839"/>
              <a:ext cx="1307129" cy="80573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50" name="椭圆 49"/>
            <p:cNvSpPr/>
            <p:nvPr/>
          </p:nvSpPr>
          <p:spPr>
            <a:xfrm>
              <a:off x="9552037" y="3560840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FFFF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591215" y="3774622"/>
            <a:ext cx="769890" cy="979907"/>
            <a:chOff x="9286203" y="3568578"/>
            <a:chExt cx="769890" cy="979907"/>
          </a:xfrm>
        </p:grpSpPr>
        <p:cxnSp>
          <p:nvCxnSpPr>
            <p:cNvPr id="52" name="直接连接符 51"/>
            <p:cNvCxnSpPr/>
            <p:nvPr/>
          </p:nvCxnSpPr>
          <p:spPr bwMode="auto">
            <a:xfrm>
              <a:off x="9394224" y="3593409"/>
              <a:ext cx="0" cy="648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9791706" y="3568578"/>
              <a:ext cx="0" cy="648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>
              <a:off x="9391656" y="4130662"/>
              <a:ext cx="40005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矩形 54"/>
                <p:cNvSpPr/>
                <p:nvPr/>
              </p:nvSpPr>
              <p:spPr>
                <a:xfrm>
                  <a:off x="9286203" y="4086820"/>
                  <a:ext cx="76989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latin typeface="Cambria Math" panose="02040503050406030204"/>
                          </a:rPr>
                          <m:t>𝛥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5" name="矩形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6203" y="4086820"/>
                  <a:ext cx="769890" cy="461665"/>
                </a:xfrm>
                <a:prstGeom prst="rect">
                  <a:avLst/>
                </a:prstGeom>
                <a:blipFill rotWithShape="1">
                  <a:blip r:embed="rId2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130865" y="2942960"/>
                <a:ext cx="5982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2060"/>
                          </a:solidFill>
                          <a:latin typeface="Cambria Math" panose="02040503050406030204"/>
                          <a:ea typeface="微软雅黑" panose="020B0503020204020204" pitchFamily="34" charset="-122"/>
                        </a:rPr>
                        <m:t>⋯</m:t>
                      </m:r>
                    </m:oMath>
                  </m:oMathPara>
                </a14:m>
                <a:endParaRPr lang="zh-CN" altLang="en-US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865" y="2942960"/>
                <a:ext cx="598241" cy="523220"/>
              </a:xfrm>
              <a:prstGeom prst="rect">
                <a:avLst/>
              </a:prstGeom>
              <a:blipFill rotWithShape="1">
                <a:blip r:embed="rId21"/>
                <a:stretch>
                  <a:fillRect l="-96" t="-71" r="-5518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044792" y="2968883"/>
                <a:ext cx="5982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2060"/>
                          </a:solidFill>
                          <a:latin typeface="Cambria Math" panose="02040503050406030204"/>
                          <a:ea typeface="微软雅黑" panose="020B0503020204020204" pitchFamily="34" charset="-122"/>
                        </a:rPr>
                        <m:t>⋯</m:t>
                      </m:r>
                    </m:oMath>
                  </m:oMathPara>
                </a14:m>
                <a:endParaRPr lang="zh-CN" altLang="en-US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792" y="2968883"/>
                <a:ext cx="598241" cy="523220"/>
              </a:xfrm>
              <a:prstGeom prst="rect">
                <a:avLst/>
              </a:prstGeom>
              <a:blipFill rotWithShape="1">
                <a:blip r:embed="rId21"/>
                <a:stretch>
                  <a:fillRect l="-17" t="-49" r="-5597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36"/>
          <p:cNvSpPr>
            <a:spLocks noChangeArrowheads="1"/>
          </p:cNvSpPr>
          <p:nvPr/>
        </p:nvSpPr>
        <p:spPr bwMode="auto">
          <a:xfrm>
            <a:off x="5388004" y="4906486"/>
            <a:ext cx="3209968" cy="9541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思想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  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分割取近似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作和求极限</a:t>
            </a:r>
            <a:endParaRPr kumimoji="0" 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59" name="Text Box 2"/>
          <p:cNvSpPr txBox="1">
            <a:spLocks noChangeArrowheads="1"/>
          </p:cNvSpPr>
          <p:nvPr/>
        </p:nvSpPr>
        <p:spPr bwMode="auto">
          <a:xfrm>
            <a:off x="725102" y="1928724"/>
            <a:ext cx="1588788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1168400" lvl="0" indent="-1168400"/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3.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作和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</a:t>
            </a:r>
            <a:endParaRPr kumimoji="0" lang="zh-CN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60" name="Rectangle 10"/>
          <p:cNvSpPr>
            <a:spLocks noChangeArrowheads="1"/>
          </p:cNvSpPr>
          <p:nvPr/>
        </p:nvSpPr>
        <p:spPr bwMode="auto">
          <a:xfrm>
            <a:off x="735857" y="3645024"/>
            <a:ext cx="3229886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4. 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取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极限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</a:t>
            </a:r>
            <a:endParaRPr kumimoji="0" lang="zh-CN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aphicFrame>
        <p:nvGraphicFramePr>
          <p:cNvPr id="61" name="对象 60"/>
          <p:cNvGraphicFramePr>
            <a:graphicFrameLocks noChangeAspect="1"/>
          </p:cNvGraphicFramePr>
          <p:nvPr/>
        </p:nvGraphicFramePr>
        <p:xfrm>
          <a:off x="763323" y="2445672"/>
          <a:ext cx="1601311" cy="1086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0" name="Equation" r:id="rId22" imgW="15240000" imgH="10363200" progId="Equation.DSMT4">
                  <p:embed/>
                </p:oleObj>
              </mc:Choice>
              <mc:Fallback>
                <p:oleObj name="Equation" r:id="rId22" imgW="15240000" imgH="10363200" progId="Equation.DSMT4">
                  <p:embed/>
                  <p:pic>
                    <p:nvPicPr>
                      <p:cNvPr id="0" name="图片 379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323" y="2445672"/>
                        <a:ext cx="1601311" cy="1086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 Box 8"/>
          <p:cNvSpPr txBox="1">
            <a:spLocks noChangeArrowheads="1"/>
          </p:cNvSpPr>
          <p:nvPr/>
        </p:nvSpPr>
        <p:spPr bwMode="auto">
          <a:xfrm>
            <a:off x="3830681" y="4265372"/>
            <a:ext cx="1245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defPPr>
              <a:defRPr lang="en-US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dirty="0" smtClean="0"/>
              <a:t>则</a:t>
            </a:r>
            <a:endParaRPr lang="zh-CN" dirty="0"/>
          </a:p>
        </p:txBody>
      </p:sp>
      <p:graphicFrame>
        <p:nvGraphicFramePr>
          <p:cNvPr id="63" name="对象 62"/>
          <p:cNvGraphicFramePr>
            <a:graphicFrameLocks noChangeAspect="1"/>
          </p:cNvGraphicFramePr>
          <p:nvPr/>
        </p:nvGraphicFramePr>
        <p:xfrm>
          <a:off x="1160199" y="4906486"/>
          <a:ext cx="3555540" cy="116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1" name="Equation" r:id="rId24" imgW="31394400" imgH="10363200" progId="Equation.DSMT4">
                  <p:embed/>
                </p:oleObj>
              </mc:Choice>
              <mc:Fallback>
                <p:oleObj name="Equation" r:id="rId24" imgW="31394400" imgH="10363200" progId="Equation.DSMT4">
                  <p:embed/>
                  <p:pic>
                    <p:nvPicPr>
                      <p:cNvPr id="0" name="图片 379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199" y="4906486"/>
                        <a:ext cx="3555540" cy="116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矩形 63"/>
          <p:cNvSpPr/>
          <p:nvPr/>
        </p:nvSpPr>
        <p:spPr>
          <a:xfrm>
            <a:off x="736725" y="4273932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/>
              <p:cNvSpPr/>
              <p:nvPr/>
            </p:nvSpPr>
            <p:spPr>
              <a:xfrm>
                <a:off x="1167343" y="4250473"/>
                <a:ext cx="2892843" cy="656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𝜆</m:t>
                    </m:r>
                    <m:r>
                      <a:rPr lang="zh-CN" altLang="en-US" sz="2800">
                        <a:latin typeface="Cambria Math" panose="02040503050406030204"/>
                      </a:rPr>
                      <m:t>=</m:t>
                    </m:r>
                    <m:limLow>
                      <m:limLow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800">
                            <a:latin typeface="Cambria Math" panose="02040503050406030204"/>
                          </a:rPr>
                          <m:t>max</m:t>
                        </m:r>
                      </m:e>
                      <m:lim>
                        <m:r>
                          <a:rPr lang="zh-CN" altLang="en-US" sz="2800">
                            <a:latin typeface="Cambria Math" panose="02040503050406030204"/>
                          </a:rPr>
                          <m:t>1≤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𝑘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≤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𝑛</m:t>
                        </m:r>
                      </m:lim>
                    </m:limLow>
                    <m:d>
                      <m:dPr>
                        <m:begChr m:val="{"/>
                        <m:endChr m:val="}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𝛥</m:t>
                        </m:r>
                        <m:sSub>
                          <m:sSub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 smtClean="0"/>
                  <a:t>，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343" y="4250473"/>
                <a:ext cx="2892843" cy="656013"/>
              </a:xfrm>
              <a:prstGeom prst="rect">
                <a:avLst/>
              </a:prstGeom>
              <a:blipFill rotWithShape="1">
                <a:blip r:embed="rId26"/>
                <a:stretch>
                  <a:fillRect l="-7" t="-64" r="22" b="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6" name="对象 65"/>
          <p:cNvGraphicFramePr>
            <a:graphicFrameLocks noChangeAspect="1"/>
          </p:cNvGraphicFramePr>
          <p:nvPr/>
        </p:nvGraphicFramePr>
        <p:xfrm>
          <a:off x="2304033" y="2447260"/>
          <a:ext cx="2339975" cy="1086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2" name="Equation" r:id="rId27" imgW="22250400" imgH="10363200" progId="Equation.DSMT4">
                  <p:embed/>
                </p:oleObj>
              </mc:Choice>
              <mc:Fallback>
                <p:oleObj name="Equation" r:id="rId27" imgW="22250400" imgH="10363200" progId="Equation.DSMT4">
                  <p:embed/>
                  <p:pic>
                    <p:nvPicPr>
                      <p:cNvPr id="0" name="图片 379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4033" y="2447260"/>
                        <a:ext cx="2339975" cy="1086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0" grpId="0"/>
      <p:bldP spid="62" grpId="0"/>
      <p:bldP spid="64" grpId="0"/>
      <p:bldP spid="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11560" y="836712"/>
            <a:ext cx="4176712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marL="457200" indent="-457200">
              <a:buBlip>
                <a:blip r:embed="rId3"/>
              </a:buBlip>
              <a:defRPr sz="28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>
                <a:solidFill>
                  <a:srgbClr val="FF0000"/>
                </a:solidFill>
              </a:rPr>
              <a:t>变速直线运动的路程</a:t>
            </a:r>
            <a:endParaRPr lang="zh-CN" b="1" dirty="0">
              <a:solidFill>
                <a:srgbClr val="FF000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780597" y="1369546"/>
            <a:ext cx="1581330" cy="859802"/>
            <a:chOff x="8642971" y="1681301"/>
            <a:chExt cx="1581330" cy="859802"/>
          </a:xfrm>
        </p:grpSpPr>
        <p:cxnSp>
          <p:nvCxnSpPr>
            <p:cNvPr id="4" name="直接连接符 3"/>
            <p:cNvCxnSpPr/>
            <p:nvPr/>
          </p:nvCxnSpPr>
          <p:spPr bwMode="auto">
            <a:xfrm flipH="1" flipV="1">
              <a:off x="9346205" y="2433103"/>
              <a:ext cx="1" cy="108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8642971" y="1681301"/>
                  <a:ext cx="158133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+mn-ea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+mn-ea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 i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2971" y="1681301"/>
                  <a:ext cx="1581330" cy="52322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接箭头连接符 5"/>
            <p:cNvCxnSpPr/>
            <p:nvPr/>
          </p:nvCxnSpPr>
          <p:spPr bwMode="auto">
            <a:xfrm>
              <a:off x="9330834" y="2467394"/>
              <a:ext cx="339949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" name="直接箭头连接符 6"/>
            <p:cNvCxnSpPr/>
            <p:nvPr/>
          </p:nvCxnSpPr>
          <p:spPr bwMode="auto">
            <a:xfrm>
              <a:off x="9346600" y="2157223"/>
              <a:ext cx="0" cy="23251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8" name="组合 7"/>
          <p:cNvGrpSpPr/>
          <p:nvPr/>
        </p:nvGrpSpPr>
        <p:grpSpPr>
          <a:xfrm>
            <a:off x="1809343" y="1389979"/>
            <a:ext cx="5138921" cy="1304966"/>
            <a:chOff x="6671717" y="1701734"/>
            <a:chExt cx="5138921" cy="1304966"/>
          </a:xfrm>
        </p:grpSpPr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6671717" y="2544094"/>
              <a:ext cx="48351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43725" y="2509472"/>
              <a:ext cx="5146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+mn-ea"/>
                  <a:ea typeface="+mn-ea"/>
                </a:rPr>
                <a:t>O</a:t>
              </a:r>
              <a:endParaRPr lang="zh-CN" altLang="en-US" sz="2400" i="1" dirty="0">
                <a:latin typeface="+mn-ea"/>
                <a:ea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031757" y="2545035"/>
                  <a:ext cx="131983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i="1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1757" y="2545035"/>
                  <a:ext cx="1319836" cy="461665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0488141" y="2516443"/>
                  <a:ext cx="12961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i="1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8141" y="2516443"/>
                  <a:ext cx="1296144" cy="461665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连接符 12"/>
            <p:cNvCxnSpPr/>
            <p:nvPr/>
          </p:nvCxnSpPr>
          <p:spPr bwMode="auto">
            <a:xfrm flipH="1" flipV="1">
              <a:off x="11044393" y="2437035"/>
              <a:ext cx="1" cy="108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4" name="矩形 13"/>
            <p:cNvSpPr/>
            <p:nvPr/>
          </p:nvSpPr>
          <p:spPr>
            <a:xfrm>
              <a:off x="7471166" y="2298805"/>
              <a:ext cx="296437" cy="242298"/>
            </a:xfrm>
            <a:prstGeom prst="rect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031757" y="1701734"/>
                  <a:ext cx="158133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+mn-ea"/>
                          </a:rPr>
                          <m:t>𝒗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+mn-ea"/>
                          </a:rPr>
                          <m:t>(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+mn-ea"/>
                          </a:rPr>
                          <m:t>𝒕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+mn-ea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i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1757" y="1701734"/>
                  <a:ext cx="1581330" cy="523220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箭头连接符 15"/>
            <p:cNvCxnSpPr/>
            <p:nvPr/>
          </p:nvCxnSpPr>
          <p:spPr bwMode="auto">
            <a:xfrm>
              <a:off x="7631449" y="2417056"/>
              <a:ext cx="624444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 flipH="1" flipV="1">
              <a:off x="7618408" y="2444435"/>
              <a:ext cx="1" cy="108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11419697" y="2271353"/>
                  <a:ext cx="39094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/>
                          </a:rPr>
                          <m:t>𝑡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9697" y="2271353"/>
                  <a:ext cx="390941" cy="461665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连接符 18"/>
            <p:cNvCxnSpPr/>
            <p:nvPr/>
          </p:nvCxnSpPr>
          <p:spPr bwMode="auto">
            <a:xfrm flipH="1" flipV="1">
              <a:off x="6975515" y="2457623"/>
              <a:ext cx="1" cy="108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3"/>
              <p:cNvSpPr txBox="1">
                <a:spLocks noChangeArrowheads="1"/>
              </p:cNvSpPr>
              <p:nvPr/>
            </p:nvSpPr>
            <p:spPr bwMode="auto">
              <a:xfrm>
                <a:off x="611560" y="3222724"/>
                <a:ext cx="8333117" cy="5386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lvl="0"/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1. </a:t>
                </a:r>
                <a:r>
                  <a:rPr kumimoji="0" 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分割</a:t>
                </a:r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:  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在区间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[</m:t>
                    </m:r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𝑇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a:rPr lang="zh-CN" altLang="en-US" sz="2800">
                        <a:latin typeface="Cambria Math" panose="02040503050406030204"/>
                      </a:rPr>
                      <m:t>,</m:t>
                    </m:r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𝑇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/>
                          </a:rPr>
                          <m:t>2</m:t>
                        </m:r>
                      </m:sub>
                    </m:sSub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]</m:t>
                    </m:r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中任意插入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𝑛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−1</m:t>
                    </m:r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个分点</a:t>
                </a:r>
              </a:p>
            </p:txBody>
          </p:sp>
        </mc:Choice>
        <mc:Fallback xmlns="">
          <p:sp>
            <p:nvSpPr>
              <p:cNvPr id="22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3222724"/>
                <a:ext cx="8333117" cy="538609"/>
              </a:xfrm>
              <a:prstGeom prst="rect">
                <a:avLst/>
              </a:prstGeom>
              <a:blipFill rotWithShape="1">
                <a:blip r:embed="rId9"/>
                <a:stretch>
                  <a:fillRect l="-1" t="-18" r="1" b="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611560" y="4931752"/>
            <a:ext cx="1919115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2. 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取近似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 </a:t>
            </a:r>
            <a:endParaRPr kumimoji="0" lang="zh-CN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4860032" y="4926615"/>
            <a:ext cx="3672408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</a:t>
            </a:r>
            <a:r>
              <a:rPr kumimoji="0" lang="en-US" altLang="zh-CN" sz="28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</a:t>
            </a:r>
            <a:r>
              <a:rPr kumimoji="0" lang="zh-CN" sz="28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则对应该</a:t>
            </a:r>
            <a:r>
              <a:rPr kumimoji="0" lang="zh-CN" altLang="en-US" sz="28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时</a:t>
            </a:r>
            <a:r>
              <a:rPr kumimoji="0" lang="zh-CN" sz="28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段上的</a:t>
            </a: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971601" y="4374852"/>
            <a:ext cx="1728787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2340348" y="3781822"/>
                <a:ext cx="5901487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𝑇</m:t>
                          </m:r>
                        </m:e>
                        <m:sub>
                          <m:r>
                            <a:rPr lang="zh-CN" altLang="en-US" sz="2800">
                              <a:latin typeface="Cambria Math" panose="02040503050406030204"/>
                            </a:rPr>
                            <m:t>1</m:t>
                          </m:r>
                        </m:sub>
                      </m:sSub>
                      <m:r>
                        <a:rPr lang="zh-CN" altLang="en-US" sz="2800" smtClean="0">
                          <a:latin typeface="Cambria Math" panose="02040503050406030204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800">
                              <a:latin typeface="Cambria Math" panose="02040503050406030204"/>
                            </a:rPr>
                            <m:t>0</m:t>
                          </m:r>
                        </m:sub>
                      </m:sSub>
                      <m:r>
                        <a:rPr lang="zh-CN" altLang="en-US" sz="2800">
                          <a:latin typeface="Cambria Math" panose="02040503050406030204"/>
                        </a:rPr>
                        <m:t>&lt;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800">
                              <a:latin typeface="Cambria Math" panose="02040503050406030204"/>
                            </a:rPr>
                            <m:t>1</m:t>
                          </m:r>
                        </m:sub>
                      </m:sSub>
                      <m:r>
                        <a:rPr lang="zh-CN" altLang="en-US" sz="2800">
                          <a:latin typeface="Cambria Math" panose="02040503050406030204"/>
                        </a:rPr>
                        <m:t>&lt;⋯&lt;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𝑛</m:t>
                          </m:r>
                          <m:r>
                            <a:rPr lang="zh-CN" altLang="en-US" sz="2800">
                              <a:latin typeface="Cambria Math" panose="02040503050406030204"/>
                            </a:rPr>
                            <m:t>−1</m:t>
                          </m:r>
                        </m:sub>
                      </m:sSub>
                      <m:r>
                        <a:rPr lang="zh-CN" altLang="en-US" sz="2800">
                          <a:latin typeface="Cambria Math" panose="02040503050406030204"/>
                        </a:rPr>
                        <m:t>&lt;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𝑛</m:t>
                          </m:r>
                        </m:sub>
                      </m:sSub>
                      <m:r>
                        <a:rPr lang="zh-CN" altLang="en-US" sz="2800">
                          <a:latin typeface="Cambria Math" panose="02040503050406030204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𝑇</m:t>
                          </m:r>
                        </m:e>
                        <m:sub>
                          <m:r>
                            <a:rPr lang="zh-CN" altLang="en-US" sz="2800">
                              <a:latin typeface="Cambria Math" panose="02040503050406030204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/>
                        </a:rPr>
                        <m:t>,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348" y="3781822"/>
                <a:ext cx="5901487" cy="538609"/>
              </a:xfrm>
              <a:prstGeom prst="rect">
                <a:avLst/>
              </a:prstGeom>
              <a:blipFill rotWithShape="1">
                <a:blip r:embed="rId10"/>
                <a:stretch>
                  <a:fillRect l="-6" t="-74" r="3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1449964" y="4374852"/>
                <a:ext cx="5058628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/>
                        </a:rPr>
                        <m:t>𝛥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𝑘</m:t>
                          </m:r>
                        </m:sub>
                      </m:sSub>
                      <m:r>
                        <a:rPr lang="zh-CN" altLang="en-US" sz="2800">
                          <a:latin typeface="Cambria Math" panose="02040503050406030204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𝑘</m:t>
                          </m:r>
                        </m:sub>
                      </m:sSub>
                      <m:r>
                        <a:rPr lang="zh-CN" altLang="en-US" sz="2800">
                          <a:latin typeface="Cambria Math" panose="02040503050406030204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𝑘</m:t>
                          </m:r>
                          <m:r>
                            <a:rPr lang="zh-CN" altLang="en-US" sz="2800">
                              <a:latin typeface="Cambria Math" panose="02040503050406030204"/>
                            </a:rPr>
                            <m:t>−1</m:t>
                          </m:r>
                        </m:sub>
                      </m:sSub>
                      <m:r>
                        <a:rPr lang="zh-CN" altLang="en-US" sz="2800">
                          <a:latin typeface="Cambria Math" panose="02040503050406030204"/>
                        </a:rPr>
                        <m:t>,</m:t>
                      </m:r>
                      <m:r>
                        <a:rPr lang="zh-CN" altLang="en-US" sz="2800" i="1">
                          <a:latin typeface="Cambria Math" panose="02040503050406030204"/>
                        </a:rPr>
                        <m:t>𝑘</m:t>
                      </m:r>
                      <m:r>
                        <a:rPr lang="zh-CN" altLang="en-US" sz="2800">
                          <a:latin typeface="Cambria Math" panose="02040503050406030204"/>
                        </a:rPr>
                        <m:t>=1,2,⋯,</m:t>
                      </m:r>
                      <m:r>
                        <a:rPr lang="zh-CN" altLang="en-US" sz="2800" i="1">
                          <a:latin typeface="Cambria Math" panose="02040503050406030204"/>
                        </a:rPr>
                        <m:t>𝑛</m:t>
                      </m:r>
                      <m:r>
                        <a:rPr lang="zh-CN" altLang="en-US" sz="2800">
                          <a:latin typeface="Cambria Math" panose="02040503050406030204"/>
                        </a:rPr>
                        <m:t>.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964" y="4374852"/>
                <a:ext cx="5058628" cy="538609"/>
              </a:xfrm>
              <a:prstGeom prst="rect">
                <a:avLst/>
              </a:prstGeom>
              <a:blipFill rotWithShape="1">
                <a:blip r:embed="rId11"/>
                <a:stretch>
                  <a:fillRect l="-5" t="-63" r="9" b="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2627784" y="4878908"/>
                <a:ext cx="2651559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>
                              <a:latin typeface="Cambria Math" panose="02040503050406030204"/>
                            </a:rPr>
                            <m:t>∀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latin typeface="Cambria Math" panose="02040503050406030204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800">
                              <a:latin typeface="Cambria Math" panose="02040503050406030204"/>
                            </a:rPr>
                            <m:t>∈[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𝑘</m:t>
                              </m:r>
                              <m:r>
                                <a:rPr lang="zh-CN" altLang="en-US" sz="2800">
                                  <a:latin typeface="Cambria Math" panose="02040503050406030204"/>
                                </a:rPr>
                                <m:t>−1</m:t>
                              </m:r>
                            </m:sub>
                          </m:sSub>
                          <m:r>
                            <a:rPr lang="zh-CN" altLang="en-US" sz="2800">
                              <a:latin typeface="Cambria Math" panose="02040503050406030204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4878908"/>
                <a:ext cx="2651559" cy="538609"/>
              </a:xfrm>
              <a:prstGeom prst="rect">
                <a:avLst/>
              </a:prstGeom>
              <a:blipFill rotWithShape="1">
                <a:blip r:embed="rId12"/>
                <a:stretch>
                  <a:fillRect l="-6" t="-38" r="22" b="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2509890" y="5517232"/>
                <a:ext cx="58905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路程为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00CC"/>
                        </a:solidFill>
                        <a:latin typeface="Cambria Math" panose="02040503050406030204"/>
                      </a:rPr>
                      <m:t>𝜟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𝒔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𝒌</m:t>
                        </m:r>
                      </m:sub>
                    </m:sSub>
                    <m:r>
                      <a:rPr lang="zh-CN" altLang="en-US" sz="2800" b="1">
                        <a:solidFill>
                          <a:srgbClr val="0000CC"/>
                        </a:solidFill>
                        <a:latin typeface="Cambria Math" panose="02040503050406030204"/>
                      </a:rPr>
                      <m:t>≈</m:t>
                    </m:r>
                    <m:r>
                      <a:rPr lang="en-US" altLang="zh-CN" sz="2800" b="1" i="1" smtClean="0">
                        <a:solidFill>
                          <a:srgbClr val="0000CC"/>
                        </a:solidFill>
                        <a:latin typeface="Cambria Math" panose="02040503050406030204"/>
                      </a:rPr>
                      <m:t>𝒗</m:t>
                    </m:r>
                    <m:r>
                      <a:rPr lang="zh-CN" altLang="en-US" sz="2800" b="1">
                        <a:solidFill>
                          <a:srgbClr val="0000CC"/>
                        </a:solidFill>
                        <a:latin typeface="Cambria Math" panose="02040503050406030204"/>
                      </a:rPr>
                      <m:t>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 smtClean="0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𝝉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𝒌</m:t>
                        </m:r>
                      </m:sub>
                    </m:sSub>
                    <m:r>
                      <a:rPr lang="zh-CN" altLang="en-US" sz="2800" b="1">
                        <a:solidFill>
                          <a:srgbClr val="0000CC"/>
                        </a:solidFill>
                        <a:latin typeface="Cambria Math" panose="02040503050406030204"/>
                      </a:rPr>
                      <m:t>)</m:t>
                    </m:r>
                    <m:r>
                      <a:rPr lang="zh-CN" altLang="en-US" sz="2800" b="1" i="1">
                        <a:solidFill>
                          <a:srgbClr val="0000CC"/>
                        </a:solidFill>
                        <a:latin typeface="Cambria Math" panose="02040503050406030204"/>
                      </a:rPr>
                      <m:t>𝜟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𝒕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𝒌</m:t>
                        </m:r>
                      </m:sub>
                    </m:sSub>
                    <m:r>
                      <a:rPr lang="zh-CN" altLang="en-US" sz="2800">
                        <a:latin typeface="Cambria Math" panose="02040503050406030204"/>
                      </a:rPr>
                      <m:t>,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𝑘</m:t>
                    </m:r>
                    <m:r>
                      <a:rPr lang="zh-CN" altLang="en-US" sz="2800">
                        <a:latin typeface="Cambria Math" panose="02040503050406030204"/>
                      </a:rPr>
                      <m:t>=1,2,⋯,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𝑛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890" y="5517232"/>
                <a:ext cx="5890523" cy="523220"/>
              </a:xfrm>
              <a:prstGeom prst="rect">
                <a:avLst/>
              </a:prstGeom>
              <a:blipFill rotWithShape="1">
                <a:blip r:embed="rId13"/>
                <a:stretch>
                  <a:fillRect l="-6" t="-67" r="11" b="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组合 29"/>
          <p:cNvGrpSpPr/>
          <p:nvPr/>
        </p:nvGrpSpPr>
        <p:grpSpPr>
          <a:xfrm>
            <a:off x="2769075" y="2125280"/>
            <a:ext cx="3720788" cy="541073"/>
            <a:chOff x="7631449" y="2437035"/>
            <a:chExt cx="3720788" cy="541073"/>
          </a:xfrm>
        </p:grpSpPr>
        <p:cxnSp>
          <p:nvCxnSpPr>
            <p:cNvPr id="31" name="直接连接符 30"/>
            <p:cNvCxnSpPr/>
            <p:nvPr/>
          </p:nvCxnSpPr>
          <p:spPr bwMode="auto">
            <a:xfrm flipH="1" flipV="1">
              <a:off x="9172185" y="2437035"/>
              <a:ext cx="1" cy="108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 flipH="1" flipV="1">
              <a:off x="9748249" y="2437035"/>
              <a:ext cx="1" cy="108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33" name="组合 32"/>
            <p:cNvGrpSpPr/>
            <p:nvPr/>
          </p:nvGrpSpPr>
          <p:grpSpPr>
            <a:xfrm>
              <a:off x="7631449" y="2489429"/>
              <a:ext cx="3720788" cy="488679"/>
              <a:chOff x="7631449" y="2489429"/>
              <a:chExt cx="3720788" cy="4886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9349000" y="2489429"/>
                    <a:ext cx="118116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/>
                                  <a:ea typeface="+mn-ea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/>
                                  <a:ea typeface="+mn-ea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i="1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49000" y="2489429"/>
                    <a:ext cx="1181169" cy="461665"/>
                  </a:xfrm>
                  <a:prstGeom prst="rect">
                    <a:avLst/>
                  </a:prstGeom>
                  <a:blipFill rotWithShape="1">
                    <a:blip r:embed="rId1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8933945" y="2503004"/>
                    <a:ext cx="79066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/>
                                  <a:ea typeface="+mn-ea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/>
                                  <a:ea typeface="+mn-ea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i="1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3945" y="2503004"/>
                    <a:ext cx="790665" cy="461665"/>
                  </a:xfrm>
                  <a:prstGeom prst="rect">
                    <a:avLst/>
                  </a:prstGeom>
                  <a:blipFill rotWithShape="1">
                    <a:blip r:embed="rId1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7631449" y="2498435"/>
                    <a:ext cx="99752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/>
                                  <a:ea typeface="+mn-ea"/>
                                </a:rPr>
                                <m:t>=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/>
                                  <a:ea typeface="+mn-ea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i="1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1449" y="2498435"/>
                    <a:ext cx="997525" cy="461665"/>
                  </a:xfrm>
                  <a:prstGeom prst="rect">
                    <a:avLst/>
                  </a:prstGeom>
                  <a:blipFill rotWithShape="1">
                    <a:blip r:embed="rId1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10056093" y="2516443"/>
                    <a:ext cx="129614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/>
                                  <a:ea typeface="+mn-ea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/>
                              <a:ea typeface="+mn-ea"/>
                            </a:rPr>
                            <m:t>=</m:t>
                          </m:r>
                        </m:oMath>
                      </m:oMathPara>
                    </a14:m>
                    <a:endParaRPr lang="zh-CN" altLang="en-US" sz="2400" i="1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56093" y="2516443"/>
                    <a:ext cx="1296144" cy="461665"/>
                  </a:xfrm>
                  <a:prstGeom prst="rect">
                    <a:avLst/>
                  </a:prstGeom>
                  <a:blipFill rotWithShape="1">
                    <a:blip r:embed="rId1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8" name="组合 37"/>
          <p:cNvGrpSpPr/>
          <p:nvPr/>
        </p:nvGrpSpPr>
        <p:grpSpPr>
          <a:xfrm>
            <a:off x="4279813" y="2276872"/>
            <a:ext cx="834331" cy="1041462"/>
            <a:chOff x="9142187" y="2551553"/>
            <a:chExt cx="834331" cy="1041462"/>
          </a:xfrm>
        </p:grpSpPr>
        <p:cxnSp>
          <p:nvCxnSpPr>
            <p:cNvPr id="39" name="直接连接符 38"/>
            <p:cNvCxnSpPr/>
            <p:nvPr/>
          </p:nvCxnSpPr>
          <p:spPr bwMode="auto">
            <a:xfrm>
              <a:off x="9177007" y="2576384"/>
              <a:ext cx="0" cy="648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>
              <a:off x="9738081" y="2551553"/>
              <a:ext cx="0" cy="648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>
              <a:off x="9175632" y="3113637"/>
              <a:ext cx="57261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矩形 41"/>
                <p:cNvSpPr/>
                <p:nvPr/>
              </p:nvSpPr>
              <p:spPr>
                <a:xfrm>
                  <a:off x="9142187" y="3069795"/>
                  <a:ext cx="83433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b="1" i="1" smtClean="0">
                            <a:latin typeface="Cambria Math" panose="02040503050406030204"/>
                          </a:rPr>
                          <m:t>𝜟</m:t>
                        </m:r>
                        <m:sSub>
                          <m:sSubPr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/>
                              </a:rPr>
                              <m:t>𝒕</m:t>
                            </m:r>
                          </m:e>
                          <m:sub>
                            <m:r>
                              <a:rPr lang="zh-CN" altLang="en-US" sz="2800" b="1" i="1">
                                <a:latin typeface="Cambria Math" panose="02040503050406030204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42" name="矩形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2187" y="3069795"/>
                  <a:ext cx="834331" cy="523220"/>
                </a:xfrm>
                <a:prstGeom prst="rect">
                  <a:avLst/>
                </a:prstGeom>
                <a:blipFill rotWithShape="1">
                  <a:blip r:embed="rId1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11560" y="836712"/>
            <a:ext cx="4176712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marL="457200" indent="-457200">
              <a:buBlip>
                <a:blip r:embed="rId4"/>
              </a:buBlip>
              <a:defRPr sz="28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>
                <a:solidFill>
                  <a:srgbClr val="FF0000"/>
                </a:solidFill>
              </a:rPr>
              <a:t>变速直线运动的路程</a:t>
            </a:r>
            <a:endParaRPr lang="zh-CN" b="1" dirty="0">
              <a:solidFill>
                <a:srgbClr val="FF0000"/>
              </a:solidFill>
            </a:endParaRPr>
          </a:p>
        </p:txBody>
      </p:sp>
      <p:sp>
        <p:nvSpPr>
          <p:cNvPr id="43" name="Text Box 3"/>
          <p:cNvSpPr txBox="1">
            <a:spLocks noChangeArrowheads="1"/>
          </p:cNvSpPr>
          <p:nvPr/>
        </p:nvSpPr>
        <p:spPr bwMode="auto">
          <a:xfrm>
            <a:off x="1013941" y="3524167"/>
            <a:ext cx="1728787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3.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作和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</a:t>
            </a:r>
            <a:endParaRPr kumimoji="0" lang="zh-CN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1013941" y="4622067"/>
            <a:ext cx="1919115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4. 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取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极限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 </a:t>
            </a:r>
            <a:endParaRPr kumimoji="0" lang="zh-CN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3254375" y="3305175"/>
          <a:ext cx="16065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5" name="Equation" r:id="rId5" imgW="15849600" imgH="10363200" progId="Equation.DSMT4">
                  <p:embed/>
                </p:oleObj>
              </mc:Choice>
              <mc:Fallback>
                <p:oleObj name="Equation" r:id="rId5" imgW="15849600" imgH="10363200" progId="Equation.DSMT4">
                  <p:embed/>
                  <p:pic>
                    <p:nvPicPr>
                      <p:cNvPr id="0" name="图片 390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75" y="3305175"/>
                        <a:ext cx="160655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3604086" y="5226981"/>
          <a:ext cx="3185160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6" name="Equation" r:id="rId7" imgW="28956000" imgH="10363200" progId="Equation.DSMT4">
                  <p:embed/>
                </p:oleObj>
              </mc:Choice>
              <mc:Fallback>
                <p:oleObj name="Equation" r:id="rId7" imgW="28956000" imgH="10363200" progId="Equation.DSMT4">
                  <p:embed/>
                  <p:pic>
                    <p:nvPicPr>
                      <p:cNvPr id="0" name="图片 390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4086" y="5226981"/>
                        <a:ext cx="3185160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矩形 46"/>
          <p:cNvSpPr/>
          <p:nvPr/>
        </p:nvSpPr>
        <p:spPr>
          <a:xfrm>
            <a:off x="3143325" y="4648043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3555092" y="4622562"/>
                <a:ext cx="2841419" cy="656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/>
                      </a:rPr>
                      <m:t>𝜆</m:t>
                    </m:r>
                    <m:r>
                      <a:rPr lang="zh-CN" altLang="en-US" sz="2800">
                        <a:latin typeface="Cambria Math" panose="02040503050406030204"/>
                      </a:rPr>
                      <m:t>=</m:t>
                    </m:r>
                    <m:limLow>
                      <m:limLow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800">
                            <a:latin typeface="Cambria Math" panose="02040503050406030204"/>
                          </a:rPr>
                          <m:t>max</m:t>
                        </m:r>
                      </m:e>
                      <m:lim>
                        <m:r>
                          <a:rPr lang="zh-CN" altLang="en-US" sz="2800">
                            <a:latin typeface="Cambria Math" panose="02040503050406030204"/>
                          </a:rPr>
                          <m:t>1≤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𝑘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≤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𝑛</m:t>
                        </m:r>
                      </m:lim>
                    </m:limLow>
                    <m:d>
                      <m:dPr>
                        <m:begChr m:val="{"/>
                        <m:endChr m:val="}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𝛥</m:t>
                        </m:r>
                        <m:sSub>
                          <m:sSub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/>
                              </a:rPr>
                              <m:t>𝑡</m:t>
                            </m:r>
                          </m:e>
                          <m:sub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 smtClean="0"/>
                  <a:t>，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092" y="4622562"/>
                <a:ext cx="2841419" cy="656013"/>
              </a:xfrm>
              <a:prstGeom prst="rect">
                <a:avLst/>
              </a:prstGeom>
              <a:blipFill rotWithShape="1">
                <a:blip r:embed="rId9"/>
                <a:stretch>
                  <a:fillRect l="-13" t="-61" r="5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6121037" y="4662884"/>
            <a:ext cx="1245375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defPPr>
              <a:defRPr lang="en-US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dirty="0" smtClean="0"/>
              <a:t>则</a:t>
            </a:r>
            <a:endParaRPr lang="zh-CN" dirty="0"/>
          </a:p>
        </p:txBody>
      </p:sp>
      <p:graphicFrame>
        <p:nvGraphicFramePr>
          <p:cNvPr id="50" name="对象 49"/>
          <p:cNvGraphicFramePr>
            <a:graphicFrameLocks noChangeAspect="1"/>
          </p:cNvGraphicFramePr>
          <p:nvPr/>
        </p:nvGraphicFramePr>
        <p:xfrm>
          <a:off x="4856669" y="3300413"/>
          <a:ext cx="216360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7" name="Equation" r:id="rId10" imgW="21336000" imgH="10363200" progId="Equation.DSMT4">
                  <p:embed/>
                </p:oleObj>
              </mc:Choice>
              <mc:Fallback>
                <p:oleObj name="Equation" r:id="rId10" imgW="21336000" imgH="10363200" progId="Equation.DSMT4">
                  <p:embed/>
                  <p:pic>
                    <p:nvPicPr>
                      <p:cNvPr id="0" name="图片 390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6669" y="3300413"/>
                        <a:ext cx="2163603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" name="组合 50"/>
          <p:cNvGrpSpPr/>
          <p:nvPr/>
        </p:nvGrpSpPr>
        <p:grpSpPr>
          <a:xfrm>
            <a:off x="3780597" y="1369546"/>
            <a:ext cx="1581330" cy="859802"/>
            <a:chOff x="8642971" y="1681301"/>
            <a:chExt cx="1581330" cy="859802"/>
          </a:xfrm>
        </p:grpSpPr>
        <p:cxnSp>
          <p:nvCxnSpPr>
            <p:cNvPr id="52" name="直接连接符 51"/>
            <p:cNvCxnSpPr/>
            <p:nvPr/>
          </p:nvCxnSpPr>
          <p:spPr bwMode="auto">
            <a:xfrm flipH="1" flipV="1">
              <a:off x="9346205" y="2433103"/>
              <a:ext cx="1" cy="108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642971" y="1681301"/>
                  <a:ext cx="158133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+mn-ea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+mn-ea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 i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2971" y="1681301"/>
                  <a:ext cx="1581330" cy="523220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接箭头连接符 53"/>
            <p:cNvCxnSpPr/>
            <p:nvPr/>
          </p:nvCxnSpPr>
          <p:spPr bwMode="auto">
            <a:xfrm>
              <a:off x="9330834" y="2467394"/>
              <a:ext cx="339949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5" name="直接箭头连接符 54"/>
            <p:cNvCxnSpPr/>
            <p:nvPr/>
          </p:nvCxnSpPr>
          <p:spPr bwMode="auto">
            <a:xfrm>
              <a:off x="9346600" y="2157223"/>
              <a:ext cx="0" cy="23251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56" name="组合 55"/>
          <p:cNvGrpSpPr/>
          <p:nvPr/>
        </p:nvGrpSpPr>
        <p:grpSpPr>
          <a:xfrm>
            <a:off x="1809343" y="1389979"/>
            <a:ext cx="5138921" cy="1304966"/>
            <a:chOff x="6671717" y="1701734"/>
            <a:chExt cx="5138921" cy="1304966"/>
          </a:xfrm>
        </p:grpSpPr>
        <p:sp>
          <p:nvSpPr>
            <p:cNvPr id="57" name="Line 4"/>
            <p:cNvSpPr>
              <a:spLocks noChangeShapeType="1"/>
            </p:cNvSpPr>
            <p:nvPr/>
          </p:nvSpPr>
          <p:spPr bwMode="auto">
            <a:xfrm>
              <a:off x="6671717" y="2544094"/>
              <a:ext cx="48351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43725" y="2509472"/>
              <a:ext cx="5146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+mn-ea"/>
                  <a:ea typeface="+mn-ea"/>
                </a:rPr>
                <a:t>O</a:t>
              </a:r>
              <a:endParaRPr lang="zh-CN" altLang="en-US" sz="2400" i="1" dirty="0">
                <a:latin typeface="+mn-ea"/>
                <a:ea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7031757" y="2545035"/>
                  <a:ext cx="131983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i="1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1757" y="2545035"/>
                  <a:ext cx="1319836" cy="461665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10488141" y="2516443"/>
                  <a:ext cx="12961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i="1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8141" y="2516443"/>
                  <a:ext cx="1296144" cy="461665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直接连接符 60"/>
            <p:cNvCxnSpPr/>
            <p:nvPr/>
          </p:nvCxnSpPr>
          <p:spPr bwMode="auto">
            <a:xfrm flipH="1" flipV="1">
              <a:off x="11044393" y="2437035"/>
              <a:ext cx="1" cy="108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2" name="矩形 61"/>
            <p:cNvSpPr/>
            <p:nvPr/>
          </p:nvSpPr>
          <p:spPr>
            <a:xfrm>
              <a:off x="7471166" y="2298805"/>
              <a:ext cx="296437" cy="242298"/>
            </a:xfrm>
            <a:prstGeom prst="rect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031757" y="1701734"/>
                  <a:ext cx="158133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+mn-ea"/>
                          </a:rPr>
                          <m:t>𝒗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+mn-ea"/>
                          </a:rPr>
                          <m:t>(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+mn-ea"/>
                          </a:rPr>
                          <m:t>𝒕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+mn-ea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i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1757" y="1701734"/>
                  <a:ext cx="1581330" cy="523220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直接箭头连接符 63"/>
            <p:cNvCxnSpPr/>
            <p:nvPr/>
          </p:nvCxnSpPr>
          <p:spPr bwMode="auto">
            <a:xfrm>
              <a:off x="7631449" y="2417056"/>
              <a:ext cx="624444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 flipH="1" flipV="1">
              <a:off x="7618408" y="2444435"/>
              <a:ext cx="1" cy="108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矩形 65"/>
                <p:cNvSpPr/>
                <p:nvPr/>
              </p:nvSpPr>
              <p:spPr>
                <a:xfrm>
                  <a:off x="11419697" y="2271353"/>
                  <a:ext cx="39094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/>
                          </a:rPr>
                          <m:t>𝑡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6" name="矩形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9697" y="2271353"/>
                  <a:ext cx="390941" cy="461665"/>
                </a:xfrm>
                <a:prstGeom prst="rect">
                  <a:avLst/>
                </a:prstGeom>
                <a:blipFill rotWithShape="1">
                  <a:blip r:embed="rId1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直接连接符 66"/>
            <p:cNvCxnSpPr/>
            <p:nvPr/>
          </p:nvCxnSpPr>
          <p:spPr bwMode="auto">
            <a:xfrm flipH="1" flipV="1">
              <a:off x="6975515" y="2457623"/>
              <a:ext cx="1" cy="108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68" name="组合 67"/>
          <p:cNvGrpSpPr/>
          <p:nvPr/>
        </p:nvGrpSpPr>
        <p:grpSpPr>
          <a:xfrm>
            <a:off x="2769075" y="2125280"/>
            <a:ext cx="3720788" cy="541073"/>
            <a:chOff x="7631449" y="2437035"/>
            <a:chExt cx="3720788" cy="541073"/>
          </a:xfrm>
        </p:grpSpPr>
        <p:cxnSp>
          <p:nvCxnSpPr>
            <p:cNvPr id="69" name="直接连接符 68"/>
            <p:cNvCxnSpPr/>
            <p:nvPr/>
          </p:nvCxnSpPr>
          <p:spPr bwMode="auto">
            <a:xfrm flipH="1" flipV="1">
              <a:off x="9172185" y="2437035"/>
              <a:ext cx="1" cy="108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 flipH="1" flipV="1">
              <a:off x="9748249" y="2437035"/>
              <a:ext cx="1" cy="108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71" name="组合 70"/>
            <p:cNvGrpSpPr/>
            <p:nvPr/>
          </p:nvGrpSpPr>
          <p:grpSpPr>
            <a:xfrm>
              <a:off x="7631449" y="2489429"/>
              <a:ext cx="3720788" cy="488679"/>
              <a:chOff x="7631449" y="2489429"/>
              <a:chExt cx="3720788" cy="4886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9349000" y="2489429"/>
                    <a:ext cx="118116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/>
                                  <a:ea typeface="+mn-ea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/>
                                  <a:ea typeface="+mn-ea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i="1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49000" y="2489429"/>
                    <a:ext cx="1181169" cy="461665"/>
                  </a:xfrm>
                  <a:prstGeom prst="rect">
                    <a:avLst/>
                  </a:prstGeom>
                  <a:blipFill rotWithShape="1">
                    <a:blip r:embed="rId1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8933945" y="2503004"/>
                    <a:ext cx="79066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/>
                                  <a:ea typeface="+mn-ea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/>
                                  <a:ea typeface="+mn-ea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i="1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73" name="TextBox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3945" y="2503004"/>
                    <a:ext cx="790665" cy="461665"/>
                  </a:xfrm>
                  <a:prstGeom prst="rect">
                    <a:avLst/>
                  </a:prstGeom>
                  <a:blipFill rotWithShape="1">
                    <a:blip r:embed="rId1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7631449" y="2498435"/>
                    <a:ext cx="99752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/>
                                  <a:ea typeface="+mn-ea"/>
                                </a:rPr>
                                <m:t>=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/>
                                  <a:ea typeface="+mn-ea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i="1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1449" y="2498435"/>
                    <a:ext cx="997525" cy="461665"/>
                  </a:xfrm>
                  <a:prstGeom prst="rect">
                    <a:avLst/>
                  </a:prstGeom>
                  <a:blipFill rotWithShape="1">
                    <a:blip r:embed="rId19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10056093" y="2516443"/>
                    <a:ext cx="129614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/>
                                  <a:ea typeface="+mn-ea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/>
                              <a:ea typeface="+mn-ea"/>
                            </a:rPr>
                            <m:t>=</m:t>
                          </m:r>
                        </m:oMath>
                      </m:oMathPara>
                    </a14:m>
                    <a:endParaRPr lang="zh-CN" altLang="en-US" sz="2400" i="1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75" name="TextBox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56093" y="2516443"/>
                    <a:ext cx="1296144" cy="461665"/>
                  </a:xfrm>
                  <a:prstGeom prst="rect">
                    <a:avLst/>
                  </a:prstGeom>
                  <a:blipFill rotWithShape="1">
                    <a:blip r:embed="rId20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6" name="组合 75"/>
          <p:cNvGrpSpPr/>
          <p:nvPr/>
        </p:nvGrpSpPr>
        <p:grpSpPr>
          <a:xfrm>
            <a:off x="4279813" y="2276872"/>
            <a:ext cx="834331" cy="1041462"/>
            <a:chOff x="9142187" y="2551553"/>
            <a:chExt cx="834331" cy="1041462"/>
          </a:xfrm>
        </p:grpSpPr>
        <p:cxnSp>
          <p:nvCxnSpPr>
            <p:cNvPr id="77" name="直接连接符 76"/>
            <p:cNvCxnSpPr/>
            <p:nvPr/>
          </p:nvCxnSpPr>
          <p:spPr bwMode="auto">
            <a:xfrm>
              <a:off x="9177007" y="2576384"/>
              <a:ext cx="0" cy="648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>
              <a:off x="9738081" y="2551553"/>
              <a:ext cx="0" cy="648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9" name="直接箭头连接符 78"/>
            <p:cNvCxnSpPr/>
            <p:nvPr/>
          </p:nvCxnSpPr>
          <p:spPr bwMode="auto">
            <a:xfrm>
              <a:off x="9175632" y="3113637"/>
              <a:ext cx="57261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矩形 79"/>
                <p:cNvSpPr/>
                <p:nvPr/>
              </p:nvSpPr>
              <p:spPr>
                <a:xfrm>
                  <a:off x="9142187" y="3069795"/>
                  <a:ext cx="83433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b="1" i="1" smtClean="0">
                            <a:latin typeface="Cambria Math" panose="02040503050406030204"/>
                          </a:rPr>
                          <m:t>𝜟</m:t>
                        </m:r>
                        <m:sSub>
                          <m:sSubPr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/>
                              </a:rPr>
                              <m:t>𝒕</m:t>
                            </m:r>
                          </m:e>
                          <m:sub>
                            <m:r>
                              <a:rPr lang="zh-CN" altLang="en-US" sz="2800" b="1" i="1">
                                <a:latin typeface="Cambria Math" panose="02040503050406030204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80" name="矩形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2187" y="3069795"/>
                  <a:ext cx="834331" cy="523220"/>
                </a:xfrm>
                <a:prstGeom prst="rect">
                  <a:avLst/>
                </a:prstGeom>
                <a:blipFill rotWithShape="1">
                  <a:blip r:embed="rId2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  <p:bldP spid="48" grpId="0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47948" y="918468"/>
            <a:ext cx="417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marL="457200" indent="-457200">
              <a:buBlip>
                <a:blip r:embed="rId2"/>
              </a:buBlip>
              <a:defRPr sz="28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b="1" dirty="0">
                <a:solidFill>
                  <a:srgbClr val="FF0000"/>
                </a:solidFill>
              </a:rPr>
              <a:t>同向变力所做的功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3"/>
              <p:cNvSpPr txBox="1">
                <a:spLocks noChangeArrowheads="1"/>
              </p:cNvSpPr>
              <p:nvPr/>
            </p:nvSpPr>
            <p:spPr bwMode="auto">
              <a:xfrm>
                <a:off x="539552" y="3216256"/>
                <a:ext cx="7777162" cy="5386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1. </a:t>
                </a:r>
                <a:r>
                  <a:rPr kumimoji="0" 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分割</a:t>
                </a:r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:  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在区间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[0,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𝑙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]</m:t>
                    </m:r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中任意插入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𝑛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−1</m:t>
                    </m:r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个分点</a:t>
                </a:r>
              </a:p>
            </p:txBody>
          </p:sp>
        </mc:Choice>
        <mc:Fallback xmlns="">
          <p:sp>
            <p:nvSpPr>
              <p:cNvPr id="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3216256"/>
                <a:ext cx="7777162" cy="538609"/>
              </a:xfrm>
              <a:prstGeom prst="rect">
                <a:avLst/>
              </a:prstGeom>
              <a:blipFill rotWithShape="1">
                <a:blip r:embed="rId3"/>
                <a:stretch>
                  <a:fillRect l="-6" t="-114" r="2" b="2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39552" y="4925284"/>
            <a:ext cx="1919115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2. 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取近似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 </a:t>
            </a:r>
            <a:endParaRPr kumimoji="0" lang="zh-CN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788024" y="4920147"/>
            <a:ext cx="4355976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</a:t>
            </a:r>
            <a:r>
              <a:rPr kumimoji="0" lang="en-US" altLang="zh-CN" sz="28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</a:t>
            </a:r>
            <a:r>
              <a:rPr kumimoji="0" lang="zh-CN" sz="28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则对应该路段上的功</a:t>
            </a:r>
            <a:r>
              <a:rPr kumimoji="0" lang="zh-CN" altLang="en-US" sz="28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</a:t>
            </a:r>
            <a:endParaRPr kumimoji="0" lang="zh-CN" sz="2800" i="0" u="none" strike="noStrike" cap="none" normalizeH="0" baseline="0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899592" y="4368384"/>
            <a:ext cx="17287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268339" y="3775354"/>
                <a:ext cx="5620192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smtClean="0">
                          <a:latin typeface="Cambria Math" panose="02040503050406030204"/>
                        </a:rPr>
                        <m:t>0=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𝑠</m:t>
                          </m:r>
                        </m:e>
                        <m:sub>
                          <m:r>
                            <a:rPr lang="zh-CN" altLang="en-US" sz="2800">
                              <a:latin typeface="Cambria Math" panose="02040503050406030204"/>
                            </a:rPr>
                            <m:t>0</m:t>
                          </m:r>
                        </m:sub>
                      </m:sSub>
                      <m:r>
                        <a:rPr lang="zh-CN" altLang="en-US" sz="2800">
                          <a:latin typeface="Cambria Math" panose="02040503050406030204"/>
                        </a:rPr>
                        <m:t>&lt;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𝑠</m:t>
                          </m:r>
                        </m:e>
                        <m:sub>
                          <m:r>
                            <a:rPr lang="zh-CN" altLang="en-US" sz="2800">
                              <a:latin typeface="Cambria Math" panose="02040503050406030204"/>
                            </a:rPr>
                            <m:t>1</m:t>
                          </m:r>
                        </m:sub>
                      </m:sSub>
                      <m:r>
                        <a:rPr lang="zh-CN" altLang="en-US" sz="2800">
                          <a:latin typeface="Cambria Math" panose="02040503050406030204"/>
                        </a:rPr>
                        <m:t>&lt;⋯&lt;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𝑠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𝑛</m:t>
                          </m:r>
                          <m:r>
                            <a:rPr lang="zh-CN" altLang="en-US" sz="2800">
                              <a:latin typeface="Cambria Math" panose="02040503050406030204"/>
                            </a:rPr>
                            <m:t>−1</m:t>
                          </m:r>
                        </m:sub>
                      </m:sSub>
                      <m:r>
                        <a:rPr lang="zh-CN" altLang="en-US" sz="2800">
                          <a:latin typeface="Cambria Math" panose="02040503050406030204"/>
                        </a:rPr>
                        <m:t>&lt;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𝑠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𝑛</m:t>
                          </m:r>
                        </m:sub>
                      </m:sSub>
                      <m:r>
                        <a:rPr lang="zh-CN" altLang="en-US" sz="2800">
                          <a:latin typeface="Cambria Math" panose="02040503050406030204"/>
                        </a:rPr>
                        <m:t>=</m:t>
                      </m:r>
                      <m:r>
                        <a:rPr lang="zh-CN" altLang="en-US" sz="2800" i="1">
                          <a:latin typeface="Cambria Math" panose="02040503050406030204"/>
                        </a:rPr>
                        <m:t>𝑙</m:t>
                      </m:r>
                      <m:r>
                        <a:rPr lang="en-US" altLang="zh-CN" sz="2800" b="0" i="1" smtClean="0">
                          <a:latin typeface="Cambria Math" panose="02040503050406030204"/>
                        </a:rPr>
                        <m:t>,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339" y="3775354"/>
                <a:ext cx="5620192" cy="538609"/>
              </a:xfrm>
              <a:prstGeom prst="rect">
                <a:avLst/>
              </a:prstGeom>
              <a:blipFill rotWithShape="1">
                <a:blip r:embed="rId4"/>
                <a:stretch>
                  <a:fillRect l="-2" t="-52" r="10" b="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377955" y="4349334"/>
                <a:ext cx="5119350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/>
                        </a:rPr>
                        <m:t>𝛥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𝑠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𝑘</m:t>
                          </m:r>
                        </m:sub>
                      </m:sSub>
                      <m:r>
                        <a:rPr lang="zh-CN" altLang="en-US" sz="2800">
                          <a:latin typeface="Cambria Math" panose="02040503050406030204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𝑠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𝑘</m:t>
                          </m:r>
                        </m:sub>
                      </m:sSub>
                      <m:r>
                        <a:rPr lang="zh-CN" altLang="en-US" sz="2800">
                          <a:latin typeface="Cambria Math" panose="02040503050406030204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𝑠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𝑘</m:t>
                          </m:r>
                          <m:r>
                            <a:rPr lang="zh-CN" altLang="en-US" sz="2800">
                              <a:latin typeface="Cambria Math" panose="02040503050406030204"/>
                            </a:rPr>
                            <m:t>−1</m:t>
                          </m:r>
                        </m:sub>
                      </m:sSub>
                      <m:r>
                        <a:rPr lang="zh-CN" altLang="en-US" sz="2800">
                          <a:latin typeface="Cambria Math" panose="02040503050406030204"/>
                        </a:rPr>
                        <m:t>,</m:t>
                      </m:r>
                      <m:r>
                        <a:rPr lang="zh-CN" altLang="en-US" sz="2800" i="1">
                          <a:latin typeface="Cambria Math" panose="02040503050406030204"/>
                        </a:rPr>
                        <m:t>𝑘</m:t>
                      </m:r>
                      <m:r>
                        <a:rPr lang="zh-CN" altLang="en-US" sz="2800">
                          <a:latin typeface="Cambria Math" panose="02040503050406030204"/>
                        </a:rPr>
                        <m:t>=1,2,⋯,</m:t>
                      </m:r>
                      <m:r>
                        <a:rPr lang="zh-CN" altLang="en-US" sz="2800" i="1">
                          <a:latin typeface="Cambria Math" panose="02040503050406030204"/>
                        </a:rPr>
                        <m:t>𝑛</m:t>
                      </m:r>
                      <m:r>
                        <a:rPr lang="zh-CN" altLang="en-US" sz="2800">
                          <a:latin typeface="Cambria Math" panose="02040503050406030204"/>
                        </a:rPr>
                        <m:t>.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955" y="4349334"/>
                <a:ext cx="5119350" cy="538609"/>
              </a:xfrm>
              <a:prstGeom prst="rect">
                <a:avLst/>
              </a:prstGeom>
              <a:blipFill rotWithShape="1">
                <a:blip r:embed="rId5"/>
                <a:stretch>
                  <a:fillRect t="-41" r="12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555776" y="4872440"/>
                <a:ext cx="266143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>
                              <a:latin typeface="Cambria Math" panose="02040503050406030204"/>
                            </a:rPr>
                            <m:t>∀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800">
                              <a:latin typeface="Cambria Math" panose="02040503050406030204"/>
                            </a:rPr>
                            <m:t>∈[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𝑘</m:t>
                              </m:r>
                              <m:r>
                                <a:rPr lang="zh-CN" altLang="en-US" sz="2800">
                                  <a:latin typeface="Cambria Math" panose="02040503050406030204"/>
                                </a:rPr>
                                <m:t>−1</m:t>
                              </m:r>
                            </m:sub>
                          </m:sSub>
                          <m:r>
                            <a:rPr lang="zh-CN" altLang="en-US" sz="2800">
                              <a:latin typeface="Cambria Math" panose="02040503050406030204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4872440"/>
                <a:ext cx="2661433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20" t="-16" r="2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555776" y="5598988"/>
                <a:ext cx="499264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/>
                        </a:rPr>
                        <m:t>𝛥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𝑘</m:t>
                          </m:r>
                        </m:sub>
                      </m:sSub>
                      <m:r>
                        <a:rPr lang="zh-CN" altLang="en-US" sz="2800">
                          <a:latin typeface="Cambria Math" panose="02040503050406030204"/>
                        </a:rPr>
                        <m:t>≈</m:t>
                      </m:r>
                      <m:r>
                        <a:rPr lang="zh-CN" altLang="en-US" sz="2800" i="1">
                          <a:latin typeface="Cambria Math" panose="02040503050406030204"/>
                        </a:rPr>
                        <m:t>𝐹</m:t>
                      </m:r>
                      <m:r>
                        <a:rPr lang="zh-CN" altLang="en-US" sz="2800">
                          <a:latin typeface="Cambria Math" panose="02040503050406030204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𝜉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𝑘</m:t>
                          </m:r>
                        </m:sub>
                      </m:sSub>
                      <m:r>
                        <a:rPr lang="zh-CN" altLang="en-US" sz="2800">
                          <a:latin typeface="Cambria Math" panose="02040503050406030204"/>
                        </a:rPr>
                        <m:t>)</m:t>
                      </m:r>
                      <m:r>
                        <a:rPr lang="zh-CN" altLang="en-US" sz="2800" i="1">
                          <a:latin typeface="Cambria Math" panose="02040503050406030204"/>
                        </a:rPr>
                        <m:t>𝛥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𝑠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𝑘</m:t>
                          </m:r>
                        </m:sub>
                      </m:sSub>
                      <m:r>
                        <a:rPr lang="zh-CN" altLang="en-US" sz="2800">
                          <a:latin typeface="Cambria Math" panose="02040503050406030204"/>
                        </a:rPr>
                        <m:t>,</m:t>
                      </m:r>
                      <m:r>
                        <a:rPr lang="zh-CN" altLang="en-US" sz="2800" i="1">
                          <a:latin typeface="Cambria Math" panose="02040503050406030204"/>
                        </a:rPr>
                        <m:t>𝑘</m:t>
                      </m:r>
                      <m:r>
                        <a:rPr lang="zh-CN" altLang="en-US" sz="2800">
                          <a:latin typeface="Cambria Math" panose="02040503050406030204"/>
                        </a:rPr>
                        <m:t>=1,2,⋯,</m:t>
                      </m:r>
                      <m:r>
                        <a:rPr lang="zh-CN" altLang="en-US" sz="2800" i="1">
                          <a:latin typeface="Cambria Math" panose="02040503050406030204"/>
                        </a:rPr>
                        <m:t>𝑛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5598988"/>
                <a:ext cx="4992649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11" t="-37" r="4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/>
          <p:cNvGrpSpPr/>
          <p:nvPr/>
        </p:nvGrpSpPr>
        <p:grpSpPr>
          <a:xfrm>
            <a:off x="6289109" y="885190"/>
            <a:ext cx="1581330" cy="859802"/>
            <a:chOff x="8975973" y="1478103"/>
            <a:chExt cx="1581330" cy="859802"/>
          </a:xfrm>
        </p:grpSpPr>
        <p:cxnSp>
          <p:nvCxnSpPr>
            <p:cNvPr id="12" name="直接连接符 11"/>
            <p:cNvCxnSpPr/>
            <p:nvPr/>
          </p:nvCxnSpPr>
          <p:spPr bwMode="auto">
            <a:xfrm flipH="1" flipV="1">
              <a:off x="9551642" y="2229905"/>
              <a:ext cx="1" cy="108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8975973" y="1478103"/>
                  <a:ext cx="158133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+mn-ea"/>
                              </a:rPr>
                              <m:t>𝑭</m:t>
                            </m:r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+mn-ea"/>
                              </a:rPr>
                              <m:t>(</m:t>
                            </m:r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+mn-ea"/>
                              </a:rPr>
                              <m:t>𝝃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+mn-ea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+mn-ea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i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5973" y="1478103"/>
                  <a:ext cx="1581330" cy="523220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/>
            <p:cNvCxnSpPr/>
            <p:nvPr/>
          </p:nvCxnSpPr>
          <p:spPr bwMode="auto">
            <a:xfrm>
              <a:off x="9536271" y="2264196"/>
              <a:ext cx="339949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>
              <a:off x="9552037" y="1954025"/>
              <a:ext cx="0" cy="23251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6" name="组合 15"/>
          <p:cNvGrpSpPr/>
          <p:nvPr/>
        </p:nvGrpSpPr>
        <p:grpSpPr>
          <a:xfrm>
            <a:off x="4776941" y="1640924"/>
            <a:ext cx="4009631" cy="569665"/>
            <a:chOff x="7463805" y="2233837"/>
            <a:chExt cx="4009631" cy="569665"/>
          </a:xfrm>
        </p:grpSpPr>
        <p:cxnSp>
          <p:nvCxnSpPr>
            <p:cNvPr id="17" name="直接连接符 16"/>
            <p:cNvCxnSpPr/>
            <p:nvPr/>
          </p:nvCxnSpPr>
          <p:spPr bwMode="auto">
            <a:xfrm flipH="1" flipV="1">
              <a:off x="7596335" y="2233837"/>
              <a:ext cx="1" cy="108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18" name="组合 17"/>
            <p:cNvGrpSpPr/>
            <p:nvPr/>
          </p:nvGrpSpPr>
          <p:grpSpPr>
            <a:xfrm>
              <a:off x="7463805" y="2233837"/>
              <a:ext cx="4009631" cy="569665"/>
              <a:chOff x="7463805" y="2233837"/>
              <a:chExt cx="4009631" cy="5696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7463805" y="2341837"/>
                    <a:ext cx="13198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/>
                                  <a:ea typeface="+mn-ea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/>
                              <a:ea typeface="+mn-ea"/>
                            </a:rPr>
                            <m:t>=</m:t>
                          </m:r>
                          <m:r>
                            <a:rPr lang="en-US" altLang="zh-CN" sz="2400" i="1" smtClean="0">
                              <a:latin typeface="Cambria Math" panose="02040503050406030204"/>
                            </a:rPr>
                            <m:t>0</m:t>
                          </m:r>
                        </m:oMath>
                      </m:oMathPara>
                    </a14:m>
                    <a:endParaRPr lang="zh-CN" altLang="en-US" sz="2400" i="1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3805" y="2341837"/>
                    <a:ext cx="1319836" cy="461665"/>
                  </a:xfrm>
                  <a:prstGeom prst="rect">
                    <a:avLst/>
                  </a:prstGeom>
                  <a:blipFill rotWithShape="1">
                    <a:blip r:embed="rId9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9479634" y="2286231"/>
                    <a:ext cx="118116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/>
                                  <a:ea typeface="+mn-ea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/>
                                  <a:ea typeface="+mn-ea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i="1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79634" y="2286231"/>
                    <a:ext cx="1181169" cy="461665"/>
                  </a:xfrm>
                  <a:prstGeom prst="rect">
                    <a:avLst/>
                  </a:prstGeom>
                  <a:blipFill rotWithShape="1">
                    <a:blip r:embed="rId10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193025" y="2299806"/>
                    <a:ext cx="79066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/>
                                  <a:ea typeface="+mn-ea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/>
                                  <a:ea typeface="+mn-ea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i="1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025" y="2299806"/>
                    <a:ext cx="790665" cy="461665"/>
                  </a:xfrm>
                  <a:prstGeom prst="rect">
                    <a:avLst/>
                  </a:prstGeom>
                  <a:blipFill rotWithShape="1">
                    <a:blip r:embed="rId11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接连接符 21"/>
              <p:cNvCxnSpPr/>
              <p:nvPr/>
            </p:nvCxnSpPr>
            <p:spPr bwMode="auto">
              <a:xfrm flipH="1" flipV="1">
                <a:off x="9377622" y="2233837"/>
                <a:ext cx="1" cy="1080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3" name="直接连接符 22"/>
              <p:cNvCxnSpPr/>
              <p:nvPr/>
            </p:nvCxnSpPr>
            <p:spPr bwMode="auto">
              <a:xfrm flipH="1" flipV="1">
                <a:off x="9953686" y="2233837"/>
                <a:ext cx="1" cy="1080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4" name="直接连接符 23"/>
              <p:cNvCxnSpPr/>
              <p:nvPr/>
            </p:nvCxnSpPr>
            <p:spPr bwMode="auto">
              <a:xfrm flipH="1" flipV="1">
                <a:off x="11249830" y="2233837"/>
                <a:ext cx="1" cy="1080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0416133" y="2313245"/>
                    <a:ext cx="10573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/>
                                  <a:ea typeface="+mn-ea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/>
                              <a:ea typeface="+mn-ea"/>
                            </a:rPr>
                            <m:t>=</m:t>
                          </m:r>
                        </m:oMath>
                      </m:oMathPara>
                    </a14:m>
                    <a:endParaRPr lang="zh-CN" altLang="en-US" sz="2400" i="1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16133" y="2313245"/>
                    <a:ext cx="1057303" cy="461665"/>
                  </a:xfrm>
                  <a:prstGeom prst="rect">
                    <a:avLst/>
                  </a:prstGeom>
                  <a:blipFill rotWithShape="1">
                    <a:blip r:embed="rId1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6" name="组合 25"/>
          <p:cNvGrpSpPr/>
          <p:nvPr/>
        </p:nvGrpSpPr>
        <p:grpSpPr>
          <a:xfrm>
            <a:off x="4550330" y="905623"/>
            <a:ext cx="4402121" cy="1868204"/>
            <a:chOff x="7237194" y="1498536"/>
            <a:chExt cx="4402121" cy="1868204"/>
          </a:xfrm>
        </p:grpSpPr>
        <p:sp>
          <p:nvSpPr>
            <p:cNvPr id="27" name="Line 4"/>
            <p:cNvSpPr>
              <a:spLocks noChangeShapeType="1"/>
            </p:cNvSpPr>
            <p:nvPr/>
          </p:nvSpPr>
          <p:spPr bwMode="auto">
            <a:xfrm>
              <a:off x="7621714" y="2340896"/>
              <a:ext cx="36338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47781" y="2306274"/>
              <a:ext cx="6986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+mn-ea"/>
                  <a:ea typeface="+mn-ea"/>
                </a:rPr>
                <a:t>O</a:t>
              </a:r>
              <a:endParaRPr lang="zh-CN" altLang="en-US" sz="2400" i="1" dirty="0">
                <a:latin typeface="+mn-ea"/>
                <a:ea typeface="+mn-ea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 bwMode="auto">
            <a:xfrm>
              <a:off x="7593692" y="2323364"/>
              <a:ext cx="0" cy="85397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>
              <a:off x="11251151" y="2248521"/>
              <a:ext cx="0" cy="92882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>
              <a:off x="7585376" y="2961317"/>
              <a:ext cx="3665775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9404136" y="2905075"/>
                  <a:ext cx="10573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dirty="0" smtClean="0">
                            <a:latin typeface="Cambria Math" panose="02040503050406030204"/>
                            <a:ea typeface="+mn-ea"/>
                          </a:rPr>
                          <m:t>𝒍</m:t>
                        </m:r>
                      </m:oMath>
                    </m:oMathPara>
                  </a14:m>
                  <a:endParaRPr lang="zh-CN" altLang="en-US" sz="2400" b="1" i="1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4136" y="2905075"/>
                  <a:ext cx="1057303" cy="461665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矩形 32"/>
            <p:cNvSpPr/>
            <p:nvPr/>
          </p:nvSpPr>
          <p:spPr>
            <a:xfrm>
              <a:off x="7444276" y="2095607"/>
              <a:ext cx="296437" cy="242298"/>
            </a:xfrm>
            <a:prstGeom prst="rect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7237194" y="1498536"/>
                  <a:ext cx="158133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+mn-ea"/>
                          </a:rPr>
                          <m:t>𝑭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+mn-ea"/>
                          </a:rPr>
                          <m:t>(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+mn-ea"/>
                          </a:rPr>
                          <m:t>𝒔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+mn-ea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i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7194" y="1498536"/>
                  <a:ext cx="1581330" cy="523220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接箭头连接符 34"/>
            <p:cNvCxnSpPr/>
            <p:nvPr/>
          </p:nvCxnSpPr>
          <p:spPr bwMode="auto">
            <a:xfrm>
              <a:off x="7631449" y="2213858"/>
              <a:ext cx="624444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/>
                <p:cNvSpPr/>
                <p:nvPr/>
              </p:nvSpPr>
              <p:spPr>
                <a:xfrm>
                  <a:off x="11193231" y="2329011"/>
                  <a:ext cx="44608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/>
                          </a:rPr>
                          <m:t>𝑙</m:t>
                        </m:r>
                      </m:oMath>
                    </m:oMathPara>
                  </a14:m>
                  <a:endParaRPr lang="zh-CN" altLang="en-US" sz="2400" i="1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36" name="矩形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3231" y="2329011"/>
                  <a:ext cx="446084" cy="461665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18"/>
              <p:cNvSpPr txBox="1">
                <a:spLocks noChangeArrowheads="1"/>
              </p:cNvSpPr>
              <p:nvPr/>
            </p:nvSpPr>
            <p:spPr bwMode="auto">
              <a:xfrm>
                <a:off x="576050" y="1482007"/>
                <a:ext cx="4165117" cy="18158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物体受同向变力作用沿力的方向移动路程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𝑙</m:t>
                    </m:r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 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力</a:t>
                </a:r>
                <a:r>
                  <a:rPr kumimoji="0" lang="zh-CN" altLang="en-US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的大小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𝐹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𝑠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)∈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𝐶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[0,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求变力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𝐹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𝑠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所做的功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𝑊</m:t>
                    </m:r>
                  </m:oMath>
                </a14:m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7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050" y="1482007"/>
                <a:ext cx="4165117" cy="1815882"/>
              </a:xfrm>
              <a:prstGeom prst="rect">
                <a:avLst/>
              </a:prstGeom>
              <a:blipFill rotWithShape="1">
                <a:blip r:embed="rId16"/>
                <a:stretch>
                  <a:fillRect l="-3" t="-30" r="6" b="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47948" y="918468"/>
            <a:ext cx="417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marL="457200" indent="-457200">
              <a:buBlip>
                <a:blip r:embed="rId3"/>
              </a:buBlip>
              <a:defRPr sz="28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b="1" dirty="0">
                <a:solidFill>
                  <a:srgbClr val="FF0000"/>
                </a:solidFill>
              </a:rPr>
              <a:t>同向变力所做的功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18"/>
              <p:cNvSpPr txBox="1">
                <a:spLocks noChangeArrowheads="1"/>
              </p:cNvSpPr>
              <p:nvPr/>
            </p:nvSpPr>
            <p:spPr bwMode="auto">
              <a:xfrm>
                <a:off x="576050" y="1482007"/>
                <a:ext cx="4165117" cy="18158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物体受同向变力作用沿力的方向移动路程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𝑙</m:t>
                    </m:r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 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力</a:t>
                </a:r>
                <a:r>
                  <a:rPr kumimoji="0" lang="zh-CN" altLang="en-US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的大小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𝐹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𝑠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)∈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𝐶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[0,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求变力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𝐹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𝑠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所做的功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𝑊</m:t>
                    </m:r>
                  </m:oMath>
                </a14:m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7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050" y="1482007"/>
                <a:ext cx="4165117" cy="1815882"/>
              </a:xfrm>
              <a:prstGeom prst="rect">
                <a:avLst/>
              </a:prstGeom>
              <a:blipFill rotWithShape="1">
                <a:blip r:embed="rId4"/>
                <a:stretch>
                  <a:fillRect l="-3" t="-30" r="6" b="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674607" y="3554251"/>
            <a:ext cx="1728787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3.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作和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</a:t>
            </a:r>
            <a:endParaRPr kumimoji="0" lang="zh-CN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674607" y="4652151"/>
            <a:ext cx="1919115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4. 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取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极限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 </a:t>
            </a:r>
            <a:endParaRPr kumimoji="0" lang="zh-CN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2469717" y="3320074"/>
          <a:ext cx="194881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9" name="Equation" r:id="rId5" imgW="19202400" imgH="10363200" progId="Equation.DSMT4">
                  <p:embed/>
                </p:oleObj>
              </mc:Choice>
              <mc:Fallback>
                <p:oleObj name="Equation" r:id="rId5" imgW="19202400" imgH="10363200" progId="Equation.DSMT4">
                  <p:embed/>
                  <p:pic>
                    <p:nvPicPr>
                      <p:cNvPr id="0" name="图片 40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9717" y="3320074"/>
                        <a:ext cx="194881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3067784" y="5229200"/>
          <a:ext cx="3520440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0" name="Equation" r:id="rId7" imgW="32004000" imgH="10363200" progId="Equation.DSMT4">
                  <p:embed/>
                </p:oleObj>
              </mc:Choice>
              <mc:Fallback>
                <p:oleObj name="Equation" r:id="rId7" imgW="32004000" imgH="10363200" progId="Equation.DSMT4">
                  <p:embed/>
                  <p:pic>
                    <p:nvPicPr>
                      <p:cNvPr id="0" name="图片 40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784" y="5229200"/>
                        <a:ext cx="3520440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矩形 41"/>
          <p:cNvSpPr/>
          <p:nvPr/>
        </p:nvSpPr>
        <p:spPr>
          <a:xfrm>
            <a:off x="2402799" y="4662942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2814566" y="4652151"/>
                <a:ext cx="2861937" cy="656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/>
                      </a:rPr>
                      <m:t>𝜆</m:t>
                    </m:r>
                    <m:r>
                      <a:rPr lang="zh-CN" altLang="en-US" sz="2800">
                        <a:latin typeface="Cambria Math" panose="02040503050406030204"/>
                      </a:rPr>
                      <m:t>=</m:t>
                    </m:r>
                    <m:limLow>
                      <m:limLow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800">
                            <a:latin typeface="Cambria Math" panose="02040503050406030204"/>
                          </a:rPr>
                          <m:t>max</m:t>
                        </m:r>
                      </m:e>
                      <m:lim>
                        <m:r>
                          <a:rPr lang="zh-CN" altLang="en-US" sz="2800">
                            <a:latin typeface="Cambria Math" panose="02040503050406030204"/>
                          </a:rPr>
                          <m:t>1≤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𝑘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≤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𝑛</m:t>
                        </m:r>
                      </m:lim>
                    </m:limLow>
                    <m:d>
                      <m:dPr>
                        <m:begChr m:val="{"/>
                        <m:endChr m:val="}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𝛥</m:t>
                        </m:r>
                        <m:sSub>
                          <m:sSub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/>
                              </a:rPr>
                              <m:t>𝑠</m:t>
                            </m:r>
                          </m:e>
                          <m:sub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 smtClean="0"/>
                  <a:t>，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566" y="4652151"/>
                <a:ext cx="2861937" cy="656013"/>
              </a:xfrm>
              <a:prstGeom prst="rect">
                <a:avLst/>
              </a:prstGeom>
              <a:blipFill rotWithShape="1">
                <a:blip r:embed="rId9"/>
                <a:stretch>
                  <a:fillRect l="-9" t="-21" r="8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5380511" y="4667050"/>
            <a:ext cx="1245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defPPr>
              <a:defRPr lang="en-US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dirty="0" smtClean="0"/>
              <a:t>则</a:t>
            </a:r>
            <a:endParaRPr lang="zh-CN" dirty="0"/>
          </a:p>
        </p:txBody>
      </p:sp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4374834" y="3297889"/>
          <a:ext cx="2317274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1" name="Equation" r:id="rId10" imgW="22860000" imgH="10363200" progId="Equation.DSMT4">
                  <p:embed/>
                </p:oleObj>
              </mc:Choice>
              <mc:Fallback>
                <p:oleObj name="Equation" r:id="rId10" imgW="22860000" imgH="10363200" progId="Equation.DSMT4">
                  <p:embed/>
                  <p:pic>
                    <p:nvPicPr>
                      <p:cNvPr id="0" name="图片 40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4834" y="3297889"/>
                        <a:ext cx="2317274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组合 45"/>
          <p:cNvGrpSpPr/>
          <p:nvPr/>
        </p:nvGrpSpPr>
        <p:grpSpPr>
          <a:xfrm>
            <a:off x="6289109" y="885190"/>
            <a:ext cx="1581330" cy="859802"/>
            <a:chOff x="8975973" y="1478103"/>
            <a:chExt cx="1581330" cy="859802"/>
          </a:xfrm>
        </p:grpSpPr>
        <p:cxnSp>
          <p:nvCxnSpPr>
            <p:cNvPr id="47" name="直接连接符 46"/>
            <p:cNvCxnSpPr/>
            <p:nvPr/>
          </p:nvCxnSpPr>
          <p:spPr bwMode="auto">
            <a:xfrm flipH="1" flipV="1">
              <a:off x="9551642" y="2229905"/>
              <a:ext cx="1" cy="108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975973" y="1478103"/>
                  <a:ext cx="158133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+mn-ea"/>
                              </a:rPr>
                              <m:t>𝑭</m:t>
                            </m:r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+mn-ea"/>
                              </a:rPr>
                              <m:t>(</m:t>
                            </m:r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+mn-ea"/>
                              </a:rPr>
                              <m:t>𝝃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+mn-ea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+mn-ea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i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5973" y="1478103"/>
                  <a:ext cx="1581330" cy="523220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直接箭头连接符 48"/>
            <p:cNvCxnSpPr/>
            <p:nvPr/>
          </p:nvCxnSpPr>
          <p:spPr bwMode="auto">
            <a:xfrm>
              <a:off x="9536271" y="2264196"/>
              <a:ext cx="339949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0" name="直接箭头连接符 49"/>
            <p:cNvCxnSpPr/>
            <p:nvPr/>
          </p:nvCxnSpPr>
          <p:spPr bwMode="auto">
            <a:xfrm>
              <a:off x="9552037" y="1954025"/>
              <a:ext cx="0" cy="23251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51" name="组合 50"/>
          <p:cNvGrpSpPr/>
          <p:nvPr/>
        </p:nvGrpSpPr>
        <p:grpSpPr>
          <a:xfrm>
            <a:off x="4776941" y="1640924"/>
            <a:ext cx="4009631" cy="569665"/>
            <a:chOff x="7463805" y="2233837"/>
            <a:chExt cx="4009631" cy="569665"/>
          </a:xfrm>
        </p:grpSpPr>
        <p:cxnSp>
          <p:nvCxnSpPr>
            <p:cNvPr id="52" name="直接连接符 51"/>
            <p:cNvCxnSpPr/>
            <p:nvPr/>
          </p:nvCxnSpPr>
          <p:spPr bwMode="auto">
            <a:xfrm flipH="1" flipV="1">
              <a:off x="7596335" y="2233837"/>
              <a:ext cx="1" cy="108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53" name="组合 52"/>
            <p:cNvGrpSpPr/>
            <p:nvPr/>
          </p:nvGrpSpPr>
          <p:grpSpPr>
            <a:xfrm>
              <a:off x="7463805" y="2233837"/>
              <a:ext cx="4009631" cy="569665"/>
              <a:chOff x="7463805" y="2233837"/>
              <a:chExt cx="4009631" cy="5696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7463805" y="2341837"/>
                    <a:ext cx="13198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/>
                                  <a:ea typeface="+mn-ea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/>
                              <a:ea typeface="+mn-ea"/>
                            </a:rPr>
                            <m:t>=</m:t>
                          </m:r>
                          <m:r>
                            <a:rPr lang="en-US" altLang="zh-CN" sz="2400" i="1" smtClean="0">
                              <a:latin typeface="Cambria Math" panose="02040503050406030204"/>
                            </a:rPr>
                            <m:t>0</m:t>
                          </m:r>
                        </m:oMath>
                      </m:oMathPara>
                    </a14:m>
                    <a:endParaRPr lang="zh-CN" altLang="en-US" sz="2400" i="1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3805" y="2341837"/>
                    <a:ext cx="1319836" cy="461665"/>
                  </a:xfrm>
                  <a:prstGeom prst="rect">
                    <a:avLst/>
                  </a:prstGeom>
                  <a:blipFill rotWithShape="1">
                    <a:blip r:embed="rId1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9479634" y="2286231"/>
                    <a:ext cx="118116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/>
                                  <a:ea typeface="+mn-ea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/>
                                  <a:ea typeface="+mn-ea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i="1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79634" y="2286231"/>
                    <a:ext cx="1181169" cy="461665"/>
                  </a:xfrm>
                  <a:prstGeom prst="rect">
                    <a:avLst/>
                  </a:prstGeom>
                  <a:blipFill rotWithShape="1">
                    <a:blip r:embed="rId1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9193025" y="2299806"/>
                    <a:ext cx="79066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/>
                                  <a:ea typeface="+mn-ea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/>
                                  <a:ea typeface="+mn-ea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i="1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025" y="2299806"/>
                    <a:ext cx="790665" cy="461665"/>
                  </a:xfrm>
                  <a:prstGeom prst="rect">
                    <a:avLst/>
                  </a:prstGeom>
                  <a:blipFill rotWithShape="1">
                    <a:blip r:embed="rId1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直接连接符 56"/>
              <p:cNvCxnSpPr/>
              <p:nvPr/>
            </p:nvCxnSpPr>
            <p:spPr bwMode="auto">
              <a:xfrm flipH="1" flipV="1">
                <a:off x="9377622" y="2233837"/>
                <a:ext cx="1" cy="1080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8" name="直接连接符 57"/>
              <p:cNvCxnSpPr/>
              <p:nvPr/>
            </p:nvCxnSpPr>
            <p:spPr bwMode="auto">
              <a:xfrm flipH="1" flipV="1">
                <a:off x="9953686" y="2233837"/>
                <a:ext cx="1" cy="1080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9" name="直接连接符 58"/>
              <p:cNvCxnSpPr/>
              <p:nvPr/>
            </p:nvCxnSpPr>
            <p:spPr bwMode="auto">
              <a:xfrm flipH="1" flipV="1">
                <a:off x="11249830" y="2233837"/>
                <a:ext cx="1" cy="1080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10416133" y="2313245"/>
                    <a:ext cx="10573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/>
                                  <a:ea typeface="+mn-ea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/>
                              <a:ea typeface="+mn-ea"/>
                            </a:rPr>
                            <m:t>=</m:t>
                          </m:r>
                        </m:oMath>
                      </m:oMathPara>
                    </a14:m>
                    <a:endParaRPr lang="zh-CN" altLang="en-US" sz="2400" i="1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16133" y="2313245"/>
                    <a:ext cx="1057303" cy="461665"/>
                  </a:xfrm>
                  <a:prstGeom prst="rect">
                    <a:avLst/>
                  </a:prstGeom>
                  <a:blipFill rotWithShape="1">
                    <a:blip r:embed="rId1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1" name="组合 60"/>
          <p:cNvGrpSpPr/>
          <p:nvPr/>
        </p:nvGrpSpPr>
        <p:grpSpPr>
          <a:xfrm>
            <a:off x="4550330" y="905623"/>
            <a:ext cx="4402121" cy="1868204"/>
            <a:chOff x="7237194" y="1498536"/>
            <a:chExt cx="4402121" cy="1868204"/>
          </a:xfrm>
        </p:grpSpPr>
        <p:sp>
          <p:nvSpPr>
            <p:cNvPr id="62" name="Line 4"/>
            <p:cNvSpPr>
              <a:spLocks noChangeShapeType="1"/>
            </p:cNvSpPr>
            <p:nvPr/>
          </p:nvSpPr>
          <p:spPr bwMode="auto">
            <a:xfrm>
              <a:off x="7621714" y="2340896"/>
              <a:ext cx="36338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247781" y="2306274"/>
              <a:ext cx="6986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+mn-ea"/>
                  <a:ea typeface="+mn-ea"/>
                </a:rPr>
                <a:t>O</a:t>
              </a:r>
              <a:endParaRPr lang="zh-CN" altLang="en-US" sz="2400" i="1" dirty="0">
                <a:latin typeface="+mn-ea"/>
                <a:ea typeface="+mn-ea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 bwMode="auto">
            <a:xfrm>
              <a:off x="7593692" y="2323364"/>
              <a:ext cx="0" cy="85397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11251151" y="2248521"/>
              <a:ext cx="0" cy="92882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6" name="直接箭头连接符 65"/>
            <p:cNvCxnSpPr/>
            <p:nvPr/>
          </p:nvCxnSpPr>
          <p:spPr bwMode="auto">
            <a:xfrm>
              <a:off x="7585376" y="2961317"/>
              <a:ext cx="3665775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9404136" y="2905075"/>
                  <a:ext cx="10573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dirty="0" smtClean="0">
                            <a:latin typeface="Cambria Math" panose="02040503050406030204"/>
                            <a:ea typeface="+mn-ea"/>
                          </a:rPr>
                          <m:t>𝒍</m:t>
                        </m:r>
                      </m:oMath>
                    </m:oMathPara>
                  </a14:m>
                  <a:endParaRPr lang="zh-CN" altLang="en-US" sz="2400" b="1" i="1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4136" y="2905075"/>
                  <a:ext cx="1057303" cy="461665"/>
                </a:xfrm>
                <a:prstGeom prst="rect">
                  <a:avLst/>
                </a:prstGeom>
                <a:blipFill rotWithShape="1">
                  <a:blip r:embed="rId1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矩形 67"/>
            <p:cNvSpPr/>
            <p:nvPr/>
          </p:nvSpPr>
          <p:spPr>
            <a:xfrm>
              <a:off x="7444276" y="2095607"/>
              <a:ext cx="296437" cy="242298"/>
            </a:xfrm>
            <a:prstGeom prst="rect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7237194" y="1498536"/>
                  <a:ext cx="158133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+mn-ea"/>
                          </a:rPr>
                          <m:t>𝑭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+mn-ea"/>
                          </a:rPr>
                          <m:t>(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+mn-ea"/>
                          </a:rPr>
                          <m:t>𝒔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+mn-ea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i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7194" y="1498536"/>
                  <a:ext cx="1581330" cy="523220"/>
                </a:xfrm>
                <a:prstGeom prst="rect">
                  <a:avLst/>
                </a:prstGeom>
                <a:blipFill rotWithShape="1">
                  <a:blip r:embed="rId1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直接箭头连接符 69"/>
            <p:cNvCxnSpPr/>
            <p:nvPr/>
          </p:nvCxnSpPr>
          <p:spPr bwMode="auto">
            <a:xfrm>
              <a:off x="7631449" y="2213858"/>
              <a:ext cx="624444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矩形 70"/>
                <p:cNvSpPr/>
                <p:nvPr/>
              </p:nvSpPr>
              <p:spPr>
                <a:xfrm>
                  <a:off x="11193231" y="2329011"/>
                  <a:ext cx="44608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/>
                          </a:rPr>
                          <m:t>𝑙</m:t>
                        </m:r>
                      </m:oMath>
                    </m:oMathPara>
                  </a14:m>
                  <a:endParaRPr lang="zh-CN" altLang="en-US" sz="2400" i="1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71" name="矩形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3231" y="2329011"/>
                  <a:ext cx="446084" cy="461665"/>
                </a:xfrm>
                <a:prstGeom prst="rect">
                  <a:avLst/>
                </a:prstGeom>
                <a:blipFill rotWithShape="1">
                  <a:blip r:embed="rId1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2" grpId="0"/>
      <p:bldP spid="43" grpId="0"/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23117" y="2783670"/>
            <a:ext cx="4826000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解决问题方法的共性：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199181" y="3355170"/>
            <a:ext cx="4495800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(1) </a:t>
            </a:r>
            <a:r>
              <a:rPr kumimoji="0" lang="zh-CN" sz="28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解决问题的步骤相同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99181" y="4569607"/>
            <a:ext cx="4143375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(2) </a:t>
            </a:r>
            <a:r>
              <a:rPr kumimoji="0" lang="zh-CN" sz="28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所求量的结构式相同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03164" y="3988582"/>
            <a:ext cx="4392612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分割取近似，做和求极限 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23117" y="862999"/>
            <a:ext cx="7200900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上述三个问题具有两个共同的基本特征</a:t>
            </a:r>
            <a:r>
              <a:rPr kumimoji="0" lang="en-US" altLang="zh-CN" sz="28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</a:t>
            </a:r>
            <a:endParaRPr kumimoji="0" lang="zh-CN" altLang="zh-CN" sz="2800" i="0" u="none" strike="noStrike" cap="none" normalizeH="0" baseline="0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11560" y="1412776"/>
            <a:ext cx="8280920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(1) 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总量等于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分布于自变量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各小区间上部分量之和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;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611560" y="2060476"/>
            <a:ext cx="8496995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(2) 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所求量近似等于某常量与对应区间长度之乘积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.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113140" y="4365104"/>
            <a:ext cx="7723416" cy="2026695"/>
            <a:chOff x="1396732" y="4158999"/>
            <a:chExt cx="7723416" cy="2026695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5597961" y="4158999"/>
            <a:ext cx="3522187" cy="1135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0" name="Equation" r:id="rId3" imgW="32004000" imgH="10363200" progId="Equation.DSMT4">
                    <p:embed/>
                  </p:oleObj>
                </mc:Choice>
                <mc:Fallback>
                  <p:oleObj name="Equation" r:id="rId3" imgW="32004000" imgH="10363200" progId="Equation.DSMT4">
                    <p:embed/>
                    <p:pic>
                      <p:nvPicPr>
                        <p:cNvPr id="0" name="图片 410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-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97961" y="4158999"/>
                          <a:ext cx="3522187" cy="1135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4803859" y="5050631"/>
            <a:ext cx="3220085" cy="1135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1" name="Equation" r:id="rId5" imgW="29260800" imgH="10363200" progId="Equation.DSMT4">
                    <p:embed/>
                  </p:oleObj>
                </mc:Choice>
                <mc:Fallback>
                  <p:oleObj name="Equation" r:id="rId5" imgW="29260800" imgH="10363200" progId="Equation.DSMT4">
                    <p:embed/>
                    <p:pic>
                      <p:nvPicPr>
                        <p:cNvPr id="0" name="图片 410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-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3859" y="5050631"/>
                          <a:ext cx="3220085" cy="1135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1396732" y="5054361"/>
            <a:ext cx="3263742" cy="1063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2" name="Equation" r:id="rId7" imgW="31699200" imgH="10363200" progId="Equation.DSMT4">
                    <p:embed/>
                  </p:oleObj>
                </mc:Choice>
                <mc:Fallback>
                  <p:oleObj name="Equation" r:id="rId7" imgW="31699200" imgH="10363200" progId="Equation.DSMT4">
                    <p:embed/>
                    <p:pic>
                      <p:nvPicPr>
                        <p:cNvPr id="0" name="图片 410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-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6732" y="5054361"/>
                          <a:ext cx="3263742" cy="10634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07320" y="1860519"/>
            <a:ext cx="779999" cy="523220"/>
          </a:xfrm>
          <a:prstGeom prst="rect">
            <a:avLst/>
          </a:prstGeom>
          <a:solidFill>
            <a:srgbClr val="00B0F0"/>
          </a:solidFill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48264" y="836712"/>
            <a:ext cx="792088" cy="523220"/>
          </a:xfrm>
          <a:prstGeom prst="rect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"/>
              <p:cNvSpPr txBox="1">
                <a:spLocks noChangeArrowheads="1"/>
              </p:cNvSpPr>
              <p:nvPr/>
            </p:nvSpPr>
            <p:spPr bwMode="auto">
              <a:xfrm>
                <a:off x="323528" y="812527"/>
                <a:ext cx="8424936" cy="4039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1796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0" 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定义</a:t>
                </a:r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1  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[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𝑎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𝑏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]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上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有定义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[</m:t>
                    </m:r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𝑎</m:t>
                    </m:r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,</m:t>
                    </m:r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𝑏</m:t>
                    </m:r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]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中</a:t>
                </a:r>
                <a:r>
                  <a:rPr lang="zh-CN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任意</a:t>
                </a:r>
                <a:r>
                  <a:rPr lang="zh-CN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插入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−1</m:t>
                    </m:r>
                  </m:oMath>
                </a14:m>
                <a:r>
                  <a:rPr lang="zh-CN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个分点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𝑎</m:t>
                    </m:r>
                    <m:r>
                      <a:rPr lang="zh-CN" altLang="en-US" sz="2800">
                        <a:latin typeface="Cambria Math" panose="02040503050406030204"/>
                      </a:rPr>
                      <m:t>=</m:t>
                    </m:r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/>
                          </a:rPr>
                          <m:t>0</m:t>
                        </m:r>
                      </m:sub>
                    </m:sSub>
                    <m:r>
                      <a:rPr lang="zh-CN" altLang="en-US" sz="2800">
                        <a:latin typeface="Cambria Math" panose="02040503050406030204"/>
                      </a:rPr>
                      <m:t>&lt;</m:t>
                    </m:r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a:rPr lang="zh-CN" altLang="en-US" sz="2800">
                        <a:latin typeface="Cambria Math" panose="02040503050406030204"/>
                      </a:rPr>
                      <m:t>&lt;⋯&lt;</m:t>
                    </m:r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/>
                          </a:rPr>
                          <m:t>𝑛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−1</m:t>
                        </m:r>
                      </m:sub>
                    </m:sSub>
                    <m:r>
                      <a:rPr lang="zh-CN" altLang="en-US" sz="2800">
                        <a:latin typeface="Cambria Math" panose="02040503050406030204"/>
                      </a:rPr>
                      <m:t>&lt;</m:t>
                    </m:r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/>
                          </a:rPr>
                          <m:t>𝑛</m:t>
                        </m:r>
                      </m:sub>
                    </m:sSub>
                    <m:r>
                      <a:rPr lang="zh-CN" altLang="en-US" sz="2800">
                        <a:latin typeface="Cambria Math" panose="02040503050406030204"/>
                      </a:rPr>
                      <m:t>=</m:t>
                    </m:r>
                    <m:r>
                      <a:rPr lang="zh-CN" altLang="en-US" sz="2800" i="1" smtClean="0">
                        <a:latin typeface="Cambria Math" panose="02040503050406030204"/>
                      </a:rPr>
                      <m:t>𝑏</m:t>
                    </m:r>
                  </m:oMath>
                </a14:m>
                <a:r>
                  <a:rPr lang="zh-CN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 </a:t>
                </a:r>
                <a:r>
                  <a:rPr lang="zh-CN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记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𝛥</m:t>
                    </m:r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/>
                          </a:rPr>
                          <m:t>𝑘</m:t>
                        </m:r>
                      </m:sub>
                    </m:sSub>
                    <m:r>
                      <a:rPr lang="zh-CN" altLang="en-US" sz="2800">
                        <a:latin typeface="Cambria Math" panose="02040503050406030204"/>
                      </a:rPr>
                      <m:t>=</m:t>
                    </m:r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/>
                          </a:rPr>
                          <m:t>𝑘</m:t>
                        </m:r>
                      </m:sub>
                    </m:sSub>
                    <m:r>
                      <a:rPr lang="zh-CN" altLang="en-US" sz="2800">
                        <a:latin typeface="Cambria Math" panose="02040503050406030204"/>
                      </a:rPr>
                      <m:t>−</m:t>
                    </m:r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/>
                          </a:rPr>
                          <m:t>𝑘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−1</m:t>
                        </m:r>
                      </m:sub>
                    </m:sSub>
                    <m:r>
                      <a:rPr lang="zh-CN" altLang="en-US" sz="2800">
                        <a:latin typeface="Cambria Math" panose="02040503050406030204"/>
                      </a:rPr>
                      <m:t>,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𝑘</m:t>
                    </m:r>
                    <m:r>
                      <a:rPr lang="zh-CN" altLang="en-US" sz="2800">
                        <a:latin typeface="Cambria Math" panose="02040503050406030204"/>
                      </a:rPr>
                      <m:t>=1,</m:t>
                    </m:r>
                    <m:r>
                      <a:rPr lang="en-US" altLang="zh-CN" sz="2800" b="0" i="0" smtClean="0">
                        <a:latin typeface="Cambria Math" panose="02040503050406030204"/>
                      </a:rPr>
                      <m:t>2</m:t>
                    </m:r>
                    <m:r>
                      <a:rPr lang="en-US" altLang="zh-CN" sz="2800" b="0" i="1" smtClean="0">
                        <a:latin typeface="Cambria Math" panose="02040503050406030204"/>
                      </a:rPr>
                      <m:t>,</m:t>
                    </m:r>
                    <m:r>
                      <a:rPr lang="zh-CN" altLang="en-US" sz="2800">
                        <a:latin typeface="Cambria Math" panose="02040503050406030204"/>
                      </a:rPr>
                      <m:t>⋯,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𝑛</m:t>
                    </m:r>
                    <m:r>
                      <m:rPr>
                        <m:nor/>
                      </m:rPr>
                      <a:rPr lang="en-US" altLang="zh-CN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b="0" i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任取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𝜉</m:t>
                            </m:r>
                          </m:e>
                          <m:sub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𝑘</m:t>
                            </m:r>
                          </m:sub>
                        </m:sSub>
                        <m:r>
                          <a:rPr lang="zh-CN" altLang="en-US" sz="2800">
                            <a:latin typeface="Cambria Math" panose="02040503050406030204"/>
                          </a:rPr>
                          <m:t>∈[</m:t>
                        </m:r>
                        <m:sSub>
                          <m:sSub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𝑘</m:t>
                            </m:r>
                            <m:r>
                              <a:rPr lang="zh-CN" altLang="en-US" sz="2800">
                                <a:latin typeface="Cambria Math" panose="02040503050406030204"/>
                              </a:rPr>
                              <m:t>−1</m:t>
                            </m:r>
                          </m:sub>
                        </m:sSub>
                        <m:r>
                          <a:rPr lang="zh-CN" altLang="en-US" sz="2800">
                            <a:latin typeface="Cambria Math" panose="02040503050406030204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作和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𝑰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𝒏</m:t>
                        </m:r>
                      </m:sub>
                    </m:sSub>
                    <m:r>
                      <a:rPr lang="zh-CN" altLang="en-US" sz="2800" b="1">
                        <a:solidFill>
                          <a:srgbClr val="C00000"/>
                        </a:solidFill>
                        <a:latin typeface="Cambria Math" panose="02040503050406030204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800" b="1" i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𝒌</m:t>
                        </m:r>
                        <m:r>
                          <a:rPr lang="zh-CN" altLang="en-US" sz="2800" b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𝟏</m:t>
                        </m:r>
                      </m:sub>
                      <m:sup>
                        <m:r>
                          <a:rPr lang="zh-CN" altLang="en-US" sz="2800" b="1" i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𝒏</m:t>
                        </m:r>
                      </m:sup>
                      <m:e>
                        <m:r>
                          <a:rPr lang="zh-CN" altLang="en-US" sz="2800" b="1" i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𝒇</m:t>
                        </m:r>
                        <m:r>
                          <a:rPr lang="zh-CN" altLang="en-US" sz="2800" b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𝝃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𝒌</m:t>
                            </m:r>
                          </m:sub>
                        </m:sSub>
                        <m:r>
                          <a:rPr lang="zh-CN" altLang="en-US" sz="2800" b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)</m:t>
                        </m:r>
                        <m:r>
                          <a:rPr lang="zh-CN" altLang="en-US" sz="2800" b="1" i="1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𝜟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8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</a:t>
                </a:r>
                <a:r>
                  <a:rPr lang="zh-CN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记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𝜆</m:t>
                    </m:r>
                    <m:r>
                      <a:rPr lang="zh-CN" altLang="en-US" sz="2800">
                        <a:latin typeface="Cambria Math" panose="02040503050406030204"/>
                      </a:rPr>
                      <m:t>=</m:t>
                    </m:r>
                    <m:limLow>
                      <m:limLow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800">
                            <a:latin typeface="Cambria Math" panose="02040503050406030204"/>
                          </a:rPr>
                          <m:t>max</m:t>
                        </m:r>
                      </m:e>
                      <m:lim>
                        <m:r>
                          <a:rPr lang="zh-CN" altLang="en-US" sz="2800">
                            <a:latin typeface="Cambria Math" panose="02040503050406030204"/>
                          </a:rPr>
                          <m:t>1≤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𝑘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≤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𝑛</m:t>
                        </m:r>
                      </m:lim>
                    </m:limLow>
                    <m:d>
                      <m:dPr>
                        <m:begChr m:val="{"/>
                        <m:endChr m:val="}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𝛥</m:t>
                        </m:r>
                        <m:sSub>
                          <m:sSub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:r>
                  <a:rPr lang="zh-CN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若只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要</a:t>
                </a:r>
                <a:r>
                  <a:rPr lang="zh-CN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𝜆</m:t>
                    </m:r>
                    <m:r>
                      <a:rPr lang="zh-CN" altLang="en-US" sz="2800">
                        <a:latin typeface="Cambria Math" panose="02040503050406030204"/>
                      </a:rPr>
                      <m:t>→0</m:t>
                    </m:r>
                  </m:oMath>
                </a14:m>
                <a:r>
                  <a:rPr lang="zh-CN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时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 </a:t>
                </a:r>
                <a:r>
                  <a:rPr lang="zh-CN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 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𝐼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总趋于</a:t>
                </a:r>
                <a:r>
                  <a:rPr lang="zh-CN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确定</a:t>
                </a:r>
                <a:r>
                  <a:rPr lang="zh-CN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的极限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𝐼</m:t>
                    </m:r>
                  </m:oMath>
                </a14:m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</a:t>
                </a:r>
                <a:r>
                  <a:rPr lang="zh-CN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则</a:t>
                </a:r>
                <a:r>
                  <a:rPr lang="zh-CN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称</a:t>
                </a:r>
                <a:r>
                  <a:rPr lang="zh-CN" altLang="zh-CN" sz="28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极限值</a:t>
                </a:r>
                <a:endParaRPr lang="en-US" altLang="zh-CN" sz="28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C00000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 </m:t>
                    </m:r>
                    <m:r>
                      <a:rPr lang="en-US" altLang="zh-CN" sz="2800" b="1" i="1">
                        <a:solidFill>
                          <a:srgbClr val="C00000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𝑰</m:t>
                    </m:r>
                  </m:oMath>
                </a14:m>
                <a:r>
                  <a:rPr lang="en-US" altLang="zh-CN" sz="28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:r>
                  <a:rPr lang="zh-CN" altLang="zh-CN" sz="28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为</a:t>
                </a:r>
                <a:r>
                  <a:rPr lang="zh-CN" altLang="zh-CN" sz="28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C00000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𝒇</m:t>
                    </m:r>
                    <m:r>
                      <a:rPr lang="en-US" altLang="zh-CN" sz="2800" b="1" i="1">
                        <a:solidFill>
                          <a:srgbClr val="C00000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(</m:t>
                    </m:r>
                    <m:r>
                      <a:rPr lang="en-US" altLang="zh-CN" sz="2800" b="1" i="1">
                        <a:solidFill>
                          <a:srgbClr val="C00000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𝒙</m:t>
                    </m:r>
                    <m:r>
                      <a:rPr lang="en-US" altLang="zh-CN" sz="2800" b="1" i="1">
                        <a:solidFill>
                          <a:srgbClr val="C00000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zh-CN" sz="28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在区间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C00000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[</m:t>
                    </m:r>
                    <m:r>
                      <a:rPr lang="en-US" altLang="zh-CN" sz="2800" b="1" i="1">
                        <a:solidFill>
                          <a:srgbClr val="C00000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𝒂</m:t>
                    </m:r>
                    <m:r>
                      <a:rPr lang="en-US" altLang="zh-CN" sz="2800" b="1" i="1">
                        <a:solidFill>
                          <a:srgbClr val="C00000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,</m:t>
                    </m:r>
                    <m:r>
                      <a:rPr lang="en-US" altLang="zh-CN" sz="2800" b="1" i="1">
                        <a:solidFill>
                          <a:srgbClr val="C00000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𝒃</m:t>
                    </m:r>
                    <m:r>
                      <a:rPr lang="en-US" altLang="zh-CN" sz="2800" b="1" i="1">
                        <a:solidFill>
                          <a:srgbClr val="C00000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]</m:t>
                    </m:r>
                  </m:oMath>
                </a14:m>
                <a:r>
                  <a:rPr lang="zh-CN" altLang="zh-CN" sz="28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上的</a:t>
                </a:r>
                <a:r>
                  <a:rPr lang="zh-CN" altLang="zh-CN" sz="28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定</a:t>
                </a:r>
                <a:r>
                  <a:rPr lang="zh-CN" altLang="zh-CN" sz="28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积分</a:t>
                </a:r>
                <a:r>
                  <a:rPr lang="en-US" altLang="zh-CN" sz="28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(</a:t>
                </a:r>
                <a:r>
                  <a:rPr lang="zh-CN" altLang="zh-CN" sz="28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黎曼积分</a:t>
                </a:r>
                <a:r>
                  <a:rPr lang="en-US" altLang="zh-CN" sz="28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)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 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记</a:t>
                </a:r>
                <a:r>
                  <a:rPr lang="zh-CN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作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800" i="1">
                            <a:latin typeface="Cambria Math" panose="02040503050406030204"/>
                          </a:rPr>
                          <m:t>𝑎</m:t>
                        </m:r>
                      </m:sub>
                      <m:sup>
                        <m:r>
                          <a:rPr lang="zh-CN" altLang="en-US" sz="2800" i="1">
                            <a:latin typeface="Cambria Math" panose="02040503050406030204"/>
                          </a:rPr>
                          <m:t>𝑏</m:t>
                        </m:r>
                      </m:sup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zh-CN" altLang="en-US" sz="2800" i="0">
                            <a:latin typeface="Cambria Math" panose="02040503050406030204"/>
                          </a:rPr>
                          <m:t>d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nary>
                  </m:oMath>
                </a14:m>
                <a:r>
                  <a:rPr lang="zh-CN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 </a:t>
                </a:r>
                <a:r>
                  <a:rPr lang="zh-CN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即 </a:t>
                </a:r>
                <a:endParaRPr lang="zh-CN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812527"/>
                <a:ext cx="8424936" cy="4039888"/>
              </a:xfrm>
              <a:prstGeom prst="rect">
                <a:avLst/>
              </a:prstGeom>
              <a:blipFill rotWithShape="1">
                <a:blip r:embed="rId3"/>
                <a:stretch>
                  <a:fillRect l="-4" t="-9" r="1" b="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835696" y="4604449"/>
          <a:ext cx="5815013" cy="1107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9" name="Equation" r:id="rId4" imgW="54254400" imgH="10363200" progId="Equation.DSMT4">
                  <p:embed/>
                </p:oleObj>
              </mc:Choice>
              <mc:Fallback>
                <p:oleObj name="Equation" r:id="rId4" imgW="54254400" imgH="10363200" progId="Equation.DSMT4">
                  <p:embed/>
                  <p:pic>
                    <p:nvPicPr>
                      <p:cNvPr id="0" name="图片 420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604449"/>
                        <a:ext cx="5815013" cy="11071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28"/>
              <p:cNvSpPr txBox="1">
                <a:spLocks noChangeArrowheads="1"/>
              </p:cNvSpPr>
              <p:nvPr/>
            </p:nvSpPr>
            <p:spPr bwMode="auto">
              <a:xfrm>
                <a:off x="395536" y="5661248"/>
                <a:ext cx="6850618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lvl="0"/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此时</a:t>
                </a:r>
                <a:r>
                  <a:rPr kumimoji="0" 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称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𝒇</m:t>
                    </m:r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(</m:t>
                    </m:r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𝒙</m:t>
                    </m:r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[</m:t>
                    </m:r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𝒂</m:t>
                    </m:r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,</m:t>
                    </m:r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𝒃</m:t>
                    </m:r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]</m:t>
                    </m:r>
                  </m:oMath>
                </a14:m>
                <a:r>
                  <a:rPr kumimoji="0" 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上可积</a:t>
                </a:r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(</a:t>
                </a:r>
                <a:r>
                  <a:rPr kumimoji="0" 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黎曼可积</a:t>
                </a:r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).</a:t>
                </a:r>
                <a:endParaRPr kumimoji="0" lang="zh-CN" altLang="zh-CN" sz="1800" b="1" i="0" u="none" strike="noStrike" cap="none" normalizeH="0" baseline="0" dirty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5661248"/>
                <a:ext cx="6850618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8" t="-43" r="2" b="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3238" y="969024"/>
            <a:ext cx="6081134" cy="3674248"/>
          </a:xfrm>
          <a:prstGeom prst="roundRect">
            <a:avLst>
              <a:gd name="adj" fmla="val 3445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  <a:reflection blurRad="12700" endPos="0" dist="5000" dir="5400000" sy="-100000" algn="bl" rotWithShape="0"/>
          </a:effec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733" y="2801220"/>
            <a:ext cx="4977277" cy="3613291"/>
          </a:xfrm>
          <a:prstGeom prst="roundRect">
            <a:avLst>
              <a:gd name="adj" fmla="val 3445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  <a:reflection blurRad="12700" endPos="0" dist="5000" dir="5400000" sy="-100000" algn="bl" rotWithShape="0"/>
          </a:effectLst>
        </p:spPr>
      </p:pic>
      <p:sp>
        <p:nvSpPr>
          <p:cNvPr id="4" name="矩形 3"/>
          <p:cNvSpPr/>
          <p:nvPr/>
        </p:nvSpPr>
        <p:spPr>
          <a:xfrm>
            <a:off x="766927" y="462392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大坝的溢流坝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2301875" y="1441722"/>
          <a:ext cx="2360613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" name="Equation" r:id="rId3" imgW="2400300" imgH="1104900" progId="Equation.3">
                  <p:embed/>
                </p:oleObj>
              </mc:Choice>
              <mc:Fallback>
                <p:oleObj name="Equation" r:id="rId3" imgW="2400300" imgH="1104900" progId="Equation.3">
                  <p:embed/>
                  <p:pic>
                    <p:nvPicPr>
                      <p:cNvPr id="0" name="图片 105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5" y="1441722"/>
                        <a:ext cx="2360613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4724400" y="1398860"/>
          <a:ext cx="2817813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" name="Equation" r:id="rId5" imgW="3238500" imgH="1358900" progId="Equation.3">
                  <p:embed/>
                </p:oleObj>
              </mc:Choice>
              <mc:Fallback>
                <p:oleObj name="Equation" r:id="rId5" imgW="3238500" imgH="1358900" progId="Equation.3">
                  <p:embed/>
                  <p:pic>
                    <p:nvPicPr>
                      <p:cNvPr id="0" name="图片 105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398860"/>
                        <a:ext cx="2817813" cy="117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68" name="Group 4"/>
          <p:cNvGrpSpPr/>
          <p:nvPr/>
        </p:nvGrpSpPr>
        <p:grpSpPr bwMode="auto">
          <a:xfrm>
            <a:off x="609600" y="865460"/>
            <a:ext cx="1981200" cy="609600"/>
            <a:chOff x="384" y="240"/>
            <a:chExt cx="1248" cy="384"/>
          </a:xfrm>
        </p:grpSpPr>
        <p:sp>
          <p:nvSpPr>
            <p:cNvPr id="11269" name="Text Box 5"/>
            <p:cNvSpPr txBox="1">
              <a:spLocks noChangeArrowheads="1"/>
            </p:cNvSpPr>
            <p:nvPr/>
          </p:nvSpPr>
          <p:spPr bwMode="auto">
            <a:xfrm>
              <a:off x="384" y="240"/>
              <a:ext cx="1104" cy="3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积分上限</a:t>
              </a:r>
            </a:p>
          </p:txBody>
        </p:sp>
        <p:sp>
          <p:nvSpPr>
            <p:cNvPr id="11270" name="Line 6"/>
            <p:cNvSpPr>
              <a:spLocks noChangeShapeType="1"/>
            </p:cNvSpPr>
            <p:nvPr/>
          </p:nvSpPr>
          <p:spPr bwMode="auto">
            <a:xfrm>
              <a:off x="1488" y="384"/>
              <a:ext cx="144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71" name="Group 7"/>
          <p:cNvGrpSpPr/>
          <p:nvPr/>
        </p:nvGrpSpPr>
        <p:grpSpPr bwMode="auto">
          <a:xfrm>
            <a:off x="762000" y="2389460"/>
            <a:ext cx="1828800" cy="838200"/>
            <a:chOff x="96" y="1104"/>
            <a:chExt cx="1152" cy="528"/>
          </a:xfrm>
        </p:grpSpPr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96" y="1296"/>
              <a:ext cx="1056" cy="3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144" y="1296"/>
              <a:ext cx="11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积分下限</a:t>
              </a:r>
            </a:p>
          </p:txBody>
        </p:sp>
        <p:sp>
          <p:nvSpPr>
            <p:cNvPr id="11274" name="Line 10"/>
            <p:cNvSpPr>
              <a:spLocks noChangeShapeType="1"/>
            </p:cNvSpPr>
            <p:nvPr/>
          </p:nvSpPr>
          <p:spPr bwMode="auto">
            <a:xfrm flipV="1">
              <a:off x="720" y="1104"/>
              <a:ext cx="432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2743200" y="1475060"/>
            <a:ext cx="1600200" cy="8382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2743200" y="2237060"/>
            <a:ext cx="914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77" name="Group 13"/>
          <p:cNvGrpSpPr/>
          <p:nvPr/>
        </p:nvGrpSpPr>
        <p:grpSpPr bwMode="auto">
          <a:xfrm>
            <a:off x="2667000" y="2237060"/>
            <a:ext cx="671513" cy="2362200"/>
            <a:chOff x="1296" y="1056"/>
            <a:chExt cx="423" cy="1488"/>
          </a:xfrm>
        </p:grpSpPr>
        <p:sp>
          <p:nvSpPr>
            <p:cNvPr id="11278" name="Rectangle 14"/>
            <p:cNvSpPr>
              <a:spLocks noChangeArrowheads="1"/>
            </p:cNvSpPr>
            <p:nvPr/>
          </p:nvSpPr>
          <p:spPr bwMode="auto">
            <a:xfrm>
              <a:off x="1296" y="1344"/>
              <a:ext cx="384" cy="115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9" name="Line 15"/>
            <p:cNvSpPr>
              <a:spLocks noChangeShapeType="1"/>
            </p:cNvSpPr>
            <p:nvPr/>
          </p:nvSpPr>
          <p:spPr bwMode="auto">
            <a:xfrm flipV="1">
              <a:off x="1488" y="1056"/>
              <a:ext cx="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0" name="Text Box 16"/>
            <p:cNvSpPr txBox="1">
              <a:spLocks noChangeArrowheads="1"/>
            </p:cNvSpPr>
            <p:nvPr/>
          </p:nvSpPr>
          <p:spPr bwMode="auto">
            <a:xfrm>
              <a:off x="1331" y="1392"/>
              <a:ext cx="388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rPr>
                <a:t>被积函数</a:t>
              </a:r>
            </a:p>
          </p:txBody>
        </p:sp>
      </p:grpSp>
      <p:grpSp>
        <p:nvGrpSpPr>
          <p:cNvPr id="11281" name="Group 17"/>
          <p:cNvGrpSpPr/>
          <p:nvPr/>
        </p:nvGrpSpPr>
        <p:grpSpPr bwMode="auto">
          <a:xfrm>
            <a:off x="3849688" y="2313260"/>
            <a:ext cx="631825" cy="2514600"/>
            <a:chOff x="2425" y="1104"/>
            <a:chExt cx="398" cy="1584"/>
          </a:xfrm>
        </p:grpSpPr>
        <p:sp>
          <p:nvSpPr>
            <p:cNvPr id="11282" name="Rectangle 18"/>
            <p:cNvSpPr>
              <a:spLocks noChangeArrowheads="1"/>
            </p:cNvSpPr>
            <p:nvPr/>
          </p:nvSpPr>
          <p:spPr bwMode="auto">
            <a:xfrm>
              <a:off x="2425" y="1392"/>
              <a:ext cx="384" cy="1248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3" name="Line 19"/>
            <p:cNvSpPr>
              <a:spLocks noChangeShapeType="1"/>
            </p:cNvSpPr>
            <p:nvPr/>
          </p:nvSpPr>
          <p:spPr bwMode="auto">
            <a:xfrm flipV="1">
              <a:off x="2592" y="1104"/>
              <a:ext cx="0" cy="28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4" name="Text Box 20"/>
            <p:cNvSpPr txBox="1">
              <a:spLocks noChangeArrowheads="1"/>
            </p:cNvSpPr>
            <p:nvPr/>
          </p:nvSpPr>
          <p:spPr bwMode="auto">
            <a:xfrm>
              <a:off x="2435" y="1440"/>
              <a:ext cx="388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rPr>
                <a:t>被积表达式</a:t>
              </a:r>
            </a:p>
          </p:txBody>
        </p:sp>
      </p:grpSp>
      <p:sp>
        <p:nvSpPr>
          <p:cNvPr id="11285" name="Line 21"/>
          <p:cNvSpPr>
            <a:spLocks noChangeShapeType="1"/>
          </p:cNvSpPr>
          <p:nvPr/>
        </p:nvSpPr>
        <p:spPr bwMode="auto">
          <a:xfrm>
            <a:off x="3962400" y="2160860"/>
            <a:ext cx="381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86" name="Group 22"/>
          <p:cNvGrpSpPr/>
          <p:nvPr/>
        </p:nvGrpSpPr>
        <p:grpSpPr bwMode="auto">
          <a:xfrm>
            <a:off x="4267200" y="2160860"/>
            <a:ext cx="1219200" cy="2590800"/>
            <a:chOff x="2304" y="1008"/>
            <a:chExt cx="768" cy="1632"/>
          </a:xfrm>
        </p:grpSpPr>
        <p:sp>
          <p:nvSpPr>
            <p:cNvPr id="11287" name="Rectangle 23"/>
            <p:cNvSpPr>
              <a:spLocks noChangeArrowheads="1"/>
            </p:cNvSpPr>
            <p:nvPr/>
          </p:nvSpPr>
          <p:spPr bwMode="auto">
            <a:xfrm>
              <a:off x="2649" y="1440"/>
              <a:ext cx="384" cy="1152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8" name="Line 24"/>
            <p:cNvSpPr>
              <a:spLocks noChangeShapeType="1"/>
            </p:cNvSpPr>
            <p:nvPr/>
          </p:nvSpPr>
          <p:spPr bwMode="auto">
            <a:xfrm flipH="1" flipV="1">
              <a:off x="2304" y="1008"/>
              <a:ext cx="537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9" name="Text Box 25"/>
            <p:cNvSpPr txBox="1">
              <a:spLocks noChangeArrowheads="1"/>
            </p:cNvSpPr>
            <p:nvPr/>
          </p:nvSpPr>
          <p:spPr bwMode="auto">
            <a:xfrm>
              <a:off x="2684" y="1488"/>
              <a:ext cx="388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积分变量</a:t>
              </a:r>
            </a:p>
          </p:txBody>
        </p:sp>
      </p:grpSp>
      <p:sp>
        <p:nvSpPr>
          <p:cNvPr id="11290" name="Rectangle 26"/>
          <p:cNvSpPr>
            <a:spLocks noChangeArrowheads="1"/>
          </p:cNvSpPr>
          <p:nvPr/>
        </p:nvSpPr>
        <p:spPr bwMode="auto">
          <a:xfrm>
            <a:off x="5410200" y="1475060"/>
            <a:ext cx="2209800" cy="1143000"/>
          </a:xfrm>
          <a:prstGeom prst="rect">
            <a:avLst/>
          </a:prstGeom>
          <a:noFill/>
          <a:ln w="28575">
            <a:solidFill>
              <a:srgbClr val="0099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kumimoji="1" lang="zh-CN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91" name="Group 27"/>
          <p:cNvGrpSpPr/>
          <p:nvPr/>
        </p:nvGrpSpPr>
        <p:grpSpPr bwMode="auto">
          <a:xfrm>
            <a:off x="6567488" y="2618060"/>
            <a:ext cx="671512" cy="1981200"/>
            <a:chOff x="3753" y="1248"/>
            <a:chExt cx="423" cy="1248"/>
          </a:xfrm>
        </p:grpSpPr>
        <p:sp>
          <p:nvSpPr>
            <p:cNvPr id="11292" name="Rectangle 28"/>
            <p:cNvSpPr>
              <a:spLocks noChangeArrowheads="1"/>
            </p:cNvSpPr>
            <p:nvPr/>
          </p:nvSpPr>
          <p:spPr bwMode="auto">
            <a:xfrm>
              <a:off x="3753" y="1536"/>
              <a:ext cx="384" cy="912"/>
            </a:xfrm>
            <a:prstGeom prst="rect">
              <a:avLst/>
            </a:prstGeom>
            <a:noFill/>
            <a:ln w="28575">
              <a:solidFill>
                <a:srgbClr val="0099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93" name="Line 29"/>
            <p:cNvSpPr>
              <a:spLocks noChangeShapeType="1"/>
            </p:cNvSpPr>
            <p:nvPr/>
          </p:nvSpPr>
          <p:spPr bwMode="auto">
            <a:xfrm flipV="1">
              <a:off x="3945" y="1248"/>
              <a:ext cx="0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94" name="Text Box 30"/>
            <p:cNvSpPr txBox="1">
              <a:spLocks noChangeArrowheads="1"/>
            </p:cNvSpPr>
            <p:nvPr/>
          </p:nvSpPr>
          <p:spPr bwMode="auto">
            <a:xfrm>
              <a:off x="3788" y="1584"/>
              <a:ext cx="388" cy="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积分和</a:t>
              </a:r>
            </a:p>
          </p:txBody>
        </p:sp>
      </p:grpSp>
      <p:graphicFrame>
        <p:nvGraphicFramePr>
          <p:cNvPr id="11295" name="Object 31"/>
          <p:cNvGraphicFramePr>
            <a:graphicFrameLocks noChangeAspect="1"/>
          </p:cNvGraphicFramePr>
          <p:nvPr/>
        </p:nvGraphicFramePr>
        <p:xfrm>
          <a:off x="3149600" y="865460"/>
          <a:ext cx="324326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" name="Equation" r:id="rId7" imgW="4229100" imgH="596900" progId="Equation.3">
                  <p:embed/>
                </p:oleObj>
              </mc:Choice>
              <mc:Fallback>
                <p:oleObj name="Equation" r:id="rId7" imgW="4229100" imgH="596900" progId="Equation.3">
                  <p:embed/>
                  <p:pic>
                    <p:nvPicPr>
                      <p:cNvPr id="0" name="图片 105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865460"/>
                        <a:ext cx="3243263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6" name="Text Box 32"/>
          <p:cNvSpPr txBox="1">
            <a:spLocks noChangeArrowheads="1"/>
          </p:cNvSpPr>
          <p:nvPr/>
        </p:nvSpPr>
        <p:spPr bwMode="auto">
          <a:xfrm>
            <a:off x="838200" y="4781822"/>
            <a:ext cx="640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定积分仅与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被积函数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积分区间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有关 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sp>
        <p:nvSpPr>
          <p:cNvPr id="11297" name="Text Box 33"/>
          <p:cNvSpPr txBox="1">
            <a:spLocks noChangeArrowheads="1"/>
          </p:cNvSpPr>
          <p:nvPr/>
        </p:nvSpPr>
        <p:spPr bwMode="auto">
          <a:xfrm>
            <a:off x="6858000" y="4751660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而与积分</a:t>
            </a:r>
          </a:p>
        </p:txBody>
      </p:sp>
      <p:sp>
        <p:nvSpPr>
          <p:cNvPr id="11298" name="Text Box 34"/>
          <p:cNvSpPr txBox="1">
            <a:spLocks noChangeArrowheads="1"/>
          </p:cNvSpPr>
          <p:nvPr/>
        </p:nvSpPr>
        <p:spPr bwMode="auto">
          <a:xfrm>
            <a:off x="470520" y="5315222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变量用什么字母表示无关 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sp>
        <p:nvSpPr>
          <p:cNvPr id="11299" name="Text Box 35"/>
          <p:cNvSpPr txBox="1">
            <a:spLocks noChangeArrowheads="1"/>
          </p:cNvSpPr>
          <p:nvPr/>
        </p:nvSpPr>
        <p:spPr bwMode="auto">
          <a:xfrm>
            <a:off x="4661520" y="5285060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</a:p>
        </p:txBody>
      </p:sp>
      <p:graphicFrame>
        <p:nvGraphicFramePr>
          <p:cNvPr id="11300" name="Object 36"/>
          <p:cNvGraphicFramePr>
            <a:graphicFrameLocks noChangeAspect="1"/>
          </p:cNvGraphicFramePr>
          <p:nvPr/>
        </p:nvGraphicFramePr>
        <p:xfrm>
          <a:off x="2120354" y="5805264"/>
          <a:ext cx="15113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" name="Equation" r:id="rId9" imgW="2019300" imgH="1028700" progId="Equation.3">
                  <p:embed/>
                </p:oleObj>
              </mc:Choice>
              <mc:Fallback>
                <p:oleObj name="Equation" r:id="rId9" imgW="2019300" imgH="1028700" progId="Equation.3">
                  <p:embed/>
                  <p:pic>
                    <p:nvPicPr>
                      <p:cNvPr id="0" name="图片 105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354" y="5805264"/>
                        <a:ext cx="15113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1" name="Object 37"/>
          <p:cNvGraphicFramePr>
            <a:graphicFrameLocks noChangeAspect="1"/>
          </p:cNvGraphicFramePr>
          <p:nvPr/>
        </p:nvGraphicFramePr>
        <p:xfrm>
          <a:off x="3701504" y="5805264"/>
          <a:ext cx="1714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" name="Equation" r:id="rId11" imgW="2286000" imgH="1028700" progId="Equation.3">
                  <p:embed/>
                </p:oleObj>
              </mc:Choice>
              <mc:Fallback>
                <p:oleObj name="Equation" r:id="rId11" imgW="2286000" imgH="1028700" progId="Equation.3">
                  <p:embed/>
                  <p:pic>
                    <p:nvPicPr>
                      <p:cNvPr id="0" name="图片 105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1504" y="5805264"/>
                        <a:ext cx="17145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2" name="Object 38"/>
          <p:cNvGraphicFramePr>
            <a:graphicFrameLocks noChangeAspect="1"/>
          </p:cNvGraphicFramePr>
          <p:nvPr/>
        </p:nvGraphicFramePr>
        <p:xfrm>
          <a:off x="5441404" y="5805264"/>
          <a:ext cx="1866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" name="Equation" r:id="rId13" imgW="2489200" imgH="1028700" progId="Equation.3">
                  <p:embed/>
                </p:oleObj>
              </mc:Choice>
              <mc:Fallback>
                <p:oleObj name="Equation" r:id="rId13" imgW="2489200" imgH="1028700" progId="Equation.3">
                  <p:embed/>
                  <p:pic>
                    <p:nvPicPr>
                      <p:cNvPr id="0" name="图片 105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404" y="5805264"/>
                        <a:ext cx="18669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5" grpId="0" animBg="1"/>
      <p:bldP spid="11276" grpId="0" animBg="1"/>
      <p:bldP spid="11285" grpId="0" animBg="1"/>
      <p:bldP spid="11290" grpId="0" animBg="1" autoUpdateAnimBg="0"/>
      <p:bldP spid="11296" grpId="0" autoUpdateAnimBg="0"/>
      <p:bldP spid="11297" grpId="0" autoUpdateAnimBg="0"/>
      <p:bldP spid="11298" grpId="0" autoUpdateAnimBg="0"/>
      <p:bldP spid="1129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29816" y="881390"/>
            <a:ext cx="3886200" cy="52322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 algn="l">
              <a:buBlip>
                <a:blip r:embed="rId3"/>
              </a:buBlip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定积分的几何意义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831850" y="1344613"/>
          <a:ext cx="3683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8" name="Equation" r:id="rId4" imgW="4914900" imgH="1028700" progId="Equation.3">
                  <p:embed/>
                </p:oleObj>
              </mc:Choice>
              <mc:Fallback>
                <p:oleObj name="Equation" r:id="rId4" imgW="4914900" imgH="1028700" progId="Equation.3">
                  <p:embed/>
                  <p:pic>
                    <p:nvPicPr>
                      <p:cNvPr id="0" name="图片 118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1344613"/>
                        <a:ext cx="36830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953000" y="14478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曲边梯形面积</a:t>
            </a: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838200" y="2259013"/>
          <a:ext cx="3340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9" name="Equation" r:id="rId6" imgW="4457700" imgH="1028700" progId="Equation.3">
                  <p:embed/>
                </p:oleObj>
              </mc:Choice>
              <mc:Fallback>
                <p:oleObj name="Equation" r:id="rId6" imgW="4457700" imgH="1028700" progId="Equation.3">
                  <p:embed/>
                  <p:pic>
                    <p:nvPicPr>
                      <p:cNvPr id="0" name="图片 118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59013"/>
                        <a:ext cx="33401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4951413" y="2320925"/>
            <a:ext cx="35067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曲边梯形面积的负值</a:t>
            </a:r>
          </a:p>
        </p:txBody>
      </p:sp>
      <p:sp>
        <p:nvSpPr>
          <p:cNvPr id="12295" name="Freeform 7"/>
          <p:cNvSpPr/>
          <p:nvPr/>
        </p:nvSpPr>
        <p:spPr bwMode="auto">
          <a:xfrm>
            <a:off x="914400" y="3525838"/>
            <a:ext cx="838200" cy="838200"/>
          </a:xfrm>
          <a:custGeom>
            <a:avLst/>
            <a:gdLst>
              <a:gd name="T0" fmla="*/ 0 w 528"/>
              <a:gd name="T1" fmla="*/ 0 h 528"/>
              <a:gd name="T2" fmla="*/ 528 w 528"/>
              <a:gd name="T3" fmla="*/ 528 h 528"/>
              <a:gd name="T4" fmla="*/ 0 w 528"/>
              <a:gd name="T5" fmla="*/ 528 h 528"/>
              <a:gd name="T6" fmla="*/ 0 w 528"/>
              <a:gd name="T7" fmla="*/ 0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8" h="528">
                <a:moveTo>
                  <a:pt x="0" y="0"/>
                </a:moveTo>
                <a:lnTo>
                  <a:pt x="528" y="528"/>
                </a:lnTo>
                <a:lnTo>
                  <a:pt x="0" y="528"/>
                </a:lnTo>
                <a:lnTo>
                  <a:pt x="0" y="0"/>
                </a:lnTo>
                <a:close/>
              </a:path>
            </a:pathLst>
          </a:cu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6" name="Freeform 8"/>
          <p:cNvSpPr/>
          <p:nvPr/>
        </p:nvSpPr>
        <p:spPr bwMode="auto">
          <a:xfrm>
            <a:off x="1752600" y="4384675"/>
            <a:ext cx="1905000" cy="512763"/>
          </a:xfrm>
          <a:custGeom>
            <a:avLst/>
            <a:gdLst>
              <a:gd name="T0" fmla="*/ 0 w 1200"/>
              <a:gd name="T1" fmla="*/ 0 h 336"/>
              <a:gd name="T2" fmla="*/ 672 w 1200"/>
              <a:gd name="T3" fmla="*/ 336 h 336"/>
              <a:gd name="T4" fmla="*/ 1200 w 1200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0" h="336">
                <a:moveTo>
                  <a:pt x="0" y="0"/>
                </a:moveTo>
                <a:cubicBezTo>
                  <a:pt x="236" y="168"/>
                  <a:pt x="472" y="336"/>
                  <a:pt x="672" y="336"/>
                </a:cubicBezTo>
                <a:cubicBezTo>
                  <a:pt x="872" y="336"/>
                  <a:pt x="1112" y="56"/>
                  <a:pt x="1200" y="0"/>
                </a:cubicBezTo>
              </a:path>
            </a:pathLst>
          </a:custGeom>
          <a:solidFill>
            <a:srgbClr val="009900"/>
          </a:solidFill>
          <a:ln w="9525">
            <a:solidFill>
              <a:srgbClr val="009900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7" name="Freeform 9"/>
          <p:cNvSpPr/>
          <p:nvPr/>
        </p:nvSpPr>
        <p:spPr bwMode="auto">
          <a:xfrm>
            <a:off x="3657600" y="3297238"/>
            <a:ext cx="2362200" cy="1066800"/>
          </a:xfrm>
          <a:custGeom>
            <a:avLst/>
            <a:gdLst>
              <a:gd name="T0" fmla="*/ 0 w 1488"/>
              <a:gd name="T1" fmla="*/ 672 h 672"/>
              <a:gd name="T2" fmla="*/ 768 w 1488"/>
              <a:gd name="T3" fmla="*/ 0 h 672"/>
              <a:gd name="T4" fmla="*/ 1488 w 1488"/>
              <a:gd name="T5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88" h="672">
                <a:moveTo>
                  <a:pt x="0" y="672"/>
                </a:moveTo>
                <a:cubicBezTo>
                  <a:pt x="260" y="336"/>
                  <a:pt x="520" y="0"/>
                  <a:pt x="768" y="0"/>
                </a:cubicBezTo>
                <a:cubicBezTo>
                  <a:pt x="1016" y="0"/>
                  <a:pt x="1368" y="560"/>
                  <a:pt x="1488" y="672"/>
                </a:cubicBezTo>
              </a:path>
            </a:pathLst>
          </a:cu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8" name="Freeform 10"/>
          <p:cNvSpPr/>
          <p:nvPr/>
        </p:nvSpPr>
        <p:spPr bwMode="auto">
          <a:xfrm>
            <a:off x="6019800" y="4364038"/>
            <a:ext cx="1524000" cy="609600"/>
          </a:xfrm>
          <a:custGeom>
            <a:avLst/>
            <a:gdLst>
              <a:gd name="T0" fmla="*/ 0 w 960"/>
              <a:gd name="T1" fmla="*/ 0 h 384"/>
              <a:gd name="T2" fmla="*/ 480 w 960"/>
              <a:gd name="T3" fmla="*/ 384 h 384"/>
              <a:gd name="T4" fmla="*/ 960 w 960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384">
                <a:moveTo>
                  <a:pt x="0" y="0"/>
                </a:moveTo>
                <a:cubicBezTo>
                  <a:pt x="160" y="192"/>
                  <a:pt x="320" y="384"/>
                  <a:pt x="480" y="384"/>
                </a:cubicBezTo>
                <a:cubicBezTo>
                  <a:pt x="640" y="384"/>
                  <a:pt x="880" y="64"/>
                  <a:pt x="960" y="0"/>
                </a:cubicBezTo>
              </a:path>
            </a:pathLst>
          </a:cu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9" name="Freeform 11"/>
          <p:cNvSpPr/>
          <p:nvPr/>
        </p:nvSpPr>
        <p:spPr bwMode="auto">
          <a:xfrm>
            <a:off x="7543800" y="3221038"/>
            <a:ext cx="762000" cy="1143000"/>
          </a:xfrm>
          <a:custGeom>
            <a:avLst/>
            <a:gdLst>
              <a:gd name="T0" fmla="*/ 0 w 480"/>
              <a:gd name="T1" fmla="*/ 720 h 720"/>
              <a:gd name="T2" fmla="*/ 480 w 480"/>
              <a:gd name="T3" fmla="*/ 720 h 720"/>
              <a:gd name="T4" fmla="*/ 480 w 480"/>
              <a:gd name="T5" fmla="*/ 0 h 720"/>
              <a:gd name="T6" fmla="*/ 0 w 480"/>
              <a:gd name="T7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0" h="720">
                <a:moveTo>
                  <a:pt x="0" y="720"/>
                </a:moveTo>
                <a:lnTo>
                  <a:pt x="480" y="720"/>
                </a:lnTo>
                <a:lnTo>
                  <a:pt x="480" y="0"/>
                </a:lnTo>
                <a:lnTo>
                  <a:pt x="0" y="720"/>
                </a:lnTo>
                <a:close/>
              </a:path>
            </a:pathLst>
          </a:cu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300" name="Group 12"/>
          <p:cNvGrpSpPr/>
          <p:nvPr/>
        </p:nvGrpSpPr>
        <p:grpSpPr bwMode="auto">
          <a:xfrm>
            <a:off x="685800" y="3144838"/>
            <a:ext cx="8229600" cy="2209800"/>
            <a:chOff x="432" y="1798"/>
            <a:chExt cx="5184" cy="1392"/>
          </a:xfrm>
        </p:grpSpPr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>
              <a:off x="576" y="203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2" name="Line 14"/>
            <p:cNvSpPr>
              <a:spLocks noChangeShapeType="1"/>
            </p:cNvSpPr>
            <p:nvPr/>
          </p:nvSpPr>
          <p:spPr bwMode="auto">
            <a:xfrm>
              <a:off x="5232" y="1846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3" name="Freeform 15"/>
            <p:cNvSpPr/>
            <p:nvPr/>
          </p:nvSpPr>
          <p:spPr bwMode="auto">
            <a:xfrm>
              <a:off x="576" y="1846"/>
              <a:ext cx="4656" cy="1112"/>
            </a:xfrm>
            <a:custGeom>
              <a:avLst/>
              <a:gdLst>
                <a:gd name="T0" fmla="*/ 0 w 4656"/>
                <a:gd name="T1" fmla="*/ 192 h 1112"/>
                <a:gd name="T2" fmla="*/ 1248 w 4656"/>
                <a:gd name="T3" fmla="*/ 1056 h 1112"/>
                <a:gd name="T4" fmla="*/ 2496 w 4656"/>
                <a:gd name="T5" fmla="*/ 48 h 1112"/>
                <a:gd name="T6" fmla="*/ 3696 w 4656"/>
                <a:gd name="T7" fmla="*/ 1104 h 1112"/>
                <a:gd name="T8" fmla="*/ 4656 w 4656"/>
                <a:gd name="T9" fmla="*/ 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6" h="1112">
                  <a:moveTo>
                    <a:pt x="0" y="192"/>
                  </a:moveTo>
                  <a:cubicBezTo>
                    <a:pt x="416" y="636"/>
                    <a:pt x="832" y="1080"/>
                    <a:pt x="1248" y="1056"/>
                  </a:cubicBezTo>
                  <a:cubicBezTo>
                    <a:pt x="1664" y="1032"/>
                    <a:pt x="2088" y="40"/>
                    <a:pt x="2496" y="48"/>
                  </a:cubicBezTo>
                  <a:cubicBezTo>
                    <a:pt x="2904" y="56"/>
                    <a:pt x="3336" y="1112"/>
                    <a:pt x="3696" y="1104"/>
                  </a:cubicBezTo>
                  <a:cubicBezTo>
                    <a:pt x="4056" y="1096"/>
                    <a:pt x="4496" y="184"/>
                    <a:pt x="4656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2304" name="Object 16"/>
            <p:cNvGraphicFramePr>
              <a:graphicFrameLocks noChangeAspect="1"/>
            </p:cNvGraphicFramePr>
            <p:nvPr/>
          </p:nvGraphicFramePr>
          <p:xfrm>
            <a:off x="528" y="264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20" name="Equation" r:id="rId8" imgW="304800" imgH="317500" progId="Equation.3">
                    <p:embed/>
                  </p:oleObj>
                </mc:Choice>
                <mc:Fallback>
                  <p:oleObj name="Equation" r:id="rId8" imgW="304800" imgH="317500" progId="Equation.3">
                    <p:embed/>
                    <p:pic>
                      <p:nvPicPr>
                        <p:cNvPr id="0" name="图片 118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64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5" name="Object 17"/>
            <p:cNvGraphicFramePr>
              <a:graphicFrameLocks noChangeAspect="1"/>
            </p:cNvGraphicFramePr>
            <p:nvPr/>
          </p:nvGraphicFramePr>
          <p:xfrm>
            <a:off x="5172" y="2614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21" name="Equation" r:id="rId10" imgW="292100" imgH="444500" progId="Equation.3">
                    <p:embed/>
                  </p:oleObj>
                </mc:Choice>
                <mc:Fallback>
                  <p:oleObj name="Equation" r:id="rId10" imgW="292100" imgH="444500" progId="Equation.3">
                    <p:embed/>
                    <p:pic>
                      <p:nvPicPr>
                        <p:cNvPr id="0" name="图片 118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2" y="2614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6" name="Object 18"/>
            <p:cNvGraphicFramePr>
              <a:graphicFrameLocks noChangeAspect="1"/>
            </p:cNvGraphicFramePr>
            <p:nvPr/>
          </p:nvGraphicFramePr>
          <p:xfrm>
            <a:off x="1555" y="182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22" name="Equation" r:id="rId12" imgW="317500" imgH="419100" progId="Equation.3">
                    <p:embed/>
                  </p:oleObj>
                </mc:Choice>
                <mc:Fallback>
                  <p:oleObj name="Equation" r:id="rId12" imgW="317500" imgH="419100" progId="Equation.3">
                    <p:embed/>
                    <p:pic>
                      <p:nvPicPr>
                        <p:cNvPr id="0" name="图片 118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5" y="182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7" name="Object 19"/>
            <p:cNvGraphicFramePr>
              <a:graphicFrameLocks noChangeAspect="1"/>
            </p:cNvGraphicFramePr>
            <p:nvPr/>
          </p:nvGraphicFramePr>
          <p:xfrm>
            <a:off x="5456" y="264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23" name="Equation" r:id="rId14" imgW="304800" imgH="317500" progId="Equation.3">
                    <p:embed/>
                  </p:oleObj>
                </mc:Choice>
                <mc:Fallback>
                  <p:oleObj name="Equation" r:id="rId14" imgW="304800" imgH="317500" progId="Equation.3">
                    <p:embed/>
                    <p:pic>
                      <p:nvPicPr>
                        <p:cNvPr id="0" name="图片 118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6" y="264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8" name="Line 20"/>
            <p:cNvSpPr>
              <a:spLocks noChangeShapeType="1"/>
            </p:cNvSpPr>
            <p:nvPr/>
          </p:nvSpPr>
          <p:spPr bwMode="auto">
            <a:xfrm flipV="1">
              <a:off x="1776" y="1798"/>
              <a:ext cx="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9" name="Line 21"/>
            <p:cNvSpPr>
              <a:spLocks noChangeShapeType="1"/>
            </p:cNvSpPr>
            <p:nvPr/>
          </p:nvSpPr>
          <p:spPr bwMode="auto">
            <a:xfrm>
              <a:off x="432" y="2566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2310" name="Object 22"/>
          <p:cNvGraphicFramePr>
            <a:graphicFrameLocks noChangeAspect="1"/>
          </p:cNvGraphicFramePr>
          <p:nvPr/>
        </p:nvGraphicFramePr>
        <p:xfrm>
          <a:off x="990600" y="3889375"/>
          <a:ext cx="35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4" name="Equation" r:id="rId16" imgW="469900" imgH="596900" progId="Equation.3">
                  <p:embed/>
                </p:oleObj>
              </mc:Choice>
              <mc:Fallback>
                <p:oleObj name="Equation" r:id="rId16" imgW="469900" imgH="596900" progId="Equation.3">
                  <p:embed/>
                  <p:pic>
                    <p:nvPicPr>
                      <p:cNvPr id="0" name="图片 118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89375"/>
                        <a:ext cx="35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1" name="Object 23"/>
          <p:cNvGraphicFramePr>
            <a:graphicFrameLocks noChangeAspect="1"/>
          </p:cNvGraphicFramePr>
          <p:nvPr/>
        </p:nvGraphicFramePr>
        <p:xfrm>
          <a:off x="2362200" y="4346575"/>
          <a:ext cx="40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5" name="Equation" r:id="rId18" imgW="546100" imgH="596900" progId="Equation.3">
                  <p:embed/>
                </p:oleObj>
              </mc:Choice>
              <mc:Fallback>
                <p:oleObj name="Equation" r:id="rId18" imgW="546100" imgH="596900" progId="Equation.3">
                  <p:embed/>
                  <p:pic>
                    <p:nvPicPr>
                      <p:cNvPr id="0" name="图片 118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346575"/>
                        <a:ext cx="406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2" name="Object 24"/>
          <p:cNvGraphicFramePr>
            <a:graphicFrameLocks noChangeAspect="1"/>
          </p:cNvGraphicFramePr>
          <p:nvPr/>
        </p:nvGraphicFramePr>
        <p:xfrm>
          <a:off x="4649788" y="3700463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6" name="Equation" r:id="rId20" imgW="508000" imgH="596900" progId="Equation.3">
                  <p:embed/>
                </p:oleObj>
              </mc:Choice>
              <mc:Fallback>
                <p:oleObj name="Equation" r:id="rId20" imgW="508000" imgH="596900" progId="Equation.3">
                  <p:embed/>
                  <p:pic>
                    <p:nvPicPr>
                      <p:cNvPr id="0" name="图片 118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9788" y="3700463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3" name="Object 25"/>
          <p:cNvGraphicFramePr>
            <a:graphicFrameLocks noChangeAspect="1"/>
          </p:cNvGraphicFramePr>
          <p:nvPr/>
        </p:nvGraphicFramePr>
        <p:xfrm>
          <a:off x="6580188" y="4418013"/>
          <a:ext cx="40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7" name="Equation" r:id="rId22" imgW="546100" imgH="596900" progId="Equation.3">
                  <p:embed/>
                </p:oleObj>
              </mc:Choice>
              <mc:Fallback>
                <p:oleObj name="Equation" r:id="rId22" imgW="546100" imgH="596900" progId="Equation.3">
                  <p:embed/>
                  <p:pic>
                    <p:nvPicPr>
                      <p:cNvPr id="0" name="图片 118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0188" y="4418013"/>
                        <a:ext cx="406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4" name="Object 26"/>
          <p:cNvGraphicFramePr>
            <a:graphicFrameLocks noChangeAspect="1"/>
          </p:cNvGraphicFramePr>
          <p:nvPr/>
        </p:nvGraphicFramePr>
        <p:xfrm>
          <a:off x="7861300" y="3852863"/>
          <a:ext cx="39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8" name="Equation" r:id="rId24" imgW="520700" imgH="596900" progId="Equation.3">
                  <p:embed/>
                </p:oleObj>
              </mc:Choice>
              <mc:Fallback>
                <p:oleObj name="Equation" r:id="rId24" imgW="520700" imgH="596900" progId="Equation.3">
                  <p:embed/>
                  <p:pic>
                    <p:nvPicPr>
                      <p:cNvPr id="0" name="图片 118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1300" y="3852863"/>
                        <a:ext cx="39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5" name="Object 27"/>
          <p:cNvGraphicFramePr>
            <a:graphicFrameLocks noChangeAspect="1"/>
          </p:cNvGraphicFramePr>
          <p:nvPr/>
        </p:nvGraphicFramePr>
        <p:xfrm>
          <a:off x="990600" y="5307013"/>
          <a:ext cx="5168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9" name="Equation" r:id="rId26" imgW="6896100" imgH="1028700" progId="Equation.3">
                  <p:embed/>
                </p:oleObj>
              </mc:Choice>
              <mc:Fallback>
                <p:oleObj name="Equation" r:id="rId26" imgW="6896100" imgH="1028700" progId="Equation.3">
                  <p:embed/>
                  <p:pic>
                    <p:nvPicPr>
                      <p:cNvPr id="0" name="图片 118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307013"/>
                        <a:ext cx="51689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2743200" y="6005513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各部分面积的代数和</a:t>
            </a:r>
          </a:p>
        </p:txBody>
      </p:sp>
      <p:graphicFrame>
        <p:nvGraphicFramePr>
          <p:cNvPr id="12317" name="Object 29"/>
          <p:cNvGraphicFramePr>
            <a:graphicFrameLocks noChangeAspect="1"/>
          </p:cNvGraphicFramePr>
          <p:nvPr/>
        </p:nvGraphicFramePr>
        <p:xfrm>
          <a:off x="4267200" y="2463800"/>
          <a:ext cx="550863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0" name="Equation" r:id="rId28" imgW="723900" imgH="406400" progId="Equation.3">
                  <p:embed/>
                </p:oleObj>
              </mc:Choice>
              <mc:Fallback>
                <p:oleObj name="Equation" r:id="rId28" imgW="723900" imgH="406400" progId="Equation.3">
                  <p:embed/>
                  <p:pic>
                    <p:nvPicPr>
                      <p:cNvPr id="0" name="图片 118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463800"/>
                        <a:ext cx="550863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294" grpId="0" autoUpdateAnimBg="0"/>
      <p:bldP spid="12295" grpId="0" animBg="1"/>
      <p:bldP spid="12296" grpId="0" animBg="1"/>
      <p:bldP spid="12297" grpId="0" animBg="1"/>
      <p:bldP spid="12298" grpId="0" animBg="1"/>
      <p:bldP spid="12299" grpId="0" animBg="1"/>
      <p:bldP spid="1231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334" name="Text Box 22"/>
              <p:cNvSpPr txBox="1">
                <a:spLocks noChangeArrowheads="1"/>
              </p:cNvSpPr>
              <p:nvPr/>
            </p:nvSpPr>
            <p:spPr bwMode="auto">
              <a:xfrm>
                <a:off x="734908" y="3501008"/>
                <a:ext cx="7772772" cy="11580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定理</a:t>
                </a:r>
                <a:r>
                  <a:rPr kumimoji="1"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</a:t>
                </a:r>
                <a:r>
                  <a:rPr kumimoji="1"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𝑓</m:t>
                    </m:r>
                    <m:r>
                      <a:rPr kumimoji="1"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kumimoji="1"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[</m:t>
                    </m:r>
                    <m:r>
                      <a:rPr kumimoji="1" lang="en-US" altLang="zh-CN" sz="2800" i="1" dirty="0" err="1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1" lang="en-US" altLang="zh-CN" sz="2800" i="1" dirty="0" err="1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,</m:t>
                    </m:r>
                    <m:r>
                      <a:rPr kumimoji="1" lang="en-US" altLang="zh-CN" sz="2800" i="1" dirty="0" err="1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kumimoji="1"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r>
                  <a:rPr kumimoji="1"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上连续，则</a:t>
                </a:r>
                <a14:m>
                  <m:oMath xmlns:m="http://schemas.openxmlformats.org/officeDocument/2006/math">
                    <m:r>
                      <a:rPr kumimoji="1" lang="en-US" altLang="zh-CN" sz="2800" i="1" dirty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𝑓</m:t>
                    </m:r>
                    <m:r>
                      <a:rPr kumimoji="1" lang="en-US" altLang="zh-CN" sz="2800" i="1" dirty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i="1" dirty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i="1" dirty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kumimoji="1"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kumimoji="1" lang="en-US" altLang="zh-CN" sz="2800" i="1" dirty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[</m:t>
                    </m:r>
                    <m:r>
                      <a:rPr kumimoji="1" lang="en-US" altLang="zh-CN" sz="2800" i="1" dirty="0" err="1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1" lang="en-US" altLang="zh-CN" sz="2800" i="1" dirty="0" err="1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,</m:t>
                    </m:r>
                    <m:r>
                      <a:rPr kumimoji="1" lang="en-US" altLang="zh-CN" sz="2800" i="1" dirty="0" err="1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kumimoji="1" lang="en-US" altLang="zh-CN" sz="2800" i="1" dirty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r>
                  <a:rPr kumimoji="1"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上可积</a:t>
                </a:r>
                <a:r>
                  <a:rPr kumimoji="1" lang="en-US" altLang="zh-CN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  <a:endParaRPr kumimoji="1"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334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4908" y="3501008"/>
                <a:ext cx="7772772" cy="1158074"/>
              </a:xfrm>
              <a:prstGeom prst="rect">
                <a:avLst/>
              </a:prstGeom>
              <a:blipFill rotWithShape="1">
                <a:blip r:embed="rId3"/>
                <a:stretch>
                  <a:fillRect l="-3" t="-22" r="8" b="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40" name="Rectangle 2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3468" y="3012460"/>
            <a:ext cx="3429000" cy="52322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 algn="l">
              <a:buBlip>
                <a:blip r:embed="rId4"/>
              </a:buBlip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可积的充分条件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</a:p>
        </p:txBody>
      </p:sp>
      <p:sp>
        <p:nvSpPr>
          <p:cNvPr id="53" name="矩形 52"/>
          <p:cNvSpPr/>
          <p:nvPr/>
        </p:nvSpPr>
        <p:spPr>
          <a:xfrm>
            <a:off x="674419" y="992932"/>
            <a:ext cx="1723549" cy="52322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>
              <a:buBlip>
                <a:blip r:embed="rId4"/>
              </a:buBlip>
            </a:pP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规定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graphicFrame>
        <p:nvGraphicFramePr>
          <p:cNvPr id="54" name="对象 53"/>
          <p:cNvGraphicFramePr>
            <a:graphicFrameLocks noChangeAspect="1"/>
          </p:cNvGraphicFramePr>
          <p:nvPr/>
        </p:nvGraphicFramePr>
        <p:xfrm>
          <a:off x="698842" y="1531541"/>
          <a:ext cx="2992438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2" name="Equation" r:id="rId5" imgW="27127200" imgH="7924800" progId="Equation.DSMT4">
                  <p:embed/>
                </p:oleObj>
              </mc:Choice>
              <mc:Fallback>
                <p:oleObj name="Equation" r:id="rId5" imgW="27127200" imgH="7924800" progId="Equation.DSMT4">
                  <p:embed/>
                  <p:pic>
                    <p:nvPicPr>
                      <p:cNvPr id="0" name="图片 12703"/>
                      <p:cNvPicPr/>
                      <p:nvPr/>
                    </p:nvPicPr>
                    <p:blipFill>
                      <a:blip r:embed="rId6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698842" y="1531541"/>
                        <a:ext cx="2992438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/>
        </p:nvGraphicFramePr>
        <p:xfrm>
          <a:off x="3851920" y="1531541"/>
          <a:ext cx="4903787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3" name="Equation" r:id="rId7" imgW="43281600" imgH="7924800" progId="Equation.DSMT4">
                  <p:embed/>
                </p:oleObj>
              </mc:Choice>
              <mc:Fallback>
                <p:oleObj name="Equation" r:id="rId7" imgW="43281600" imgH="7924800" progId="Equation.DSMT4">
                  <p:embed/>
                  <p:pic>
                    <p:nvPicPr>
                      <p:cNvPr id="0" name="图片 127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1531541"/>
                        <a:ext cx="4903787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Box 22"/>
              <p:cNvSpPr txBox="1">
                <a:spLocks noChangeArrowheads="1"/>
              </p:cNvSpPr>
              <p:nvPr/>
            </p:nvSpPr>
            <p:spPr bwMode="auto">
              <a:xfrm>
                <a:off x="734908" y="4653136"/>
                <a:ext cx="7772772" cy="11580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定理</a:t>
                </a:r>
                <a:r>
                  <a:rPr kumimoji="1"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 </a:t>
                </a:r>
                <a:r>
                  <a:rPr kumimoji="1"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𝑓</m:t>
                    </m:r>
                    <m:r>
                      <a:rPr kumimoji="1"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kumimoji="1"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[</m:t>
                    </m:r>
                    <m:r>
                      <a:rPr kumimoji="1" lang="en-US" altLang="zh-CN" sz="2800" i="1" dirty="0" err="1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1" lang="en-US" altLang="zh-CN" sz="2800" i="1" dirty="0" err="1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,</m:t>
                    </m:r>
                    <m:r>
                      <a:rPr kumimoji="1" lang="en-US" altLang="zh-CN" sz="2800" i="1" dirty="0" err="1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kumimoji="1"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r>
                  <a:rPr kumimoji="1"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上有界，且在</a:t>
                </a:r>
                <a14:m>
                  <m:oMath xmlns:m="http://schemas.openxmlformats.org/officeDocument/2006/math">
                    <m:r>
                      <a:rPr kumimoji="1" lang="en-US" altLang="zh-CN" sz="2800" i="1" dirty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[</m:t>
                    </m:r>
                    <m:r>
                      <a:rPr kumimoji="1" lang="en-US" altLang="zh-CN" sz="2800" i="1" dirty="0" err="1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1" lang="en-US" altLang="zh-CN" sz="2800" i="1" dirty="0" err="1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,</m:t>
                    </m:r>
                    <m:r>
                      <a:rPr kumimoji="1" lang="en-US" altLang="zh-CN" sz="2800" i="1" dirty="0" err="1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kumimoji="1" lang="en-US" altLang="zh-CN" sz="2800" i="1" dirty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r>
                  <a:rPr kumimoji="1"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上只有有限个间断点，则</a:t>
                </a:r>
                <a14:m>
                  <m:oMath xmlns:m="http://schemas.openxmlformats.org/officeDocument/2006/math">
                    <m:r>
                      <a:rPr kumimoji="1" lang="en-US" altLang="zh-CN" sz="280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𝑓</m:t>
                    </m:r>
                    <m:r>
                      <a:rPr kumimoji="1" lang="en-US" altLang="zh-CN" sz="280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kumimoji="1" lang="en-US" altLang="zh-CN" sz="280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[</m:t>
                    </m:r>
                    <m:r>
                      <a:rPr kumimoji="1" lang="en-US" altLang="zh-CN" sz="2800" i="1" dirty="0" err="1"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1" lang="en-US" altLang="zh-CN" sz="2800" i="1" dirty="0" err="1">
                        <a:latin typeface="Cambria Math" panose="02040503050406030204"/>
                        <a:ea typeface="微软雅黑" panose="020B0503020204020204" pitchFamily="34" charset="-122"/>
                      </a:rPr>
                      <m:t>,</m:t>
                    </m:r>
                    <m:r>
                      <a:rPr kumimoji="1" lang="en-US" altLang="zh-CN" sz="2800" i="1" dirty="0" err="1"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kumimoji="1" lang="en-US" altLang="zh-CN" sz="280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</a:t>
                </a:r>
                <a:r>
                  <a:rPr kumimoji="1"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可积</a:t>
                </a:r>
                <a:r>
                  <a:rPr kumimoji="1" lang="en-US" altLang="zh-CN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  <a:endParaRPr kumimoji="1"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6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4908" y="4653136"/>
                <a:ext cx="7772772" cy="1158074"/>
              </a:xfrm>
              <a:prstGeom prst="rect">
                <a:avLst/>
              </a:prstGeom>
              <a:blipFill rotWithShape="1">
                <a:blip r:embed="rId9"/>
                <a:stretch>
                  <a:fillRect l="-3" t="-42" r="8" b="2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4" grpId="0" autoUpdateAnimBg="0"/>
      <p:bldP spid="13340" grpId="0"/>
      <p:bldP spid="53" grpId="0"/>
      <p:bldP spid="5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83568" y="548680"/>
                <a:ext cx="7848872" cy="1916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证明狄利克雷函数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𝐷</m:t>
                    </m:r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800">
                                  <a:latin typeface="Cambria Math" panose="02040503050406030204"/>
                                </a:rPr>
                                <m:t>1,</m:t>
                              </m:r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𝑥</m:t>
                              </m:r>
                              <m:r>
                                <a:rPr lang="zh-CN" altLang="en-US" sz="2800">
                                  <a:latin typeface="Cambria Math" panose="02040503050406030204"/>
                                </a:rPr>
                                <m:t>∈</m:t>
                              </m:r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𝑄</m:t>
                              </m:r>
                              <m:r>
                                <a:rPr lang="zh-CN" altLang="en-US" sz="2800">
                                  <a:latin typeface="Cambria Math" panose="02040503050406030204"/>
                                </a:rPr>
                                <m:t>,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/>
                                </a:rPr>
                                <m:t>         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800">
                                  <a:latin typeface="Cambria Math" panose="02040503050406030204"/>
                                </a:rPr>
                                <m:t>0,</m:t>
                              </m:r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𝑥</m:t>
                              </m:r>
                              <m:r>
                                <a:rPr lang="zh-CN" altLang="en-US" sz="2800">
                                  <a:latin typeface="Cambria Math" panose="02040503050406030204"/>
                                </a:rPr>
                                <m:t>∈</m:t>
                              </m:r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𝑅</m:t>
                              </m:r>
                              <m:r>
                                <a:rPr lang="zh-CN" altLang="en-US" sz="2800">
                                  <a:latin typeface="Cambria Math" panose="02040503050406030204"/>
                                </a:rPr>
                                <m:t>−</m:t>
                              </m:r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𝑄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在任何有限区间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[</m:t>
                    </m:r>
                    <m:r>
                      <a:rPr lang="en-US" altLang="zh-CN" sz="2800" i="1" dirty="0" err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lang="en-US" altLang="zh-CN" sz="2800" i="1" dirty="0" err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800" i="1" dirty="0" err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上都不可积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48680"/>
                <a:ext cx="7848872" cy="1916615"/>
              </a:xfrm>
              <a:prstGeom prst="rect">
                <a:avLst/>
              </a:prstGeom>
              <a:blipFill rotWithShape="1">
                <a:blip r:embed="rId2"/>
                <a:stretch>
                  <a:fillRect l="-4" t="-2" r="7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5576" y="2492896"/>
                <a:ext cx="7848872" cy="1237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3600">
                        <a:latin typeface="Cambria Math" panose="02040503050406030204" charset="0"/>
                      </a:rPr>
                      <m:t> 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3600" i="1">
                            <a:latin typeface="Cambria Math" panose="02040503050406030204"/>
                          </a:rPr>
                          <m:t>𝑎</m:t>
                        </m:r>
                      </m:sub>
                      <m:sup>
                        <m:r>
                          <a:rPr lang="zh-CN" altLang="en-US" sz="3600" i="1">
                            <a:latin typeface="Cambria Math" panose="02040503050406030204"/>
                          </a:rPr>
                          <m:t>𝑏</m:t>
                        </m:r>
                      </m:sup>
                      <m:e>
                        <m:r>
                          <a:rPr lang="zh-CN" altLang="en-US" sz="3600" i="1">
                            <a:latin typeface="Cambria Math" panose="02040503050406030204"/>
                          </a:rPr>
                          <m:t>𝑘𝑑𝑥</m:t>
                        </m:r>
                      </m:e>
                    </m:nary>
                  </m:oMath>
                </a14:m>
                <a:r>
                  <a:rPr kumimoji="1"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sz="280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𝑘</m:t>
                    </m:r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为非零常数</a:t>
                </a:r>
                <a:r>
                  <a:rPr kumimoji="1"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kumimoji="1"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492896"/>
                <a:ext cx="7848872" cy="1237455"/>
              </a:xfrm>
              <a:prstGeom prst="rect">
                <a:avLst/>
              </a:prstGeom>
              <a:blipFill rotWithShape="1">
                <a:blip r:embed="rId3"/>
                <a:stretch>
                  <a:fillRect l="-7" t="-42" r="3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714524" y="866403"/>
          <a:ext cx="48196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3" name="Equation" r:id="rId3" imgW="40538400" imgH="9448800" progId="Equation.DSMT4">
                  <p:embed/>
                </p:oleObj>
              </mc:Choice>
              <mc:Fallback>
                <p:oleObj name="Equation" r:id="rId3" imgW="40538400" imgH="9448800" progId="Equation.DSMT4">
                  <p:embed/>
                  <p:pic>
                    <p:nvPicPr>
                      <p:cNvPr id="0" name="图片 46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524" y="866403"/>
                        <a:ext cx="481965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/>
              <p:cNvSpPr txBox="1">
                <a:spLocks noChangeArrowheads="1"/>
              </p:cNvSpPr>
              <p:nvPr/>
            </p:nvSpPr>
            <p:spPr bwMode="auto">
              <a:xfrm>
                <a:off x="467544" y="2077672"/>
                <a:ext cx="9001000" cy="5386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lvl="0"/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一般地</a:t>
                </a:r>
                <a:r>
                  <a:rPr kumimoji="0" lang="zh-CN" altLang="en-US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，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将区间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altLang="zh-CN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宋体" panose="02010600030101010101" pitchFamily="2" charset="-122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/>
                            <a:ea typeface="微软雅黑" panose="020B0503020204020204" pitchFamily="34" charset="-122"/>
                            <a:cs typeface="宋体" panose="02010600030101010101" pitchFamily="2" charset="-122"/>
                          </a:rPr>
                          <m:t>𝑎</m:t>
                        </m:r>
                        <m:r>
                          <a:rPr kumimoji="0" lang="en-US" altLang="zh-CN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/>
                            <a:ea typeface="微软雅黑" panose="020B0503020204020204" pitchFamily="34" charset="-122"/>
                            <a:cs typeface="宋体" panose="02010600030101010101" pitchFamily="2" charset="-122"/>
                          </a:rPr>
                          <m:t>,</m:t>
                        </m:r>
                        <m:r>
                          <a:rPr kumimoji="0" lang="en-US" altLang="zh-CN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/>
                            <a:ea typeface="微软雅黑" panose="020B0503020204020204" pitchFamily="34" charset="-122"/>
                            <a:cs typeface="宋体" panose="02010600030101010101" pitchFamily="2" charset="-122"/>
                          </a:rPr>
                          <m:t>𝑏</m:t>
                        </m:r>
                      </m:e>
                    </m:d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 </m:t>
                    </m:r>
                  </m:oMath>
                </a14:m>
                <a:r>
                  <a:rPr kumimoji="0" lang="zh-CN" altLang="en-US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进行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𝑛</m:t>
                    </m:r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等分</a:t>
                </a:r>
                <a:r>
                  <a:rPr kumimoji="0" lang="zh-CN" altLang="en-US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，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得到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 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𝑛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 </m:t>
                    </m:r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个子区间</a:t>
                </a:r>
              </a:p>
            </p:txBody>
          </p:sp>
        </mc:Choice>
        <mc:Fallback xmlns="">
          <p:sp>
            <p:nvSpPr>
              <p:cNvPr id="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2077672"/>
                <a:ext cx="9001000" cy="538609"/>
              </a:xfrm>
              <a:prstGeom prst="rect">
                <a:avLst/>
              </a:prstGeom>
              <a:blipFill rotWithShape="1">
                <a:blip r:embed="rId5"/>
                <a:stretch>
                  <a:fillRect l="-2" t="-109" r="1" b="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44016" y="2675599"/>
                <a:ext cx="8964488" cy="914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微软雅黑" panose="020B0503020204020204" pitchFamily="34" charset="-122"/>
                              <a:cs typeface="宋体" panose="02010600030101010101" pitchFamily="2" charset="-122"/>
                            </a:rPr>
                            <m:t>𝒂</m:t>
                          </m:r>
                          <m:r>
                            <a:rPr lang="zh-CN" altLang="en-US" sz="2400" b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𝒂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𝒃</m:t>
                              </m:r>
                              <m:r>
                                <a:rPr lang="en-US" altLang="zh-CN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𝒂</m:t>
                              </m:r>
                            </m:num>
                            <m:den>
                              <m:r>
                                <a:rPr lang="zh-CN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𝒏</m:t>
                              </m:r>
                            </m:den>
                          </m:f>
                        </m:e>
                      </m:d>
                      <m:r>
                        <a:rPr lang="zh-CN" altLang="en-US" sz="2400" b="1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𝒂</m:t>
                          </m:r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𝒃</m:t>
                              </m:r>
                              <m:r>
                                <a:rPr lang="en-US" altLang="zh-CN" sz="2400" b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𝒂</m:t>
                              </m:r>
                            </m:num>
                            <m:den>
                              <m:r>
                                <a:rPr lang="zh-CN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𝒏</m:t>
                              </m:r>
                            </m:den>
                          </m:f>
                          <m:r>
                            <a:rPr lang="zh-CN" altLang="en-US" sz="2400" b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,</m:t>
                          </m:r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𝒂</m:t>
                          </m:r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𝟐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(</m:t>
                              </m:r>
                              <m: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𝒃</m:t>
                              </m:r>
                              <m:r>
                                <a:rPr lang="en-US" altLang="zh-CN" sz="2400" b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𝒂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zh-CN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𝒏</m:t>
                              </m:r>
                            </m:den>
                          </m:f>
                        </m:e>
                      </m:d>
                      <m:r>
                        <a:rPr lang="zh-CN" altLang="en-US" sz="2400" b="1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,⋯,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(</m:t>
                              </m:r>
                              <m:r>
                                <a:rPr lang="zh-CN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𝒏</m:t>
                              </m:r>
                              <m:r>
                                <a:rPr lang="zh-CN" altLang="en-US" sz="2400" b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−</m:t>
                              </m:r>
                              <m:r>
                                <a:rPr lang="zh-CN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𝟏</m:t>
                              </m:r>
                              <m:r>
                                <a:rPr lang="en-US" altLang="zh-CN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)(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𝒃</m:t>
                              </m:r>
                              <m:r>
                                <a:rPr lang="en-US" altLang="zh-CN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𝒂</m:t>
                              </m:r>
                              <m:r>
                                <a:rPr lang="en-US" altLang="zh-CN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zh-CN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𝒏</m:t>
                              </m:r>
                            </m:den>
                          </m:f>
                          <m:r>
                            <a:rPr lang="zh-CN" altLang="en-US" sz="2400" b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16" y="2675599"/>
                <a:ext cx="8964488" cy="9142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肘形连接符 5"/>
          <p:cNvCxnSpPr>
            <a:stCxn id="8" idx="3"/>
            <a:endCxn id="13" idx="3"/>
          </p:cNvCxnSpPr>
          <p:nvPr/>
        </p:nvCxnSpPr>
        <p:spPr bwMode="auto">
          <a:xfrm>
            <a:off x="5628877" y="1430832"/>
            <a:ext cx="2831556" cy="3330440"/>
          </a:xfrm>
          <a:prstGeom prst="bentConnector3">
            <a:avLst>
              <a:gd name="adj1" fmla="val 126368"/>
            </a:avLst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7" name="肘形连接符 6"/>
          <p:cNvCxnSpPr>
            <a:stCxn id="11" idx="1"/>
            <a:endCxn id="9" idx="1"/>
          </p:cNvCxnSpPr>
          <p:nvPr/>
        </p:nvCxnSpPr>
        <p:spPr bwMode="auto">
          <a:xfrm rot="10800000">
            <a:off x="573842" y="1430721"/>
            <a:ext cx="18667" cy="2808599"/>
          </a:xfrm>
          <a:prstGeom prst="bentConnector3">
            <a:avLst>
              <a:gd name="adj1" fmla="val 1324621"/>
            </a:avLst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8" name="矩形 7"/>
          <p:cNvSpPr/>
          <p:nvPr/>
        </p:nvSpPr>
        <p:spPr>
          <a:xfrm>
            <a:off x="3684662" y="944832"/>
            <a:ext cx="1944215" cy="972000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3841" y="908720"/>
            <a:ext cx="2821969" cy="1044000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92508" y="3645272"/>
            <a:ext cx="7867925" cy="2232000"/>
            <a:chOff x="1540097" y="4293344"/>
            <a:chExt cx="7867925" cy="2232000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1540097" y="4365104"/>
            <a:ext cx="4281488" cy="1044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54" name="Equation" r:id="rId7" imgW="39624000" imgH="9753600" progId="Equation.DSMT4">
                    <p:embed/>
                  </p:oleObj>
                </mc:Choice>
                <mc:Fallback>
                  <p:oleObj name="Equation" r:id="rId7" imgW="39624000" imgH="9753600" progId="Equation.DSMT4">
                    <p:embed/>
                    <p:pic>
                      <p:nvPicPr>
                        <p:cNvPr id="0" name="图片 46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-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0097" y="4365104"/>
                          <a:ext cx="4281488" cy="1044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4799509" y="5428486"/>
            <a:ext cx="4546600" cy="1044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55" name="Equation" r:id="rId9" imgW="42062400" imgH="9753600" progId="Equation.DSMT4">
                    <p:embed/>
                  </p:oleObj>
                </mc:Choice>
                <mc:Fallback>
                  <p:oleObj name="Equation" r:id="rId9" imgW="42062400" imgH="9753600" progId="Equation.DSMT4">
                    <p:embed/>
                    <p:pic>
                      <p:nvPicPr>
                        <p:cNvPr id="0" name="图片 46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-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9509" y="5428486"/>
                          <a:ext cx="4546600" cy="1044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矩形 12"/>
            <p:cNvSpPr/>
            <p:nvPr/>
          </p:nvSpPr>
          <p:spPr>
            <a:xfrm>
              <a:off x="1543050" y="4293344"/>
              <a:ext cx="7864972" cy="2232000"/>
            </a:xfrm>
            <a:prstGeom prst="rect">
              <a:avLst/>
            </a:prstGeom>
            <a:ln>
              <a:solidFill>
                <a:srgbClr val="0000CC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80119" y="990476"/>
                <a:ext cx="5040560" cy="53860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/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微软雅黑" panose="020B0503020204020204" pitchFamily="34" charset="-122"/>
                            <a:cs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微软雅黑" panose="020B0503020204020204" pitchFamily="34" charset="-122"/>
                            <a:cs typeface="宋体" panose="02010600030101010101" pitchFamily="2" charset="-122"/>
                          </a:rPr>
                          <m:t>𝑎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微软雅黑" panose="020B0503020204020204" pitchFamily="34" charset="-122"/>
                            <a:cs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微软雅黑" panose="020B0503020204020204" pitchFamily="34" charset="-122"/>
                            <a:cs typeface="宋体" panose="02010600030101010101" pitchFamily="2" charset="-122"/>
                          </a:rPr>
                          <m:t>𝑏</m:t>
                        </m:r>
                      </m:e>
                    </m:d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上可积</a:t>
                </a:r>
                <a:endParaRPr lang="zh-CN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19" y="990476"/>
                <a:ext cx="5040560" cy="538609"/>
              </a:xfrm>
              <a:prstGeom prst="rect">
                <a:avLst/>
              </a:prstGeom>
              <a:blipFill rotWithShape="1">
                <a:blip r:embed="rId3"/>
                <a:stretch>
                  <a:fillRect l="-1" t="-95" r="12" b="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350866" y="1782763"/>
          <a:ext cx="61277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6" name="Equation" r:id="rId4" imgW="56692800" imgH="9753600" progId="Equation.DSMT4">
                  <p:embed/>
                </p:oleObj>
              </mc:Choice>
              <mc:Fallback>
                <p:oleObj name="Equation" r:id="rId4" imgW="56692800" imgH="9753600" progId="Equation.DSMT4">
                  <p:embed/>
                  <p:pic>
                    <p:nvPicPr>
                      <p:cNvPr id="0" name="图片 48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866" y="1782763"/>
                        <a:ext cx="612775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350866" y="3006725"/>
          <a:ext cx="61277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7" name="Equation" r:id="rId6" imgW="56692800" imgH="9753600" progId="Equation.DSMT4">
                  <p:embed/>
                </p:oleObj>
              </mc:Choice>
              <mc:Fallback>
                <p:oleObj name="Equation" r:id="rId6" imgW="56692800" imgH="9753600" progId="Equation.DSMT4">
                  <p:embed/>
                  <p:pic>
                    <p:nvPicPr>
                      <p:cNvPr id="0" name="图片 48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866" y="3006725"/>
                        <a:ext cx="612775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圆角矩形 4"/>
          <p:cNvSpPr/>
          <p:nvPr/>
        </p:nvSpPr>
        <p:spPr>
          <a:xfrm>
            <a:off x="1115051" y="1599423"/>
            <a:ext cx="6481285" cy="2785007"/>
          </a:xfrm>
          <a:prstGeom prst="roundRect">
            <a:avLst>
              <a:gd name="adj" fmla="val 4123"/>
            </a:avLst>
          </a:prstGeom>
          <a:ln w="19050">
            <a:solidFill>
              <a:srgbClr val="0000CC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1640" y="4941395"/>
            <a:ext cx="324064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计算数列极限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4941396"/>
            <a:ext cx="324064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计算定积分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704455" y="5022924"/>
            <a:ext cx="712741" cy="3755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0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71600" y="836712"/>
            <a:ext cx="6767513" cy="6096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用定积分表示下列极限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16401" name="Object 17"/>
          <p:cNvGraphicFramePr>
            <a:graphicFrameLocks noChangeAspect="1"/>
          </p:cNvGraphicFramePr>
          <p:nvPr/>
        </p:nvGraphicFramePr>
        <p:xfrm>
          <a:off x="2433945" y="1502953"/>
          <a:ext cx="3350006" cy="1183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5" name="Equation" r:id="rId3" imgW="3695700" imgH="1308100" progId="Equation.3">
                  <p:embed/>
                </p:oleObj>
              </mc:Choice>
              <mc:Fallback>
                <p:oleObj name="Equation" r:id="rId3" imgW="3695700" imgH="1308100" progId="Equation.3">
                  <p:embed/>
                  <p:pic>
                    <p:nvPicPr>
                      <p:cNvPr id="0" name="图片 4716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945" y="1502953"/>
                        <a:ext cx="3350006" cy="11832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2" name="Object 18"/>
          <p:cNvGraphicFramePr>
            <a:graphicFrameLocks noChangeAspect="1"/>
          </p:cNvGraphicFramePr>
          <p:nvPr/>
        </p:nvGraphicFramePr>
        <p:xfrm>
          <a:off x="2423944" y="2958480"/>
          <a:ext cx="4512135" cy="1167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6" name="Equation" r:id="rId5" imgW="4978400" imgH="1282700" progId="Equation.3">
                  <p:embed/>
                </p:oleObj>
              </mc:Choice>
              <mc:Fallback>
                <p:oleObj name="Equation" r:id="rId5" imgW="4978400" imgH="1282700" progId="Equation.3">
                  <p:embed/>
                  <p:pic>
                    <p:nvPicPr>
                      <p:cNvPr id="0" name="图片 4716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944" y="2958480"/>
                        <a:ext cx="4512135" cy="1167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367126" y="4437112"/>
          <a:ext cx="414909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7" name="Equation" r:id="rId7" imgW="3429000" imgH="952500" progId="Equation.DSMT4">
                  <p:embed/>
                </p:oleObj>
              </mc:Choice>
              <mc:Fallback>
                <p:oleObj name="Equation" r:id="rId7" imgW="3429000" imgH="9525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7126" y="4437112"/>
                        <a:ext cx="414909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720725" y="4706764"/>
          <a:ext cx="37306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36" name="Equation" r:id="rId3" imgW="4978400" imgH="1282700" progId="Equation.3">
                  <p:embed/>
                </p:oleObj>
              </mc:Choice>
              <mc:Fallback>
                <p:oleObj name="Equation" r:id="rId3" imgW="4978400" imgH="1282700" progId="Equation.3">
                  <p:embed/>
                  <p:pic>
                    <p:nvPicPr>
                      <p:cNvPr id="0" name="图片 1927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4706764"/>
                        <a:ext cx="37306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4400550" y="4752801"/>
          <a:ext cx="2362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37" name="Equation" r:id="rId5" imgW="3149600" imgH="1308100" progId="Equation.3">
                  <p:embed/>
                </p:oleObj>
              </mc:Choice>
              <mc:Fallback>
                <p:oleObj name="Equation" r:id="rId5" imgW="3149600" imgH="1308100" progId="Equation.3">
                  <p:embed/>
                  <p:pic>
                    <p:nvPicPr>
                      <p:cNvPr id="0" name="图片 1928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50" y="4752801"/>
                        <a:ext cx="2362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5880100" y="4803601"/>
          <a:ext cx="2508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38" name="Equation" r:id="rId7" imgW="342900" imgH="1130300" progId="Equation.3">
                  <p:embed/>
                </p:oleObj>
              </mc:Choice>
              <mc:Fallback>
                <p:oleObj name="Equation" r:id="rId7" imgW="342900" imgH="1130300" progId="Equation.3">
                  <p:embed/>
                  <p:pic>
                    <p:nvPicPr>
                      <p:cNvPr id="0" name="图片 1928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4803601"/>
                        <a:ext cx="2508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1365250" y="5640214"/>
          <a:ext cx="1498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39" name="Equation" r:id="rId9" imgW="1993900" imgH="1028700" progId="Equation.3">
                  <p:embed/>
                </p:oleObj>
              </mc:Choice>
              <mc:Fallback>
                <p:oleObj name="Equation" r:id="rId9" imgW="1993900" imgH="1028700" progId="Equation.3">
                  <p:embed/>
                  <p:pic>
                    <p:nvPicPr>
                      <p:cNvPr id="0" name="图片 1928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5640214"/>
                        <a:ext cx="14986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0" name="Group 6"/>
          <p:cNvGrpSpPr/>
          <p:nvPr/>
        </p:nvGrpSpPr>
        <p:grpSpPr bwMode="auto">
          <a:xfrm>
            <a:off x="5848350" y="4833764"/>
            <a:ext cx="1619250" cy="1636712"/>
            <a:chOff x="3636" y="2544"/>
            <a:chExt cx="1020" cy="1031"/>
          </a:xfrm>
        </p:grpSpPr>
        <p:sp>
          <p:nvSpPr>
            <p:cNvPr id="16391" name="Rectangle 7"/>
            <p:cNvSpPr>
              <a:spLocks noChangeArrowheads="1"/>
            </p:cNvSpPr>
            <p:nvPr/>
          </p:nvSpPr>
          <p:spPr bwMode="auto">
            <a:xfrm>
              <a:off x="3636" y="2544"/>
              <a:ext cx="193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6392" name="Object 8"/>
            <p:cNvGraphicFramePr>
              <a:graphicFrameLocks noChangeAspect="1"/>
            </p:cNvGraphicFramePr>
            <p:nvPr/>
          </p:nvGraphicFramePr>
          <p:xfrm>
            <a:off x="4438" y="3263"/>
            <a:ext cx="20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40" name="Equation" r:id="rId11" imgW="444500" imgH="660400" progId="Equation.3">
                    <p:embed/>
                  </p:oleObj>
                </mc:Choice>
                <mc:Fallback>
                  <p:oleObj name="Equation" r:id="rId11" imgW="444500" imgH="660400" progId="Equation.3">
                    <p:embed/>
                    <p:pic>
                      <p:nvPicPr>
                        <p:cNvPr id="0" name="图片 1928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8" y="3263"/>
                          <a:ext cx="20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3" name="Rectangle 9"/>
            <p:cNvSpPr>
              <a:spLocks noChangeArrowheads="1"/>
            </p:cNvSpPr>
            <p:nvPr/>
          </p:nvSpPr>
          <p:spPr bwMode="auto">
            <a:xfrm>
              <a:off x="4416" y="3244"/>
              <a:ext cx="24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>
              <a:off x="3840" y="3072"/>
              <a:ext cx="576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395" name="Group 11"/>
          <p:cNvGrpSpPr/>
          <p:nvPr/>
        </p:nvGrpSpPr>
        <p:grpSpPr bwMode="auto">
          <a:xfrm>
            <a:off x="6477000" y="4833764"/>
            <a:ext cx="1447800" cy="838200"/>
            <a:chOff x="4032" y="2544"/>
            <a:chExt cx="912" cy="528"/>
          </a:xfrm>
        </p:grpSpPr>
        <p:sp>
          <p:nvSpPr>
            <p:cNvPr id="16396" name="Rectangle 12"/>
            <p:cNvSpPr>
              <a:spLocks noChangeArrowheads="1"/>
            </p:cNvSpPr>
            <p:nvPr/>
          </p:nvSpPr>
          <p:spPr bwMode="auto">
            <a:xfrm>
              <a:off x="4032" y="2544"/>
              <a:ext cx="192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66FF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97" name="Rectangle 13"/>
            <p:cNvSpPr>
              <a:spLocks noChangeArrowheads="1"/>
            </p:cNvSpPr>
            <p:nvPr/>
          </p:nvSpPr>
          <p:spPr bwMode="auto">
            <a:xfrm>
              <a:off x="4560" y="2592"/>
              <a:ext cx="38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66FF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6398" name="Object 14"/>
            <p:cNvGraphicFramePr>
              <a:graphicFrameLocks noChangeAspect="1"/>
            </p:cNvGraphicFramePr>
            <p:nvPr/>
          </p:nvGraphicFramePr>
          <p:xfrm>
            <a:off x="4600" y="2612"/>
            <a:ext cx="34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41" name="Equation" r:id="rId13" imgW="723900" imgH="660400" progId="Equation.3">
                    <p:embed/>
                  </p:oleObj>
                </mc:Choice>
                <mc:Fallback>
                  <p:oleObj name="Equation" r:id="rId13" imgW="723900" imgH="660400" progId="Equation.3">
                    <p:embed/>
                    <p:pic>
                      <p:nvPicPr>
                        <p:cNvPr id="0" name="图片 1928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0" y="2612"/>
                          <a:ext cx="34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>
              <a:off x="4224" y="2736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400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5862" y="731838"/>
            <a:ext cx="4794250" cy="609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en-US" altLang="zh-CN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用定积分表示下列极限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16401" name="Object 17"/>
          <p:cNvGraphicFramePr>
            <a:graphicFrameLocks noChangeAspect="1"/>
          </p:cNvGraphicFramePr>
          <p:nvPr/>
        </p:nvGraphicFramePr>
        <p:xfrm>
          <a:off x="1143000" y="1326976"/>
          <a:ext cx="2768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42" name="Equation" r:id="rId15" imgW="3695700" imgH="1308100" progId="Equation.3">
                  <p:embed/>
                </p:oleObj>
              </mc:Choice>
              <mc:Fallback>
                <p:oleObj name="Equation" r:id="rId15" imgW="3695700" imgH="1308100" progId="Equation.3">
                  <p:embed/>
                  <p:pic>
                    <p:nvPicPr>
                      <p:cNvPr id="0" name="图片 1928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26976"/>
                        <a:ext cx="2768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2" name="Object 18"/>
          <p:cNvGraphicFramePr>
            <a:graphicFrameLocks noChangeAspect="1"/>
          </p:cNvGraphicFramePr>
          <p:nvPr/>
        </p:nvGraphicFramePr>
        <p:xfrm>
          <a:off x="4652963" y="1250776"/>
          <a:ext cx="372903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43" name="Equation" r:id="rId17" imgW="4978400" imgH="1282700" progId="Equation.3">
                  <p:embed/>
                </p:oleObj>
              </mc:Choice>
              <mc:Fallback>
                <p:oleObj name="Equation" r:id="rId17" imgW="4978400" imgH="1282700" progId="Equation.3">
                  <p:embed/>
                  <p:pic>
                    <p:nvPicPr>
                      <p:cNvPr id="0" name="图片 1928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963" y="1250776"/>
                        <a:ext cx="3729037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533400" y="2698576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16404" name="Object 20"/>
          <p:cNvGraphicFramePr>
            <a:graphicFrameLocks noChangeAspect="1"/>
          </p:cNvGraphicFramePr>
          <p:nvPr/>
        </p:nvGraphicFramePr>
        <p:xfrm>
          <a:off x="1330325" y="2520776"/>
          <a:ext cx="2768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44" name="Equation" r:id="rId19" imgW="3695700" imgH="1308100" progId="Equation.3">
                  <p:embed/>
                </p:oleObj>
              </mc:Choice>
              <mc:Fallback>
                <p:oleObj name="Equation" r:id="rId19" imgW="3695700" imgH="1308100" progId="Equation.3">
                  <p:embed/>
                  <p:pic>
                    <p:nvPicPr>
                      <p:cNvPr id="0" name="图片 1928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2520776"/>
                        <a:ext cx="2768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5" name="Object 21"/>
          <p:cNvGraphicFramePr>
            <a:graphicFrameLocks noChangeAspect="1"/>
          </p:cNvGraphicFramePr>
          <p:nvPr/>
        </p:nvGraphicFramePr>
        <p:xfrm>
          <a:off x="4159250" y="2546176"/>
          <a:ext cx="2641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45" name="Equation" r:id="rId21" imgW="3517900" imgH="1308100" progId="Equation.3">
                  <p:embed/>
                </p:oleObj>
              </mc:Choice>
              <mc:Fallback>
                <p:oleObj name="Equation" r:id="rId21" imgW="3517900" imgH="1308100" progId="Equation.3">
                  <p:embed/>
                  <p:pic>
                    <p:nvPicPr>
                      <p:cNvPr id="0" name="图片 1928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0" y="2546176"/>
                        <a:ext cx="2641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06" name="Group 22"/>
          <p:cNvGrpSpPr/>
          <p:nvPr/>
        </p:nvGrpSpPr>
        <p:grpSpPr bwMode="auto">
          <a:xfrm>
            <a:off x="6096000" y="2630314"/>
            <a:ext cx="1524000" cy="1401762"/>
            <a:chOff x="3840" y="1301"/>
            <a:chExt cx="960" cy="883"/>
          </a:xfrm>
        </p:grpSpPr>
        <p:sp>
          <p:nvSpPr>
            <p:cNvPr id="16407" name="Rectangle 23"/>
            <p:cNvSpPr>
              <a:spLocks noChangeArrowheads="1"/>
            </p:cNvSpPr>
            <p:nvPr/>
          </p:nvSpPr>
          <p:spPr bwMode="auto">
            <a:xfrm>
              <a:off x="3840" y="1301"/>
              <a:ext cx="192" cy="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6408" name="Object 24"/>
            <p:cNvGraphicFramePr>
              <a:graphicFrameLocks noChangeAspect="1"/>
            </p:cNvGraphicFramePr>
            <p:nvPr/>
          </p:nvGraphicFramePr>
          <p:xfrm>
            <a:off x="4576" y="1872"/>
            <a:ext cx="20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46" name="Equation" r:id="rId23" imgW="444500" imgH="660400" progId="Equation.3">
                    <p:embed/>
                  </p:oleObj>
                </mc:Choice>
                <mc:Fallback>
                  <p:oleObj name="Equation" r:id="rId23" imgW="444500" imgH="660400" progId="Equation.3">
                    <p:embed/>
                    <p:pic>
                      <p:nvPicPr>
                        <p:cNvPr id="0" name="图片 1928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6" y="1872"/>
                          <a:ext cx="20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9" name="Rectangle 25"/>
            <p:cNvSpPr>
              <a:spLocks noChangeArrowheads="1"/>
            </p:cNvSpPr>
            <p:nvPr/>
          </p:nvSpPr>
          <p:spPr bwMode="auto">
            <a:xfrm>
              <a:off x="4560" y="1875"/>
              <a:ext cx="24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>
              <a:off x="3984" y="1871"/>
              <a:ext cx="576" cy="14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411" name="Group 27"/>
          <p:cNvGrpSpPr/>
          <p:nvPr/>
        </p:nvGrpSpPr>
        <p:grpSpPr bwMode="auto">
          <a:xfrm>
            <a:off x="6516688" y="2630314"/>
            <a:ext cx="1549400" cy="841375"/>
            <a:chOff x="4112" y="1301"/>
            <a:chExt cx="976" cy="530"/>
          </a:xfrm>
        </p:grpSpPr>
        <p:sp>
          <p:nvSpPr>
            <p:cNvPr id="16412" name="Rectangle 28"/>
            <p:cNvSpPr>
              <a:spLocks noChangeArrowheads="1"/>
            </p:cNvSpPr>
            <p:nvPr/>
          </p:nvSpPr>
          <p:spPr bwMode="auto">
            <a:xfrm>
              <a:off x="4112" y="1301"/>
              <a:ext cx="192" cy="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66FF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13" name="Rectangle 29"/>
            <p:cNvSpPr>
              <a:spLocks noChangeArrowheads="1"/>
            </p:cNvSpPr>
            <p:nvPr/>
          </p:nvSpPr>
          <p:spPr bwMode="auto">
            <a:xfrm>
              <a:off x="4656" y="136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66FF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6414" name="Object 30"/>
            <p:cNvGraphicFramePr>
              <a:graphicFrameLocks noChangeAspect="1"/>
            </p:cNvGraphicFramePr>
            <p:nvPr/>
          </p:nvGraphicFramePr>
          <p:xfrm>
            <a:off x="4696" y="1368"/>
            <a:ext cx="34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47" name="Equation" r:id="rId25" imgW="723900" imgH="660400" progId="Equation.3">
                    <p:embed/>
                  </p:oleObj>
                </mc:Choice>
                <mc:Fallback>
                  <p:oleObj name="Equation" r:id="rId25" imgW="723900" imgH="660400" progId="Equation.3">
                    <p:embed/>
                    <p:pic>
                      <p:nvPicPr>
                        <p:cNvPr id="0" name="图片 1929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6" y="1368"/>
                          <a:ext cx="34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5" name="Line 31"/>
            <p:cNvSpPr>
              <a:spLocks noChangeShapeType="1"/>
            </p:cNvSpPr>
            <p:nvPr/>
          </p:nvSpPr>
          <p:spPr bwMode="auto">
            <a:xfrm>
              <a:off x="4320" y="1488"/>
              <a:ext cx="336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6416" name="Object 32"/>
          <p:cNvGraphicFramePr>
            <a:graphicFrameLocks noChangeAspect="1"/>
          </p:cNvGraphicFramePr>
          <p:nvPr/>
        </p:nvGraphicFramePr>
        <p:xfrm>
          <a:off x="1905000" y="3701876"/>
          <a:ext cx="1930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48" name="Equation" r:id="rId27" imgW="2578100" imgH="1028700" progId="Equation.3">
                  <p:embed/>
                </p:oleObj>
              </mc:Choice>
              <mc:Fallback>
                <p:oleObj name="Equation" r:id="rId27" imgW="2578100" imgH="1028700" progId="Equation.3">
                  <p:embed/>
                  <p:pic>
                    <p:nvPicPr>
                      <p:cNvPr id="0" name="图片 1929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701876"/>
                        <a:ext cx="19304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24" name="Group 40"/>
          <p:cNvGrpSpPr/>
          <p:nvPr/>
        </p:nvGrpSpPr>
        <p:grpSpPr bwMode="auto">
          <a:xfrm>
            <a:off x="5334000" y="4102472"/>
            <a:ext cx="2438400" cy="76200"/>
            <a:chOff x="2928" y="2368"/>
            <a:chExt cx="1536" cy="48"/>
          </a:xfrm>
        </p:grpSpPr>
        <p:grpSp>
          <p:nvGrpSpPr>
            <p:cNvPr id="16425" name="Group 41"/>
            <p:cNvGrpSpPr/>
            <p:nvPr/>
          </p:nvGrpSpPr>
          <p:grpSpPr bwMode="auto">
            <a:xfrm>
              <a:off x="2928" y="2368"/>
              <a:ext cx="384" cy="48"/>
              <a:chOff x="2928" y="2368"/>
              <a:chExt cx="384" cy="48"/>
            </a:xfrm>
          </p:grpSpPr>
          <p:sp>
            <p:nvSpPr>
              <p:cNvPr id="16426" name="Line 42"/>
              <p:cNvSpPr>
                <a:spLocks noChangeShapeType="1"/>
              </p:cNvSpPr>
              <p:nvPr/>
            </p:nvSpPr>
            <p:spPr bwMode="auto">
              <a:xfrm>
                <a:off x="2928" y="2368"/>
                <a:ext cx="0" cy="4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27" name="Line 43"/>
              <p:cNvSpPr>
                <a:spLocks noChangeShapeType="1"/>
              </p:cNvSpPr>
              <p:nvPr/>
            </p:nvSpPr>
            <p:spPr bwMode="auto">
              <a:xfrm>
                <a:off x="3120" y="2368"/>
                <a:ext cx="0" cy="4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28" name="Line 44"/>
              <p:cNvSpPr>
                <a:spLocks noChangeShapeType="1"/>
              </p:cNvSpPr>
              <p:nvPr/>
            </p:nvSpPr>
            <p:spPr bwMode="auto">
              <a:xfrm>
                <a:off x="3312" y="2368"/>
                <a:ext cx="0" cy="4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429" name="Group 45"/>
            <p:cNvGrpSpPr/>
            <p:nvPr/>
          </p:nvGrpSpPr>
          <p:grpSpPr bwMode="auto">
            <a:xfrm>
              <a:off x="3504" y="2368"/>
              <a:ext cx="576" cy="48"/>
              <a:chOff x="2160" y="2544"/>
              <a:chExt cx="576" cy="48"/>
            </a:xfrm>
          </p:grpSpPr>
          <p:sp>
            <p:nvSpPr>
              <p:cNvPr id="16430" name="Line 46"/>
              <p:cNvSpPr>
                <a:spLocks noChangeShapeType="1"/>
              </p:cNvSpPr>
              <p:nvPr/>
            </p:nvSpPr>
            <p:spPr bwMode="auto">
              <a:xfrm>
                <a:off x="2160" y="2544"/>
                <a:ext cx="0" cy="4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31" name="Line 47"/>
              <p:cNvSpPr>
                <a:spLocks noChangeShapeType="1"/>
              </p:cNvSpPr>
              <p:nvPr/>
            </p:nvSpPr>
            <p:spPr bwMode="auto">
              <a:xfrm>
                <a:off x="2352" y="2544"/>
                <a:ext cx="0" cy="4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32" name="Line 48"/>
              <p:cNvSpPr>
                <a:spLocks noChangeShapeType="1"/>
              </p:cNvSpPr>
              <p:nvPr/>
            </p:nvSpPr>
            <p:spPr bwMode="auto">
              <a:xfrm>
                <a:off x="2544" y="2544"/>
                <a:ext cx="0" cy="4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33" name="Line 49"/>
              <p:cNvSpPr>
                <a:spLocks noChangeShapeType="1"/>
              </p:cNvSpPr>
              <p:nvPr/>
            </p:nvSpPr>
            <p:spPr bwMode="auto">
              <a:xfrm>
                <a:off x="2736" y="2544"/>
                <a:ext cx="0" cy="4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434" name="Group 50"/>
            <p:cNvGrpSpPr/>
            <p:nvPr/>
          </p:nvGrpSpPr>
          <p:grpSpPr bwMode="auto">
            <a:xfrm>
              <a:off x="4080" y="2368"/>
              <a:ext cx="384" cy="48"/>
              <a:chOff x="4080" y="2368"/>
              <a:chExt cx="384" cy="48"/>
            </a:xfrm>
          </p:grpSpPr>
          <p:sp>
            <p:nvSpPr>
              <p:cNvPr id="16435" name="Line 51"/>
              <p:cNvSpPr>
                <a:spLocks noChangeShapeType="1"/>
              </p:cNvSpPr>
              <p:nvPr/>
            </p:nvSpPr>
            <p:spPr bwMode="auto">
              <a:xfrm>
                <a:off x="4080" y="2368"/>
                <a:ext cx="0" cy="4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36" name="Line 52"/>
              <p:cNvSpPr>
                <a:spLocks noChangeShapeType="1"/>
              </p:cNvSpPr>
              <p:nvPr/>
            </p:nvSpPr>
            <p:spPr bwMode="auto">
              <a:xfrm>
                <a:off x="4272" y="2368"/>
                <a:ext cx="0" cy="4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37" name="Line 53"/>
              <p:cNvSpPr>
                <a:spLocks noChangeShapeType="1"/>
              </p:cNvSpPr>
              <p:nvPr/>
            </p:nvSpPr>
            <p:spPr bwMode="auto">
              <a:xfrm>
                <a:off x="4464" y="2368"/>
                <a:ext cx="0" cy="4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6438" name="Group 54"/>
          <p:cNvGrpSpPr/>
          <p:nvPr/>
        </p:nvGrpSpPr>
        <p:grpSpPr bwMode="auto">
          <a:xfrm>
            <a:off x="4703763" y="4077072"/>
            <a:ext cx="4211637" cy="469900"/>
            <a:chOff x="2531" y="2352"/>
            <a:chExt cx="2653" cy="296"/>
          </a:xfrm>
        </p:grpSpPr>
        <p:sp>
          <p:nvSpPr>
            <p:cNvPr id="16439" name="Line 55"/>
            <p:cNvSpPr>
              <a:spLocks noChangeShapeType="1"/>
            </p:cNvSpPr>
            <p:nvPr/>
          </p:nvSpPr>
          <p:spPr bwMode="auto">
            <a:xfrm>
              <a:off x="2531" y="2416"/>
              <a:ext cx="249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40" name="Line 56"/>
            <p:cNvSpPr>
              <a:spLocks noChangeShapeType="1"/>
            </p:cNvSpPr>
            <p:nvPr/>
          </p:nvSpPr>
          <p:spPr bwMode="auto">
            <a:xfrm>
              <a:off x="2736" y="2368"/>
              <a:ext cx="0" cy="4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41" name="Line 57"/>
            <p:cNvSpPr>
              <a:spLocks noChangeShapeType="1"/>
            </p:cNvSpPr>
            <p:nvPr/>
          </p:nvSpPr>
          <p:spPr bwMode="auto">
            <a:xfrm>
              <a:off x="4656" y="2368"/>
              <a:ext cx="0" cy="4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6442" name="Object 58"/>
            <p:cNvGraphicFramePr>
              <a:graphicFrameLocks noChangeAspect="1"/>
            </p:cNvGraphicFramePr>
            <p:nvPr/>
          </p:nvGraphicFramePr>
          <p:xfrm>
            <a:off x="5040" y="235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49" name="Equation" r:id="rId29" imgW="304800" imgH="317500" progId="Equation.3">
                    <p:embed/>
                  </p:oleObj>
                </mc:Choice>
                <mc:Fallback>
                  <p:oleObj name="Equation" r:id="rId29" imgW="304800" imgH="317500" progId="Equation.3">
                    <p:embed/>
                    <p:pic>
                      <p:nvPicPr>
                        <p:cNvPr id="0" name="图片 1929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235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3" name="Object 59"/>
            <p:cNvGraphicFramePr>
              <a:graphicFrameLocks noChangeAspect="1"/>
            </p:cNvGraphicFramePr>
            <p:nvPr/>
          </p:nvGraphicFramePr>
          <p:xfrm>
            <a:off x="2676" y="2448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50" name="Equation" r:id="rId31" imgW="292100" imgH="419100" progId="Equation.3">
                    <p:embed/>
                  </p:oleObj>
                </mc:Choice>
                <mc:Fallback>
                  <p:oleObj name="Equation" r:id="rId31" imgW="292100" imgH="419100" progId="Equation.3">
                    <p:embed/>
                    <p:pic>
                      <p:nvPicPr>
                        <p:cNvPr id="0" name="图片 1929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6" y="2448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4" name="Object 60"/>
            <p:cNvGraphicFramePr>
              <a:graphicFrameLocks noChangeAspect="1"/>
            </p:cNvGraphicFramePr>
            <p:nvPr/>
          </p:nvGraphicFramePr>
          <p:xfrm>
            <a:off x="4624" y="2448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51" name="Equation" r:id="rId33" imgW="203200" imgH="406400" progId="Equation.3">
                    <p:embed/>
                  </p:oleObj>
                </mc:Choice>
                <mc:Fallback>
                  <p:oleObj name="Equation" r:id="rId33" imgW="203200" imgH="406400" progId="Equation.3">
                    <p:embed/>
                    <p:pic>
                      <p:nvPicPr>
                        <p:cNvPr id="0" name="图片 1929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4" y="2448"/>
                          <a:ext cx="9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445" name="Object 61"/>
          <p:cNvGraphicFramePr>
            <a:graphicFrameLocks noChangeAspect="1"/>
          </p:cNvGraphicFramePr>
          <p:nvPr/>
        </p:nvGraphicFramePr>
        <p:xfrm>
          <a:off x="6375400" y="4216772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2" name="Equation" r:id="rId35" imgW="508000" imgH="698500" progId="Equation.3">
                  <p:embed/>
                </p:oleObj>
              </mc:Choice>
              <mc:Fallback>
                <p:oleObj name="Equation" r:id="rId35" imgW="508000" imgH="698500" progId="Equation.3">
                  <p:embed/>
                  <p:pic>
                    <p:nvPicPr>
                      <p:cNvPr id="0" name="图片 1929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400" y="4216772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46" name="Object 62"/>
          <p:cNvGraphicFramePr>
            <a:graphicFrameLocks noChangeAspect="1"/>
          </p:cNvGraphicFramePr>
          <p:nvPr/>
        </p:nvGraphicFramePr>
        <p:xfrm>
          <a:off x="6781800" y="4229472"/>
          <a:ext cx="203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3" name="Equation" r:id="rId37" imgW="266700" imgH="698500" progId="Equation.3">
                  <p:embed/>
                </p:oleObj>
              </mc:Choice>
              <mc:Fallback>
                <p:oleObj name="Equation" r:id="rId37" imgW="266700" imgH="698500" progId="Equation.3">
                  <p:embed/>
                  <p:pic>
                    <p:nvPicPr>
                      <p:cNvPr id="0" name="图片 1929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229472"/>
                        <a:ext cx="203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47" name="Line 63"/>
          <p:cNvSpPr>
            <a:spLocks noChangeShapeType="1"/>
          </p:cNvSpPr>
          <p:nvPr/>
        </p:nvSpPr>
        <p:spPr bwMode="auto">
          <a:xfrm>
            <a:off x="6553200" y="419296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3" grpId="0" autoUpdateAnimBg="0"/>
      <p:bldP spid="1644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45488" y="836712"/>
                <a:ext cx="4758610" cy="8383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/>
                          </a:rPr>
                          <m:t>3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/>
                      </a:rPr>
                      <m:t>  </m:t>
                    </m:r>
                    <m:limLow>
                      <m:limLowPr>
                        <m:ctrlPr>
                          <a:rPr lang="zh-CN" altLang="en-US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3200">
                            <a:latin typeface="Cambria Math" panose="02040503050406030204"/>
                          </a:rPr>
                          <m:t>lim</m:t>
                        </m:r>
                      </m:e>
                      <m:lim>
                        <m:r>
                          <a:rPr lang="zh-CN" altLang="en-US" sz="3200" i="1">
                            <a:latin typeface="Cambria Math" panose="02040503050406030204"/>
                          </a:rPr>
                          <m:t>𝑛</m:t>
                        </m:r>
                        <m:r>
                          <a:rPr lang="zh-CN" altLang="en-US" sz="3200">
                            <a:latin typeface="Cambria Math" panose="02040503050406030204"/>
                          </a:rPr>
                          <m:t>→∞</m:t>
                        </m:r>
                      </m:lim>
                    </m:limLow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3200" i="1">
                            <a:latin typeface="Cambria Math" panose="02040503050406030204"/>
                          </a:rPr>
                          <m:t>𝑖</m:t>
                        </m:r>
                        <m:r>
                          <a:rPr lang="zh-CN" altLang="en-US" sz="3200">
                            <a:latin typeface="Cambria Math" panose="02040503050406030204"/>
                          </a:rPr>
                          <m:t>=1</m:t>
                        </m:r>
                      </m:sub>
                      <m:sup>
                        <m:r>
                          <a:rPr lang="zh-CN" altLang="en-US" sz="3200" i="1">
                            <a:latin typeface="Cambria Math" panose="02040503050406030204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zh-CN" alt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3200">
                                <a:latin typeface="Cambria Math" panose="02040503050406030204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3200" i="1">
                                    <a:latin typeface="Cambria Math" panose="02040503050406030204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zh-CN" altLang="en-US" sz="3200" i="1">
                                    <a:latin typeface="Cambria Math" panose="02040503050406030204"/>
                                  </a:rPr>
                                  <m:t>𝑛</m:t>
                                </m:r>
                              </m:den>
                            </m:f>
                          </m:sup>
                        </m:sSup>
                      </m:e>
                    </m:nary>
                    <m:r>
                      <a:rPr lang="zh-CN" altLang="en-US" sz="3200">
                        <a:latin typeface="Cambria Math" panose="02040503050406030204"/>
                      </a:rPr>
                      <m:t>⋅</m:t>
                    </m:r>
                    <m:f>
                      <m:fPr>
                        <m:ctrlPr>
                          <a:rPr lang="zh-CN" alt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200">
                            <a:latin typeface="Cambria Math" panose="02040503050406030204"/>
                          </a:rPr>
                          <m:t>1</m:t>
                        </m:r>
                      </m:num>
                      <m:den>
                        <m:r>
                          <a:rPr lang="zh-CN" altLang="en-US" sz="3200" i="1">
                            <a:latin typeface="Cambria Math" panose="02040503050406030204"/>
                          </a:rPr>
                          <m:t>𝑛</m:t>
                        </m:r>
                        <m:r>
                          <a:rPr lang="zh-CN" altLang="en-US" sz="3200">
                            <a:latin typeface="Cambria Math" panose="02040503050406030204"/>
                          </a:rPr>
                          <m:t>+</m:t>
                        </m:r>
                        <m:f>
                          <m:fPr>
                            <m:type m:val="lin"/>
                            <m:ctrlPr>
                              <a:rPr lang="zh-CN" alt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3200">
                                <a:latin typeface="Cambria Math" panose="02040503050406030204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3200" i="1">
                                <a:latin typeface="Cambria Math" panose="02040503050406030204"/>
                              </a:rPr>
                              <m:t>𝑖</m:t>
                            </m:r>
                          </m:den>
                        </m:f>
                      </m:den>
                    </m:f>
                  </m:oMath>
                </a14:m>
                <a:r>
                  <a:rPr lang="zh-CN" altLang="en-US" sz="3200" dirty="0" smtClean="0"/>
                  <a:t> 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88" y="836712"/>
                <a:ext cx="4758610" cy="838306"/>
              </a:xfrm>
              <a:prstGeom prst="rect">
                <a:avLst/>
              </a:prstGeom>
              <a:blipFill rotWithShape="1">
                <a:blip r:embed="rId2"/>
                <a:stretch>
                  <a:fillRect l="-6" t="-50" r="5" b="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11559" y="1916832"/>
                <a:ext cx="7632850" cy="1536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提示：</a:t>
                </a:r>
                <a14:m>
                  <m:oMath xmlns:m="http://schemas.openxmlformats.org/officeDocument/2006/math">
                    <m:r>
                      <a:rPr lang="zh-CN" altLang="en-US" sz="3200">
                        <a:latin typeface="Cambria Math" panose="02040503050406030204"/>
                      </a:rPr>
                      <m:t>⇒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3200" i="1">
                            <a:latin typeface="Cambria Math" panose="02040503050406030204"/>
                          </a:rPr>
                          <m:t>𝑖</m:t>
                        </m:r>
                        <m:r>
                          <a:rPr lang="zh-CN" altLang="en-US" sz="3200">
                            <a:latin typeface="Cambria Math" panose="02040503050406030204"/>
                          </a:rPr>
                          <m:t>=1</m:t>
                        </m:r>
                      </m:sub>
                      <m:sup>
                        <m:r>
                          <a:rPr lang="zh-CN" altLang="en-US" sz="3200" i="1">
                            <a:latin typeface="Cambria Math" panose="02040503050406030204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zh-CN" alt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3200">
                                <a:latin typeface="Cambria Math" panose="02040503050406030204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3200" i="1">
                                    <a:latin typeface="Cambria Math" panose="02040503050406030204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zh-CN" altLang="en-US" sz="3200" i="1">
                                    <a:latin typeface="Cambria Math" panose="02040503050406030204"/>
                                  </a:rPr>
                                  <m:t>𝑛</m:t>
                                </m:r>
                              </m:den>
                            </m:f>
                          </m:sup>
                        </m:sSup>
                      </m:e>
                    </m:nary>
                    <m:r>
                      <a:rPr lang="zh-CN" altLang="en-US" sz="3200">
                        <a:latin typeface="Cambria Math" panose="02040503050406030204"/>
                      </a:rPr>
                      <m:t>⋅</m:t>
                    </m:r>
                    <m:f>
                      <m:fPr>
                        <m:ctrlPr>
                          <a:rPr lang="zh-CN" alt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200">
                            <a:latin typeface="Cambria Math" panose="02040503050406030204"/>
                          </a:rPr>
                          <m:t>1</m:t>
                        </m:r>
                      </m:num>
                      <m:den>
                        <m:r>
                          <a:rPr lang="zh-CN" altLang="en-US" sz="3200" i="1">
                            <a:latin typeface="Cambria Math" panose="02040503050406030204"/>
                          </a:rPr>
                          <m:t>𝑛</m:t>
                        </m:r>
                        <m:r>
                          <a:rPr lang="zh-CN" altLang="en-US" sz="3200">
                            <a:latin typeface="Cambria Math" panose="02040503050406030204"/>
                          </a:rPr>
                          <m:t>+1</m:t>
                        </m:r>
                      </m:den>
                    </m:f>
                    <m:r>
                      <a:rPr lang="zh-CN" altLang="en-US" sz="3200">
                        <a:latin typeface="Cambria Math" panose="02040503050406030204"/>
                      </a:rPr>
                      <m:t>&lt;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3200" i="1">
                            <a:latin typeface="Cambria Math" panose="02040503050406030204"/>
                          </a:rPr>
                          <m:t>𝑖</m:t>
                        </m:r>
                        <m:r>
                          <a:rPr lang="zh-CN" altLang="en-US" sz="3200">
                            <a:latin typeface="Cambria Math" panose="02040503050406030204"/>
                          </a:rPr>
                          <m:t>=1</m:t>
                        </m:r>
                      </m:sub>
                      <m:sup>
                        <m:r>
                          <a:rPr lang="zh-CN" altLang="en-US" sz="3200" i="1">
                            <a:latin typeface="Cambria Math" panose="02040503050406030204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zh-CN" alt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3200">
                                <a:latin typeface="Cambria Math" panose="02040503050406030204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3200" i="1">
                                    <a:latin typeface="Cambria Math" panose="02040503050406030204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zh-CN" altLang="en-US" sz="3200" i="1">
                                    <a:latin typeface="Cambria Math" panose="02040503050406030204"/>
                                  </a:rPr>
                                  <m:t>𝑛</m:t>
                                </m:r>
                              </m:den>
                            </m:f>
                          </m:sup>
                        </m:sSup>
                      </m:e>
                    </m:nary>
                    <m:r>
                      <a:rPr lang="zh-CN" altLang="en-US" sz="3200">
                        <a:latin typeface="Cambria Math" panose="02040503050406030204"/>
                      </a:rPr>
                      <m:t>⋅</m:t>
                    </m:r>
                    <m:f>
                      <m:fPr>
                        <m:ctrlPr>
                          <a:rPr lang="zh-CN" alt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200">
                            <a:latin typeface="Cambria Math" panose="02040503050406030204"/>
                          </a:rPr>
                          <m:t>1</m:t>
                        </m:r>
                      </m:num>
                      <m:den>
                        <m:r>
                          <a:rPr lang="zh-CN" altLang="en-US" sz="3200" i="1">
                            <a:latin typeface="Cambria Math" panose="02040503050406030204"/>
                          </a:rPr>
                          <m:t>𝑛</m:t>
                        </m:r>
                        <m:r>
                          <a:rPr lang="zh-CN" altLang="en-US" sz="3200">
                            <a:latin typeface="Cambria Math" panose="02040503050406030204"/>
                          </a:rPr>
                          <m:t>+</m:t>
                        </m:r>
                        <m:f>
                          <m:fPr>
                            <m:type m:val="lin"/>
                            <m:ctrlPr>
                              <a:rPr lang="zh-CN" alt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3200">
                                <a:latin typeface="Cambria Math" panose="02040503050406030204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3200" i="1">
                                <a:latin typeface="Cambria Math" panose="02040503050406030204"/>
                              </a:rPr>
                              <m:t>𝑖</m:t>
                            </m:r>
                          </m:den>
                        </m:f>
                      </m:den>
                    </m:f>
                    <m:r>
                      <a:rPr lang="zh-CN" altLang="en-US" sz="3200">
                        <a:latin typeface="Cambria Math" panose="02040503050406030204"/>
                      </a:rPr>
                      <m:t>&lt;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3200" i="1">
                            <a:latin typeface="Cambria Math" panose="02040503050406030204"/>
                          </a:rPr>
                          <m:t>𝑖</m:t>
                        </m:r>
                        <m:r>
                          <a:rPr lang="zh-CN" altLang="en-US" sz="3200">
                            <a:latin typeface="Cambria Math" panose="02040503050406030204"/>
                          </a:rPr>
                          <m:t>=1</m:t>
                        </m:r>
                      </m:sub>
                      <m:sup>
                        <m:r>
                          <a:rPr lang="zh-CN" altLang="en-US" sz="3200" i="1">
                            <a:latin typeface="Cambria Math" panose="02040503050406030204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zh-CN" alt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3200">
                                <a:latin typeface="Cambria Math" panose="02040503050406030204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3200" i="1">
                                    <a:latin typeface="Cambria Math" panose="02040503050406030204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zh-CN" altLang="en-US" sz="3200" i="1">
                                    <a:latin typeface="Cambria Math" panose="02040503050406030204"/>
                                  </a:rPr>
                                  <m:t>𝑛</m:t>
                                </m:r>
                              </m:den>
                            </m:f>
                          </m:sup>
                        </m:sSup>
                      </m:e>
                    </m:nary>
                    <m:r>
                      <a:rPr lang="zh-CN" altLang="en-US" sz="3200">
                        <a:latin typeface="Cambria Math" panose="02040503050406030204"/>
                      </a:rPr>
                      <m:t>⋅</m:t>
                    </m:r>
                    <m:f>
                      <m:fPr>
                        <m:ctrlPr>
                          <a:rPr lang="zh-CN" alt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200">
                            <a:latin typeface="Cambria Math" panose="02040503050406030204"/>
                          </a:rPr>
                          <m:t>1</m:t>
                        </m:r>
                      </m:num>
                      <m:den>
                        <m:r>
                          <a:rPr lang="zh-CN" altLang="en-US" sz="3200" i="1">
                            <a:latin typeface="Cambria Math" panose="02040503050406030204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 sz="3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59" y="1916832"/>
                <a:ext cx="7632850" cy="1536318"/>
              </a:xfrm>
              <a:prstGeom prst="rect">
                <a:avLst/>
              </a:prstGeom>
              <a:blipFill rotWithShape="1">
                <a:blip r:embed="rId3"/>
                <a:stretch>
                  <a:fillRect l="-1" t="-26" r="3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11022" y="3645024"/>
                <a:ext cx="8037442" cy="2880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sz="3200">
                        <a:latin typeface="Cambria Math" panose="02040503050406030204"/>
                      </a:rPr>
                      <m:t>⇒</m:t>
                    </m:r>
                    <m:f>
                      <m:fPr>
                        <m:ctrlPr>
                          <a:rPr lang="zh-CN" alt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200" i="1">
                            <a:latin typeface="Cambria Math" panose="02040503050406030204"/>
                          </a:rPr>
                          <m:t>𝑛</m:t>
                        </m:r>
                      </m:num>
                      <m:den>
                        <m:r>
                          <a:rPr lang="zh-CN" altLang="en-US" sz="3200" i="1">
                            <a:latin typeface="Cambria Math" panose="02040503050406030204"/>
                          </a:rPr>
                          <m:t>𝑛</m:t>
                        </m:r>
                        <m:r>
                          <a:rPr lang="zh-CN" altLang="en-US" sz="3200">
                            <a:latin typeface="Cambria Math" panose="02040503050406030204"/>
                          </a:rPr>
                          <m:t>+1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3200" i="1">
                            <a:latin typeface="Cambria Math" panose="02040503050406030204"/>
                          </a:rPr>
                          <m:t>𝑖</m:t>
                        </m:r>
                        <m:r>
                          <a:rPr lang="zh-CN" altLang="en-US" sz="3200">
                            <a:latin typeface="Cambria Math" panose="02040503050406030204"/>
                          </a:rPr>
                          <m:t>=1</m:t>
                        </m:r>
                      </m:sub>
                      <m:sup>
                        <m:r>
                          <a:rPr lang="zh-CN" altLang="en-US" sz="3200" i="1">
                            <a:latin typeface="Cambria Math" panose="02040503050406030204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zh-CN" alt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3200">
                                <a:latin typeface="Cambria Math" panose="02040503050406030204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3200" i="1">
                                    <a:latin typeface="Cambria Math" panose="02040503050406030204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zh-CN" altLang="en-US" sz="3200" i="1">
                                    <a:latin typeface="Cambria Math" panose="02040503050406030204"/>
                                  </a:rPr>
                                  <m:t>𝑛</m:t>
                                </m:r>
                              </m:den>
                            </m:f>
                          </m:sup>
                        </m:sSup>
                      </m:e>
                    </m:nary>
                    <m:r>
                      <a:rPr lang="zh-CN" altLang="en-US" sz="3200">
                        <a:latin typeface="Cambria Math" panose="02040503050406030204"/>
                      </a:rPr>
                      <m:t>⋅</m:t>
                    </m:r>
                    <m:f>
                      <m:fPr>
                        <m:ctrlPr>
                          <a:rPr lang="zh-CN" alt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200">
                            <a:latin typeface="Cambria Math" panose="02040503050406030204"/>
                          </a:rPr>
                          <m:t>1</m:t>
                        </m:r>
                      </m:num>
                      <m:den>
                        <m:r>
                          <a:rPr lang="zh-CN" altLang="en-US" sz="3200" i="1">
                            <a:latin typeface="Cambria Math" panose="02040503050406030204"/>
                          </a:rPr>
                          <m:t>𝑛</m:t>
                        </m:r>
                      </m:den>
                    </m:f>
                    <m:r>
                      <a:rPr lang="zh-CN" altLang="en-US" sz="3200">
                        <a:latin typeface="Cambria Math" panose="02040503050406030204"/>
                      </a:rPr>
                      <m:t>&lt;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3200" i="1">
                            <a:latin typeface="Cambria Math" panose="02040503050406030204"/>
                          </a:rPr>
                          <m:t>𝑖</m:t>
                        </m:r>
                        <m:r>
                          <a:rPr lang="zh-CN" altLang="en-US" sz="3200">
                            <a:latin typeface="Cambria Math" panose="02040503050406030204"/>
                          </a:rPr>
                          <m:t>=1</m:t>
                        </m:r>
                      </m:sub>
                      <m:sup>
                        <m:r>
                          <a:rPr lang="zh-CN" altLang="en-US" sz="3200" i="1">
                            <a:latin typeface="Cambria Math" panose="02040503050406030204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zh-CN" alt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3200">
                                <a:latin typeface="Cambria Math" panose="02040503050406030204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3200" i="1">
                                    <a:latin typeface="Cambria Math" panose="02040503050406030204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zh-CN" altLang="en-US" sz="3200" i="1">
                                    <a:latin typeface="Cambria Math" panose="02040503050406030204"/>
                                  </a:rPr>
                                  <m:t>𝑛</m:t>
                                </m:r>
                              </m:den>
                            </m:f>
                          </m:sup>
                        </m:sSup>
                      </m:e>
                    </m:nary>
                    <m:r>
                      <a:rPr lang="zh-CN" altLang="en-US" sz="3200">
                        <a:latin typeface="Cambria Math" panose="02040503050406030204"/>
                      </a:rPr>
                      <m:t>⋅</m:t>
                    </m:r>
                    <m:f>
                      <m:fPr>
                        <m:ctrlPr>
                          <a:rPr lang="zh-CN" alt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200">
                            <a:latin typeface="Cambria Math" panose="02040503050406030204"/>
                          </a:rPr>
                          <m:t>1</m:t>
                        </m:r>
                      </m:num>
                      <m:den>
                        <m:r>
                          <a:rPr lang="zh-CN" altLang="en-US" sz="3200" i="1">
                            <a:latin typeface="Cambria Math" panose="02040503050406030204"/>
                          </a:rPr>
                          <m:t>𝑛</m:t>
                        </m:r>
                        <m:r>
                          <a:rPr lang="zh-CN" altLang="en-US" sz="3200">
                            <a:latin typeface="Cambria Math" panose="02040503050406030204"/>
                          </a:rPr>
                          <m:t>+</m:t>
                        </m:r>
                        <m:f>
                          <m:fPr>
                            <m:type m:val="lin"/>
                            <m:ctrlPr>
                              <a:rPr lang="zh-CN" alt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3200">
                                <a:latin typeface="Cambria Math" panose="02040503050406030204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3200" i="1">
                                <a:latin typeface="Cambria Math" panose="02040503050406030204"/>
                              </a:rPr>
                              <m:t>𝑖</m:t>
                            </m:r>
                          </m:den>
                        </m:f>
                      </m:den>
                    </m:f>
                    <m:r>
                      <a:rPr lang="zh-CN" altLang="en-US" sz="3200">
                        <a:latin typeface="Cambria Math" panose="02040503050406030204"/>
                      </a:rPr>
                      <m:t>&lt;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3200" i="1">
                            <a:latin typeface="Cambria Math" panose="02040503050406030204"/>
                          </a:rPr>
                          <m:t>𝑖</m:t>
                        </m:r>
                        <m:r>
                          <a:rPr lang="zh-CN" altLang="en-US" sz="3200">
                            <a:latin typeface="Cambria Math" panose="02040503050406030204"/>
                          </a:rPr>
                          <m:t>=1</m:t>
                        </m:r>
                      </m:sub>
                      <m:sup>
                        <m:r>
                          <a:rPr lang="zh-CN" altLang="en-US" sz="3200" i="1">
                            <a:latin typeface="Cambria Math" panose="02040503050406030204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zh-CN" alt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3200">
                                <a:latin typeface="Cambria Math" panose="02040503050406030204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3200" i="1">
                                    <a:latin typeface="Cambria Math" panose="02040503050406030204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zh-CN" altLang="en-US" sz="3200" i="1">
                                    <a:latin typeface="Cambria Math" panose="02040503050406030204"/>
                                  </a:rPr>
                                  <m:t>𝑛</m:t>
                                </m:r>
                              </m:den>
                            </m:f>
                          </m:sup>
                        </m:sSup>
                      </m:e>
                    </m:nary>
                    <m:r>
                      <a:rPr lang="zh-CN" altLang="en-US" sz="3200">
                        <a:latin typeface="Cambria Math" panose="02040503050406030204"/>
                      </a:rPr>
                      <m:t>⋅</m:t>
                    </m:r>
                    <m:f>
                      <m:fPr>
                        <m:ctrlPr>
                          <a:rPr lang="zh-CN" alt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200">
                            <a:latin typeface="Cambria Math" panose="02040503050406030204"/>
                          </a:rPr>
                          <m:t>1</m:t>
                        </m:r>
                      </m:num>
                      <m:den>
                        <m:r>
                          <a:rPr lang="zh-CN" altLang="en-US" sz="3200" i="1">
                            <a:latin typeface="Cambria Math" panose="02040503050406030204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sz="3200" dirty="0" smtClean="0">
                  <a:latin typeface="Cambria Math" panose="02040503050406030204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>
                          <a:latin typeface="Cambria Math" panose="02040503050406030204"/>
                        </a:rPr>
                        <m:t>⇒</m:t>
                      </m:r>
                      <m:limLow>
                        <m:limLow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3200">
                              <a:latin typeface="Cambria Math" panose="02040503050406030204"/>
                            </a:rPr>
                            <m:t>lim</m:t>
                          </m:r>
                        </m:e>
                        <m:lim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𝑛</m:t>
                          </m:r>
                          <m:r>
                            <a:rPr lang="zh-CN" altLang="en-US" sz="3200">
                              <a:latin typeface="Cambria Math" panose="02040503050406030204"/>
                            </a:rPr>
                            <m:t>→∞</m:t>
                          </m:r>
                        </m:lim>
                      </m:limLow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𝑖</m:t>
                          </m:r>
                          <m:r>
                            <a:rPr lang="zh-CN" altLang="en-US" sz="3200">
                              <a:latin typeface="Cambria Math" panose="02040503050406030204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3200">
                                  <a:latin typeface="Cambria Math" panose="02040503050406030204"/>
                                </a:rPr>
                                <m:t>2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3200" i="1">
                                      <a:latin typeface="Cambria Math" panose="02040503050406030204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zh-CN" altLang="en-US" sz="3200" i="1">
                                      <a:latin typeface="Cambria Math" panose="02040503050406030204"/>
                                    </a:rPr>
                                    <m:t>𝑛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zh-CN" altLang="en-US" sz="3200">
                          <a:latin typeface="Cambria Math" panose="02040503050406030204"/>
                        </a:rPr>
                        <m:t>⋅</m:t>
                      </m:r>
                      <m:f>
                        <m:f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>
                              <a:latin typeface="Cambria Math" panose="02040503050406030204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𝑛</m:t>
                          </m:r>
                          <m:r>
                            <a:rPr lang="zh-CN" altLang="en-US" sz="3200">
                              <a:latin typeface="Cambria Math" panose="02040503050406030204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3200">
                                  <a:latin typeface="Cambria Math" panose="02040503050406030204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3200" i="1">
                                  <a:latin typeface="Cambria Math" panose="02040503050406030204"/>
                                </a:rPr>
                                <m:t>𝑖</m:t>
                              </m:r>
                            </m:den>
                          </m:f>
                        </m:den>
                      </m:f>
                      <m:r>
                        <a:rPr lang="zh-CN" altLang="en-US" sz="3200">
                          <a:latin typeface="Cambria Math" panose="02040503050406030204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3200">
                              <a:latin typeface="Cambria Math" panose="02040503050406030204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3200">
                              <a:latin typeface="Cambria Math" panose="02040503050406030204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3200">
                                  <a:latin typeface="Cambria Math" panose="02040503050406030204"/>
                                </a:rPr>
                                <m:t>2</m:t>
                              </m:r>
                            </m:e>
                            <m:sup>
                              <m:r>
                                <a:rPr lang="zh-CN" altLang="en-US" sz="3200" i="1">
                                  <a:latin typeface="Cambria Math" panose="02040503050406030204"/>
                                </a:rPr>
                                <m:t>𝑥</m:t>
                              </m:r>
                            </m:sup>
                          </m:sSup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22" y="3645024"/>
                <a:ext cx="8037442" cy="2880660"/>
              </a:xfrm>
              <a:prstGeom prst="rect">
                <a:avLst/>
              </a:prstGeom>
              <a:blipFill rotWithShape="1">
                <a:blip r:embed="rId4"/>
                <a:stretch>
                  <a:fillRect l="-6" t="-4" r="1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011555" y="908720"/>
            <a:ext cx="66567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能用定积分解决的问题</a:t>
            </a:r>
            <a:endParaRPr kumimoji="1"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475656" y="1556792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部分和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475656" y="2909887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乘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积和式的极限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023389" y="2204864"/>
            <a:ext cx="66567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定积分的定义</a:t>
            </a:r>
            <a:endParaRPr kumimoji="1"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1011555" y="3712456"/>
            <a:ext cx="640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定积分仅与被积函数及积分区间有关 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sp>
        <p:nvSpPr>
          <p:cNvPr id="18" name="Text Box 33"/>
          <p:cNvSpPr txBox="1">
            <a:spLocks noChangeArrowheads="1"/>
          </p:cNvSpPr>
          <p:nvPr/>
        </p:nvSpPr>
        <p:spPr bwMode="auto">
          <a:xfrm>
            <a:off x="7031355" y="3682294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而与积分</a:t>
            </a:r>
          </a:p>
        </p:txBody>
      </p:sp>
      <p:sp>
        <p:nvSpPr>
          <p:cNvPr id="19" name="Text Box 34"/>
          <p:cNvSpPr txBox="1">
            <a:spLocks noChangeArrowheads="1"/>
          </p:cNvSpPr>
          <p:nvPr/>
        </p:nvSpPr>
        <p:spPr bwMode="auto">
          <a:xfrm>
            <a:off x="643875" y="4245856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变量用什么字母表示无关 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sp>
        <p:nvSpPr>
          <p:cNvPr id="20" name="Text Box 35"/>
          <p:cNvSpPr txBox="1">
            <a:spLocks noChangeArrowheads="1"/>
          </p:cNvSpPr>
          <p:nvPr/>
        </p:nvSpPr>
        <p:spPr bwMode="auto">
          <a:xfrm>
            <a:off x="4834875" y="4215694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</a:p>
        </p:txBody>
      </p:sp>
      <p:graphicFrame>
        <p:nvGraphicFramePr>
          <p:cNvPr id="21" name="Object 36"/>
          <p:cNvGraphicFramePr>
            <a:graphicFrameLocks noChangeAspect="1"/>
          </p:cNvGraphicFramePr>
          <p:nvPr/>
        </p:nvGraphicFramePr>
        <p:xfrm>
          <a:off x="2293709" y="4735898"/>
          <a:ext cx="15113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9" name="Equation" r:id="rId3" imgW="2019300" imgH="1028700" progId="Equation.3">
                  <p:embed/>
                </p:oleObj>
              </mc:Choice>
              <mc:Fallback>
                <p:oleObj name="Equation" r:id="rId3" imgW="2019300" imgH="1028700" progId="Equation.3">
                  <p:embed/>
                  <p:pic>
                    <p:nvPicPr>
                      <p:cNvPr id="0" name="图片 43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709" y="4735898"/>
                        <a:ext cx="15113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7"/>
          <p:cNvGraphicFramePr>
            <a:graphicFrameLocks noChangeAspect="1"/>
          </p:cNvGraphicFramePr>
          <p:nvPr/>
        </p:nvGraphicFramePr>
        <p:xfrm>
          <a:off x="3874859" y="4735898"/>
          <a:ext cx="1714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0" name="Equation" r:id="rId5" imgW="2286000" imgH="1028700" progId="Equation.3">
                  <p:embed/>
                </p:oleObj>
              </mc:Choice>
              <mc:Fallback>
                <p:oleObj name="Equation" r:id="rId5" imgW="2286000" imgH="1028700" progId="Equation.3">
                  <p:embed/>
                  <p:pic>
                    <p:nvPicPr>
                      <p:cNvPr id="0" name="图片 43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4859" y="4735898"/>
                        <a:ext cx="17145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8"/>
          <p:cNvGraphicFramePr>
            <a:graphicFrameLocks noChangeAspect="1"/>
          </p:cNvGraphicFramePr>
          <p:nvPr/>
        </p:nvGraphicFramePr>
        <p:xfrm>
          <a:off x="5614759" y="4735898"/>
          <a:ext cx="1866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1" name="Equation" r:id="rId7" imgW="2489200" imgH="1028700" progId="Equation.3">
                  <p:embed/>
                </p:oleObj>
              </mc:Choice>
              <mc:Fallback>
                <p:oleObj name="Equation" r:id="rId7" imgW="2489200" imgH="1028700" progId="Equation.3">
                  <p:embed/>
                  <p:pic>
                    <p:nvPicPr>
                      <p:cNvPr id="0" name="图片 43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4759" y="4735898"/>
                        <a:ext cx="18669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utoUpdateAnimBg="0"/>
      <p:bldP spid="31748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56283" y="1096392"/>
            <a:ext cx="5927898" cy="5021510"/>
            <a:chOff x="911077" y="721494"/>
            <a:chExt cx="5927898" cy="5021510"/>
          </a:xfrm>
        </p:grpSpPr>
        <p:sp>
          <p:nvSpPr>
            <p:cNvPr id="3" name="Freeform 7"/>
            <p:cNvSpPr/>
            <p:nvPr/>
          </p:nvSpPr>
          <p:spPr bwMode="auto">
            <a:xfrm>
              <a:off x="1487141" y="1686768"/>
              <a:ext cx="4612605" cy="3318197"/>
            </a:xfrm>
            <a:custGeom>
              <a:avLst/>
              <a:gdLst>
                <a:gd name="T0" fmla="*/ 222 w 2068"/>
                <a:gd name="T1" fmla="*/ 358 h 1477"/>
                <a:gd name="T2" fmla="*/ 251 w 2068"/>
                <a:gd name="T3" fmla="*/ 327 h 1477"/>
                <a:gd name="T4" fmla="*/ 281 w 2068"/>
                <a:gd name="T5" fmla="*/ 297 h 1477"/>
                <a:gd name="T6" fmla="*/ 310 w 2068"/>
                <a:gd name="T7" fmla="*/ 269 h 1477"/>
                <a:gd name="T8" fmla="*/ 340 w 2068"/>
                <a:gd name="T9" fmla="*/ 242 h 1477"/>
                <a:gd name="T10" fmla="*/ 370 w 2068"/>
                <a:gd name="T11" fmla="*/ 216 h 1477"/>
                <a:gd name="T12" fmla="*/ 399 w 2068"/>
                <a:gd name="T13" fmla="*/ 192 h 1477"/>
                <a:gd name="T14" fmla="*/ 429 w 2068"/>
                <a:gd name="T15" fmla="*/ 170 h 1477"/>
                <a:gd name="T16" fmla="*/ 458 w 2068"/>
                <a:gd name="T17" fmla="*/ 149 h 1477"/>
                <a:gd name="T18" fmla="*/ 488 w 2068"/>
                <a:gd name="T19" fmla="*/ 129 h 1477"/>
                <a:gd name="T20" fmla="*/ 517 w 2068"/>
                <a:gd name="T21" fmla="*/ 110 h 1477"/>
                <a:gd name="T22" fmla="*/ 547 w 2068"/>
                <a:gd name="T23" fmla="*/ 93 h 1477"/>
                <a:gd name="T24" fmla="*/ 576 w 2068"/>
                <a:gd name="T25" fmla="*/ 78 h 1477"/>
                <a:gd name="T26" fmla="*/ 606 w 2068"/>
                <a:gd name="T27" fmla="*/ 63 h 1477"/>
                <a:gd name="T28" fmla="*/ 635 w 2068"/>
                <a:gd name="T29" fmla="*/ 51 h 1477"/>
                <a:gd name="T30" fmla="*/ 665 w 2068"/>
                <a:gd name="T31" fmla="*/ 39 h 1477"/>
                <a:gd name="T32" fmla="*/ 695 w 2068"/>
                <a:gd name="T33" fmla="*/ 29 h 1477"/>
                <a:gd name="T34" fmla="*/ 724 w 2068"/>
                <a:gd name="T35" fmla="*/ 21 h 1477"/>
                <a:gd name="T36" fmla="*/ 754 w 2068"/>
                <a:gd name="T37" fmla="*/ 14 h 1477"/>
                <a:gd name="T38" fmla="*/ 783 w 2068"/>
                <a:gd name="T39" fmla="*/ 8 h 1477"/>
                <a:gd name="T40" fmla="*/ 813 w 2068"/>
                <a:gd name="T41" fmla="*/ 4 h 1477"/>
                <a:gd name="T42" fmla="*/ 842 w 2068"/>
                <a:gd name="T43" fmla="*/ 1 h 1477"/>
                <a:gd name="T44" fmla="*/ 872 w 2068"/>
                <a:gd name="T45" fmla="*/ 0 h 1477"/>
                <a:gd name="T46" fmla="*/ 901 w 2068"/>
                <a:gd name="T47" fmla="*/ 0 h 1477"/>
                <a:gd name="T48" fmla="*/ 931 w 2068"/>
                <a:gd name="T49" fmla="*/ 1 h 1477"/>
                <a:gd name="T50" fmla="*/ 961 w 2068"/>
                <a:gd name="T51" fmla="*/ 4 h 1477"/>
                <a:gd name="T52" fmla="*/ 990 w 2068"/>
                <a:gd name="T53" fmla="*/ 8 h 1477"/>
                <a:gd name="T54" fmla="*/ 1019 w 2068"/>
                <a:gd name="T55" fmla="*/ 14 h 1477"/>
                <a:gd name="T56" fmla="*/ 1049 w 2068"/>
                <a:gd name="T57" fmla="*/ 21 h 1477"/>
                <a:gd name="T58" fmla="*/ 1079 w 2068"/>
                <a:gd name="T59" fmla="*/ 29 h 1477"/>
                <a:gd name="T60" fmla="*/ 1108 w 2068"/>
                <a:gd name="T61" fmla="*/ 39 h 1477"/>
                <a:gd name="T62" fmla="*/ 1138 w 2068"/>
                <a:gd name="T63" fmla="*/ 51 h 1477"/>
                <a:gd name="T64" fmla="*/ 1167 w 2068"/>
                <a:gd name="T65" fmla="*/ 63 h 1477"/>
                <a:gd name="T66" fmla="*/ 1197 w 2068"/>
                <a:gd name="T67" fmla="*/ 78 h 1477"/>
                <a:gd name="T68" fmla="*/ 1226 w 2068"/>
                <a:gd name="T69" fmla="*/ 93 h 1477"/>
                <a:gd name="T70" fmla="*/ 1256 w 2068"/>
                <a:gd name="T71" fmla="*/ 110 h 1477"/>
                <a:gd name="T72" fmla="*/ 1285 w 2068"/>
                <a:gd name="T73" fmla="*/ 129 h 1477"/>
                <a:gd name="T74" fmla="*/ 1315 w 2068"/>
                <a:gd name="T75" fmla="*/ 149 h 1477"/>
                <a:gd name="T76" fmla="*/ 1345 w 2068"/>
                <a:gd name="T77" fmla="*/ 170 h 1477"/>
                <a:gd name="T78" fmla="*/ 1374 w 2068"/>
                <a:gd name="T79" fmla="*/ 192 h 1477"/>
                <a:gd name="T80" fmla="*/ 1403 w 2068"/>
                <a:gd name="T81" fmla="*/ 216 h 1477"/>
                <a:gd name="T82" fmla="*/ 1433 w 2068"/>
                <a:gd name="T83" fmla="*/ 242 h 1477"/>
                <a:gd name="T84" fmla="*/ 1463 w 2068"/>
                <a:gd name="T85" fmla="*/ 269 h 1477"/>
                <a:gd name="T86" fmla="*/ 1492 w 2068"/>
                <a:gd name="T87" fmla="*/ 297 h 1477"/>
                <a:gd name="T88" fmla="*/ 1522 w 2068"/>
                <a:gd name="T89" fmla="*/ 327 h 1477"/>
                <a:gd name="T90" fmla="*/ 1551 w 2068"/>
                <a:gd name="T91" fmla="*/ 358 h 1477"/>
                <a:gd name="T92" fmla="*/ 1581 w 2068"/>
                <a:gd name="T93" fmla="*/ 391 h 1477"/>
                <a:gd name="T94" fmla="*/ 1610 w 2068"/>
                <a:gd name="T95" fmla="*/ 425 h 1477"/>
                <a:gd name="T96" fmla="*/ 1640 w 2068"/>
                <a:gd name="T97" fmla="*/ 461 h 1477"/>
                <a:gd name="T98" fmla="*/ 1669 w 2068"/>
                <a:gd name="T99" fmla="*/ 497 h 1477"/>
                <a:gd name="T100" fmla="*/ 1699 w 2068"/>
                <a:gd name="T101" fmla="*/ 536 h 1477"/>
                <a:gd name="T102" fmla="*/ 222 w 2068"/>
                <a:gd name="T103" fmla="*/ 358 h 1477"/>
                <a:gd name="T104" fmla="*/ 0 w 2068"/>
                <a:gd name="T105" fmla="*/ 1477 h 1477"/>
                <a:gd name="T106" fmla="*/ 2068 w 2068"/>
                <a:gd name="T107" fmla="*/ 1477 h 1477"/>
                <a:gd name="T108" fmla="*/ 1699 w 2068"/>
                <a:gd name="T109" fmla="*/ 536 h 1477"/>
                <a:gd name="T110" fmla="*/ 222 w 2068"/>
                <a:gd name="T111" fmla="*/ 358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68" h="1477">
                  <a:moveTo>
                    <a:pt x="222" y="358"/>
                  </a:moveTo>
                  <a:lnTo>
                    <a:pt x="251" y="327"/>
                  </a:lnTo>
                  <a:lnTo>
                    <a:pt x="281" y="297"/>
                  </a:lnTo>
                  <a:lnTo>
                    <a:pt x="310" y="269"/>
                  </a:lnTo>
                  <a:lnTo>
                    <a:pt x="340" y="242"/>
                  </a:lnTo>
                  <a:lnTo>
                    <a:pt x="370" y="216"/>
                  </a:lnTo>
                  <a:lnTo>
                    <a:pt x="399" y="192"/>
                  </a:lnTo>
                  <a:lnTo>
                    <a:pt x="429" y="170"/>
                  </a:lnTo>
                  <a:lnTo>
                    <a:pt x="458" y="149"/>
                  </a:lnTo>
                  <a:lnTo>
                    <a:pt x="488" y="129"/>
                  </a:lnTo>
                  <a:lnTo>
                    <a:pt x="517" y="110"/>
                  </a:lnTo>
                  <a:lnTo>
                    <a:pt x="547" y="93"/>
                  </a:lnTo>
                  <a:lnTo>
                    <a:pt x="576" y="78"/>
                  </a:lnTo>
                  <a:lnTo>
                    <a:pt x="606" y="63"/>
                  </a:lnTo>
                  <a:lnTo>
                    <a:pt x="635" y="51"/>
                  </a:lnTo>
                  <a:lnTo>
                    <a:pt x="665" y="39"/>
                  </a:lnTo>
                  <a:lnTo>
                    <a:pt x="695" y="29"/>
                  </a:lnTo>
                  <a:lnTo>
                    <a:pt x="724" y="21"/>
                  </a:lnTo>
                  <a:lnTo>
                    <a:pt x="754" y="14"/>
                  </a:lnTo>
                  <a:lnTo>
                    <a:pt x="783" y="8"/>
                  </a:lnTo>
                  <a:lnTo>
                    <a:pt x="813" y="4"/>
                  </a:lnTo>
                  <a:lnTo>
                    <a:pt x="842" y="1"/>
                  </a:lnTo>
                  <a:lnTo>
                    <a:pt x="872" y="0"/>
                  </a:lnTo>
                  <a:lnTo>
                    <a:pt x="901" y="0"/>
                  </a:lnTo>
                  <a:lnTo>
                    <a:pt x="931" y="1"/>
                  </a:lnTo>
                  <a:lnTo>
                    <a:pt x="961" y="4"/>
                  </a:lnTo>
                  <a:lnTo>
                    <a:pt x="990" y="8"/>
                  </a:lnTo>
                  <a:lnTo>
                    <a:pt x="1019" y="14"/>
                  </a:lnTo>
                  <a:lnTo>
                    <a:pt x="1049" y="21"/>
                  </a:lnTo>
                  <a:lnTo>
                    <a:pt x="1079" y="29"/>
                  </a:lnTo>
                  <a:lnTo>
                    <a:pt x="1108" y="39"/>
                  </a:lnTo>
                  <a:lnTo>
                    <a:pt x="1138" y="51"/>
                  </a:lnTo>
                  <a:lnTo>
                    <a:pt x="1167" y="63"/>
                  </a:lnTo>
                  <a:lnTo>
                    <a:pt x="1197" y="78"/>
                  </a:lnTo>
                  <a:lnTo>
                    <a:pt x="1226" y="93"/>
                  </a:lnTo>
                  <a:lnTo>
                    <a:pt x="1256" y="110"/>
                  </a:lnTo>
                  <a:lnTo>
                    <a:pt x="1285" y="129"/>
                  </a:lnTo>
                  <a:lnTo>
                    <a:pt x="1315" y="149"/>
                  </a:lnTo>
                  <a:lnTo>
                    <a:pt x="1345" y="170"/>
                  </a:lnTo>
                  <a:lnTo>
                    <a:pt x="1374" y="192"/>
                  </a:lnTo>
                  <a:lnTo>
                    <a:pt x="1403" y="216"/>
                  </a:lnTo>
                  <a:lnTo>
                    <a:pt x="1433" y="242"/>
                  </a:lnTo>
                  <a:lnTo>
                    <a:pt x="1463" y="269"/>
                  </a:lnTo>
                  <a:lnTo>
                    <a:pt x="1492" y="297"/>
                  </a:lnTo>
                  <a:lnTo>
                    <a:pt x="1522" y="327"/>
                  </a:lnTo>
                  <a:lnTo>
                    <a:pt x="1551" y="358"/>
                  </a:lnTo>
                  <a:lnTo>
                    <a:pt x="1581" y="391"/>
                  </a:lnTo>
                  <a:lnTo>
                    <a:pt x="1610" y="425"/>
                  </a:lnTo>
                  <a:lnTo>
                    <a:pt x="1640" y="461"/>
                  </a:lnTo>
                  <a:lnTo>
                    <a:pt x="1669" y="497"/>
                  </a:lnTo>
                  <a:lnTo>
                    <a:pt x="1699" y="536"/>
                  </a:lnTo>
                  <a:lnTo>
                    <a:pt x="222" y="358"/>
                  </a:lnTo>
                  <a:lnTo>
                    <a:pt x="0" y="1477"/>
                  </a:lnTo>
                  <a:lnTo>
                    <a:pt x="2068" y="1477"/>
                  </a:lnTo>
                  <a:lnTo>
                    <a:pt x="1699" y="536"/>
                  </a:lnTo>
                  <a:lnTo>
                    <a:pt x="222" y="35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 bwMode="auto">
            <a:xfrm>
              <a:off x="911077" y="4991298"/>
              <a:ext cx="568863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cxnSp>
          <p:nvCxnSpPr>
            <p:cNvPr id="5" name="直接连接符 4"/>
            <p:cNvCxnSpPr/>
            <p:nvPr/>
          </p:nvCxnSpPr>
          <p:spPr bwMode="auto">
            <a:xfrm flipV="1">
              <a:off x="1487141" y="1062484"/>
              <a:ext cx="0" cy="46805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6364166" y="4469457"/>
                  <a:ext cx="474809" cy="5386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4166" y="4469457"/>
                  <a:ext cx="474809" cy="538609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1472283" y="721494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𝑦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2283" y="721494"/>
                  <a:ext cx="472950" cy="52322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1055093" y="4946079"/>
                  <a:ext cx="51725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𝑂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093" y="4946079"/>
                  <a:ext cx="517256" cy="52322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组合 8"/>
          <p:cNvGrpSpPr/>
          <p:nvPr/>
        </p:nvGrpSpPr>
        <p:grpSpPr>
          <a:xfrm>
            <a:off x="1430030" y="2056063"/>
            <a:ext cx="3286126" cy="3314274"/>
            <a:chOff x="1984824" y="1681165"/>
            <a:chExt cx="3286126" cy="3314274"/>
          </a:xfrm>
        </p:grpSpPr>
        <p:sp>
          <p:nvSpPr>
            <p:cNvPr id="10" name="Freeform 13"/>
            <p:cNvSpPr/>
            <p:nvPr/>
          </p:nvSpPr>
          <p:spPr bwMode="auto">
            <a:xfrm>
              <a:off x="1984824" y="1681165"/>
              <a:ext cx="3286126" cy="1197773"/>
            </a:xfrm>
            <a:custGeom>
              <a:avLst/>
              <a:gdLst>
                <a:gd name="T0" fmla="*/ 4 w 2073"/>
                <a:gd name="T1" fmla="*/ 849 h 1281"/>
                <a:gd name="T2" fmla="*/ 126 w 2073"/>
                <a:gd name="T3" fmla="*/ 642 h 1281"/>
                <a:gd name="T4" fmla="*/ 339 w 2073"/>
                <a:gd name="T5" fmla="*/ 348 h 1281"/>
                <a:gd name="T6" fmla="*/ 548 w 2073"/>
                <a:gd name="T7" fmla="*/ 146 h 1281"/>
                <a:gd name="T8" fmla="*/ 678 w 2073"/>
                <a:gd name="T9" fmla="*/ 64 h 1281"/>
                <a:gd name="T10" fmla="*/ 717 w 2073"/>
                <a:gd name="T11" fmla="*/ 46 h 1281"/>
                <a:gd name="T12" fmla="*/ 728 w 2073"/>
                <a:gd name="T13" fmla="*/ 41 h 1281"/>
                <a:gd name="T14" fmla="*/ 744 w 2073"/>
                <a:gd name="T15" fmla="*/ 35 h 1281"/>
                <a:gd name="T16" fmla="*/ 763 w 2073"/>
                <a:gd name="T17" fmla="*/ 28 h 1281"/>
                <a:gd name="T18" fmla="*/ 783 w 2073"/>
                <a:gd name="T19" fmla="*/ 22 h 1281"/>
                <a:gd name="T20" fmla="*/ 802 w 2073"/>
                <a:gd name="T21" fmla="*/ 17 h 1281"/>
                <a:gd name="T22" fmla="*/ 824 w 2073"/>
                <a:gd name="T23" fmla="*/ 12 h 1281"/>
                <a:gd name="T24" fmla="*/ 835 w 2073"/>
                <a:gd name="T25" fmla="*/ 9 h 1281"/>
                <a:gd name="T26" fmla="*/ 852 w 2073"/>
                <a:gd name="T27" fmla="*/ 6 h 1281"/>
                <a:gd name="T28" fmla="*/ 862 w 2073"/>
                <a:gd name="T29" fmla="*/ 5 h 1281"/>
                <a:gd name="T30" fmla="*/ 873 w 2073"/>
                <a:gd name="T31" fmla="*/ 3 h 1281"/>
                <a:gd name="T32" fmla="*/ 884 w 2073"/>
                <a:gd name="T33" fmla="*/ 2 h 1281"/>
                <a:gd name="T34" fmla="*/ 895 w 2073"/>
                <a:gd name="T35" fmla="*/ 1 h 1281"/>
                <a:gd name="T36" fmla="*/ 900 w 2073"/>
                <a:gd name="T37" fmla="*/ 1 h 1281"/>
                <a:gd name="T38" fmla="*/ 906 w 2073"/>
                <a:gd name="T39" fmla="*/ 0 h 1281"/>
                <a:gd name="T40" fmla="*/ 913 w 2073"/>
                <a:gd name="T41" fmla="*/ 0 h 1281"/>
                <a:gd name="T42" fmla="*/ 916 w 2073"/>
                <a:gd name="T43" fmla="*/ 0 h 1281"/>
                <a:gd name="T44" fmla="*/ 921 w 2073"/>
                <a:gd name="T45" fmla="*/ 0 h 1281"/>
                <a:gd name="T46" fmla="*/ 924 w 2073"/>
                <a:gd name="T47" fmla="*/ 0 h 1281"/>
                <a:gd name="T48" fmla="*/ 928 w 2073"/>
                <a:gd name="T49" fmla="*/ 0 h 1281"/>
                <a:gd name="T50" fmla="*/ 931 w 2073"/>
                <a:gd name="T51" fmla="*/ 0 h 1281"/>
                <a:gd name="T52" fmla="*/ 934 w 2073"/>
                <a:gd name="T53" fmla="*/ 0 h 1281"/>
                <a:gd name="T54" fmla="*/ 938 w 2073"/>
                <a:gd name="T55" fmla="*/ 0 h 1281"/>
                <a:gd name="T56" fmla="*/ 942 w 2073"/>
                <a:gd name="T57" fmla="*/ 0 h 1281"/>
                <a:gd name="T58" fmla="*/ 946 w 2073"/>
                <a:gd name="T59" fmla="*/ 0 h 1281"/>
                <a:gd name="T60" fmla="*/ 952 w 2073"/>
                <a:gd name="T61" fmla="*/ 0 h 1281"/>
                <a:gd name="T62" fmla="*/ 958 w 2073"/>
                <a:gd name="T63" fmla="*/ 0 h 1281"/>
                <a:gd name="T64" fmla="*/ 965 w 2073"/>
                <a:gd name="T65" fmla="*/ 1 h 1281"/>
                <a:gd name="T66" fmla="*/ 976 w 2073"/>
                <a:gd name="T67" fmla="*/ 2 h 1281"/>
                <a:gd name="T68" fmla="*/ 986 w 2073"/>
                <a:gd name="T69" fmla="*/ 3 h 1281"/>
                <a:gd name="T70" fmla="*/ 996 w 2073"/>
                <a:gd name="T71" fmla="*/ 4 h 1281"/>
                <a:gd name="T72" fmla="*/ 1016 w 2073"/>
                <a:gd name="T73" fmla="*/ 7 h 1281"/>
                <a:gd name="T74" fmla="*/ 1036 w 2073"/>
                <a:gd name="T75" fmla="*/ 11 h 1281"/>
                <a:gd name="T76" fmla="*/ 1046 w 2073"/>
                <a:gd name="T77" fmla="*/ 12 h 1281"/>
                <a:gd name="T78" fmla="*/ 1062 w 2073"/>
                <a:gd name="T79" fmla="*/ 16 h 1281"/>
                <a:gd name="T80" fmla="*/ 1081 w 2073"/>
                <a:gd name="T81" fmla="*/ 21 h 1281"/>
                <a:gd name="T82" fmla="*/ 1101 w 2073"/>
                <a:gd name="T83" fmla="*/ 28 h 1281"/>
                <a:gd name="T84" fmla="*/ 1141 w 2073"/>
                <a:gd name="T85" fmla="*/ 42 h 1281"/>
                <a:gd name="T86" fmla="*/ 1152 w 2073"/>
                <a:gd name="T87" fmla="*/ 47 h 1281"/>
                <a:gd name="T88" fmla="*/ 1313 w 2073"/>
                <a:gd name="T89" fmla="*/ 143 h 1281"/>
                <a:gd name="T90" fmla="*/ 1522 w 2073"/>
                <a:gd name="T91" fmla="*/ 343 h 1281"/>
                <a:gd name="T92" fmla="*/ 1733 w 2073"/>
                <a:gd name="T93" fmla="*/ 632 h 1281"/>
                <a:gd name="T94" fmla="*/ 1943 w 2073"/>
                <a:gd name="T95" fmla="*/ 1006 h 1281"/>
                <a:gd name="T96" fmla="*/ 2030 w 2073"/>
                <a:gd name="T97" fmla="*/ 1187 h 1281"/>
                <a:gd name="T98" fmla="*/ 2052 w 2073"/>
                <a:gd name="T99" fmla="*/ 1234 h 1281"/>
                <a:gd name="T100" fmla="*/ 2063 w 2073"/>
                <a:gd name="T101" fmla="*/ 1259 h 1281"/>
                <a:gd name="T102" fmla="*/ 2070 w 2073"/>
                <a:gd name="T103" fmla="*/ 1275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73" h="1281">
                  <a:moveTo>
                    <a:pt x="0" y="858"/>
                  </a:moveTo>
                  <a:lnTo>
                    <a:pt x="0" y="857"/>
                  </a:lnTo>
                  <a:lnTo>
                    <a:pt x="1" y="855"/>
                  </a:lnTo>
                  <a:lnTo>
                    <a:pt x="2" y="853"/>
                  </a:lnTo>
                  <a:lnTo>
                    <a:pt x="4" y="849"/>
                  </a:lnTo>
                  <a:lnTo>
                    <a:pt x="10" y="839"/>
                  </a:lnTo>
                  <a:lnTo>
                    <a:pt x="20" y="821"/>
                  </a:lnTo>
                  <a:lnTo>
                    <a:pt x="40" y="785"/>
                  </a:lnTo>
                  <a:lnTo>
                    <a:pt x="84" y="709"/>
                  </a:lnTo>
                  <a:lnTo>
                    <a:pt x="126" y="642"/>
                  </a:lnTo>
                  <a:lnTo>
                    <a:pt x="166" y="579"/>
                  </a:lnTo>
                  <a:lnTo>
                    <a:pt x="210" y="515"/>
                  </a:lnTo>
                  <a:lnTo>
                    <a:pt x="250" y="458"/>
                  </a:lnTo>
                  <a:lnTo>
                    <a:pt x="295" y="401"/>
                  </a:lnTo>
                  <a:lnTo>
                    <a:pt x="339" y="348"/>
                  </a:lnTo>
                  <a:lnTo>
                    <a:pt x="379" y="302"/>
                  </a:lnTo>
                  <a:lnTo>
                    <a:pt x="423" y="256"/>
                  </a:lnTo>
                  <a:lnTo>
                    <a:pt x="464" y="216"/>
                  </a:lnTo>
                  <a:lnTo>
                    <a:pt x="504" y="180"/>
                  </a:lnTo>
                  <a:lnTo>
                    <a:pt x="548" y="146"/>
                  </a:lnTo>
                  <a:lnTo>
                    <a:pt x="589" y="116"/>
                  </a:lnTo>
                  <a:lnTo>
                    <a:pt x="633" y="88"/>
                  </a:lnTo>
                  <a:lnTo>
                    <a:pt x="676" y="65"/>
                  </a:lnTo>
                  <a:lnTo>
                    <a:pt x="677" y="64"/>
                  </a:lnTo>
                  <a:lnTo>
                    <a:pt x="678" y="64"/>
                  </a:lnTo>
                  <a:lnTo>
                    <a:pt x="679" y="63"/>
                  </a:lnTo>
                  <a:lnTo>
                    <a:pt x="681" y="62"/>
                  </a:lnTo>
                  <a:lnTo>
                    <a:pt x="687" y="60"/>
                  </a:lnTo>
                  <a:lnTo>
                    <a:pt x="697" y="55"/>
                  </a:lnTo>
                  <a:lnTo>
                    <a:pt x="717" y="46"/>
                  </a:lnTo>
                  <a:lnTo>
                    <a:pt x="718" y="45"/>
                  </a:lnTo>
                  <a:lnTo>
                    <a:pt x="718" y="45"/>
                  </a:lnTo>
                  <a:lnTo>
                    <a:pt x="720" y="45"/>
                  </a:lnTo>
                  <a:lnTo>
                    <a:pt x="722" y="44"/>
                  </a:lnTo>
                  <a:lnTo>
                    <a:pt x="728" y="41"/>
                  </a:lnTo>
                  <a:lnTo>
                    <a:pt x="739" y="37"/>
                  </a:lnTo>
                  <a:lnTo>
                    <a:pt x="739" y="37"/>
                  </a:lnTo>
                  <a:lnTo>
                    <a:pt x="740" y="36"/>
                  </a:lnTo>
                  <a:lnTo>
                    <a:pt x="742" y="36"/>
                  </a:lnTo>
                  <a:lnTo>
                    <a:pt x="744" y="35"/>
                  </a:lnTo>
                  <a:lnTo>
                    <a:pt x="750" y="33"/>
                  </a:lnTo>
                  <a:lnTo>
                    <a:pt x="761" y="29"/>
                  </a:lnTo>
                  <a:lnTo>
                    <a:pt x="762" y="29"/>
                  </a:lnTo>
                  <a:lnTo>
                    <a:pt x="762" y="29"/>
                  </a:lnTo>
                  <a:lnTo>
                    <a:pt x="763" y="28"/>
                  </a:lnTo>
                  <a:lnTo>
                    <a:pt x="766" y="27"/>
                  </a:lnTo>
                  <a:lnTo>
                    <a:pt x="771" y="26"/>
                  </a:lnTo>
                  <a:lnTo>
                    <a:pt x="781" y="23"/>
                  </a:lnTo>
                  <a:lnTo>
                    <a:pt x="782" y="22"/>
                  </a:lnTo>
                  <a:lnTo>
                    <a:pt x="783" y="22"/>
                  </a:lnTo>
                  <a:lnTo>
                    <a:pt x="784" y="22"/>
                  </a:lnTo>
                  <a:lnTo>
                    <a:pt x="786" y="21"/>
                  </a:lnTo>
                  <a:lnTo>
                    <a:pt x="792" y="20"/>
                  </a:lnTo>
                  <a:lnTo>
                    <a:pt x="802" y="17"/>
                  </a:lnTo>
                  <a:lnTo>
                    <a:pt x="802" y="17"/>
                  </a:lnTo>
                  <a:lnTo>
                    <a:pt x="803" y="17"/>
                  </a:lnTo>
                  <a:lnTo>
                    <a:pt x="805" y="16"/>
                  </a:lnTo>
                  <a:lnTo>
                    <a:pt x="807" y="15"/>
                  </a:lnTo>
                  <a:lnTo>
                    <a:pt x="813" y="14"/>
                  </a:lnTo>
                  <a:lnTo>
                    <a:pt x="824" y="12"/>
                  </a:lnTo>
                  <a:lnTo>
                    <a:pt x="825" y="11"/>
                  </a:lnTo>
                  <a:lnTo>
                    <a:pt x="825" y="11"/>
                  </a:lnTo>
                  <a:lnTo>
                    <a:pt x="827" y="11"/>
                  </a:lnTo>
                  <a:lnTo>
                    <a:pt x="829" y="11"/>
                  </a:lnTo>
                  <a:lnTo>
                    <a:pt x="835" y="9"/>
                  </a:lnTo>
                  <a:lnTo>
                    <a:pt x="846" y="7"/>
                  </a:lnTo>
                  <a:lnTo>
                    <a:pt x="847" y="7"/>
                  </a:lnTo>
                  <a:lnTo>
                    <a:pt x="847" y="7"/>
                  </a:lnTo>
                  <a:lnTo>
                    <a:pt x="849" y="7"/>
                  </a:lnTo>
                  <a:lnTo>
                    <a:pt x="852" y="6"/>
                  </a:lnTo>
                  <a:lnTo>
                    <a:pt x="857" y="6"/>
                  </a:lnTo>
                  <a:lnTo>
                    <a:pt x="858" y="5"/>
                  </a:lnTo>
                  <a:lnTo>
                    <a:pt x="858" y="5"/>
                  </a:lnTo>
                  <a:lnTo>
                    <a:pt x="860" y="5"/>
                  </a:lnTo>
                  <a:lnTo>
                    <a:pt x="862" y="5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69" y="4"/>
                  </a:lnTo>
                  <a:lnTo>
                    <a:pt x="871" y="4"/>
                  </a:lnTo>
                  <a:lnTo>
                    <a:pt x="873" y="3"/>
                  </a:lnTo>
                  <a:lnTo>
                    <a:pt x="879" y="3"/>
                  </a:lnTo>
                  <a:lnTo>
                    <a:pt x="879" y="3"/>
                  </a:lnTo>
                  <a:lnTo>
                    <a:pt x="880" y="3"/>
                  </a:lnTo>
                  <a:lnTo>
                    <a:pt x="882" y="3"/>
                  </a:lnTo>
                  <a:lnTo>
                    <a:pt x="884" y="2"/>
                  </a:lnTo>
                  <a:lnTo>
                    <a:pt x="890" y="2"/>
                  </a:lnTo>
                  <a:lnTo>
                    <a:pt x="890" y="2"/>
                  </a:lnTo>
                  <a:lnTo>
                    <a:pt x="891" y="2"/>
                  </a:lnTo>
                  <a:lnTo>
                    <a:pt x="892" y="2"/>
                  </a:lnTo>
                  <a:lnTo>
                    <a:pt x="895" y="1"/>
                  </a:lnTo>
                  <a:lnTo>
                    <a:pt x="895" y="1"/>
                  </a:lnTo>
                  <a:lnTo>
                    <a:pt x="896" y="1"/>
                  </a:lnTo>
                  <a:lnTo>
                    <a:pt x="897" y="1"/>
                  </a:lnTo>
                  <a:lnTo>
                    <a:pt x="900" y="1"/>
                  </a:lnTo>
                  <a:lnTo>
                    <a:pt x="900" y="1"/>
                  </a:lnTo>
                  <a:lnTo>
                    <a:pt x="901" y="1"/>
                  </a:lnTo>
                  <a:lnTo>
                    <a:pt x="903" y="1"/>
                  </a:lnTo>
                  <a:lnTo>
                    <a:pt x="905" y="1"/>
                  </a:lnTo>
                  <a:lnTo>
                    <a:pt x="906" y="1"/>
                  </a:lnTo>
                  <a:lnTo>
                    <a:pt x="906" y="0"/>
                  </a:lnTo>
                  <a:lnTo>
                    <a:pt x="907" y="0"/>
                  </a:lnTo>
                  <a:lnTo>
                    <a:pt x="910" y="0"/>
                  </a:lnTo>
                  <a:lnTo>
                    <a:pt x="911" y="0"/>
                  </a:lnTo>
                  <a:lnTo>
                    <a:pt x="911" y="0"/>
                  </a:lnTo>
                  <a:lnTo>
                    <a:pt x="913" y="0"/>
                  </a:lnTo>
                  <a:lnTo>
                    <a:pt x="913" y="0"/>
                  </a:lnTo>
                  <a:lnTo>
                    <a:pt x="914" y="0"/>
                  </a:lnTo>
                  <a:lnTo>
                    <a:pt x="915" y="0"/>
                  </a:lnTo>
                  <a:lnTo>
                    <a:pt x="916" y="0"/>
                  </a:lnTo>
                  <a:lnTo>
                    <a:pt x="916" y="0"/>
                  </a:lnTo>
                  <a:lnTo>
                    <a:pt x="918" y="0"/>
                  </a:lnTo>
                  <a:lnTo>
                    <a:pt x="918" y="0"/>
                  </a:lnTo>
                  <a:lnTo>
                    <a:pt x="919" y="0"/>
                  </a:lnTo>
                  <a:lnTo>
                    <a:pt x="920" y="0"/>
                  </a:lnTo>
                  <a:lnTo>
                    <a:pt x="921" y="0"/>
                  </a:lnTo>
                  <a:lnTo>
                    <a:pt x="921" y="0"/>
                  </a:lnTo>
                  <a:lnTo>
                    <a:pt x="922" y="0"/>
                  </a:lnTo>
                  <a:lnTo>
                    <a:pt x="923" y="0"/>
                  </a:lnTo>
                  <a:lnTo>
                    <a:pt x="923" y="0"/>
                  </a:lnTo>
                  <a:lnTo>
                    <a:pt x="924" y="0"/>
                  </a:lnTo>
                  <a:lnTo>
                    <a:pt x="925" y="0"/>
                  </a:lnTo>
                  <a:lnTo>
                    <a:pt x="926" y="0"/>
                  </a:lnTo>
                  <a:lnTo>
                    <a:pt x="927" y="0"/>
                  </a:lnTo>
                  <a:lnTo>
                    <a:pt x="927" y="0"/>
                  </a:lnTo>
                  <a:lnTo>
                    <a:pt x="928" y="0"/>
                  </a:lnTo>
                  <a:lnTo>
                    <a:pt x="928" y="0"/>
                  </a:lnTo>
                  <a:lnTo>
                    <a:pt x="929" y="0"/>
                  </a:lnTo>
                  <a:lnTo>
                    <a:pt x="930" y="0"/>
                  </a:lnTo>
                  <a:lnTo>
                    <a:pt x="930" y="0"/>
                  </a:lnTo>
                  <a:lnTo>
                    <a:pt x="931" y="0"/>
                  </a:lnTo>
                  <a:lnTo>
                    <a:pt x="932" y="0"/>
                  </a:lnTo>
                  <a:lnTo>
                    <a:pt x="933" y="0"/>
                  </a:lnTo>
                  <a:lnTo>
                    <a:pt x="933" y="0"/>
                  </a:lnTo>
                  <a:lnTo>
                    <a:pt x="934" y="0"/>
                  </a:lnTo>
                  <a:lnTo>
                    <a:pt x="934" y="0"/>
                  </a:lnTo>
                  <a:lnTo>
                    <a:pt x="935" y="0"/>
                  </a:lnTo>
                  <a:lnTo>
                    <a:pt x="936" y="0"/>
                  </a:lnTo>
                  <a:lnTo>
                    <a:pt x="937" y="0"/>
                  </a:lnTo>
                  <a:lnTo>
                    <a:pt x="937" y="0"/>
                  </a:lnTo>
                  <a:lnTo>
                    <a:pt x="938" y="0"/>
                  </a:lnTo>
                  <a:lnTo>
                    <a:pt x="939" y="0"/>
                  </a:lnTo>
                  <a:lnTo>
                    <a:pt x="939" y="0"/>
                  </a:lnTo>
                  <a:lnTo>
                    <a:pt x="940" y="0"/>
                  </a:lnTo>
                  <a:lnTo>
                    <a:pt x="941" y="0"/>
                  </a:lnTo>
                  <a:lnTo>
                    <a:pt x="942" y="0"/>
                  </a:lnTo>
                  <a:lnTo>
                    <a:pt x="942" y="0"/>
                  </a:lnTo>
                  <a:lnTo>
                    <a:pt x="943" y="0"/>
                  </a:lnTo>
                  <a:lnTo>
                    <a:pt x="944" y="0"/>
                  </a:lnTo>
                  <a:lnTo>
                    <a:pt x="945" y="0"/>
                  </a:lnTo>
                  <a:lnTo>
                    <a:pt x="946" y="0"/>
                  </a:lnTo>
                  <a:lnTo>
                    <a:pt x="947" y="0"/>
                  </a:lnTo>
                  <a:lnTo>
                    <a:pt x="948" y="0"/>
                  </a:lnTo>
                  <a:lnTo>
                    <a:pt x="948" y="0"/>
                  </a:lnTo>
                  <a:lnTo>
                    <a:pt x="950" y="0"/>
                  </a:lnTo>
                  <a:lnTo>
                    <a:pt x="952" y="0"/>
                  </a:lnTo>
                  <a:lnTo>
                    <a:pt x="953" y="0"/>
                  </a:lnTo>
                  <a:lnTo>
                    <a:pt x="954" y="0"/>
                  </a:lnTo>
                  <a:lnTo>
                    <a:pt x="955" y="0"/>
                  </a:lnTo>
                  <a:lnTo>
                    <a:pt x="958" y="0"/>
                  </a:lnTo>
                  <a:lnTo>
                    <a:pt x="958" y="0"/>
                  </a:lnTo>
                  <a:lnTo>
                    <a:pt x="959" y="1"/>
                  </a:lnTo>
                  <a:lnTo>
                    <a:pt x="961" y="1"/>
                  </a:lnTo>
                  <a:lnTo>
                    <a:pt x="963" y="1"/>
                  </a:lnTo>
                  <a:lnTo>
                    <a:pt x="964" y="1"/>
                  </a:lnTo>
                  <a:lnTo>
                    <a:pt x="965" y="1"/>
                  </a:lnTo>
                  <a:lnTo>
                    <a:pt x="966" y="1"/>
                  </a:lnTo>
                  <a:lnTo>
                    <a:pt x="969" y="1"/>
                  </a:lnTo>
                  <a:lnTo>
                    <a:pt x="975" y="2"/>
                  </a:lnTo>
                  <a:lnTo>
                    <a:pt x="975" y="2"/>
                  </a:lnTo>
                  <a:lnTo>
                    <a:pt x="976" y="2"/>
                  </a:lnTo>
                  <a:lnTo>
                    <a:pt x="977" y="2"/>
                  </a:lnTo>
                  <a:lnTo>
                    <a:pt x="979" y="2"/>
                  </a:lnTo>
                  <a:lnTo>
                    <a:pt x="985" y="3"/>
                  </a:lnTo>
                  <a:lnTo>
                    <a:pt x="985" y="3"/>
                  </a:lnTo>
                  <a:lnTo>
                    <a:pt x="986" y="3"/>
                  </a:lnTo>
                  <a:lnTo>
                    <a:pt x="987" y="3"/>
                  </a:lnTo>
                  <a:lnTo>
                    <a:pt x="990" y="3"/>
                  </a:lnTo>
                  <a:lnTo>
                    <a:pt x="995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7" y="4"/>
                  </a:lnTo>
                  <a:lnTo>
                    <a:pt x="1000" y="5"/>
                  </a:lnTo>
                  <a:lnTo>
                    <a:pt x="1005" y="5"/>
                  </a:lnTo>
                  <a:lnTo>
                    <a:pt x="1015" y="7"/>
                  </a:lnTo>
                  <a:lnTo>
                    <a:pt x="1016" y="7"/>
                  </a:lnTo>
                  <a:lnTo>
                    <a:pt x="1017" y="7"/>
                  </a:lnTo>
                  <a:lnTo>
                    <a:pt x="1018" y="7"/>
                  </a:lnTo>
                  <a:lnTo>
                    <a:pt x="1021" y="8"/>
                  </a:lnTo>
                  <a:lnTo>
                    <a:pt x="1026" y="8"/>
                  </a:lnTo>
                  <a:lnTo>
                    <a:pt x="1036" y="11"/>
                  </a:lnTo>
                  <a:lnTo>
                    <a:pt x="1036" y="11"/>
                  </a:lnTo>
                  <a:lnTo>
                    <a:pt x="1037" y="11"/>
                  </a:lnTo>
                  <a:lnTo>
                    <a:pt x="1038" y="11"/>
                  </a:lnTo>
                  <a:lnTo>
                    <a:pt x="1041" y="11"/>
                  </a:lnTo>
                  <a:lnTo>
                    <a:pt x="1046" y="12"/>
                  </a:lnTo>
                  <a:lnTo>
                    <a:pt x="1056" y="15"/>
                  </a:lnTo>
                  <a:lnTo>
                    <a:pt x="1057" y="15"/>
                  </a:lnTo>
                  <a:lnTo>
                    <a:pt x="1057" y="15"/>
                  </a:lnTo>
                  <a:lnTo>
                    <a:pt x="1059" y="15"/>
                  </a:lnTo>
                  <a:lnTo>
                    <a:pt x="1062" y="16"/>
                  </a:lnTo>
                  <a:lnTo>
                    <a:pt x="1067" y="18"/>
                  </a:lnTo>
                  <a:lnTo>
                    <a:pt x="1078" y="21"/>
                  </a:lnTo>
                  <a:lnTo>
                    <a:pt x="1078" y="21"/>
                  </a:lnTo>
                  <a:lnTo>
                    <a:pt x="1079" y="21"/>
                  </a:lnTo>
                  <a:lnTo>
                    <a:pt x="1081" y="21"/>
                  </a:lnTo>
                  <a:lnTo>
                    <a:pt x="1083" y="22"/>
                  </a:lnTo>
                  <a:lnTo>
                    <a:pt x="1089" y="24"/>
                  </a:lnTo>
                  <a:lnTo>
                    <a:pt x="1100" y="27"/>
                  </a:lnTo>
                  <a:lnTo>
                    <a:pt x="1100" y="28"/>
                  </a:lnTo>
                  <a:lnTo>
                    <a:pt x="1101" y="28"/>
                  </a:lnTo>
                  <a:lnTo>
                    <a:pt x="1102" y="28"/>
                  </a:lnTo>
                  <a:lnTo>
                    <a:pt x="1105" y="29"/>
                  </a:lnTo>
                  <a:lnTo>
                    <a:pt x="1110" y="31"/>
                  </a:lnTo>
                  <a:lnTo>
                    <a:pt x="1120" y="35"/>
                  </a:lnTo>
                  <a:lnTo>
                    <a:pt x="1141" y="42"/>
                  </a:lnTo>
                  <a:lnTo>
                    <a:pt x="1141" y="43"/>
                  </a:lnTo>
                  <a:lnTo>
                    <a:pt x="1142" y="43"/>
                  </a:lnTo>
                  <a:lnTo>
                    <a:pt x="1143" y="44"/>
                  </a:lnTo>
                  <a:lnTo>
                    <a:pt x="1146" y="45"/>
                  </a:lnTo>
                  <a:lnTo>
                    <a:pt x="1152" y="47"/>
                  </a:lnTo>
                  <a:lnTo>
                    <a:pt x="1163" y="52"/>
                  </a:lnTo>
                  <a:lnTo>
                    <a:pt x="1185" y="63"/>
                  </a:lnTo>
                  <a:lnTo>
                    <a:pt x="1228" y="86"/>
                  </a:lnTo>
                  <a:lnTo>
                    <a:pt x="1269" y="111"/>
                  </a:lnTo>
                  <a:lnTo>
                    <a:pt x="1313" y="143"/>
                  </a:lnTo>
                  <a:lnTo>
                    <a:pt x="1354" y="175"/>
                  </a:lnTo>
                  <a:lnTo>
                    <a:pt x="1394" y="210"/>
                  </a:lnTo>
                  <a:lnTo>
                    <a:pt x="1438" y="251"/>
                  </a:lnTo>
                  <a:lnTo>
                    <a:pt x="1479" y="294"/>
                  </a:lnTo>
                  <a:lnTo>
                    <a:pt x="1522" y="343"/>
                  </a:lnTo>
                  <a:lnTo>
                    <a:pt x="1564" y="393"/>
                  </a:lnTo>
                  <a:lnTo>
                    <a:pt x="1604" y="444"/>
                  </a:lnTo>
                  <a:lnTo>
                    <a:pt x="1648" y="504"/>
                  </a:lnTo>
                  <a:lnTo>
                    <a:pt x="1689" y="564"/>
                  </a:lnTo>
                  <a:lnTo>
                    <a:pt x="1733" y="632"/>
                  </a:lnTo>
                  <a:lnTo>
                    <a:pt x="1777" y="702"/>
                  </a:lnTo>
                  <a:lnTo>
                    <a:pt x="1818" y="771"/>
                  </a:lnTo>
                  <a:lnTo>
                    <a:pt x="1861" y="850"/>
                  </a:lnTo>
                  <a:lnTo>
                    <a:pt x="1903" y="927"/>
                  </a:lnTo>
                  <a:lnTo>
                    <a:pt x="1943" y="1006"/>
                  </a:lnTo>
                  <a:lnTo>
                    <a:pt x="1987" y="1095"/>
                  </a:lnTo>
                  <a:lnTo>
                    <a:pt x="2028" y="1181"/>
                  </a:lnTo>
                  <a:lnTo>
                    <a:pt x="2028" y="1183"/>
                  </a:lnTo>
                  <a:lnTo>
                    <a:pt x="2029" y="1184"/>
                  </a:lnTo>
                  <a:lnTo>
                    <a:pt x="2030" y="1187"/>
                  </a:lnTo>
                  <a:lnTo>
                    <a:pt x="2033" y="1193"/>
                  </a:lnTo>
                  <a:lnTo>
                    <a:pt x="2039" y="1206"/>
                  </a:lnTo>
                  <a:lnTo>
                    <a:pt x="2050" y="1231"/>
                  </a:lnTo>
                  <a:lnTo>
                    <a:pt x="2051" y="1232"/>
                  </a:lnTo>
                  <a:lnTo>
                    <a:pt x="2052" y="1234"/>
                  </a:lnTo>
                  <a:lnTo>
                    <a:pt x="2053" y="1237"/>
                  </a:lnTo>
                  <a:lnTo>
                    <a:pt x="2056" y="1244"/>
                  </a:lnTo>
                  <a:lnTo>
                    <a:pt x="2062" y="1256"/>
                  </a:lnTo>
                  <a:lnTo>
                    <a:pt x="2062" y="1257"/>
                  </a:lnTo>
                  <a:lnTo>
                    <a:pt x="2063" y="1259"/>
                  </a:lnTo>
                  <a:lnTo>
                    <a:pt x="2064" y="1262"/>
                  </a:lnTo>
                  <a:lnTo>
                    <a:pt x="2067" y="1269"/>
                  </a:lnTo>
                  <a:lnTo>
                    <a:pt x="2068" y="1270"/>
                  </a:lnTo>
                  <a:lnTo>
                    <a:pt x="2069" y="1272"/>
                  </a:lnTo>
                  <a:lnTo>
                    <a:pt x="2070" y="1275"/>
                  </a:lnTo>
                  <a:lnTo>
                    <a:pt x="2071" y="1277"/>
                  </a:lnTo>
                  <a:lnTo>
                    <a:pt x="2071" y="1278"/>
                  </a:lnTo>
                  <a:lnTo>
                    <a:pt x="2072" y="1280"/>
                  </a:lnTo>
                  <a:lnTo>
                    <a:pt x="2073" y="1281"/>
                  </a:lnTo>
                </a:path>
              </a:pathLst>
            </a:custGeom>
            <a:noFill/>
            <a:ln w="28575" cap="sq">
              <a:solidFill>
                <a:srgbClr val="FF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 bwMode="auto">
            <a:xfrm flipV="1">
              <a:off x="1984824" y="2493118"/>
              <a:ext cx="0" cy="250232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 flipV="1">
              <a:off x="5270950" y="2878938"/>
              <a:ext cx="0" cy="211236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3" name="组合 12"/>
          <p:cNvGrpSpPr/>
          <p:nvPr/>
        </p:nvGrpSpPr>
        <p:grpSpPr>
          <a:xfrm>
            <a:off x="1148371" y="1471290"/>
            <a:ext cx="3738202" cy="4393133"/>
            <a:chOff x="1703165" y="1096392"/>
            <a:chExt cx="3738202" cy="43931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1703165" y="4950916"/>
                  <a:ext cx="493533" cy="5386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165" y="4950916"/>
                  <a:ext cx="493533" cy="538609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4973098" y="4950916"/>
                  <a:ext cx="46826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𝑏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3098" y="4950916"/>
                  <a:ext cx="468269" cy="523220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/>
                <p:cNvSpPr/>
                <p:nvPr/>
              </p:nvSpPr>
              <p:spPr>
                <a:xfrm>
                  <a:off x="3245049" y="1096392"/>
                  <a:ext cx="1708608" cy="5386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𝑦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=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𝑓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)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5049" y="1096392"/>
                  <a:ext cx="1708608" cy="538609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93"/>
          <p:cNvGrpSpPr/>
          <p:nvPr/>
        </p:nvGrpSpPr>
        <p:grpSpPr bwMode="auto">
          <a:xfrm>
            <a:off x="5388743" y="923008"/>
            <a:ext cx="3287713" cy="3286125"/>
            <a:chOff x="763" y="1949"/>
            <a:chExt cx="2071" cy="2070"/>
          </a:xfrm>
        </p:grpSpPr>
        <p:sp>
          <p:nvSpPr>
            <p:cNvPr id="18" name="Line 24"/>
            <p:cNvSpPr>
              <a:spLocks noChangeShapeType="1"/>
            </p:cNvSpPr>
            <p:nvPr/>
          </p:nvSpPr>
          <p:spPr bwMode="auto">
            <a:xfrm>
              <a:off x="1797" y="2986"/>
              <a:ext cx="1034" cy="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 flipV="1">
              <a:off x="1797" y="2089"/>
              <a:ext cx="517" cy="897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 flipH="1" flipV="1">
              <a:off x="1280" y="2089"/>
              <a:ext cx="517" cy="897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 flipH="1">
              <a:off x="763" y="2986"/>
              <a:ext cx="1034" cy="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" name="Line 28"/>
            <p:cNvSpPr>
              <a:spLocks noChangeShapeType="1"/>
            </p:cNvSpPr>
            <p:nvPr/>
          </p:nvSpPr>
          <p:spPr bwMode="auto">
            <a:xfrm flipH="1">
              <a:off x="1280" y="2986"/>
              <a:ext cx="517" cy="896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>
              <a:off x="1797" y="2986"/>
              <a:ext cx="517" cy="896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" name="Line 30"/>
            <p:cNvSpPr>
              <a:spLocks noChangeShapeType="1"/>
            </p:cNvSpPr>
            <p:nvPr/>
          </p:nvSpPr>
          <p:spPr bwMode="auto">
            <a:xfrm flipH="1" flipV="1">
              <a:off x="2314" y="2089"/>
              <a:ext cx="517" cy="897"/>
            </a:xfrm>
            <a:prstGeom prst="line">
              <a:avLst/>
            </a:prstGeom>
            <a:noFill/>
            <a:ln w="19050" cap="sq">
              <a:solidFill>
                <a:srgbClr val="00206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" name="Line 31"/>
            <p:cNvSpPr>
              <a:spLocks noChangeShapeType="1"/>
            </p:cNvSpPr>
            <p:nvPr/>
          </p:nvSpPr>
          <p:spPr bwMode="auto">
            <a:xfrm flipH="1">
              <a:off x="1280" y="2088"/>
              <a:ext cx="1034" cy="1"/>
            </a:xfrm>
            <a:prstGeom prst="line">
              <a:avLst/>
            </a:prstGeom>
            <a:noFill/>
            <a:ln w="19050" cap="sq">
              <a:solidFill>
                <a:srgbClr val="00206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" name="Line 32"/>
            <p:cNvSpPr>
              <a:spLocks noChangeShapeType="1"/>
            </p:cNvSpPr>
            <p:nvPr/>
          </p:nvSpPr>
          <p:spPr bwMode="auto">
            <a:xfrm flipH="1">
              <a:off x="763" y="2089"/>
              <a:ext cx="517" cy="897"/>
            </a:xfrm>
            <a:prstGeom prst="line">
              <a:avLst/>
            </a:prstGeom>
            <a:noFill/>
            <a:ln w="19050" cap="sq">
              <a:solidFill>
                <a:srgbClr val="00206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" name="Line 33"/>
            <p:cNvSpPr>
              <a:spLocks noChangeShapeType="1"/>
            </p:cNvSpPr>
            <p:nvPr/>
          </p:nvSpPr>
          <p:spPr bwMode="auto">
            <a:xfrm>
              <a:off x="763" y="2986"/>
              <a:ext cx="517" cy="896"/>
            </a:xfrm>
            <a:prstGeom prst="line">
              <a:avLst/>
            </a:prstGeom>
            <a:noFill/>
            <a:ln w="19050" cap="sq">
              <a:solidFill>
                <a:srgbClr val="00206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" name="Line 34"/>
            <p:cNvSpPr>
              <a:spLocks noChangeShapeType="1"/>
            </p:cNvSpPr>
            <p:nvPr/>
          </p:nvSpPr>
          <p:spPr bwMode="auto">
            <a:xfrm>
              <a:off x="1280" y="3882"/>
              <a:ext cx="1034" cy="0"/>
            </a:xfrm>
            <a:prstGeom prst="line">
              <a:avLst/>
            </a:prstGeom>
            <a:noFill/>
            <a:ln w="19050" cap="sq">
              <a:solidFill>
                <a:srgbClr val="00206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" name="Line 35"/>
            <p:cNvSpPr>
              <a:spLocks noChangeShapeType="1"/>
            </p:cNvSpPr>
            <p:nvPr/>
          </p:nvSpPr>
          <p:spPr bwMode="auto">
            <a:xfrm flipV="1">
              <a:off x="2314" y="2986"/>
              <a:ext cx="517" cy="896"/>
            </a:xfrm>
            <a:prstGeom prst="line">
              <a:avLst/>
            </a:prstGeom>
            <a:noFill/>
            <a:ln w="19050" cap="sq">
              <a:solidFill>
                <a:srgbClr val="00206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" name="Oval 36"/>
            <p:cNvSpPr>
              <a:spLocks noChangeArrowheads="1"/>
            </p:cNvSpPr>
            <p:nvPr/>
          </p:nvSpPr>
          <p:spPr bwMode="auto">
            <a:xfrm>
              <a:off x="766" y="1949"/>
              <a:ext cx="2068" cy="2070"/>
            </a:xfrm>
            <a:prstGeom prst="ellipse">
              <a:avLst/>
            </a:prstGeom>
            <a:noFill/>
            <a:ln w="19050" cap="sq">
              <a:solidFill>
                <a:srgbClr val="00206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1" name="Group 65"/>
          <p:cNvGrpSpPr/>
          <p:nvPr/>
        </p:nvGrpSpPr>
        <p:grpSpPr bwMode="auto">
          <a:xfrm>
            <a:off x="5377631" y="929358"/>
            <a:ext cx="3290887" cy="3278187"/>
            <a:chOff x="765" y="640"/>
            <a:chExt cx="2158" cy="2149"/>
          </a:xfrm>
        </p:grpSpPr>
        <p:sp>
          <p:nvSpPr>
            <p:cNvPr id="32" name="Line 66"/>
            <p:cNvSpPr>
              <a:spLocks noChangeShapeType="1"/>
            </p:cNvSpPr>
            <p:nvPr/>
          </p:nvSpPr>
          <p:spPr bwMode="auto">
            <a:xfrm>
              <a:off x="1843" y="1716"/>
              <a:ext cx="1067" cy="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" name="Line 67"/>
            <p:cNvSpPr>
              <a:spLocks noChangeShapeType="1"/>
            </p:cNvSpPr>
            <p:nvPr/>
          </p:nvSpPr>
          <p:spPr bwMode="auto">
            <a:xfrm flipV="1">
              <a:off x="1843" y="1178"/>
              <a:ext cx="933" cy="538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" name="Line 68"/>
            <p:cNvSpPr>
              <a:spLocks noChangeShapeType="1"/>
            </p:cNvSpPr>
            <p:nvPr/>
          </p:nvSpPr>
          <p:spPr bwMode="auto">
            <a:xfrm flipV="1">
              <a:off x="1843" y="785"/>
              <a:ext cx="534" cy="931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" name="Line 69"/>
            <p:cNvSpPr>
              <a:spLocks noChangeShapeType="1"/>
            </p:cNvSpPr>
            <p:nvPr/>
          </p:nvSpPr>
          <p:spPr bwMode="auto">
            <a:xfrm flipV="1">
              <a:off x="1843" y="641"/>
              <a:ext cx="0" cy="1075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" name="Line 70"/>
            <p:cNvSpPr>
              <a:spLocks noChangeShapeType="1"/>
            </p:cNvSpPr>
            <p:nvPr/>
          </p:nvSpPr>
          <p:spPr bwMode="auto">
            <a:xfrm flipH="1" flipV="1">
              <a:off x="1304" y="785"/>
              <a:ext cx="539" cy="931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7" name="Line 71"/>
            <p:cNvSpPr>
              <a:spLocks noChangeShapeType="1"/>
            </p:cNvSpPr>
            <p:nvPr/>
          </p:nvSpPr>
          <p:spPr bwMode="auto">
            <a:xfrm flipH="1" flipV="1">
              <a:off x="909" y="1178"/>
              <a:ext cx="936" cy="538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" name="Line 72"/>
            <p:cNvSpPr>
              <a:spLocks noChangeShapeType="1"/>
            </p:cNvSpPr>
            <p:nvPr/>
          </p:nvSpPr>
          <p:spPr bwMode="auto">
            <a:xfrm flipH="1">
              <a:off x="765" y="1716"/>
              <a:ext cx="1078" cy="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" name="Line 73"/>
            <p:cNvSpPr>
              <a:spLocks noChangeShapeType="1"/>
            </p:cNvSpPr>
            <p:nvPr/>
          </p:nvSpPr>
          <p:spPr bwMode="auto">
            <a:xfrm flipH="1">
              <a:off x="909" y="1716"/>
              <a:ext cx="936" cy="536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0" name="Line 74"/>
            <p:cNvSpPr>
              <a:spLocks noChangeShapeType="1"/>
            </p:cNvSpPr>
            <p:nvPr/>
          </p:nvSpPr>
          <p:spPr bwMode="auto">
            <a:xfrm flipH="1">
              <a:off x="1304" y="1716"/>
              <a:ext cx="539" cy="93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" name="Line 75"/>
            <p:cNvSpPr>
              <a:spLocks noChangeShapeType="1"/>
            </p:cNvSpPr>
            <p:nvPr/>
          </p:nvSpPr>
          <p:spPr bwMode="auto">
            <a:xfrm>
              <a:off x="1843" y="1716"/>
              <a:ext cx="0" cy="1073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2" name="Line 76"/>
            <p:cNvSpPr>
              <a:spLocks noChangeShapeType="1"/>
            </p:cNvSpPr>
            <p:nvPr/>
          </p:nvSpPr>
          <p:spPr bwMode="auto">
            <a:xfrm>
              <a:off x="1843" y="1716"/>
              <a:ext cx="534" cy="93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3" name="Line 77"/>
            <p:cNvSpPr>
              <a:spLocks noChangeShapeType="1"/>
            </p:cNvSpPr>
            <p:nvPr/>
          </p:nvSpPr>
          <p:spPr bwMode="auto">
            <a:xfrm>
              <a:off x="1843" y="1716"/>
              <a:ext cx="933" cy="536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" name="Line 78"/>
            <p:cNvSpPr>
              <a:spLocks noChangeShapeType="1"/>
            </p:cNvSpPr>
            <p:nvPr/>
          </p:nvSpPr>
          <p:spPr bwMode="auto">
            <a:xfrm flipH="1" flipV="1">
              <a:off x="2776" y="1178"/>
              <a:ext cx="144" cy="538"/>
            </a:xfrm>
            <a:prstGeom prst="line">
              <a:avLst/>
            </a:prstGeom>
            <a:noFill/>
            <a:ln w="19050" cap="sq">
              <a:solidFill>
                <a:srgbClr val="00206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5" name="Line 79"/>
            <p:cNvSpPr>
              <a:spLocks noChangeShapeType="1"/>
            </p:cNvSpPr>
            <p:nvPr/>
          </p:nvSpPr>
          <p:spPr bwMode="auto">
            <a:xfrm flipH="1" flipV="1">
              <a:off x="2381" y="785"/>
              <a:ext cx="403" cy="393"/>
            </a:xfrm>
            <a:prstGeom prst="line">
              <a:avLst/>
            </a:prstGeom>
            <a:noFill/>
            <a:ln w="19050" cap="sq">
              <a:solidFill>
                <a:srgbClr val="00206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6" name="Line 80"/>
            <p:cNvSpPr>
              <a:spLocks noChangeShapeType="1"/>
            </p:cNvSpPr>
            <p:nvPr/>
          </p:nvSpPr>
          <p:spPr bwMode="auto">
            <a:xfrm flipH="1" flipV="1">
              <a:off x="1843" y="641"/>
              <a:ext cx="534" cy="144"/>
            </a:xfrm>
            <a:prstGeom prst="line">
              <a:avLst/>
            </a:prstGeom>
            <a:noFill/>
            <a:ln w="19050" cap="sq">
              <a:solidFill>
                <a:srgbClr val="00206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" name="Line 81"/>
            <p:cNvSpPr>
              <a:spLocks noChangeShapeType="1"/>
            </p:cNvSpPr>
            <p:nvPr/>
          </p:nvSpPr>
          <p:spPr bwMode="auto">
            <a:xfrm flipH="1">
              <a:off x="1304" y="641"/>
              <a:ext cx="539" cy="144"/>
            </a:xfrm>
            <a:prstGeom prst="line">
              <a:avLst/>
            </a:prstGeom>
            <a:noFill/>
            <a:ln w="19050" cap="sq">
              <a:solidFill>
                <a:srgbClr val="00206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8" name="Line 82"/>
            <p:cNvSpPr>
              <a:spLocks noChangeShapeType="1"/>
            </p:cNvSpPr>
            <p:nvPr/>
          </p:nvSpPr>
          <p:spPr bwMode="auto">
            <a:xfrm flipH="1">
              <a:off x="909" y="785"/>
              <a:ext cx="402" cy="393"/>
            </a:xfrm>
            <a:prstGeom prst="line">
              <a:avLst/>
            </a:prstGeom>
            <a:noFill/>
            <a:ln w="19050" cap="sq">
              <a:solidFill>
                <a:srgbClr val="00206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9" name="Line 83"/>
            <p:cNvSpPr>
              <a:spLocks noChangeShapeType="1"/>
            </p:cNvSpPr>
            <p:nvPr/>
          </p:nvSpPr>
          <p:spPr bwMode="auto">
            <a:xfrm flipH="1">
              <a:off x="765" y="1178"/>
              <a:ext cx="144" cy="538"/>
            </a:xfrm>
            <a:prstGeom prst="line">
              <a:avLst/>
            </a:prstGeom>
            <a:noFill/>
            <a:ln w="19050" cap="sq">
              <a:solidFill>
                <a:srgbClr val="00206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0" name="Line 84"/>
            <p:cNvSpPr>
              <a:spLocks noChangeShapeType="1"/>
            </p:cNvSpPr>
            <p:nvPr/>
          </p:nvSpPr>
          <p:spPr bwMode="auto">
            <a:xfrm>
              <a:off x="765" y="1716"/>
              <a:ext cx="144" cy="536"/>
            </a:xfrm>
            <a:prstGeom prst="line">
              <a:avLst/>
            </a:prstGeom>
            <a:noFill/>
            <a:ln w="19050" cap="sq">
              <a:solidFill>
                <a:srgbClr val="00206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" name="Line 85"/>
            <p:cNvSpPr>
              <a:spLocks noChangeShapeType="1"/>
            </p:cNvSpPr>
            <p:nvPr/>
          </p:nvSpPr>
          <p:spPr bwMode="auto">
            <a:xfrm>
              <a:off x="909" y="2252"/>
              <a:ext cx="402" cy="394"/>
            </a:xfrm>
            <a:prstGeom prst="line">
              <a:avLst/>
            </a:prstGeom>
            <a:noFill/>
            <a:ln w="19050" cap="sq">
              <a:solidFill>
                <a:srgbClr val="00206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2" name="Line 86"/>
            <p:cNvSpPr>
              <a:spLocks noChangeShapeType="1"/>
            </p:cNvSpPr>
            <p:nvPr/>
          </p:nvSpPr>
          <p:spPr bwMode="auto">
            <a:xfrm>
              <a:off x="1304" y="2646"/>
              <a:ext cx="539" cy="143"/>
            </a:xfrm>
            <a:prstGeom prst="line">
              <a:avLst/>
            </a:prstGeom>
            <a:noFill/>
            <a:ln w="19050" cap="sq">
              <a:solidFill>
                <a:srgbClr val="00206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3" name="Line 87"/>
            <p:cNvSpPr>
              <a:spLocks noChangeShapeType="1"/>
            </p:cNvSpPr>
            <p:nvPr/>
          </p:nvSpPr>
          <p:spPr bwMode="auto">
            <a:xfrm flipV="1">
              <a:off x="1843" y="2646"/>
              <a:ext cx="534" cy="143"/>
            </a:xfrm>
            <a:prstGeom prst="line">
              <a:avLst/>
            </a:prstGeom>
            <a:noFill/>
            <a:ln w="19050" cap="sq">
              <a:solidFill>
                <a:srgbClr val="00206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" name="Line 88"/>
            <p:cNvSpPr>
              <a:spLocks noChangeShapeType="1"/>
            </p:cNvSpPr>
            <p:nvPr/>
          </p:nvSpPr>
          <p:spPr bwMode="auto">
            <a:xfrm flipV="1">
              <a:off x="2381" y="2252"/>
              <a:ext cx="403" cy="394"/>
            </a:xfrm>
            <a:prstGeom prst="line">
              <a:avLst/>
            </a:prstGeom>
            <a:noFill/>
            <a:ln w="19050" cap="sq">
              <a:solidFill>
                <a:srgbClr val="00206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5" name="Line 89"/>
            <p:cNvSpPr>
              <a:spLocks noChangeShapeType="1"/>
            </p:cNvSpPr>
            <p:nvPr/>
          </p:nvSpPr>
          <p:spPr bwMode="auto">
            <a:xfrm flipV="1">
              <a:off x="2776" y="1716"/>
              <a:ext cx="144" cy="536"/>
            </a:xfrm>
            <a:prstGeom prst="line">
              <a:avLst/>
            </a:prstGeom>
            <a:noFill/>
            <a:ln w="19050" cap="sq">
              <a:solidFill>
                <a:srgbClr val="00206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6" name="Oval 90"/>
            <p:cNvSpPr>
              <a:spLocks noChangeArrowheads="1"/>
            </p:cNvSpPr>
            <p:nvPr/>
          </p:nvSpPr>
          <p:spPr bwMode="auto">
            <a:xfrm>
              <a:off x="768" y="640"/>
              <a:ext cx="2155" cy="2148"/>
            </a:xfrm>
            <a:prstGeom prst="ellipse">
              <a:avLst/>
            </a:prstGeom>
            <a:noFill/>
            <a:ln w="19050" cap="sq">
              <a:solidFill>
                <a:srgbClr val="00206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7" name="Group 385"/>
          <p:cNvGrpSpPr/>
          <p:nvPr/>
        </p:nvGrpSpPr>
        <p:grpSpPr bwMode="auto">
          <a:xfrm>
            <a:off x="5363343" y="908720"/>
            <a:ext cx="3297238" cy="3308350"/>
            <a:chOff x="3016" y="1888"/>
            <a:chExt cx="2077" cy="2084"/>
          </a:xfrm>
        </p:grpSpPr>
        <p:sp>
          <p:nvSpPr>
            <p:cNvPr id="58" name="Line 144"/>
            <p:cNvSpPr>
              <a:spLocks noChangeShapeType="1"/>
            </p:cNvSpPr>
            <p:nvPr/>
          </p:nvSpPr>
          <p:spPr bwMode="auto">
            <a:xfrm>
              <a:off x="4053" y="2930"/>
              <a:ext cx="1037" cy="1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9" name="Line 145"/>
            <p:cNvSpPr>
              <a:spLocks noChangeShapeType="1"/>
            </p:cNvSpPr>
            <p:nvPr/>
          </p:nvSpPr>
          <p:spPr bwMode="auto">
            <a:xfrm flipV="1">
              <a:off x="4053" y="2661"/>
              <a:ext cx="1002" cy="269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0" name="Line 146"/>
            <p:cNvSpPr>
              <a:spLocks noChangeShapeType="1"/>
            </p:cNvSpPr>
            <p:nvPr/>
          </p:nvSpPr>
          <p:spPr bwMode="auto">
            <a:xfrm flipV="1">
              <a:off x="4053" y="2410"/>
              <a:ext cx="899" cy="52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" name="Line 147"/>
            <p:cNvSpPr>
              <a:spLocks noChangeShapeType="1"/>
            </p:cNvSpPr>
            <p:nvPr/>
          </p:nvSpPr>
          <p:spPr bwMode="auto">
            <a:xfrm flipV="1">
              <a:off x="4053" y="2194"/>
              <a:ext cx="733" cy="736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2" name="Line 148"/>
            <p:cNvSpPr>
              <a:spLocks noChangeShapeType="1"/>
            </p:cNvSpPr>
            <p:nvPr/>
          </p:nvSpPr>
          <p:spPr bwMode="auto">
            <a:xfrm flipV="1">
              <a:off x="4053" y="2028"/>
              <a:ext cx="518" cy="902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3" name="Line 149"/>
            <p:cNvSpPr>
              <a:spLocks noChangeShapeType="1"/>
            </p:cNvSpPr>
            <p:nvPr/>
          </p:nvSpPr>
          <p:spPr bwMode="auto">
            <a:xfrm flipV="1">
              <a:off x="4053" y="1925"/>
              <a:ext cx="269" cy="1005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4" name="Line 150"/>
            <p:cNvSpPr>
              <a:spLocks noChangeShapeType="1"/>
            </p:cNvSpPr>
            <p:nvPr/>
          </p:nvSpPr>
          <p:spPr bwMode="auto">
            <a:xfrm flipV="1">
              <a:off x="4053" y="1890"/>
              <a:ext cx="1" cy="104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5" name="Line 151"/>
            <p:cNvSpPr>
              <a:spLocks noChangeShapeType="1"/>
            </p:cNvSpPr>
            <p:nvPr/>
          </p:nvSpPr>
          <p:spPr bwMode="auto">
            <a:xfrm flipH="1" flipV="1">
              <a:off x="3785" y="1925"/>
              <a:ext cx="268" cy="1005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6" name="Line 152"/>
            <p:cNvSpPr>
              <a:spLocks noChangeShapeType="1"/>
            </p:cNvSpPr>
            <p:nvPr/>
          </p:nvSpPr>
          <p:spPr bwMode="auto">
            <a:xfrm flipH="1" flipV="1">
              <a:off x="3535" y="2028"/>
              <a:ext cx="518" cy="902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7" name="Line 153"/>
            <p:cNvSpPr>
              <a:spLocks noChangeShapeType="1"/>
            </p:cNvSpPr>
            <p:nvPr/>
          </p:nvSpPr>
          <p:spPr bwMode="auto">
            <a:xfrm flipH="1" flipV="1">
              <a:off x="3320" y="2194"/>
              <a:ext cx="733" cy="736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8" name="Line 154"/>
            <p:cNvSpPr>
              <a:spLocks noChangeShapeType="1"/>
            </p:cNvSpPr>
            <p:nvPr/>
          </p:nvSpPr>
          <p:spPr bwMode="auto">
            <a:xfrm flipH="1" flipV="1">
              <a:off x="3156" y="2410"/>
              <a:ext cx="897" cy="52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9" name="Line 155"/>
            <p:cNvSpPr>
              <a:spLocks noChangeShapeType="1"/>
            </p:cNvSpPr>
            <p:nvPr/>
          </p:nvSpPr>
          <p:spPr bwMode="auto">
            <a:xfrm flipH="1" flipV="1">
              <a:off x="3051" y="2661"/>
              <a:ext cx="1002" cy="269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0" name="Line 156"/>
            <p:cNvSpPr>
              <a:spLocks noChangeShapeType="1"/>
            </p:cNvSpPr>
            <p:nvPr/>
          </p:nvSpPr>
          <p:spPr bwMode="auto">
            <a:xfrm flipH="1">
              <a:off x="3016" y="2930"/>
              <a:ext cx="1037" cy="1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" name="Line 157"/>
            <p:cNvSpPr>
              <a:spLocks noChangeShapeType="1"/>
            </p:cNvSpPr>
            <p:nvPr/>
          </p:nvSpPr>
          <p:spPr bwMode="auto">
            <a:xfrm flipH="1">
              <a:off x="3051" y="2930"/>
              <a:ext cx="1002" cy="27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2" name="Line 158"/>
            <p:cNvSpPr>
              <a:spLocks noChangeShapeType="1"/>
            </p:cNvSpPr>
            <p:nvPr/>
          </p:nvSpPr>
          <p:spPr bwMode="auto">
            <a:xfrm flipH="1">
              <a:off x="3156" y="2930"/>
              <a:ext cx="897" cy="521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3" name="Line 159"/>
            <p:cNvSpPr>
              <a:spLocks noChangeShapeType="1"/>
            </p:cNvSpPr>
            <p:nvPr/>
          </p:nvSpPr>
          <p:spPr bwMode="auto">
            <a:xfrm flipH="1">
              <a:off x="3320" y="2930"/>
              <a:ext cx="733" cy="737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4" name="Line 160"/>
            <p:cNvSpPr>
              <a:spLocks noChangeShapeType="1"/>
            </p:cNvSpPr>
            <p:nvPr/>
          </p:nvSpPr>
          <p:spPr bwMode="auto">
            <a:xfrm flipH="1">
              <a:off x="3535" y="2930"/>
              <a:ext cx="518" cy="903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5" name="Line 161"/>
            <p:cNvSpPr>
              <a:spLocks noChangeShapeType="1"/>
            </p:cNvSpPr>
            <p:nvPr/>
          </p:nvSpPr>
          <p:spPr bwMode="auto">
            <a:xfrm flipH="1">
              <a:off x="3785" y="2930"/>
              <a:ext cx="268" cy="1005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6" name="Line 162"/>
            <p:cNvSpPr>
              <a:spLocks noChangeShapeType="1"/>
            </p:cNvSpPr>
            <p:nvPr/>
          </p:nvSpPr>
          <p:spPr bwMode="auto">
            <a:xfrm>
              <a:off x="4053" y="2930"/>
              <a:ext cx="1" cy="1042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7" name="Line 163"/>
            <p:cNvSpPr>
              <a:spLocks noChangeShapeType="1"/>
            </p:cNvSpPr>
            <p:nvPr/>
          </p:nvSpPr>
          <p:spPr bwMode="auto">
            <a:xfrm>
              <a:off x="4053" y="2930"/>
              <a:ext cx="269" cy="1005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8" name="Line 164"/>
            <p:cNvSpPr>
              <a:spLocks noChangeShapeType="1"/>
            </p:cNvSpPr>
            <p:nvPr/>
          </p:nvSpPr>
          <p:spPr bwMode="auto">
            <a:xfrm>
              <a:off x="4053" y="2930"/>
              <a:ext cx="518" cy="903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9" name="Line 165"/>
            <p:cNvSpPr>
              <a:spLocks noChangeShapeType="1"/>
            </p:cNvSpPr>
            <p:nvPr/>
          </p:nvSpPr>
          <p:spPr bwMode="auto">
            <a:xfrm>
              <a:off x="4053" y="2930"/>
              <a:ext cx="733" cy="737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0" name="Line 166"/>
            <p:cNvSpPr>
              <a:spLocks noChangeShapeType="1"/>
            </p:cNvSpPr>
            <p:nvPr/>
          </p:nvSpPr>
          <p:spPr bwMode="auto">
            <a:xfrm>
              <a:off x="4053" y="2930"/>
              <a:ext cx="899" cy="521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1" name="Line 167"/>
            <p:cNvSpPr>
              <a:spLocks noChangeShapeType="1"/>
            </p:cNvSpPr>
            <p:nvPr/>
          </p:nvSpPr>
          <p:spPr bwMode="auto">
            <a:xfrm>
              <a:off x="4053" y="2930"/>
              <a:ext cx="1002" cy="27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" name="Line 168"/>
            <p:cNvSpPr>
              <a:spLocks noChangeShapeType="1"/>
            </p:cNvSpPr>
            <p:nvPr/>
          </p:nvSpPr>
          <p:spPr bwMode="auto">
            <a:xfrm flipH="1" flipV="1">
              <a:off x="5055" y="2661"/>
              <a:ext cx="35" cy="269"/>
            </a:xfrm>
            <a:prstGeom prst="line">
              <a:avLst/>
            </a:prstGeom>
            <a:noFill/>
            <a:ln w="19050" cap="sq">
              <a:solidFill>
                <a:srgbClr val="00206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3" name="Line 169"/>
            <p:cNvSpPr>
              <a:spLocks noChangeShapeType="1"/>
            </p:cNvSpPr>
            <p:nvPr/>
          </p:nvSpPr>
          <p:spPr bwMode="auto">
            <a:xfrm flipH="1" flipV="1">
              <a:off x="4952" y="2410"/>
              <a:ext cx="103" cy="251"/>
            </a:xfrm>
            <a:prstGeom prst="line">
              <a:avLst/>
            </a:prstGeom>
            <a:noFill/>
            <a:ln w="19050" cap="sq">
              <a:solidFill>
                <a:srgbClr val="00206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4" name="Line 170"/>
            <p:cNvSpPr>
              <a:spLocks noChangeShapeType="1"/>
            </p:cNvSpPr>
            <p:nvPr/>
          </p:nvSpPr>
          <p:spPr bwMode="auto">
            <a:xfrm flipH="1" flipV="1">
              <a:off x="4786" y="2194"/>
              <a:ext cx="166" cy="216"/>
            </a:xfrm>
            <a:prstGeom prst="line">
              <a:avLst/>
            </a:prstGeom>
            <a:noFill/>
            <a:ln w="19050" cap="sq">
              <a:solidFill>
                <a:srgbClr val="00206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5" name="Line 171"/>
            <p:cNvSpPr>
              <a:spLocks noChangeShapeType="1"/>
            </p:cNvSpPr>
            <p:nvPr/>
          </p:nvSpPr>
          <p:spPr bwMode="auto">
            <a:xfrm flipH="1" flipV="1">
              <a:off x="4571" y="2028"/>
              <a:ext cx="215" cy="166"/>
            </a:xfrm>
            <a:prstGeom prst="line">
              <a:avLst/>
            </a:prstGeom>
            <a:noFill/>
            <a:ln w="19050" cap="sq">
              <a:solidFill>
                <a:srgbClr val="00206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6" name="Line 172"/>
            <p:cNvSpPr>
              <a:spLocks noChangeShapeType="1"/>
            </p:cNvSpPr>
            <p:nvPr/>
          </p:nvSpPr>
          <p:spPr bwMode="auto">
            <a:xfrm flipH="1" flipV="1">
              <a:off x="4322" y="1925"/>
              <a:ext cx="249" cy="103"/>
            </a:xfrm>
            <a:prstGeom prst="line">
              <a:avLst/>
            </a:prstGeom>
            <a:noFill/>
            <a:ln w="19050" cap="sq">
              <a:solidFill>
                <a:srgbClr val="00206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7" name="Line 173"/>
            <p:cNvSpPr>
              <a:spLocks noChangeShapeType="1"/>
            </p:cNvSpPr>
            <p:nvPr/>
          </p:nvSpPr>
          <p:spPr bwMode="auto">
            <a:xfrm flipH="1" flipV="1">
              <a:off x="4053" y="1890"/>
              <a:ext cx="269" cy="35"/>
            </a:xfrm>
            <a:prstGeom prst="line">
              <a:avLst/>
            </a:prstGeom>
            <a:noFill/>
            <a:ln w="19050" cap="sq">
              <a:solidFill>
                <a:srgbClr val="00206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8" name="Line 174"/>
            <p:cNvSpPr>
              <a:spLocks noChangeShapeType="1"/>
            </p:cNvSpPr>
            <p:nvPr/>
          </p:nvSpPr>
          <p:spPr bwMode="auto">
            <a:xfrm flipH="1">
              <a:off x="3785" y="1890"/>
              <a:ext cx="268" cy="35"/>
            </a:xfrm>
            <a:prstGeom prst="line">
              <a:avLst/>
            </a:prstGeom>
            <a:noFill/>
            <a:ln w="19050" cap="sq">
              <a:solidFill>
                <a:srgbClr val="00206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9" name="Line 175"/>
            <p:cNvSpPr>
              <a:spLocks noChangeShapeType="1"/>
            </p:cNvSpPr>
            <p:nvPr/>
          </p:nvSpPr>
          <p:spPr bwMode="auto">
            <a:xfrm flipH="1">
              <a:off x="3535" y="1925"/>
              <a:ext cx="250" cy="103"/>
            </a:xfrm>
            <a:prstGeom prst="line">
              <a:avLst/>
            </a:prstGeom>
            <a:noFill/>
            <a:ln w="19050" cap="sq">
              <a:solidFill>
                <a:srgbClr val="00206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0" name="Line 176"/>
            <p:cNvSpPr>
              <a:spLocks noChangeShapeType="1"/>
            </p:cNvSpPr>
            <p:nvPr/>
          </p:nvSpPr>
          <p:spPr bwMode="auto">
            <a:xfrm flipH="1">
              <a:off x="3320" y="2028"/>
              <a:ext cx="215" cy="166"/>
            </a:xfrm>
            <a:prstGeom prst="line">
              <a:avLst/>
            </a:prstGeom>
            <a:noFill/>
            <a:ln w="19050" cap="sq">
              <a:solidFill>
                <a:srgbClr val="00206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1" name="Line 177"/>
            <p:cNvSpPr>
              <a:spLocks noChangeShapeType="1"/>
            </p:cNvSpPr>
            <p:nvPr/>
          </p:nvSpPr>
          <p:spPr bwMode="auto">
            <a:xfrm flipH="1">
              <a:off x="3156" y="2194"/>
              <a:ext cx="164" cy="216"/>
            </a:xfrm>
            <a:prstGeom prst="line">
              <a:avLst/>
            </a:prstGeom>
            <a:noFill/>
            <a:ln w="19050" cap="sq">
              <a:solidFill>
                <a:srgbClr val="00206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" name="Line 178"/>
            <p:cNvSpPr>
              <a:spLocks noChangeShapeType="1"/>
            </p:cNvSpPr>
            <p:nvPr/>
          </p:nvSpPr>
          <p:spPr bwMode="auto">
            <a:xfrm flipH="1">
              <a:off x="3051" y="2410"/>
              <a:ext cx="105" cy="251"/>
            </a:xfrm>
            <a:prstGeom prst="line">
              <a:avLst/>
            </a:prstGeom>
            <a:noFill/>
            <a:ln w="19050" cap="sq">
              <a:solidFill>
                <a:srgbClr val="00206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3" name="Line 179"/>
            <p:cNvSpPr>
              <a:spLocks noChangeShapeType="1"/>
            </p:cNvSpPr>
            <p:nvPr/>
          </p:nvSpPr>
          <p:spPr bwMode="auto">
            <a:xfrm flipH="1">
              <a:off x="3016" y="2661"/>
              <a:ext cx="35" cy="269"/>
            </a:xfrm>
            <a:prstGeom prst="line">
              <a:avLst/>
            </a:prstGeom>
            <a:noFill/>
            <a:ln w="19050" cap="sq">
              <a:solidFill>
                <a:srgbClr val="00206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4" name="Line 180"/>
            <p:cNvSpPr>
              <a:spLocks noChangeShapeType="1"/>
            </p:cNvSpPr>
            <p:nvPr/>
          </p:nvSpPr>
          <p:spPr bwMode="auto">
            <a:xfrm>
              <a:off x="3016" y="2930"/>
              <a:ext cx="35" cy="270"/>
            </a:xfrm>
            <a:prstGeom prst="line">
              <a:avLst/>
            </a:prstGeom>
            <a:noFill/>
            <a:ln w="19050" cap="sq">
              <a:solidFill>
                <a:srgbClr val="00206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5" name="Line 181"/>
            <p:cNvSpPr>
              <a:spLocks noChangeShapeType="1"/>
            </p:cNvSpPr>
            <p:nvPr/>
          </p:nvSpPr>
          <p:spPr bwMode="auto">
            <a:xfrm>
              <a:off x="3051" y="3200"/>
              <a:ext cx="105" cy="251"/>
            </a:xfrm>
            <a:prstGeom prst="line">
              <a:avLst/>
            </a:prstGeom>
            <a:noFill/>
            <a:ln w="19050" cap="sq">
              <a:solidFill>
                <a:srgbClr val="00206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6" name="Line 182"/>
            <p:cNvSpPr>
              <a:spLocks noChangeShapeType="1"/>
            </p:cNvSpPr>
            <p:nvPr/>
          </p:nvSpPr>
          <p:spPr bwMode="auto">
            <a:xfrm>
              <a:off x="3156" y="3451"/>
              <a:ext cx="164" cy="216"/>
            </a:xfrm>
            <a:prstGeom prst="line">
              <a:avLst/>
            </a:prstGeom>
            <a:noFill/>
            <a:ln w="19050" cap="sq">
              <a:solidFill>
                <a:srgbClr val="00206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7" name="Line 183"/>
            <p:cNvSpPr>
              <a:spLocks noChangeShapeType="1"/>
            </p:cNvSpPr>
            <p:nvPr/>
          </p:nvSpPr>
          <p:spPr bwMode="auto">
            <a:xfrm>
              <a:off x="3320" y="3667"/>
              <a:ext cx="215" cy="166"/>
            </a:xfrm>
            <a:prstGeom prst="line">
              <a:avLst/>
            </a:prstGeom>
            <a:noFill/>
            <a:ln w="19050" cap="sq">
              <a:solidFill>
                <a:srgbClr val="00206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8" name="Line 184"/>
            <p:cNvSpPr>
              <a:spLocks noChangeShapeType="1"/>
            </p:cNvSpPr>
            <p:nvPr/>
          </p:nvSpPr>
          <p:spPr bwMode="auto">
            <a:xfrm>
              <a:off x="3535" y="3833"/>
              <a:ext cx="250" cy="102"/>
            </a:xfrm>
            <a:prstGeom prst="line">
              <a:avLst/>
            </a:prstGeom>
            <a:noFill/>
            <a:ln w="19050" cap="sq">
              <a:solidFill>
                <a:srgbClr val="00206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" name="Line 185"/>
            <p:cNvSpPr>
              <a:spLocks noChangeShapeType="1"/>
            </p:cNvSpPr>
            <p:nvPr/>
          </p:nvSpPr>
          <p:spPr bwMode="auto">
            <a:xfrm>
              <a:off x="3785" y="3935"/>
              <a:ext cx="268" cy="37"/>
            </a:xfrm>
            <a:prstGeom prst="line">
              <a:avLst/>
            </a:prstGeom>
            <a:noFill/>
            <a:ln w="19050" cap="sq">
              <a:solidFill>
                <a:srgbClr val="00206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0" name="Line 186"/>
            <p:cNvSpPr>
              <a:spLocks noChangeShapeType="1"/>
            </p:cNvSpPr>
            <p:nvPr/>
          </p:nvSpPr>
          <p:spPr bwMode="auto">
            <a:xfrm flipV="1">
              <a:off x="4053" y="3935"/>
              <a:ext cx="269" cy="37"/>
            </a:xfrm>
            <a:prstGeom prst="line">
              <a:avLst/>
            </a:prstGeom>
            <a:noFill/>
            <a:ln w="19050" cap="sq">
              <a:solidFill>
                <a:srgbClr val="00206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1" name="Line 187"/>
            <p:cNvSpPr>
              <a:spLocks noChangeShapeType="1"/>
            </p:cNvSpPr>
            <p:nvPr/>
          </p:nvSpPr>
          <p:spPr bwMode="auto">
            <a:xfrm flipV="1">
              <a:off x="4322" y="3833"/>
              <a:ext cx="249" cy="102"/>
            </a:xfrm>
            <a:prstGeom prst="line">
              <a:avLst/>
            </a:prstGeom>
            <a:noFill/>
            <a:ln w="19050" cap="sq">
              <a:solidFill>
                <a:srgbClr val="00206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2" name="Line 188"/>
            <p:cNvSpPr>
              <a:spLocks noChangeShapeType="1"/>
            </p:cNvSpPr>
            <p:nvPr/>
          </p:nvSpPr>
          <p:spPr bwMode="auto">
            <a:xfrm flipV="1">
              <a:off x="4571" y="3667"/>
              <a:ext cx="215" cy="166"/>
            </a:xfrm>
            <a:prstGeom prst="line">
              <a:avLst/>
            </a:prstGeom>
            <a:noFill/>
            <a:ln w="19050" cap="sq">
              <a:solidFill>
                <a:srgbClr val="00206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" name="Line 189"/>
            <p:cNvSpPr>
              <a:spLocks noChangeShapeType="1"/>
            </p:cNvSpPr>
            <p:nvPr/>
          </p:nvSpPr>
          <p:spPr bwMode="auto">
            <a:xfrm flipV="1">
              <a:off x="4786" y="3451"/>
              <a:ext cx="166" cy="216"/>
            </a:xfrm>
            <a:prstGeom prst="line">
              <a:avLst/>
            </a:prstGeom>
            <a:noFill/>
            <a:ln w="19050" cap="sq">
              <a:solidFill>
                <a:srgbClr val="00206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" name="Line 190"/>
            <p:cNvSpPr>
              <a:spLocks noChangeShapeType="1"/>
            </p:cNvSpPr>
            <p:nvPr/>
          </p:nvSpPr>
          <p:spPr bwMode="auto">
            <a:xfrm flipV="1">
              <a:off x="4952" y="3200"/>
              <a:ext cx="103" cy="251"/>
            </a:xfrm>
            <a:prstGeom prst="line">
              <a:avLst/>
            </a:prstGeom>
            <a:noFill/>
            <a:ln w="19050" cap="sq">
              <a:solidFill>
                <a:srgbClr val="00206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" name="Line 191"/>
            <p:cNvSpPr>
              <a:spLocks noChangeShapeType="1"/>
            </p:cNvSpPr>
            <p:nvPr/>
          </p:nvSpPr>
          <p:spPr bwMode="auto">
            <a:xfrm flipV="1">
              <a:off x="5055" y="2930"/>
              <a:ext cx="35" cy="270"/>
            </a:xfrm>
            <a:prstGeom prst="line">
              <a:avLst/>
            </a:prstGeom>
            <a:noFill/>
            <a:ln w="19050" cap="sq">
              <a:solidFill>
                <a:srgbClr val="00206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6" name="Oval 192"/>
            <p:cNvSpPr>
              <a:spLocks noChangeArrowheads="1"/>
            </p:cNvSpPr>
            <p:nvPr/>
          </p:nvSpPr>
          <p:spPr bwMode="auto">
            <a:xfrm>
              <a:off x="3019" y="1888"/>
              <a:ext cx="2074" cy="2083"/>
            </a:xfrm>
            <a:prstGeom prst="ellipse">
              <a:avLst/>
            </a:prstGeom>
            <a:noFill/>
            <a:ln w="19050" cap="sq">
              <a:solidFill>
                <a:srgbClr val="00206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7" name="矩形 106"/>
          <p:cNvSpPr/>
          <p:nvPr/>
        </p:nvSpPr>
        <p:spPr>
          <a:xfrm>
            <a:off x="6316714" y="4553852"/>
            <a:ext cx="1415772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zh-CN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割圆术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829816" y="881390"/>
            <a:ext cx="3886200" cy="52322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Tx/>
              <a:buBlip>
                <a:blip r:embed="rId3"/>
              </a:buBlip>
            </a:pPr>
            <a:r>
              <a:rPr lang="zh-CN" altLang="en-US" sz="28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定积分的几何意义</a:t>
            </a:r>
            <a:r>
              <a:rPr lang="en-US" altLang="zh-CN" sz="28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831850" y="1344613"/>
          <a:ext cx="3683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61" name="Equation" r:id="rId4" imgW="4914900" imgH="1028700" progId="Equation.3">
                  <p:embed/>
                </p:oleObj>
              </mc:Choice>
              <mc:Fallback>
                <p:oleObj name="Equation" r:id="rId4" imgW="4914900" imgH="1028700" progId="Equation.3">
                  <p:embed/>
                  <p:pic>
                    <p:nvPicPr>
                      <p:cNvPr id="0" name="图片 443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1344613"/>
                        <a:ext cx="36830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53000" y="14478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曲边梯形面积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838200" y="2259013"/>
          <a:ext cx="3340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62" name="Equation" r:id="rId6" imgW="4457700" imgH="1028700" progId="Equation.3">
                  <p:embed/>
                </p:oleObj>
              </mc:Choice>
              <mc:Fallback>
                <p:oleObj name="Equation" r:id="rId6" imgW="4457700" imgH="1028700" progId="Equation.3">
                  <p:embed/>
                  <p:pic>
                    <p:nvPicPr>
                      <p:cNvPr id="0" name="图片 44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59013"/>
                        <a:ext cx="33401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951413" y="2320925"/>
            <a:ext cx="35067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曲边梯形面积的负值</a:t>
            </a:r>
          </a:p>
        </p:txBody>
      </p:sp>
      <p:sp>
        <p:nvSpPr>
          <p:cNvPr id="7" name="Freeform 7"/>
          <p:cNvSpPr/>
          <p:nvPr/>
        </p:nvSpPr>
        <p:spPr bwMode="auto">
          <a:xfrm>
            <a:off x="914400" y="3525838"/>
            <a:ext cx="838200" cy="838200"/>
          </a:xfrm>
          <a:custGeom>
            <a:avLst/>
            <a:gdLst>
              <a:gd name="T0" fmla="*/ 0 w 528"/>
              <a:gd name="T1" fmla="*/ 0 h 528"/>
              <a:gd name="T2" fmla="*/ 528 w 528"/>
              <a:gd name="T3" fmla="*/ 528 h 528"/>
              <a:gd name="T4" fmla="*/ 0 w 528"/>
              <a:gd name="T5" fmla="*/ 528 h 528"/>
              <a:gd name="T6" fmla="*/ 0 w 528"/>
              <a:gd name="T7" fmla="*/ 0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8" h="528">
                <a:moveTo>
                  <a:pt x="0" y="0"/>
                </a:moveTo>
                <a:lnTo>
                  <a:pt x="528" y="528"/>
                </a:lnTo>
                <a:lnTo>
                  <a:pt x="0" y="528"/>
                </a:lnTo>
                <a:lnTo>
                  <a:pt x="0" y="0"/>
                </a:lnTo>
                <a:close/>
              </a:path>
            </a:pathLst>
          </a:cu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8"/>
          <p:cNvSpPr/>
          <p:nvPr/>
        </p:nvSpPr>
        <p:spPr bwMode="auto">
          <a:xfrm>
            <a:off x="1752600" y="4384675"/>
            <a:ext cx="1905000" cy="512763"/>
          </a:xfrm>
          <a:custGeom>
            <a:avLst/>
            <a:gdLst>
              <a:gd name="T0" fmla="*/ 0 w 1200"/>
              <a:gd name="T1" fmla="*/ 0 h 336"/>
              <a:gd name="T2" fmla="*/ 672 w 1200"/>
              <a:gd name="T3" fmla="*/ 336 h 336"/>
              <a:gd name="T4" fmla="*/ 1200 w 1200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0" h="336">
                <a:moveTo>
                  <a:pt x="0" y="0"/>
                </a:moveTo>
                <a:cubicBezTo>
                  <a:pt x="236" y="168"/>
                  <a:pt x="472" y="336"/>
                  <a:pt x="672" y="336"/>
                </a:cubicBezTo>
                <a:cubicBezTo>
                  <a:pt x="872" y="336"/>
                  <a:pt x="1112" y="56"/>
                  <a:pt x="1200" y="0"/>
                </a:cubicBezTo>
              </a:path>
            </a:pathLst>
          </a:custGeom>
          <a:solidFill>
            <a:srgbClr val="009900"/>
          </a:solidFill>
          <a:ln w="9525">
            <a:solidFill>
              <a:srgbClr val="009900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9"/>
          <p:cNvSpPr/>
          <p:nvPr/>
        </p:nvSpPr>
        <p:spPr bwMode="auto">
          <a:xfrm>
            <a:off x="3657600" y="3297238"/>
            <a:ext cx="2362200" cy="1066800"/>
          </a:xfrm>
          <a:custGeom>
            <a:avLst/>
            <a:gdLst>
              <a:gd name="T0" fmla="*/ 0 w 1488"/>
              <a:gd name="T1" fmla="*/ 672 h 672"/>
              <a:gd name="T2" fmla="*/ 768 w 1488"/>
              <a:gd name="T3" fmla="*/ 0 h 672"/>
              <a:gd name="T4" fmla="*/ 1488 w 1488"/>
              <a:gd name="T5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88" h="672">
                <a:moveTo>
                  <a:pt x="0" y="672"/>
                </a:moveTo>
                <a:cubicBezTo>
                  <a:pt x="260" y="336"/>
                  <a:pt x="520" y="0"/>
                  <a:pt x="768" y="0"/>
                </a:cubicBezTo>
                <a:cubicBezTo>
                  <a:pt x="1016" y="0"/>
                  <a:pt x="1368" y="560"/>
                  <a:pt x="1488" y="672"/>
                </a:cubicBezTo>
              </a:path>
            </a:pathLst>
          </a:cu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10"/>
          <p:cNvSpPr/>
          <p:nvPr/>
        </p:nvSpPr>
        <p:spPr bwMode="auto">
          <a:xfrm>
            <a:off x="6019800" y="4364038"/>
            <a:ext cx="1524000" cy="609600"/>
          </a:xfrm>
          <a:custGeom>
            <a:avLst/>
            <a:gdLst>
              <a:gd name="T0" fmla="*/ 0 w 960"/>
              <a:gd name="T1" fmla="*/ 0 h 384"/>
              <a:gd name="T2" fmla="*/ 480 w 960"/>
              <a:gd name="T3" fmla="*/ 384 h 384"/>
              <a:gd name="T4" fmla="*/ 960 w 960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384">
                <a:moveTo>
                  <a:pt x="0" y="0"/>
                </a:moveTo>
                <a:cubicBezTo>
                  <a:pt x="160" y="192"/>
                  <a:pt x="320" y="384"/>
                  <a:pt x="480" y="384"/>
                </a:cubicBezTo>
                <a:cubicBezTo>
                  <a:pt x="640" y="384"/>
                  <a:pt x="880" y="64"/>
                  <a:pt x="960" y="0"/>
                </a:cubicBezTo>
              </a:path>
            </a:pathLst>
          </a:cu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11"/>
          <p:cNvSpPr/>
          <p:nvPr/>
        </p:nvSpPr>
        <p:spPr bwMode="auto">
          <a:xfrm>
            <a:off x="7543800" y="3221038"/>
            <a:ext cx="762000" cy="1143000"/>
          </a:xfrm>
          <a:custGeom>
            <a:avLst/>
            <a:gdLst>
              <a:gd name="T0" fmla="*/ 0 w 480"/>
              <a:gd name="T1" fmla="*/ 720 h 720"/>
              <a:gd name="T2" fmla="*/ 480 w 480"/>
              <a:gd name="T3" fmla="*/ 720 h 720"/>
              <a:gd name="T4" fmla="*/ 480 w 480"/>
              <a:gd name="T5" fmla="*/ 0 h 720"/>
              <a:gd name="T6" fmla="*/ 0 w 480"/>
              <a:gd name="T7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0" h="720">
                <a:moveTo>
                  <a:pt x="0" y="720"/>
                </a:moveTo>
                <a:lnTo>
                  <a:pt x="480" y="720"/>
                </a:lnTo>
                <a:lnTo>
                  <a:pt x="480" y="0"/>
                </a:lnTo>
                <a:lnTo>
                  <a:pt x="0" y="720"/>
                </a:lnTo>
                <a:close/>
              </a:path>
            </a:pathLst>
          </a:cu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Group 12"/>
          <p:cNvGrpSpPr/>
          <p:nvPr/>
        </p:nvGrpSpPr>
        <p:grpSpPr bwMode="auto">
          <a:xfrm>
            <a:off x="685800" y="3144838"/>
            <a:ext cx="8229600" cy="2209800"/>
            <a:chOff x="432" y="1798"/>
            <a:chExt cx="5184" cy="1392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576" y="203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5232" y="1846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576" y="1846"/>
              <a:ext cx="4656" cy="1112"/>
            </a:xfrm>
            <a:custGeom>
              <a:avLst/>
              <a:gdLst>
                <a:gd name="T0" fmla="*/ 0 w 4656"/>
                <a:gd name="T1" fmla="*/ 192 h 1112"/>
                <a:gd name="T2" fmla="*/ 1248 w 4656"/>
                <a:gd name="T3" fmla="*/ 1056 h 1112"/>
                <a:gd name="T4" fmla="*/ 2496 w 4656"/>
                <a:gd name="T5" fmla="*/ 48 h 1112"/>
                <a:gd name="T6" fmla="*/ 3696 w 4656"/>
                <a:gd name="T7" fmla="*/ 1104 h 1112"/>
                <a:gd name="T8" fmla="*/ 4656 w 4656"/>
                <a:gd name="T9" fmla="*/ 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6" h="1112">
                  <a:moveTo>
                    <a:pt x="0" y="192"/>
                  </a:moveTo>
                  <a:cubicBezTo>
                    <a:pt x="416" y="636"/>
                    <a:pt x="832" y="1080"/>
                    <a:pt x="1248" y="1056"/>
                  </a:cubicBezTo>
                  <a:cubicBezTo>
                    <a:pt x="1664" y="1032"/>
                    <a:pt x="2088" y="40"/>
                    <a:pt x="2496" y="48"/>
                  </a:cubicBezTo>
                  <a:cubicBezTo>
                    <a:pt x="2904" y="56"/>
                    <a:pt x="3336" y="1112"/>
                    <a:pt x="3696" y="1104"/>
                  </a:cubicBezTo>
                  <a:cubicBezTo>
                    <a:pt x="4056" y="1096"/>
                    <a:pt x="4496" y="184"/>
                    <a:pt x="4656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6" name="Object 16"/>
            <p:cNvGraphicFramePr>
              <a:graphicFrameLocks noChangeAspect="1"/>
            </p:cNvGraphicFramePr>
            <p:nvPr/>
          </p:nvGraphicFramePr>
          <p:xfrm>
            <a:off x="528" y="264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63" name="Equation" r:id="rId8" imgW="304800" imgH="317500" progId="Equation.3">
                    <p:embed/>
                  </p:oleObj>
                </mc:Choice>
                <mc:Fallback>
                  <p:oleObj name="Equation" r:id="rId8" imgW="304800" imgH="317500" progId="Equation.3">
                    <p:embed/>
                    <p:pic>
                      <p:nvPicPr>
                        <p:cNvPr id="0" name="图片 443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64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7"/>
            <p:cNvGraphicFramePr>
              <a:graphicFrameLocks noChangeAspect="1"/>
            </p:cNvGraphicFramePr>
            <p:nvPr/>
          </p:nvGraphicFramePr>
          <p:xfrm>
            <a:off x="5172" y="2614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64" name="Equation" r:id="rId10" imgW="292100" imgH="444500" progId="Equation.3">
                    <p:embed/>
                  </p:oleObj>
                </mc:Choice>
                <mc:Fallback>
                  <p:oleObj name="Equation" r:id="rId10" imgW="292100" imgH="444500" progId="Equation.3">
                    <p:embed/>
                    <p:pic>
                      <p:nvPicPr>
                        <p:cNvPr id="0" name="图片 443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2" y="2614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8"/>
            <p:cNvGraphicFramePr>
              <a:graphicFrameLocks noChangeAspect="1"/>
            </p:cNvGraphicFramePr>
            <p:nvPr/>
          </p:nvGraphicFramePr>
          <p:xfrm>
            <a:off x="1555" y="182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65" name="Equation" r:id="rId12" imgW="317500" imgH="419100" progId="Equation.3">
                    <p:embed/>
                  </p:oleObj>
                </mc:Choice>
                <mc:Fallback>
                  <p:oleObj name="Equation" r:id="rId12" imgW="317500" imgH="419100" progId="Equation.3">
                    <p:embed/>
                    <p:pic>
                      <p:nvPicPr>
                        <p:cNvPr id="0" name="图片 443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5" y="182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9"/>
            <p:cNvGraphicFramePr>
              <a:graphicFrameLocks noChangeAspect="1"/>
            </p:cNvGraphicFramePr>
            <p:nvPr/>
          </p:nvGraphicFramePr>
          <p:xfrm>
            <a:off x="5456" y="264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66" name="Equation" r:id="rId14" imgW="304800" imgH="317500" progId="Equation.3">
                    <p:embed/>
                  </p:oleObj>
                </mc:Choice>
                <mc:Fallback>
                  <p:oleObj name="Equation" r:id="rId14" imgW="304800" imgH="317500" progId="Equation.3">
                    <p:embed/>
                    <p:pic>
                      <p:nvPicPr>
                        <p:cNvPr id="0" name="图片 443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6" y="264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V="1">
              <a:off x="1776" y="1798"/>
              <a:ext cx="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432" y="2566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22" name="Object 22"/>
          <p:cNvGraphicFramePr>
            <a:graphicFrameLocks noChangeAspect="1"/>
          </p:cNvGraphicFramePr>
          <p:nvPr/>
        </p:nvGraphicFramePr>
        <p:xfrm>
          <a:off x="990600" y="3889375"/>
          <a:ext cx="35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67" name="Equation" r:id="rId16" imgW="469900" imgH="596900" progId="Equation.3">
                  <p:embed/>
                </p:oleObj>
              </mc:Choice>
              <mc:Fallback>
                <p:oleObj name="Equation" r:id="rId16" imgW="469900" imgH="596900" progId="Equation.3">
                  <p:embed/>
                  <p:pic>
                    <p:nvPicPr>
                      <p:cNvPr id="0" name="图片 443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89375"/>
                        <a:ext cx="35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/>
        </p:nvGraphicFramePr>
        <p:xfrm>
          <a:off x="2362200" y="4346575"/>
          <a:ext cx="40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68" name="Equation" r:id="rId18" imgW="546100" imgH="596900" progId="Equation.3">
                  <p:embed/>
                </p:oleObj>
              </mc:Choice>
              <mc:Fallback>
                <p:oleObj name="Equation" r:id="rId18" imgW="546100" imgH="596900" progId="Equation.3">
                  <p:embed/>
                  <p:pic>
                    <p:nvPicPr>
                      <p:cNvPr id="0" name="图片 44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346575"/>
                        <a:ext cx="406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/>
        </p:nvGraphicFramePr>
        <p:xfrm>
          <a:off x="4649788" y="3700463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69" name="Equation" r:id="rId20" imgW="508000" imgH="596900" progId="Equation.3">
                  <p:embed/>
                </p:oleObj>
              </mc:Choice>
              <mc:Fallback>
                <p:oleObj name="Equation" r:id="rId20" imgW="508000" imgH="596900" progId="Equation.3">
                  <p:embed/>
                  <p:pic>
                    <p:nvPicPr>
                      <p:cNvPr id="0" name="图片 44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9788" y="3700463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"/>
          <p:cNvGraphicFramePr>
            <a:graphicFrameLocks noChangeAspect="1"/>
          </p:cNvGraphicFramePr>
          <p:nvPr/>
        </p:nvGraphicFramePr>
        <p:xfrm>
          <a:off x="6580188" y="4418013"/>
          <a:ext cx="40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70" name="Equation" r:id="rId22" imgW="546100" imgH="596900" progId="Equation.3">
                  <p:embed/>
                </p:oleObj>
              </mc:Choice>
              <mc:Fallback>
                <p:oleObj name="Equation" r:id="rId22" imgW="546100" imgH="596900" progId="Equation.3">
                  <p:embed/>
                  <p:pic>
                    <p:nvPicPr>
                      <p:cNvPr id="0" name="图片 443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0188" y="4418013"/>
                        <a:ext cx="406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6"/>
          <p:cNvGraphicFramePr>
            <a:graphicFrameLocks noChangeAspect="1"/>
          </p:cNvGraphicFramePr>
          <p:nvPr/>
        </p:nvGraphicFramePr>
        <p:xfrm>
          <a:off x="7861300" y="3852863"/>
          <a:ext cx="39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71" name="Equation" r:id="rId24" imgW="520700" imgH="596900" progId="Equation.3">
                  <p:embed/>
                </p:oleObj>
              </mc:Choice>
              <mc:Fallback>
                <p:oleObj name="Equation" r:id="rId24" imgW="520700" imgH="596900" progId="Equation.3">
                  <p:embed/>
                  <p:pic>
                    <p:nvPicPr>
                      <p:cNvPr id="0" name="图片 443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1300" y="3852863"/>
                        <a:ext cx="39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7"/>
          <p:cNvGraphicFramePr>
            <a:graphicFrameLocks noChangeAspect="1"/>
          </p:cNvGraphicFramePr>
          <p:nvPr/>
        </p:nvGraphicFramePr>
        <p:xfrm>
          <a:off x="990600" y="5307013"/>
          <a:ext cx="5168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72" name="Equation" r:id="rId26" imgW="6896100" imgH="1028700" progId="Equation.3">
                  <p:embed/>
                </p:oleObj>
              </mc:Choice>
              <mc:Fallback>
                <p:oleObj name="Equation" r:id="rId26" imgW="6896100" imgH="1028700" progId="Equation.3">
                  <p:embed/>
                  <p:pic>
                    <p:nvPicPr>
                      <p:cNvPr id="0" name="图片 443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307013"/>
                        <a:ext cx="51689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2743200" y="6005513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各部分面积的代数和</a:t>
            </a:r>
          </a:p>
        </p:txBody>
      </p:sp>
      <p:graphicFrame>
        <p:nvGraphicFramePr>
          <p:cNvPr id="29" name="Object 29"/>
          <p:cNvGraphicFramePr>
            <a:graphicFrameLocks noChangeAspect="1"/>
          </p:cNvGraphicFramePr>
          <p:nvPr/>
        </p:nvGraphicFramePr>
        <p:xfrm>
          <a:off x="4267200" y="2463800"/>
          <a:ext cx="550863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73" name="Equation" r:id="rId28" imgW="723900" imgH="406400" progId="Equation.3">
                  <p:embed/>
                </p:oleObj>
              </mc:Choice>
              <mc:Fallback>
                <p:oleObj name="Equation" r:id="rId28" imgW="723900" imgH="406400" progId="Equation.3">
                  <p:embed/>
                  <p:pic>
                    <p:nvPicPr>
                      <p:cNvPr id="0" name="图片 443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463800"/>
                        <a:ext cx="550863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  <p:bldP spid="7" grpId="0" animBg="1"/>
      <p:bldP spid="8" grpId="0" animBg="1"/>
      <p:bldP spid="9" grpId="0" animBg="1"/>
      <p:bldP spid="10" grpId="0" animBg="1"/>
      <p:bldP spid="11" grpId="0" animBg="1"/>
      <p:bldP spid="2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22"/>
              <p:cNvSpPr txBox="1">
                <a:spLocks noChangeArrowheads="1"/>
              </p:cNvSpPr>
              <p:nvPr/>
            </p:nvSpPr>
            <p:spPr bwMode="auto">
              <a:xfrm>
                <a:off x="734908" y="2897232"/>
                <a:ext cx="7772772" cy="11580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定理</a:t>
                </a:r>
                <a:r>
                  <a:rPr kumimoji="1"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</a:t>
                </a:r>
                <a:r>
                  <a:rPr kumimoji="1"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𝑓</m:t>
                    </m:r>
                    <m:r>
                      <a:rPr kumimoji="1"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kumimoji="1"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[</m:t>
                    </m:r>
                    <m:r>
                      <a:rPr kumimoji="1" lang="en-US" altLang="zh-CN" sz="2800" i="1" dirty="0" err="1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1" lang="en-US" altLang="zh-CN" sz="2800" i="1" dirty="0" err="1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,</m:t>
                    </m:r>
                    <m:r>
                      <a:rPr kumimoji="1" lang="en-US" altLang="zh-CN" sz="2800" i="1" dirty="0" err="1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kumimoji="1"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r>
                  <a:rPr kumimoji="1"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上连续，则</a:t>
                </a:r>
                <a14:m>
                  <m:oMath xmlns:m="http://schemas.openxmlformats.org/officeDocument/2006/math">
                    <m:r>
                      <a:rPr kumimoji="1" lang="en-US" altLang="zh-CN" sz="2800" i="1" dirty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𝑓</m:t>
                    </m:r>
                    <m:r>
                      <a:rPr kumimoji="1" lang="en-US" altLang="zh-CN" sz="2800" i="1" dirty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i="1" dirty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i="1" dirty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kumimoji="1"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kumimoji="1" lang="en-US" altLang="zh-CN" sz="2800" i="1" dirty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[</m:t>
                    </m:r>
                    <m:r>
                      <a:rPr kumimoji="1" lang="en-US" altLang="zh-CN" sz="2800" i="1" dirty="0" err="1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1" lang="en-US" altLang="zh-CN" sz="2800" i="1" dirty="0" err="1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,</m:t>
                    </m:r>
                    <m:r>
                      <a:rPr kumimoji="1" lang="en-US" altLang="zh-CN" sz="2800" i="1" dirty="0" err="1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kumimoji="1" lang="en-US" altLang="zh-CN" sz="2800" i="1" dirty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r>
                  <a:rPr kumimoji="1"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上可积</a:t>
                </a:r>
                <a:r>
                  <a:rPr kumimoji="1" lang="en-US" altLang="zh-CN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  <a:endParaRPr kumimoji="1"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4908" y="2897232"/>
                <a:ext cx="7772772" cy="1158074"/>
              </a:xfrm>
              <a:prstGeom prst="rect">
                <a:avLst/>
              </a:prstGeom>
              <a:blipFill rotWithShape="1">
                <a:blip r:embed="rId4"/>
                <a:stretch>
                  <a:fillRect l="-3" t="-31" r="8" b="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8"/>
          <p:cNvSpPr txBox="1">
            <a:spLocks noChangeArrowheads="1"/>
          </p:cNvSpPr>
          <p:nvPr/>
        </p:nvSpPr>
        <p:spPr bwMode="auto">
          <a:xfrm>
            <a:off x="683468" y="2408684"/>
            <a:ext cx="3429000" cy="52322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Tx/>
              <a:buBlip>
                <a:blip r:embed="rId5"/>
              </a:buBlip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可积的充分条件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4419" y="764704"/>
            <a:ext cx="1723549" cy="52322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>
              <a:buBlip>
                <a:blip r:embed="rId5"/>
              </a:buBlip>
            </a:pP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规定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98842" y="1303313"/>
          <a:ext cx="2992438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1" name="Equation" r:id="rId6" imgW="27127200" imgH="7924800" progId="Equation.DSMT4">
                  <p:embed/>
                </p:oleObj>
              </mc:Choice>
              <mc:Fallback>
                <p:oleObj name="Equation" r:id="rId6" imgW="27127200" imgH="7924800" progId="Equation.DSMT4">
                  <p:embed/>
                  <p:pic>
                    <p:nvPicPr>
                      <p:cNvPr id="0" name="图片 45102"/>
                      <p:cNvPicPr/>
                      <p:nvPr/>
                    </p:nvPicPr>
                    <p:blipFill>
                      <a:blip r:embed="rId7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698842" y="1303313"/>
                        <a:ext cx="2992438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851920" y="1303313"/>
          <a:ext cx="4903787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2" name="Equation" r:id="rId8" imgW="43281600" imgH="7924800" progId="Equation.DSMT4">
                  <p:embed/>
                </p:oleObj>
              </mc:Choice>
              <mc:Fallback>
                <p:oleObj name="Equation" r:id="rId8" imgW="43281600" imgH="7924800" progId="Equation.DSMT4">
                  <p:embed/>
                  <p:pic>
                    <p:nvPicPr>
                      <p:cNvPr id="0" name="图片 45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1303313"/>
                        <a:ext cx="4903787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22"/>
              <p:cNvSpPr txBox="1">
                <a:spLocks noChangeArrowheads="1"/>
              </p:cNvSpPr>
              <p:nvPr/>
            </p:nvSpPr>
            <p:spPr bwMode="auto">
              <a:xfrm>
                <a:off x="734908" y="4049360"/>
                <a:ext cx="7772772" cy="11580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定理</a:t>
                </a:r>
                <a:r>
                  <a:rPr kumimoji="1"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 </a:t>
                </a:r>
                <a:r>
                  <a:rPr kumimoji="1"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𝑓</m:t>
                    </m:r>
                    <m:r>
                      <a:rPr kumimoji="1"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kumimoji="1"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[</m:t>
                    </m:r>
                    <m:r>
                      <a:rPr kumimoji="1" lang="en-US" altLang="zh-CN" sz="2800" i="1" dirty="0" err="1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1" lang="en-US" altLang="zh-CN" sz="2800" i="1" dirty="0" err="1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,</m:t>
                    </m:r>
                    <m:r>
                      <a:rPr kumimoji="1" lang="en-US" altLang="zh-CN" sz="2800" i="1" dirty="0" err="1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kumimoji="1"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r>
                  <a:rPr kumimoji="1"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上有界，且在</a:t>
                </a:r>
                <a14:m>
                  <m:oMath xmlns:m="http://schemas.openxmlformats.org/officeDocument/2006/math">
                    <m:r>
                      <a:rPr kumimoji="1" lang="en-US" altLang="zh-CN" sz="2800" i="1" dirty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[</m:t>
                    </m:r>
                    <m:r>
                      <a:rPr kumimoji="1" lang="en-US" altLang="zh-CN" sz="2800" i="1" dirty="0" err="1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1" lang="en-US" altLang="zh-CN" sz="2800" i="1" dirty="0" err="1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,</m:t>
                    </m:r>
                    <m:r>
                      <a:rPr kumimoji="1" lang="en-US" altLang="zh-CN" sz="2800" i="1" dirty="0" err="1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kumimoji="1" lang="en-US" altLang="zh-CN" sz="2800" i="1" dirty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r>
                  <a:rPr kumimoji="1"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上只有有限个间断点，则</a:t>
                </a:r>
                <a14:m>
                  <m:oMath xmlns:m="http://schemas.openxmlformats.org/officeDocument/2006/math">
                    <m:r>
                      <a:rPr kumimoji="1" lang="en-US" altLang="zh-CN" sz="280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𝑓</m:t>
                    </m:r>
                    <m:r>
                      <a:rPr kumimoji="1" lang="en-US" altLang="zh-CN" sz="280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kumimoji="1" lang="en-US" altLang="zh-CN" sz="280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[</m:t>
                    </m:r>
                    <m:r>
                      <a:rPr kumimoji="1" lang="en-US" altLang="zh-CN" sz="2800" i="1" dirty="0" err="1"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1" lang="en-US" altLang="zh-CN" sz="2800" i="1" dirty="0" err="1">
                        <a:latin typeface="Cambria Math" panose="02040503050406030204"/>
                        <a:ea typeface="微软雅黑" panose="020B0503020204020204" pitchFamily="34" charset="-122"/>
                      </a:rPr>
                      <m:t>,</m:t>
                    </m:r>
                    <m:r>
                      <a:rPr kumimoji="1" lang="en-US" altLang="zh-CN" sz="2800" i="1" dirty="0" err="1"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kumimoji="1" lang="en-US" altLang="zh-CN" sz="280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</a:t>
                </a:r>
                <a:r>
                  <a:rPr kumimoji="1"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可积</a:t>
                </a:r>
                <a:r>
                  <a:rPr kumimoji="1" lang="en-US" altLang="zh-CN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  <a:endParaRPr kumimoji="1"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4908" y="4049360"/>
                <a:ext cx="7772772" cy="1158074"/>
              </a:xfrm>
              <a:prstGeom prst="rect">
                <a:avLst/>
              </a:prstGeom>
              <a:blipFill rotWithShape="1">
                <a:blip r:embed="rId10"/>
                <a:stretch>
                  <a:fillRect l="-3" t="-52" r="8" b="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27584" y="5373216"/>
            <a:ext cx="7416824" cy="52322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作业：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P316-317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3(1)(2)(3)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6(1)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/>
      <p:bldP spid="7" grpId="0" autoUpdateAnimBg="0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7497763" y="2749580"/>
            <a:ext cx="233362" cy="798512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315" name="Group 3"/>
          <p:cNvGrpSpPr/>
          <p:nvPr/>
        </p:nvGrpSpPr>
        <p:grpSpPr bwMode="auto">
          <a:xfrm>
            <a:off x="6146800" y="1446242"/>
            <a:ext cx="2686050" cy="2487613"/>
            <a:chOff x="3828" y="2280"/>
            <a:chExt cx="1692" cy="1567"/>
          </a:xfrm>
        </p:grpSpPr>
        <p:grpSp>
          <p:nvGrpSpPr>
            <p:cNvPr id="13316" name="Group 4"/>
            <p:cNvGrpSpPr/>
            <p:nvPr/>
          </p:nvGrpSpPr>
          <p:grpSpPr bwMode="auto">
            <a:xfrm>
              <a:off x="4036" y="2280"/>
              <a:ext cx="1436" cy="1333"/>
              <a:chOff x="4036" y="2280"/>
              <a:chExt cx="1436" cy="1333"/>
            </a:xfrm>
          </p:grpSpPr>
          <p:sp>
            <p:nvSpPr>
              <p:cNvPr id="13317" name="Freeform 5"/>
              <p:cNvSpPr/>
              <p:nvPr/>
            </p:nvSpPr>
            <p:spPr bwMode="auto">
              <a:xfrm>
                <a:off x="4036" y="2400"/>
                <a:ext cx="1212" cy="1208"/>
              </a:xfrm>
              <a:custGeom>
                <a:avLst/>
                <a:gdLst>
                  <a:gd name="T0" fmla="*/ 0 w 1530"/>
                  <a:gd name="T1" fmla="*/ 1392 h 1392"/>
                  <a:gd name="T2" fmla="*/ 156 w 1530"/>
                  <a:gd name="T3" fmla="*/ 1380 h 1392"/>
                  <a:gd name="T4" fmla="*/ 306 w 1530"/>
                  <a:gd name="T5" fmla="*/ 1338 h 1392"/>
                  <a:gd name="T6" fmla="*/ 462 w 1530"/>
                  <a:gd name="T7" fmla="*/ 1266 h 1392"/>
                  <a:gd name="T8" fmla="*/ 612 w 1530"/>
                  <a:gd name="T9" fmla="*/ 1170 h 1392"/>
                  <a:gd name="T10" fmla="*/ 768 w 1530"/>
                  <a:gd name="T11" fmla="*/ 1044 h 1392"/>
                  <a:gd name="T12" fmla="*/ 918 w 1530"/>
                  <a:gd name="T13" fmla="*/ 888 h 1392"/>
                  <a:gd name="T14" fmla="*/ 1074 w 1530"/>
                  <a:gd name="T15" fmla="*/ 708 h 1392"/>
                  <a:gd name="T16" fmla="*/ 1224 w 1530"/>
                  <a:gd name="T17" fmla="*/ 504 h 1392"/>
                  <a:gd name="T18" fmla="*/ 1374 w 1530"/>
                  <a:gd name="T19" fmla="*/ 264 h 1392"/>
                  <a:gd name="T20" fmla="*/ 1530 w 1530"/>
                  <a:gd name="T21" fmla="*/ 0 h 1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30" h="1392">
                    <a:moveTo>
                      <a:pt x="0" y="1392"/>
                    </a:moveTo>
                    <a:lnTo>
                      <a:pt x="156" y="1380"/>
                    </a:lnTo>
                    <a:lnTo>
                      <a:pt x="306" y="1338"/>
                    </a:lnTo>
                    <a:lnTo>
                      <a:pt x="462" y="1266"/>
                    </a:lnTo>
                    <a:lnTo>
                      <a:pt x="612" y="1170"/>
                    </a:lnTo>
                    <a:lnTo>
                      <a:pt x="768" y="1044"/>
                    </a:lnTo>
                    <a:lnTo>
                      <a:pt x="918" y="888"/>
                    </a:lnTo>
                    <a:lnTo>
                      <a:pt x="1074" y="708"/>
                    </a:lnTo>
                    <a:lnTo>
                      <a:pt x="1224" y="504"/>
                    </a:lnTo>
                    <a:lnTo>
                      <a:pt x="1374" y="264"/>
                    </a:lnTo>
                    <a:lnTo>
                      <a:pt x="1530" y="0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18" name="Line 6"/>
              <p:cNvSpPr>
                <a:spLocks noChangeShapeType="1"/>
              </p:cNvSpPr>
              <p:nvPr/>
            </p:nvSpPr>
            <p:spPr bwMode="auto">
              <a:xfrm>
                <a:off x="4044" y="3613"/>
                <a:ext cx="14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19" name="Line 7"/>
              <p:cNvSpPr>
                <a:spLocks noChangeShapeType="1"/>
              </p:cNvSpPr>
              <p:nvPr/>
            </p:nvSpPr>
            <p:spPr bwMode="auto">
              <a:xfrm flipV="1">
                <a:off x="4040" y="2280"/>
                <a:ext cx="0" cy="13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20" name="Line 8"/>
              <p:cNvSpPr>
                <a:spLocks noChangeShapeType="1"/>
              </p:cNvSpPr>
              <p:nvPr/>
            </p:nvSpPr>
            <p:spPr bwMode="auto">
              <a:xfrm>
                <a:off x="5254" y="2400"/>
                <a:ext cx="0" cy="1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aphicFrame>
          <p:nvGraphicFramePr>
            <p:cNvPr id="13321" name="Object 9"/>
            <p:cNvGraphicFramePr>
              <a:graphicFrameLocks noChangeAspect="1"/>
            </p:cNvGraphicFramePr>
            <p:nvPr/>
          </p:nvGraphicFramePr>
          <p:xfrm>
            <a:off x="3936" y="3648"/>
            <a:ext cx="136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76" name="Equation" r:id="rId3" imgW="292100" imgH="317500" progId="Equation.3">
                    <p:embed/>
                  </p:oleObj>
                </mc:Choice>
                <mc:Fallback>
                  <p:oleObj name="Equation" r:id="rId3" imgW="292100" imgH="317500" progId="Equation.3">
                    <p:embed/>
                    <p:pic>
                      <p:nvPicPr>
                        <p:cNvPr id="0" name="图片 295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3648"/>
                          <a:ext cx="136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2" name="Object 10"/>
            <p:cNvGraphicFramePr>
              <a:graphicFrameLocks noChangeAspect="1"/>
            </p:cNvGraphicFramePr>
            <p:nvPr/>
          </p:nvGraphicFramePr>
          <p:xfrm>
            <a:off x="5216" y="3648"/>
            <a:ext cx="96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77" name="Equation" r:id="rId5" imgW="203200" imgH="406400" progId="Equation.3">
                    <p:embed/>
                  </p:oleObj>
                </mc:Choice>
                <mc:Fallback>
                  <p:oleObj name="Equation" r:id="rId5" imgW="203200" imgH="406400" progId="Equation.3">
                    <p:embed/>
                    <p:pic>
                      <p:nvPicPr>
                        <p:cNvPr id="0" name="图片 295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6" y="3648"/>
                          <a:ext cx="96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3" name="Object 11"/>
            <p:cNvGraphicFramePr>
              <a:graphicFrameLocks noChangeAspect="1"/>
            </p:cNvGraphicFramePr>
            <p:nvPr/>
          </p:nvGraphicFramePr>
          <p:xfrm>
            <a:off x="5376" y="3696"/>
            <a:ext cx="144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78" name="Equation" r:id="rId7" imgW="304800" imgH="317500" progId="Equation.3">
                    <p:embed/>
                  </p:oleObj>
                </mc:Choice>
                <mc:Fallback>
                  <p:oleObj name="Equation" r:id="rId7" imgW="304800" imgH="317500" progId="Equation.3">
                    <p:embed/>
                    <p:pic>
                      <p:nvPicPr>
                        <p:cNvPr id="0" name="图片 295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3696"/>
                          <a:ext cx="144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4" name="Object 12"/>
            <p:cNvGraphicFramePr>
              <a:graphicFrameLocks noChangeAspect="1"/>
            </p:cNvGraphicFramePr>
            <p:nvPr/>
          </p:nvGraphicFramePr>
          <p:xfrm>
            <a:off x="3828" y="2304"/>
            <a:ext cx="15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79" name="Equation" r:id="rId9" imgW="317500" imgH="419100" progId="Equation.3">
                    <p:embed/>
                  </p:oleObj>
                </mc:Choice>
                <mc:Fallback>
                  <p:oleObj name="Equation" r:id="rId9" imgW="317500" imgH="419100" progId="Equation.3">
                    <p:embed/>
                    <p:pic>
                      <p:nvPicPr>
                        <p:cNvPr id="0" name="图片 295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8" y="2304"/>
                          <a:ext cx="152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25" name="Group 13"/>
          <p:cNvGrpSpPr/>
          <p:nvPr/>
        </p:nvGrpSpPr>
        <p:grpSpPr bwMode="auto">
          <a:xfrm>
            <a:off x="6813550" y="2057430"/>
            <a:ext cx="1371600" cy="1484312"/>
            <a:chOff x="4272" y="2160"/>
            <a:chExt cx="864" cy="935"/>
          </a:xfrm>
        </p:grpSpPr>
        <p:sp>
          <p:nvSpPr>
            <p:cNvPr id="13326" name="Line 14"/>
            <p:cNvSpPr>
              <a:spLocks noChangeShapeType="1"/>
            </p:cNvSpPr>
            <p:nvPr/>
          </p:nvSpPr>
          <p:spPr bwMode="auto">
            <a:xfrm>
              <a:off x="5136" y="2160"/>
              <a:ext cx="0" cy="9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7" name="Line 15"/>
            <p:cNvSpPr>
              <a:spLocks noChangeShapeType="1"/>
            </p:cNvSpPr>
            <p:nvPr/>
          </p:nvSpPr>
          <p:spPr bwMode="auto">
            <a:xfrm>
              <a:off x="4992" y="2400"/>
              <a:ext cx="0" cy="6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8" name="Line 16"/>
            <p:cNvSpPr>
              <a:spLocks noChangeShapeType="1"/>
            </p:cNvSpPr>
            <p:nvPr/>
          </p:nvSpPr>
          <p:spPr bwMode="auto">
            <a:xfrm>
              <a:off x="4848" y="2592"/>
              <a:ext cx="0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>
              <a:off x="4704" y="2772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>
              <a:off x="4560" y="2928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1" name="Line 19"/>
            <p:cNvSpPr>
              <a:spLocks noChangeShapeType="1"/>
            </p:cNvSpPr>
            <p:nvPr/>
          </p:nvSpPr>
          <p:spPr bwMode="auto">
            <a:xfrm>
              <a:off x="4416" y="3024"/>
              <a:ext cx="0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2" name="Line 20"/>
            <p:cNvSpPr>
              <a:spLocks noChangeShapeType="1"/>
            </p:cNvSpPr>
            <p:nvPr/>
          </p:nvSpPr>
          <p:spPr bwMode="auto">
            <a:xfrm>
              <a:off x="4272" y="3049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3333" name="Object 21"/>
          <p:cNvGraphicFramePr>
            <a:graphicFrameLocks noChangeAspect="1"/>
          </p:cNvGraphicFramePr>
          <p:nvPr/>
        </p:nvGraphicFramePr>
        <p:xfrm>
          <a:off x="7689850" y="3617942"/>
          <a:ext cx="2032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80" name="Equation" r:id="rId11" imgW="266700" imgH="698500" progId="Equation.3">
                  <p:embed/>
                </p:oleObj>
              </mc:Choice>
              <mc:Fallback>
                <p:oleObj name="Equation" r:id="rId11" imgW="266700" imgH="698500" progId="Equation.3">
                  <p:embed/>
                  <p:pic>
                    <p:nvPicPr>
                      <p:cNvPr id="0" name="图片 295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9850" y="3617942"/>
                        <a:ext cx="2032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609600" y="874742"/>
            <a:ext cx="50425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Ex1.</a:t>
            </a:r>
            <a:r>
              <a:rPr kumimoji="1" lang="en-US" altLang="zh-CN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利用定义计算定积分</a:t>
            </a:r>
          </a:p>
        </p:txBody>
      </p:sp>
      <p:graphicFrame>
        <p:nvGraphicFramePr>
          <p:cNvPr id="13343" name="Object 31"/>
          <p:cNvGraphicFramePr>
            <a:graphicFrameLocks noChangeAspect="1"/>
          </p:cNvGraphicFramePr>
          <p:nvPr/>
        </p:nvGraphicFramePr>
        <p:xfrm>
          <a:off x="4898017" y="746869"/>
          <a:ext cx="1393508" cy="857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81" name="Equation" r:id="rId13" imgW="1676400" imgH="1028700" progId="Equation.3">
                  <p:embed/>
                </p:oleObj>
              </mc:Choice>
              <mc:Fallback>
                <p:oleObj name="Equation" r:id="rId13" imgW="1676400" imgH="1028700" progId="Equation.3">
                  <p:embed/>
                  <p:pic>
                    <p:nvPicPr>
                      <p:cNvPr id="0" name="图片 295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8017" y="746869"/>
                        <a:ext cx="1393508" cy="857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609600" y="1611342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45" name="Text Box 33"/>
              <p:cNvSpPr txBox="1">
                <a:spLocks noChangeArrowheads="1"/>
              </p:cNvSpPr>
              <p:nvPr/>
            </p:nvSpPr>
            <p:spPr bwMode="auto">
              <a:xfrm>
                <a:off x="1289050" y="1611342"/>
                <a:ext cx="3886200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 </a:t>
                </a:r>
                <a:r>
                  <a:rPr kumimoji="1"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[0,1] 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𝑛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等分</a:t>
                </a:r>
                <a:r>
                  <a:rPr kumimoji="1"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分点为</a:t>
                </a:r>
              </a:p>
            </p:txBody>
          </p:sp>
        </mc:Choice>
        <mc:Fallback xmlns="">
          <p:sp>
            <p:nvSpPr>
              <p:cNvPr id="13345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89050" y="1611342"/>
                <a:ext cx="3886200" cy="519113"/>
              </a:xfrm>
              <a:prstGeom prst="rect">
                <a:avLst/>
              </a:prstGeom>
              <a:blipFill rotWithShape="1">
                <a:blip r:embed="rId15"/>
                <a:stretch>
                  <a:fillRect t="-67" b="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346" name="Object 34"/>
          <p:cNvGraphicFramePr>
            <a:graphicFrameLocks noChangeAspect="1"/>
          </p:cNvGraphicFramePr>
          <p:nvPr/>
        </p:nvGraphicFramePr>
        <p:xfrm>
          <a:off x="4949679" y="1537428"/>
          <a:ext cx="1060323" cy="676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82" name="Equation" r:id="rId16" imgW="1168400" imgH="749300" progId="Equation.3">
                  <p:embed/>
                </p:oleObj>
              </mc:Choice>
              <mc:Fallback>
                <p:oleObj name="Equation" r:id="rId16" imgW="1168400" imgH="749300" progId="Equation.3">
                  <p:embed/>
                  <p:pic>
                    <p:nvPicPr>
                      <p:cNvPr id="0" name="图片 295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679" y="1537428"/>
                        <a:ext cx="1060323" cy="676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7" name="Object 35"/>
          <p:cNvGraphicFramePr>
            <a:graphicFrameLocks noChangeAspect="1"/>
          </p:cNvGraphicFramePr>
          <p:nvPr/>
        </p:nvGraphicFramePr>
        <p:xfrm>
          <a:off x="412750" y="2270155"/>
          <a:ext cx="2019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83" name="Equation" r:id="rId18" imgW="2692400" imgH="546100" progId="Equation.3">
                  <p:embed/>
                </p:oleObj>
              </mc:Choice>
              <mc:Fallback>
                <p:oleObj name="Equation" r:id="rId18" imgW="2692400" imgH="546100" progId="Equation.3">
                  <p:embed/>
                  <p:pic>
                    <p:nvPicPr>
                      <p:cNvPr id="0" name="图片 295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2270155"/>
                        <a:ext cx="2019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8" name="Object 36"/>
          <p:cNvGraphicFramePr>
            <a:graphicFrameLocks noChangeAspect="1"/>
          </p:cNvGraphicFramePr>
          <p:nvPr/>
        </p:nvGraphicFramePr>
        <p:xfrm>
          <a:off x="2376438" y="2775615"/>
          <a:ext cx="1187450" cy="614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84" name="Equation" r:id="rId20" imgW="1435100" imgH="749300" progId="Equation.3">
                  <p:embed/>
                </p:oleObj>
              </mc:Choice>
              <mc:Fallback>
                <p:oleObj name="Equation" r:id="rId20" imgW="1435100" imgH="749300" progId="Equation.3">
                  <p:embed/>
                  <p:pic>
                    <p:nvPicPr>
                      <p:cNvPr id="0" name="图片 295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38" y="2775615"/>
                        <a:ext cx="1187450" cy="614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49" name="Group 37"/>
          <p:cNvGrpSpPr/>
          <p:nvPr/>
        </p:nvGrpSpPr>
        <p:grpSpPr bwMode="auto">
          <a:xfrm>
            <a:off x="679450" y="2801968"/>
            <a:ext cx="1587501" cy="614362"/>
            <a:chOff x="768" y="3134"/>
            <a:chExt cx="1000" cy="387"/>
          </a:xfrm>
        </p:grpSpPr>
        <p:graphicFrame>
          <p:nvGraphicFramePr>
            <p:cNvPr id="13350" name="Object 38"/>
            <p:cNvGraphicFramePr>
              <a:graphicFrameLocks noChangeAspect="1"/>
            </p:cNvGraphicFramePr>
            <p:nvPr/>
          </p:nvGraphicFramePr>
          <p:xfrm>
            <a:off x="1090" y="3134"/>
            <a:ext cx="678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85" name="Equation" r:id="rId22" imgW="1308100" imgH="749300" progId="Equation.3">
                    <p:embed/>
                  </p:oleObj>
                </mc:Choice>
                <mc:Fallback>
                  <p:oleObj name="Equation" r:id="rId22" imgW="1308100" imgH="749300" progId="Equation.3">
                    <p:embed/>
                    <p:pic>
                      <p:nvPicPr>
                        <p:cNvPr id="0" name="图片 295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0" y="3134"/>
                          <a:ext cx="678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1" name="Text Box 39"/>
            <p:cNvSpPr txBox="1">
              <a:spLocks noChangeArrowheads="1"/>
            </p:cNvSpPr>
            <p:nvPr/>
          </p:nvSpPr>
          <p:spPr bwMode="auto">
            <a:xfrm>
              <a:off x="768" y="3135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rPr>
                <a:t>取</a:t>
              </a:r>
            </a:p>
          </p:txBody>
        </p:sp>
      </p:grpSp>
      <p:graphicFrame>
        <p:nvGraphicFramePr>
          <p:cNvPr id="13352" name="Object 40"/>
          <p:cNvGraphicFramePr>
            <a:graphicFrameLocks noChangeAspect="1"/>
          </p:cNvGraphicFramePr>
          <p:nvPr/>
        </p:nvGraphicFramePr>
        <p:xfrm>
          <a:off x="3632944" y="2859435"/>
          <a:ext cx="2235200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86" name="Equation" r:id="rId24" imgW="2705100" imgH="546100" progId="Equation.3">
                  <p:embed/>
                </p:oleObj>
              </mc:Choice>
              <mc:Fallback>
                <p:oleObj name="Equation" r:id="rId24" imgW="2705100" imgH="546100" progId="Equation.3">
                  <p:embed/>
                  <p:pic>
                    <p:nvPicPr>
                      <p:cNvPr id="0" name="图片 295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944" y="2859435"/>
                        <a:ext cx="2235200" cy="447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3" name="Object 51"/>
          <p:cNvGraphicFramePr>
            <a:graphicFrameLocks noChangeAspect="1"/>
          </p:cNvGraphicFramePr>
          <p:nvPr/>
        </p:nvGraphicFramePr>
        <p:xfrm>
          <a:off x="6802438" y="1830417"/>
          <a:ext cx="1093787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87" name="Equation" r:id="rId26" imgW="571500" imgH="355600" progId="Equation.3">
                  <p:embed/>
                </p:oleObj>
              </mc:Choice>
              <mc:Fallback>
                <p:oleObj name="Equation" r:id="rId26" imgW="571500" imgH="355600" progId="Equation.3">
                  <p:embed/>
                  <p:pic>
                    <p:nvPicPr>
                      <p:cNvPr id="0" name="图片 295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2438" y="1830417"/>
                        <a:ext cx="1093787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4" name="Object 52"/>
          <p:cNvGraphicFramePr>
            <a:graphicFrameLocks noChangeAspect="1"/>
          </p:cNvGraphicFramePr>
          <p:nvPr/>
        </p:nvGraphicFramePr>
        <p:xfrm>
          <a:off x="783972" y="3515707"/>
          <a:ext cx="3716020" cy="57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88" name="Equation" r:id="rId28" imgW="4508500" imgH="698500" progId="Equation.3">
                  <p:embed/>
                </p:oleObj>
              </mc:Choice>
              <mc:Fallback>
                <p:oleObj name="Equation" r:id="rId28" imgW="4508500" imgH="698500" progId="Equation.3">
                  <p:embed/>
                  <p:pic>
                    <p:nvPicPr>
                      <p:cNvPr id="0" name="图片 295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972" y="3515707"/>
                        <a:ext cx="3716020" cy="572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5" name="Object 53"/>
          <p:cNvGraphicFramePr>
            <a:graphicFrameLocks noChangeAspect="1"/>
          </p:cNvGraphicFramePr>
          <p:nvPr/>
        </p:nvGraphicFramePr>
        <p:xfrm>
          <a:off x="4595738" y="3274407"/>
          <a:ext cx="768350" cy="1061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89" name="Equation" r:id="rId30" imgW="927100" imgH="1282700" progId="Equation.3">
                  <p:embed/>
                </p:oleObj>
              </mc:Choice>
              <mc:Fallback>
                <p:oleObj name="Equation" r:id="rId30" imgW="927100" imgH="1282700" progId="Equation.3">
                  <p:embed/>
                  <p:pic>
                    <p:nvPicPr>
                      <p:cNvPr id="0" name="图片 295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5738" y="3274407"/>
                        <a:ext cx="768350" cy="1061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66" name="Rectangle 54"/>
          <p:cNvSpPr>
            <a:spLocks noChangeArrowheads="1"/>
          </p:cNvSpPr>
          <p:nvPr/>
        </p:nvSpPr>
        <p:spPr bwMode="auto">
          <a:xfrm>
            <a:off x="7942263" y="2055842"/>
            <a:ext cx="227012" cy="1482725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67" name="Rectangle 55"/>
          <p:cNvSpPr>
            <a:spLocks noChangeArrowheads="1"/>
          </p:cNvSpPr>
          <p:nvPr/>
        </p:nvSpPr>
        <p:spPr bwMode="auto">
          <a:xfrm>
            <a:off x="7712075" y="2436842"/>
            <a:ext cx="227013" cy="1104900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68" name="Rectangle 56"/>
          <p:cNvSpPr>
            <a:spLocks noChangeArrowheads="1"/>
          </p:cNvSpPr>
          <p:nvPr/>
        </p:nvSpPr>
        <p:spPr bwMode="auto">
          <a:xfrm>
            <a:off x="7254875" y="3030567"/>
            <a:ext cx="227013" cy="511175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69" name="Rectangle 57"/>
          <p:cNvSpPr>
            <a:spLocks noChangeArrowheads="1"/>
          </p:cNvSpPr>
          <p:nvPr/>
        </p:nvSpPr>
        <p:spPr bwMode="auto">
          <a:xfrm>
            <a:off x="7027863" y="3254405"/>
            <a:ext cx="227012" cy="287337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70" name="Rectangle 58"/>
          <p:cNvSpPr>
            <a:spLocks noChangeArrowheads="1"/>
          </p:cNvSpPr>
          <p:nvPr/>
        </p:nvSpPr>
        <p:spPr bwMode="auto">
          <a:xfrm>
            <a:off x="6797675" y="3402042"/>
            <a:ext cx="227013" cy="136525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71" name="Rectangle 59"/>
          <p:cNvSpPr>
            <a:spLocks noChangeArrowheads="1"/>
          </p:cNvSpPr>
          <p:nvPr/>
        </p:nvSpPr>
        <p:spPr bwMode="auto">
          <a:xfrm>
            <a:off x="6503988" y="3481417"/>
            <a:ext cx="277812" cy="57150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72" name="Rectangle 60"/>
          <p:cNvSpPr>
            <a:spLocks noChangeArrowheads="1"/>
          </p:cNvSpPr>
          <p:nvPr/>
        </p:nvSpPr>
        <p:spPr bwMode="auto">
          <a:xfrm>
            <a:off x="8177213" y="1614517"/>
            <a:ext cx="238125" cy="1941513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4" name="Object 13"/>
          <p:cNvGraphicFramePr>
            <a:graphicFrameLocks noChangeAspect="1"/>
          </p:cNvGraphicFramePr>
          <p:nvPr/>
        </p:nvGraphicFramePr>
        <p:xfrm>
          <a:off x="695434" y="4345136"/>
          <a:ext cx="1701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0" name="Equation" r:id="rId32" imgW="2273300" imgH="1371600" progId="Equation.3">
                  <p:embed/>
                </p:oleObj>
              </mc:Choice>
              <mc:Fallback>
                <p:oleObj name="Equation" r:id="rId32" imgW="2273300" imgH="1371600" progId="Equation.3">
                  <p:embed/>
                  <p:pic>
                    <p:nvPicPr>
                      <p:cNvPr id="0" name="图片 295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34" y="4345136"/>
                        <a:ext cx="17018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14"/>
          <p:cNvGraphicFramePr>
            <a:graphicFrameLocks noChangeAspect="1"/>
          </p:cNvGraphicFramePr>
          <p:nvPr/>
        </p:nvGraphicFramePr>
        <p:xfrm>
          <a:off x="2473434" y="4345136"/>
          <a:ext cx="1422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1" name="Equation" r:id="rId34" imgW="1892300" imgH="1371600" progId="Equation.3">
                  <p:embed/>
                </p:oleObj>
              </mc:Choice>
              <mc:Fallback>
                <p:oleObj name="Equation" r:id="rId34" imgW="1892300" imgH="1371600" progId="Equation.3">
                  <p:embed/>
                  <p:pic>
                    <p:nvPicPr>
                      <p:cNvPr id="0" name="图片 295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434" y="4345136"/>
                        <a:ext cx="1422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5"/>
          <p:cNvGraphicFramePr>
            <a:graphicFrameLocks noChangeAspect="1"/>
          </p:cNvGraphicFramePr>
          <p:nvPr/>
        </p:nvGraphicFramePr>
        <p:xfrm>
          <a:off x="3921234" y="4459436"/>
          <a:ext cx="3289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2" name="Equation" r:id="rId36" imgW="4381500" imgH="1206500" progId="Equation.3">
                  <p:embed/>
                </p:oleObj>
              </mc:Choice>
              <mc:Fallback>
                <p:oleObj name="Equation" r:id="rId36" imgW="4381500" imgH="1206500" progId="Equation.3">
                  <p:embed/>
                  <p:pic>
                    <p:nvPicPr>
                      <p:cNvPr id="0" name="图片 295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234" y="4459436"/>
                        <a:ext cx="3289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16"/>
          <p:cNvGraphicFramePr>
            <a:graphicFrameLocks noChangeAspect="1"/>
          </p:cNvGraphicFramePr>
          <p:nvPr/>
        </p:nvGraphicFramePr>
        <p:xfrm>
          <a:off x="2470760" y="5517232"/>
          <a:ext cx="2605296" cy="928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3" name="Equation" r:id="rId38" imgW="26517600" imgH="9448800" progId="Equation.DSMT4">
                  <p:embed/>
                </p:oleObj>
              </mc:Choice>
              <mc:Fallback>
                <p:oleObj name="Equation" r:id="rId38" imgW="26517600" imgH="9448800" progId="Equation.DSMT4">
                  <p:embed/>
                  <p:pic>
                    <p:nvPicPr>
                      <p:cNvPr id="0" name="图片 295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760" y="5517232"/>
                        <a:ext cx="2605296" cy="928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/>
      <p:bldP spid="13344" grpId="0" autoUpdateAnimBg="0"/>
      <p:bldP spid="13345" grpId="0" autoUpdateAnimBg="0"/>
      <p:bldP spid="13366" grpId="0" animBg="1"/>
      <p:bldP spid="13367" grpId="0" animBg="1"/>
      <p:bldP spid="13368" grpId="0" animBg="1"/>
      <p:bldP spid="13369" grpId="0" animBg="1"/>
      <p:bldP spid="13370" grpId="0" animBg="1"/>
      <p:bldP spid="13371" grpId="0" animBg="1"/>
      <p:bldP spid="1337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49" name="Object 13"/>
          <p:cNvGraphicFramePr>
            <a:graphicFrameLocks noChangeAspect="1"/>
          </p:cNvGraphicFramePr>
          <p:nvPr/>
        </p:nvGraphicFramePr>
        <p:xfrm>
          <a:off x="903689" y="713254"/>
          <a:ext cx="1871980" cy="113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00" name="Equation" r:id="rId3" imgW="2273300" imgH="1371600" progId="Equation.3">
                  <p:embed/>
                </p:oleObj>
              </mc:Choice>
              <mc:Fallback>
                <p:oleObj name="Equation" r:id="rId3" imgW="2273300" imgH="1371600" progId="Equation.3">
                  <p:embed/>
                  <p:pic>
                    <p:nvPicPr>
                      <p:cNvPr id="0" name="图片 303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689" y="713254"/>
                        <a:ext cx="1871980" cy="1131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4"/>
          <p:cNvGraphicFramePr>
            <a:graphicFrameLocks noChangeAspect="1"/>
          </p:cNvGraphicFramePr>
          <p:nvPr/>
        </p:nvGraphicFramePr>
        <p:xfrm>
          <a:off x="2935352" y="713254"/>
          <a:ext cx="1564640" cy="113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01" name="Equation" r:id="rId5" imgW="1892300" imgH="1371600" progId="Equation.3">
                  <p:embed/>
                </p:oleObj>
              </mc:Choice>
              <mc:Fallback>
                <p:oleObj name="Equation" r:id="rId5" imgW="1892300" imgH="1371600" progId="Equation.3">
                  <p:embed/>
                  <p:pic>
                    <p:nvPicPr>
                      <p:cNvPr id="0" name="图片 303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352" y="713254"/>
                        <a:ext cx="1564640" cy="1131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15"/>
          <p:cNvGraphicFramePr>
            <a:graphicFrameLocks noChangeAspect="1"/>
          </p:cNvGraphicFramePr>
          <p:nvPr/>
        </p:nvGraphicFramePr>
        <p:xfrm>
          <a:off x="4482162" y="833904"/>
          <a:ext cx="3618230" cy="991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02" name="Equation" r:id="rId7" imgW="4381500" imgH="1206500" progId="Equation.3">
                  <p:embed/>
                </p:oleObj>
              </mc:Choice>
              <mc:Fallback>
                <p:oleObj name="Equation" r:id="rId7" imgW="4381500" imgH="1206500" progId="Equation.3">
                  <p:embed/>
                  <p:pic>
                    <p:nvPicPr>
                      <p:cNvPr id="0" name="图片 303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2162" y="833904"/>
                        <a:ext cx="3618230" cy="991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Object 16"/>
          <p:cNvGraphicFramePr>
            <a:graphicFrameLocks noChangeAspect="1"/>
          </p:cNvGraphicFramePr>
          <p:nvPr/>
        </p:nvGraphicFramePr>
        <p:xfrm>
          <a:off x="2835965" y="1942487"/>
          <a:ext cx="2605296" cy="928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03" name="Equation" r:id="rId9" imgW="26517600" imgH="9448800" progId="Equation.DSMT4">
                  <p:embed/>
                </p:oleObj>
              </mc:Choice>
              <mc:Fallback>
                <p:oleObj name="Equation" r:id="rId9" imgW="26517600" imgH="9448800" progId="Equation.DSMT4">
                  <p:embed/>
                  <p:pic>
                    <p:nvPicPr>
                      <p:cNvPr id="0" name="图片 303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965" y="1942487"/>
                        <a:ext cx="2605296" cy="928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Object 17"/>
          <p:cNvGraphicFramePr>
            <a:graphicFrameLocks noChangeAspect="1"/>
          </p:cNvGraphicFramePr>
          <p:nvPr/>
        </p:nvGraphicFramePr>
        <p:xfrm>
          <a:off x="370840" y="2924944"/>
          <a:ext cx="455422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04" name="Equation" r:id="rId11" imgW="5524500" imgH="1358900" progId="Equation.3">
                  <p:embed/>
                </p:oleObj>
              </mc:Choice>
              <mc:Fallback>
                <p:oleObj name="Equation" r:id="rId11" imgW="5524500" imgH="1358900" progId="Equation.3">
                  <p:embed/>
                  <p:pic>
                    <p:nvPicPr>
                      <p:cNvPr id="0" name="图片 303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" y="2924944"/>
                        <a:ext cx="455422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4" name="Object 18"/>
          <p:cNvGraphicFramePr>
            <a:graphicFrameLocks noChangeAspect="1"/>
          </p:cNvGraphicFramePr>
          <p:nvPr/>
        </p:nvGraphicFramePr>
        <p:xfrm>
          <a:off x="2367518" y="4168259"/>
          <a:ext cx="10477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05" name="Equation" r:id="rId13" imgW="1270000" imgH="850900" progId="Equation.3">
                  <p:embed/>
                </p:oleObj>
              </mc:Choice>
              <mc:Fallback>
                <p:oleObj name="Equation" r:id="rId13" imgW="1270000" imgH="850900" progId="Equation.3">
                  <p:embed/>
                  <p:pic>
                    <p:nvPicPr>
                      <p:cNvPr id="0" name="图片 303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7518" y="4168259"/>
                        <a:ext cx="10477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5" name="Object 19"/>
          <p:cNvGraphicFramePr>
            <a:graphicFrameLocks noChangeAspect="1"/>
          </p:cNvGraphicFramePr>
          <p:nvPr/>
        </p:nvGraphicFramePr>
        <p:xfrm>
          <a:off x="2389743" y="4995664"/>
          <a:ext cx="558800" cy="93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06" name="Equation" r:id="rId15" imgW="673100" imgH="1130300" progId="Equation.3">
                  <p:embed/>
                </p:oleObj>
              </mc:Choice>
              <mc:Fallback>
                <p:oleObj name="Equation" r:id="rId15" imgW="673100" imgH="1130300" progId="Equation.3">
                  <p:embed/>
                  <p:pic>
                    <p:nvPicPr>
                      <p:cNvPr id="0" name="图片 303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743" y="4995664"/>
                        <a:ext cx="558800" cy="935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6" name="Object 20"/>
          <p:cNvGraphicFramePr>
            <a:graphicFrameLocks noChangeAspect="1"/>
          </p:cNvGraphicFramePr>
          <p:nvPr/>
        </p:nvGraphicFramePr>
        <p:xfrm>
          <a:off x="3479274" y="4005064"/>
          <a:ext cx="2388870" cy="93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07" name="Equation" r:id="rId17" imgW="2895600" imgH="1130300" progId="Equation.3">
                  <p:embed/>
                </p:oleObj>
              </mc:Choice>
              <mc:Fallback>
                <p:oleObj name="Equation" r:id="rId17" imgW="2895600" imgH="1130300" progId="Equation.3">
                  <p:embed/>
                  <p:pic>
                    <p:nvPicPr>
                      <p:cNvPr id="0" name="图片 303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274" y="4005064"/>
                        <a:ext cx="2388870" cy="935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12" name="Group 76"/>
          <p:cNvGrpSpPr/>
          <p:nvPr/>
        </p:nvGrpSpPr>
        <p:grpSpPr bwMode="auto">
          <a:xfrm>
            <a:off x="6076950" y="3692525"/>
            <a:ext cx="2686050" cy="2689225"/>
            <a:chOff x="3828" y="2326"/>
            <a:chExt cx="1692" cy="1694"/>
          </a:xfrm>
        </p:grpSpPr>
        <p:sp>
          <p:nvSpPr>
            <p:cNvPr id="14384" name="Rectangle 48"/>
            <p:cNvSpPr>
              <a:spLocks noChangeArrowheads="1"/>
            </p:cNvSpPr>
            <p:nvPr/>
          </p:nvSpPr>
          <p:spPr bwMode="auto">
            <a:xfrm>
              <a:off x="4679" y="3147"/>
              <a:ext cx="147" cy="503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385" name="Group 49"/>
            <p:cNvGrpSpPr/>
            <p:nvPr/>
          </p:nvGrpSpPr>
          <p:grpSpPr bwMode="auto">
            <a:xfrm>
              <a:off x="3828" y="2326"/>
              <a:ext cx="1692" cy="1567"/>
              <a:chOff x="3828" y="2280"/>
              <a:chExt cx="1692" cy="1567"/>
            </a:xfrm>
          </p:grpSpPr>
          <p:grpSp>
            <p:nvGrpSpPr>
              <p:cNvPr id="14386" name="Group 50"/>
              <p:cNvGrpSpPr/>
              <p:nvPr/>
            </p:nvGrpSpPr>
            <p:grpSpPr bwMode="auto">
              <a:xfrm>
                <a:off x="4036" y="2280"/>
                <a:ext cx="1436" cy="1333"/>
                <a:chOff x="4036" y="2280"/>
                <a:chExt cx="1436" cy="1333"/>
              </a:xfrm>
            </p:grpSpPr>
            <p:sp>
              <p:nvSpPr>
                <p:cNvPr id="14387" name="Freeform 51"/>
                <p:cNvSpPr/>
                <p:nvPr/>
              </p:nvSpPr>
              <p:spPr bwMode="auto">
                <a:xfrm>
                  <a:off x="4036" y="2400"/>
                  <a:ext cx="1212" cy="1208"/>
                </a:xfrm>
                <a:custGeom>
                  <a:avLst/>
                  <a:gdLst>
                    <a:gd name="T0" fmla="*/ 0 w 1530"/>
                    <a:gd name="T1" fmla="*/ 1392 h 1392"/>
                    <a:gd name="T2" fmla="*/ 156 w 1530"/>
                    <a:gd name="T3" fmla="*/ 1380 h 1392"/>
                    <a:gd name="T4" fmla="*/ 306 w 1530"/>
                    <a:gd name="T5" fmla="*/ 1338 h 1392"/>
                    <a:gd name="T6" fmla="*/ 462 w 1530"/>
                    <a:gd name="T7" fmla="*/ 1266 h 1392"/>
                    <a:gd name="T8" fmla="*/ 612 w 1530"/>
                    <a:gd name="T9" fmla="*/ 1170 h 1392"/>
                    <a:gd name="T10" fmla="*/ 768 w 1530"/>
                    <a:gd name="T11" fmla="*/ 1044 h 1392"/>
                    <a:gd name="T12" fmla="*/ 918 w 1530"/>
                    <a:gd name="T13" fmla="*/ 888 h 1392"/>
                    <a:gd name="T14" fmla="*/ 1074 w 1530"/>
                    <a:gd name="T15" fmla="*/ 708 h 1392"/>
                    <a:gd name="T16" fmla="*/ 1224 w 1530"/>
                    <a:gd name="T17" fmla="*/ 504 h 1392"/>
                    <a:gd name="T18" fmla="*/ 1374 w 1530"/>
                    <a:gd name="T19" fmla="*/ 264 h 1392"/>
                    <a:gd name="T20" fmla="*/ 1530 w 1530"/>
                    <a:gd name="T21" fmla="*/ 0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30" h="1392">
                      <a:moveTo>
                        <a:pt x="0" y="1392"/>
                      </a:moveTo>
                      <a:lnTo>
                        <a:pt x="156" y="1380"/>
                      </a:lnTo>
                      <a:lnTo>
                        <a:pt x="306" y="1338"/>
                      </a:lnTo>
                      <a:lnTo>
                        <a:pt x="462" y="1266"/>
                      </a:lnTo>
                      <a:lnTo>
                        <a:pt x="612" y="1170"/>
                      </a:lnTo>
                      <a:lnTo>
                        <a:pt x="768" y="1044"/>
                      </a:lnTo>
                      <a:lnTo>
                        <a:pt x="918" y="888"/>
                      </a:lnTo>
                      <a:lnTo>
                        <a:pt x="1074" y="708"/>
                      </a:lnTo>
                      <a:lnTo>
                        <a:pt x="1224" y="504"/>
                      </a:lnTo>
                      <a:lnTo>
                        <a:pt x="1374" y="264"/>
                      </a:lnTo>
                      <a:lnTo>
                        <a:pt x="1530" y="0"/>
                      </a:ln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88" name="Line 52"/>
                <p:cNvSpPr>
                  <a:spLocks noChangeShapeType="1"/>
                </p:cNvSpPr>
                <p:nvPr/>
              </p:nvSpPr>
              <p:spPr bwMode="auto">
                <a:xfrm>
                  <a:off x="4044" y="3613"/>
                  <a:ext cx="142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89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4040" y="2280"/>
                  <a:ext cx="0" cy="133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90" name="Line 54"/>
                <p:cNvSpPr>
                  <a:spLocks noChangeShapeType="1"/>
                </p:cNvSpPr>
                <p:nvPr/>
              </p:nvSpPr>
              <p:spPr bwMode="auto">
                <a:xfrm>
                  <a:off x="5254" y="2400"/>
                  <a:ext cx="0" cy="12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4391" name="Object 55"/>
              <p:cNvGraphicFramePr>
                <a:graphicFrameLocks noChangeAspect="1"/>
              </p:cNvGraphicFramePr>
              <p:nvPr/>
            </p:nvGraphicFramePr>
            <p:xfrm>
              <a:off x="3936" y="3648"/>
              <a:ext cx="136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408" name="Equation" r:id="rId19" imgW="292100" imgH="317500" progId="Equation.3">
                      <p:embed/>
                    </p:oleObj>
                  </mc:Choice>
                  <mc:Fallback>
                    <p:oleObj name="Equation" r:id="rId19" imgW="292100" imgH="317500" progId="Equation.3">
                      <p:embed/>
                      <p:pic>
                        <p:nvPicPr>
                          <p:cNvPr id="0" name="图片 303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3648"/>
                            <a:ext cx="136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92" name="Object 56"/>
              <p:cNvGraphicFramePr>
                <a:graphicFrameLocks noChangeAspect="1"/>
              </p:cNvGraphicFramePr>
              <p:nvPr/>
            </p:nvGraphicFramePr>
            <p:xfrm>
              <a:off x="5216" y="3648"/>
              <a:ext cx="96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409" name="Equation" r:id="rId21" imgW="203200" imgH="406400" progId="Equation.3">
                      <p:embed/>
                    </p:oleObj>
                  </mc:Choice>
                  <mc:Fallback>
                    <p:oleObj name="Equation" r:id="rId21" imgW="203200" imgH="406400" progId="Equation.3">
                      <p:embed/>
                      <p:pic>
                        <p:nvPicPr>
                          <p:cNvPr id="0" name="图片 303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16" y="3648"/>
                            <a:ext cx="96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93" name="Object 57"/>
              <p:cNvGraphicFramePr>
                <a:graphicFrameLocks noChangeAspect="1"/>
              </p:cNvGraphicFramePr>
              <p:nvPr/>
            </p:nvGraphicFramePr>
            <p:xfrm>
              <a:off x="5376" y="3696"/>
              <a:ext cx="144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410" name="Equation" r:id="rId23" imgW="304800" imgH="317500" progId="Equation.3">
                      <p:embed/>
                    </p:oleObj>
                  </mc:Choice>
                  <mc:Fallback>
                    <p:oleObj name="Equation" r:id="rId23" imgW="304800" imgH="317500" progId="Equation.3">
                      <p:embed/>
                      <p:pic>
                        <p:nvPicPr>
                          <p:cNvPr id="0" name="图片 303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6" y="3696"/>
                            <a:ext cx="144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94" name="Object 58"/>
              <p:cNvGraphicFramePr>
                <a:graphicFrameLocks noChangeAspect="1"/>
              </p:cNvGraphicFramePr>
              <p:nvPr/>
            </p:nvGraphicFramePr>
            <p:xfrm>
              <a:off x="3828" y="2304"/>
              <a:ext cx="152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411" name="Equation" r:id="rId25" imgW="317500" imgH="419100" progId="Equation.3">
                      <p:embed/>
                    </p:oleObj>
                  </mc:Choice>
                  <mc:Fallback>
                    <p:oleObj name="Equation" r:id="rId25" imgW="317500" imgH="419100" progId="Equation.3">
                      <p:embed/>
                      <p:pic>
                        <p:nvPicPr>
                          <p:cNvPr id="0" name="图片 303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28" y="2304"/>
                            <a:ext cx="152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395" name="Group 59"/>
            <p:cNvGrpSpPr/>
            <p:nvPr/>
          </p:nvGrpSpPr>
          <p:grpSpPr bwMode="auto">
            <a:xfrm>
              <a:off x="4248" y="2711"/>
              <a:ext cx="864" cy="935"/>
              <a:chOff x="4272" y="2160"/>
              <a:chExt cx="864" cy="935"/>
            </a:xfrm>
          </p:grpSpPr>
          <p:sp>
            <p:nvSpPr>
              <p:cNvPr id="14396" name="Line 60"/>
              <p:cNvSpPr>
                <a:spLocks noChangeShapeType="1"/>
              </p:cNvSpPr>
              <p:nvPr/>
            </p:nvSpPr>
            <p:spPr bwMode="auto">
              <a:xfrm>
                <a:off x="5136" y="2160"/>
                <a:ext cx="0" cy="9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7" name="Line 61"/>
              <p:cNvSpPr>
                <a:spLocks noChangeShapeType="1"/>
              </p:cNvSpPr>
              <p:nvPr/>
            </p:nvSpPr>
            <p:spPr bwMode="auto">
              <a:xfrm>
                <a:off x="4992" y="2400"/>
                <a:ext cx="0" cy="6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8" name="Line 62"/>
              <p:cNvSpPr>
                <a:spLocks noChangeShapeType="1"/>
              </p:cNvSpPr>
              <p:nvPr/>
            </p:nvSpPr>
            <p:spPr bwMode="auto">
              <a:xfrm>
                <a:off x="4848" y="2592"/>
                <a:ext cx="0" cy="5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9" name="Line 63"/>
              <p:cNvSpPr>
                <a:spLocks noChangeShapeType="1"/>
              </p:cNvSpPr>
              <p:nvPr/>
            </p:nvSpPr>
            <p:spPr bwMode="auto">
              <a:xfrm>
                <a:off x="4704" y="2772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00" name="Line 64"/>
              <p:cNvSpPr>
                <a:spLocks noChangeShapeType="1"/>
              </p:cNvSpPr>
              <p:nvPr/>
            </p:nvSpPr>
            <p:spPr bwMode="auto">
              <a:xfrm>
                <a:off x="4560" y="2928"/>
                <a:ext cx="0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01" name="Line 65"/>
              <p:cNvSpPr>
                <a:spLocks noChangeShapeType="1"/>
              </p:cNvSpPr>
              <p:nvPr/>
            </p:nvSpPr>
            <p:spPr bwMode="auto">
              <a:xfrm>
                <a:off x="4416" y="3024"/>
                <a:ext cx="0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02" name="Line 66"/>
              <p:cNvSpPr>
                <a:spLocks noChangeShapeType="1"/>
              </p:cNvSpPr>
              <p:nvPr/>
            </p:nvSpPr>
            <p:spPr bwMode="auto">
              <a:xfrm>
                <a:off x="4272" y="3049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4403" name="Object 67"/>
            <p:cNvGraphicFramePr>
              <a:graphicFrameLocks noChangeAspect="1"/>
            </p:cNvGraphicFramePr>
            <p:nvPr/>
          </p:nvGraphicFramePr>
          <p:xfrm>
            <a:off x="4800" y="3694"/>
            <a:ext cx="128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12" name="Equation" r:id="rId27" imgW="266700" imgH="698500" progId="Equation.3">
                    <p:embed/>
                  </p:oleObj>
                </mc:Choice>
                <mc:Fallback>
                  <p:oleObj name="Equation" r:id="rId27" imgW="266700" imgH="698500" progId="Equation.3">
                    <p:embed/>
                    <p:pic>
                      <p:nvPicPr>
                        <p:cNvPr id="0" name="图片 303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3694"/>
                          <a:ext cx="128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04" name="Object 68"/>
            <p:cNvGraphicFramePr>
              <a:graphicFrameLocks noChangeAspect="1"/>
            </p:cNvGraphicFramePr>
            <p:nvPr/>
          </p:nvGraphicFramePr>
          <p:xfrm>
            <a:off x="4241" y="2568"/>
            <a:ext cx="689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13" name="Equation" r:id="rId29" imgW="571500" imgH="355600" progId="Equation.3">
                    <p:embed/>
                  </p:oleObj>
                </mc:Choice>
                <mc:Fallback>
                  <p:oleObj name="Equation" r:id="rId29" imgW="571500" imgH="355600" progId="Equation.3">
                    <p:embed/>
                    <p:pic>
                      <p:nvPicPr>
                        <p:cNvPr id="0" name="图片 303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2568"/>
                          <a:ext cx="689" cy="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05" name="Rectangle 69"/>
            <p:cNvSpPr>
              <a:spLocks noChangeArrowheads="1"/>
            </p:cNvSpPr>
            <p:nvPr/>
          </p:nvSpPr>
          <p:spPr bwMode="auto">
            <a:xfrm>
              <a:off x="4959" y="2710"/>
              <a:ext cx="143" cy="934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6" name="Rectangle 70"/>
            <p:cNvSpPr>
              <a:spLocks noChangeArrowheads="1"/>
            </p:cNvSpPr>
            <p:nvPr/>
          </p:nvSpPr>
          <p:spPr bwMode="auto">
            <a:xfrm>
              <a:off x="4814" y="2950"/>
              <a:ext cx="143" cy="696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7" name="Rectangle 71"/>
            <p:cNvSpPr>
              <a:spLocks noChangeArrowheads="1"/>
            </p:cNvSpPr>
            <p:nvPr/>
          </p:nvSpPr>
          <p:spPr bwMode="auto">
            <a:xfrm>
              <a:off x="4526" y="3324"/>
              <a:ext cx="143" cy="32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8" name="Rectangle 72"/>
            <p:cNvSpPr>
              <a:spLocks noChangeArrowheads="1"/>
            </p:cNvSpPr>
            <p:nvPr/>
          </p:nvSpPr>
          <p:spPr bwMode="auto">
            <a:xfrm>
              <a:off x="4383" y="3465"/>
              <a:ext cx="143" cy="18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9" name="Rectangle 73"/>
            <p:cNvSpPr>
              <a:spLocks noChangeArrowheads="1"/>
            </p:cNvSpPr>
            <p:nvPr/>
          </p:nvSpPr>
          <p:spPr bwMode="auto">
            <a:xfrm>
              <a:off x="4238" y="3558"/>
              <a:ext cx="143" cy="86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10" name="Rectangle 74"/>
            <p:cNvSpPr>
              <a:spLocks noChangeArrowheads="1"/>
            </p:cNvSpPr>
            <p:nvPr/>
          </p:nvSpPr>
          <p:spPr bwMode="auto">
            <a:xfrm>
              <a:off x="4053" y="3608"/>
              <a:ext cx="175" cy="36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11" name="Rectangle 75"/>
            <p:cNvSpPr>
              <a:spLocks noChangeArrowheads="1"/>
            </p:cNvSpPr>
            <p:nvPr/>
          </p:nvSpPr>
          <p:spPr bwMode="auto">
            <a:xfrm>
              <a:off x="5107" y="2432"/>
              <a:ext cx="150" cy="1223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2"/>
          <p:cNvGrpSpPr/>
          <p:nvPr/>
        </p:nvGrpSpPr>
        <p:grpSpPr bwMode="auto">
          <a:xfrm>
            <a:off x="4508500" y="5520407"/>
            <a:ext cx="4483100" cy="454025"/>
            <a:chOff x="1112" y="3586"/>
            <a:chExt cx="2824" cy="286"/>
          </a:xfrm>
        </p:grpSpPr>
        <p:sp>
          <p:nvSpPr>
            <p:cNvPr id="32771" name="Line 3"/>
            <p:cNvSpPr>
              <a:spLocks noChangeShapeType="1"/>
            </p:cNvSpPr>
            <p:nvPr/>
          </p:nvSpPr>
          <p:spPr bwMode="auto">
            <a:xfrm>
              <a:off x="1176" y="3634"/>
              <a:ext cx="27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72" name="Line 4"/>
            <p:cNvSpPr>
              <a:spLocks noChangeShapeType="1"/>
            </p:cNvSpPr>
            <p:nvPr/>
          </p:nvSpPr>
          <p:spPr bwMode="auto">
            <a:xfrm>
              <a:off x="1176" y="3586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73" name="Line 5"/>
            <p:cNvSpPr>
              <a:spLocks noChangeShapeType="1"/>
            </p:cNvSpPr>
            <p:nvPr/>
          </p:nvSpPr>
          <p:spPr bwMode="auto">
            <a:xfrm>
              <a:off x="3480" y="3586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32774" name="Object 6"/>
            <p:cNvGraphicFramePr>
              <a:graphicFrameLocks noChangeAspect="1"/>
            </p:cNvGraphicFramePr>
            <p:nvPr/>
          </p:nvGraphicFramePr>
          <p:xfrm>
            <a:off x="1112" y="3672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24" name="Equation" r:id="rId3" imgW="292100" imgH="419100" progId="Equation.3">
                    <p:embed/>
                  </p:oleObj>
                </mc:Choice>
                <mc:Fallback>
                  <p:oleObj name="Equation" r:id="rId3" imgW="292100" imgH="419100" progId="Equation.3">
                    <p:embed/>
                    <p:pic>
                      <p:nvPicPr>
                        <p:cNvPr id="0" name="图片 3166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2" y="3672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5" name="Object 7"/>
            <p:cNvGraphicFramePr>
              <a:graphicFrameLocks noChangeAspect="1"/>
            </p:cNvGraphicFramePr>
            <p:nvPr/>
          </p:nvGraphicFramePr>
          <p:xfrm>
            <a:off x="3456" y="3672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25" name="Equation" r:id="rId5" imgW="203200" imgH="406400" progId="Equation.3">
                    <p:embed/>
                  </p:oleObj>
                </mc:Choice>
                <mc:Fallback>
                  <p:oleObj name="Equation" r:id="rId5" imgW="203200" imgH="406400" progId="Equation.3">
                    <p:embed/>
                    <p:pic>
                      <p:nvPicPr>
                        <p:cNvPr id="0" name="图片 3166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672"/>
                          <a:ext cx="9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6" name="Object 8"/>
            <p:cNvGraphicFramePr>
              <a:graphicFrameLocks noChangeAspect="1"/>
            </p:cNvGraphicFramePr>
            <p:nvPr/>
          </p:nvGraphicFramePr>
          <p:xfrm>
            <a:off x="3792" y="369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26" name="Equation" r:id="rId7" imgW="304800" imgH="317500" progId="Equation.3">
                    <p:embed/>
                  </p:oleObj>
                </mc:Choice>
                <mc:Fallback>
                  <p:oleObj name="Equation" r:id="rId7" imgW="304800" imgH="317500" progId="Equation.3">
                    <p:embed/>
                    <p:pic>
                      <p:nvPicPr>
                        <p:cNvPr id="0" name="图片 3166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369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777" name="Group 9"/>
          <p:cNvGrpSpPr/>
          <p:nvPr/>
        </p:nvGrpSpPr>
        <p:grpSpPr bwMode="auto">
          <a:xfrm>
            <a:off x="5067300" y="5560095"/>
            <a:ext cx="2895600" cy="744537"/>
            <a:chOff x="1056" y="3792"/>
            <a:chExt cx="1824" cy="469"/>
          </a:xfrm>
        </p:grpSpPr>
        <p:graphicFrame>
          <p:nvGraphicFramePr>
            <p:cNvPr id="32778" name="Object 10"/>
            <p:cNvGraphicFramePr>
              <a:graphicFrameLocks noChangeAspect="1"/>
            </p:cNvGraphicFramePr>
            <p:nvPr/>
          </p:nvGraphicFramePr>
          <p:xfrm>
            <a:off x="1056" y="3792"/>
            <a:ext cx="215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27" name="Equation" r:id="rId9" imgW="165100" imgH="342900" progId="Equation.3">
                    <p:embed/>
                  </p:oleObj>
                </mc:Choice>
                <mc:Fallback>
                  <p:oleObj name="Equation" r:id="rId9" imgW="165100" imgH="342900" progId="Equation.3">
                    <p:embed/>
                    <p:pic>
                      <p:nvPicPr>
                        <p:cNvPr id="0" name="图片 3166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792"/>
                          <a:ext cx="215" cy="4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9" name="Object 11"/>
            <p:cNvGraphicFramePr>
              <a:graphicFrameLocks noChangeAspect="1"/>
            </p:cNvGraphicFramePr>
            <p:nvPr/>
          </p:nvGraphicFramePr>
          <p:xfrm>
            <a:off x="1417" y="3828"/>
            <a:ext cx="215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28" name="Equation" r:id="rId11" imgW="165100" imgH="342900" progId="Equation.3">
                    <p:embed/>
                  </p:oleObj>
                </mc:Choice>
                <mc:Fallback>
                  <p:oleObj name="Equation" r:id="rId11" imgW="165100" imgH="342900" progId="Equation.3">
                    <p:embed/>
                    <p:pic>
                      <p:nvPicPr>
                        <p:cNvPr id="0" name="图片 3166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7" y="3828"/>
                          <a:ext cx="215" cy="4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0" name="Object 12"/>
            <p:cNvGraphicFramePr>
              <a:graphicFrameLocks noChangeAspect="1"/>
            </p:cNvGraphicFramePr>
            <p:nvPr/>
          </p:nvGraphicFramePr>
          <p:xfrm>
            <a:off x="2488" y="3792"/>
            <a:ext cx="392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29" name="Equation" r:id="rId13" imgW="304800" imgH="342900" progId="Equation.3">
                    <p:embed/>
                  </p:oleObj>
                </mc:Choice>
                <mc:Fallback>
                  <p:oleObj name="Equation" r:id="rId13" imgW="304800" imgH="342900" progId="Equation.3">
                    <p:embed/>
                    <p:pic>
                      <p:nvPicPr>
                        <p:cNvPr id="0" name="图片 3166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8" y="3792"/>
                          <a:ext cx="392" cy="4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539750" y="908720"/>
            <a:ext cx="59372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Ex2.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用定积分表示下述极限 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32783" name="Object 15"/>
          <p:cNvGraphicFramePr>
            <a:graphicFrameLocks noChangeAspect="1"/>
          </p:cNvGraphicFramePr>
          <p:nvPr/>
        </p:nvGraphicFramePr>
        <p:xfrm>
          <a:off x="1371600" y="1504032"/>
          <a:ext cx="63341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0" name="Equation" r:id="rId15" imgW="8445500" imgH="1219200" progId="Equation.3">
                  <p:embed/>
                </p:oleObj>
              </mc:Choice>
              <mc:Fallback>
                <p:oleObj name="Equation" r:id="rId15" imgW="8445500" imgH="1219200" progId="Equation.3">
                  <p:embed/>
                  <p:pic>
                    <p:nvPicPr>
                      <p:cNvPr id="0" name="图片 3166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04032"/>
                        <a:ext cx="63341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539750" y="2723232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32785" name="Object 17"/>
          <p:cNvGraphicFramePr>
            <a:graphicFrameLocks noChangeAspect="1"/>
          </p:cNvGraphicFramePr>
          <p:nvPr/>
        </p:nvGraphicFramePr>
        <p:xfrm>
          <a:off x="1341438" y="2545432"/>
          <a:ext cx="2870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1" name="Equation" r:id="rId17" imgW="3822700" imgH="1358900" progId="Equation.3">
                  <p:embed/>
                </p:oleObj>
              </mc:Choice>
              <mc:Fallback>
                <p:oleObj name="Equation" r:id="rId17" imgW="3822700" imgH="1358900" progId="Equation.3">
                  <p:embed/>
                  <p:pic>
                    <p:nvPicPr>
                      <p:cNvPr id="0" name="图片 3166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2545432"/>
                        <a:ext cx="28702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6" name="Object 18"/>
          <p:cNvGraphicFramePr>
            <a:graphicFrameLocks noChangeAspect="1"/>
          </p:cNvGraphicFramePr>
          <p:nvPr/>
        </p:nvGraphicFramePr>
        <p:xfrm>
          <a:off x="2514600" y="2621632"/>
          <a:ext cx="292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2" name="Equation" r:id="rId19" imgW="393700" imgH="1130300" progId="Equation.3">
                  <p:embed/>
                </p:oleObj>
              </mc:Choice>
              <mc:Fallback>
                <p:oleObj name="Equation" r:id="rId19" imgW="393700" imgH="1130300" progId="Equation.3">
                  <p:embed/>
                  <p:pic>
                    <p:nvPicPr>
                      <p:cNvPr id="0" name="图片 3166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621632"/>
                        <a:ext cx="292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7" name="Object 19"/>
          <p:cNvGraphicFramePr>
            <a:graphicFrameLocks noChangeAspect="1"/>
          </p:cNvGraphicFramePr>
          <p:nvPr/>
        </p:nvGraphicFramePr>
        <p:xfrm>
          <a:off x="4267200" y="2621632"/>
          <a:ext cx="406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3" name="Equation" r:id="rId21" imgW="546100" imgH="1130300" progId="Equation.3">
                  <p:embed/>
                </p:oleObj>
              </mc:Choice>
              <mc:Fallback>
                <p:oleObj name="Equation" r:id="rId21" imgW="546100" imgH="1130300" progId="Equation.3">
                  <p:embed/>
                  <p:pic>
                    <p:nvPicPr>
                      <p:cNvPr id="0" name="图片 3167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621632"/>
                        <a:ext cx="406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8" name="Object 20"/>
          <p:cNvGraphicFramePr>
            <a:graphicFrameLocks noChangeAspect="1"/>
          </p:cNvGraphicFramePr>
          <p:nvPr/>
        </p:nvGraphicFramePr>
        <p:xfrm>
          <a:off x="4749800" y="2621632"/>
          <a:ext cx="2032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4" name="Equation" r:id="rId23" imgW="2705100" imgH="1130300" progId="Equation.3">
                  <p:embed/>
                </p:oleObj>
              </mc:Choice>
              <mc:Fallback>
                <p:oleObj name="Equation" r:id="rId23" imgW="2705100" imgH="1130300" progId="Equation.3">
                  <p:embed/>
                  <p:pic>
                    <p:nvPicPr>
                      <p:cNvPr id="0" name="图片 3167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2621632"/>
                        <a:ext cx="2032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89" name="Group 21"/>
          <p:cNvGrpSpPr/>
          <p:nvPr/>
        </p:nvGrpSpPr>
        <p:grpSpPr bwMode="auto">
          <a:xfrm>
            <a:off x="5010150" y="3713832"/>
            <a:ext cx="3132138" cy="781050"/>
            <a:chOff x="1440" y="2784"/>
            <a:chExt cx="1973" cy="492"/>
          </a:xfrm>
        </p:grpSpPr>
        <p:graphicFrame>
          <p:nvGraphicFramePr>
            <p:cNvPr id="32790" name="Object 22"/>
            <p:cNvGraphicFramePr>
              <a:graphicFrameLocks noChangeAspect="1"/>
            </p:cNvGraphicFramePr>
            <p:nvPr/>
          </p:nvGraphicFramePr>
          <p:xfrm>
            <a:off x="1440" y="2784"/>
            <a:ext cx="240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35" name="Equation" r:id="rId25" imgW="190500" imgH="342900" progId="Equation.3">
                    <p:embed/>
                  </p:oleObj>
                </mc:Choice>
                <mc:Fallback>
                  <p:oleObj name="Equation" r:id="rId25" imgW="190500" imgH="342900" progId="Equation.3">
                    <p:embed/>
                    <p:pic>
                      <p:nvPicPr>
                        <p:cNvPr id="0" name="图片 3167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784"/>
                          <a:ext cx="240" cy="4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1" name="Object 23"/>
            <p:cNvGraphicFramePr>
              <a:graphicFrameLocks noChangeAspect="1"/>
            </p:cNvGraphicFramePr>
            <p:nvPr/>
          </p:nvGraphicFramePr>
          <p:xfrm>
            <a:off x="1829" y="2784"/>
            <a:ext cx="327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36" name="Equation" r:id="rId27" imgW="254000" imgH="342900" progId="Equation.3">
                    <p:embed/>
                  </p:oleObj>
                </mc:Choice>
                <mc:Fallback>
                  <p:oleObj name="Equation" r:id="rId27" imgW="254000" imgH="342900" progId="Equation.3">
                    <p:embed/>
                    <p:pic>
                      <p:nvPicPr>
                        <p:cNvPr id="0" name="图片 3167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9" y="2784"/>
                          <a:ext cx="327" cy="4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2" name="Object 24"/>
            <p:cNvGraphicFramePr>
              <a:graphicFrameLocks noChangeAspect="1"/>
            </p:cNvGraphicFramePr>
            <p:nvPr/>
          </p:nvGraphicFramePr>
          <p:xfrm>
            <a:off x="2780" y="2821"/>
            <a:ext cx="633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37" name="Equation" r:id="rId29" imgW="495300" imgH="355600" progId="Equation.3">
                    <p:embed/>
                  </p:oleObj>
                </mc:Choice>
                <mc:Fallback>
                  <p:oleObj name="Equation" r:id="rId29" imgW="495300" imgH="355600" progId="Equation.3">
                    <p:embed/>
                    <p:pic>
                      <p:nvPicPr>
                        <p:cNvPr id="0" name="图片 3167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0" y="2821"/>
                          <a:ext cx="633" cy="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793" name="Group 25"/>
          <p:cNvGrpSpPr/>
          <p:nvPr/>
        </p:nvGrpSpPr>
        <p:grpSpPr bwMode="auto">
          <a:xfrm>
            <a:off x="4552950" y="3713832"/>
            <a:ext cx="4362450" cy="431800"/>
            <a:chOff x="1188" y="2388"/>
            <a:chExt cx="2748" cy="272"/>
          </a:xfrm>
        </p:grpSpPr>
        <p:sp>
          <p:nvSpPr>
            <p:cNvPr id="32794" name="Line 26"/>
            <p:cNvSpPr>
              <a:spLocks noChangeShapeType="1"/>
            </p:cNvSpPr>
            <p:nvPr/>
          </p:nvSpPr>
          <p:spPr bwMode="auto">
            <a:xfrm>
              <a:off x="1248" y="2436"/>
              <a:ext cx="2688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795" name="Group 27"/>
            <p:cNvGrpSpPr/>
            <p:nvPr/>
          </p:nvGrpSpPr>
          <p:grpSpPr bwMode="auto">
            <a:xfrm>
              <a:off x="1248" y="2388"/>
              <a:ext cx="2304" cy="48"/>
              <a:chOff x="1200" y="2388"/>
              <a:chExt cx="2304" cy="48"/>
            </a:xfrm>
          </p:grpSpPr>
          <p:sp>
            <p:nvSpPr>
              <p:cNvPr id="32796" name="Line 28"/>
              <p:cNvSpPr>
                <a:spLocks noChangeShapeType="1"/>
              </p:cNvSpPr>
              <p:nvPr/>
            </p:nvSpPr>
            <p:spPr bwMode="auto">
              <a:xfrm>
                <a:off x="1200" y="2388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797" name="Line 29"/>
              <p:cNvSpPr>
                <a:spLocks noChangeShapeType="1"/>
              </p:cNvSpPr>
              <p:nvPr/>
            </p:nvSpPr>
            <p:spPr bwMode="auto">
              <a:xfrm>
                <a:off x="1584" y="2388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798" name="Line 30"/>
              <p:cNvSpPr>
                <a:spLocks noChangeShapeType="1"/>
              </p:cNvSpPr>
              <p:nvPr/>
            </p:nvSpPr>
            <p:spPr bwMode="auto">
              <a:xfrm>
                <a:off x="1968" y="2388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799" name="Line 31"/>
              <p:cNvSpPr>
                <a:spLocks noChangeShapeType="1"/>
              </p:cNvSpPr>
              <p:nvPr/>
            </p:nvSpPr>
            <p:spPr bwMode="auto">
              <a:xfrm>
                <a:off x="2352" y="2388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800" name="Line 32"/>
              <p:cNvSpPr>
                <a:spLocks noChangeShapeType="1"/>
              </p:cNvSpPr>
              <p:nvPr/>
            </p:nvSpPr>
            <p:spPr bwMode="auto">
              <a:xfrm>
                <a:off x="2736" y="2388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801" name="Line 33"/>
              <p:cNvSpPr>
                <a:spLocks noChangeShapeType="1"/>
              </p:cNvSpPr>
              <p:nvPr/>
            </p:nvSpPr>
            <p:spPr bwMode="auto">
              <a:xfrm>
                <a:off x="3120" y="2388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802" name="Line 34"/>
              <p:cNvSpPr>
                <a:spLocks noChangeShapeType="1"/>
              </p:cNvSpPr>
              <p:nvPr/>
            </p:nvSpPr>
            <p:spPr bwMode="auto">
              <a:xfrm>
                <a:off x="3504" y="2388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aphicFrame>
          <p:nvGraphicFramePr>
            <p:cNvPr id="32803" name="Object 35"/>
            <p:cNvGraphicFramePr>
              <a:graphicFrameLocks noChangeAspect="1"/>
            </p:cNvGraphicFramePr>
            <p:nvPr/>
          </p:nvGraphicFramePr>
          <p:xfrm>
            <a:off x="1188" y="2460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38" name="Equation" r:id="rId31" imgW="292100" imgH="419100" progId="Equation.3">
                    <p:embed/>
                  </p:oleObj>
                </mc:Choice>
                <mc:Fallback>
                  <p:oleObj name="Equation" r:id="rId31" imgW="292100" imgH="419100" progId="Equation.3">
                    <p:embed/>
                    <p:pic>
                      <p:nvPicPr>
                        <p:cNvPr id="0" name="图片 3167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8" y="2460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8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04" name="Object 36"/>
            <p:cNvGraphicFramePr>
              <a:graphicFrameLocks noChangeAspect="1"/>
            </p:cNvGraphicFramePr>
            <p:nvPr/>
          </p:nvGraphicFramePr>
          <p:xfrm>
            <a:off x="3456" y="2472"/>
            <a:ext cx="16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39" name="Equation" r:id="rId33" imgW="355600" imgH="317500" progId="Equation.3">
                    <p:embed/>
                  </p:oleObj>
                </mc:Choice>
                <mc:Fallback>
                  <p:oleObj name="Equation" r:id="rId33" imgW="355600" imgH="317500" progId="Equation.3">
                    <p:embed/>
                    <p:pic>
                      <p:nvPicPr>
                        <p:cNvPr id="0" name="图片 3167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472"/>
                          <a:ext cx="16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8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05" name="Object 37"/>
            <p:cNvGraphicFramePr>
              <a:graphicFrameLocks noChangeAspect="1"/>
            </p:cNvGraphicFramePr>
            <p:nvPr/>
          </p:nvGraphicFramePr>
          <p:xfrm>
            <a:off x="3792" y="249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0" name="Equation" r:id="rId35" imgW="304800" imgH="317500" progId="Equation.3">
                    <p:embed/>
                  </p:oleObj>
                </mc:Choice>
                <mc:Fallback>
                  <p:oleObj name="Equation" r:id="rId35" imgW="304800" imgH="317500" progId="Equation.3">
                    <p:embed/>
                    <p:pic>
                      <p:nvPicPr>
                        <p:cNvPr id="0" name="图片 3167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49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8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806" name="Text Box 38"/>
          <p:cNvSpPr txBox="1">
            <a:spLocks noChangeArrowheads="1"/>
          </p:cNvSpPr>
          <p:nvPr/>
        </p:nvSpPr>
        <p:spPr bwMode="auto">
          <a:xfrm>
            <a:off x="533400" y="4540920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</a:p>
        </p:txBody>
      </p:sp>
      <p:graphicFrame>
        <p:nvGraphicFramePr>
          <p:cNvPr id="32807" name="Object 39"/>
          <p:cNvGraphicFramePr>
            <a:graphicFrameLocks noChangeAspect="1"/>
          </p:cNvGraphicFramePr>
          <p:nvPr/>
        </p:nvGraphicFramePr>
        <p:xfrm>
          <a:off x="1316038" y="4374232"/>
          <a:ext cx="2959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1" name="Equation" r:id="rId37" imgW="3949700" imgH="1358900" progId="Equation.3">
                  <p:embed/>
                </p:oleObj>
              </mc:Choice>
              <mc:Fallback>
                <p:oleObj name="Equation" r:id="rId37" imgW="3949700" imgH="1358900" progId="Equation.3">
                  <p:embed/>
                  <p:pic>
                    <p:nvPicPr>
                      <p:cNvPr id="0" name="图片 3167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4374232"/>
                        <a:ext cx="2959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8" name="Object 40"/>
          <p:cNvGraphicFramePr>
            <a:graphicFrameLocks noChangeAspect="1"/>
          </p:cNvGraphicFramePr>
          <p:nvPr/>
        </p:nvGraphicFramePr>
        <p:xfrm>
          <a:off x="4356100" y="4450432"/>
          <a:ext cx="368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2" name="Equation" r:id="rId39" imgW="495300" imgH="1130300" progId="Equation.3">
                  <p:embed/>
                </p:oleObj>
              </mc:Choice>
              <mc:Fallback>
                <p:oleObj name="Equation" r:id="rId39" imgW="495300" imgH="1130300" progId="Equation.3">
                  <p:embed/>
                  <p:pic>
                    <p:nvPicPr>
                      <p:cNvPr id="0" name="图片 3167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450432"/>
                        <a:ext cx="368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809" name="Group 41"/>
          <p:cNvGrpSpPr/>
          <p:nvPr/>
        </p:nvGrpSpPr>
        <p:grpSpPr bwMode="auto">
          <a:xfrm>
            <a:off x="5219700" y="5542632"/>
            <a:ext cx="2438400" cy="76200"/>
            <a:chOff x="1152" y="3778"/>
            <a:chExt cx="1536" cy="48"/>
          </a:xfrm>
        </p:grpSpPr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>
              <a:off x="1152" y="3778"/>
              <a:ext cx="0" cy="4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11" name="Line 43"/>
            <p:cNvSpPr>
              <a:spLocks noChangeShapeType="1"/>
            </p:cNvSpPr>
            <p:nvPr/>
          </p:nvSpPr>
          <p:spPr bwMode="auto">
            <a:xfrm>
              <a:off x="1536" y="3778"/>
              <a:ext cx="0" cy="4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>
              <a:off x="1920" y="3778"/>
              <a:ext cx="0" cy="4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13" name="Line 45"/>
            <p:cNvSpPr>
              <a:spLocks noChangeShapeType="1"/>
            </p:cNvSpPr>
            <p:nvPr/>
          </p:nvSpPr>
          <p:spPr bwMode="auto">
            <a:xfrm>
              <a:off x="2304" y="3778"/>
              <a:ext cx="0" cy="4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14" name="Line 46"/>
            <p:cNvSpPr>
              <a:spLocks noChangeShapeType="1"/>
            </p:cNvSpPr>
            <p:nvPr/>
          </p:nvSpPr>
          <p:spPr bwMode="auto">
            <a:xfrm>
              <a:off x="2688" y="3778"/>
              <a:ext cx="0" cy="4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32815" name="Object 47"/>
          <p:cNvGraphicFramePr>
            <a:graphicFrameLocks noChangeAspect="1"/>
          </p:cNvGraphicFramePr>
          <p:nvPr/>
        </p:nvGraphicFramePr>
        <p:xfrm>
          <a:off x="4775200" y="4513932"/>
          <a:ext cx="2006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3" name="Equation" r:id="rId41" imgW="2679700" imgH="1028700" progId="Equation.3">
                  <p:embed/>
                </p:oleObj>
              </mc:Choice>
              <mc:Fallback>
                <p:oleObj name="Equation" r:id="rId41" imgW="2679700" imgH="1028700" progId="Equation.3">
                  <p:embed/>
                  <p:pic>
                    <p:nvPicPr>
                      <p:cNvPr id="0" name="图片 3168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4513932"/>
                        <a:ext cx="20066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4" grpId="0" autoUpdateAnimBg="0"/>
      <p:bldP spid="32806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2846" y="930647"/>
            <a:ext cx="12128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66FF99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600200" y="908720"/>
            <a:ext cx="66442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用定积分表示下述极限 </a:t>
            </a: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1143000" y="1594520"/>
          <a:ext cx="65500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8" name="Equation" r:id="rId3" imgW="8737600" imgH="1219200" progId="Equation.3">
                  <p:embed/>
                </p:oleObj>
              </mc:Choice>
              <mc:Fallback>
                <p:oleObj name="Equation" r:id="rId3" imgW="8737600" imgH="1219200" progId="Equation.3">
                  <p:embed/>
                  <p:pic>
                    <p:nvPicPr>
                      <p:cNvPr id="0" name="图片 32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594520"/>
                        <a:ext cx="65500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663352" y="2981896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  <a:r>
              <a:rPr kumimoji="1"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1879600" y="2788320"/>
          <a:ext cx="2844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9" name="Equation" r:id="rId5" imgW="3797300" imgH="1358900" progId="Equation.3">
                  <p:embed/>
                </p:oleObj>
              </mc:Choice>
              <mc:Fallback>
                <p:oleObj name="Equation" r:id="rId5" imgW="3797300" imgH="1358900" progId="Equation.3">
                  <p:embed/>
                  <p:pic>
                    <p:nvPicPr>
                      <p:cNvPr id="0" name="图片 32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2788320"/>
                        <a:ext cx="2844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3060700" y="2877220"/>
          <a:ext cx="292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0" name="Equation" r:id="rId7" imgW="393700" imgH="1130300" progId="Equation.3">
                  <p:embed/>
                </p:oleObj>
              </mc:Choice>
              <mc:Fallback>
                <p:oleObj name="Equation" r:id="rId7" imgW="393700" imgH="1130300" progId="Equation.3">
                  <p:embed/>
                  <p:pic>
                    <p:nvPicPr>
                      <p:cNvPr id="0" name="图片 32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2877220"/>
                        <a:ext cx="292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4800600" y="2848645"/>
          <a:ext cx="406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1" name="Equation" r:id="rId9" imgW="546100" imgH="1130300" progId="Equation.3">
                  <p:embed/>
                </p:oleObj>
              </mc:Choice>
              <mc:Fallback>
                <p:oleObj name="Equation" r:id="rId9" imgW="546100" imgH="1130300" progId="Equation.3">
                  <p:embed/>
                  <p:pic>
                    <p:nvPicPr>
                      <p:cNvPr id="0" name="图片 32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848645"/>
                        <a:ext cx="406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3213100" y="3956720"/>
          <a:ext cx="2120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2" name="Equation" r:id="rId11" imgW="2832100" imgH="1130300" progId="Equation.3">
                  <p:embed/>
                </p:oleObj>
              </mc:Choice>
              <mc:Fallback>
                <p:oleObj name="Equation" r:id="rId11" imgW="2832100" imgH="1130300" progId="Equation.3">
                  <p:embed/>
                  <p:pic>
                    <p:nvPicPr>
                      <p:cNvPr id="0" name="图片 32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3956720"/>
                        <a:ext cx="2120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10"/>
          <p:cNvGraphicFramePr>
            <a:graphicFrameLocks noChangeAspect="1"/>
          </p:cNvGraphicFramePr>
          <p:nvPr/>
        </p:nvGraphicFramePr>
        <p:xfrm>
          <a:off x="5422900" y="3956720"/>
          <a:ext cx="2806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3" name="Equation" r:id="rId13" imgW="3746500" imgH="1130300" progId="Equation.3">
                  <p:embed/>
                </p:oleObj>
              </mc:Choice>
              <mc:Fallback>
                <p:oleObj name="Equation" r:id="rId13" imgW="3746500" imgH="1130300" progId="Equation.3">
                  <p:embed/>
                  <p:pic>
                    <p:nvPicPr>
                      <p:cNvPr id="0" name="图片 32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3956720"/>
                        <a:ext cx="2806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Object 11"/>
          <p:cNvGraphicFramePr>
            <a:graphicFrameLocks noChangeAspect="1"/>
          </p:cNvGraphicFramePr>
          <p:nvPr/>
        </p:nvGraphicFramePr>
        <p:xfrm>
          <a:off x="2144713" y="5023520"/>
          <a:ext cx="2032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4" name="Equation" r:id="rId15" imgW="2705100" imgH="1130300" progId="Equation.3">
                  <p:embed/>
                </p:oleObj>
              </mc:Choice>
              <mc:Fallback>
                <p:oleObj name="Equation" r:id="rId15" imgW="2705100" imgH="1130300" progId="Equation.3">
                  <p:embed/>
                  <p:pic>
                    <p:nvPicPr>
                      <p:cNvPr id="0" name="图片 32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713" y="5023520"/>
                        <a:ext cx="2032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3048000" y="3880520"/>
            <a:ext cx="5334000" cy="990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6553200" y="5404520"/>
            <a:ext cx="1981200" cy="53181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极限为 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0 !</a:t>
            </a:r>
          </a:p>
        </p:txBody>
      </p:sp>
      <p:sp>
        <p:nvSpPr>
          <p:cNvPr id="33806" name="Freeform 14"/>
          <p:cNvSpPr/>
          <p:nvPr/>
        </p:nvSpPr>
        <p:spPr bwMode="auto">
          <a:xfrm>
            <a:off x="5562600" y="4947320"/>
            <a:ext cx="914400" cy="762000"/>
          </a:xfrm>
          <a:custGeom>
            <a:avLst/>
            <a:gdLst>
              <a:gd name="T0" fmla="*/ 0 w 960"/>
              <a:gd name="T1" fmla="*/ 0 h 480"/>
              <a:gd name="T2" fmla="*/ 288 w 960"/>
              <a:gd name="T3" fmla="*/ 336 h 480"/>
              <a:gd name="T4" fmla="*/ 960 w 960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480">
                <a:moveTo>
                  <a:pt x="0" y="0"/>
                </a:moveTo>
                <a:cubicBezTo>
                  <a:pt x="64" y="128"/>
                  <a:pt x="128" y="256"/>
                  <a:pt x="288" y="336"/>
                </a:cubicBezTo>
                <a:cubicBezTo>
                  <a:pt x="448" y="416"/>
                  <a:pt x="704" y="448"/>
                  <a:pt x="960" y="480"/>
                </a:cubicBezTo>
              </a:path>
            </a:pathLst>
          </a:custGeom>
          <a:noFill/>
          <a:ln w="28575" cmpd="sng">
            <a:solidFill>
              <a:schemeClr val="accent2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build="p" autoUpdateAnimBg="0"/>
      <p:bldP spid="33804" grpId="0" animBg="1"/>
      <p:bldP spid="33805" grpId="0" animBg="1" autoUpdateAnimBg="0"/>
      <p:bldP spid="3380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622846" y="930647"/>
            <a:ext cx="12128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66FF99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67544" y="1484784"/>
                <a:ext cx="7992888" cy="18609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200" b="0" i="0" smtClean="0">
                          <a:latin typeface="Cambria Math" panose="02040503050406030204"/>
                        </a:rPr>
                        <m:t>(1</m:t>
                      </m:r>
                      <m:r>
                        <a:rPr lang="zh-CN" altLang="en-US" sz="3200">
                          <a:latin typeface="Cambria Math" panose="02040503050406030204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3200" i="1">
                          <a:latin typeface="Cambria Math" panose="02040503050406030204" charset="0"/>
                        </a:rPr>
                        <m:t>  </m:t>
                      </m:r>
                      <m:limLow>
                        <m:limLow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3200">
                              <a:latin typeface="Cambria Math" panose="02040503050406030204"/>
                            </a:rPr>
                            <m:t>lim</m:t>
                          </m:r>
                        </m:e>
                        <m:lim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𝑛</m:t>
                          </m:r>
                          <m:r>
                            <a:rPr lang="zh-CN" altLang="en-US" sz="3200">
                              <a:latin typeface="Cambria Math" panose="02040503050406030204"/>
                            </a:rPr>
                            <m:t>→∞</m:t>
                          </m:r>
                        </m:lim>
                      </m:limLow>
                      <m:r>
                        <a:rPr lang="zh-CN" altLang="en-US" sz="3200">
                          <a:latin typeface="Cambria Math" panose="02040503050406030204"/>
                        </a:rPr>
                        <m:t>(</m:t>
                      </m:r>
                      <m:f>
                        <m:f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>
                              <a:latin typeface="Cambria Math" panose="02040503050406030204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𝑛</m:t>
                          </m:r>
                        </m:den>
                      </m:f>
                      <m:r>
                        <m:rPr>
                          <m:sty m:val="p"/>
                        </m:rPr>
                        <a:rPr lang="zh-CN" altLang="en-US" sz="3200">
                          <a:latin typeface="Cambria Math" panose="02040503050406030204"/>
                        </a:rPr>
                        <m:t>cos</m:t>
                      </m:r>
                      <m:f>
                        <m:f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>
                              <a:latin typeface="Cambria Math" panose="02040503050406030204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𝑛</m:t>
                          </m:r>
                        </m:den>
                      </m:f>
                      <m:r>
                        <a:rPr lang="zh-CN" altLang="en-US" sz="3200">
                          <a:latin typeface="Cambria Math" panose="02040503050406030204"/>
                        </a:rPr>
                        <m:t>+⋯+</m:t>
                      </m:r>
                      <m:f>
                        <m:f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𝑛</m:t>
                          </m:r>
                          <m:r>
                            <a:rPr lang="zh-CN" altLang="en-US" sz="3200">
                              <a:latin typeface="Cambria Math" panose="02040503050406030204"/>
                            </a:rPr>
                            <m:t>−1</m:t>
                          </m:r>
                        </m:num>
                        <m:den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𝑛</m:t>
                          </m:r>
                        </m:den>
                      </m:f>
                      <m:r>
                        <m:rPr>
                          <m:sty m:val="p"/>
                        </m:rPr>
                        <a:rPr lang="zh-CN" altLang="en-US" sz="3200">
                          <a:latin typeface="Cambria Math" panose="02040503050406030204"/>
                        </a:rPr>
                        <m:t>cos</m:t>
                      </m:r>
                      <m:f>
                        <m:f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𝑛</m:t>
                          </m:r>
                          <m:r>
                            <a:rPr lang="zh-CN" altLang="en-US" sz="3200">
                              <a:latin typeface="Cambria Math" panose="02040503050406030204"/>
                            </a:rPr>
                            <m:t>−1</m:t>
                          </m:r>
                        </m:num>
                        <m:den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zh-CN" sz="3200" i="1" dirty="0" smtClean="0">
                  <a:latin typeface="Cambria Math" panose="02040503050406030204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zh-CN" altLang="en-US" sz="3200">
                          <a:latin typeface="Cambria Math" panose="02040503050406030204"/>
                        </a:rPr>
                        <m:t>+</m:t>
                      </m:r>
                      <m:f>
                        <m:f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𝑛</m:t>
                          </m:r>
                        </m:num>
                        <m:den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𝑛</m:t>
                          </m:r>
                        </m:den>
                      </m:f>
                      <m:r>
                        <m:rPr>
                          <m:sty m:val="p"/>
                        </m:rPr>
                        <a:rPr lang="zh-CN" altLang="en-US" sz="3200">
                          <a:latin typeface="Cambria Math" panose="02040503050406030204"/>
                        </a:rPr>
                        <m:t>cos</m:t>
                      </m:r>
                      <m:f>
                        <m:f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𝑛</m:t>
                          </m:r>
                        </m:num>
                        <m:den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𝑛</m:t>
                          </m:r>
                        </m:den>
                      </m:f>
                      <m:r>
                        <a:rPr lang="zh-CN" altLang="en-US" sz="3200">
                          <a:latin typeface="Cambria Math" panose="02040503050406030204"/>
                        </a:rPr>
                        <m:t>)</m:t>
                      </m:r>
                      <m:r>
                        <m:rPr>
                          <m:sty m:val="p"/>
                        </m:rPr>
                        <a:rPr lang="zh-CN" altLang="en-US" sz="3200">
                          <a:latin typeface="Cambria Math" panose="02040503050406030204"/>
                        </a:rPr>
                        <m:t>sin</m:t>
                      </m:r>
                      <m:f>
                        <m:f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𝜋</m:t>
                          </m:r>
                        </m:num>
                        <m:den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484784"/>
                <a:ext cx="7992888" cy="1860959"/>
              </a:xfrm>
              <a:prstGeom prst="rect">
                <a:avLst/>
              </a:prstGeom>
              <a:blipFill rotWithShape="1">
                <a:blip r:embed="rId2"/>
                <a:stretch>
                  <a:fillRect l="-2" t="-8" r="4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16513" y="3429000"/>
                <a:ext cx="6730882" cy="1017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/>
                            </a:rPr>
                            <m:t>2</m:t>
                          </m:r>
                        </m:e>
                      </m:d>
                      <m:limLow>
                        <m:limLow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3200">
                              <a:latin typeface="Cambria Math" panose="02040503050406030204"/>
                            </a:rPr>
                            <m:t>lim</m:t>
                          </m:r>
                        </m:e>
                        <m:lim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𝑛</m:t>
                          </m:r>
                          <m:r>
                            <a:rPr lang="zh-CN" altLang="en-US" sz="3200">
                              <a:latin typeface="Cambria Math" panose="02040503050406030204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>
                              <a:latin typeface="Cambria Math" panose="02040503050406030204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𝑛</m:t>
                          </m:r>
                        </m:den>
                      </m:f>
                      <m:rad>
                        <m:rad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𝑛</m:t>
                          </m:r>
                        </m:deg>
                        <m:e>
                          <m:d>
                            <m:d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3200" i="1">
                                  <a:latin typeface="Cambria Math" panose="02040503050406030204"/>
                                </a:rPr>
                                <m:t>𝑛</m:t>
                              </m:r>
                              <m:r>
                                <a:rPr lang="zh-CN" altLang="en-US" sz="3200">
                                  <a:latin typeface="Cambria Math" panose="02040503050406030204"/>
                                </a:rPr>
                                <m:t>+1)(</m:t>
                              </m:r>
                              <m:r>
                                <a:rPr lang="zh-CN" altLang="en-US" sz="3200" i="1">
                                  <a:latin typeface="Cambria Math" panose="02040503050406030204"/>
                                </a:rPr>
                                <m:t>𝑛</m:t>
                              </m:r>
                              <m:r>
                                <a:rPr lang="zh-CN" altLang="en-US" sz="3200">
                                  <a:latin typeface="Cambria Math" panose="02040503050406030204"/>
                                </a:rPr>
                                <m:t>+2)⋯(</m:t>
                              </m:r>
                              <m:r>
                                <a:rPr lang="zh-CN" altLang="en-US" sz="3200" i="1">
                                  <a:latin typeface="Cambria Math" panose="02040503050406030204"/>
                                </a:rPr>
                                <m:t>𝑛</m:t>
                              </m:r>
                              <m:r>
                                <a:rPr lang="zh-CN" altLang="en-US" sz="3200">
                                  <a:latin typeface="Cambria Math" panose="02040503050406030204"/>
                                </a:rPr>
                                <m:t>+</m:t>
                              </m:r>
                              <m:r>
                                <a:rPr lang="zh-CN" altLang="en-US" sz="3200" i="1">
                                  <a:latin typeface="Cambria Math" panose="02040503050406030204"/>
                                </a:rPr>
                                <m:t>𝑛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13" y="3429000"/>
                <a:ext cx="6730882" cy="1017523"/>
              </a:xfrm>
              <a:prstGeom prst="rect">
                <a:avLst/>
              </a:prstGeom>
              <a:blipFill rotWithShape="1">
                <a:blip r:embed="rId3"/>
                <a:stretch>
                  <a:fillRect l="-9" r="7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785326" y="2000065"/>
                <a:ext cx="2747483" cy="8272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/>
                        </a:rPr>
                        <m:t>𝑛</m:t>
                      </m:r>
                      <m:r>
                        <a:rPr lang="zh-CN" altLang="en-US" sz="2800">
                          <a:latin typeface="Cambria Math" panose="02040503050406030204"/>
                        </a:rPr>
                        <m:t>→∞,</m:t>
                      </m:r>
                      <m:r>
                        <m:rPr>
                          <m:sty m:val="p"/>
                        </m:rPr>
                        <a:rPr lang="zh-CN" altLang="en-US" sz="2800">
                          <a:latin typeface="Cambria Math" panose="02040503050406030204"/>
                        </a:rPr>
                        <m:t>sin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𝜋</m:t>
                          </m:r>
                        </m:num>
                        <m:den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𝑛</m:t>
                          </m:r>
                        </m:den>
                      </m:f>
                      <m:r>
                        <a:rPr lang="zh-CN" altLang="en-US" sz="2800">
                          <a:latin typeface="Cambria Math" panose="02040503050406030204"/>
                        </a:rPr>
                        <m:t>~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𝜋</m:t>
                          </m:r>
                        </m:num>
                        <m:den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326" y="2000065"/>
                <a:ext cx="2747483" cy="827214"/>
              </a:xfrm>
              <a:prstGeom prst="rect">
                <a:avLst/>
              </a:prstGeom>
              <a:blipFill rotWithShape="1">
                <a:blip r:embed="rId2"/>
                <a:stretch>
                  <a:fillRect l="-12" t="-54" r="7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99592" y="2827279"/>
                <a:ext cx="6223883" cy="932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/>
                      </a:rPr>
                      <m:t>𝐼</m:t>
                    </m:r>
                    <m:r>
                      <a:rPr lang="zh-CN" altLang="en-US" sz="2800">
                        <a:latin typeface="Cambria Math" panose="02040503050406030204"/>
                      </a:rPr>
                      <m:t>=</m:t>
                    </m:r>
                    <m:limLow>
                      <m:limLow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800">
                            <a:latin typeface="Cambria Math" panose="02040503050406030204"/>
                          </a:rPr>
                          <m:t>lim</m:t>
                        </m:r>
                      </m:e>
                      <m:lim>
                        <m:r>
                          <a:rPr lang="zh-CN" altLang="en-US" sz="2800" i="1">
                            <a:latin typeface="Cambria Math" panose="02040503050406030204"/>
                          </a:rPr>
                          <m:t>𝑛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→∞</m:t>
                        </m:r>
                      </m:lim>
                    </m:limLow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800" i="1">
                            <a:latin typeface="Cambria Math" panose="02040503050406030204"/>
                          </a:rPr>
                          <m:t>𝑘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=1</m:t>
                        </m:r>
                      </m:sub>
                      <m:sup>
                        <m:r>
                          <a:rPr lang="zh-CN" altLang="en-US" sz="2800" i="1">
                            <a:latin typeface="Cambria Math" panose="02040503050406030204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𝑘</m:t>
                            </m:r>
                          </m:num>
                          <m:den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𝑛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zh-CN" altLang="en-US" sz="2800">
                            <a:latin typeface="Cambria Math" panose="02040503050406030204"/>
                          </a:rPr>
                          <m:t>cos</m:t>
                        </m:r>
                        <m:f>
                          <m:f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𝑘</m:t>
                            </m:r>
                          </m:num>
                          <m:den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𝑛</m:t>
                            </m:r>
                          </m:den>
                        </m:f>
                        <m:f>
                          <m:f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𝜋</m:t>
                            </m:r>
                          </m:num>
                          <m:den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𝑛</m:t>
                            </m:r>
                          </m:den>
                        </m:f>
                      </m:e>
                    </m:nary>
                    <m:r>
                      <a:rPr lang="zh-CN" altLang="en-US" sz="2800">
                        <a:latin typeface="Cambria Math" panose="02040503050406030204"/>
                      </a:rPr>
                      <m:t>=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𝜋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800">
                            <a:latin typeface="Cambria Math" panose="02040503050406030204"/>
                          </a:rPr>
                          <m:t>0</m:t>
                        </m:r>
                      </m:sub>
                      <m:sup>
                        <m:r>
                          <a:rPr lang="zh-CN" altLang="en-US" sz="2800">
                            <a:latin typeface="Cambria Math" panose="02040503050406030204"/>
                          </a:rPr>
                          <m:t>1</m:t>
                        </m:r>
                      </m:sup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zh-CN" altLang="en-US" sz="2800">
                            <a:latin typeface="Cambria Math" panose="02040503050406030204"/>
                          </a:rPr>
                          <m:t>cos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800" dirty="0" smtClean="0"/>
                  <a:t>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827279"/>
                <a:ext cx="6223883" cy="932435"/>
              </a:xfrm>
              <a:prstGeom prst="rect">
                <a:avLst/>
              </a:prstGeom>
              <a:blipFill rotWithShape="1">
                <a:blip r:embed="rId3"/>
                <a:stretch>
                  <a:fillRect l="-7" t="-28" r="1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23528" y="908720"/>
                <a:ext cx="8640960" cy="9017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0" smtClean="0">
                          <a:latin typeface="Cambria Math" panose="02040503050406030204"/>
                        </a:rPr>
                        <m:t>(1</m:t>
                      </m:r>
                      <m:r>
                        <a:rPr lang="zh-CN" altLang="en-US" sz="2800">
                          <a:latin typeface="Cambria Math" panose="02040503050406030204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800" i="1">
                          <a:latin typeface="Cambria Math" panose="02040503050406030204" charset="0"/>
                        </a:rPr>
                        <m:t>  </m:t>
                      </m:r>
                      <m:limLow>
                        <m:limLow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/>
                            </a:rPr>
                            <m:t>lim</m:t>
                          </m:r>
                        </m:e>
                        <m:lim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𝑛</m:t>
                          </m:r>
                          <m:r>
                            <a:rPr lang="zh-CN" altLang="en-US" sz="2800">
                              <a:latin typeface="Cambria Math" panose="02040503050406030204"/>
                            </a:rPr>
                            <m:t>→∞</m:t>
                          </m:r>
                        </m:lim>
                      </m:limLow>
                      <m:r>
                        <a:rPr lang="zh-CN" altLang="en-US" sz="2800">
                          <a:latin typeface="Cambria Math" panose="02040503050406030204"/>
                        </a:rPr>
                        <m:t>(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>
                              <a:latin typeface="Cambria Math" panose="02040503050406030204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𝑛</m:t>
                          </m:r>
                        </m:den>
                      </m:f>
                      <m:r>
                        <m:rPr>
                          <m:sty m:val="p"/>
                        </m:rPr>
                        <a:rPr lang="zh-CN" altLang="en-US" sz="2800">
                          <a:latin typeface="Cambria Math" panose="02040503050406030204"/>
                        </a:rPr>
                        <m:t>cos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>
                              <a:latin typeface="Cambria Math" panose="02040503050406030204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𝑛</m:t>
                          </m:r>
                        </m:den>
                      </m:f>
                      <m:r>
                        <a:rPr lang="zh-CN" altLang="en-US" sz="2800">
                          <a:latin typeface="Cambria Math" panose="02040503050406030204"/>
                        </a:rPr>
                        <m:t>+⋯+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𝑛</m:t>
                          </m:r>
                          <m:r>
                            <a:rPr lang="zh-CN" altLang="en-US" sz="2800">
                              <a:latin typeface="Cambria Math" panose="02040503050406030204"/>
                            </a:rPr>
                            <m:t>−1</m:t>
                          </m:r>
                        </m:num>
                        <m:den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𝑛</m:t>
                          </m:r>
                        </m:den>
                      </m:f>
                      <m:r>
                        <m:rPr>
                          <m:sty m:val="p"/>
                        </m:rPr>
                        <a:rPr lang="zh-CN" altLang="en-US" sz="2800">
                          <a:latin typeface="Cambria Math" panose="02040503050406030204"/>
                        </a:rPr>
                        <m:t>cos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𝑛</m:t>
                          </m:r>
                          <m:r>
                            <a:rPr lang="zh-CN" altLang="en-US" sz="2800">
                              <a:latin typeface="Cambria Math" panose="02040503050406030204"/>
                            </a:rPr>
                            <m:t>−1</m:t>
                          </m:r>
                        </m:num>
                        <m:den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𝑛</m:t>
                          </m:r>
                        </m:den>
                      </m:f>
                      <m:r>
                        <a:rPr lang="zh-CN" altLang="en-US" sz="2800">
                          <a:latin typeface="Cambria Math" panose="02040503050406030204"/>
                        </a:rPr>
                        <m:t>+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𝑛</m:t>
                          </m:r>
                        </m:num>
                        <m:den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𝑛</m:t>
                          </m:r>
                        </m:den>
                      </m:f>
                      <m:r>
                        <m:rPr>
                          <m:sty m:val="p"/>
                        </m:rPr>
                        <a:rPr lang="zh-CN" altLang="en-US" sz="2800">
                          <a:latin typeface="Cambria Math" panose="02040503050406030204"/>
                        </a:rPr>
                        <m:t>cos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𝑛</m:t>
                          </m:r>
                        </m:num>
                        <m:den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𝑛</m:t>
                          </m:r>
                        </m:den>
                      </m:f>
                      <m:r>
                        <a:rPr lang="zh-CN" altLang="en-US" sz="2800">
                          <a:latin typeface="Cambria Math" panose="02040503050406030204"/>
                        </a:rPr>
                        <m:t>)</m:t>
                      </m:r>
                      <m:r>
                        <m:rPr>
                          <m:sty m:val="p"/>
                        </m:rPr>
                        <a:rPr lang="zh-CN" altLang="en-US" sz="2800">
                          <a:latin typeface="Cambria Math" panose="02040503050406030204"/>
                        </a:rPr>
                        <m:t>sin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𝜋</m:t>
                          </m:r>
                        </m:num>
                        <m:den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908720"/>
                <a:ext cx="8640960" cy="901722"/>
              </a:xfrm>
              <a:prstGeom prst="rect">
                <a:avLst/>
              </a:prstGeom>
              <a:blipFill rotWithShape="1">
                <a:blip r:embed="rId4"/>
                <a:stretch>
                  <a:fillRect l="-4" t="-4" r="2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55576" y="2154116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  <a:r>
              <a:rPr kumimoji="1"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74309" y="892906"/>
                <a:ext cx="6730882" cy="1017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/>
                            </a:rPr>
                            <m:t>2</m:t>
                          </m:r>
                        </m:e>
                      </m:d>
                      <m:limLow>
                        <m:limLow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3200">
                              <a:latin typeface="Cambria Math" panose="02040503050406030204"/>
                            </a:rPr>
                            <m:t>lim</m:t>
                          </m:r>
                        </m:e>
                        <m:lim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𝑛</m:t>
                          </m:r>
                          <m:r>
                            <a:rPr lang="zh-CN" altLang="en-US" sz="3200">
                              <a:latin typeface="Cambria Math" panose="02040503050406030204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>
                              <a:latin typeface="Cambria Math" panose="02040503050406030204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𝑛</m:t>
                          </m:r>
                        </m:den>
                      </m:f>
                      <m:rad>
                        <m:rad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𝑛</m:t>
                          </m:r>
                        </m:deg>
                        <m:e>
                          <m:d>
                            <m:d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3200" i="1">
                                  <a:latin typeface="Cambria Math" panose="02040503050406030204"/>
                                </a:rPr>
                                <m:t>𝑛</m:t>
                              </m:r>
                              <m:r>
                                <a:rPr lang="zh-CN" altLang="en-US" sz="3200">
                                  <a:latin typeface="Cambria Math" panose="02040503050406030204"/>
                                </a:rPr>
                                <m:t>+1)(</m:t>
                              </m:r>
                              <m:r>
                                <a:rPr lang="zh-CN" altLang="en-US" sz="3200" i="1">
                                  <a:latin typeface="Cambria Math" panose="02040503050406030204"/>
                                </a:rPr>
                                <m:t>𝑛</m:t>
                              </m:r>
                              <m:r>
                                <a:rPr lang="zh-CN" altLang="en-US" sz="3200">
                                  <a:latin typeface="Cambria Math" panose="02040503050406030204"/>
                                </a:rPr>
                                <m:t>+2)⋯(</m:t>
                              </m:r>
                              <m:r>
                                <a:rPr lang="zh-CN" altLang="en-US" sz="3200" i="1">
                                  <a:latin typeface="Cambria Math" panose="02040503050406030204"/>
                                </a:rPr>
                                <m:t>𝑛</m:t>
                              </m:r>
                              <m:r>
                                <a:rPr lang="zh-CN" altLang="en-US" sz="3200">
                                  <a:latin typeface="Cambria Math" panose="02040503050406030204"/>
                                </a:rPr>
                                <m:t>+</m:t>
                              </m:r>
                              <m:r>
                                <a:rPr lang="zh-CN" altLang="en-US" sz="3200" i="1">
                                  <a:latin typeface="Cambria Math" panose="02040503050406030204"/>
                                </a:rPr>
                                <m:t>𝑛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09" y="892906"/>
                <a:ext cx="6730882" cy="1017523"/>
              </a:xfrm>
              <a:prstGeom prst="rect">
                <a:avLst/>
              </a:prstGeom>
              <a:blipFill rotWithShape="1">
                <a:blip r:embed="rId2"/>
                <a:stretch>
                  <a:fillRect l="-4" t="-9" r="2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115616" y="2455537"/>
                <a:ext cx="7200800" cy="15495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800">
                        <a:latin typeface="Cambria Math" panose="02040503050406030204"/>
                      </a:rPr>
                      <m:t>ln</m:t>
                    </m:r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𝑎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/>
                          </a:rPr>
                          <m:t>𝑛</m:t>
                        </m:r>
                      </m:sub>
                    </m:sSub>
                    <m:r>
                      <a:rPr lang="zh-CN" altLang="en-US" sz="2800">
                        <a:latin typeface="Cambria Math" panose="02040503050406030204"/>
                      </a:rPr>
                      <m:t>=</m:t>
                    </m:r>
                    <m:f>
                      <m:f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>
                            <a:latin typeface="Cambria Math" panose="02040503050406030204"/>
                          </a:rPr>
                          <m:t>1</m:t>
                        </m:r>
                      </m:num>
                      <m:den>
                        <m:r>
                          <a:rPr lang="zh-CN" altLang="en-US" sz="2800" i="1">
                            <a:latin typeface="Cambria Math" panose="02040503050406030204"/>
                          </a:rPr>
                          <m:t>𝑛</m:t>
                        </m:r>
                      </m:den>
                    </m:f>
                    <m:r>
                      <a:rPr lang="zh-CN" altLang="en-US" sz="2800">
                        <a:latin typeface="Cambria Math" panose="02040503050406030204"/>
                      </a:rPr>
                      <m:t>[</m:t>
                    </m:r>
                    <m:r>
                      <m:rPr>
                        <m:sty m:val="p"/>
                      </m:rPr>
                      <a:rPr lang="zh-CN" altLang="en-US" sz="2800">
                        <a:latin typeface="Cambria Math" panose="02040503050406030204"/>
                      </a:rPr>
                      <m:t>ln</m:t>
                    </m:r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𝑛</m:t>
                    </m:r>
                    <m:r>
                      <a:rPr lang="zh-CN" altLang="en-US" sz="2800">
                        <a:latin typeface="Cambria Math" panose="02040503050406030204"/>
                      </a:rPr>
                      <m:t>+1)+</m:t>
                    </m:r>
                    <m:r>
                      <m:rPr>
                        <m:sty m:val="p"/>
                      </m:rPr>
                      <a:rPr lang="zh-CN" altLang="en-US" sz="2800">
                        <a:latin typeface="Cambria Math" panose="02040503050406030204"/>
                      </a:rPr>
                      <m:t>ln</m:t>
                    </m:r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𝑛</m:t>
                    </m:r>
                    <m:r>
                      <a:rPr lang="zh-CN" altLang="en-US" sz="2800">
                        <a:latin typeface="Cambria Math" panose="02040503050406030204"/>
                      </a:rPr>
                      <m:t>+2)+⋯+</m:t>
                    </m:r>
                    <m:r>
                      <m:rPr>
                        <m:sty m:val="p"/>
                      </m:rPr>
                      <a:rPr lang="zh-CN" altLang="en-US" sz="2800">
                        <a:latin typeface="Cambria Math" panose="02040503050406030204"/>
                      </a:rPr>
                      <m:t>ln</m:t>
                    </m:r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𝑛</m:t>
                    </m:r>
                    <m:r>
                      <a:rPr lang="zh-CN" altLang="en-US" sz="2800">
                        <a:latin typeface="Cambria Math" panose="02040503050406030204"/>
                      </a:rPr>
                      <m:t>+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𝑛</m:t>
                    </m:r>
                    <m:r>
                      <a:rPr lang="zh-CN" altLang="en-US" sz="2800">
                        <a:latin typeface="Cambria Math" panose="02040503050406030204"/>
                      </a:rPr>
                      <m:t>)−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𝑛</m:t>
                    </m:r>
                    <m:r>
                      <m:rPr>
                        <m:sty m:val="p"/>
                      </m:rPr>
                      <a:rPr lang="zh-CN" altLang="en-US" sz="2800">
                        <a:latin typeface="Cambria Math" panose="02040503050406030204"/>
                      </a:rPr>
                      <m:t>ln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𝑛</m:t>
                    </m:r>
                    <m:r>
                      <a:rPr lang="zh-CN" altLang="en-US" sz="2800">
                        <a:latin typeface="Cambria Math" panose="02040503050406030204"/>
                      </a:rPr>
                      <m:t>]=</m:t>
                    </m:r>
                    <m:f>
                      <m:f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>
                            <a:latin typeface="Cambria Math" panose="02040503050406030204"/>
                          </a:rPr>
                          <m:t>1</m:t>
                        </m:r>
                      </m:num>
                      <m:den>
                        <m:r>
                          <a:rPr lang="zh-CN" altLang="en-US" sz="2800" i="1">
                            <a:latin typeface="Cambria Math" panose="02040503050406030204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800" i="1">
                            <a:latin typeface="Cambria Math" panose="02040503050406030204"/>
                          </a:rPr>
                          <m:t>𝑘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=1</m:t>
                        </m:r>
                      </m:sub>
                      <m:sup>
                        <m:r>
                          <a:rPr lang="zh-CN" altLang="en-US" sz="2800" i="1">
                            <a:latin typeface="Cambria Math" panose="02040503050406030204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zh-CN" altLang="en-US" sz="2800">
                            <a:latin typeface="Cambria Math" panose="02040503050406030204"/>
                          </a:rPr>
                          <m:t>ln</m:t>
                        </m:r>
                        <m:f>
                          <m:f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𝑛</m:t>
                            </m:r>
                            <m:r>
                              <a:rPr lang="zh-CN" altLang="en-US" sz="2800">
                                <a:latin typeface="Cambria Math" panose="02040503050406030204"/>
                              </a:rPr>
                              <m:t>+</m:t>
                            </m:r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𝑘</m:t>
                            </m:r>
                          </m:num>
                          <m:den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r>
                  <a:rPr lang="zh-CN" altLang="en-US" sz="2800" dirty="0" smtClean="0"/>
                  <a:t>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455537"/>
                <a:ext cx="7200800" cy="1549527"/>
              </a:xfrm>
              <a:prstGeom prst="rect">
                <a:avLst/>
              </a:prstGeom>
              <a:blipFill rotWithShape="1">
                <a:blip r:embed="rId3"/>
                <a:stretch>
                  <a:fillRect l="-8" t="-40" r="6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043608" y="4205274"/>
                <a:ext cx="8100392" cy="9388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800">
                            <a:latin typeface="Cambria Math" panose="02040503050406030204"/>
                          </a:rPr>
                          <m:t>lim</m:t>
                        </m:r>
                      </m:e>
                      <m:lim>
                        <m:r>
                          <a:rPr lang="zh-CN" altLang="en-US" sz="2800" i="1">
                            <a:latin typeface="Cambria Math" panose="02040503050406030204"/>
                          </a:rPr>
                          <m:t>𝑛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>
                            <a:latin typeface="Cambria Math" panose="02040503050406030204"/>
                          </a:rPr>
                          <m:t>1</m:t>
                        </m:r>
                      </m:num>
                      <m:den>
                        <m:r>
                          <a:rPr lang="zh-CN" altLang="en-US" sz="2800" i="1">
                            <a:latin typeface="Cambria Math" panose="02040503050406030204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800" i="1">
                            <a:latin typeface="Cambria Math" panose="02040503050406030204"/>
                          </a:rPr>
                          <m:t>𝑘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=1</m:t>
                        </m:r>
                      </m:sub>
                      <m:sup>
                        <m:r>
                          <a:rPr lang="zh-CN" altLang="en-US" sz="2800" i="1">
                            <a:latin typeface="Cambria Math" panose="02040503050406030204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zh-CN" altLang="en-US" sz="2800">
                            <a:latin typeface="Cambria Math" panose="02040503050406030204"/>
                          </a:rPr>
                          <m:t>ln</m:t>
                        </m:r>
                        <m:f>
                          <m:f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𝑛</m:t>
                            </m:r>
                            <m:r>
                              <a:rPr lang="zh-CN" altLang="en-US" sz="2800">
                                <a:latin typeface="Cambria Math" panose="02040503050406030204"/>
                              </a:rPr>
                              <m:t>+</m:t>
                            </m:r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𝑘</m:t>
                            </m:r>
                          </m:num>
                          <m:den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𝑛</m:t>
                            </m:r>
                          </m:den>
                        </m:f>
                      </m:e>
                    </m:nary>
                    <m:r>
                      <a:rPr lang="zh-CN" altLang="en-US" sz="2800">
                        <a:latin typeface="Cambria Math" panose="02040503050406030204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800">
                            <a:latin typeface="Cambria Math" panose="02040503050406030204"/>
                          </a:rPr>
                          <m:t>0</m:t>
                        </m:r>
                      </m:sub>
                      <m:sup>
                        <m:r>
                          <a:rPr lang="zh-CN" altLang="en-US" sz="2800">
                            <a:latin typeface="Cambria Math" panose="02040503050406030204"/>
                          </a:rPr>
                          <m:t>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zh-CN" altLang="en-US" sz="2800">
                            <a:latin typeface="Cambria Math" panose="02040503050406030204"/>
                          </a:rPr>
                          <m:t>ln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(1+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en-US" sz="2800" i="1">
                            <a:latin typeface="Cambria Math" panose="02040503050406030204" charset="0"/>
                          </a:rPr>
                          <m:t>d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nary>
                    <m:r>
                      <a:rPr lang="zh-CN" altLang="en-US" sz="2800">
                        <a:latin typeface="Cambria Math" panose="02040503050406030204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800">
                            <a:latin typeface="Cambria Math" panose="02040503050406030204"/>
                          </a:rPr>
                          <m:t>1</m:t>
                        </m:r>
                      </m:sub>
                      <m:sup>
                        <m:r>
                          <a:rPr lang="zh-CN" altLang="en-US" sz="2800">
                            <a:latin typeface="Cambria Math" panose="02040503050406030204"/>
                          </a:rPr>
                          <m:t>2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zh-CN" altLang="en-US" sz="2800">
                            <a:latin typeface="Cambria Math" panose="02040503050406030204"/>
                          </a:rPr>
                          <m:t>ln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zh-CN" altLang="en-US" sz="2800" i="1">
                            <a:latin typeface="Cambria Math" panose="02040503050406030204" charset="0"/>
                          </a:rPr>
                          <m:t>d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nary>
                  </m:oMath>
                </a14:m>
                <a:r>
                  <a:rPr lang="zh-CN" altLang="en-US" sz="2800" dirty="0" smtClean="0"/>
                  <a:t>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205274"/>
                <a:ext cx="8100392" cy="938847"/>
              </a:xfrm>
              <a:prstGeom prst="rect">
                <a:avLst/>
              </a:prstGeom>
              <a:blipFill rotWithShape="1">
                <a:blip r:embed="rId4"/>
                <a:stretch>
                  <a:fillRect l="-4" t="-32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51384" y="1988840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  <a:r>
              <a:rPr kumimoji="1"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5410200" y="3757836"/>
          <a:ext cx="356235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0" name="BMP 图像" r:id="rId3" imgW="3562350" imgH="2400300" progId="Paint.Picture">
                  <p:embed/>
                </p:oleObj>
              </mc:Choice>
              <mc:Fallback>
                <p:oleObj name="BMP 图像" r:id="rId3" imgW="3562350" imgH="2400300" progId="Paint.Picture">
                  <p:embed/>
                  <p:pic>
                    <p:nvPicPr>
                      <p:cNvPr id="0" name="图片 46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757836"/>
                        <a:ext cx="3562350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6248400" y="4203924"/>
          <a:ext cx="172402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1" name="BMP 图像" r:id="rId5" imgW="1724025" imgH="1524000" progId="Paint.Picture">
                  <p:embed/>
                </p:oleObj>
              </mc:Choice>
              <mc:Fallback>
                <p:oleObj name="BMP 图像" r:id="rId5" imgW="1724025" imgH="1524000" progId="Paint.Picture">
                  <p:embed/>
                  <p:pic>
                    <p:nvPicPr>
                      <p:cNvPr id="0" name="图片 46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203924"/>
                        <a:ext cx="1724025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635000" y="3186336"/>
            <a:ext cx="386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曲边梯形的面积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009650" y="3795936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设曲边梯形是由连续曲线</a:t>
            </a:r>
          </a:p>
        </p:txBody>
      </p:sp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1390650" y="4481736"/>
          <a:ext cx="3086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2" name="Equation" r:id="rId7" imgW="4114800" imgH="546100" progId="Equation.3">
                  <p:embed/>
                </p:oleObj>
              </mc:Choice>
              <mc:Fallback>
                <p:oleObj name="Equation" r:id="rId7" imgW="4114800" imgH="546100" progId="Equation.3">
                  <p:embed/>
                  <p:pic>
                    <p:nvPicPr>
                      <p:cNvPr id="0" name="图片 46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4481736"/>
                        <a:ext cx="3086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129" name="Text Box 9"/>
              <p:cNvSpPr txBox="1">
                <a:spLocks noChangeArrowheads="1"/>
              </p:cNvSpPr>
              <p:nvPr/>
            </p:nvSpPr>
            <p:spPr bwMode="auto">
              <a:xfrm>
                <a:off x="467544" y="5015136"/>
                <a:ext cx="489654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及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</m:oMath>
                </a14:m>
                <a:r>
                  <a:rPr kumimoji="1"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轴以及</a:t>
                </a: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两直线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=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𝑎</m:t>
                    </m:r>
                    <m:r>
                      <m:rPr>
                        <m:nor/>
                      </m:rPr>
                      <a:rPr lang="zh-CN" altLang="en-US" sz="2800" i="1">
                        <a:latin typeface="Cambria Math" panose="02040503050406030204" charset="0"/>
                      </a:rPr>
                      <m:t> </m:t>
                    </m:r>
                    <m:r>
                      <a:rPr lang="zh-CN" altLang="en-US" sz="2800">
                        <a:latin typeface="Cambria Math" panose="02040503050406030204"/>
                      </a:rPr>
                      <m:t>,</m:t>
                    </m:r>
                    <m:r>
                      <m:rPr>
                        <m:nor/>
                      </m:rPr>
                      <a:rPr lang="zh-CN" altLang="en-US" sz="2800" i="1">
                        <a:latin typeface="Cambria Math" panose="02040503050406030204" charset="0"/>
                      </a:rPr>
                      <m:t> 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=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𝑏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129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5015136"/>
                <a:ext cx="4896544" cy="523220"/>
              </a:xfrm>
              <a:prstGeom prst="rect">
                <a:avLst/>
              </a:prstGeom>
              <a:blipFill rotWithShape="1">
                <a:blip r:embed="rId9"/>
                <a:stretch>
                  <a:fillRect l="-4" t="-103" r="5" b="1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482352" y="5639024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所围成 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32" name="Text Box 12"/>
              <p:cNvSpPr txBox="1">
                <a:spLocks noChangeArrowheads="1"/>
              </p:cNvSpPr>
              <p:nvPr/>
            </p:nvSpPr>
            <p:spPr bwMode="auto">
              <a:xfrm>
                <a:off x="1930152" y="5624736"/>
                <a:ext cx="2209800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求其面积 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𝐴</m:t>
                    </m:r>
                  </m:oMath>
                </a14:m>
                <a:r>
                  <a:rPr kumimoji="1"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.</a:t>
                </a:r>
              </a:p>
            </p:txBody>
          </p:sp>
        </mc:Choice>
        <mc:Fallback xmlns="">
          <p:sp>
            <p:nvSpPr>
              <p:cNvPr id="5132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0152" y="5624736"/>
                <a:ext cx="2209800" cy="519113"/>
              </a:xfrm>
              <a:prstGeom prst="rect">
                <a:avLst/>
              </a:prstGeom>
              <a:blipFill rotWithShape="1">
                <a:blip r:embed="rId10"/>
                <a:stretch>
                  <a:fillRect l="-18" t="-104" r="18" b="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33" name="Object 13"/>
          <p:cNvGraphicFramePr>
            <a:graphicFrameLocks noChangeAspect="1"/>
          </p:cNvGraphicFramePr>
          <p:nvPr/>
        </p:nvGraphicFramePr>
        <p:xfrm>
          <a:off x="6553200" y="5015136"/>
          <a:ext cx="103981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3" name="公式" r:id="rId11" imgW="495300" imgH="241300" progId="Equation.3">
                  <p:embed/>
                </p:oleObj>
              </mc:Choice>
              <mc:Fallback>
                <p:oleObj name="公式" r:id="rId11" imgW="495300" imgH="241300" progId="Equation.3">
                  <p:embed/>
                  <p:pic>
                    <p:nvPicPr>
                      <p:cNvPr id="0" name="图片 46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015136"/>
                        <a:ext cx="1039813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1" name="Object 21"/>
          <p:cNvGraphicFramePr>
            <a:graphicFrameLocks noChangeAspect="1"/>
          </p:cNvGraphicFramePr>
          <p:nvPr/>
        </p:nvGraphicFramePr>
        <p:xfrm>
          <a:off x="6248400" y="4084861"/>
          <a:ext cx="13716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4" name="Equation" r:id="rId13" imgW="774700" imgH="266700" progId="Equation.DSMT4">
                  <p:embed/>
                </p:oleObj>
              </mc:Choice>
              <mc:Fallback>
                <p:oleObj name="Equation" r:id="rId13" imgW="774700" imgH="266700" progId="Equation.DSMT4">
                  <p:embed/>
                  <p:pic>
                    <p:nvPicPr>
                      <p:cNvPr id="0" name="图片 46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084861"/>
                        <a:ext cx="13716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2" name="Text Box 22"/>
          <p:cNvSpPr txBox="1">
            <a:spLocks noChangeArrowheads="1"/>
          </p:cNvSpPr>
          <p:nvPr/>
        </p:nvSpPr>
        <p:spPr bwMode="auto">
          <a:xfrm>
            <a:off x="971550" y="1189261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矩形面积</a:t>
            </a:r>
          </a:p>
        </p:txBody>
      </p:sp>
      <p:grpSp>
        <p:nvGrpSpPr>
          <p:cNvPr id="5143" name="Group 23"/>
          <p:cNvGrpSpPr/>
          <p:nvPr/>
        </p:nvGrpSpPr>
        <p:grpSpPr bwMode="auto">
          <a:xfrm>
            <a:off x="6019800" y="1052736"/>
            <a:ext cx="1676400" cy="927100"/>
            <a:chOff x="960" y="720"/>
            <a:chExt cx="1056" cy="584"/>
          </a:xfrm>
        </p:grpSpPr>
        <p:sp>
          <p:nvSpPr>
            <p:cNvPr id="5144" name="Rectangle 24"/>
            <p:cNvSpPr>
              <a:spLocks noChangeArrowheads="1"/>
            </p:cNvSpPr>
            <p:nvPr/>
          </p:nvSpPr>
          <p:spPr bwMode="auto">
            <a:xfrm>
              <a:off x="960" y="720"/>
              <a:ext cx="864" cy="384"/>
            </a:xfrm>
            <a:prstGeom prst="rect">
              <a:avLst/>
            </a:prstGeom>
            <a:solidFill>
              <a:srgbClr val="0033CC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5145" name="Object 25"/>
            <p:cNvGraphicFramePr>
              <a:graphicFrameLocks noChangeAspect="1"/>
            </p:cNvGraphicFramePr>
            <p:nvPr/>
          </p:nvGraphicFramePr>
          <p:xfrm>
            <a:off x="1344" y="115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05" name="Equation" r:id="rId15" imgW="304800" imgH="317500" progId="Equation.3">
                    <p:embed/>
                  </p:oleObj>
                </mc:Choice>
                <mc:Fallback>
                  <p:oleObj name="Equation" r:id="rId15" imgW="304800" imgH="317500" progId="Equation.3">
                    <p:embed/>
                    <p:pic>
                      <p:nvPicPr>
                        <p:cNvPr id="0" name="图片 46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15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6" name="Object 26"/>
            <p:cNvGraphicFramePr>
              <a:graphicFrameLocks noChangeAspect="1"/>
            </p:cNvGraphicFramePr>
            <p:nvPr/>
          </p:nvGraphicFramePr>
          <p:xfrm>
            <a:off x="1872" y="800"/>
            <a:ext cx="1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06" name="Equation" r:id="rId17" imgW="304800" imgH="444500" progId="Equation.3">
                    <p:embed/>
                  </p:oleObj>
                </mc:Choice>
                <mc:Fallback>
                  <p:oleObj name="Equation" r:id="rId17" imgW="304800" imgH="444500" progId="Equation.3">
                    <p:embed/>
                    <p:pic>
                      <p:nvPicPr>
                        <p:cNvPr id="0" name="图片 46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800"/>
                          <a:ext cx="14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47" name="Object 27"/>
          <p:cNvGraphicFramePr>
            <a:graphicFrameLocks noChangeAspect="1"/>
          </p:cNvGraphicFramePr>
          <p:nvPr/>
        </p:nvGraphicFramePr>
        <p:xfrm>
          <a:off x="2540000" y="1301974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7" name="Equation" r:id="rId19" imgW="977900" imgH="546100" progId="Equation.3">
                  <p:embed/>
                </p:oleObj>
              </mc:Choice>
              <mc:Fallback>
                <p:oleObj name="Equation" r:id="rId19" imgW="977900" imgH="546100" progId="Equation.3">
                  <p:embed/>
                  <p:pic>
                    <p:nvPicPr>
                      <p:cNvPr id="0" name="图片 46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1301974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48" name="Group 28"/>
          <p:cNvGrpSpPr/>
          <p:nvPr/>
        </p:nvGrpSpPr>
        <p:grpSpPr bwMode="auto">
          <a:xfrm>
            <a:off x="5791200" y="2043336"/>
            <a:ext cx="1974850" cy="1447800"/>
            <a:chOff x="3744" y="1200"/>
            <a:chExt cx="1244" cy="912"/>
          </a:xfrm>
        </p:grpSpPr>
        <p:sp>
          <p:nvSpPr>
            <p:cNvPr id="5149" name="Freeform 29"/>
            <p:cNvSpPr/>
            <p:nvPr/>
          </p:nvSpPr>
          <p:spPr bwMode="auto">
            <a:xfrm>
              <a:off x="3936" y="1200"/>
              <a:ext cx="864" cy="672"/>
            </a:xfrm>
            <a:custGeom>
              <a:avLst/>
              <a:gdLst>
                <a:gd name="T0" fmla="*/ 0 w 1056"/>
                <a:gd name="T1" fmla="*/ 336 h 816"/>
                <a:gd name="T2" fmla="*/ 0 w 1056"/>
                <a:gd name="T3" fmla="*/ 816 h 816"/>
                <a:gd name="T4" fmla="*/ 1056 w 1056"/>
                <a:gd name="T5" fmla="*/ 816 h 816"/>
                <a:gd name="T6" fmla="*/ 1056 w 1056"/>
                <a:gd name="T7" fmla="*/ 0 h 816"/>
                <a:gd name="T8" fmla="*/ 0 w 1056"/>
                <a:gd name="T9" fmla="*/ 33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816">
                  <a:moveTo>
                    <a:pt x="0" y="336"/>
                  </a:moveTo>
                  <a:lnTo>
                    <a:pt x="0" y="816"/>
                  </a:lnTo>
                  <a:lnTo>
                    <a:pt x="1056" y="816"/>
                  </a:lnTo>
                  <a:lnTo>
                    <a:pt x="1056" y="0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rgbClr val="00808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5150" name="Object 30"/>
            <p:cNvGraphicFramePr>
              <a:graphicFrameLocks noChangeAspect="1"/>
            </p:cNvGraphicFramePr>
            <p:nvPr/>
          </p:nvGraphicFramePr>
          <p:xfrm>
            <a:off x="3744" y="158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08" name="Equation" r:id="rId21" imgW="304800" imgH="317500" progId="Equation.3">
                    <p:embed/>
                  </p:oleObj>
                </mc:Choice>
                <mc:Fallback>
                  <p:oleObj name="Equation" r:id="rId21" imgW="304800" imgH="317500" progId="Equation.3">
                    <p:embed/>
                    <p:pic>
                      <p:nvPicPr>
                        <p:cNvPr id="0" name="图片 46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58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1" name="Object 31"/>
            <p:cNvGraphicFramePr>
              <a:graphicFrameLocks noChangeAspect="1"/>
            </p:cNvGraphicFramePr>
            <p:nvPr/>
          </p:nvGraphicFramePr>
          <p:xfrm>
            <a:off x="4320" y="1904"/>
            <a:ext cx="1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09" name="Equation" r:id="rId23" imgW="304800" imgH="444500" progId="Equation.3">
                    <p:embed/>
                  </p:oleObj>
                </mc:Choice>
                <mc:Fallback>
                  <p:oleObj name="Equation" r:id="rId23" imgW="304800" imgH="444500" progId="Equation.3">
                    <p:embed/>
                    <p:pic>
                      <p:nvPicPr>
                        <p:cNvPr id="0" name="图片 46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904"/>
                          <a:ext cx="14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2" name="Object 32"/>
            <p:cNvGraphicFramePr>
              <a:graphicFrameLocks noChangeAspect="1"/>
            </p:cNvGraphicFramePr>
            <p:nvPr/>
          </p:nvGraphicFramePr>
          <p:xfrm>
            <a:off x="4852" y="1488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0" name="Equation" r:id="rId25" imgW="292100" imgH="444500" progId="Equation.3">
                    <p:embed/>
                  </p:oleObj>
                </mc:Choice>
                <mc:Fallback>
                  <p:oleObj name="Equation" r:id="rId25" imgW="292100" imgH="444500" progId="Equation.3">
                    <p:embed/>
                    <p:pic>
                      <p:nvPicPr>
                        <p:cNvPr id="0" name="图片 46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2" y="1488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53" name="Text Box 33"/>
          <p:cNvSpPr txBox="1">
            <a:spLocks noChangeArrowheads="1"/>
          </p:cNvSpPr>
          <p:nvPr/>
        </p:nvSpPr>
        <p:spPr bwMode="auto">
          <a:xfrm>
            <a:off x="971550" y="1981424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梯形面积</a:t>
            </a:r>
          </a:p>
        </p:txBody>
      </p:sp>
      <p:graphicFrame>
        <p:nvGraphicFramePr>
          <p:cNvPr id="5154" name="Object 34"/>
          <p:cNvGraphicFramePr>
            <a:graphicFrameLocks noChangeAspect="1"/>
          </p:cNvGraphicFramePr>
          <p:nvPr/>
        </p:nvGraphicFramePr>
        <p:xfrm>
          <a:off x="2514600" y="1848074"/>
          <a:ext cx="1524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" name="Equation" r:id="rId27" imgW="2032000" imgH="1130300" progId="Equation.3">
                  <p:embed/>
                </p:oleObj>
              </mc:Choice>
              <mc:Fallback>
                <p:oleObj name="Equation" r:id="rId27" imgW="2032000" imgH="1130300" progId="Equation.3">
                  <p:embed/>
                  <p:pic>
                    <p:nvPicPr>
                      <p:cNvPr id="0" name="图片 46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848074"/>
                        <a:ext cx="1524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autoUpdateAnimBg="0"/>
      <p:bldP spid="5126" grpId="0" autoUpdateAnimBg="0"/>
      <p:bldP spid="5129" grpId="0" autoUpdateAnimBg="0"/>
      <p:bldP spid="5131" grpId="0" autoUpdateAnimBg="0"/>
      <p:bldP spid="5132" grpId="0" autoUpdateAnimBg="0"/>
      <p:bldP spid="5142" grpId="0" build="p" autoUpdateAnimBg="0"/>
      <p:bldP spid="515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05806" y="874623"/>
            <a:ext cx="3352800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marL="457200" indent="-457200">
              <a:buBlip>
                <a:blip r:embed="rId2"/>
              </a:buBlip>
              <a:defRPr sz="28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b="1" dirty="0" smtClean="0">
                <a:solidFill>
                  <a:srgbClr val="FF0000"/>
                </a:solidFill>
              </a:rPr>
              <a:t>曲边梯形</a:t>
            </a:r>
            <a:r>
              <a:rPr lang="zh-CN" b="1" dirty="0">
                <a:solidFill>
                  <a:srgbClr val="FF0000"/>
                </a:solidFill>
              </a:rPr>
              <a:t>的面积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13"/>
              <p:cNvSpPr txBox="1">
                <a:spLocks noChangeArrowheads="1"/>
              </p:cNvSpPr>
              <p:nvPr/>
            </p:nvSpPr>
            <p:spPr bwMode="auto">
              <a:xfrm>
                <a:off x="682729" y="1406149"/>
                <a:ext cx="8281759" cy="11695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>
                  <a:lnSpc>
                    <a:spcPts val="4200"/>
                  </a:lnSpc>
                </a:pPr>
                <a:r>
                  <a:rPr kumimoji="0" lang="zh-CN" sz="2800" b="1" i="0" u="none" strike="noStrike" cap="none" normalizeH="0" baseline="0" dirty="0" smtClean="0">
                    <a:ln>
                      <a:noFill/>
                    </a:ln>
                    <a:effectLst/>
                    <a:latin typeface="Cambria Math" panose="02040503050406030204" charset="0"/>
                    <a:ea typeface="微软雅黑" panose="020B0503020204020204" pitchFamily="34" charset="-122"/>
                    <a:cs typeface="宋体" panose="02010600030101010101" pitchFamily="2" charset="-122"/>
                  </a:rPr>
                  <a:t>曲边梯形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Cambria Math" panose="02040503050406030204" charset="0"/>
                    <a:ea typeface="微软雅黑" panose="020B0503020204020204" pitchFamily="34" charset="-122"/>
                    <a:cs typeface="宋体" panose="02010600030101010101" pitchFamily="2" charset="-122"/>
                  </a:rPr>
                  <a:t>是由连续曲线</a:t>
                </a:r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Cambria Math" panose="02040503050406030204" charset="0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charset="0"/>
                          </a:rPr>
                          <m:t>𝑦</m:t>
                        </m:r>
                        <m:r>
                          <a:rPr lang="zh-CN" altLang="en-US" sz="2800">
                            <a:latin typeface="Cambria Math" panose="02040503050406030204" charset="0"/>
                          </a:rPr>
                          <m:t>=</m:t>
                        </m:r>
                        <m:r>
                          <a:rPr lang="zh-CN" altLang="en-US" sz="2800" i="1">
                            <a:latin typeface="Cambria Math" panose="02040503050406030204" charset="0"/>
                          </a:rPr>
                          <m:t>𝑓</m:t>
                        </m:r>
                        <m:r>
                          <a:rPr lang="zh-CN" altLang="en-US" sz="2800">
                            <a:latin typeface="Cambria Math" panose="02040503050406030204" charset="0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 charset="0"/>
                          </a:rPr>
                          <m:t>𝑥</m:t>
                        </m:r>
                        <m:r>
                          <a:rPr lang="zh-CN" altLang="en-US" sz="2800">
                            <a:latin typeface="Cambria Math" panose="0204050305040603020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en-US" sz="2800" i="1">
                            <a:latin typeface="Cambria Math" panose="02040503050406030204" charset="0"/>
                            <a:ea typeface="微软雅黑" panose="020B0503020204020204" pitchFamily="34" charset="-122"/>
                          </a:rPr>
                          <m:t>   </m:t>
                        </m:r>
                        <m:r>
                          <a:rPr lang="zh-CN" altLang="en-US" sz="2800">
                            <a:latin typeface="Cambria Math" panose="02040503050406030204" charset="0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 charset="0"/>
                          </a:rPr>
                          <m:t>𝑓</m:t>
                        </m:r>
                        <m:r>
                          <a:rPr lang="zh-CN" altLang="en-US" sz="2800">
                            <a:latin typeface="Cambria Math" panose="02040503050406030204" charset="0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 charset="0"/>
                          </a:rPr>
                          <m:t>𝑥</m:t>
                        </m:r>
                        <m:r>
                          <a:rPr lang="zh-CN" altLang="en-US" sz="2800">
                            <a:latin typeface="Cambria Math" panose="02040503050406030204" charset="0"/>
                          </a:rPr>
                          <m:t>)≥</m:t>
                        </m:r>
                        <m:r>
                          <a:rPr lang="zh-CN" altLang="en-US" sz="2800" i="1">
                            <a:latin typeface="Cambria Math" panose="02040503050406030204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Cambria Math" panose="02040503050406030204" charset="0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800" dirty="0"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𝑥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charset="0"/>
                    <a:ea typeface="微软雅黑" panose="020B0503020204020204" pitchFamily="34" charset="-122"/>
                    <a:cs typeface="宋体" panose="02010600030101010101" pitchFamily="2" charset="-122"/>
                  </a:rPr>
                  <a:t>轴</a:t>
                </a:r>
                <a:r>
                  <a:rPr lang="zh-CN" altLang="zh-CN" sz="2800" dirty="0" smtClean="0">
                    <a:latin typeface="Cambria Math" panose="02040503050406030204" charset="0"/>
                    <a:ea typeface="微软雅黑" panose="020B0503020204020204" pitchFamily="34" charset="-122"/>
                    <a:cs typeface="宋体" panose="02010600030101010101" pitchFamily="2" charset="-122"/>
                  </a:rPr>
                  <a:t>及</a:t>
                </a:r>
                <a:r>
                  <a:rPr lang="zh-CN" altLang="en-US" sz="2800" dirty="0" smtClean="0">
                    <a:latin typeface="Cambria Math" panose="02040503050406030204" charset="0"/>
                    <a:ea typeface="微软雅黑" panose="020B0503020204020204" pitchFamily="34" charset="-122"/>
                    <a:cs typeface="宋体" panose="02010600030101010101" pitchFamily="2" charset="-122"/>
                  </a:rPr>
                  <a:t>两直线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𝑎</m:t>
                    </m:r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,</m:t>
                    </m:r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𝑏</m:t>
                    </m:r>
                  </m:oMath>
                </a14:m>
                <a:r>
                  <a:rPr lang="zh-CN" altLang="en-US" sz="2800" dirty="0">
                    <a:latin typeface="Cambria Math" panose="02040503050406030204" charset="0"/>
                    <a:ea typeface="微软雅黑" panose="020B0503020204020204" pitchFamily="34" charset="-122"/>
                    <a:cs typeface="宋体" panose="02010600030101010101" pitchFamily="2" charset="-122"/>
                  </a:rPr>
                  <a:t>所围成</a:t>
                </a:r>
                <a:r>
                  <a:rPr lang="en-US" altLang="zh-CN" sz="2800" dirty="0">
                    <a:latin typeface="Cambria Math" panose="02040503050406030204" charset="0"/>
                    <a:ea typeface="微软雅黑" panose="020B0503020204020204" pitchFamily="34" charset="-122"/>
                    <a:cs typeface="宋体" panose="02010600030101010101" pitchFamily="2" charset="-122"/>
                  </a:rPr>
                  <a:t>.</a:t>
                </a:r>
                <a:endParaRPr kumimoji="0" lang="zh-CN" sz="2800" i="0" u="none" strike="noStrike" cap="none" normalizeH="0" baseline="0" dirty="0" smtClean="0">
                  <a:ln>
                    <a:noFill/>
                  </a:ln>
                  <a:effectLst/>
                  <a:latin typeface="Cambria Math" panose="02040503050406030204" charset="0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2729" y="1406149"/>
                <a:ext cx="8281759" cy="1169551"/>
              </a:xfrm>
              <a:prstGeom prst="rect">
                <a:avLst/>
              </a:prstGeom>
              <a:blipFill rotWithShape="1">
                <a:blip r:embed="rId3"/>
                <a:stretch>
                  <a:fillRect l="-1" t="-22" r="2" b="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2194880" y="3017296"/>
            <a:ext cx="4972013" cy="2982945"/>
            <a:chOff x="3862549" y="2833731"/>
            <a:chExt cx="4972013" cy="2982945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3862549" y="3803704"/>
              <a:ext cx="25400" cy="20129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3887949" y="3778303"/>
              <a:ext cx="25400" cy="2038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3913350" y="3752903"/>
              <a:ext cx="25400" cy="20637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938750" y="3729090"/>
              <a:ext cx="23813" cy="208758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3962562" y="3703690"/>
              <a:ext cx="25400" cy="211298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3987963" y="3679877"/>
              <a:ext cx="25400" cy="21367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4013363" y="3654477"/>
              <a:ext cx="23813" cy="21621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4037175" y="3630664"/>
              <a:ext cx="25400" cy="218601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4062576" y="3606851"/>
              <a:ext cx="23813" cy="22098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4086388" y="3581451"/>
              <a:ext cx="25400" cy="22352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4111788" y="3557638"/>
              <a:ext cx="25400" cy="22590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4137189" y="3533826"/>
              <a:ext cx="23813" cy="22828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4161001" y="3510013"/>
              <a:ext cx="25400" cy="230666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4186401" y="3486200"/>
              <a:ext cx="25400" cy="233047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4211802" y="3463975"/>
              <a:ext cx="25400" cy="23527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4237202" y="3440162"/>
              <a:ext cx="23813" cy="237651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4261014" y="3417937"/>
              <a:ext cx="25400" cy="239873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4286415" y="3395712"/>
              <a:ext cx="25400" cy="242096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4311815" y="3373486"/>
              <a:ext cx="23813" cy="244318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4335627" y="3351261"/>
              <a:ext cx="25400" cy="246541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4361028" y="3329036"/>
              <a:ext cx="23813" cy="248763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4384840" y="3308398"/>
              <a:ext cx="25400" cy="250827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4410240" y="3287760"/>
              <a:ext cx="23813" cy="252891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4434053" y="3267123"/>
              <a:ext cx="25400" cy="254955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4459453" y="3246485"/>
              <a:ext cx="25400" cy="257019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4484853" y="3225847"/>
              <a:ext cx="25400" cy="259082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4510254" y="3206797"/>
              <a:ext cx="25400" cy="260987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4535654" y="3187747"/>
              <a:ext cx="23813" cy="262892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4559466" y="3168697"/>
              <a:ext cx="25400" cy="26479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4584867" y="3149646"/>
              <a:ext cx="23813" cy="266702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4608679" y="3132184"/>
              <a:ext cx="25400" cy="26844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6" name="Rectangle 37"/>
            <p:cNvSpPr>
              <a:spLocks noChangeArrowheads="1"/>
            </p:cNvSpPr>
            <p:nvPr/>
          </p:nvSpPr>
          <p:spPr bwMode="auto">
            <a:xfrm>
              <a:off x="4634079" y="3114721"/>
              <a:ext cx="25400" cy="270195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4659480" y="3098846"/>
              <a:ext cx="23813" cy="271782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4683292" y="3081383"/>
              <a:ext cx="25400" cy="273529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4708692" y="3065508"/>
              <a:ext cx="23813" cy="275116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4732505" y="3049633"/>
              <a:ext cx="25400" cy="276704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4757905" y="3033758"/>
              <a:ext cx="25400" cy="278291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4783306" y="3019470"/>
              <a:ext cx="25400" cy="27972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4808706" y="3005182"/>
              <a:ext cx="23813" cy="281149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4832518" y="2992482"/>
              <a:ext cx="25400" cy="282419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4857919" y="2978195"/>
              <a:ext cx="25400" cy="283848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46" name="Rectangle 47"/>
            <p:cNvSpPr>
              <a:spLocks noChangeArrowheads="1"/>
            </p:cNvSpPr>
            <p:nvPr/>
          </p:nvSpPr>
          <p:spPr bwMode="auto">
            <a:xfrm>
              <a:off x="4883319" y="2965494"/>
              <a:ext cx="23813" cy="285118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4907131" y="2954382"/>
              <a:ext cx="25400" cy="286229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48" name="Rectangle 49"/>
            <p:cNvSpPr>
              <a:spLocks noChangeArrowheads="1"/>
            </p:cNvSpPr>
            <p:nvPr/>
          </p:nvSpPr>
          <p:spPr bwMode="auto">
            <a:xfrm>
              <a:off x="4932532" y="2941682"/>
              <a:ext cx="23813" cy="287499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49" name="Rectangle 50"/>
            <p:cNvSpPr>
              <a:spLocks noChangeArrowheads="1"/>
            </p:cNvSpPr>
            <p:nvPr/>
          </p:nvSpPr>
          <p:spPr bwMode="auto">
            <a:xfrm>
              <a:off x="4956344" y="2930569"/>
              <a:ext cx="25400" cy="288610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50" name="Rectangle 51"/>
            <p:cNvSpPr>
              <a:spLocks noChangeArrowheads="1"/>
            </p:cNvSpPr>
            <p:nvPr/>
          </p:nvSpPr>
          <p:spPr bwMode="auto">
            <a:xfrm>
              <a:off x="4981744" y="2921044"/>
              <a:ext cx="25400" cy="289563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51" name="Rectangle 52"/>
            <p:cNvSpPr>
              <a:spLocks noChangeArrowheads="1"/>
            </p:cNvSpPr>
            <p:nvPr/>
          </p:nvSpPr>
          <p:spPr bwMode="auto">
            <a:xfrm>
              <a:off x="5007145" y="2909931"/>
              <a:ext cx="23813" cy="290674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52" name="Rectangle 53"/>
            <p:cNvSpPr>
              <a:spLocks noChangeArrowheads="1"/>
            </p:cNvSpPr>
            <p:nvPr/>
          </p:nvSpPr>
          <p:spPr bwMode="auto">
            <a:xfrm>
              <a:off x="5030957" y="2901994"/>
              <a:ext cx="25400" cy="291468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53" name="Rectangle 54"/>
            <p:cNvSpPr>
              <a:spLocks noChangeArrowheads="1"/>
            </p:cNvSpPr>
            <p:nvPr/>
          </p:nvSpPr>
          <p:spPr bwMode="auto">
            <a:xfrm>
              <a:off x="5056357" y="2892469"/>
              <a:ext cx="25400" cy="292420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54" name="Rectangle 55"/>
            <p:cNvSpPr>
              <a:spLocks noChangeArrowheads="1"/>
            </p:cNvSpPr>
            <p:nvPr/>
          </p:nvSpPr>
          <p:spPr bwMode="auto">
            <a:xfrm>
              <a:off x="5081758" y="2884531"/>
              <a:ext cx="25400" cy="293214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55" name="Rectangle 56"/>
            <p:cNvSpPr>
              <a:spLocks noChangeArrowheads="1"/>
            </p:cNvSpPr>
            <p:nvPr/>
          </p:nvSpPr>
          <p:spPr bwMode="auto">
            <a:xfrm>
              <a:off x="5107158" y="2876594"/>
              <a:ext cx="23813" cy="294008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56" name="Rectangle 57"/>
            <p:cNvSpPr>
              <a:spLocks noChangeArrowheads="1"/>
            </p:cNvSpPr>
            <p:nvPr/>
          </p:nvSpPr>
          <p:spPr bwMode="auto">
            <a:xfrm>
              <a:off x="5130970" y="2870243"/>
              <a:ext cx="25400" cy="29464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57" name="Rectangle 58"/>
            <p:cNvSpPr>
              <a:spLocks noChangeArrowheads="1"/>
            </p:cNvSpPr>
            <p:nvPr/>
          </p:nvSpPr>
          <p:spPr bwMode="auto">
            <a:xfrm>
              <a:off x="5156371" y="2863893"/>
              <a:ext cx="25400" cy="295278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58" name="Rectangle 59"/>
            <p:cNvSpPr>
              <a:spLocks noChangeArrowheads="1"/>
            </p:cNvSpPr>
            <p:nvPr/>
          </p:nvSpPr>
          <p:spPr bwMode="auto">
            <a:xfrm>
              <a:off x="5181771" y="2857543"/>
              <a:ext cx="23813" cy="29591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59" name="Rectangle 60"/>
            <p:cNvSpPr>
              <a:spLocks noChangeArrowheads="1"/>
            </p:cNvSpPr>
            <p:nvPr/>
          </p:nvSpPr>
          <p:spPr bwMode="auto">
            <a:xfrm>
              <a:off x="5205583" y="2852781"/>
              <a:ext cx="25400" cy="296389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60" name="Rectangle 61"/>
            <p:cNvSpPr>
              <a:spLocks noChangeArrowheads="1"/>
            </p:cNvSpPr>
            <p:nvPr/>
          </p:nvSpPr>
          <p:spPr bwMode="auto">
            <a:xfrm>
              <a:off x="5230984" y="2848018"/>
              <a:ext cx="23813" cy="296865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61" name="Rectangle 62"/>
            <p:cNvSpPr>
              <a:spLocks noChangeArrowheads="1"/>
            </p:cNvSpPr>
            <p:nvPr/>
          </p:nvSpPr>
          <p:spPr bwMode="auto">
            <a:xfrm>
              <a:off x="5254796" y="2843256"/>
              <a:ext cx="25400" cy="297342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62" name="Rectangle 63"/>
            <p:cNvSpPr>
              <a:spLocks noChangeArrowheads="1"/>
            </p:cNvSpPr>
            <p:nvPr/>
          </p:nvSpPr>
          <p:spPr bwMode="auto">
            <a:xfrm>
              <a:off x="5280196" y="2841668"/>
              <a:ext cx="23813" cy="297500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63" name="Rectangle 64"/>
            <p:cNvSpPr>
              <a:spLocks noChangeArrowheads="1"/>
            </p:cNvSpPr>
            <p:nvPr/>
          </p:nvSpPr>
          <p:spPr bwMode="auto">
            <a:xfrm>
              <a:off x="5304009" y="2838493"/>
              <a:ext cx="25400" cy="297818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64" name="Rectangle 65"/>
            <p:cNvSpPr>
              <a:spLocks noChangeArrowheads="1"/>
            </p:cNvSpPr>
            <p:nvPr/>
          </p:nvSpPr>
          <p:spPr bwMode="auto">
            <a:xfrm>
              <a:off x="5329409" y="2836906"/>
              <a:ext cx="25400" cy="29797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65" name="Rectangle 66"/>
            <p:cNvSpPr>
              <a:spLocks noChangeArrowheads="1"/>
            </p:cNvSpPr>
            <p:nvPr/>
          </p:nvSpPr>
          <p:spPr bwMode="auto">
            <a:xfrm>
              <a:off x="5354809" y="2835318"/>
              <a:ext cx="25400" cy="298135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66" name="Rectangle 67"/>
            <p:cNvSpPr>
              <a:spLocks noChangeArrowheads="1"/>
            </p:cNvSpPr>
            <p:nvPr/>
          </p:nvSpPr>
          <p:spPr bwMode="auto">
            <a:xfrm>
              <a:off x="5380210" y="2833731"/>
              <a:ext cx="25400" cy="298294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67" name="Rectangle 68"/>
            <p:cNvSpPr>
              <a:spLocks noChangeArrowheads="1"/>
            </p:cNvSpPr>
            <p:nvPr/>
          </p:nvSpPr>
          <p:spPr bwMode="auto">
            <a:xfrm>
              <a:off x="5405610" y="2833731"/>
              <a:ext cx="23813" cy="298294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68" name="Rectangle 69"/>
            <p:cNvSpPr>
              <a:spLocks noChangeArrowheads="1"/>
            </p:cNvSpPr>
            <p:nvPr/>
          </p:nvSpPr>
          <p:spPr bwMode="auto">
            <a:xfrm>
              <a:off x="5429422" y="2833731"/>
              <a:ext cx="25400" cy="298294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69" name="Rectangle 70"/>
            <p:cNvSpPr>
              <a:spLocks noChangeArrowheads="1"/>
            </p:cNvSpPr>
            <p:nvPr/>
          </p:nvSpPr>
          <p:spPr bwMode="auto">
            <a:xfrm>
              <a:off x="5454823" y="2835318"/>
              <a:ext cx="23813" cy="298135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70" name="Rectangle 71"/>
            <p:cNvSpPr>
              <a:spLocks noChangeArrowheads="1"/>
            </p:cNvSpPr>
            <p:nvPr/>
          </p:nvSpPr>
          <p:spPr bwMode="auto">
            <a:xfrm>
              <a:off x="5478635" y="2836906"/>
              <a:ext cx="25400" cy="29797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71" name="Rectangle 72"/>
            <p:cNvSpPr>
              <a:spLocks noChangeArrowheads="1"/>
            </p:cNvSpPr>
            <p:nvPr/>
          </p:nvSpPr>
          <p:spPr bwMode="auto">
            <a:xfrm>
              <a:off x="5504035" y="2840081"/>
              <a:ext cx="25400" cy="297659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72" name="Rectangle 73"/>
            <p:cNvSpPr>
              <a:spLocks noChangeArrowheads="1"/>
            </p:cNvSpPr>
            <p:nvPr/>
          </p:nvSpPr>
          <p:spPr bwMode="auto">
            <a:xfrm>
              <a:off x="5529436" y="2841668"/>
              <a:ext cx="23813" cy="297500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73" name="Rectangle 74"/>
            <p:cNvSpPr>
              <a:spLocks noChangeArrowheads="1"/>
            </p:cNvSpPr>
            <p:nvPr/>
          </p:nvSpPr>
          <p:spPr bwMode="auto">
            <a:xfrm>
              <a:off x="5553248" y="2846431"/>
              <a:ext cx="25400" cy="297024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74" name="Rectangle 75"/>
            <p:cNvSpPr>
              <a:spLocks noChangeArrowheads="1"/>
            </p:cNvSpPr>
            <p:nvPr/>
          </p:nvSpPr>
          <p:spPr bwMode="auto">
            <a:xfrm>
              <a:off x="5578648" y="2849606"/>
              <a:ext cx="23813" cy="296706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75" name="Rectangle 76"/>
            <p:cNvSpPr>
              <a:spLocks noChangeArrowheads="1"/>
            </p:cNvSpPr>
            <p:nvPr/>
          </p:nvSpPr>
          <p:spPr bwMode="auto">
            <a:xfrm>
              <a:off x="5602461" y="2854368"/>
              <a:ext cx="25400" cy="296230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76" name="Rectangle 77"/>
            <p:cNvSpPr>
              <a:spLocks noChangeArrowheads="1"/>
            </p:cNvSpPr>
            <p:nvPr/>
          </p:nvSpPr>
          <p:spPr bwMode="auto">
            <a:xfrm>
              <a:off x="5627861" y="2860718"/>
              <a:ext cx="25400" cy="295595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77" name="Rectangle 78"/>
            <p:cNvSpPr>
              <a:spLocks noChangeArrowheads="1"/>
            </p:cNvSpPr>
            <p:nvPr/>
          </p:nvSpPr>
          <p:spPr bwMode="auto">
            <a:xfrm>
              <a:off x="5653261" y="2865481"/>
              <a:ext cx="25400" cy="295119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78" name="Rectangle 79"/>
            <p:cNvSpPr>
              <a:spLocks noChangeArrowheads="1"/>
            </p:cNvSpPr>
            <p:nvPr/>
          </p:nvSpPr>
          <p:spPr bwMode="auto">
            <a:xfrm>
              <a:off x="5678662" y="2871831"/>
              <a:ext cx="23813" cy="294484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79" name="Rectangle 80"/>
            <p:cNvSpPr>
              <a:spLocks noChangeArrowheads="1"/>
            </p:cNvSpPr>
            <p:nvPr/>
          </p:nvSpPr>
          <p:spPr bwMode="auto">
            <a:xfrm>
              <a:off x="5702474" y="2879769"/>
              <a:ext cx="25400" cy="293690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80" name="Rectangle 81"/>
            <p:cNvSpPr>
              <a:spLocks noChangeArrowheads="1"/>
            </p:cNvSpPr>
            <p:nvPr/>
          </p:nvSpPr>
          <p:spPr bwMode="auto">
            <a:xfrm>
              <a:off x="5727874" y="2887706"/>
              <a:ext cx="25400" cy="292896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81" name="Rectangle 82"/>
            <p:cNvSpPr>
              <a:spLocks noChangeArrowheads="1"/>
            </p:cNvSpPr>
            <p:nvPr/>
          </p:nvSpPr>
          <p:spPr bwMode="auto">
            <a:xfrm>
              <a:off x="5753275" y="2895644"/>
              <a:ext cx="23813" cy="292103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82" name="Rectangle 83"/>
            <p:cNvSpPr>
              <a:spLocks noChangeArrowheads="1"/>
            </p:cNvSpPr>
            <p:nvPr/>
          </p:nvSpPr>
          <p:spPr bwMode="auto">
            <a:xfrm>
              <a:off x="5777087" y="2903581"/>
              <a:ext cx="25400" cy="291309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83" name="Rectangle 84"/>
            <p:cNvSpPr>
              <a:spLocks noChangeArrowheads="1"/>
            </p:cNvSpPr>
            <p:nvPr/>
          </p:nvSpPr>
          <p:spPr bwMode="auto">
            <a:xfrm>
              <a:off x="5802487" y="2914694"/>
              <a:ext cx="23813" cy="290198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84" name="Rectangle 85"/>
            <p:cNvSpPr>
              <a:spLocks noChangeArrowheads="1"/>
            </p:cNvSpPr>
            <p:nvPr/>
          </p:nvSpPr>
          <p:spPr bwMode="auto">
            <a:xfrm>
              <a:off x="5826300" y="2924219"/>
              <a:ext cx="25400" cy="289245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85" name="Rectangle 86"/>
            <p:cNvSpPr>
              <a:spLocks noChangeArrowheads="1"/>
            </p:cNvSpPr>
            <p:nvPr/>
          </p:nvSpPr>
          <p:spPr bwMode="auto">
            <a:xfrm>
              <a:off x="5851700" y="2935332"/>
              <a:ext cx="25400" cy="288134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86" name="Rectangle 87"/>
            <p:cNvSpPr>
              <a:spLocks noChangeArrowheads="1"/>
            </p:cNvSpPr>
            <p:nvPr/>
          </p:nvSpPr>
          <p:spPr bwMode="auto">
            <a:xfrm>
              <a:off x="5877100" y="2946444"/>
              <a:ext cx="23813" cy="287023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87" name="Rectangle 88"/>
            <p:cNvSpPr>
              <a:spLocks noChangeArrowheads="1"/>
            </p:cNvSpPr>
            <p:nvPr/>
          </p:nvSpPr>
          <p:spPr bwMode="auto">
            <a:xfrm>
              <a:off x="5900913" y="2957557"/>
              <a:ext cx="25400" cy="28591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88" name="Rectangle 89"/>
            <p:cNvSpPr>
              <a:spLocks noChangeArrowheads="1"/>
            </p:cNvSpPr>
            <p:nvPr/>
          </p:nvSpPr>
          <p:spPr bwMode="auto">
            <a:xfrm>
              <a:off x="5926313" y="2970257"/>
              <a:ext cx="25400" cy="28464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89" name="Rectangle 90"/>
            <p:cNvSpPr>
              <a:spLocks noChangeArrowheads="1"/>
            </p:cNvSpPr>
            <p:nvPr/>
          </p:nvSpPr>
          <p:spPr bwMode="auto">
            <a:xfrm>
              <a:off x="5951713" y="2982957"/>
              <a:ext cx="25400" cy="28337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90" name="Rectangle 91"/>
            <p:cNvSpPr>
              <a:spLocks noChangeArrowheads="1"/>
            </p:cNvSpPr>
            <p:nvPr/>
          </p:nvSpPr>
          <p:spPr bwMode="auto">
            <a:xfrm>
              <a:off x="5977114" y="2995657"/>
              <a:ext cx="23813" cy="28210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91" name="Rectangle 92"/>
            <p:cNvSpPr>
              <a:spLocks noChangeArrowheads="1"/>
            </p:cNvSpPr>
            <p:nvPr/>
          </p:nvSpPr>
          <p:spPr bwMode="auto">
            <a:xfrm>
              <a:off x="6000926" y="3009945"/>
              <a:ext cx="25400" cy="28067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92" name="Rectangle 93"/>
            <p:cNvSpPr>
              <a:spLocks noChangeArrowheads="1"/>
            </p:cNvSpPr>
            <p:nvPr/>
          </p:nvSpPr>
          <p:spPr bwMode="auto">
            <a:xfrm>
              <a:off x="6026326" y="3024233"/>
              <a:ext cx="25400" cy="27924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93" name="Rectangle 94"/>
            <p:cNvSpPr>
              <a:spLocks noChangeArrowheads="1"/>
            </p:cNvSpPr>
            <p:nvPr/>
          </p:nvSpPr>
          <p:spPr bwMode="auto">
            <a:xfrm>
              <a:off x="6051727" y="3038520"/>
              <a:ext cx="23813" cy="277815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94" name="Rectangle 95"/>
            <p:cNvSpPr>
              <a:spLocks noChangeArrowheads="1"/>
            </p:cNvSpPr>
            <p:nvPr/>
          </p:nvSpPr>
          <p:spPr bwMode="auto">
            <a:xfrm>
              <a:off x="6075539" y="3054395"/>
              <a:ext cx="25400" cy="27622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95" name="Rectangle 96"/>
            <p:cNvSpPr>
              <a:spLocks noChangeArrowheads="1"/>
            </p:cNvSpPr>
            <p:nvPr/>
          </p:nvSpPr>
          <p:spPr bwMode="auto">
            <a:xfrm>
              <a:off x="6100940" y="3070271"/>
              <a:ext cx="23813" cy="27464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96" name="Rectangle 97"/>
            <p:cNvSpPr>
              <a:spLocks noChangeArrowheads="1"/>
            </p:cNvSpPr>
            <p:nvPr/>
          </p:nvSpPr>
          <p:spPr bwMode="auto">
            <a:xfrm>
              <a:off x="6124752" y="3086146"/>
              <a:ext cx="25400" cy="273052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97" name="Rectangle 98"/>
            <p:cNvSpPr>
              <a:spLocks noChangeArrowheads="1"/>
            </p:cNvSpPr>
            <p:nvPr/>
          </p:nvSpPr>
          <p:spPr bwMode="auto">
            <a:xfrm>
              <a:off x="6150152" y="3103608"/>
              <a:ext cx="23813" cy="271306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98" name="Rectangle 99"/>
            <p:cNvSpPr>
              <a:spLocks noChangeArrowheads="1"/>
            </p:cNvSpPr>
            <p:nvPr/>
          </p:nvSpPr>
          <p:spPr bwMode="auto">
            <a:xfrm>
              <a:off x="6173965" y="3121071"/>
              <a:ext cx="25400" cy="269560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99" name="Rectangle 100"/>
            <p:cNvSpPr>
              <a:spLocks noChangeArrowheads="1"/>
            </p:cNvSpPr>
            <p:nvPr/>
          </p:nvSpPr>
          <p:spPr bwMode="auto">
            <a:xfrm>
              <a:off x="6199365" y="3138534"/>
              <a:ext cx="25400" cy="267814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00" name="Rectangle 101"/>
            <p:cNvSpPr>
              <a:spLocks noChangeArrowheads="1"/>
            </p:cNvSpPr>
            <p:nvPr/>
          </p:nvSpPr>
          <p:spPr bwMode="auto">
            <a:xfrm>
              <a:off x="6224765" y="3155997"/>
              <a:ext cx="25400" cy="26606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01" name="Rectangle 102"/>
            <p:cNvSpPr>
              <a:spLocks noChangeArrowheads="1"/>
            </p:cNvSpPr>
            <p:nvPr/>
          </p:nvSpPr>
          <p:spPr bwMode="auto">
            <a:xfrm>
              <a:off x="6250166" y="3175047"/>
              <a:ext cx="23813" cy="264162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02" name="Rectangle 103"/>
            <p:cNvSpPr>
              <a:spLocks noChangeArrowheads="1"/>
            </p:cNvSpPr>
            <p:nvPr/>
          </p:nvSpPr>
          <p:spPr bwMode="auto">
            <a:xfrm>
              <a:off x="6273978" y="3194097"/>
              <a:ext cx="25400" cy="262257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03" name="Rectangle 104"/>
            <p:cNvSpPr>
              <a:spLocks noChangeArrowheads="1"/>
            </p:cNvSpPr>
            <p:nvPr/>
          </p:nvSpPr>
          <p:spPr bwMode="auto">
            <a:xfrm>
              <a:off x="6299378" y="3213147"/>
              <a:ext cx="25400" cy="260352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04" name="Rectangle 105"/>
            <p:cNvSpPr>
              <a:spLocks noChangeArrowheads="1"/>
            </p:cNvSpPr>
            <p:nvPr/>
          </p:nvSpPr>
          <p:spPr bwMode="auto">
            <a:xfrm>
              <a:off x="6324779" y="3233785"/>
              <a:ext cx="23813" cy="258289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05" name="Rectangle 106"/>
            <p:cNvSpPr>
              <a:spLocks noChangeArrowheads="1"/>
            </p:cNvSpPr>
            <p:nvPr/>
          </p:nvSpPr>
          <p:spPr bwMode="auto">
            <a:xfrm>
              <a:off x="6348591" y="3252835"/>
              <a:ext cx="25400" cy="256384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06" name="Rectangle 107"/>
            <p:cNvSpPr>
              <a:spLocks noChangeArrowheads="1"/>
            </p:cNvSpPr>
            <p:nvPr/>
          </p:nvSpPr>
          <p:spPr bwMode="auto">
            <a:xfrm>
              <a:off x="6373991" y="3273473"/>
              <a:ext cx="25400" cy="254320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07" name="Rectangle 108"/>
            <p:cNvSpPr>
              <a:spLocks noChangeArrowheads="1"/>
            </p:cNvSpPr>
            <p:nvPr/>
          </p:nvSpPr>
          <p:spPr bwMode="auto">
            <a:xfrm>
              <a:off x="6399392" y="3294111"/>
              <a:ext cx="23813" cy="252256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08" name="Rectangle 109"/>
            <p:cNvSpPr>
              <a:spLocks noChangeArrowheads="1"/>
            </p:cNvSpPr>
            <p:nvPr/>
          </p:nvSpPr>
          <p:spPr bwMode="auto">
            <a:xfrm>
              <a:off x="6423204" y="3314748"/>
              <a:ext cx="25400" cy="25019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09" name="Rectangle 110"/>
            <p:cNvSpPr>
              <a:spLocks noChangeArrowheads="1"/>
            </p:cNvSpPr>
            <p:nvPr/>
          </p:nvSpPr>
          <p:spPr bwMode="auto">
            <a:xfrm>
              <a:off x="6448604" y="3336973"/>
              <a:ext cx="23813" cy="247970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10" name="Rectangle 111"/>
            <p:cNvSpPr>
              <a:spLocks noChangeArrowheads="1"/>
            </p:cNvSpPr>
            <p:nvPr/>
          </p:nvSpPr>
          <p:spPr bwMode="auto">
            <a:xfrm>
              <a:off x="6472417" y="3359199"/>
              <a:ext cx="25400" cy="245747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11" name="Rectangle 112"/>
            <p:cNvSpPr>
              <a:spLocks noChangeArrowheads="1"/>
            </p:cNvSpPr>
            <p:nvPr/>
          </p:nvSpPr>
          <p:spPr bwMode="auto">
            <a:xfrm>
              <a:off x="6497817" y="3379836"/>
              <a:ext cx="25400" cy="243683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12" name="Rectangle 113"/>
            <p:cNvSpPr>
              <a:spLocks noChangeArrowheads="1"/>
            </p:cNvSpPr>
            <p:nvPr/>
          </p:nvSpPr>
          <p:spPr bwMode="auto">
            <a:xfrm>
              <a:off x="6523217" y="3402062"/>
              <a:ext cx="25400" cy="241461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13" name="Rectangle 114"/>
            <p:cNvSpPr>
              <a:spLocks noChangeArrowheads="1"/>
            </p:cNvSpPr>
            <p:nvPr/>
          </p:nvSpPr>
          <p:spPr bwMode="auto">
            <a:xfrm>
              <a:off x="6548618" y="3425874"/>
              <a:ext cx="23813" cy="23908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14" name="Rectangle 115"/>
            <p:cNvSpPr>
              <a:spLocks noChangeArrowheads="1"/>
            </p:cNvSpPr>
            <p:nvPr/>
          </p:nvSpPr>
          <p:spPr bwMode="auto">
            <a:xfrm>
              <a:off x="6572430" y="3448100"/>
              <a:ext cx="25400" cy="236857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15" name="Rectangle 116"/>
            <p:cNvSpPr>
              <a:spLocks noChangeArrowheads="1"/>
            </p:cNvSpPr>
            <p:nvPr/>
          </p:nvSpPr>
          <p:spPr bwMode="auto">
            <a:xfrm>
              <a:off x="6597830" y="3471912"/>
              <a:ext cx="25400" cy="234476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16" name="Rectangle 117"/>
            <p:cNvSpPr>
              <a:spLocks noChangeArrowheads="1"/>
            </p:cNvSpPr>
            <p:nvPr/>
          </p:nvSpPr>
          <p:spPr bwMode="auto">
            <a:xfrm>
              <a:off x="6623231" y="3494138"/>
              <a:ext cx="23813" cy="232253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17" name="Rectangle 118"/>
            <p:cNvSpPr>
              <a:spLocks noChangeArrowheads="1"/>
            </p:cNvSpPr>
            <p:nvPr/>
          </p:nvSpPr>
          <p:spPr bwMode="auto">
            <a:xfrm>
              <a:off x="6647043" y="3517950"/>
              <a:ext cx="25400" cy="22987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18" name="Rectangle 119"/>
            <p:cNvSpPr>
              <a:spLocks noChangeArrowheads="1"/>
            </p:cNvSpPr>
            <p:nvPr/>
          </p:nvSpPr>
          <p:spPr bwMode="auto">
            <a:xfrm>
              <a:off x="6672443" y="3541763"/>
              <a:ext cx="23813" cy="227491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19" name="Rectangle 120"/>
            <p:cNvSpPr>
              <a:spLocks noChangeArrowheads="1"/>
            </p:cNvSpPr>
            <p:nvPr/>
          </p:nvSpPr>
          <p:spPr bwMode="auto">
            <a:xfrm>
              <a:off x="6696256" y="3565576"/>
              <a:ext cx="25400" cy="225109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20" name="Rectangle 121"/>
            <p:cNvSpPr>
              <a:spLocks noChangeArrowheads="1"/>
            </p:cNvSpPr>
            <p:nvPr/>
          </p:nvSpPr>
          <p:spPr bwMode="auto">
            <a:xfrm>
              <a:off x="6721656" y="3590976"/>
              <a:ext cx="25400" cy="222569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21" name="Rectangle 122"/>
            <p:cNvSpPr>
              <a:spLocks noChangeArrowheads="1"/>
            </p:cNvSpPr>
            <p:nvPr/>
          </p:nvSpPr>
          <p:spPr bwMode="auto">
            <a:xfrm>
              <a:off x="6747056" y="3614789"/>
              <a:ext cx="23813" cy="220188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22" name="Rectangle 123"/>
            <p:cNvSpPr>
              <a:spLocks noChangeArrowheads="1"/>
            </p:cNvSpPr>
            <p:nvPr/>
          </p:nvSpPr>
          <p:spPr bwMode="auto">
            <a:xfrm>
              <a:off x="6770869" y="3638602"/>
              <a:ext cx="25400" cy="217807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23" name="Rectangle 124"/>
            <p:cNvSpPr>
              <a:spLocks noChangeArrowheads="1"/>
            </p:cNvSpPr>
            <p:nvPr/>
          </p:nvSpPr>
          <p:spPr bwMode="auto">
            <a:xfrm>
              <a:off x="6796269" y="3664002"/>
              <a:ext cx="25400" cy="215267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24" name="Rectangle 125"/>
            <p:cNvSpPr>
              <a:spLocks noChangeArrowheads="1"/>
            </p:cNvSpPr>
            <p:nvPr/>
          </p:nvSpPr>
          <p:spPr bwMode="auto">
            <a:xfrm>
              <a:off x="6821669" y="3687815"/>
              <a:ext cx="25400" cy="21288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25" name="Rectangle 126"/>
            <p:cNvSpPr>
              <a:spLocks noChangeArrowheads="1"/>
            </p:cNvSpPr>
            <p:nvPr/>
          </p:nvSpPr>
          <p:spPr bwMode="auto">
            <a:xfrm>
              <a:off x="6847070" y="3711628"/>
              <a:ext cx="23813" cy="210504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26" name="Rectangle 127"/>
            <p:cNvSpPr>
              <a:spLocks noChangeArrowheads="1"/>
            </p:cNvSpPr>
            <p:nvPr/>
          </p:nvSpPr>
          <p:spPr bwMode="auto">
            <a:xfrm>
              <a:off x="6870882" y="3737028"/>
              <a:ext cx="25400" cy="207964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27" name="Rectangle 128"/>
            <p:cNvSpPr>
              <a:spLocks noChangeArrowheads="1"/>
            </p:cNvSpPr>
            <p:nvPr/>
          </p:nvSpPr>
          <p:spPr bwMode="auto">
            <a:xfrm>
              <a:off x="6896282" y="3760841"/>
              <a:ext cx="25400" cy="205583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28" name="Rectangle 129"/>
            <p:cNvSpPr>
              <a:spLocks noChangeArrowheads="1"/>
            </p:cNvSpPr>
            <p:nvPr/>
          </p:nvSpPr>
          <p:spPr bwMode="auto">
            <a:xfrm>
              <a:off x="6921683" y="3786241"/>
              <a:ext cx="23813" cy="203043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29" name="Rectangle 130"/>
            <p:cNvSpPr>
              <a:spLocks noChangeArrowheads="1"/>
            </p:cNvSpPr>
            <p:nvPr/>
          </p:nvSpPr>
          <p:spPr bwMode="auto">
            <a:xfrm>
              <a:off x="6945495" y="3811641"/>
              <a:ext cx="25400" cy="200503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30" name="Rectangle 131"/>
            <p:cNvSpPr>
              <a:spLocks noChangeArrowheads="1"/>
            </p:cNvSpPr>
            <p:nvPr/>
          </p:nvSpPr>
          <p:spPr bwMode="auto">
            <a:xfrm>
              <a:off x="6970895" y="3837041"/>
              <a:ext cx="23813" cy="197963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31" name="Rectangle 132"/>
            <p:cNvSpPr>
              <a:spLocks noChangeArrowheads="1"/>
            </p:cNvSpPr>
            <p:nvPr/>
          </p:nvSpPr>
          <p:spPr bwMode="auto">
            <a:xfrm>
              <a:off x="6994708" y="3860854"/>
              <a:ext cx="25400" cy="19558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32" name="Rectangle 133"/>
            <p:cNvSpPr>
              <a:spLocks noChangeArrowheads="1"/>
            </p:cNvSpPr>
            <p:nvPr/>
          </p:nvSpPr>
          <p:spPr bwMode="auto">
            <a:xfrm>
              <a:off x="7020108" y="3886254"/>
              <a:ext cx="23813" cy="19304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33" name="Rectangle 134"/>
            <p:cNvSpPr>
              <a:spLocks noChangeArrowheads="1"/>
            </p:cNvSpPr>
            <p:nvPr/>
          </p:nvSpPr>
          <p:spPr bwMode="auto">
            <a:xfrm>
              <a:off x="7043921" y="3910067"/>
              <a:ext cx="25400" cy="190660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34" name="Rectangle 135"/>
            <p:cNvSpPr>
              <a:spLocks noChangeArrowheads="1"/>
            </p:cNvSpPr>
            <p:nvPr/>
          </p:nvSpPr>
          <p:spPr bwMode="auto">
            <a:xfrm>
              <a:off x="7069321" y="3935467"/>
              <a:ext cx="25400" cy="188120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35" name="Rectangle 136"/>
            <p:cNvSpPr>
              <a:spLocks noChangeArrowheads="1"/>
            </p:cNvSpPr>
            <p:nvPr/>
          </p:nvSpPr>
          <p:spPr bwMode="auto">
            <a:xfrm>
              <a:off x="7094721" y="3959280"/>
              <a:ext cx="25400" cy="185739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36" name="Rectangle 137"/>
            <p:cNvSpPr>
              <a:spLocks noChangeArrowheads="1"/>
            </p:cNvSpPr>
            <p:nvPr/>
          </p:nvSpPr>
          <p:spPr bwMode="auto">
            <a:xfrm>
              <a:off x="7120121" y="3984680"/>
              <a:ext cx="23813" cy="183199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37" name="Rectangle 138"/>
            <p:cNvSpPr>
              <a:spLocks noChangeArrowheads="1"/>
            </p:cNvSpPr>
            <p:nvPr/>
          </p:nvSpPr>
          <p:spPr bwMode="auto">
            <a:xfrm>
              <a:off x="7143934" y="4010081"/>
              <a:ext cx="25400" cy="180659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38" name="Rectangle 139"/>
            <p:cNvSpPr>
              <a:spLocks noChangeArrowheads="1"/>
            </p:cNvSpPr>
            <p:nvPr/>
          </p:nvSpPr>
          <p:spPr bwMode="auto">
            <a:xfrm>
              <a:off x="7169334" y="4033894"/>
              <a:ext cx="25400" cy="178278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39" name="Rectangle 140"/>
            <p:cNvSpPr>
              <a:spLocks noChangeArrowheads="1"/>
            </p:cNvSpPr>
            <p:nvPr/>
          </p:nvSpPr>
          <p:spPr bwMode="auto">
            <a:xfrm>
              <a:off x="7194734" y="4057706"/>
              <a:ext cx="23813" cy="175896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40" name="Rectangle 141"/>
            <p:cNvSpPr>
              <a:spLocks noChangeArrowheads="1"/>
            </p:cNvSpPr>
            <p:nvPr/>
          </p:nvSpPr>
          <p:spPr bwMode="auto">
            <a:xfrm>
              <a:off x="7218547" y="4081519"/>
              <a:ext cx="25400" cy="173515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41" name="Rectangle 142"/>
            <p:cNvSpPr>
              <a:spLocks noChangeArrowheads="1"/>
            </p:cNvSpPr>
            <p:nvPr/>
          </p:nvSpPr>
          <p:spPr bwMode="auto">
            <a:xfrm>
              <a:off x="7243947" y="4105332"/>
              <a:ext cx="25400" cy="17113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42" name="Rectangle 143"/>
            <p:cNvSpPr>
              <a:spLocks noChangeArrowheads="1"/>
            </p:cNvSpPr>
            <p:nvPr/>
          </p:nvSpPr>
          <p:spPr bwMode="auto">
            <a:xfrm>
              <a:off x="7269347" y="4129145"/>
              <a:ext cx="23813" cy="168753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43" name="Rectangle 144"/>
            <p:cNvSpPr>
              <a:spLocks noChangeArrowheads="1"/>
            </p:cNvSpPr>
            <p:nvPr/>
          </p:nvSpPr>
          <p:spPr bwMode="auto">
            <a:xfrm>
              <a:off x="7293160" y="4152957"/>
              <a:ext cx="25400" cy="16637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44" name="Rectangle 145"/>
            <p:cNvSpPr>
              <a:spLocks noChangeArrowheads="1"/>
            </p:cNvSpPr>
            <p:nvPr/>
          </p:nvSpPr>
          <p:spPr bwMode="auto">
            <a:xfrm>
              <a:off x="7318560" y="4176770"/>
              <a:ext cx="23813" cy="16399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45" name="Rectangle 146"/>
            <p:cNvSpPr>
              <a:spLocks noChangeArrowheads="1"/>
            </p:cNvSpPr>
            <p:nvPr/>
          </p:nvSpPr>
          <p:spPr bwMode="auto">
            <a:xfrm>
              <a:off x="7342373" y="4198995"/>
              <a:ext cx="25400" cy="16176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46" name="Rectangle 147"/>
            <p:cNvSpPr>
              <a:spLocks noChangeArrowheads="1"/>
            </p:cNvSpPr>
            <p:nvPr/>
          </p:nvSpPr>
          <p:spPr bwMode="auto">
            <a:xfrm>
              <a:off x="7367773" y="4222808"/>
              <a:ext cx="25400" cy="159386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47" name="Rectangle 148"/>
            <p:cNvSpPr>
              <a:spLocks noChangeArrowheads="1"/>
            </p:cNvSpPr>
            <p:nvPr/>
          </p:nvSpPr>
          <p:spPr bwMode="auto">
            <a:xfrm>
              <a:off x="7393173" y="4245033"/>
              <a:ext cx="25400" cy="157164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48" name="Rectangle 149"/>
            <p:cNvSpPr>
              <a:spLocks noChangeArrowheads="1"/>
            </p:cNvSpPr>
            <p:nvPr/>
          </p:nvSpPr>
          <p:spPr bwMode="auto">
            <a:xfrm>
              <a:off x="7418574" y="4268846"/>
              <a:ext cx="23813" cy="154782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49" name="Rectangle 150"/>
            <p:cNvSpPr>
              <a:spLocks noChangeArrowheads="1"/>
            </p:cNvSpPr>
            <p:nvPr/>
          </p:nvSpPr>
          <p:spPr bwMode="auto">
            <a:xfrm>
              <a:off x="7442386" y="4289484"/>
              <a:ext cx="25400" cy="15271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50" name="Rectangle 151"/>
            <p:cNvSpPr>
              <a:spLocks noChangeArrowheads="1"/>
            </p:cNvSpPr>
            <p:nvPr/>
          </p:nvSpPr>
          <p:spPr bwMode="auto">
            <a:xfrm>
              <a:off x="7467786" y="4311709"/>
              <a:ext cx="25400" cy="15049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51" name="Rectangle 152"/>
            <p:cNvSpPr>
              <a:spLocks noChangeArrowheads="1"/>
            </p:cNvSpPr>
            <p:nvPr/>
          </p:nvSpPr>
          <p:spPr bwMode="auto">
            <a:xfrm>
              <a:off x="7493187" y="4332347"/>
              <a:ext cx="23813" cy="148432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52" name="Rectangle 153"/>
            <p:cNvSpPr>
              <a:spLocks noChangeArrowheads="1"/>
            </p:cNvSpPr>
            <p:nvPr/>
          </p:nvSpPr>
          <p:spPr bwMode="auto">
            <a:xfrm>
              <a:off x="7516999" y="4354572"/>
              <a:ext cx="25400" cy="146210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53" name="Rectangle 154"/>
            <p:cNvSpPr>
              <a:spLocks noChangeArrowheads="1"/>
            </p:cNvSpPr>
            <p:nvPr/>
          </p:nvSpPr>
          <p:spPr bwMode="auto">
            <a:xfrm>
              <a:off x="7542399" y="4375210"/>
              <a:ext cx="23813" cy="14414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54" name="Rectangle 155"/>
            <p:cNvSpPr>
              <a:spLocks noChangeArrowheads="1"/>
            </p:cNvSpPr>
            <p:nvPr/>
          </p:nvSpPr>
          <p:spPr bwMode="auto">
            <a:xfrm>
              <a:off x="7566212" y="4395847"/>
              <a:ext cx="25400" cy="142082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55" name="Rectangle 156"/>
            <p:cNvSpPr>
              <a:spLocks noChangeArrowheads="1"/>
            </p:cNvSpPr>
            <p:nvPr/>
          </p:nvSpPr>
          <p:spPr bwMode="auto">
            <a:xfrm>
              <a:off x="7591612" y="4416485"/>
              <a:ext cx="25400" cy="140019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56" name="Rectangle 157"/>
            <p:cNvSpPr>
              <a:spLocks noChangeArrowheads="1"/>
            </p:cNvSpPr>
            <p:nvPr/>
          </p:nvSpPr>
          <p:spPr bwMode="auto">
            <a:xfrm>
              <a:off x="7617012" y="4435535"/>
              <a:ext cx="23813" cy="138114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57" name="Rectangle 158"/>
            <p:cNvSpPr>
              <a:spLocks noChangeArrowheads="1"/>
            </p:cNvSpPr>
            <p:nvPr/>
          </p:nvSpPr>
          <p:spPr bwMode="auto">
            <a:xfrm>
              <a:off x="7640825" y="4456173"/>
              <a:ext cx="25400" cy="136050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58" name="Rectangle 159"/>
            <p:cNvSpPr>
              <a:spLocks noChangeArrowheads="1"/>
            </p:cNvSpPr>
            <p:nvPr/>
          </p:nvSpPr>
          <p:spPr bwMode="auto">
            <a:xfrm>
              <a:off x="7666225" y="4475223"/>
              <a:ext cx="25400" cy="134145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59" name="Rectangle 160"/>
            <p:cNvSpPr>
              <a:spLocks noChangeArrowheads="1"/>
            </p:cNvSpPr>
            <p:nvPr/>
          </p:nvSpPr>
          <p:spPr bwMode="auto">
            <a:xfrm>
              <a:off x="7691625" y="4494273"/>
              <a:ext cx="23813" cy="132240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60" name="Rectangle 161"/>
            <p:cNvSpPr>
              <a:spLocks noChangeArrowheads="1"/>
            </p:cNvSpPr>
            <p:nvPr/>
          </p:nvSpPr>
          <p:spPr bwMode="auto">
            <a:xfrm>
              <a:off x="7715438" y="4511736"/>
              <a:ext cx="25400" cy="130493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61" name="Rectangle 162"/>
            <p:cNvSpPr>
              <a:spLocks noChangeArrowheads="1"/>
            </p:cNvSpPr>
            <p:nvPr/>
          </p:nvSpPr>
          <p:spPr bwMode="auto">
            <a:xfrm>
              <a:off x="7740838" y="4529199"/>
              <a:ext cx="25400" cy="128747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62" name="Rectangle 163"/>
            <p:cNvSpPr>
              <a:spLocks noChangeArrowheads="1"/>
            </p:cNvSpPr>
            <p:nvPr/>
          </p:nvSpPr>
          <p:spPr bwMode="auto">
            <a:xfrm>
              <a:off x="7766238" y="4546662"/>
              <a:ext cx="25400" cy="127001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63" name="Rectangle 164"/>
            <p:cNvSpPr>
              <a:spLocks noChangeArrowheads="1"/>
            </p:cNvSpPr>
            <p:nvPr/>
          </p:nvSpPr>
          <p:spPr bwMode="auto">
            <a:xfrm>
              <a:off x="7791639" y="4564124"/>
              <a:ext cx="23813" cy="125255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64" name="Rectangle 165"/>
            <p:cNvSpPr>
              <a:spLocks noChangeArrowheads="1"/>
            </p:cNvSpPr>
            <p:nvPr/>
          </p:nvSpPr>
          <p:spPr bwMode="auto">
            <a:xfrm>
              <a:off x="7815451" y="4579999"/>
              <a:ext cx="25400" cy="123667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65" name="Rectangle 166"/>
            <p:cNvSpPr>
              <a:spLocks noChangeArrowheads="1"/>
            </p:cNvSpPr>
            <p:nvPr/>
          </p:nvSpPr>
          <p:spPr bwMode="auto">
            <a:xfrm>
              <a:off x="7840851" y="4595875"/>
              <a:ext cx="23813" cy="12208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66" name="Rectangle 167"/>
            <p:cNvSpPr>
              <a:spLocks noChangeArrowheads="1"/>
            </p:cNvSpPr>
            <p:nvPr/>
          </p:nvSpPr>
          <p:spPr bwMode="auto">
            <a:xfrm>
              <a:off x="7864664" y="4611750"/>
              <a:ext cx="25400" cy="12049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67" name="Rectangle 168"/>
            <p:cNvSpPr>
              <a:spLocks noChangeArrowheads="1"/>
            </p:cNvSpPr>
            <p:nvPr/>
          </p:nvSpPr>
          <p:spPr bwMode="auto">
            <a:xfrm>
              <a:off x="7890064" y="4627625"/>
              <a:ext cx="23813" cy="11890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68" name="Rectangle 169"/>
            <p:cNvSpPr>
              <a:spLocks noChangeArrowheads="1"/>
            </p:cNvSpPr>
            <p:nvPr/>
          </p:nvSpPr>
          <p:spPr bwMode="auto">
            <a:xfrm>
              <a:off x="7913877" y="4641913"/>
              <a:ext cx="25400" cy="117476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69" name="Rectangle 170"/>
            <p:cNvSpPr>
              <a:spLocks noChangeArrowheads="1"/>
            </p:cNvSpPr>
            <p:nvPr/>
          </p:nvSpPr>
          <p:spPr bwMode="auto">
            <a:xfrm>
              <a:off x="7939277" y="4656200"/>
              <a:ext cx="25400" cy="116047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70" name="Rectangle 171"/>
            <p:cNvSpPr>
              <a:spLocks noChangeArrowheads="1"/>
            </p:cNvSpPr>
            <p:nvPr/>
          </p:nvSpPr>
          <p:spPr bwMode="auto">
            <a:xfrm>
              <a:off x="7964677" y="4668900"/>
              <a:ext cx="25400" cy="114777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71" name="Rectangle 172"/>
            <p:cNvSpPr>
              <a:spLocks noChangeArrowheads="1"/>
            </p:cNvSpPr>
            <p:nvPr/>
          </p:nvSpPr>
          <p:spPr bwMode="auto">
            <a:xfrm>
              <a:off x="7990077" y="4681600"/>
              <a:ext cx="23813" cy="113507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72" name="Rectangle 173"/>
            <p:cNvSpPr>
              <a:spLocks noChangeArrowheads="1"/>
            </p:cNvSpPr>
            <p:nvPr/>
          </p:nvSpPr>
          <p:spPr bwMode="auto">
            <a:xfrm>
              <a:off x="8013890" y="4694301"/>
              <a:ext cx="25400" cy="112237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73" name="Rectangle 174"/>
            <p:cNvSpPr>
              <a:spLocks noChangeArrowheads="1"/>
            </p:cNvSpPr>
            <p:nvPr/>
          </p:nvSpPr>
          <p:spPr bwMode="auto">
            <a:xfrm>
              <a:off x="8039290" y="4707001"/>
              <a:ext cx="25400" cy="110967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74" name="Rectangle 175"/>
            <p:cNvSpPr>
              <a:spLocks noChangeArrowheads="1"/>
            </p:cNvSpPr>
            <p:nvPr/>
          </p:nvSpPr>
          <p:spPr bwMode="auto">
            <a:xfrm>
              <a:off x="8064690" y="4718113"/>
              <a:ext cx="23813" cy="109856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75" name="Rectangle 176"/>
            <p:cNvSpPr>
              <a:spLocks noChangeArrowheads="1"/>
            </p:cNvSpPr>
            <p:nvPr/>
          </p:nvSpPr>
          <p:spPr bwMode="auto">
            <a:xfrm>
              <a:off x="8088503" y="4729226"/>
              <a:ext cx="25400" cy="108744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76" name="Rectangle 177"/>
            <p:cNvSpPr>
              <a:spLocks noChangeArrowheads="1"/>
            </p:cNvSpPr>
            <p:nvPr/>
          </p:nvSpPr>
          <p:spPr bwMode="auto">
            <a:xfrm>
              <a:off x="8113903" y="4738751"/>
              <a:ext cx="25400" cy="10779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77" name="Rectangle 178"/>
            <p:cNvSpPr>
              <a:spLocks noChangeArrowheads="1"/>
            </p:cNvSpPr>
            <p:nvPr/>
          </p:nvSpPr>
          <p:spPr bwMode="auto">
            <a:xfrm>
              <a:off x="8139303" y="4748276"/>
              <a:ext cx="23813" cy="106839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78" name="Rectangle 179"/>
            <p:cNvSpPr>
              <a:spLocks noChangeArrowheads="1"/>
            </p:cNvSpPr>
            <p:nvPr/>
          </p:nvSpPr>
          <p:spPr bwMode="auto">
            <a:xfrm>
              <a:off x="8163116" y="4757801"/>
              <a:ext cx="25400" cy="105887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79" name="Rectangle 180"/>
            <p:cNvSpPr>
              <a:spLocks noChangeArrowheads="1"/>
            </p:cNvSpPr>
            <p:nvPr/>
          </p:nvSpPr>
          <p:spPr bwMode="auto">
            <a:xfrm>
              <a:off x="8188516" y="4765739"/>
              <a:ext cx="23813" cy="105093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80" name="Rectangle 181"/>
            <p:cNvSpPr>
              <a:spLocks noChangeArrowheads="1"/>
            </p:cNvSpPr>
            <p:nvPr/>
          </p:nvSpPr>
          <p:spPr bwMode="auto">
            <a:xfrm>
              <a:off x="8212329" y="4773676"/>
              <a:ext cx="25400" cy="104299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81" name="Rectangle 182"/>
            <p:cNvSpPr>
              <a:spLocks noChangeArrowheads="1"/>
            </p:cNvSpPr>
            <p:nvPr/>
          </p:nvSpPr>
          <p:spPr bwMode="auto">
            <a:xfrm>
              <a:off x="8237729" y="4781614"/>
              <a:ext cx="25400" cy="103506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82" name="Rectangle 183"/>
            <p:cNvSpPr>
              <a:spLocks noChangeArrowheads="1"/>
            </p:cNvSpPr>
            <p:nvPr/>
          </p:nvSpPr>
          <p:spPr bwMode="auto">
            <a:xfrm>
              <a:off x="8263129" y="4787964"/>
              <a:ext cx="25400" cy="102871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83" name="Rectangle 184"/>
            <p:cNvSpPr>
              <a:spLocks noChangeArrowheads="1"/>
            </p:cNvSpPr>
            <p:nvPr/>
          </p:nvSpPr>
          <p:spPr bwMode="auto">
            <a:xfrm>
              <a:off x="8288529" y="4794314"/>
              <a:ext cx="23813" cy="102236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84" name="Rectangle 185"/>
            <p:cNvSpPr>
              <a:spLocks noChangeArrowheads="1"/>
            </p:cNvSpPr>
            <p:nvPr/>
          </p:nvSpPr>
          <p:spPr bwMode="auto">
            <a:xfrm>
              <a:off x="8312342" y="4800664"/>
              <a:ext cx="25400" cy="101601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85" name="Rectangle 186"/>
            <p:cNvSpPr>
              <a:spLocks noChangeArrowheads="1"/>
            </p:cNvSpPr>
            <p:nvPr/>
          </p:nvSpPr>
          <p:spPr bwMode="auto">
            <a:xfrm>
              <a:off x="8337742" y="4803839"/>
              <a:ext cx="25400" cy="101283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86" name="Rectangle 187"/>
            <p:cNvSpPr>
              <a:spLocks noChangeArrowheads="1"/>
            </p:cNvSpPr>
            <p:nvPr/>
          </p:nvSpPr>
          <p:spPr bwMode="auto">
            <a:xfrm>
              <a:off x="8363142" y="4808602"/>
              <a:ext cx="23813" cy="100807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87" name="Rectangle 188"/>
            <p:cNvSpPr>
              <a:spLocks noChangeArrowheads="1"/>
            </p:cNvSpPr>
            <p:nvPr/>
          </p:nvSpPr>
          <p:spPr bwMode="auto">
            <a:xfrm>
              <a:off x="8386955" y="4813364"/>
              <a:ext cx="25400" cy="100331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88" name="Rectangle 189"/>
            <p:cNvSpPr>
              <a:spLocks noChangeArrowheads="1"/>
            </p:cNvSpPr>
            <p:nvPr/>
          </p:nvSpPr>
          <p:spPr bwMode="auto">
            <a:xfrm>
              <a:off x="8412355" y="4814952"/>
              <a:ext cx="23813" cy="100172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89" name="Rectangle 190"/>
            <p:cNvSpPr>
              <a:spLocks noChangeArrowheads="1"/>
            </p:cNvSpPr>
            <p:nvPr/>
          </p:nvSpPr>
          <p:spPr bwMode="auto">
            <a:xfrm>
              <a:off x="8436168" y="4818127"/>
              <a:ext cx="25400" cy="99854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90" name="Rectangle 191"/>
            <p:cNvSpPr>
              <a:spLocks noChangeArrowheads="1"/>
            </p:cNvSpPr>
            <p:nvPr/>
          </p:nvSpPr>
          <p:spPr bwMode="auto">
            <a:xfrm>
              <a:off x="8461568" y="4819714"/>
              <a:ext cx="25400" cy="99696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91" name="Rectangle 192"/>
            <p:cNvSpPr>
              <a:spLocks noChangeArrowheads="1"/>
            </p:cNvSpPr>
            <p:nvPr/>
          </p:nvSpPr>
          <p:spPr bwMode="auto">
            <a:xfrm>
              <a:off x="8486968" y="4821302"/>
              <a:ext cx="23813" cy="99537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92" name="Rectangle 193"/>
            <p:cNvSpPr>
              <a:spLocks noChangeArrowheads="1"/>
            </p:cNvSpPr>
            <p:nvPr/>
          </p:nvSpPr>
          <p:spPr bwMode="auto">
            <a:xfrm>
              <a:off x="8510781" y="4821302"/>
              <a:ext cx="25400" cy="99537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93" name="Rectangle 194"/>
            <p:cNvSpPr>
              <a:spLocks noChangeArrowheads="1"/>
            </p:cNvSpPr>
            <p:nvPr/>
          </p:nvSpPr>
          <p:spPr bwMode="auto">
            <a:xfrm>
              <a:off x="8536181" y="4821302"/>
              <a:ext cx="25400" cy="99537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94" name="Rectangle 195"/>
            <p:cNvSpPr>
              <a:spLocks noChangeArrowheads="1"/>
            </p:cNvSpPr>
            <p:nvPr/>
          </p:nvSpPr>
          <p:spPr bwMode="auto">
            <a:xfrm>
              <a:off x="8561581" y="4821302"/>
              <a:ext cx="23813" cy="99537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95" name="Rectangle 196"/>
            <p:cNvSpPr>
              <a:spLocks noChangeArrowheads="1"/>
            </p:cNvSpPr>
            <p:nvPr/>
          </p:nvSpPr>
          <p:spPr bwMode="auto">
            <a:xfrm>
              <a:off x="8585394" y="4819714"/>
              <a:ext cx="25400" cy="99696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96" name="Rectangle 197"/>
            <p:cNvSpPr>
              <a:spLocks noChangeArrowheads="1"/>
            </p:cNvSpPr>
            <p:nvPr/>
          </p:nvSpPr>
          <p:spPr bwMode="auto">
            <a:xfrm>
              <a:off x="8610794" y="4818127"/>
              <a:ext cx="25400" cy="99854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97" name="Rectangle 198"/>
            <p:cNvSpPr>
              <a:spLocks noChangeArrowheads="1"/>
            </p:cNvSpPr>
            <p:nvPr/>
          </p:nvSpPr>
          <p:spPr bwMode="auto">
            <a:xfrm>
              <a:off x="8636194" y="4814952"/>
              <a:ext cx="25400" cy="100172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98" name="Rectangle 199"/>
            <p:cNvSpPr>
              <a:spLocks noChangeArrowheads="1"/>
            </p:cNvSpPr>
            <p:nvPr/>
          </p:nvSpPr>
          <p:spPr bwMode="auto">
            <a:xfrm>
              <a:off x="8661595" y="4813364"/>
              <a:ext cx="23813" cy="100331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99" name="Rectangle 200"/>
            <p:cNvSpPr>
              <a:spLocks noChangeArrowheads="1"/>
            </p:cNvSpPr>
            <p:nvPr/>
          </p:nvSpPr>
          <p:spPr bwMode="auto">
            <a:xfrm>
              <a:off x="8685407" y="4808602"/>
              <a:ext cx="25400" cy="100807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00" name="Rectangle 201"/>
            <p:cNvSpPr>
              <a:spLocks noChangeArrowheads="1"/>
            </p:cNvSpPr>
            <p:nvPr/>
          </p:nvSpPr>
          <p:spPr bwMode="auto">
            <a:xfrm>
              <a:off x="8710807" y="4803839"/>
              <a:ext cx="23813" cy="101283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01" name="Rectangle 202"/>
            <p:cNvSpPr>
              <a:spLocks noChangeArrowheads="1"/>
            </p:cNvSpPr>
            <p:nvPr/>
          </p:nvSpPr>
          <p:spPr bwMode="auto">
            <a:xfrm>
              <a:off x="8734620" y="4800664"/>
              <a:ext cx="25400" cy="101601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02" name="Rectangle 203"/>
            <p:cNvSpPr>
              <a:spLocks noChangeArrowheads="1"/>
            </p:cNvSpPr>
            <p:nvPr/>
          </p:nvSpPr>
          <p:spPr bwMode="auto">
            <a:xfrm>
              <a:off x="8760020" y="4794314"/>
              <a:ext cx="23813" cy="102236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03" name="Rectangle 204"/>
            <p:cNvSpPr>
              <a:spLocks noChangeArrowheads="1"/>
            </p:cNvSpPr>
            <p:nvPr/>
          </p:nvSpPr>
          <p:spPr bwMode="auto">
            <a:xfrm>
              <a:off x="8783833" y="4787964"/>
              <a:ext cx="25400" cy="102871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04" name="Rectangle 206"/>
            <p:cNvSpPr>
              <a:spLocks noChangeArrowheads="1"/>
            </p:cNvSpPr>
            <p:nvPr/>
          </p:nvSpPr>
          <p:spPr bwMode="auto">
            <a:xfrm>
              <a:off x="8809162" y="4781550"/>
              <a:ext cx="25400" cy="10350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971600" y="2542193"/>
            <a:ext cx="7584082" cy="3911143"/>
            <a:chOff x="2639269" y="2358628"/>
            <a:chExt cx="7584082" cy="3911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矩形 205"/>
                <p:cNvSpPr/>
                <p:nvPr/>
              </p:nvSpPr>
              <p:spPr>
                <a:xfrm>
                  <a:off x="6455693" y="2862684"/>
                  <a:ext cx="1697324" cy="538609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𝑦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=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𝑓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)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06" name="矩形 2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5693" y="2862684"/>
                  <a:ext cx="1697324" cy="538609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7" name="组合 206"/>
            <p:cNvGrpSpPr/>
            <p:nvPr/>
          </p:nvGrpSpPr>
          <p:grpSpPr>
            <a:xfrm>
              <a:off x="2639269" y="2358628"/>
              <a:ext cx="7584082" cy="3911143"/>
              <a:chOff x="2639269" y="2358628"/>
              <a:chExt cx="7584082" cy="3911143"/>
            </a:xfrm>
          </p:grpSpPr>
          <p:sp>
            <p:nvSpPr>
              <p:cNvPr id="208" name="Freeform 207"/>
              <p:cNvSpPr/>
              <p:nvPr/>
            </p:nvSpPr>
            <p:spPr bwMode="auto">
              <a:xfrm>
                <a:off x="3859907" y="2838400"/>
                <a:ext cx="4972050" cy="1987550"/>
              </a:xfrm>
              <a:custGeom>
                <a:avLst/>
                <a:gdLst>
                  <a:gd name="T0" fmla="*/ 31 w 3132"/>
                  <a:gd name="T1" fmla="*/ 596 h 1252"/>
                  <a:gd name="T2" fmla="*/ 447 w 3132"/>
                  <a:gd name="T3" fmla="*/ 217 h 1252"/>
                  <a:gd name="T4" fmla="*/ 648 w 3132"/>
                  <a:gd name="T5" fmla="*/ 88 h 1252"/>
                  <a:gd name="T6" fmla="*/ 710 w 3132"/>
                  <a:gd name="T7" fmla="*/ 59 h 1252"/>
                  <a:gd name="T8" fmla="*/ 748 w 3132"/>
                  <a:gd name="T9" fmla="*/ 44 h 1252"/>
                  <a:gd name="T10" fmla="*/ 796 w 3132"/>
                  <a:gd name="T11" fmla="*/ 28 h 1252"/>
                  <a:gd name="T12" fmla="*/ 830 w 3132"/>
                  <a:gd name="T13" fmla="*/ 19 h 1252"/>
                  <a:gd name="T14" fmla="*/ 848 w 3132"/>
                  <a:gd name="T15" fmla="*/ 15 h 1252"/>
                  <a:gd name="T16" fmla="*/ 876 w 3132"/>
                  <a:gd name="T17" fmla="*/ 9 h 1252"/>
                  <a:gd name="T18" fmla="*/ 908 w 3132"/>
                  <a:gd name="T19" fmla="*/ 5 h 1252"/>
                  <a:gd name="T20" fmla="*/ 928 w 3132"/>
                  <a:gd name="T21" fmla="*/ 2 h 1252"/>
                  <a:gd name="T22" fmla="*/ 943 w 3132"/>
                  <a:gd name="T23" fmla="*/ 1 h 1252"/>
                  <a:gd name="T24" fmla="*/ 953 w 3132"/>
                  <a:gd name="T25" fmla="*/ 1 h 1252"/>
                  <a:gd name="T26" fmla="*/ 966 w 3132"/>
                  <a:gd name="T27" fmla="*/ 0 h 1252"/>
                  <a:gd name="T28" fmla="*/ 973 w 3132"/>
                  <a:gd name="T29" fmla="*/ 0 h 1252"/>
                  <a:gd name="T30" fmla="*/ 980 w 3132"/>
                  <a:gd name="T31" fmla="*/ 0 h 1252"/>
                  <a:gd name="T32" fmla="*/ 987 w 3132"/>
                  <a:gd name="T33" fmla="*/ 0 h 1252"/>
                  <a:gd name="T34" fmla="*/ 994 w 3132"/>
                  <a:gd name="T35" fmla="*/ 0 h 1252"/>
                  <a:gd name="T36" fmla="*/ 1003 w 3132"/>
                  <a:gd name="T37" fmla="*/ 0 h 1252"/>
                  <a:gd name="T38" fmla="*/ 1013 w 3132"/>
                  <a:gd name="T39" fmla="*/ 1 h 1252"/>
                  <a:gd name="T40" fmla="*/ 1025 w 3132"/>
                  <a:gd name="T41" fmla="*/ 1 h 1252"/>
                  <a:gd name="T42" fmla="*/ 1039 w 3132"/>
                  <a:gd name="T43" fmla="*/ 2 h 1252"/>
                  <a:gd name="T44" fmla="*/ 1057 w 3132"/>
                  <a:gd name="T45" fmla="*/ 4 h 1252"/>
                  <a:gd name="T46" fmla="*/ 1084 w 3132"/>
                  <a:gd name="T47" fmla="*/ 8 h 1252"/>
                  <a:gd name="T48" fmla="*/ 1103 w 3132"/>
                  <a:gd name="T49" fmla="*/ 11 h 1252"/>
                  <a:gd name="T50" fmla="*/ 1125 w 3132"/>
                  <a:gd name="T51" fmla="*/ 16 h 1252"/>
                  <a:gd name="T52" fmla="*/ 1166 w 3132"/>
                  <a:gd name="T53" fmla="*/ 26 h 1252"/>
                  <a:gd name="T54" fmla="*/ 1212 w 3132"/>
                  <a:gd name="T55" fmla="*/ 41 h 1252"/>
                  <a:gd name="T56" fmla="*/ 1279 w 3132"/>
                  <a:gd name="T57" fmla="*/ 68 h 1252"/>
                  <a:gd name="T58" fmla="*/ 1345 w 3132"/>
                  <a:gd name="T59" fmla="*/ 101 h 1252"/>
                  <a:gd name="T60" fmla="*/ 1791 w 3132"/>
                  <a:gd name="T61" fmla="*/ 451 h 1252"/>
                  <a:gd name="T62" fmla="*/ 2234 w 3132"/>
                  <a:gd name="T63" fmla="*/ 884 h 1252"/>
                  <a:gd name="T64" fmla="*/ 2554 w 3132"/>
                  <a:gd name="T65" fmla="*/ 1130 h 1252"/>
                  <a:gd name="T66" fmla="*/ 2621 w 3132"/>
                  <a:gd name="T67" fmla="*/ 1167 h 1252"/>
                  <a:gd name="T68" fmla="*/ 2686 w 3132"/>
                  <a:gd name="T69" fmla="*/ 1197 h 1252"/>
                  <a:gd name="T70" fmla="*/ 2719 w 3132"/>
                  <a:gd name="T71" fmla="*/ 1210 h 1252"/>
                  <a:gd name="T72" fmla="*/ 2755 w 3132"/>
                  <a:gd name="T73" fmla="*/ 1222 h 1252"/>
                  <a:gd name="T74" fmla="*/ 2796 w 3132"/>
                  <a:gd name="T75" fmla="*/ 1233 h 1252"/>
                  <a:gd name="T76" fmla="*/ 2829 w 3132"/>
                  <a:gd name="T77" fmla="*/ 1240 h 1252"/>
                  <a:gd name="T78" fmla="*/ 2848 w 3132"/>
                  <a:gd name="T79" fmla="*/ 1244 h 1252"/>
                  <a:gd name="T80" fmla="*/ 2875 w 3132"/>
                  <a:gd name="T81" fmla="*/ 1248 h 1252"/>
                  <a:gd name="T82" fmla="*/ 2886 w 3132"/>
                  <a:gd name="T83" fmla="*/ 1249 h 1252"/>
                  <a:gd name="T84" fmla="*/ 2906 w 3132"/>
                  <a:gd name="T85" fmla="*/ 1251 h 1252"/>
                  <a:gd name="T86" fmla="*/ 2920 w 3132"/>
                  <a:gd name="T87" fmla="*/ 1252 h 1252"/>
                  <a:gd name="T88" fmla="*/ 2929 w 3132"/>
                  <a:gd name="T89" fmla="*/ 1252 h 1252"/>
                  <a:gd name="T90" fmla="*/ 2937 w 3132"/>
                  <a:gd name="T91" fmla="*/ 1252 h 1252"/>
                  <a:gd name="T92" fmla="*/ 2945 w 3132"/>
                  <a:gd name="T93" fmla="*/ 1252 h 1252"/>
                  <a:gd name="T94" fmla="*/ 2952 w 3132"/>
                  <a:gd name="T95" fmla="*/ 1252 h 1252"/>
                  <a:gd name="T96" fmla="*/ 2959 w 3132"/>
                  <a:gd name="T97" fmla="*/ 1252 h 1252"/>
                  <a:gd name="T98" fmla="*/ 2966 w 3132"/>
                  <a:gd name="T99" fmla="*/ 1252 h 1252"/>
                  <a:gd name="T100" fmla="*/ 2977 w 3132"/>
                  <a:gd name="T101" fmla="*/ 1252 h 1252"/>
                  <a:gd name="T102" fmla="*/ 2989 w 3132"/>
                  <a:gd name="T103" fmla="*/ 1251 h 1252"/>
                  <a:gd name="T104" fmla="*/ 3003 w 3132"/>
                  <a:gd name="T105" fmla="*/ 1250 h 1252"/>
                  <a:gd name="T106" fmla="*/ 3025 w 3132"/>
                  <a:gd name="T107" fmla="*/ 1248 h 1252"/>
                  <a:gd name="T108" fmla="*/ 3063 w 3132"/>
                  <a:gd name="T109" fmla="*/ 1243 h 1252"/>
                  <a:gd name="T110" fmla="*/ 3099 w 3132"/>
                  <a:gd name="T111" fmla="*/ 1235 h 1252"/>
                  <a:gd name="T112" fmla="*/ 3119 w 3132"/>
                  <a:gd name="T113" fmla="*/ 1230 h 1252"/>
                  <a:gd name="T114" fmla="*/ 3131 w 3132"/>
                  <a:gd name="T115" fmla="*/ 1227 h 1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132" h="1252">
                    <a:moveTo>
                      <a:pt x="0" y="626"/>
                    </a:moveTo>
                    <a:lnTo>
                      <a:pt x="2" y="625"/>
                    </a:lnTo>
                    <a:lnTo>
                      <a:pt x="3" y="624"/>
                    </a:lnTo>
                    <a:lnTo>
                      <a:pt x="4" y="622"/>
                    </a:lnTo>
                    <a:lnTo>
                      <a:pt x="8" y="619"/>
                    </a:lnTo>
                    <a:lnTo>
                      <a:pt x="16" y="611"/>
                    </a:lnTo>
                    <a:lnTo>
                      <a:pt x="31" y="596"/>
                    </a:lnTo>
                    <a:lnTo>
                      <a:pt x="62" y="565"/>
                    </a:lnTo>
                    <a:lnTo>
                      <a:pt x="129" y="499"/>
                    </a:lnTo>
                    <a:lnTo>
                      <a:pt x="191" y="439"/>
                    </a:lnTo>
                    <a:lnTo>
                      <a:pt x="252" y="382"/>
                    </a:lnTo>
                    <a:lnTo>
                      <a:pt x="318" y="322"/>
                    </a:lnTo>
                    <a:lnTo>
                      <a:pt x="380" y="270"/>
                    </a:lnTo>
                    <a:lnTo>
                      <a:pt x="447" y="217"/>
                    </a:lnTo>
                    <a:lnTo>
                      <a:pt x="513" y="169"/>
                    </a:lnTo>
                    <a:lnTo>
                      <a:pt x="574" y="130"/>
                    </a:lnTo>
                    <a:lnTo>
                      <a:pt x="640" y="92"/>
                    </a:lnTo>
                    <a:lnTo>
                      <a:pt x="641" y="92"/>
                    </a:lnTo>
                    <a:lnTo>
                      <a:pt x="642" y="91"/>
                    </a:lnTo>
                    <a:lnTo>
                      <a:pt x="644" y="90"/>
                    </a:lnTo>
                    <a:lnTo>
                      <a:pt x="648" y="88"/>
                    </a:lnTo>
                    <a:lnTo>
                      <a:pt x="656" y="84"/>
                    </a:lnTo>
                    <a:lnTo>
                      <a:pt x="671" y="77"/>
                    </a:lnTo>
                    <a:lnTo>
                      <a:pt x="702" y="63"/>
                    </a:lnTo>
                    <a:lnTo>
                      <a:pt x="703" y="62"/>
                    </a:lnTo>
                    <a:lnTo>
                      <a:pt x="704" y="61"/>
                    </a:lnTo>
                    <a:lnTo>
                      <a:pt x="706" y="61"/>
                    </a:lnTo>
                    <a:lnTo>
                      <a:pt x="710" y="59"/>
                    </a:lnTo>
                    <a:lnTo>
                      <a:pt x="718" y="56"/>
                    </a:lnTo>
                    <a:lnTo>
                      <a:pt x="732" y="50"/>
                    </a:lnTo>
                    <a:lnTo>
                      <a:pt x="734" y="50"/>
                    </a:lnTo>
                    <a:lnTo>
                      <a:pt x="735" y="49"/>
                    </a:lnTo>
                    <a:lnTo>
                      <a:pt x="736" y="48"/>
                    </a:lnTo>
                    <a:lnTo>
                      <a:pt x="740" y="47"/>
                    </a:lnTo>
                    <a:lnTo>
                      <a:pt x="748" y="44"/>
                    </a:lnTo>
                    <a:lnTo>
                      <a:pt x="763" y="39"/>
                    </a:lnTo>
                    <a:lnTo>
                      <a:pt x="764" y="38"/>
                    </a:lnTo>
                    <a:lnTo>
                      <a:pt x="765" y="38"/>
                    </a:lnTo>
                    <a:lnTo>
                      <a:pt x="767" y="37"/>
                    </a:lnTo>
                    <a:lnTo>
                      <a:pt x="772" y="36"/>
                    </a:lnTo>
                    <a:lnTo>
                      <a:pt x="780" y="33"/>
                    </a:lnTo>
                    <a:lnTo>
                      <a:pt x="796" y="28"/>
                    </a:lnTo>
                    <a:lnTo>
                      <a:pt x="797" y="28"/>
                    </a:lnTo>
                    <a:lnTo>
                      <a:pt x="798" y="27"/>
                    </a:lnTo>
                    <a:lnTo>
                      <a:pt x="800" y="27"/>
                    </a:lnTo>
                    <a:lnTo>
                      <a:pt x="805" y="26"/>
                    </a:lnTo>
                    <a:lnTo>
                      <a:pt x="813" y="23"/>
                    </a:lnTo>
                    <a:lnTo>
                      <a:pt x="829" y="19"/>
                    </a:lnTo>
                    <a:lnTo>
                      <a:pt x="830" y="19"/>
                    </a:lnTo>
                    <a:lnTo>
                      <a:pt x="831" y="19"/>
                    </a:lnTo>
                    <a:lnTo>
                      <a:pt x="833" y="18"/>
                    </a:lnTo>
                    <a:lnTo>
                      <a:pt x="837" y="17"/>
                    </a:lnTo>
                    <a:lnTo>
                      <a:pt x="844" y="15"/>
                    </a:lnTo>
                    <a:lnTo>
                      <a:pt x="845" y="15"/>
                    </a:lnTo>
                    <a:lnTo>
                      <a:pt x="847" y="15"/>
                    </a:lnTo>
                    <a:lnTo>
                      <a:pt x="848" y="15"/>
                    </a:lnTo>
                    <a:lnTo>
                      <a:pt x="852" y="14"/>
                    </a:lnTo>
                    <a:lnTo>
                      <a:pt x="860" y="12"/>
                    </a:lnTo>
                    <a:lnTo>
                      <a:pt x="861" y="12"/>
                    </a:lnTo>
                    <a:lnTo>
                      <a:pt x="862" y="12"/>
                    </a:lnTo>
                    <a:lnTo>
                      <a:pt x="864" y="11"/>
                    </a:lnTo>
                    <a:lnTo>
                      <a:pt x="868" y="11"/>
                    </a:lnTo>
                    <a:lnTo>
                      <a:pt x="876" y="9"/>
                    </a:lnTo>
                    <a:lnTo>
                      <a:pt x="891" y="7"/>
                    </a:lnTo>
                    <a:lnTo>
                      <a:pt x="892" y="7"/>
                    </a:lnTo>
                    <a:lnTo>
                      <a:pt x="893" y="7"/>
                    </a:lnTo>
                    <a:lnTo>
                      <a:pt x="895" y="6"/>
                    </a:lnTo>
                    <a:lnTo>
                      <a:pt x="899" y="6"/>
                    </a:lnTo>
                    <a:lnTo>
                      <a:pt x="907" y="5"/>
                    </a:lnTo>
                    <a:lnTo>
                      <a:pt x="908" y="5"/>
                    </a:lnTo>
                    <a:lnTo>
                      <a:pt x="910" y="5"/>
                    </a:lnTo>
                    <a:lnTo>
                      <a:pt x="911" y="4"/>
                    </a:lnTo>
                    <a:lnTo>
                      <a:pt x="916" y="4"/>
                    </a:lnTo>
                    <a:lnTo>
                      <a:pt x="924" y="3"/>
                    </a:lnTo>
                    <a:lnTo>
                      <a:pt x="925" y="3"/>
                    </a:lnTo>
                    <a:lnTo>
                      <a:pt x="926" y="3"/>
                    </a:lnTo>
                    <a:lnTo>
                      <a:pt x="928" y="2"/>
                    </a:lnTo>
                    <a:lnTo>
                      <a:pt x="932" y="2"/>
                    </a:lnTo>
                    <a:lnTo>
                      <a:pt x="933" y="2"/>
                    </a:lnTo>
                    <a:lnTo>
                      <a:pt x="935" y="2"/>
                    </a:lnTo>
                    <a:lnTo>
                      <a:pt x="936" y="2"/>
                    </a:lnTo>
                    <a:lnTo>
                      <a:pt x="941" y="1"/>
                    </a:lnTo>
                    <a:lnTo>
                      <a:pt x="942" y="1"/>
                    </a:lnTo>
                    <a:lnTo>
                      <a:pt x="943" y="1"/>
                    </a:lnTo>
                    <a:lnTo>
                      <a:pt x="945" y="1"/>
                    </a:lnTo>
                    <a:lnTo>
                      <a:pt x="946" y="1"/>
                    </a:lnTo>
                    <a:lnTo>
                      <a:pt x="947" y="1"/>
                    </a:lnTo>
                    <a:lnTo>
                      <a:pt x="949" y="1"/>
                    </a:lnTo>
                    <a:lnTo>
                      <a:pt x="950" y="1"/>
                    </a:lnTo>
                    <a:lnTo>
                      <a:pt x="951" y="1"/>
                    </a:lnTo>
                    <a:lnTo>
                      <a:pt x="953" y="1"/>
                    </a:lnTo>
                    <a:lnTo>
                      <a:pt x="957" y="1"/>
                    </a:lnTo>
                    <a:lnTo>
                      <a:pt x="958" y="1"/>
                    </a:lnTo>
                    <a:lnTo>
                      <a:pt x="960" y="1"/>
                    </a:lnTo>
                    <a:lnTo>
                      <a:pt x="961" y="0"/>
                    </a:lnTo>
                    <a:lnTo>
                      <a:pt x="962" y="0"/>
                    </a:lnTo>
                    <a:lnTo>
                      <a:pt x="964" y="0"/>
                    </a:lnTo>
                    <a:lnTo>
                      <a:pt x="966" y="0"/>
                    </a:lnTo>
                    <a:lnTo>
                      <a:pt x="966" y="0"/>
                    </a:lnTo>
                    <a:lnTo>
                      <a:pt x="968" y="0"/>
                    </a:lnTo>
                    <a:lnTo>
                      <a:pt x="969" y="0"/>
                    </a:lnTo>
                    <a:lnTo>
                      <a:pt x="970" y="0"/>
                    </a:lnTo>
                    <a:lnTo>
                      <a:pt x="971" y="0"/>
                    </a:lnTo>
                    <a:lnTo>
                      <a:pt x="972" y="0"/>
                    </a:lnTo>
                    <a:lnTo>
                      <a:pt x="973" y="0"/>
                    </a:lnTo>
                    <a:lnTo>
                      <a:pt x="974" y="0"/>
                    </a:lnTo>
                    <a:lnTo>
                      <a:pt x="975" y="0"/>
                    </a:lnTo>
                    <a:lnTo>
                      <a:pt x="976" y="0"/>
                    </a:lnTo>
                    <a:lnTo>
                      <a:pt x="977" y="0"/>
                    </a:lnTo>
                    <a:lnTo>
                      <a:pt x="978" y="0"/>
                    </a:lnTo>
                    <a:lnTo>
                      <a:pt x="979" y="0"/>
                    </a:lnTo>
                    <a:lnTo>
                      <a:pt x="980" y="0"/>
                    </a:lnTo>
                    <a:lnTo>
                      <a:pt x="981" y="0"/>
                    </a:lnTo>
                    <a:lnTo>
                      <a:pt x="982" y="0"/>
                    </a:lnTo>
                    <a:lnTo>
                      <a:pt x="983" y="0"/>
                    </a:lnTo>
                    <a:lnTo>
                      <a:pt x="984" y="0"/>
                    </a:lnTo>
                    <a:lnTo>
                      <a:pt x="985" y="0"/>
                    </a:lnTo>
                    <a:lnTo>
                      <a:pt x="986" y="0"/>
                    </a:lnTo>
                    <a:lnTo>
                      <a:pt x="987" y="0"/>
                    </a:lnTo>
                    <a:lnTo>
                      <a:pt x="988" y="0"/>
                    </a:lnTo>
                    <a:lnTo>
                      <a:pt x="989" y="0"/>
                    </a:lnTo>
                    <a:lnTo>
                      <a:pt x="990" y="0"/>
                    </a:lnTo>
                    <a:lnTo>
                      <a:pt x="991" y="0"/>
                    </a:lnTo>
                    <a:lnTo>
                      <a:pt x="992" y="0"/>
                    </a:lnTo>
                    <a:lnTo>
                      <a:pt x="993" y="0"/>
                    </a:lnTo>
                    <a:lnTo>
                      <a:pt x="994" y="0"/>
                    </a:lnTo>
                    <a:lnTo>
                      <a:pt x="995" y="0"/>
                    </a:lnTo>
                    <a:lnTo>
                      <a:pt x="996" y="0"/>
                    </a:lnTo>
                    <a:lnTo>
                      <a:pt x="998" y="0"/>
                    </a:lnTo>
                    <a:lnTo>
                      <a:pt x="999" y="0"/>
                    </a:lnTo>
                    <a:lnTo>
                      <a:pt x="1000" y="0"/>
                    </a:lnTo>
                    <a:lnTo>
                      <a:pt x="1003" y="0"/>
                    </a:lnTo>
                    <a:lnTo>
                      <a:pt x="1003" y="0"/>
                    </a:lnTo>
                    <a:lnTo>
                      <a:pt x="1004" y="0"/>
                    </a:lnTo>
                    <a:lnTo>
                      <a:pt x="1007" y="0"/>
                    </a:lnTo>
                    <a:lnTo>
                      <a:pt x="1008" y="1"/>
                    </a:lnTo>
                    <a:lnTo>
                      <a:pt x="1008" y="1"/>
                    </a:lnTo>
                    <a:lnTo>
                      <a:pt x="1011" y="1"/>
                    </a:lnTo>
                    <a:lnTo>
                      <a:pt x="1012" y="1"/>
                    </a:lnTo>
                    <a:lnTo>
                      <a:pt x="1013" y="1"/>
                    </a:lnTo>
                    <a:lnTo>
                      <a:pt x="1015" y="1"/>
                    </a:lnTo>
                    <a:lnTo>
                      <a:pt x="1016" y="1"/>
                    </a:lnTo>
                    <a:lnTo>
                      <a:pt x="1017" y="1"/>
                    </a:lnTo>
                    <a:lnTo>
                      <a:pt x="1019" y="1"/>
                    </a:lnTo>
                    <a:lnTo>
                      <a:pt x="1023" y="1"/>
                    </a:lnTo>
                    <a:lnTo>
                      <a:pt x="1024" y="1"/>
                    </a:lnTo>
                    <a:lnTo>
                      <a:pt x="1025" y="1"/>
                    </a:lnTo>
                    <a:lnTo>
                      <a:pt x="1027" y="1"/>
                    </a:lnTo>
                    <a:lnTo>
                      <a:pt x="1031" y="2"/>
                    </a:lnTo>
                    <a:lnTo>
                      <a:pt x="1032" y="2"/>
                    </a:lnTo>
                    <a:lnTo>
                      <a:pt x="1032" y="2"/>
                    </a:lnTo>
                    <a:lnTo>
                      <a:pt x="1035" y="2"/>
                    </a:lnTo>
                    <a:lnTo>
                      <a:pt x="1038" y="2"/>
                    </a:lnTo>
                    <a:lnTo>
                      <a:pt x="1039" y="2"/>
                    </a:lnTo>
                    <a:lnTo>
                      <a:pt x="1040" y="2"/>
                    </a:lnTo>
                    <a:lnTo>
                      <a:pt x="1042" y="2"/>
                    </a:lnTo>
                    <a:lnTo>
                      <a:pt x="1046" y="3"/>
                    </a:lnTo>
                    <a:lnTo>
                      <a:pt x="1053" y="4"/>
                    </a:lnTo>
                    <a:lnTo>
                      <a:pt x="1054" y="4"/>
                    </a:lnTo>
                    <a:lnTo>
                      <a:pt x="1056" y="4"/>
                    </a:lnTo>
                    <a:lnTo>
                      <a:pt x="1057" y="4"/>
                    </a:lnTo>
                    <a:lnTo>
                      <a:pt x="1061" y="5"/>
                    </a:lnTo>
                    <a:lnTo>
                      <a:pt x="1069" y="6"/>
                    </a:lnTo>
                    <a:lnTo>
                      <a:pt x="1070" y="6"/>
                    </a:lnTo>
                    <a:lnTo>
                      <a:pt x="1071" y="6"/>
                    </a:lnTo>
                    <a:lnTo>
                      <a:pt x="1073" y="6"/>
                    </a:lnTo>
                    <a:lnTo>
                      <a:pt x="1077" y="7"/>
                    </a:lnTo>
                    <a:lnTo>
                      <a:pt x="1084" y="8"/>
                    </a:lnTo>
                    <a:lnTo>
                      <a:pt x="1085" y="8"/>
                    </a:lnTo>
                    <a:lnTo>
                      <a:pt x="1086" y="8"/>
                    </a:lnTo>
                    <a:lnTo>
                      <a:pt x="1088" y="9"/>
                    </a:lnTo>
                    <a:lnTo>
                      <a:pt x="1092" y="9"/>
                    </a:lnTo>
                    <a:lnTo>
                      <a:pt x="1100" y="11"/>
                    </a:lnTo>
                    <a:lnTo>
                      <a:pt x="1102" y="11"/>
                    </a:lnTo>
                    <a:lnTo>
                      <a:pt x="1103" y="11"/>
                    </a:lnTo>
                    <a:lnTo>
                      <a:pt x="1105" y="11"/>
                    </a:lnTo>
                    <a:lnTo>
                      <a:pt x="1109" y="12"/>
                    </a:lnTo>
                    <a:lnTo>
                      <a:pt x="1117" y="14"/>
                    </a:lnTo>
                    <a:lnTo>
                      <a:pt x="1118" y="14"/>
                    </a:lnTo>
                    <a:lnTo>
                      <a:pt x="1119" y="14"/>
                    </a:lnTo>
                    <a:lnTo>
                      <a:pt x="1121" y="15"/>
                    </a:lnTo>
                    <a:lnTo>
                      <a:pt x="1125" y="16"/>
                    </a:lnTo>
                    <a:lnTo>
                      <a:pt x="1134" y="18"/>
                    </a:lnTo>
                    <a:lnTo>
                      <a:pt x="1150" y="22"/>
                    </a:lnTo>
                    <a:lnTo>
                      <a:pt x="1152" y="22"/>
                    </a:lnTo>
                    <a:lnTo>
                      <a:pt x="1152" y="22"/>
                    </a:lnTo>
                    <a:lnTo>
                      <a:pt x="1154" y="23"/>
                    </a:lnTo>
                    <a:lnTo>
                      <a:pt x="1158" y="24"/>
                    </a:lnTo>
                    <a:lnTo>
                      <a:pt x="1166" y="26"/>
                    </a:lnTo>
                    <a:lnTo>
                      <a:pt x="1181" y="31"/>
                    </a:lnTo>
                    <a:lnTo>
                      <a:pt x="1182" y="31"/>
                    </a:lnTo>
                    <a:lnTo>
                      <a:pt x="1183" y="31"/>
                    </a:lnTo>
                    <a:lnTo>
                      <a:pt x="1185" y="32"/>
                    </a:lnTo>
                    <a:lnTo>
                      <a:pt x="1189" y="33"/>
                    </a:lnTo>
                    <a:lnTo>
                      <a:pt x="1197" y="36"/>
                    </a:lnTo>
                    <a:lnTo>
                      <a:pt x="1212" y="41"/>
                    </a:lnTo>
                    <a:lnTo>
                      <a:pt x="1213" y="42"/>
                    </a:lnTo>
                    <a:lnTo>
                      <a:pt x="1215" y="42"/>
                    </a:lnTo>
                    <a:lnTo>
                      <a:pt x="1216" y="43"/>
                    </a:lnTo>
                    <a:lnTo>
                      <a:pt x="1221" y="44"/>
                    </a:lnTo>
                    <a:lnTo>
                      <a:pt x="1229" y="47"/>
                    </a:lnTo>
                    <a:lnTo>
                      <a:pt x="1246" y="54"/>
                    </a:lnTo>
                    <a:lnTo>
                      <a:pt x="1279" y="68"/>
                    </a:lnTo>
                    <a:lnTo>
                      <a:pt x="1280" y="69"/>
                    </a:lnTo>
                    <a:lnTo>
                      <a:pt x="1282" y="69"/>
                    </a:lnTo>
                    <a:lnTo>
                      <a:pt x="1283" y="70"/>
                    </a:lnTo>
                    <a:lnTo>
                      <a:pt x="1287" y="72"/>
                    </a:lnTo>
                    <a:lnTo>
                      <a:pt x="1296" y="76"/>
                    </a:lnTo>
                    <a:lnTo>
                      <a:pt x="1312" y="84"/>
                    </a:lnTo>
                    <a:lnTo>
                      <a:pt x="1345" y="101"/>
                    </a:lnTo>
                    <a:lnTo>
                      <a:pt x="1406" y="137"/>
                    </a:lnTo>
                    <a:lnTo>
                      <a:pt x="1473" y="181"/>
                    </a:lnTo>
                    <a:lnTo>
                      <a:pt x="1535" y="227"/>
                    </a:lnTo>
                    <a:lnTo>
                      <a:pt x="1596" y="276"/>
                    </a:lnTo>
                    <a:lnTo>
                      <a:pt x="1662" y="332"/>
                    </a:lnTo>
                    <a:lnTo>
                      <a:pt x="1724" y="388"/>
                    </a:lnTo>
                    <a:lnTo>
                      <a:pt x="1791" y="451"/>
                    </a:lnTo>
                    <a:lnTo>
                      <a:pt x="1856" y="515"/>
                    </a:lnTo>
                    <a:lnTo>
                      <a:pt x="1918" y="576"/>
                    </a:lnTo>
                    <a:lnTo>
                      <a:pt x="1984" y="642"/>
                    </a:lnTo>
                    <a:lnTo>
                      <a:pt x="2046" y="704"/>
                    </a:lnTo>
                    <a:lnTo>
                      <a:pt x="2107" y="764"/>
                    </a:lnTo>
                    <a:lnTo>
                      <a:pt x="2173" y="827"/>
                    </a:lnTo>
                    <a:lnTo>
                      <a:pt x="2234" y="884"/>
                    </a:lnTo>
                    <a:lnTo>
                      <a:pt x="2301" y="943"/>
                    </a:lnTo>
                    <a:lnTo>
                      <a:pt x="2363" y="996"/>
                    </a:lnTo>
                    <a:lnTo>
                      <a:pt x="2424" y="1043"/>
                    </a:lnTo>
                    <a:lnTo>
                      <a:pt x="2491" y="1090"/>
                    </a:lnTo>
                    <a:lnTo>
                      <a:pt x="2552" y="1129"/>
                    </a:lnTo>
                    <a:lnTo>
                      <a:pt x="2553" y="1130"/>
                    </a:lnTo>
                    <a:lnTo>
                      <a:pt x="2554" y="1130"/>
                    </a:lnTo>
                    <a:lnTo>
                      <a:pt x="2556" y="1132"/>
                    </a:lnTo>
                    <a:lnTo>
                      <a:pt x="2560" y="1134"/>
                    </a:lnTo>
                    <a:lnTo>
                      <a:pt x="2569" y="1139"/>
                    </a:lnTo>
                    <a:lnTo>
                      <a:pt x="2585" y="1148"/>
                    </a:lnTo>
                    <a:lnTo>
                      <a:pt x="2619" y="1166"/>
                    </a:lnTo>
                    <a:lnTo>
                      <a:pt x="2620" y="1166"/>
                    </a:lnTo>
                    <a:lnTo>
                      <a:pt x="2621" y="1167"/>
                    </a:lnTo>
                    <a:lnTo>
                      <a:pt x="2623" y="1168"/>
                    </a:lnTo>
                    <a:lnTo>
                      <a:pt x="2627" y="1170"/>
                    </a:lnTo>
                    <a:lnTo>
                      <a:pt x="2635" y="1174"/>
                    </a:lnTo>
                    <a:lnTo>
                      <a:pt x="2652" y="1182"/>
                    </a:lnTo>
                    <a:lnTo>
                      <a:pt x="2685" y="1197"/>
                    </a:lnTo>
                    <a:lnTo>
                      <a:pt x="2686" y="1197"/>
                    </a:lnTo>
                    <a:lnTo>
                      <a:pt x="2686" y="1197"/>
                    </a:lnTo>
                    <a:lnTo>
                      <a:pt x="2689" y="1198"/>
                    </a:lnTo>
                    <a:lnTo>
                      <a:pt x="2693" y="1199"/>
                    </a:lnTo>
                    <a:lnTo>
                      <a:pt x="2700" y="1203"/>
                    </a:lnTo>
                    <a:lnTo>
                      <a:pt x="2715" y="1208"/>
                    </a:lnTo>
                    <a:lnTo>
                      <a:pt x="2717" y="1208"/>
                    </a:lnTo>
                    <a:lnTo>
                      <a:pt x="2717" y="1209"/>
                    </a:lnTo>
                    <a:lnTo>
                      <a:pt x="2719" y="1210"/>
                    </a:lnTo>
                    <a:lnTo>
                      <a:pt x="2723" y="1211"/>
                    </a:lnTo>
                    <a:lnTo>
                      <a:pt x="2731" y="1214"/>
                    </a:lnTo>
                    <a:lnTo>
                      <a:pt x="2746" y="1219"/>
                    </a:lnTo>
                    <a:lnTo>
                      <a:pt x="2747" y="1219"/>
                    </a:lnTo>
                    <a:lnTo>
                      <a:pt x="2748" y="1220"/>
                    </a:lnTo>
                    <a:lnTo>
                      <a:pt x="2750" y="1220"/>
                    </a:lnTo>
                    <a:lnTo>
                      <a:pt x="2755" y="1222"/>
                    </a:lnTo>
                    <a:lnTo>
                      <a:pt x="2763" y="1224"/>
                    </a:lnTo>
                    <a:lnTo>
                      <a:pt x="2780" y="1229"/>
                    </a:lnTo>
                    <a:lnTo>
                      <a:pt x="2780" y="1229"/>
                    </a:lnTo>
                    <a:lnTo>
                      <a:pt x="2781" y="1229"/>
                    </a:lnTo>
                    <a:lnTo>
                      <a:pt x="2784" y="1230"/>
                    </a:lnTo>
                    <a:lnTo>
                      <a:pt x="2788" y="1231"/>
                    </a:lnTo>
                    <a:lnTo>
                      <a:pt x="2796" y="1233"/>
                    </a:lnTo>
                    <a:lnTo>
                      <a:pt x="2813" y="1237"/>
                    </a:lnTo>
                    <a:lnTo>
                      <a:pt x="2814" y="1237"/>
                    </a:lnTo>
                    <a:lnTo>
                      <a:pt x="2815" y="1237"/>
                    </a:lnTo>
                    <a:lnTo>
                      <a:pt x="2816" y="1238"/>
                    </a:lnTo>
                    <a:lnTo>
                      <a:pt x="2820" y="1239"/>
                    </a:lnTo>
                    <a:lnTo>
                      <a:pt x="2828" y="1240"/>
                    </a:lnTo>
                    <a:lnTo>
                      <a:pt x="2829" y="1240"/>
                    </a:lnTo>
                    <a:lnTo>
                      <a:pt x="2830" y="1241"/>
                    </a:lnTo>
                    <a:lnTo>
                      <a:pt x="2832" y="1241"/>
                    </a:lnTo>
                    <a:lnTo>
                      <a:pt x="2836" y="1242"/>
                    </a:lnTo>
                    <a:lnTo>
                      <a:pt x="2844" y="1243"/>
                    </a:lnTo>
                    <a:lnTo>
                      <a:pt x="2845" y="1243"/>
                    </a:lnTo>
                    <a:lnTo>
                      <a:pt x="2845" y="1244"/>
                    </a:lnTo>
                    <a:lnTo>
                      <a:pt x="2848" y="1244"/>
                    </a:lnTo>
                    <a:lnTo>
                      <a:pt x="2852" y="1244"/>
                    </a:lnTo>
                    <a:lnTo>
                      <a:pt x="2859" y="1245"/>
                    </a:lnTo>
                    <a:lnTo>
                      <a:pt x="2860" y="1246"/>
                    </a:lnTo>
                    <a:lnTo>
                      <a:pt x="2861" y="1246"/>
                    </a:lnTo>
                    <a:lnTo>
                      <a:pt x="2863" y="1246"/>
                    </a:lnTo>
                    <a:lnTo>
                      <a:pt x="2867" y="1247"/>
                    </a:lnTo>
                    <a:lnTo>
                      <a:pt x="2875" y="1248"/>
                    </a:lnTo>
                    <a:lnTo>
                      <a:pt x="2876" y="1248"/>
                    </a:lnTo>
                    <a:lnTo>
                      <a:pt x="2877" y="1248"/>
                    </a:lnTo>
                    <a:lnTo>
                      <a:pt x="2878" y="1248"/>
                    </a:lnTo>
                    <a:lnTo>
                      <a:pt x="2882" y="1249"/>
                    </a:lnTo>
                    <a:lnTo>
                      <a:pt x="2883" y="1249"/>
                    </a:lnTo>
                    <a:lnTo>
                      <a:pt x="2884" y="1249"/>
                    </a:lnTo>
                    <a:lnTo>
                      <a:pt x="2886" y="1249"/>
                    </a:lnTo>
                    <a:lnTo>
                      <a:pt x="2890" y="1249"/>
                    </a:lnTo>
                    <a:lnTo>
                      <a:pt x="2891" y="1249"/>
                    </a:lnTo>
                    <a:lnTo>
                      <a:pt x="2892" y="1249"/>
                    </a:lnTo>
                    <a:lnTo>
                      <a:pt x="2894" y="1250"/>
                    </a:lnTo>
                    <a:lnTo>
                      <a:pt x="2898" y="1250"/>
                    </a:lnTo>
                    <a:lnTo>
                      <a:pt x="2905" y="1250"/>
                    </a:lnTo>
                    <a:lnTo>
                      <a:pt x="2906" y="1251"/>
                    </a:lnTo>
                    <a:lnTo>
                      <a:pt x="2907" y="1251"/>
                    </a:lnTo>
                    <a:lnTo>
                      <a:pt x="2909" y="1251"/>
                    </a:lnTo>
                    <a:lnTo>
                      <a:pt x="2912" y="1251"/>
                    </a:lnTo>
                    <a:lnTo>
                      <a:pt x="2914" y="1251"/>
                    </a:lnTo>
                    <a:lnTo>
                      <a:pt x="2915" y="1252"/>
                    </a:lnTo>
                    <a:lnTo>
                      <a:pt x="2916" y="1252"/>
                    </a:lnTo>
                    <a:lnTo>
                      <a:pt x="2920" y="1252"/>
                    </a:lnTo>
                    <a:lnTo>
                      <a:pt x="2922" y="1252"/>
                    </a:lnTo>
                    <a:lnTo>
                      <a:pt x="2922" y="1252"/>
                    </a:lnTo>
                    <a:lnTo>
                      <a:pt x="2924" y="1252"/>
                    </a:lnTo>
                    <a:lnTo>
                      <a:pt x="2925" y="1252"/>
                    </a:lnTo>
                    <a:lnTo>
                      <a:pt x="2926" y="1252"/>
                    </a:lnTo>
                    <a:lnTo>
                      <a:pt x="2928" y="1252"/>
                    </a:lnTo>
                    <a:lnTo>
                      <a:pt x="2929" y="1252"/>
                    </a:lnTo>
                    <a:lnTo>
                      <a:pt x="2930" y="1252"/>
                    </a:lnTo>
                    <a:lnTo>
                      <a:pt x="2932" y="1252"/>
                    </a:lnTo>
                    <a:lnTo>
                      <a:pt x="2933" y="1252"/>
                    </a:lnTo>
                    <a:lnTo>
                      <a:pt x="2933" y="1252"/>
                    </a:lnTo>
                    <a:lnTo>
                      <a:pt x="2936" y="1252"/>
                    </a:lnTo>
                    <a:lnTo>
                      <a:pt x="2936" y="1252"/>
                    </a:lnTo>
                    <a:lnTo>
                      <a:pt x="2937" y="1252"/>
                    </a:lnTo>
                    <a:lnTo>
                      <a:pt x="2939" y="1252"/>
                    </a:lnTo>
                    <a:lnTo>
                      <a:pt x="2940" y="1252"/>
                    </a:lnTo>
                    <a:lnTo>
                      <a:pt x="2941" y="1252"/>
                    </a:lnTo>
                    <a:lnTo>
                      <a:pt x="2942" y="1252"/>
                    </a:lnTo>
                    <a:lnTo>
                      <a:pt x="2943" y="1252"/>
                    </a:lnTo>
                    <a:lnTo>
                      <a:pt x="2944" y="1252"/>
                    </a:lnTo>
                    <a:lnTo>
                      <a:pt x="2945" y="1252"/>
                    </a:lnTo>
                    <a:lnTo>
                      <a:pt x="2946" y="1252"/>
                    </a:lnTo>
                    <a:lnTo>
                      <a:pt x="2947" y="1252"/>
                    </a:lnTo>
                    <a:lnTo>
                      <a:pt x="2948" y="1252"/>
                    </a:lnTo>
                    <a:lnTo>
                      <a:pt x="2949" y="1252"/>
                    </a:lnTo>
                    <a:lnTo>
                      <a:pt x="2950" y="1252"/>
                    </a:lnTo>
                    <a:lnTo>
                      <a:pt x="2951" y="1252"/>
                    </a:lnTo>
                    <a:lnTo>
                      <a:pt x="2952" y="1252"/>
                    </a:lnTo>
                    <a:lnTo>
                      <a:pt x="2953" y="1252"/>
                    </a:lnTo>
                    <a:lnTo>
                      <a:pt x="2954" y="1252"/>
                    </a:lnTo>
                    <a:lnTo>
                      <a:pt x="2955" y="1252"/>
                    </a:lnTo>
                    <a:lnTo>
                      <a:pt x="2956" y="1252"/>
                    </a:lnTo>
                    <a:lnTo>
                      <a:pt x="2957" y="1252"/>
                    </a:lnTo>
                    <a:lnTo>
                      <a:pt x="2958" y="1252"/>
                    </a:lnTo>
                    <a:lnTo>
                      <a:pt x="2959" y="1252"/>
                    </a:lnTo>
                    <a:lnTo>
                      <a:pt x="2960" y="1252"/>
                    </a:lnTo>
                    <a:lnTo>
                      <a:pt x="2961" y="1252"/>
                    </a:lnTo>
                    <a:lnTo>
                      <a:pt x="2962" y="1252"/>
                    </a:lnTo>
                    <a:lnTo>
                      <a:pt x="2964" y="1252"/>
                    </a:lnTo>
                    <a:lnTo>
                      <a:pt x="2965" y="1252"/>
                    </a:lnTo>
                    <a:lnTo>
                      <a:pt x="2965" y="1252"/>
                    </a:lnTo>
                    <a:lnTo>
                      <a:pt x="2966" y="1252"/>
                    </a:lnTo>
                    <a:lnTo>
                      <a:pt x="2969" y="1252"/>
                    </a:lnTo>
                    <a:lnTo>
                      <a:pt x="2970" y="1252"/>
                    </a:lnTo>
                    <a:lnTo>
                      <a:pt x="2970" y="1252"/>
                    </a:lnTo>
                    <a:lnTo>
                      <a:pt x="2973" y="1252"/>
                    </a:lnTo>
                    <a:lnTo>
                      <a:pt x="2974" y="1252"/>
                    </a:lnTo>
                    <a:lnTo>
                      <a:pt x="2975" y="1252"/>
                    </a:lnTo>
                    <a:lnTo>
                      <a:pt x="2977" y="1252"/>
                    </a:lnTo>
                    <a:lnTo>
                      <a:pt x="2978" y="1252"/>
                    </a:lnTo>
                    <a:lnTo>
                      <a:pt x="2979" y="1252"/>
                    </a:lnTo>
                    <a:lnTo>
                      <a:pt x="2981" y="1252"/>
                    </a:lnTo>
                    <a:lnTo>
                      <a:pt x="2985" y="1252"/>
                    </a:lnTo>
                    <a:lnTo>
                      <a:pt x="2986" y="1252"/>
                    </a:lnTo>
                    <a:lnTo>
                      <a:pt x="2987" y="1252"/>
                    </a:lnTo>
                    <a:lnTo>
                      <a:pt x="2989" y="1251"/>
                    </a:lnTo>
                    <a:lnTo>
                      <a:pt x="2993" y="1251"/>
                    </a:lnTo>
                    <a:lnTo>
                      <a:pt x="2994" y="1251"/>
                    </a:lnTo>
                    <a:lnTo>
                      <a:pt x="2995" y="1251"/>
                    </a:lnTo>
                    <a:lnTo>
                      <a:pt x="2998" y="1251"/>
                    </a:lnTo>
                    <a:lnTo>
                      <a:pt x="3002" y="1250"/>
                    </a:lnTo>
                    <a:lnTo>
                      <a:pt x="3003" y="1250"/>
                    </a:lnTo>
                    <a:lnTo>
                      <a:pt x="3003" y="1250"/>
                    </a:lnTo>
                    <a:lnTo>
                      <a:pt x="3006" y="1250"/>
                    </a:lnTo>
                    <a:lnTo>
                      <a:pt x="3010" y="1250"/>
                    </a:lnTo>
                    <a:lnTo>
                      <a:pt x="3017" y="1249"/>
                    </a:lnTo>
                    <a:lnTo>
                      <a:pt x="3018" y="1249"/>
                    </a:lnTo>
                    <a:lnTo>
                      <a:pt x="3019" y="1249"/>
                    </a:lnTo>
                    <a:lnTo>
                      <a:pt x="3021" y="1249"/>
                    </a:lnTo>
                    <a:lnTo>
                      <a:pt x="3025" y="1248"/>
                    </a:lnTo>
                    <a:lnTo>
                      <a:pt x="3032" y="1247"/>
                    </a:lnTo>
                    <a:lnTo>
                      <a:pt x="3033" y="1247"/>
                    </a:lnTo>
                    <a:lnTo>
                      <a:pt x="3035" y="1247"/>
                    </a:lnTo>
                    <a:lnTo>
                      <a:pt x="3036" y="1247"/>
                    </a:lnTo>
                    <a:lnTo>
                      <a:pt x="3040" y="1247"/>
                    </a:lnTo>
                    <a:lnTo>
                      <a:pt x="3048" y="1245"/>
                    </a:lnTo>
                    <a:lnTo>
                      <a:pt x="3063" y="1243"/>
                    </a:lnTo>
                    <a:lnTo>
                      <a:pt x="3064" y="1243"/>
                    </a:lnTo>
                    <a:lnTo>
                      <a:pt x="3065" y="1242"/>
                    </a:lnTo>
                    <a:lnTo>
                      <a:pt x="3067" y="1242"/>
                    </a:lnTo>
                    <a:lnTo>
                      <a:pt x="3072" y="1241"/>
                    </a:lnTo>
                    <a:lnTo>
                      <a:pt x="3081" y="1239"/>
                    </a:lnTo>
                    <a:lnTo>
                      <a:pt x="3098" y="1236"/>
                    </a:lnTo>
                    <a:lnTo>
                      <a:pt x="3099" y="1235"/>
                    </a:lnTo>
                    <a:lnTo>
                      <a:pt x="3100" y="1235"/>
                    </a:lnTo>
                    <a:lnTo>
                      <a:pt x="3102" y="1235"/>
                    </a:lnTo>
                    <a:lnTo>
                      <a:pt x="3106" y="1233"/>
                    </a:lnTo>
                    <a:lnTo>
                      <a:pt x="3115" y="1231"/>
                    </a:lnTo>
                    <a:lnTo>
                      <a:pt x="3116" y="1231"/>
                    </a:lnTo>
                    <a:lnTo>
                      <a:pt x="3117" y="1231"/>
                    </a:lnTo>
                    <a:lnTo>
                      <a:pt x="3119" y="1230"/>
                    </a:lnTo>
                    <a:lnTo>
                      <a:pt x="3123" y="1229"/>
                    </a:lnTo>
                    <a:lnTo>
                      <a:pt x="3124" y="1229"/>
                    </a:lnTo>
                    <a:lnTo>
                      <a:pt x="3125" y="1228"/>
                    </a:lnTo>
                    <a:lnTo>
                      <a:pt x="3128" y="1228"/>
                    </a:lnTo>
                    <a:lnTo>
                      <a:pt x="3129" y="1228"/>
                    </a:lnTo>
                    <a:lnTo>
                      <a:pt x="3130" y="1227"/>
                    </a:lnTo>
                    <a:lnTo>
                      <a:pt x="3131" y="1227"/>
                    </a:lnTo>
                    <a:lnTo>
                      <a:pt x="3132" y="1227"/>
                    </a:lnTo>
                  </a:path>
                </a:pathLst>
              </a:custGeom>
              <a:noFill/>
              <a:ln w="28575" cap="sq">
                <a:solidFill>
                  <a:srgbClr val="FF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800"/>
              </a:p>
            </p:txBody>
          </p:sp>
          <p:cxnSp>
            <p:nvCxnSpPr>
              <p:cNvPr id="209" name="直接连接符 208"/>
              <p:cNvCxnSpPr/>
              <p:nvPr/>
            </p:nvCxnSpPr>
            <p:spPr bwMode="auto">
              <a:xfrm>
                <a:off x="2639269" y="5816676"/>
                <a:ext cx="7344816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stealth" w="lg" len="lg"/>
              </a:ln>
              <a:effectLst/>
            </p:spPr>
          </p:cxnSp>
          <p:cxnSp>
            <p:nvCxnSpPr>
              <p:cNvPr id="210" name="直接连接符 209"/>
              <p:cNvCxnSpPr/>
              <p:nvPr/>
            </p:nvCxnSpPr>
            <p:spPr bwMode="auto">
              <a:xfrm flipV="1">
                <a:off x="3215333" y="2718668"/>
                <a:ext cx="0" cy="345638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stealth" w="lg" len="lg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矩形 210"/>
                  <p:cNvSpPr/>
                  <p:nvPr/>
                </p:nvSpPr>
                <p:spPr>
                  <a:xfrm>
                    <a:off x="9748542" y="5257353"/>
                    <a:ext cx="474809" cy="538609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11" name="矩形 2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8542" y="5257353"/>
                    <a:ext cx="474809" cy="538609"/>
                  </a:xfrm>
                  <a:prstGeom prst="rect">
                    <a:avLst/>
                  </a:prstGeom>
                  <a:blipFill rotWithShape="1">
                    <a:blip r:embed="rId5"/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矩形 211"/>
                  <p:cNvSpPr/>
                  <p:nvPr/>
                </p:nvSpPr>
                <p:spPr>
                  <a:xfrm>
                    <a:off x="3215333" y="2358628"/>
                    <a:ext cx="472950" cy="52322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12" name="矩形 2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5333" y="2358628"/>
                    <a:ext cx="472950" cy="523220"/>
                  </a:xfrm>
                  <a:prstGeom prst="rect">
                    <a:avLst/>
                  </a:prstGeom>
                  <a:blipFill rotWithShape="1">
                    <a:blip r:embed="rId6"/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" name="矩形 212"/>
                  <p:cNvSpPr/>
                  <p:nvPr/>
                </p:nvSpPr>
                <p:spPr>
                  <a:xfrm>
                    <a:off x="2772619" y="5746551"/>
                    <a:ext cx="517256" cy="52322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13" name="矩形 2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2619" y="5746551"/>
                    <a:ext cx="517256" cy="523220"/>
                  </a:xfrm>
                  <a:prstGeom prst="rect">
                    <a:avLst/>
                  </a:prstGeom>
                  <a:blipFill rotWithShape="1">
                    <a:blip r:embed="rId7"/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矩形 213"/>
                  <p:cNvSpPr/>
                  <p:nvPr/>
                </p:nvSpPr>
                <p:spPr>
                  <a:xfrm>
                    <a:off x="3642720" y="5712643"/>
                    <a:ext cx="493533" cy="538609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/>
                            </a:rPr>
                            <m:t>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14" name="矩形 2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2720" y="5712643"/>
                    <a:ext cx="493533" cy="538609"/>
                  </a:xfrm>
                  <a:prstGeom prst="rect">
                    <a:avLst/>
                  </a:prstGeom>
                  <a:blipFill rotWithShape="1">
                    <a:blip r:embed="rId8"/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矩形 214"/>
                  <p:cNvSpPr/>
                  <p:nvPr/>
                </p:nvSpPr>
                <p:spPr>
                  <a:xfrm>
                    <a:off x="8554448" y="5704904"/>
                    <a:ext cx="486159" cy="538609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/>
                            </a:rPr>
                            <m:t>𝑏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15" name="矩形 2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54448" y="5704904"/>
                    <a:ext cx="486159" cy="538609"/>
                  </a:xfrm>
                  <a:prstGeom prst="rect">
                    <a:avLst/>
                  </a:prstGeom>
                  <a:blipFill rotWithShape="1">
                    <a:blip r:embed="rId9"/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6" name="直接连接符 215"/>
              <p:cNvCxnSpPr/>
              <p:nvPr/>
            </p:nvCxnSpPr>
            <p:spPr bwMode="auto">
              <a:xfrm flipV="1">
                <a:off x="3852270" y="3832175"/>
                <a:ext cx="0" cy="198442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7" name="直接连接符 216"/>
              <p:cNvCxnSpPr/>
              <p:nvPr/>
            </p:nvCxnSpPr>
            <p:spPr bwMode="auto">
              <a:xfrm flipV="1">
                <a:off x="8834810" y="4781550"/>
                <a:ext cx="0" cy="103505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05806" y="874623"/>
            <a:ext cx="3352800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marL="457200" indent="-457200">
              <a:buBlip>
                <a:blip r:embed="rId2"/>
              </a:buBlip>
              <a:defRPr sz="28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b="1" dirty="0" smtClean="0">
                <a:solidFill>
                  <a:srgbClr val="FF0000"/>
                </a:solidFill>
              </a:rPr>
              <a:t>曲边梯形</a:t>
            </a:r>
            <a:r>
              <a:rPr lang="zh-CN" b="1" dirty="0">
                <a:solidFill>
                  <a:srgbClr val="FF0000"/>
                </a:solidFill>
              </a:rPr>
              <a:t>的面积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13"/>
              <p:cNvSpPr txBox="1">
                <a:spLocks noChangeArrowheads="1"/>
              </p:cNvSpPr>
              <p:nvPr/>
            </p:nvSpPr>
            <p:spPr bwMode="auto">
              <a:xfrm>
                <a:off x="682729" y="1406149"/>
                <a:ext cx="8281759" cy="12126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2060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𝒏</m:t>
                    </m:r>
                  </m:oMath>
                </a14:m>
                <a:r>
                  <a:rPr lang="zh-CN" altLang="en-US" sz="2800" b="1" dirty="0">
                    <a:solidFill>
                      <a:srgbClr val="002060"/>
                    </a:solidFill>
                    <a:latin typeface="Cambria Math" panose="02040503050406030204" charset="0"/>
                    <a:ea typeface="微软雅黑" panose="020B0503020204020204" pitchFamily="34" charset="-122"/>
                    <a:cs typeface="宋体" panose="02010600030101010101" pitchFamily="2" charset="-122"/>
                  </a:rPr>
                  <a:t>等分区间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 panose="02040503050406030204"/>
                            <a:ea typeface="微软雅黑" panose="020B0503020204020204" pitchFamily="34" charset="-122"/>
                            <a:cs typeface="宋体" panose="02010600030101010101" pitchFamily="2" charset="-122"/>
                          </a:rPr>
                          <m:t>𝒂</m:t>
                        </m:r>
                        <m: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 panose="02040503050406030204"/>
                            <a:ea typeface="微软雅黑" panose="020B0503020204020204" pitchFamily="34" charset="-122"/>
                            <a:cs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 panose="02040503050406030204"/>
                            <a:ea typeface="微软雅黑" panose="020B0503020204020204" pitchFamily="34" charset="-122"/>
                            <a:cs typeface="宋体" panose="02010600030101010101" pitchFamily="2" charset="-122"/>
                          </a:rPr>
                          <m:t>𝒃</m:t>
                        </m:r>
                      </m:e>
                    </m:d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z="2800" dirty="0">
                    <a:latin typeface="Cambria Math" panose="02040503050406030204" charset="0"/>
                    <a:ea typeface="微软雅黑" panose="020B0503020204020204" pitchFamily="34" charset="-122"/>
                    <a:cs typeface="宋体" panose="02010600030101010101" pitchFamily="2" charset="-122"/>
                  </a:rPr>
                  <a:t>，用小矩形的面积近似小曲边梯形的面积</a:t>
                </a:r>
                <a:r>
                  <a:rPr lang="en-US" altLang="zh-CN" sz="2800" dirty="0">
                    <a:latin typeface="Cambria Math" panose="02040503050406030204" charset="0"/>
                    <a:ea typeface="微软雅黑" panose="020B0503020204020204" pitchFamily="34" charset="-122"/>
                    <a:cs typeface="宋体" panose="02010600030101010101" pitchFamily="2" charset="-122"/>
                  </a:rPr>
                  <a:t>.</a:t>
                </a:r>
                <a:endParaRPr lang="zh-CN" altLang="zh-CN" sz="2800" dirty="0">
                  <a:latin typeface="Cambria Math" panose="02040503050406030204" charset="0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2729" y="1406149"/>
                <a:ext cx="8281759" cy="1212640"/>
              </a:xfrm>
              <a:prstGeom prst="rect">
                <a:avLst/>
              </a:prstGeom>
              <a:blipFill rotWithShape="1">
                <a:blip r:embed="rId3"/>
                <a:stretch>
                  <a:fillRect l="-1" t="-21" r="2" b="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2194880" y="3017296"/>
            <a:ext cx="4972013" cy="2982945"/>
            <a:chOff x="3862549" y="2833731"/>
            <a:chExt cx="4972013" cy="2982945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3862549" y="3803704"/>
              <a:ext cx="25400" cy="20129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3887949" y="3778303"/>
              <a:ext cx="25400" cy="2038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3913350" y="3752903"/>
              <a:ext cx="25400" cy="20637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938750" y="3729090"/>
              <a:ext cx="23813" cy="208758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3962562" y="3703690"/>
              <a:ext cx="25400" cy="211298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3987963" y="3679877"/>
              <a:ext cx="25400" cy="21367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4013363" y="3654477"/>
              <a:ext cx="23813" cy="21621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4037175" y="3630664"/>
              <a:ext cx="25400" cy="218601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4062576" y="3606851"/>
              <a:ext cx="23813" cy="22098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4086388" y="3581451"/>
              <a:ext cx="25400" cy="22352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4111788" y="3557638"/>
              <a:ext cx="25400" cy="22590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4137189" y="3533826"/>
              <a:ext cx="23813" cy="22828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4161001" y="3510013"/>
              <a:ext cx="25400" cy="230666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4186401" y="3486200"/>
              <a:ext cx="25400" cy="233047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4211802" y="3463975"/>
              <a:ext cx="25400" cy="23527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4237202" y="3440162"/>
              <a:ext cx="23813" cy="237651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4261014" y="3417937"/>
              <a:ext cx="25400" cy="239873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4286415" y="3395712"/>
              <a:ext cx="25400" cy="242096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4311815" y="3373486"/>
              <a:ext cx="23813" cy="244318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4335627" y="3351261"/>
              <a:ext cx="25400" cy="246541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4361028" y="3329036"/>
              <a:ext cx="23813" cy="248763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4384840" y="3308398"/>
              <a:ext cx="25400" cy="250827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4410240" y="3287760"/>
              <a:ext cx="23813" cy="252891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4434053" y="3267123"/>
              <a:ext cx="25400" cy="254955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4459453" y="3246485"/>
              <a:ext cx="25400" cy="257019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4484853" y="3225847"/>
              <a:ext cx="25400" cy="259082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4510254" y="3206797"/>
              <a:ext cx="25400" cy="260987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4535654" y="3187747"/>
              <a:ext cx="23813" cy="262892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4559466" y="3168697"/>
              <a:ext cx="25400" cy="26479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4584867" y="3149646"/>
              <a:ext cx="23813" cy="266702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4608679" y="3132184"/>
              <a:ext cx="25400" cy="26844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6" name="Rectangle 37"/>
            <p:cNvSpPr>
              <a:spLocks noChangeArrowheads="1"/>
            </p:cNvSpPr>
            <p:nvPr/>
          </p:nvSpPr>
          <p:spPr bwMode="auto">
            <a:xfrm>
              <a:off x="4634079" y="3114721"/>
              <a:ext cx="25400" cy="270195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4659480" y="3098846"/>
              <a:ext cx="23813" cy="271782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4683292" y="3081383"/>
              <a:ext cx="25400" cy="273529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4708692" y="3065508"/>
              <a:ext cx="23813" cy="275116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4732505" y="3049633"/>
              <a:ext cx="25400" cy="276704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4757905" y="3033758"/>
              <a:ext cx="25400" cy="278291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4783306" y="3019470"/>
              <a:ext cx="25400" cy="27972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4808706" y="3005182"/>
              <a:ext cx="23813" cy="281149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4832518" y="2992482"/>
              <a:ext cx="25400" cy="282419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4857919" y="2978195"/>
              <a:ext cx="25400" cy="283848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46" name="Rectangle 47"/>
            <p:cNvSpPr>
              <a:spLocks noChangeArrowheads="1"/>
            </p:cNvSpPr>
            <p:nvPr/>
          </p:nvSpPr>
          <p:spPr bwMode="auto">
            <a:xfrm>
              <a:off x="4883319" y="2965494"/>
              <a:ext cx="23813" cy="285118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4907131" y="2954382"/>
              <a:ext cx="25400" cy="286229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48" name="Rectangle 49"/>
            <p:cNvSpPr>
              <a:spLocks noChangeArrowheads="1"/>
            </p:cNvSpPr>
            <p:nvPr/>
          </p:nvSpPr>
          <p:spPr bwMode="auto">
            <a:xfrm>
              <a:off x="4932532" y="2941682"/>
              <a:ext cx="23813" cy="287499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49" name="Rectangle 50"/>
            <p:cNvSpPr>
              <a:spLocks noChangeArrowheads="1"/>
            </p:cNvSpPr>
            <p:nvPr/>
          </p:nvSpPr>
          <p:spPr bwMode="auto">
            <a:xfrm>
              <a:off x="4956344" y="2930569"/>
              <a:ext cx="25400" cy="288610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50" name="Rectangle 51"/>
            <p:cNvSpPr>
              <a:spLocks noChangeArrowheads="1"/>
            </p:cNvSpPr>
            <p:nvPr/>
          </p:nvSpPr>
          <p:spPr bwMode="auto">
            <a:xfrm>
              <a:off x="4981744" y="2921044"/>
              <a:ext cx="25400" cy="289563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51" name="Rectangle 52"/>
            <p:cNvSpPr>
              <a:spLocks noChangeArrowheads="1"/>
            </p:cNvSpPr>
            <p:nvPr/>
          </p:nvSpPr>
          <p:spPr bwMode="auto">
            <a:xfrm>
              <a:off x="5007145" y="2909931"/>
              <a:ext cx="23813" cy="290674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52" name="Rectangle 53"/>
            <p:cNvSpPr>
              <a:spLocks noChangeArrowheads="1"/>
            </p:cNvSpPr>
            <p:nvPr/>
          </p:nvSpPr>
          <p:spPr bwMode="auto">
            <a:xfrm>
              <a:off x="5030957" y="2901994"/>
              <a:ext cx="25400" cy="291468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53" name="Rectangle 54"/>
            <p:cNvSpPr>
              <a:spLocks noChangeArrowheads="1"/>
            </p:cNvSpPr>
            <p:nvPr/>
          </p:nvSpPr>
          <p:spPr bwMode="auto">
            <a:xfrm>
              <a:off x="5056357" y="2892469"/>
              <a:ext cx="25400" cy="292420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54" name="Rectangle 55"/>
            <p:cNvSpPr>
              <a:spLocks noChangeArrowheads="1"/>
            </p:cNvSpPr>
            <p:nvPr/>
          </p:nvSpPr>
          <p:spPr bwMode="auto">
            <a:xfrm>
              <a:off x="5081758" y="2884531"/>
              <a:ext cx="25400" cy="293214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55" name="Rectangle 56"/>
            <p:cNvSpPr>
              <a:spLocks noChangeArrowheads="1"/>
            </p:cNvSpPr>
            <p:nvPr/>
          </p:nvSpPr>
          <p:spPr bwMode="auto">
            <a:xfrm>
              <a:off x="5107158" y="2876594"/>
              <a:ext cx="23813" cy="294008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56" name="Rectangle 57"/>
            <p:cNvSpPr>
              <a:spLocks noChangeArrowheads="1"/>
            </p:cNvSpPr>
            <p:nvPr/>
          </p:nvSpPr>
          <p:spPr bwMode="auto">
            <a:xfrm>
              <a:off x="5130970" y="2870243"/>
              <a:ext cx="25400" cy="29464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57" name="Rectangle 58"/>
            <p:cNvSpPr>
              <a:spLocks noChangeArrowheads="1"/>
            </p:cNvSpPr>
            <p:nvPr/>
          </p:nvSpPr>
          <p:spPr bwMode="auto">
            <a:xfrm>
              <a:off x="5156371" y="2863893"/>
              <a:ext cx="25400" cy="295278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58" name="Rectangle 59"/>
            <p:cNvSpPr>
              <a:spLocks noChangeArrowheads="1"/>
            </p:cNvSpPr>
            <p:nvPr/>
          </p:nvSpPr>
          <p:spPr bwMode="auto">
            <a:xfrm>
              <a:off x="5181771" y="2857543"/>
              <a:ext cx="23813" cy="29591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59" name="Rectangle 60"/>
            <p:cNvSpPr>
              <a:spLocks noChangeArrowheads="1"/>
            </p:cNvSpPr>
            <p:nvPr/>
          </p:nvSpPr>
          <p:spPr bwMode="auto">
            <a:xfrm>
              <a:off x="5205583" y="2852781"/>
              <a:ext cx="25400" cy="296389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60" name="Rectangle 61"/>
            <p:cNvSpPr>
              <a:spLocks noChangeArrowheads="1"/>
            </p:cNvSpPr>
            <p:nvPr/>
          </p:nvSpPr>
          <p:spPr bwMode="auto">
            <a:xfrm>
              <a:off x="5230984" y="2848018"/>
              <a:ext cx="23813" cy="296865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61" name="Rectangle 62"/>
            <p:cNvSpPr>
              <a:spLocks noChangeArrowheads="1"/>
            </p:cNvSpPr>
            <p:nvPr/>
          </p:nvSpPr>
          <p:spPr bwMode="auto">
            <a:xfrm>
              <a:off x="5254796" y="2843256"/>
              <a:ext cx="25400" cy="297342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62" name="Rectangle 63"/>
            <p:cNvSpPr>
              <a:spLocks noChangeArrowheads="1"/>
            </p:cNvSpPr>
            <p:nvPr/>
          </p:nvSpPr>
          <p:spPr bwMode="auto">
            <a:xfrm>
              <a:off x="5280196" y="2841668"/>
              <a:ext cx="23813" cy="297500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63" name="Rectangle 64"/>
            <p:cNvSpPr>
              <a:spLocks noChangeArrowheads="1"/>
            </p:cNvSpPr>
            <p:nvPr/>
          </p:nvSpPr>
          <p:spPr bwMode="auto">
            <a:xfrm>
              <a:off x="5304009" y="2838493"/>
              <a:ext cx="25400" cy="297818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64" name="Rectangle 65"/>
            <p:cNvSpPr>
              <a:spLocks noChangeArrowheads="1"/>
            </p:cNvSpPr>
            <p:nvPr/>
          </p:nvSpPr>
          <p:spPr bwMode="auto">
            <a:xfrm>
              <a:off x="5329409" y="2836906"/>
              <a:ext cx="25400" cy="29797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65" name="Rectangle 66"/>
            <p:cNvSpPr>
              <a:spLocks noChangeArrowheads="1"/>
            </p:cNvSpPr>
            <p:nvPr/>
          </p:nvSpPr>
          <p:spPr bwMode="auto">
            <a:xfrm>
              <a:off x="5354809" y="2835318"/>
              <a:ext cx="25400" cy="298135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66" name="Rectangle 67"/>
            <p:cNvSpPr>
              <a:spLocks noChangeArrowheads="1"/>
            </p:cNvSpPr>
            <p:nvPr/>
          </p:nvSpPr>
          <p:spPr bwMode="auto">
            <a:xfrm>
              <a:off x="5380210" y="2833731"/>
              <a:ext cx="25400" cy="298294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67" name="Rectangle 68"/>
            <p:cNvSpPr>
              <a:spLocks noChangeArrowheads="1"/>
            </p:cNvSpPr>
            <p:nvPr/>
          </p:nvSpPr>
          <p:spPr bwMode="auto">
            <a:xfrm>
              <a:off x="5405610" y="2833731"/>
              <a:ext cx="23813" cy="298294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68" name="Rectangle 69"/>
            <p:cNvSpPr>
              <a:spLocks noChangeArrowheads="1"/>
            </p:cNvSpPr>
            <p:nvPr/>
          </p:nvSpPr>
          <p:spPr bwMode="auto">
            <a:xfrm>
              <a:off x="5429422" y="2833731"/>
              <a:ext cx="25400" cy="298294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69" name="Rectangle 70"/>
            <p:cNvSpPr>
              <a:spLocks noChangeArrowheads="1"/>
            </p:cNvSpPr>
            <p:nvPr/>
          </p:nvSpPr>
          <p:spPr bwMode="auto">
            <a:xfrm>
              <a:off x="5454823" y="2835318"/>
              <a:ext cx="23813" cy="298135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70" name="Rectangle 71"/>
            <p:cNvSpPr>
              <a:spLocks noChangeArrowheads="1"/>
            </p:cNvSpPr>
            <p:nvPr/>
          </p:nvSpPr>
          <p:spPr bwMode="auto">
            <a:xfrm>
              <a:off x="5478635" y="2836906"/>
              <a:ext cx="25400" cy="29797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71" name="Rectangle 72"/>
            <p:cNvSpPr>
              <a:spLocks noChangeArrowheads="1"/>
            </p:cNvSpPr>
            <p:nvPr/>
          </p:nvSpPr>
          <p:spPr bwMode="auto">
            <a:xfrm>
              <a:off x="5504035" y="2840081"/>
              <a:ext cx="25400" cy="297659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72" name="Rectangle 73"/>
            <p:cNvSpPr>
              <a:spLocks noChangeArrowheads="1"/>
            </p:cNvSpPr>
            <p:nvPr/>
          </p:nvSpPr>
          <p:spPr bwMode="auto">
            <a:xfrm>
              <a:off x="5529436" y="2841668"/>
              <a:ext cx="23813" cy="297500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73" name="Rectangle 74"/>
            <p:cNvSpPr>
              <a:spLocks noChangeArrowheads="1"/>
            </p:cNvSpPr>
            <p:nvPr/>
          </p:nvSpPr>
          <p:spPr bwMode="auto">
            <a:xfrm>
              <a:off x="5553248" y="2846431"/>
              <a:ext cx="25400" cy="297024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74" name="Rectangle 75"/>
            <p:cNvSpPr>
              <a:spLocks noChangeArrowheads="1"/>
            </p:cNvSpPr>
            <p:nvPr/>
          </p:nvSpPr>
          <p:spPr bwMode="auto">
            <a:xfrm>
              <a:off x="5578648" y="2849606"/>
              <a:ext cx="23813" cy="296706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75" name="Rectangle 76"/>
            <p:cNvSpPr>
              <a:spLocks noChangeArrowheads="1"/>
            </p:cNvSpPr>
            <p:nvPr/>
          </p:nvSpPr>
          <p:spPr bwMode="auto">
            <a:xfrm>
              <a:off x="5602461" y="2854368"/>
              <a:ext cx="25400" cy="296230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76" name="Rectangle 77"/>
            <p:cNvSpPr>
              <a:spLocks noChangeArrowheads="1"/>
            </p:cNvSpPr>
            <p:nvPr/>
          </p:nvSpPr>
          <p:spPr bwMode="auto">
            <a:xfrm>
              <a:off x="5627861" y="2860718"/>
              <a:ext cx="25400" cy="295595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77" name="Rectangle 78"/>
            <p:cNvSpPr>
              <a:spLocks noChangeArrowheads="1"/>
            </p:cNvSpPr>
            <p:nvPr/>
          </p:nvSpPr>
          <p:spPr bwMode="auto">
            <a:xfrm>
              <a:off x="5653261" y="2865481"/>
              <a:ext cx="25400" cy="295119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78" name="Rectangle 79"/>
            <p:cNvSpPr>
              <a:spLocks noChangeArrowheads="1"/>
            </p:cNvSpPr>
            <p:nvPr/>
          </p:nvSpPr>
          <p:spPr bwMode="auto">
            <a:xfrm>
              <a:off x="5678662" y="2871831"/>
              <a:ext cx="23813" cy="294484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79" name="Rectangle 80"/>
            <p:cNvSpPr>
              <a:spLocks noChangeArrowheads="1"/>
            </p:cNvSpPr>
            <p:nvPr/>
          </p:nvSpPr>
          <p:spPr bwMode="auto">
            <a:xfrm>
              <a:off x="5702474" y="2879769"/>
              <a:ext cx="25400" cy="293690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80" name="Rectangle 81"/>
            <p:cNvSpPr>
              <a:spLocks noChangeArrowheads="1"/>
            </p:cNvSpPr>
            <p:nvPr/>
          </p:nvSpPr>
          <p:spPr bwMode="auto">
            <a:xfrm>
              <a:off x="5727874" y="2887706"/>
              <a:ext cx="25400" cy="292896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81" name="Rectangle 82"/>
            <p:cNvSpPr>
              <a:spLocks noChangeArrowheads="1"/>
            </p:cNvSpPr>
            <p:nvPr/>
          </p:nvSpPr>
          <p:spPr bwMode="auto">
            <a:xfrm>
              <a:off x="5753275" y="2895644"/>
              <a:ext cx="23813" cy="292103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82" name="Rectangle 83"/>
            <p:cNvSpPr>
              <a:spLocks noChangeArrowheads="1"/>
            </p:cNvSpPr>
            <p:nvPr/>
          </p:nvSpPr>
          <p:spPr bwMode="auto">
            <a:xfrm>
              <a:off x="5777087" y="2903581"/>
              <a:ext cx="25400" cy="291309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83" name="Rectangle 84"/>
            <p:cNvSpPr>
              <a:spLocks noChangeArrowheads="1"/>
            </p:cNvSpPr>
            <p:nvPr/>
          </p:nvSpPr>
          <p:spPr bwMode="auto">
            <a:xfrm>
              <a:off x="5802487" y="2914694"/>
              <a:ext cx="23813" cy="290198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84" name="Rectangle 85"/>
            <p:cNvSpPr>
              <a:spLocks noChangeArrowheads="1"/>
            </p:cNvSpPr>
            <p:nvPr/>
          </p:nvSpPr>
          <p:spPr bwMode="auto">
            <a:xfrm>
              <a:off x="5826300" y="2924219"/>
              <a:ext cx="25400" cy="289245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85" name="Rectangle 86"/>
            <p:cNvSpPr>
              <a:spLocks noChangeArrowheads="1"/>
            </p:cNvSpPr>
            <p:nvPr/>
          </p:nvSpPr>
          <p:spPr bwMode="auto">
            <a:xfrm>
              <a:off x="5851700" y="2935332"/>
              <a:ext cx="25400" cy="288134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86" name="Rectangle 87"/>
            <p:cNvSpPr>
              <a:spLocks noChangeArrowheads="1"/>
            </p:cNvSpPr>
            <p:nvPr/>
          </p:nvSpPr>
          <p:spPr bwMode="auto">
            <a:xfrm>
              <a:off x="5877100" y="2946444"/>
              <a:ext cx="23813" cy="287023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87" name="Rectangle 88"/>
            <p:cNvSpPr>
              <a:spLocks noChangeArrowheads="1"/>
            </p:cNvSpPr>
            <p:nvPr/>
          </p:nvSpPr>
          <p:spPr bwMode="auto">
            <a:xfrm>
              <a:off x="5900913" y="2957557"/>
              <a:ext cx="25400" cy="28591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88" name="Rectangle 89"/>
            <p:cNvSpPr>
              <a:spLocks noChangeArrowheads="1"/>
            </p:cNvSpPr>
            <p:nvPr/>
          </p:nvSpPr>
          <p:spPr bwMode="auto">
            <a:xfrm>
              <a:off x="5926313" y="2970257"/>
              <a:ext cx="25400" cy="28464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89" name="Rectangle 90"/>
            <p:cNvSpPr>
              <a:spLocks noChangeArrowheads="1"/>
            </p:cNvSpPr>
            <p:nvPr/>
          </p:nvSpPr>
          <p:spPr bwMode="auto">
            <a:xfrm>
              <a:off x="5951713" y="2982957"/>
              <a:ext cx="25400" cy="28337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90" name="Rectangle 91"/>
            <p:cNvSpPr>
              <a:spLocks noChangeArrowheads="1"/>
            </p:cNvSpPr>
            <p:nvPr/>
          </p:nvSpPr>
          <p:spPr bwMode="auto">
            <a:xfrm>
              <a:off x="5977114" y="2995657"/>
              <a:ext cx="23813" cy="28210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91" name="Rectangle 92"/>
            <p:cNvSpPr>
              <a:spLocks noChangeArrowheads="1"/>
            </p:cNvSpPr>
            <p:nvPr/>
          </p:nvSpPr>
          <p:spPr bwMode="auto">
            <a:xfrm>
              <a:off x="6000926" y="3009945"/>
              <a:ext cx="25400" cy="28067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92" name="Rectangle 93"/>
            <p:cNvSpPr>
              <a:spLocks noChangeArrowheads="1"/>
            </p:cNvSpPr>
            <p:nvPr/>
          </p:nvSpPr>
          <p:spPr bwMode="auto">
            <a:xfrm>
              <a:off x="6026326" y="3024233"/>
              <a:ext cx="25400" cy="27924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93" name="Rectangle 94"/>
            <p:cNvSpPr>
              <a:spLocks noChangeArrowheads="1"/>
            </p:cNvSpPr>
            <p:nvPr/>
          </p:nvSpPr>
          <p:spPr bwMode="auto">
            <a:xfrm>
              <a:off x="6051727" y="3038520"/>
              <a:ext cx="23813" cy="277815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94" name="Rectangle 95"/>
            <p:cNvSpPr>
              <a:spLocks noChangeArrowheads="1"/>
            </p:cNvSpPr>
            <p:nvPr/>
          </p:nvSpPr>
          <p:spPr bwMode="auto">
            <a:xfrm>
              <a:off x="6075539" y="3054395"/>
              <a:ext cx="25400" cy="27622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95" name="Rectangle 96"/>
            <p:cNvSpPr>
              <a:spLocks noChangeArrowheads="1"/>
            </p:cNvSpPr>
            <p:nvPr/>
          </p:nvSpPr>
          <p:spPr bwMode="auto">
            <a:xfrm>
              <a:off x="6100940" y="3070271"/>
              <a:ext cx="23813" cy="27464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96" name="Rectangle 97"/>
            <p:cNvSpPr>
              <a:spLocks noChangeArrowheads="1"/>
            </p:cNvSpPr>
            <p:nvPr/>
          </p:nvSpPr>
          <p:spPr bwMode="auto">
            <a:xfrm>
              <a:off x="6124752" y="3086146"/>
              <a:ext cx="25400" cy="273052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97" name="Rectangle 98"/>
            <p:cNvSpPr>
              <a:spLocks noChangeArrowheads="1"/>
            </p:cNvSpPr>
            <p:nvPr/>
          </p:nvSpPr>
          <p:spPr bwMode="auto">
            <a:xfrm>
              <a:off x="6150152" y="3103608"/>
              <a:ext cx="23813" cy="271306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98" name="Rectangle 99"/>
            <p:cNvSpPr>
              <a:spLocks noChangeArrowheads="1"/>
            </p:cNvSpPr>
            <p:nvPr/>
          </p:nvSpPr>
          <p:spPr bwMode="auto">
            <a:xfrm>
              <a:off x="6173965" y="3121071"/>
              <a:ext cx="25400" cy="269560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99" name="Rectangle 100"/>
            <p:cNvSpPr>
              <a:spLocks noChangeArrowheads="1"/>
            </p:cNvSpPr>
            <p:nvPr/>
          </p:nvSpPr>
          <p:spPr bwMode="auto">
            <a:xfrm>
              <a:off x="6199365" y="3138534"/>
              <a:ext cx="25400" cy="267814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00" name="Rectangle 101"/>
            <p:cNvSpPr>
              <a:spLocks noChangeArrowheads="1"/>
            </p:cNvSpPr>
            <p:nvPr/>
          </p:nvSpPr>
          <p:spPr bwMode="auto">
            <a:xfrm>
              <a:off x="6224765" y="3155997"/>
              <a:ext cx="25400" cy="26606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01" name="Rectangle 102"/>
            <p:cNvSpPr>
              <a:spLocks noChangeArrowheads="1"/>
            </p:cNvSpPr>
            <p:nvPr/>
          </p:nvSpPr>
          <p:spPr bwMode="auto">
            <a:xfrm>
              <a:off x="6250166" y="3175047"/>
              <a:ext cx="23813" cy="264162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02" name="Rectangle 103"/>
            <p:cNvSpPr>
              <a:spLocks noChangeArrowheads="1"/>
            </p:cNvSpPr>
            <p:nvPr/>
          </p:nvSpPr>
          <p:spPr bwMode="auto">
            <a:xfrm>
              <a:off x="6273978" y="3194097"/>
              <a:ext cx="25400" cy="262257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03" name="Rectangle 104"/>
            <p:cNvSpPr>
              <a:spLocks noChangeArrowheads="1"/>
            </p:cNvSpPr>
            <p:nvPr/>
          </p:nvSpPr>
          <p:spPr bwMode="auto">
            <a:xfrm>
              <a:off x="6299378" y="3213147"/>
              <a:ext cx="25400" cy="260352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04" name="Rectangle 105"/>
            <p:cNvSpPr>
              <a:spLocks noChangeArrowheads="1"/>
            </p:cNvSpPr>
            <p:nvPr/>
          </p:nvSpPr>
          <p:spPr bwMode="auto">
            <a:xfrm>
              <a:off x="6324779" y="3233785"/>
              <a:ext cx="23813" cy="258289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05" name="Rectangle 106"/>
            <p:cNvSpPr>
              <a:spLocks noChangeArrowheads="1"/>
            </p:cNvSpPr>
            <p:nvPr/>
          </p:nvSpPr>
          <p:spPr bwMode="auto">
            <a:xfrm>
              <a:off x="6348591" y="3252835"/>
              <a:ext cx="25400" cy="256384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06" name="Rectangle 107"/>
            <p:cNvSpPr>
              <a:spLocks noChangeArrowheads="1"/>
            </p:cNvSpPr>
            <p:nvPr/>
          </p:nvSpPr>
          <p:spPr bwMode="auto">
            <a:xfrm>
              <a:off x="6373991" y="3273473"/>
              <a:ext cx="25400" cy="254320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07" name="Rectangle 108"/>
            <p:cNvSpPr>
              <a:spLocks noChangeArrowheads="1"/>
            </p:cNvSpPr>
            <p:nvPr/>
          </p:nvSpPr>
          <p:spPr bwMode="auto">
            <a:xfrm>
              <a:off x="6399392" y="3294111"/>
              <a:ext cx="23813" cy="252256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08" name="Rectangle 109"/>
            <p:cNvSpPr>
              <a:spLocks noChangeArrowheads="1"/>
            </p:cNvSpPr>
            <p:nvPr/>
          </p:nvSpPr>
          <p:spPr bwMode="auto">
            <a:xfrm>
              <a:off x="6423204" y="3314748"/>
              <a:ext cx="25400" cy="25019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09" name="Rectangle 110"/>
            <p:cNvSpPr>
              <a:spLocks noChangeArrowheads="1"/>
            </p:cNvSpPr>
            <p:nvPr/>
          </p:nvSpPr>
          <p:spPr bwMode="auto">
            <a:xfrm>
              <a:off x="6448604" y="3336973"/>
              <a:ext cx="23813" cy="247970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10" name="Rectangle 111"/>
            <p:cNvSpPr>
              <a:spLocks noChangeArrowheads="1"/>
            </p:cNvSpPr>
            <p:nvPr/>
          </p:nvSpPr>
          <p:spPr bwMode="auto">
            <a:xfrm>
              <a:off x="6472417" y="3359199"/>
              <a:ext cx="25400" cy="245747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11" name="Rectangle 112"/>
            <p:cNvSpPr>
              <a:spLocks noChangeArrowheads="1"/>
            </p:cNvSpPr>
            <p:nvPr/>
          </p:nvSpPr>
          <p:spPr bwMode="auto">
            <a:xfrm>
              <a:off x="6497817" y="3379836"/>
              <a:ext cx="25400" cy="243683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12" name="Rectangle 113"/>
            <p:cNvSpPr>
              <a:spLocks noChangeArrowheads="1"/>
            </p:cNvSpPr>
            <p:nvPr/>
          </p:nvSpPr>
          <p:spPr bwMode="auto">
            <a:xfrm>
              <a:off x="6523217" y="3402062"/>
              <a:ext cx="25400" cy="241461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13" name="Rectangle 114"/>
            <p:cNvSpPr>
              <a:spLocks noChangeArrowheads="1"/>
            </p:cNvSpPr>
            <p:nvPr/>
          </p:nvSpPr>
          <p:spPr bwMode="auto">
            <a:xfrm>
              <a:off x="6548618" y="3425874"/>
              <a:ext cx="23813" cy="23908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14" name="Rectangle 115"/>
            <p:cNvSpPr>
              <a:spLocks noChangeArrowheads="1"/>
            </p:cNvSpPr>
            <p:nvPr/>
          </p:nvSpPr>
          <p:spPr bwMode="auto">
            <a:xfrm>
              <a:off x="6572430" y="3448100"/>
              <a:ext cx="25400" cy="236857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15" name="Rectangle 116"/>
            <p:cNvSpPr>
              <a:spLocks noChangeArrowheads="1"/>
            </p:cNvSpPr>
            <p:nvPr/>
          </p:nvSpPr>
          <p:spPr bwMode="auto">
            <a:xfrm>
              <a:off x="6597830" y="3471912"/>
              <a:ext cx="25400" cy="234476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16" name="Rectangle 117"/>
            <p:cNvSpPr>
              <a:spLocks noChangeArrowheads="1"/>
            </p:cNvSpPr>
            <p:nvPr/>
          </p:nvSpPr>
          <p:spPr bwMode="auto">
            <a:xfrm>
              <a:off x="6623231" y="3494138"/>
              <a:ext cx="23813" cy="232253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17" name="Rectangle 118"/>
            <p:cNvSpPr>
              <a:spLocks noChangeArrowheads="1"/>
            </p:cNvSpPr>
            <p:nvPr/>
          </p:nvSpPr>
          <p:spPr bwMode="auto">
            <a:xfrm>
              <a:off x="6647043" y="3517950"/>
              <a:ext cx="25400" cy="22987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18" name="Rectangle 119"/>
            <p:cNvSpPr>
              <a:spLocks noChangeArrowheads="1"/>
            </p:cNvSpPr>
            <p:nvPr/>
          </p:nvSpPr>
          <p:spPr bwMode="auto">
            <a:xfrm>
              <a:off x="6672443" y="3541763"/>
              <a:ext cx="23813" cy="227491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19" name="Rectangle 120"/>
            <p:cNvSpPr>
              <a:spLocks noChangeArrowheads="1"/>
            </p:cNvSpPr>
            <p:nvPr/>
          </p:nvSpPr>
          <p:spPr bwMode="auto">
            <a:xfrm>
              <a:off x="6696256" y="3565576"/>
              <a:ext cx="25400" cy="225109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20" name="Rectangle 121"/>
            <p:cNvSpPr>
              <a:spLocks noChangeArrowheads="1"/>
            </p:cNvSpPr>
            <p:nvPr/>
          </p:nvSpPr>
          <p:spPr bwMode="auto">
            <a:xfrm>
              <a:off x="6721656" y="3590976"/>
              <a:ext cx="25400" cy="222569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21" name="Rectangle 122"/>
            <p:cNvSpPr>
              <a:spLocks noChangeArrowheads="1"/>
            </p:cNvSpPr>
            <p:nvPr/>
          </p:nvSpPr>
          <p:spPr bwMode="auto">
            <a:xfrm>
              <a:off x="6747056" y="3614789"/>
              <a:ext cx="23813" cy="220188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22" name="Rectangle 123"/>
            <p:cNvSpPr>
              <a:spLocks noChangeArrowheads="1"/>
            </p:cNvSpPr>
            <p:nvPr/>
          </p:nvSpPr>
          <p:spPr bwMode="auto">
            <a:xfrm>
              <a:off x="6770869" y="3638602"/>
              <a:ext cx="25400" cy="217807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23" name="Rectangle 124"/>
            <p:cNvSpPr>
              <a:spLocks noChangeArrowheads="1"/>
            </p:cNvSpPr>
            <p:nvPr/>
          </p:nvSpPr>
          <p:spPr bwMode="auto">
            <a:xfrm>
              <a:off x="6796269" y="3664002"/>
              <a:ext cx="25400" cy="215267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24" name="Rectangle 125"/>
            <p:cNvSpPr>
              <a:spLocks noChangeArrowheads="1"/>
            </p:cNvSpPr>
            <p:nvPr/>
          </p:nvSpPr>
          <p:spPr bwMode="auto">
            <a:xfrm>
              <a:off x="6821669" y="3687815"/>
              <a:ext cx="25400" cy="21288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25" name="Rectangle 126"/>
            <p:cNvSpPr>
              <a:spLocks noChangeArrowheads="1"/>
            </p:cNvSpPr>
            <p:nvPr/>
          </p:nvSpPr>
          <p:spPr bwMode="auto">
            <a:xfrm>
              <a:off x="6847070" y="3711628"/>
              <a:ext cx="23813" cy="210504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26" name="Rectangle 127"/>
            <p:cNvSpPr>
              <a:spLocks noChangeArrowheads="1"/>
            </p:cNvSpPr>
            <p:nvPr/>
          </p:nvSpPr>
          <p:spPr bwMode="auto">
            <a:xfrm>
              <a:off x="6870882" y="3737028"/>
              <a:ext cx="25400" cy="207964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27" name="Rectangle 128"/>
            <p:cNvSpPr>
              <a:spLocks noChangeArrowheads="1"/>
            </p:cNvSpPr>
            <p:nvPr/>
          </p:nvSpPr>
          <p:spPr bwMode="auto">
            <a:xfrm>
              <a:off x="6896282" y="3760841"/>
              <a:ext cx="25400" cy="205583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28" name="Rectangle 129"/>
            <p:cNvSpPr>
              <a:spLocks noChangeArrowheads="1"/>
            </p:cNvSpPr>
            <p:nvPr/>
          </p:nvSpPr>
          <p:spPr bwMode="auto">
            <a:xfrm>
              <a:off x="6921683" y="3786241"/>
              <a:ext cx="23813" cy="203043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29" name="Rectangle 130"/>
            <p:cNvSpPr>
              <a:spLocks noChangeArrowheads="1"/>
            </p:cNvSpPr>
            <p:nvPr/>
          </p:nvSpPr>
          <p:spPr bwMode="auto">
            <a:xfrm>
              <a:off x="6945495" y="3811641"/>
              <a:ext cx="25400" cy="200503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30" name="Rectangle 131"/>
            <p:cNvSpPr>
              <a:spLocks noChangeArrowheads="1"/>
            </p:cNvSpPr>
            <p:nvPr/>
          </p:nvSpPr>
          <p:spPr bwMode="auto">
            <a:xfrm>
              <a:off x="6970895" y="3837041"/>
              <a:ext cx="23813" cy="197963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31" name="Rectangle 132"/>
            <p:cNvSpPr>
              <a:spLocks noChangeArrowheads="1"/>
            </p:cNvSpPr>
            <p:nvPr/>
          </p:nvSpPr>
          <p:spPr bwMode="auto">
            <a:xfrm>
              <a:off x="6994708" y="3860854"/>
              <a:ext cx="25400" cy="19558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32" name="Rectangle 133"/>
            <p:cNvSpPr>
              <a:spLocks noChangeArrowheads="1"/>
            </p:cNvSpPr>
            <p:nvPr/>
          </p:nvSpPr>
          <p:spPr bwMode="auto">
            <a:xfrm>
              <a:off x="7020108" y="3886254"/>
              <a:ext cx="23813" cy="19304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33" name="Rectangle 134"/>
            <p:cNvSpPr>
              <a:spLocks noChangeArrowheads="1"/>
            </p:cNvSpPr>
            <p:nvPr/>
          </p:nvSpPr>
          <p:spPr bwMode="auto">
            <a:xfrm>
              <a:off x="7043921" y="3910067"/>
              <a:ext cx="25400" cy="190660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34" name="Rectangle 135"/>
            <p:cNvSpPr>
              <a:spLocks noChangeArrowheads="1"/>
            </p:cNvSpPr>
            <p:nvPr/>
          </p:nvSpPr>
          <p:spPr bwMode="auto">
            <a:xfrm>
              <a:off x="7069321" y="3935467"/>
              <a:ext cx="25400" cy="188120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35" name="Rectangle 136"/>
            <p:cNvSpPr>
              <a:spLocks noChangeArrowheads="1"/>
            </p:cNvSpPr>
            <p:nvPr/>
          </p:nvSpPr>
          <p:spPr bwMode="auto">
            <a:xfrm>
              <a:off x="7094721" y="3959280"/>
              <a:ext cx="25400" cy="185739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36" name="Rectangle 137"/>
            <p:cNvSpPr>
              <a:spLocks noChangeArrowheads="1"/>
            </p:cNvSpPr>
            <p:nvPr/>
          </p:nvSpPr>
          <p:spPr bwMode="auto">
            <a:xfrm>
              <a:off x="7120121" y="3984680"/>
              <a:ext cx="23813" cy="183199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37" name="Rectangle 138"/>
            <p:cNvSpPr>
              <a:spLocks noChangeArrowheads="1"/>
            </p:cNvSpPr>
            <p:nvPr/>
          </p:nvSpPr>
          <p:spPr bwMode="auto">
            <a:xfrm>
              <a:off x="7143934" y="4010081"/>
              <a:ext cx="25400" cy="180659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38" name="Rectangle 139"/>
            <p:cNvSpPr>
              <a:spLocks noChangeArrowheads="1"/>
            </p:cNvSpPr>
            <p:nvPr/>
          </p:nvSpPr>
          <p:spPr bwMode="auto">
            <a:xfrm>
              <a:off x="7169334" y="4033894"/>
              <a:ext cx="25400" cy="178278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39" name="Rectangle 140"/>
            <p:cNvSpPr>
              <a:spLocks noChangeArrowheads="1"/>
            </p:cNvSpPr>
            <p:nvPr/>
          </p:nvSpPr>
          <p:spPr bwMode="auto">
            <a:xfrm>
              <a:off x="7194734" y="4057706"/>
              <a:ext cx="23813" cy="175896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40" name="Rectangle 141"/>
            <p:cNvSpPr>
              <a:spLocks noChangeArrowheads="1"/>
            </p:cNvSpPr>
            <p:nvPr/>
          </p:nvSpPr>
          <p:spPr bwMode="auto">
            <a:xfrm>
              <a:off x="7218547" y="4081519"/>
              <a:ext cx="25400" cy="173515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41" name="Rectangle 142"/>
            <p:cNvSpPr>
              <a:spLocks noChangeArrowheads="1"/>
            </p:cNvSpPr>
            <p:nvPr/>
          </p:nvSpPr>
          <p:spPr bwMode="auto">
            <a:xfrm>
              <a:off x="7243947" y="4105332"/>
              <a:ext cx="25400" cy="17113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42" name="Rectangle 143"/>
            <p:cNvSpPr>
              <a:spLocks noChangeArrowheads="1"/>
            </p:cNvSpPr>
            <p:nvPr/>
          </p:nvSpPr>
          <p:spPr bwMode="auto">
            <a:xfrm>
              <a:off x="7269347" y="4129145"/>
              <a:ext cx="23813" cy="168753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43" name="Rectangle 144"/>
            <p:cNvSpPr>
              <a:spLocks noChangeArrowheads="1"/>
            </p:cNvSpPr>
            <p:nvPr/>
          </p:nvSpPr>
          <p:spPr bwMode="auto">
            <a:xfrm>
              <a:off x="7293160" y="4152957"/>
              <a:ext cx="25400" cy="16637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44" name="Rectangle 145"/>
            <p:cNvSpPr>
              <a:spLocks noChangeArrowheads="1"/>
            </p:cNvSpPr>
            <p:nvPr/>
          </p:nvSpPr>
          <p:spPr bwMode="auto">
            <a:xfrm>
              <a:off x="7318560" y="4176770"/>
              <a:ext cx="23813" cy="16399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45" name="Rectangle 146"/>
            <p:cNvSpPr>
              <a:spLocks noChangeArrowheads="1"/>
            </p:cNvSpPr>
            <p:nvPr/>
          </p:nvSpPr>
          <p:spPr bwMode="auto">
            <a:xfrm>
              <a:off x="7342373" y="4198995"/>
              <a:ext cx="25400" cy="16176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46" name="Rectangle 147"/>
            <p:cNvSpPr>
              <a:spLocks noChangeArrowheads="1"/>
            </p:cNvSpPr>
            <p:nvPr/>
          </p:nvSpPr>
          <p:spPr bwMode="auto">
            <a:xfrm>
              <a:off x="7367773" y="4222808"/>
              <a:ext cx="25400" cy="159386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47" name="Rectangle 148"/>
            <p:cNvSpPr>
              <a:spLocks noChangeArrowheads="1"/>
            </p:cNvSpPr>
            <p:nvPr/>
          </p:nvSpPr>
          <p:spPr bwMode="auto">
            <a:xfrm>
              <a:off x="7393173" y="4245033"/>
              <a:ext cx="25400" cy="157164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48" name="Rectangle 149"/>
            <p:cNvSpPr>
              <a:spLocks noChangeArrowheads="1"/>
            </p:cNvSpPr>
            <p:nvPr/>
          </p:nvSpPr>
          <p:spPr bwMode="auto">
            <a:xfrm>
              <a:off x="7418574" y="4268846"/>
              <a:ext cx="23813" cy="154782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49" name="Rectangle 150"/>
            <p:cNvSpPr>
              <a:spLocks noChangeArrowheads="1"/>
            </p:cNvSpPr>
            <p:nvPr/>
          </p:nvSpPr>
          <p:spPr bwMode="auto">
            <a:xfrm>
              <a:off x="7442386" y="4289484"/>
              <a:ext cx="25400" cy="15271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50" name="Rectangle 151"/>
            <p:cNvSpPr>
              <a:spLocks noChangeArrowheads="1"/>
            </p:cNvSpPr>
            <p:nvPr/>
          </p:nvSpPr>
          <p:spPr bwMode="auto">
            <a:xfrm>
              <a:off x="7467786" y="4311709"/>
              <a:ext cx="25400" cy="15049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51" name="Rectangle 152"/>
            <p:cNvSpPr>
              <a:spLocks noChangeArrowheads="1"/>
            </p:cNvSpPr>
            <p:nvPr/>
          </p:nvSpPr>
          <p:spPr bwMode="auto">
            <a:xfrm>
              <a:off x="7493187" y="4332347"/>
              <a:ext cx="23813" cy="148432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52" name="Rectangle 153"/>
            <p:cNvSpPr>
              <a:spLocks noChangeArrowheads="1"/>
            </p:cNvSpPr>
            <p:nvPr/>
          </p:nvSpPr>
          <p:spPr bwMode="auto">
            <a:xfrm>
              <a:off x="7516999" y="4354572"/>
              <a:ext cx="25400" cy="146210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53" name="Rectangle 154"/>
            <p:cNvSpPr>
              <a:spLocks noChangeArrowheads="1"/>
            </p:cNvSpPr>
            <p:nvPr/>
          </p:nvSpPr>
          <p:spPr bwMode="auto">
            <a:xfrm>
              <a:off x="7542399" y="4375210"/>
              <a:ext cx="23813" cy="14414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54" name="Rectangle 155"/>
            <p:cNvSpPr>
              <a:spLocks noChangeArrowheads="1"/>
            </p:cNvSpPr>
            <p:nvPr/>
          </p:nvSpPr>
          <p:spPr bwMode="auto">
            <a:xfrm>
              <a:off x="7566212" y="4395847"/>
              <a:ext cx="25400" cy="142082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55" name="Rectangle 156"/>
            <p:cNvSpPr>
              <a:spLocks noChangeArrowheads="1"/>
            </p:cNvSpPr>
            <p:nvPr/>
          </p:nvSpPr>
          <p:spPr bwMode="auto">
            <a:xfrm>
              <a:off x="7591612" y="4416485"/>
              <a:ext cx="25400" cy="140019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56" name="Rectangle 157"/>
            <p:cNvSpPr>
              <a:spLocks noChangeArrowheads="1"/>
            </p:cNvSpPr>
            <p:nvPr/>
          </p:nvSpPr>
          <p:spPr bwMode="auto">
            <a:xfrm>
              <a:off x="7617012" y="4435535"/>
              <a:ext cx="23813" cy="138114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57" name="Rectangle 158"/>
            <p:cNvSpPr>
              <a:spLocks noChangeArrowheads="1"/>
            </p:cNvSpPr>
            <p:nvPr/>
          </p:nvSpPr>
          <p:spPr bwMode="auto">
            <a:xfrm>
              <a:off x="7640825" y="4456173"/>
              <a:ext cx="25400" cy="136050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58" name="Rectangle 159"/>
            <p:cNvSpPr>
              <a:spLocks noChangeArrowheads="1"/>
            </p:cNvSpPr>
            <p:nvPr/>
          </p:nvSpPr>
          <p:spPr bwMode="auto">
            <a:xfrm>
              <a:off x="7666225" y="4475223"/>
              <a:ext cx="25400" cy="134145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59" name="Rectangle 160"/>
            <p:cNvSpPr>
              <a:spLocks noChangeArrowheads="1"/>
            </p:cNvSpPr>
            <p:nvPr/>
          </p:nvSpPr>
          <p:spPr bwMode="auto">
            <a:xfrm>
              <a:off x="7691625" y="4494273"/>
              <a:ext cx="23813" cy="132240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60" name="Rectangle 161"/>
            <p:cNvSpPr>
              <a:spLocks noChangeArrowheads="1"/>
            </p:cNvSpPr>
            <p:nvPr/>
          </p:nvSpPr>
          <p:spPr bwMode="auto">
            <a:xfrm>
              <a:off x="7715438" y="4511736"/>
              <a:ext cx="25400" cy="130493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61" name="Rectangle 162"/>
            <p:cNvSpPr>
              <a:spLocks noChangeArrowheads="1"/>
            </p:cNvSpPr>
            <p:nvPr/>
          </p:nvSpPr>
          <p:spPr bwMode="auto">
            <a:xfrm>
              <a:off x="7740838" y="4529199"/>
              <a:ext cx="25400" cy="128747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62" name="Rectangle 163"/>
            <p:cNvSpPr>
              <a:spLocks noChangeArrowheads="1"/>
            </p:cNvSpPr>
            <p:nvPr/>
          </p:nvSpPr>
          <p:spPr bwMode="auto">
            <a:xfrm>
              <a:off x="7766238" y="4546662"/>
              <a:ext cx="25400" cy="127001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63" name="Rectangle 164"/>
            <p:cNvSpPr>
              <a:spLocks noChangeArrowheads="1"/>
            </p:cNvSpPr>
            <p:nvPr/>
          </p:nvSpPr>
          <p:spPr bwMode="auto">
            <a:xfrm>
              <a:off x="7791639" y="4564124"/>
              <a:ext cx="23813" cy="125255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64" name="Rectangle 165"/>
            <p:cNvSpPr>
              <a:spLocks noChangeArrowheads="1"/>
            </p:cNvSpPr>
            <p:nvPr/>
          </p:nvSpPr>
          <p:spPr bwMode="auto">
            <a:xfrm>
              <a:off x="7815451" y="4579999"/>
              <a:ext cx="25400" cy="123667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65" name="Rectangle 166"/>
            <p:cNvSpPr>
              <a:spLocks noChangeArrowheads="1"/>
            </p:cNvSpPr>
            <p:nvPr/>
          </p:nvSpPr>
          <p:spPr bwMode="auto">
            <a:xfrm>
              <a:off x="7840851" y="4595875"/>
              <a:ext cx="23813" cy="12208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66" name="Rectangle 167"/>
            <p:cNvSpPr>
              <a:spLocks noChangeArrowheads="1"/>
            </p:cNvSpPr>
            <p:nvPr/>
          </p:nvSpPr>
          <p:spPr bwMode="auto">
            <a:xfrm>
              <a:off x="7864664" y="4611750"/>
              <a:ext cx="25400" cy="12049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67" name="Rectangle 168"/>
            <p:cNvSpPr>
              <a:spLocks noChangeArrowheads="1"/>
            </p:cNvSpPr>
            <p:nvPr/>
          </p:nvSpPr>
          <p:spPr bwMode="auto">
            <a:xfrm>
              <a:off x="7890064" y="4627625"/>
              <a:ext cx="23813" cy="11890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68" name="Rectangle 169"/>
            <p:cNvSpPr>
              <a:spLocks noChangeArrowheads="1"/>
            </p:cNvSpPr>
            <p:nvPr/>
          </p:nvSpPr>
          <p:spPr bwMode="auto">
            <a:xfrm>
              <a:off x="7913877" y="4641913"/>
              <a:ext cx="25400" cy="117476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69" name="Rectangle 170"/>
            <p:cNvSpPr>
              <a:spLocks noChangeArrowheads="1"/>
            </p:cNvSpPr>
            <p:nvPr/>
          </p:nvSpPr>
          <p:spPr bwMode="auto">
            <a:xfrm>
              <a:off x="7939277" y="4656200"/>
              <a:ext cx="25400" cy="116047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70" name="Rectangle 171"/>
            <p:cNvSpPr>
              <a:spLocks noChangeArrowheads="1"/>
            </p:cNvSpPr>
            <p:nvPr/>
          </p:nvSpPr>
          <p:spPr bwMode="auto">
            <a:xfrm>
              <a:off x="7964677" y="4668900"/>
              <a:ext cx="25400" cy="114777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71" name="Rectangle 172"/>
            <p:cNvSpPr>
              <a:spLocks noChangeArrowheads="1"/>
            </p:cNvSpPr>
            <p:nvPr/>
          </p:nvSpPr>
          <p:spPr bwMode="auto">
            <a:xfrm>
              <a:off x="7990077" y="4681600"/>
              <a:ext cx="23813" cy="113507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72" name="Rectangle 173"/>
            <p:cNvSpPr>
              <a:spLocks noChangeArrowheads="1"/>
            </p:cNvSpPr>
            <p:nvPr/>
          </p:nvSpPr>
          <p:spPr bwMode="auto">
            <a:xfrm>
              <a:off x="8013890" y="4694301"/>
              <a:ext cx="25400" cy="112237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73" name="Rectangle 174"/>
            <p:cNvSpPr>
              <a:spLocks noChangeArrowheads="1"/>
            </p:cNvSpPr>
            <p:nvPr/>
          </p:nvSpPr>
          <p:spPr bwMode="auto">
            <a:xfrm>
              <a:off x="8039290" y="4707001"/>
              <a:ext cx="25400" cy="110967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74" name="Rectangle 175"/>
            <p:cNvSpPr>
              <a:spLocks noChangeArrowheads="1"/>
            </p:cNvSpPr>
            <p:nvPr/>
          </p:nvSpPr>
          <p:spPr bwMode="auto">
            <a:xfrm>
              <a:off x="8064690" y="4718113"/>
              <a:ext cx="23813" cy="109856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75" name="Rectangle 176"/>
            <p:cNvSpPr>
              <a:spLocks noChangeArrowheads="1"/>
            </p:cNvSpPr>
            <p:nvPr/>
          </p:nvSpPr>
          <p:spPr bwMode="auto">
            <a:xfrm>
              <a:off x="8088503" y="4729226"/>
              <a:ext cx="25400" cy="108744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76" name="Rectangle 177"/>
            <p:cNvSpPr>
              <a:spLocks noChangeArrowheads="1"/>
            </p:cNvSpPr>
            <p:nvPr/>
          </p:nvSpPr>
          <p:spPr bwMode="auto">
            <a:xfrm>
              <a:off x="8113903" y="4738751"/>
              <a:ext cx="25400" cy="10779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77" name="Rectangle 178"/>
            <p:cNvSpPr>
              <a:spLocks noChangeArrowheads="1"/>
            </p:cNvSpPr>
            <p:nvPr/>
          </p:nvSpPr>
          <p:spPr bwMode="auto">
            <a:xfrm>
              <a:off x="8139303" y="4748276"/>
              <a:ext cx="23813" cy="106839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78" name="Rectangle 179"/>
            <p:cNvSpPr>
              <a:spLocks noChangeArrowheads="1"/>
            </p:cNvSpPr>
            <p:nvPr/>
          </p:nvSpPr>
          <p:spPr bwMode="auto">
            <a:xfrm>
              <a:off x="8163116" y="4757801"/>
              <a:ext cx="25400" cy="105887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79" name="Rectangle 180"/>
            <p:cNvSpPr>
              <a:spLocks noChangeArrowheads="1"/>
            </p:cNvSpPr>
            <p:nvPr/>
          </p:nvSpPr>
          <p:spPr bwMode="auto">
            <a:xfrm>
              <a:off x="8188516" y="4765739"/>
              <a:ext cx="23813" cy="105093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80" name="Rectangle 181"/>
            <p:cNvSpPr>
              <a:spLocks noChangeArrowheads="1"/>
            </p:cNvSpPr>
            <p:nvPr/>
          </p:nvSpPr>
          <p:spPr bwMode="auto">
            <a:xfrm>
              <a:off x="8212329" y="4773676"/>
              <a:ext cx="25400" cy="104299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81" name="Rectangle 182"/>
            <p:cNvSpPr>
              <a:spLocks noChangeArrowheads="1"/>
            </p:cNvSpPr>
            <p:nvPr/>
          </p:nvSpPr>
          <p:spPr bwMode="auto">
            <a:xfrm>
              <a:off x="8237729" y="4781614"/>
              <a:ext cx="25400" cy="103506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82" name="Rectangle 183"/>
            <p:cNvSpPr>
              <a:spLocks noChangeArrowheads="1"/>
            </p:cNvSpPr>
            <p:nvPr/>
          </p:nvSpPr>
          <p:spPr bwMode="auto">
            <a:xfrm>
              <a:off x="8263129" y="4787964"/>
              <a:ext cx="25400" cy="102871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83" name="Rectangle 184"/>
            <p:cNvSpPr>
              <a:spLocks noChangeArrowheads="1"/>
            </p:cNvSpPr>
            <p:nvPr/>
          </p:nvSpPr>
          <p:spPr bwMode="auto">
            <a:xfrm>
              <a:off x="8288529" y="4794314"/>
              <a:ext cx="23813" cy="102236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84" name="Rectangle 185"/>
            <p:cNvSpPr>
              <a:spLocks noChangeArrowheads="1"/>
            </p:cNvSpPr>
            <p:nvPr/>
          </p:nvSpPr>
          <p:spPr bwMode="auto">
            <a:xfrm>
              <a:off x="8312342" y="4800664"/>
              <a:ext cx="25400" cy="101601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85" name="Rectangle 186"/>
            <p:cNvSpPr>
              <a:spLocks noChangeArrowheads="1"/>
            </p:cNvSpPr>
            <p:nvPr/>
          </p:nvSpPr>
          <p:spPr bwMode="auto">
            <a:xfrm>
              <a:off x="8337742" y="4803839"/>
              <a:ext cx="25400" cy="101283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86" name="Rectangle 187"/>
            <p:cNvSpPr>
              <a:spLocks noChangeArrowheads="1"/>
            </p:cNvSpPr>
            <p:nvPr/>
          </p:nvSpPr>
          <p:spPr bwMode="auto">
            <a:xfrm>
              <a:off x="8363142" y="4808602"/>
              <a:ext cx="23813" cy="100807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87" name="Rectangle 188"/>
            <p:cNvSpPr>
              <a:spLocks noChangeArrowheads="1"/>
            </p:cNvSpPr>
            <p:nvPr/>
          </p:nvSpPr>
          <p:spPr bwMode="auto">
            <a:xfrm>
              <a:off x="8386955" y="4813364"/>
              <a:ext cx="25400" cy="100331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88" name="Rectangle 189"/>
            <p:cNvSpPr>
              <a:spLocks noChangeArrowheads="1"/>
            </p:cNvSpPr>
            <p:nvPr/>
          </p:nvSpPr>
          <p:spPr bwMode="auto">
            <a:xfrm>
              <a:off x="8412355" y="4814952"/>
              <a:ext cx="23813" cy="100172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89" name="Rectangle 190"/>
            <p:cNvSpPr>
              <a:spLocks noChangeArrowheads="1"/>
            </p:cNvSpPr>
            <p:nvPr/>
          </p:nvSpPr>
          <p:spPr bwMode="auto">
            <a:xfrm>
              <a:off x="8436168" y="4818127"/>
              <a:ext cx="25400" cy="99854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90" name="Rectangle 191"/>
            <p:cNvSpPr>
              <a:spLocks noChangeArrowheads="1"/>
            </p:cNvSpPr>
            <p:nvPr/>
          </p:nvSpPr>
          <p:spPr bwMode="auto">
            <a:xfrm>
              <a:off x="8461568" y="4819714"/>
              <a:ext cx="25400" cy="99696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91" name="Rectangle 192"/>
            <p:cNvSpPr>
              <a:spLocks noChangeArrowheads="1"/>
            </p:cNvSpPr>
            <p:nvPr/>
          </p:nvSpPr>
          <p:spPr bwMode="auto">
            <a:xfrm>
              <a:off x="8486968" y="4821302"/>
              <a:ext cx="23813" cy="99537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92" name="Rectangle 193"/>
            <p:cNvSpPr>
              <a:spLocks noChangeArrowheads="1"/>
            </p:cNvSpPr>
            <p:nvPr/>
          </p:nvSpPr>
          <p:spPr bwMode="auto">
            <a:xfrm>
              <a:off x="8510781" y="4821302"/>
              <a:ext cx="25400" cy="99537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93" name="Rectangle 194"/>
            <p:cNvSpPr>
              <a:spLocks noChangeArrowheads="1"/>
            </p:cNvSpPr>
            <p:nvPr/>
          </p:nvSpPr>
          <p:spPr bwMode="auto">
            <a:xfrm>
              <a:off x="8536181" y="4821302"/>
              <a:ext cx="25400" cy="99537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94" name="Rectangle 195"/>
            <p:cNvSpPr>
              <a:spLocks noChangeArrowheads="1"/>
            </p:cNvSpPr>
            <p:nvPr/>
          </p:nvSpPr>
          <p:spPr bwMode="auto">
            <a:xfrm>
              <a:off x="8561581" y="4821302"/>
              <a:ext cx="23813" cy="99537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95" name="Rectangle 196"/>
            <p:cNvSpPr>
              <a:spLocks noChangeArrowheads="1"/>
            </p:cNvSpPr>
            <p:nvPr/>
          </p:nvSpPr>
          <p:spPr bwMode="auto">
            <a:xfrm>
              <a:off x="8585394" y="4819714"/>
              <a:ext cx="25400" cy="99696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96" name="Rectangle 197"/>
            <p:cNvSpPr>
              <a:spLocks noChangeArrowheads="1"/>
            </p:cNvSpPr>
            <p:nvPr/>
          </p:nvSpPr>
          <p:spPr bwMode="auto">
            <a:xfrm>
              <a:off x="8610794" y="4818127"/>
              <a:ext cx="25400" cy="99854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97" name="Rectangle 198"/>
            <p:cNvSpPr>
              <a:spLocks noChangeArrowheads="1"/>
            </p:cNvSpPr>
            <p:nvPr/>
          </p:nvSpPr>
          <p:spPr bwMode="auto">
            <a:xfrm>
              <a:off x="8636194" y="4814952"/>
              <a:ext cx="25400" cy="100172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98" name="Rectangle 199"/>
            <p:cNvSpPr>
              <a:spLocks noChangeArrowheads="1"/>
            </p:cNvSpPr>
            <p:nvPr/>
          </p:nvSpPr>
          <p:spPr bwMode="auto">
            <a:xfrm>
              <a:off x="8661595" y="4813364"/>
              <a:ext cx="23813" cy="100331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99" name="Rectangle 200"/>
            <p:cNvSpPr>
              <a:spLocks noChangeArrowheads="1"/>
            </p:cNvSpPr>
            <p:nvPr/>
          </p:nvSpPr>
          <p:spPr bwMode="auto">
            <a:xfrm>
              <a:off x="8685407" y="4808602"/>
              <a:ext cx="25400" cy="100807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00" name="Rectangle 201"/>
            <p:cNvSpPr>
              <a:spLocks noChangeArrowheads="1"/>
            </p:cNvSpPr>
            <p:nvPr/>
          </p:nvSpPr>
          <p:spPr bwMode="auto">
            <a:xfrm>
              <a:off x="8710807" y="4803839"/>
              <a:ext cx="23813" cy="101283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01" name="Rectangle 202"/>
            <p:cNvSpPr>
              <a:spLocks noChangeArrowheads="1"/>
            </p:cNvSpPr>
            <p:nvPr/>
          </p:nvSpPr>
          <p:spPr bwMode="auto">
            <a:xfrm>
              <a:off x="8734620" y="4800664"/>
              <a:ext cx="25400" cy="101601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02" name="Rectangle 203"/>
            <p:cNvSpPr>
              <a:spLocks noChangeArrowheads="1"/>
            </p:cNvSpPr>
            <p:nvPr/>
          </p:nvSpPr>
          <p:spPr bwMode="auto">
            <a:xfrm>
              <a:off x="8760020" y="4794314"/>
              <a:ext cx="23813" cy="102236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03" name="Rectangle 204"/>
            <p:cNvSpPr>
              <a:spLocks noChangeArrowheads="1"/>
            </p:cNvSpPr>
            <p:nvPr/>
          </p:nvSpPr>
          <p:spPr bwMode="auto">
            <a:xfrm>
              <a:off x="8783833" y="4787964"/>
              <a:ext cx="25400" cy="102871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04" name="Rectangle 206"/>
            <p:cNvSpPr>
              <a:spLocks noChangeArrowheads="1"/>
            </p:cNvSpPr>
            <p:nvPr/>
          </p:nvSpPr>
          <p:spPr bwMode="auto">
            <a:xfrm>
              <a:off x="8809162" y="4781550"/>
              <a:ext cx="25400" cy="10350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</p:grpSp>
      <p:grpSp>
        <p:nvGrpSpPr>
          <p:cNvPr id="218" name="组合 217"/>
          <p:cNvGrpSpPr/>
          <p:nvPr/>
        </p:nvGrpSpPr>
        <p:grpSpPr>
          <a:xfrm>
            <a:off x="2171030" y="3041918"/>
            <a:ext cx="4970463" cy="2979738"/>
            <a:chOff x="6461126" y="2967038"/>
            <a:chExt cx="4970463" cy="2979738"/>
          </a:xfrm>
          <a:solidFill>
            <a:srgbClr val="7030A0"/>
          </a:solidFill>
        </p:grpSpPr>
        <p:sp>
          <p:nvSpPr>
            <p:cNvPr id="219" name="Rectangle 32"/>
            <p:cNvSpPr>
              <a:spLocks noChangeArrowheads="1"/>
            </p:cNvSpPr>
            <p:nvPr/>
          </p:nvSpPr>
          <p:spPr bwMode="auto">
            <a:xfrm>
              <a:off x="6461126" y="3481388"/>
              <a:ext cx="498475" cy="2465388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Rectangle 33"/>
            <p:cNvSpPr>
              <a:spLocks noChangeArrowheads="1"/>
            </p:cNvSpPr>
            <p:nvPr/>
          </p:nvSpPr>
          <p:spPr bwMode="auto">
            <a:xfrm>
              <a:off x="6959601" y="3122613"/>
              <a:ext cx="496888" cy="2824163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Rectangle 34"/>
            <p:cNvSpPr>
              <a:spLocks noChangeArrowheads="1"/>
            </p:cNvSpPr>
            <p:nvPr/>
          </p:nvSpPr>
          <p:spPr bwMode="auto">
            <a:xfrm>
              <a:off x="7456488" y="2967038"/>
              <a:ext cx="496888" cy="2979738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Rectangle 35"/>
            <p:cNvSpPr>
              <a:spLocks noChangeArrowheads="1"/>
            </p:cNvSpPr>
            <p:nvPr/>
          </p:nvSpPr>
          <p:spPr bwMode="auto">
            <a:xfrm>
              <a:off x="7953376" y="3054350"/>
              <a:ext cx="496888" cy="2892425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Rectangle 36"/>
            <p:cNvSpPr>
              <a:spLocks noChangeArrowheads="1"/>
            </p:cNvSpPr>
            <p:nvPr/>
          </p:nvSpPr>
          <p:spPr bwMode="auto">
            <a:xfrm>
              <a:off x="8450263" y="3363913"/>
              <a:ext cx="496888" cy="2582863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Rectangle 37"/>
            <p:cNvSpPr>
              <a:spLocks noChangeArrowheads="1"/>
            </p:cNvSpPr>
            <p:nvPr/>
          </p:nvSpPr>
          <p:spPr bwMode="auto">
            <a:xfrm>
              <a:off x="8947151" y="3817938"/>
              <a:ext cx="496888" cy="2128838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Rectangle 38"/>
            <p:cNvSpPr>
              <a:spLocks noChangeArrowheads="1"/>
            </p:cNvSpPr>
            <p:nvPr/>
          </p:nvSpPr>
          <p:spPr bwMode="auto">
            <a:xfrm>
              <a:off x="9444038" y="4306888"/>
              <a:ext cx="496888" cy="1639888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Rectangle 39"/>
            <p:cNvSpPr>
              <a:spLocks noChangeArrowheads="1"/>
            </p:cNvSpPr>
            <p:nvPr/>
          </p:nvSpPr>
          <p:spPr bwMode="auto">
            <a:xfrm>
              <a:off x="9940926" y="4710113"/>
              <a:ext cx="496888" cy="1236663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Rectangle 40"/>
            <p:cNvSpPr>
              <a:spLocks noChangeArrowheads="1"/>
            </p:cNvSpPr>
            <p:nvPr/>
          </p:nvSpPr>
          <p:spPr bwMode="auto">
            <a:xfrm>
              <a:off x="10437813" y="4930775"/>
              <a:ext cx="496888" cy="1016000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Rectangle 41"/>
            <p:cNvSpPr>
              <a:spLocks noChangeArrowheads="1"/>
            </p:cNvSpPr>
            <p:nvPr/>
          </p:nvSpPr>
          <p:spPr bwMode="auto">
            <a:xfrm>
              <a:off x="10934701" y="4911725"/>
              <a:ext cx="496888" cy="1035050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971600" y="2542193"/>
            <a:ext cx="7584082" cy="3911143"/>
            <a:chOff x="2639269" y="2358628"/>
            <a:chExt cx="7584082" cy="3911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矩形 205"/>
                <p:cNvSpPr/>
                <p:nvPr/>
              </p:nvSpPr>
              <p:spPr>
                <a:xfrm>
                  <a:off x="6455693" y="2862684"/>
                  <a:ext cx="1697324" cy="538609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𝑦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=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𝑓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)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06" name="矩形 2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5693" y="2862684"/>
                  <a:ext cx="1697324" cy="538609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7" name="组合 206"/>
            <p:cNvGrpSpPr/>
            <p:nvPr/>
          </p:nvGrpSpPr>
          <p:grpSpPr>
            <a:xfrm>
              <a:off x="2639269" y="2358628"/>
              <a:ext cx="7584082" cy="3911143"/>
              <a:chOff x="2639269" y="2358628"/>
              <a:chExt cx="7584082" cy="3911143"/>
            </a:xfrm>
          </p:grpSpPr>
          <p:sp>
            <p:nvSpPr>
              <p:cNvPr id="208" name="Freeform 207"/>
              <p:cNvSpPr/>
              <p:nvPr/>
            </p:nvSpPr>
            <p:spPr bwMode="auto">
              <a:xfrm>
                <a:off x="3859907" y="2838400"/>
                <a:ext cx="4972050" cy="1987550"/>
              </a:xfrm>
              <a:custGeom>
                <a:avLst/>
                <a:gdLst>
                  <a:gd name="T0" fmla="*/ 31 w 3132"/>
                  <a:gd name="T1" fmla="*/ 596 h 1252"/>
                  <a:gd name="T2" fmla="*/ 447 w 3132"/>
                  <a:gd name="T3" fmla="*/ 217 h 1252"/>
                  <a:gd name="T4" fmla="*/ 648 w 3132"/>
                  <a:gd name="T5" fmla="*/ 88 h 1252"/>
                  <a:gd name="T6" fmla="*/ 710 w 3132"/>
                  <a:gd name="T7" fmla="*/ 59 h 1252"/>
                  <a:gd name="T8" fmla="*/ 748 w 3132"/>
                  <a:gd name="T9" fmla="*/ 44 h 1252"/>
                  <a:gd name="T10" fmla="*/ 796 w 3132"/>
                  <a:gd name="T11" fmla="*/ 28 h 1252"/>
                  <a:gd name="T12" fmla="*/ 830 w 3132"/>
                  <a:gd name="T13" fmla="*/ 19 h 1252"/>
                  <a:gd name="T14" fmla="*/ 848 w 3132"/>
                  <a:gd name="T15" fmla="*/ 15 h 1252"/>
                  <a:gd name="T16" fmla="*/ 876 w 3132"/>
                  <a:gd name="T17" fmla="*/ 9 h 1252"/>
                  <a:gd name="T18" fmla="*/ 908 w 3132"/>
                  <a:gd name="T19" fmla="*/ 5 h 1252"/>
                  <a:gd name="T20" fmla="*/ 928 w 3132"/>
                  <a:gd name="T21" fmla="*/ 2 h 1252"/>
                  <a:gd name="T22" fmla="*/ 943 w 3132"/>
                  <a:gd name="T23" fmla="*/ 1 h 1252"/>
                  <a:gd name="T24" fmla="*/ 953 w 3132"/>
                  <a:gd name="T25" fmla="*/ 1 h 1252"/>
                  <a:gd name="T26" fmla="*/ 966 w 3132"/>
                  <a:gd name="T27" fmla="*/ 0 h 1252"/>
                  <a:gd name="T28" fmla="*/ 973 w 3132"/>
                  <a:gd name="T29" fmla="*/ 0 h 1252"/>
                  <a:gd name="T30" fmla="*/ 980 w 3132"/>
                  <a:gd name="T31" fmla="*/ 0 h 1252"/>
                  <a:gd name="T32" fmla="*/ 987 w 3132"/>
                  <a:gd name="T33" fmla="*/ 0 h 1252"/>
                  <a:gd name="T34" fmla="*/ 994 w 3132"/>
                  <a:gd name="T35" fmla="*/ 0 h 1252"/>
                  <a:gd name="T36" fmla="*/ 1003 w 3132"/>
                  <a:gd name="T37" fmla="*/ 0 h 1252"/>
                  <a:gd name="T38" fmla="*/ 1013 w 3132"/>
                  <a:gd name="T39" fmla="*/ 1 h 1252"/>
                  <a:gd name="T40" fmla="*/ 1025 w 3132"/>
                  <a:gd name="T41" fmla="*/ 1 h 1252"/>
                  <a:gd name="T42" fmla="*/ 1039 w 3132"/>
                  <a:gd name="T43" fmla="*/ 2 h 1252"/>
                  <a:gd name="T44" fmla="*/ 1057 w 3132"/>
                  <a:gd name="T45" fmla="*/ 4 h 1252"/>
                  <a:gd name="T46" fmla="*/ 1084 w 3132"/>
                  <a:gd name="T47" fmla="*/ 8 h 1252"/>
                  <a:gd name="T48" fmla="*/ 1103 w 3132"/>
                  <a:gd name="T49" fmla="*/ 11 h 1252"/>
                  <a:gd name="T50" fmla="*/ 1125 w 3132"/>
                  <a:gd name="T51" fmla="*/ 16 h 1252"/>
                  <a:gd name="T52" fmla="*/ 1166 w 3132"/>
                  <a:gd name="T53" fmla="*/ 26 h 1252"/>
                  <a:gd name="T54" fmla="*/ 1212 w 3132"/>
                  <a:gd name="T55" fmla="*/ 41 h 1252"/>
                  <a:gd name="T56" fmla="*/ 1279 w 3132"/>
                  <a:gd name="T57" fmla="*/ 68 h 1252"/>
                  <a:gd name="T58" fmla="*/ 1345 w 3132"/>
                  <a:gd name="T59" fmla="*/ 101 h 1252"/>
                  <a:gd name="T60" fmla="*/ 1791 w 3132"/>
                  <a:gd name="T61" fmla="*/ 451 h 1252"/>
                  <a:gd name="T62" fmla="*/ 2234 w 3132"/>
                  <a:gd name="T63" fmla="*/ 884 h 1252"/>
                  <a:gd name="T64" fmla="*/ 2554 w 3132"/>
                  <a:gd name="T65" fmla="*/ 1130 h 1252"/>
                  <a:gd name="T66" fmla="*/ 2621 w 3132"/>
                  <a:gd name="T67" fmla="*/ 1167 h 1252"/>
                  <a:gd name="T68" fmla="*/ 2686 w 3132"/>
                  <a:gd name="T69" fmla="*/ 1197 h 1252"/>
                  <a:gd name="T70" fmla="*/ 2719 w 3132"/>
                  <a:gd name="T71" fmla="*/ 1210 h 1252"/>
                  <a:gd name="T72" fmla="*/ 2755 w 3132"/>
                  <a:gd name="T73" fmla="*/ 1222 h 1252"/>
                  <a:gd name="T74" fmla="*/ 2796 w 3132"/>
                  <a:gd name="T75" fmla="*/ 1233 h 1252"/>
                  <a:gd name="T76" fmla="*/ 2829 w 3132"/>
                  <a:gd name="T77" fmla="*/ 1240 h 1252"/>
                  <a:gd name="T78" fmla="*/ 2848 w 3132"/>
                  <a:gd name="T79" fmla="*/ 1244 h 1252"/>
                  <a:gd name="T80" fmla="*/ 2875 w 3132"/>
                  <a:gd name="T81" fmla="*/ 1248 h 1252"/>
                  <a:gd name="T82" fmla="*/ 2886 w 3132"/>
                  <a:gd name="T83" fmla="*/ 1249 h 1252"/>
                  <a:gd name="T84" fmla="*/ 2906 w 3132"/>
                  <a:gd name="T85" fmla="*/ 1251 h 1252"/>
                  <a:gd name="T86" fmla="*/ 2920 w 3132"/>
                  <a:gd name="T87" fmla="*/ 1252 h 1252"/>
                  <a:gd name="T88" fmla="*/ 2929 w 3132"/>
                  <a:gd name="T89" fmla="*/ 1252 h 1252"/>
                  <a:gd name="T90" fmla="*/ 2937 w 3132"/>
                  <a:gd name="T91" fmla="*/ 1252 h 1252"/>
                  <a:gd name="T92" fmla="*/ 2945 w 3132"/>
                  <a:gd name="T93" fmla="*/ 1252 h 1252"/>
                  <a:gd name="T94" fmla="*/ 2952 w 3132"/>
                  <a:gd name="T95" fmla="*/ 1252 h 1252"/>
                  <a:gd name="T96" fmla="*/ 2959 w 3132"/>
                  <a:gd name="T97" fmla="*/ 1252 h 1252"/>
                  <a:gd name="T98" fmla="*/ 2966 w 3132"/>
                  <a:gd name="T99" fmla="*/ 1252 h 1252"/>
                  <a:gd name="T100" fmla="*/ 2977 w 3132"/>
                  <a:gd name="T101" fmla="*/ 1252 h 1252"/>
                  <a:gd name="T102" fmla="*/ 2989 w 3132"/>
                  <a:gd name="T103" fmla="*/ 1251 h 1252"/>
                  <a:gd name="T104" fmla="*/ 3003 w 3132"/>
                  <a:gd name="T105" fmla="*/ 1250 h 1252"/>
                  <a:gd name="T106" fmla="*/ 3025 w 3132"/>
                  <a:gd name="T107" fmla="*/ 1248 h 1252"/>
                  <a:gd name="T108" fmla="*/ 3063 w 3132"/>
                  <a:gd name="T109" fmla="*/ 1243 h 1252"/>
                  <a:gd name="T110" fmla="*/ 3099 w 3132"/>
                  <a:gd name="T111" fmla="*/ 1235 h 1252"/>
                  <a:gd name="T112" fmla="*/ 3119 w 3132"/>
                  <a:gd name="T113" fmla="*/ 1230 h 1252"/>
                  <a:gd name="T114" fmla="*/ 3131 w 3132"/>
                  <a:gd name="T115" fmla="*/ 1227 h 1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132" h="1252">
                    <a:moveTo>
                      <a:pt x="0" y="626"/>
                    </a:moveTo>
                    <a:lnTo>
                      <a:pt x="2" y="625"/>
                    </a:lnTo>
                    <a:lnTo>
                      <a:pt x="3" y="624"/>
                    </a:lnTo>
                    <a:lnTo>
                      <a:pt x="4" y="622"/>
                    </a:lnTo>
                    <a:lnTo>
                      <a:pt x="8" y="619"/>
                    </a:lnTo>
                    <a:lnTo>
                      <a:pt x="16" y="611"/>
                    </a:lnTo>
                    <a:lnTo>
                      <a:pt x="31" y="596"/>
                    </a:lnTo>
                    <a:lnTo>
                      <a:pt x="62" y="565"/>
                    </a:lnTo>
                    <a:lnTo>
                      <a:pt x="129" y="499"/>
                    </a:lnTo>
                    <a:lnTo>
                      <a:pt x="191" y="439"/>
                    </a:lnTo>
                    <a:lnTo>
                      <a:pt x="252" y="382"/>
                    </a:lnTo>
                    <a:lnTo>
                      <a:pt x="318" y="322"/>
                    </a:lnTo>
                    <a:lnTo>
                      <a:pt x="380" y="270"/>
                    </a:lnTo>
                    <a:lnTo>
                      <a:pt x="447" y="217"/>
                    </a:lnTo>
                    <a:lnTo>
                      <a:pt x="513" y="169"/>
                    </a:lnTo>
                    <a:lnTo>
                      <a:pt x="574" y="130"/>
                    </a:lnTo>
                    <a:lnTo>
                      <a:pt x="640" y="92"/>
                    </a:lnTo>
                    <a:lnTo>
                      <a:pt x="641" y="92"/>
                    </a:lnTo>
                    <a:lnTo>
                      <a:pt x="642" y="91"/>
                    </a:lnTo>
                    <a:lnTo>
                      <a:pt x="644" y="90"/>
                    </a:lnTo>
                    <a:lnTo>
                      <a:pt x="648" y="88"/>
                    </a:lnTo>
                    <a:lnTo>
                      <a:pt x="656" y="84"/>
                    </a:lnTo>
                    <a:lnTo>
                      <a:pt x="671" y="77"/>
                    </a:lnTo>
                    <a:lnTo>
                      <a:pt x="702" y="63"/>
                    </a:lnTo>
                    <a:lnTo>
                      <a:pt x="703" y="62"/>
                    </a:lnTo>
                    <a:lnTo>
                      <a:pt x="704" y="61"/>
                    </a:lnTo>
                    <a:lnTo>
                      <a:pt x="706" y="61"/>
                    </a:lnTo>
                    <a:lnTo>
                      <a:pt x="710" y="59"/>
                    </a:lnTo>
                    <a:lnTo>
                      <a:pt x="718" y="56"/>
                    </a:lnTo>
                    <a:lnTo>
                      <a:pt x="732" y="50"/>
                    </a:lnTo>
                    <a:lnTo>
                      <a:pt x="734" y="50"/>
                    </a:lnTo>
                    <a:lnTo>
                      <a:pt x="735" y="49"/>
                    </a:lnTo>
                    <a:lnTo>
                      <a:pt x="736" y="48"/>
                    </a:lnTo>
                    <a:lnTo>
                      <a:pt x="740" y="47"/>
                    </a:lnTo>
                    <a:lnTo>
                      <a:pt x="748" y="44"/>
                    </a:lnTo>
                    <a:lnTo>
                      <a:pt x="763" y="39"/>
                    </a:lnTo>
                    <a:lnTo>
                      <a:pt x="764" y="38"/>
                    </a:lnTo>
                    <a:lnTo>
                      <a:pt x="765" y="38"/>
                    </a:lnTo>
                    <a:lnTo>
                      <a:pt x="767" y="37"/>
                    </a:lnTo>
                    <a:lnTo>
                      <a:pt x="772" y="36"/>
                    </a:lnTo>
                    <a:lnTo>
                      <a:pt x="780" y="33"/>
                    </a:lnTo>
                    <a:lnTo>
                      <a:pt x="796" y="28"/>
                    </a:lnTo>
                    <a:lnTo>
                      <a:pt x="797" y="28"/>
                    </a:lnTo>
                    <a:lnTo>
                      <a:pt x="798" y="27"/>
                    </a:lnTo>
                    <a:lnTo>
                      <a:pt x="800" y="27"/>
                    </a:lnTo>
                    <a:lnTo>
                      <a:pt x="805" y="26"/>
                    </a:lnTo>
                    <a:lnTo>
                      <a:pt x="813" y="23"/>
                    </a:lnTo>
                    <a:lnTo>
                      <a:pt x="829" y="19"/>
                    </a:lnTo>
                    <a:lnTo>
                      <a:pt x="830" y="19"/>
                    </a:lnTo>
                    <a:lnTo>
                      <a:pt x="831" y="19"/>
                    </a:lnTo>
                    <a:lnTo>
                      <a:pt x="833" y="18"/>
                    </a:lnTo>
                    <a:lnTo>
                      <a:pt x="837" y="17"/>
                    </a:lnTo>
                    <a:lnTo>
                      <a:pt x="844" y="15"/>
                    </a:lnTo>
                    <a:lnTo>
                      <a:pt x="845" y="15"/>
                    </a:lnTo>
                    <a:lnTo>
                      <a:pt x="847" y="15"/>
                    </a:lnTo>
                    <a:lnTo>
                      <a:pt x="848" y="15"/>
                    </a:lnTo>
                    <a:lnTo>
                      <a:pt x="852" y="14"/>
                    </a:lnTo>
                    <a:lnTo>
                      <a:pt x="860" y="12"/>
                    </a:lnTo>
                    <a:lnTo>
                      <a:pt x="861" y="12"/>
                    </a:lnTo>
                    <a:lnTo>
                      <a:pt x="862" y="12"/>
                    </a:lnTo>
                    <a:lnTo>
                      <a:pt x="864" y="11"/>
                    </a:lnTo>
                    <a:lnTo>
                      <a:pt x="868" y="11"/>
                    </a:lnTo>
                    <a:lnTo>
                      <a:pt x="876" y="9"/>
                    </a:lnTo>
                    <a:lnTo>
                      <a:pt x="891" y="7"/>
                    </a:lnTo>
                    <a:lnTo>
                      <a:pt x="892" y="7"/>
                    </a:lnTo>
                    <a:lnTo>
                      <a:pt x="893" y="7"/>
                    </a:lnTo>
                    <a:lnTo>
                      <a:pt x="895" y="6"/>
                    </a:lnTo>
                    <a:lnTo>
                      <a:pt x="899" y="6"/>
                    </a:lnTo>
                    <a:lnTo>
                      <a:pt x="907" y="5"/>
                    </a:lnTo>
                    <a:lnTo>
                      <a:pt x="908" y="5"/>
                    </a:lnTo>
                    <a:lnTo>
                      <a:pt x="910" y="5"/>
                    </a:lnTo>
                    <a:lnTo>
                      <a:pt x="911" y="4"/>
                    </a:lnTo>
                    <a:lnTo>
                      <a:pt x="916" y="4"/>
                    </a:lnTo>
                    <a:lnTo>
                      <a:pt x="924" y="3"/>
                    </a:lnTo>
                    <a:lnTo>
                      <a:pt x="925" y="3"/>
                    </a:lnTo>
                    <a:lnTo>
                      <a:pt x="926" y="3"/>
                    </a:lnTo>
                    <a:lnTo>
                      <a:pt x="928" y="2"/>
                    </a:lnTo>
                    <a:lnTo>
                      <a:pt x="932" y="2"/>
                    </a:lnTo>
                    <a:lnTo>
                      <a:pt x="933" y="2"/>
                    </a:lnTo>
                    <a:lnTo>
                      <a:pt x="935" y="2"/>
                    </a:lnTo>
                    <a:lnTo>
                      <a:pt x="936" y="2"/>
                    </a:lnTo>
                    <a:lnTo>
                      <a:pt x="941" y="1"/>
                    </a:lnTo>
                    <a:lnTo>
                      <a:pt x="942" y="1"/>
                    </a:lnTo>
                    <a:lnTo>
                      <a:pt x="943" y="1"/>
                    </a:lnTo>
                    <a:lnTo>
                      <a:pt x="945" y="1"/>
                    </a:lnTo>
                    <a:lnTo>
                      <a:pt x="946" y="1"/>
                    </a:lnTo>
                    <a:lnTo>
                      <a:pt x="947" y="1"/>
                    </a:lnTo>
                    <a:lnTo>
                      <a:pt x="949" y="1"/>
                    </a:lnTo>
                    <a:lnTo>
                      <a:pt x="950" y="1"/>
                    </a:lnTo>
                    <a:lnTo>
                      <a:pt x="951" y="1"/>
                    </a:lnTo>
                    <a:lnTo>
                      <a:pt x="953" y="1"/>
                    </a:lnTo>
                    <a:lnTo>
                      <a:pt x="957" y="1"/>
                    </a:lnTo>
                    <a:lnTo>
                      <a:pt x="958" y="1"/>
                    </a:lnTo>
                    <a:lnTo>
                      <a:pt x="960" y="1"/>
                    </a:lnTo>
                    <a:lnTo>
                      <a:pt x="961" y="0"/>
                    </a:lnTo>
                    <a:lnTo>
                      <a:pt x="962" y="0"/>
                    </a:lnTo>
                    <a:lnTo>
                      <a:pt x="964" y="0"/>
                    </a:lnTo>
                    <a:lnTo>
                      <a:pt x="966" y="0"/>
                    </a:lnTo>
                    <a:lnTo>
                      <a:pt x="966" y="0"/>
                    </a:lnTo>
                    <a:lnTo>
                      <a:pt x="968" y="0"/>
                    </a:lnTo>
                    <a:lnTo>
                      <a:pt x="969" y="0"/>
                    </a:lnTo>
                    <a:lnTo>
                      <a:pt x="970" y="0"/>
                    </a:lnTo>
                    <a:lnTo>
                      <a:pt x="971" y="0"/>
                    </a:lnTo>
                    <a:lnTo>
                      <a:pt x="972" y="0"/>
                    </a:lnTo>
                    <a:lnTo>
                      <a:pt x="973" y="0"/>
                    </a:lnTo>
                    <a:lnTo>
                      <a:pt x="974" y="0"/>
                    </a:lnTo>
                    <a:lnTo>
                      <a:pt x="975" y="0"/>
                    </a:lnTo>
                    <a:lnTo>
                      <a:pt x="976" y="0"/>
                    </a:lnTo>
                    <a:lnTo>
                      <a:pt x="977" y="0"/>
                    </a:lnTo>
                    <a:lnTo>
                      <a:pt x="978" y="0"/>
                    </a:lnTo>
                    <a:lnTo>
                      <a:pt x="979" y="0"/>
                    </a:lnTo>
                    <a:lnTo>
                      <a:pt x="980" y="0"/>
                    </a:lnTo>
                    <a:lnTo>
                      <a:pt x="981" y="0"/>
                    </a:lnTo>
                    <a:lnTo>
                      <a:pt x="982" y="0"/>
                    </a:lnTo>
                    <a:lnTo>
                      <a:pt x="983" y="0"/>
                    </a:lnTo>
                    <a:lnTo>
                      <a:pt x="984" y="0"/>
                    </a:lnTo>
                    <a:lnTo>
                      <a:pt x="985" y="0"/>
                    </a:lnTo>
                    <a:lnTo>
                      <a:pt x="986" y="0"/>
                    </a:lnTo>
                    <a:lnTo>
                      <a:pt x="987" y="0"/>
                    </a:lnTo>
                    <a:lnTo>
                      <a:pt x="988" y="0"/>
                    </a:lnTo>
                    <a:lnTo>
                      <a:pt x="989" y="0"/>
                    </a:lnTo>
                    <a:lnTo>
                      <a:pt x="990" y="0"/>
                    </a:lnTo>
                    <a:lnTo>
                      <a:pt x="991" y="0"/>
                    </a:lnTo>
                    <a:lnTo>
                      <a:pt x="992" y="0"/>
                    </a:lnTo>
                    <a:lnTo>
                      <a:pt x="993" y="0"/>
                    </a:lnTo>
                    <a:lnTo>
                      <a:pt x="994" y="0"/>
                    </a:lnTo>
                    <a:lnTo>
                      <a:pt x="995" y="0"/>
                    </a:lnTo>
                    <a:lnTo>
                      <a:pt x="996" y="0"/>
                    </a:lnTo>
                    <a:lnTo>
                      <a:pt x="998" y="0"/>
                    </a:lnTo>
                    <a:lnTo>
                      <a:pt x="999" y="0"/>
                    </a:lnTo>
                    <a:lnTo>
                      <a:pt x="1000" y="0"/>
                    </a:lnTo>
                    <a:lnTo>
                      <a:pt x="1003" y="0"/>
                    </a:lnTo>
                    <a:lnTo>
                      <a:pt x="1003" y="0"/>
                    </a:lnTo>
                    <a:lnTo>
                      <a:pt x="1004" y="0"/>
                    </a:lnTo>
                    <a:lnTo>
                      <a:pt x="1007" y="0"/>
                    </a:lnTo>
                    <a:lnTo>
                      <a:pt x="1008" y="1"/>
                    </a:lnTo>
                    <a:lnTo>
                      <a:pt x="1008" y="1"/>
                    </a:lnTo>
                    <a:lnTo>
                      <a:pt x="1011" y="1"/>
                    </a:lnTo>
                    <a:lnTo>
                      <a:pt x="1012" y="1"/>
                    </a:lnTo>
                    <a:lnTo>
                      <a:pt x="1013" y="1"/>
                    </a:lnTo>
                    <a:lnTo>
                      <a:pt x="1015" y="1"/>
                    </a:lnTo>
                    <a:lnTo>
                      <a:pt x="1016" y="1"/>
                    </a:lnTo>
                    <a:lnTo>
                      <a:pt x="1017" y="1"/>
                    </a:lnTo>
                    <a:lnTo>
                      <a:pt x="1019" y="1"/>
                    </a:lnTo>
                    <a:lnTo>
                      <a:pt x="1023" y="1"/>
                    </a:lnTo>
                    <a:lnTo>
                      <a:pt x="1024" y="1"/>
                    </a:lnTo>
                    <a:lnTo>
                      <a:pt x="1025" y="1"/>
                    </a:lnTo>
                    <a:lnTo>
                      <a:pt x="1027" y="1"/>
                    </a:lnTo>
                    <a:lnTo>
                      <a:pt x="1031" y="2"/>
                    </a:lnTo>
                    <a:lnTo>
                      <a:pt x="1032" y="2"/>
                    </a:lnTo>
                    <a:lnTo>
                      <a:pt x="1032" y="2"/>
                    </a:lnTo>
                    <a:lnTo>
                      <a:pt x="1035" y="2"/>
                    </a:lnTo>
                    <a:lnTo>
                      <a:pt x="1038" y="2"/>
                    </a:lnTo>
                    <a:lnTo>
                      <a:pt x="1039" y="2"/>
                    </a:lnTo>
                    <a:lnTo>
                      <a:pt x="1040" y="2"/>
                    </a:lnTo>
                    <a:lnTo>
                      <a:pt x="1042" y="2"/>
                    </a:lnTo>
                    <a:lnTo>
                      <a:pt x="1046" y="3"/>
                    </a:lnTo>
                    <a:lnTo>
                      <a:pt x="1053" y="4"/>
                    </a:lnTo>
                    <a:lnTo>
                      <a:pt x="1054" y="4"/>
                    </a:lnTo>
                    <a:lnTo>
                      <a:pt x="1056" y="4"/>
                    </a:lnTo>
                    <a:lnTo>
                      <a:pt x="1057" y="4"/>
                    </a:lnTo>
                    <a:lnTo>
                      <a:pt x="1061" y="5"/>
                    </a:lnTo>
                    <a:lnTo>
                      <a:pt x="1069" y="6"/>
                    </a:lnTo>
                    <a:lnTo>
                      <a:pt x="1070" y="6"/>
                    </a:lnTo>
                    <a:lnTo>
                      <a:pt x="1071" y="6"/>
                    </a:lnTo>
                    <a:lnTo>
                      <a:pt x="1073" y="6"/>
                    </a:lnTo>
                    <a:lnTo>
                      <a:pt x="1077" y="7"/>
                    </a:lnTo>
                    <a:lnTo>
                      <a:pt x="1084" y="8"/>
                    </a:lnTo>
                    <a:lnTo>
                      <a:pt x="1085" y="8"/>
                    </a:lnTo>
                    <a:lnTo>
                      <a:pt x="1086" y="8"/>
                    </a:lnTo>
                    <a:lnTo>
                      <a:pt x="1088" y="9"/>
                    </a:lnTo>
                    <a:lnTo>
                      <a:pt x="1092" y="9"/>
                    </a:lnTo>
                    <a:lnTo>
                      <a:pt x="1100" y="11"/>
                    </a:lnTo>
                    <a:lnTo>
                      <a:pt x="1102" y="11"/>
                    </a:lnTo>
                    <a:lnTo>
                      <a:pt x="1103" y="11"/>
                    </a:lnTo>
                    <a:lnTo>
                      <a:pt x="1105" y="11"/>
                    </a:lnTo>
                    <a:lnTo>
                      <a:pt x="1109" y="12"/>
                    </a:lnTo>
                    <a:lnTo>
                      <a:pt x="1117" y="14"/>
                    </a:lnTo>
                    <a:lnTo>
                      <a:pt x="1118" y="14"/>
                    </a:lnTo>
                    <a:lnTo>
                      <a:pt x="1119" y="14"/>
                    </a:lnTo>
                    <a:lnTo>
                      <a:pt x="1121" y="15"/>
                    </a:lnTo>
                    <a:lnTo>
                      <a:pt x="1125" y="16"/>
                    </a:lnTo>
                    <a:lnTo>
                      <a:pt x="1134" y="18"/>
                    </a:lnTo>
                    <a:lnTo>
                      <a:pt x="1150" y="22"/>
                    </a:lnTo>
                    <a:lnTo>
                      <a:pt x="1152" y="22"/>
                    </a:lnTo>
                    <a:lnTo>
                      <a:pt x="1152" y="22"/>
                    </a:lnTo>
                    <a:lnTo>
                      <a:pt x="1154" y="23"/>
                    </a:lnTo>
                    <a:lnTo>
                      <a:pt x="1158" y="24"/>
                    </a:lnTo>
                    <a:lnTo>
                      <a:pt x="1166" y="26"/>
                    </a:lnTo>
                    <a:lnTo>
                      <a:pt x="1181" y="31"/>
                    </a:lnTo>
                    <a:lnTo>
                      <a:pt x="1182" y="31"/>
                    </a:lnTo>
                    <a:lnTo>
                      <a:pt x="1183" y="31"/>
                    </a:lnTo>
                    <a:lnTo>
                      <a:pt x="1185" y="32"/>
                    </a:lnTo>
                    <a:lnTo>
                      <a:pt x="1189" y="33"/>
                    </a:lnTo>
                    <a:lnTo>
                      <a:pt x="1197" y="36"/>
                    </a:lnTo>
                    <a:lnTo>
                      <a:pt x="1212" y="41"/>
                    </a:lnTo>
                    <a:lnTo>
                      <a:pt x="1213" y="42"/>
                    </a:lnTo>
                    <a:lnTo>
                      <a:pt x="1215" y="42"/>
                    </a:lnTo>
                    <a:lnTo>
                      <a:pt x="1216" y="43"/>
                    </a:lnTo>
                    <a:lnTo>
                      <a:pt x="1221" y="44"/>
                    </a:lnTo>
                    <a:lnTo>
                      <a:pt x="1229" y="47"/>
                    </a:lnTo>
                    <a:lnTo>
                      <a:pt x="1246" y="54"/>
                    </a:lnTo>
                    <a:lnTo>
                      <a:pt x="1279" y="68"/>
                    </a:lnTo>
                    <a:lnTo>
                      <a:pt x="1280" y="69"/>
                    </a:lnTo>
                    <a:lnTo>
                      <a:pt x="1282" y="69"/>
                    </a:lnTo>
                    <a:lnTo>
                      <a:pt x="1283" y="70"/>
                    </a:lnTo>
                    <a:lnTo>
                      <a:pt x="1287" y="72"/>
                    </a:lnTo>
                    <a:lnTo>
                      <a:pt x="1296" y="76"/>
                    </a:lnTo>
                    <a:lnTo>
                      <a:pt x="1312" y="84"/>
                    </a:lnTo>
                    <a:lnTo>
                      <a:pt x="1345" y="101"/>
                    </a:lnTo>
                    <a:lnTo>
                      <a:pt x="1406" y="137"/>
                    </a:lnTo>
                    <a:lnTo>
                      <a:pt x="1473" y="181"/>
                    </a:lnTo>
                    <a:lnTo>
                      <a:pt x="1535" y="227"/>
                    </a:lnTo>
                    <a:lnTo>
                      <a:pt x="1596" y="276"/>
                    </a:lnTo>
                    <a:lnTo>
                      <a:pt x="1662" y="332"/>
                    </a:lnTo>
                    <a:lnTo>
                      <a:pt x="1724" y="388"/>
                    </a:lnTo>
                    <a:lnTo>
                      <a:pt x="1791" y="451"/>
                    </a:lnTo>
                    <a:lnTo>
                      <a:pt x="1856" y="515"/>
                    </a:lnTo>
                    <a:lnTo>
                      <a:pt x="1918" y="576"/>
                    </a:lnTo>
                    <a:lnTo>
                      <a:pt x="1984" y="642"/>
                    </a:lnTo>
                    <a:lnTo>
                      <a:pt x="2046" y="704"/>
                    </a:lnTo>
                    <a:lnTo>
                      <a:pt x="2107" y="764"/>
                    </a:lnTo>
                    <a:lnTo>
                      <a:pt x="2173" y="827"/>
                    </a:lnTo>
                    <a:lnTo>
                      <a:pt x="2234" y="884"/>
                    </a:lnTo>
                    <a:lnTo>
                      <a:pt x="2301" y="943"/>
                    </a:lnTo>
                    <a:lnTo>
                      <a:pt x="2363" y="996"/>
                    </a:lnTo>
                    <a:lnTo>
                      <a:pt x="2424" y="1043"/>
                    </a:lnTo>
                    <a:lnTo>
                      <a:pt x="2491" y="1090"/>
                    </a:lnTo>
                    <a:lnTo>
                      <a:pt x="2552" y="1129"/>
                    </a:lnTo>
                    <a:lnTo>
                      <a:pt x="2553" y="1130"/>
                    </a:lnTo>
                    <a:lnTo>
                      <a:pt x="2554" y="1130"/>
                    </a:lnTo>
                    <a:lnTo>
                      <a:pt x="2556" y="1132"/>
                    </a:lnTo>
                    <a:lnTo>
                      <a:pt x="2560" y="1134"/>
                    </a:lnTo>
                    <a:lnTo>
                      <a:pt x="2569" y="1139"/>
                    </a:lnTo>
                    <a:lnTo>
                      <a:pt x="2585" y="1148"/>
                    </a:lnTo>
                    <a:lnTo>
                      <a:pt x="2619" y="1166"/>
                    </a:lnTo>
                    <a:lnTo>
                      <a:pt x="2620" y="1166"/>
                    </a:lnTo>
                    <a:lnTo>
                      <a:pt x="2621" y="1167"/>
                    </a:lnTo>
                    <a:lnTo>
                      <a:pt x="2623" y="1168"/>
                    </a:lnTo>
                    <a:lnTo>
                      <a:pt x="2627" y="1170"/>
                    </a:lnTo>
                    <a:lnTo>
                      <a:pt x="2635" y="1174"/>
                    </a:lnTo>
                    <a:lnTo>
                      <a:pt x="2652" y="1182"/>
                    </a:lnTo>
                    <a:lnTo>
                      <a:pt x="2685" y="1197"/>
                    </a:lnTo>
                    <a:lnTo>
                      <a:pt x="2686" y="1197"/>
                    </a:lnTo>
                    <a:lnTo>
                      <a:pt x="2686" y="1197"/>
                    </a:lnTo>
                    <a:lnTo>
                      <a:pt x="2689" y="1198"/>
                    </a:lnTo>
                    <a:lnTo>
                      <a:pt x="2693" y="1199"/>
                    </a:lnTo>
                    <a:lnTo>
                      <a:pt x="2700" y="1203"/>
                    </a:lnTo>
                    <a:lnTo>
                      <a:pt x="2715" y="1208"/>
                    </a:lnTo>
                    <a:lnTo>
                      <a:pt x="2717" y="1208"/>
                    </a:lnTo>
                    <a:lnTo>
                      <a:pt x="2717" y="1209"/>
                    </a:lnTo>
                    <a:lnTo>
                      <a:pt x="2719" y="1210"/>
                    </a:lnTo>
                    <a:lnTo>
                      <a:pt x="2723" y="1211"/>
                    </a:lnTo>
                    <a:lnTo>
                      <a:pt x="2731" y="1214"/>
                    </a:lnTo>
                    <a:lnTo>
                      <a:pt x="2746" y="1219"/>
                    </a:lnTo>
                    <a:lnTo>
                      <a:pt x="2747" y="1219"/>
                    </a:lnTo>
                    <a:lnTo>
                      <a:pt x="2748" y="1220"/>
                    </a:lnTo>
                    <a:lnTo>
                      <a:pt x="2750" y="1220"/>
                    </a:lnTo>
                    <a:lnTo>
                      <a:pt x="2755" y="1222"/>
                    </a:lnTo>
                    <a:lnTo>
                      <a:pt x="2763" y="1224"/>
                    </a:lnTo>
                    <a:lnTo>
                      <a:pt x="2780" y="1229"/>
                    </a:lnTo>
                    <a:lnTo>
                      <a:pt x="2780" y="1229"/>
                    </a:lnTo>
                    <a:lnTo>
                      <a:pt x="2781" y="1229"/>
                    </a:lnTo>
                    <a:lnTo>
                      <a:pt x="2784" y="1230"/>
                    </a:lnTo>
                    <a:lnTo>
                      <a:pt x="2788" y="1231"/>
                    </a:lnTo>
                    <a:lnTo>
                      <a:pt x="2796" y="1233"/>
                    </a:lnTo>
                    <a:lnTo>
                      <a:pt x="2813" y="1237"/>
                    </a:lnTo>
                    <a:lnTo>
                      <a:pt x="2814" y="1237"/>
                    </a:lnTo>
                    <a:lnTo>
                      <a:pt x="2815" y="1237"/>
                    </a:lnTo>
                    <a:lnTo>
                      <a:pt x="2816" y="1238"/>
                    </a:lnTo>
                    <a:lnTo>
                      <a:pt x="2820" y="1239"/>
                    </a:lnTo>
                    <a:lnTo>
                      <a:pt x="2828" y="1240"/>
                    </a:lnTo>
                    <a:lnTo>
                      <a:pt x="2829" y="1240"/>
                    </a:lnTo>
                    <a:lnTo>
                      <a:pt x="2830" y="1241"/>
                    </a:lnTo>
                    <a:lnTo>
                      <a:pt x="2832" y="1241"/>
                    </a:lnTo>
                    <a:lnTo>
                      <a:pt x="2836" y="1242"/>
                    </a:lnTo>
                    <a:lnTo>
                      <a:pt x="2844" y="1243"/>
                    </a:lnTo>
                    <a:lnTo>
                      <a:pt x="2845" y="1243"/>
                    </a:lnTo>
                    <a:lnTo>
                      <a:pt x="2845" y="1244"/>
                    </a:lnTo>
                    <a:lnTo>
                      <a:pt x="2848" y="1244"/>
                    </a:lnTo>
                    <a:lnTo>
                      <a:pt x="2852" y="1244"/>
                    </a:lnTo>
                    <a:lnTo>
                      <a:pt x="2859" y="1245"/>
                    </a:lnTo>
                    <a:lnTo>
                      <a:pt x="2860" y="1246"/>
                    </a:lnTo>
                    <a:lnTo>
                      <a:pt x="2861" y="1246"/>
                    </a:lnTo>
                    <a:lnTo>
                      <a:pt x="2863" y="1246"/>
                    </a:lnTo>
                    <a:lnTo>
                      <a:pt x="2867" y="1247"/>
                    </a:lnTo>
                    <a:lnTo>
                      <a:pt x="2875" y="1248"/>
                    </a:lnTo>
                    <a:lnTo>
                      <a:pt x="2876" y="1248"/>
                    </a:lnTo>
                    <a:lnTo>
                      <a:pt x="2877" y="1248"/>
                    </a:lnTo>
                    <a:lnTo>
                      <a:pt x="2878" y="1248"/>
                    </a:lnTo>
                    <a:lnTo>
                      <a:pt x="2882" y="1249"/>
                    </a:lnTo>
                    <a:lnTo>
                      <a:pt x="2883" y="1249"/>
                    </a:lnTo>
                    <a:lnTo>
                      <a:pt x="2884" y="1249"/>
                    </a:lnTo>
                    <a:lnTo>
                      <a:pt x="2886" y="1249"/>
                    </a:lnTo>
                    <a:lnTo>
                      <a:pt x="2890" y="1249"/>
                    </a:lnTo>
                    <a:lnTo>
                      <a:pt x="2891" y="1249"/>
                    </a:lnTo>
                    <a:lnTo>
                      <a:pt x="2892" y="1249"/>
                    </a:lnTo>
                    <a:lnTo>
                      <a:pt x="2894" y="1250"/>
                    </a:lnTo>
                    <a:lnTo>
                      <a:pt x="2898" y="1250"/>
                    </a:lnTo>
                    <a:lnTo>
                      <a:pt x="2905" y="1250"/>
                    </a:lnTo>
                    <a:lnTo>
                      <a:pt x="2906" y="1251"/>
                    </a:lnTo>
                    <a:lnTo>
                      <a:pt x="2907" y="1251"/>
                    </a:lnTo>
                    <a:lnTo>
                      <a:pt x="2909" y="1251"/>
                    </a:lnTo>
                    <a:lnTo>
                      <a:pt x="2912" y="1251"/>
                    </a:lnTo>
                    <a:lnTo>
                      <a:pt x="2914" y="1251"/>
                    </a:lnTo>
                    <a:lnTo>
                      <a:pt x="2915" y="1252"/>
                    </a:lnTo>
                    <a:lnTo>
                      <a:pt x="2916" y="1252"/>
                    </a:lnTo>
                    <a:lnTo>
                      <a:pt x="2920" y="1252"/>
                    </a:lnTo>
                    <a:lnTo>
                      <a:pt x="2922" y="1252"/>
                    </a:lnTo>
                    <a:lnTo>
                      <a:pt x="2922" y="1252"/>
                    </a:lnTo>
                    <a:lnTo>
                      <a:pt x="2924" y="1252"/>
                    </a:lnTo>
                    <a:lnTo>
                      <a:pt x="2925" y="1252"/>
                    </a:lnTo>
                    <a:lnTo>
                      <a:pt x="2926" y="1252"/>
                    </a:lnTo>
                    <a:lnTo>
                      <a:pt x="2928" y="1252"/>
                    </a:lnTo>
                    <a:lnTo>
                      <a:pt x="2929" y="1252"/>
                    </a:lnTo>
                    <a:lnTo>
                      <a:pt x="2930" y="1252"/>
                    </a:lnTo>
                    <a:lnTo>
                      <a:pt x="2932" y="1252"/>
                    </a:lnTo>
                    <a:lnTo>
                      <a:pt x="2933" y="1252"/>
                    </a:lnTo>
                    <a:lnTo>
                      <a:pt x="2933" y="1252"/>
                    </a:lnTo>
                    <a:lnTo>
                      <a:pt x="2936" y="1252"/>
                    </a:lnTo>
                    <a:lnTo>
                      <a:pt x="2936" y="1252"/>
                    </a:lnTo>
                    <a:lnTo>
                      <a:pt x="2937" y="1252"/>
                    </a:lnTo>
                    <a:lnTo>
                      <a:pt x="2939" y="1252"/>
                    </a:lnTo>
                    <a:lnTo>
                      <a:pt x="2940" y="1252"/>
                    </a:lnTo>
                    <a:lnTo>
                      <a:pt x="2941" y="1252"/>
                    </a:lnTo>
                    <a:lnTo>
                      <a:pt x="2942" y="1252"/>
                    </a:lnTo>
                    <a:lnTo>
                      <a:pt x="2943" y="1252"/>
                    </a:lnTo>
                    <a:lnTo>
                      <a:pt x="2944" y="1252"/>
                    </a:lnTo>
                    <a:lnTo>
                      <a:pt x="2945" y="1252"/>
                    </a:lnTo>
                    <a:lnTo>
                      <a:pt x="2946" y="1252"/>
                    </a:lnTo>
                    <a:lnTo>
                      <a:pt x="2947" y="1252"/>
                    </a:lnTo>
                    <a:lnTo>
                      <a:pt x="2948" y="1252"/>
                    </a:lnTo>
                    <a:lnTo>
                      <a:pt x="2949" y="1252"/>
                    </a:lnTo>
                    <a:lnTo>
                      <a:pt x="2950" y="1252"/>
                    </a:lnTo>
                    <a:lnTo>
                      <a:pt x="2951" y="1252"/>
                    </a:lnTo>
                    <a:lnTo>
                      <a:pt x="2952" y="1252"/>
                    </a:lnTo>
                    <a:lnTo>
                      <a:pt x="2953" y="1252"/>
                    </a:lnTo>
                    <a:lnTo>
                      <a:pt x="2954" y="1252"/>
                    </a:lnTo>
                    <a:lnTo>
                      <a:pt x="2955" y="1252"/>
                    </a:lnTo>
                    <a:lnTo>
                      <a:pt x="2956" y="1252"/>
                    </a:lnTo>
                    <a:lnTo>
                      <a:pt x="2957" y="1252"/>
                    </a:lnTo>
                    <a:lnTo>
                      <a:pt x="2958" y="1252"/>
                    </a:lnTo>
                    <a:lnTo>
                      <a:pt x="2959" y="1252"/>
                    </a:lnTo>
                    <a:lnTo>
                      <a:pt x="2960" y="1252"/>
                    </a:lnTo>
                    <a:lnTo>
                      <a:pt x="2961" y="1252"/>
                    </a:lnTo>
                    <a:lnTo>
                      <a:pt x="2962" y="1252"/>
                    </a:lnTo>
                    <a:lnTo>
                      <a:pt x="2964" y="1252"/>
                    </a:lnTo>
                    <a:lnTo>
                      <a:pt x="2965" y="1252"/>
                    </a:lnTo>
                    <a:lnTo>
                      <a:pt x="2965" y="1252"/>
                    </a:lnTo>
                    <a:lnTo>
                      <a:pt x="2966" y="1252"/>
                    </a:lnTo>
                    <a:lnTo>
                      <a:pt x="2969" y="1252"/>
                    </a:lnTo>
                    <a:lnTo>
                      <a:pt x="2970" y="1252"/>
                    </a:lnTo>
                    <a:lnTo>
                      <a:pt x="2970" y="1252"/>
                    </a:lnTo>
                    <a:lnTo>
                      <a:pt x="2973" y="1252"/>
                    </a:lnTo>
                    <a:lnTo>
                      <a:pt x="2974" y="1252"/>
                    </a:lnTo>
                    <a:lnTo>
                      <a:pt x="2975" y="1252"/>
                    </a:lnTo>
                    <a:lnTo>
                      <a:pt x="2977" y="1252"/>
                    </a:lnTo>
                    <a:lnTo>
                      <a:pt x="2978" y="1252"/>
                    </a:lnTo>
                    <a:lnTo>
                      <a:pt x="2979" y="1252"/>
                    </a:lnTo>
                    <a:lnTo>
                      <a:pt x="2981" y="1252"/>
                    </a:lnTo>
                    <a:lnTo>
                      <a:pt x="2985" y="1252"/>
                    </a:lnTo>
                    <a:lnTo>
                      <a:pt x="2986" y="1252"/>
                    </a:lnTo>
                    <a:lnTo>
                      <a:pt x="2987" y="1252"/>
                    </a:lnTo>
                    <a:lnTo>
                      <a:pt x="2989" y="1251"/>
                    </a:lnTo>
                    <a:lnTo>
                      <a:pt x="2993" y="1251"/>
                    </a:lnTo>
                    <a:lnTo>
                      <a:pt x="2994" y="1251"/>
                    </a:lnTo>
                    <a:lnTo>
                      <a:pt x="2995" y="1251"/>
                    </a:lnTo>
                    <a:lnTo>
                      <a:pt x="2998" y="1251"/>
                    </a:lnTo>
                    <a:lnTo>
                      <a:pt x="3002" y="1250"/>
                    </a:lnTo>
                    <a:lnTo>
                      <a:pt x="3003" y="1250"/>
                    </a:lnTo>
                    <a:lnTo>
                      <a:pt x="3003" y="1250"/>
                    </a:lnTo>
                    <a:lnTo>
                      <a:pt x="3006" y="1250"/>
                    </a:lnTo>
                    <a:lnTo>
                      <a:pt x="3010" y="1250"/>
                    </a:lnTo>
                    <a:lnTo>
                      <a:pt x="3017" y="1249"/>
                    </a:lnTo>
                    <a:lnTo>
                      <a:pt x="3018" y="1249"/>
                    </a:lnTo>
                    <a:lnTo>
                      <a:pt x="3019" y="1249"/>
                    </a:lnTo>
                    <a:lnTo>
                      <a:pt x="3021" y="1249"/>
                    </a:lnTo>
                    <a:lnTo>
                      <a:pt x="3025" y="1248"/>
                    </a:lnTo>
                    <a:lnTo>
                      <a:pt x="3032" y="1247"/>
                    </a:lnTo>
                    <a:lnTo>
                      <a:pt x="3033" y="1247"/>
                    </a:lnTo>
                    <a:lnTo>
                      <a:pt x="3035" y="1247"/>
                    </a:lnTo>
                    <a:lnTo>
                      <a:pt x="3036" y="1247"/>
                    </a:lnTo>
                    <a:lnTo>
                      <a:pt x="3040" y="1247"/>
                    </a:lnTo>
                    <a:lnTo>
                      <a:pt x="3048" y="1245"/>
                    </a:lnTo>
                    <a:lnTo>
                      <a:pt x="3063" y="1243"/>
                    </a:lnTo>
                    <a:lnTo>
                      <a:pt x="3064" y="1243"/>
                    </a:lnTo>
                    <a:lnTo>
                      <a:pt x="3065" y="1242"/>
                    </a:lnTo>
                    <a:lnTo>
                      <a:pt x="3067" y="1242"/>
                    </a:lnTo>
                    <a:lnTo>
                      <a:pt x="3072" y="1241"/>
                    </a:lnTo>
                    <a:lnTo>
                      <a:pt x="3081" y="1239"/>
                    </a:lnTo>
                    <a:lnTo>
                      <a:pt x="3098" y="1236"/>
                    </a:lnTo>
                    <a:lnTo>
                      <a:pt x="3099" y="1235"/>
                    </a:lnTo>
                    <a:lnTo>
                      <a:pt x="3100" y="1235"/>
                    </a:lnTo>
                    <a:lnTo>
                      <a:pt x="3102" y="1235"/>
                    </a:lnTo>
                    <a:lnTo>
                      <a:pt x="3106" y="1233"/>
                    </a:lnTo>
                    <a:lnTo>
                      <a:pt x="3115" y="1231"/>
                    </a:lnTo>
                    <a:lnTo>
                      <a:pt x="3116" y="1231"/>
                    </a:lnTo>
                    <a:lnTo>
                      <a:pt x="3117" y="1231"/>
                    </a:lnTo>
                    <a:lnTo>
                      <a:pt x="3119" y="1230"/>
                    </a:lnTo>
                    <a:lnTo>
                      <a:pt x="3123" y="1229"/>
                    </a:lnTo>
                    <a:lnTo>
                      <a:pt x="3124" y="1229"/>
                    </a:lnTo>
                    <a:lnTo>
                      <a:pt x="3125" y="1228"/>
                    </a:lnTo>
                    <a:lnTo>
                      <a:pt x="3128" y="1228"/>
                    </a:lnTo>
                    <a:lnTo>
                      <a:pt x="3129" y="1228"/>
                    </a:lnTo>
                    <a:lnTo>
                      <a:pt x="3130" y="1227"/>
                    </a:lnTo>
                    <a:lnTo>
                      <a:pt x="3131" y="1227"/>
                    </a:lnTo>
                    <a:lnTo>
                      <a:pt x="3132" y="1227"/>
                    </a:lnTo>
                  </a:path>
                </a:pathLst>
              </a:custGeom>
              <a:noFill/>
              <a:ln w="28575" cap="sq">
                <a:solidFill>
                  <a:srgbClr val="FF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800"/>
              </a:p>
            </p:txBody>
          </p:sp>
          <p:cxnSp>
            <p:nvCxnSpPr>
              <p:cNvPr id="209" name="直接连接符 208"/>
              <p:cNvCxnSpPr/>
              <p:nvPr/>
            </p:nvCxnSpPr>
            <p:spPr bwMode="auto">
              <a:xfrm>
                <a:off x="2639269" y="5816676"/>
                <a:ext cx="7344816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stealth" w="lg" len="lg"/>
              </a:ln>
              <a:effectLst/>
            </p:spPr>
          </p:cxnSp>
          <p:cxnSp>
            <p:nvCxnSpPr>
              <p:cNvPr id="210" name="直接连接符 209"/>
              <p:cNvCxnSpPr/>
              <p:nvPr/>
            </p:nvCxnSpPr>
            <p:spPr bwMode="auto">
              <a:xfrm flipV="1">
                <a:off x="3215333" y="2718668"/>
                <a:ext cx="0" cy="345638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stealth" w="lg" len="lg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矩形 210"/>
                  <p:cNvSpPr/>
                  <p:nvPr/>
                </p:nvSpPr>
                <p:spPr>
                  <a:xfrm>
                    <a:off x="9748542" y="5257353"/>
                    <a:ext cx="474809" cy="538609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11" name="矩形 2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8542" y="5257353"/>
                    <a:ext cx="474809" cy="538609"/>
                  </a:xfrm>
                  <a:prstGeom prst="rect">
                    <a:avLst/>
                  </a:prstGeom>
                  <a:blipFill rotWithShape="1">
                    <a:blip r:embed="rId5"/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矩形 211"/>
                  <p:cNvSpPr/>
                  <p:nvPr/>
                </p:nvSpPr>
                <p:spPr>
                  <a:xfrm>
                    <a:off x="3215333" y="2358628"/>
                    <a:ext cx="472950" cy="52322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12" name="矩形 2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5333" y="2358628"/>
                    <a:ext cx="472950" cy="523220"/>
                  </a:xfrm>
                  <a:prstGeom prst="rect">
                    <a:avLst/>
                  </a:prstGeom>
                  <a:blipFill rotWithShape="1">
                    <a:blip r:embed="rId6"/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" name="矩形 212"/>
                  <p:cNvSpPr/>
                  <p:nvPr/>
                </p:nvSpPr>
                <p:spPr>
                  <a:xfrm>
                    <a:off x="2772619" y="5746551"/>
                    <a:ext cx="517256" cy="52322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13" name="矩形 2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2619" y="5746551"/>
                    <a:ext cx="517256" cy="523220"/>
                  </a:xfrm>
                  <a:prstGeom prst="rect">
                    <a:avLst/>
                  </a:prstGeom>
                  <a:blipFill rotWithShape="1">
                    <a:blip r:embed="rId7"/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矩形 213"/>
                  <p:cNvSpPr/>
                  <p:nvPr/>
                </p:nvSpPr>
                <p:spPr>
                  <a:xfrm>
                    <a:off x="3642720" y="5712643"/>
                    <a:ext cx="493533" cy="538609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/>
                            </a:rPr>
                            <m:t>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14" name="矩形 2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2720" y="5712643"/>
                    <a:ext cx="493533" cy="538609"/>
                  </a:xfrm>
                  <a:prstGeom prst="rect">
                    <a:avLst/>
                  </a:prstGeom>
                  <a:blipFill rotWithShape="1">
                    <a:blip r:embed="rId8"/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矩形 214"/>
                  <p:cNvSpPr/>
                  <p:nvPr/>
                </p:nvSpPr>
                <p:spPr>
                  <a:xfrm>
                    <a:off x="8554448" y="5704904"/>
                    <a:ext cx="486159" cy="538609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/>
                            </a:rPr>
                            <m:t>𝑏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15" name="矩形 2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54448" y="5704904"/>
                    <a:ext cx="486159" cy="538609"/>
                  </a:xfrm>
                  <a:prstGeom prst="rect">
                    <a:avLst/>
                  </a:prstGeom>
                  <a:blipFill rotWithShape="1">
                    <a:blip r:embed="rId9"/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6" name="直接连接符 215"/>
              <p:cNvCxnSpPr/>
              <p:nvPr/>
            </p:nvCxnSpPr>
            <p:spPr bwMode="auto">
              <a:xfrm flipV="1">
                <a:off x="3852270" y="3832175"/>
                <a:ext cx="0" cy="198442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7" name="直接连接符 216"/>
              <p:cNvCxnSpPr/>
              <p:nvPr/>
            </p:nvCxnSpPr>
            <p:spPr bwMode="auto">
              <a:xfrm flipV="1">
                <a:off x="8834810" y="4781550"/>
                <a:ext cx="0" cy="103505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05806" y="874623"/>
            <a:ext cx="3352800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marL="457200" indent="-457200">
              <a:buBlip>
                <a:blip r:embed="rId2"/>
              </a:buBlip>
              <a:defRPr sz="28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b="1" dirty="0" smtClean="0">
                <a:solidFill>
                  <a:srgbClr val="FF0000"/>
                </a:solidFill>
              </a:rPr>
              <a:t>曲边梯形</a:t>
            </a:r>
            <a:r>
              <a:rPr lang="zh-CN" b="1" dirty="0">
                <a:solidFill>
                  <a:srgbClr val="FF0000"/>
                </a:solidFill>
              </a:rPr>
              <a:t>的面积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194880" y="3017296"/>
            <a:ext cx="4972013" cy="2982945"/>
            <a:chOff x="3862549" y="2833731"/>
            <a:chExt cx="4972013" cy="2982945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3862549" y="3803704"/>
              <a:ext cx="25400" cy="20129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3887949" y="3778303"/>
              <a:ext cx="25400" cy="2038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3913350" y="3752903"/>
              <a:ext cx="25400" cy="20637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938750" y="3729090"/>
              <a:ext cx="23813" cy="208758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3962562" y="3703690"/>
              <a:ext cx="25400" cy="211298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3987963" y="3679877"/>
              <a:ext cx="25400" cy="21367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4013363" y="3654477"/>
              <a:ext cx="23813" cy="21621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4037175" y="3630664"/>
              <a:ext cx="25400" cy="218601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4062576" y="3606851"/>
              <a:ext cx="23813" cy="22098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4086388" y="3581451"/>
              <a:ext cx="25400" cy="22352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4111788" y="3557638"/>
              <a:ext cx="25400" cy="22590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4137189" y="3533826"/>
              <a:ext cx="23813" cy="22828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4161001" y="3510013"/>
              <a:ext cx="25400" cy="230666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4186401" y="3486200"/>
              <a:ext cx="25400" cy="233047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4211802" y="3463975"/>
              <a:ext cx="25400" cy="23527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4237202" y="3440162"/>
              <a:ext cx="23813" cy="237651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4261014" y="3417937"/>
              <a:ext cx="25400" cy="239873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4286415" y="3395712"/>
              <a:ext cx="25400" cy="242096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4311815" y="3373486"/>
              <a:ext cx="23813" cy="244318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4335627" y="3351261"/>
              <a:ext cx="25400" cy="246541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4361028" y="3329036"/>
              <a:ext cx="23813" cy="248763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4384840" y="3308398"/>
              <a:ext cx="25400" cy="250827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4410240" y="3287760"/>
              <a:ext cx="23813" cy="252891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4434053" y="3267123"/>
              <a:ext cx="25400" cy="254955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4459453" y="3246485"/>
              <a:ext cx="25400" cy="257019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4484853" y="3225847"/>
              <a:ext cx="25400" cy="259082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4510254" y="3206797"/>
              <a:ext cx="25400" cy="260987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4535654" y="3187747"/>
              <a:ext cx="23813" cy="262892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4559466" y="3168697"/>
              <a:ext cx="25400" cy="26479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4584867" y="3149646"/>
              <a:ext cx="23813" cy="266702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4608679" y="3132184"/>
              <a:ext cx="25400" cy="26844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6" name="Rectangle 37"/>
            <p:cNvSpPr>
              <a:spLocks noChangeArrowheads="1"/>
            </p:cNvSpPr>
            <p:nvPr/>
          </p:nvSpPr>
          <p:spPr bwMode="auto">
            <a:xfrm>
              <a:off x="4634079" y="3114721"/>
              <a:ext cx="25400" cy="270195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4659480" y="3098846"/>
              <a:ext cx="23813" cy="271782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4683292" y="3081383"/>
              <a:ext cx="25400" cy="273529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4708692" y="3065508"/>
              <a:ext cx="23813" cy="275116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4732505" y="3049633"/>
              <a:ext cx="25400" cy="276704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4757905" y="3033758"/>
              <a:ext cx="25400" cy="278291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4783306" y="3019470"/>
              <a:ext cx="25400" cy="27972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4808706" y="3005182"/>
              <a:ext cx="23813" cy="281149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4832518" y="2992482"/>
              <a:ext cx="25400" cy="282419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4857919" y="2978195"/>
              <a:ext cx="25400" cy="283848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46" name="Rectangle 47"/>
            <p:cNvSpPr>
              <a:spLocks noChangeArrowheads="1"/>
            </p:cNvSpPr>
            <p:nvPr/>
          </p:nvSpPr>
          <p:spPr bwMode="auto">
            <a:xfrm>
              <a:off x="4883319" y="2965494"/>
              <a:ext cx="23813" cy="285118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4907131" y="2954382"/>
              <a:ext cx="25400" cy="286229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48" name="Rectangle 49"/>
            <p:cNvSpPr>
              <a:spLocks noChangeArrowheads="1"/>
            </p:cNvSpPr>
            <p:nvPr/>
          </p:nvSpPr>
          <p:spPr bwMode="auto">
            <a:xfrm>
              <a:off x="4932532" y="2941682"/>
              <a:ext cx="23813" cy="287499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49" name="Rectangle 50"/>
            <p:cNvSpPr>
              <a:spLocks noChangeArrowheads="1"/>
            </p:cNvSpPr>
            <p:nvPr/>
          </p:nvSpPr>
          <p:spPr bwMode="auto">
            <a:xfrm>
              <a:off x="4956344" y="2930569"/>
              <a:ext cx="25400" cy="288610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50" name="Rectangle 51"/>
            <p:cNvSpPr>
              <a:spLocks noChangeArrowheads="1"/>
            </p:cNvSpPr>
            <p:nvPr/>
          </p:nvSpPr>
          <p:spPr bwMode="auto">
            <a:xfrm>
              <a:off x="4981744" y="2921044"/>
              <a:ext cx="25400" cy="289563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51" name="Rectangle 52"/>
            <p:cNvSpPr>
              <a:spLocks noChangeArrowheads="1"/>
            </p:cNvSpPr>
            <p:nvPr/>
          </p:nvSpPr>
          <p:spPr bwMode="auto">
            <a:xfrm>
              <a:off x="5007145" y="2909931"/>
              <a:ext cx="23813" cy="290674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52" name="Rectangle 53"/>
            <p:cNvSpPr>
              <a:spLocks noChangeArrowheads="1"/>
            </p:cNvSpPr>
            <p:nvPr/>
          </p:nvSpPr>
          <p:spPr bwMode="auto">
            <a:xfrm>
              <a:off x="5030957" y="2901994"/>
              <a:ext cx="25400" cy="291468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53" name="Rectangle 54"/>
            <p:cNvSpPr>
              <a:spLocks noChangeArrowheads="1"/>
            </p:cNvSpPr>
            <p:nvPr/>
          </p:nvSpPr>
          <p:spPr bwMode="auto">
            <a:xfrm>
              <a:off x="5056357" y="2892469"/>
              <a:ext cx="25400" cy="292420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54" name="Rectangle 55"/>
            <p:cNvSpPr>
              <a:spLocks noChangeArrowheads="1"/>
            </p:cNvSpPr>
            <p:nvPr/>
          </p:nvSpPr>
          <p:spPr bwMode="auto">
            <a:xfrm>
              <a:off x="5081758" y="2884531"/>
              <a:ext cx="25400" cy="293214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55" name="Rectangle 56"/>
            <p:cNvSpPr>
              <a:spLocks noChangeArrowheads="1"/>
            </p:cNvSpPr>
            <p:nvPr/>
          </p:nvSpPr>
          <p:spPr bwMode="auto">
            <a:xfrm>
              <a:off x="5107158" y="2876594"/>
              <a:ext cx="23813" cy="294008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56" name="Rectangle 57"/>
            <p:cNvSpPr>
              <a:spLocks noChangeArrowheads="1"/>
            </p:cNvSpPr>
            <p:nvPr/>
          </p:nvSpPr>
          <p:spPr bwMode="auto">
            <a:xfrm>
              <a:off x="5130970" y="2870243"/>
              <a:ext cx="25400" cy="29464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57" name="Rectangle 58"/>
            <p:cNvSpPr>
              <a:spLocks noChangeArrowheads="1"/>
            </p:cNvSpPr>
            <p:nvPr/>
          </p:nvSpPr>
          <p:spPr bwMode="auto">
            <a:xfrm>
              <a:off x="5156371" y="2863893"/>
              <a:ext cx="25400" cy="295278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58" name="Rectangle 59"/>
            <p:cNvSpPr>
              <a:spLocks noChangeArrowheads="1"/>
            </p:cNvSpPr>
            <p:nvPr/>
          </p:nvSpPr>
          <p:spPr bwMode="auto">
            <a:xfrm>
              <a:off x="5181771" y="2857543"/>
              <a:ext cx="23813" cy="29591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59" name="Rectangle 60"/>
            <p:cNvSpPr>
              <a:spLocks noChangeArrowheads="1"/>
            </p:cNvSpPr>
            <p:nvPr/>
          </p:nvSpPr>
          <p:spPr bwMode="auto">
            <a:xfrm>
              <a:off x="5205583" y="2852781"/>
              <a:ext cx="25400" cy="296389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60" name="Rectangle 61"/>
            <p:cNvSpPr>
              <a:spLocks noChangeArrowheads="1"/>
            </p:cNvSpPr>
            <p:nvPr/>
          </p:nvSpPr>
          <p:spPr bwMode="auto">
            <a:xfrm>
              <a:off x="5230984" y="2848018"/>
              <a:ext cx="23813" cy="296865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61" name="Rectangle 62"/>
            <p:cNvSpPr>
              <a:spLocks noChangeArrowheads="1"/>
            </p:cNvSpPr>
            <p:nvPr/>
          </p:nvSpPr>
          <p:spPr bwMode="auto">
            <a:xfrm>
              <a:off x="5254796" y="2843256"/>
              <a:ext cx="25400" cy="297342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62" name="Rectangle 63"/>
            <p:cNvSpPr>
              <a:spLocks noChangeArrowheads="1"/>
            </p:cNvSpPr>
            <p:nvPr/>
          </p:nvSpPr>
          <p:spPr bwMode="auto">
            <a:xfrm>
              <a:off x="5280196" y="2841668"/>
              <a:ext cx="23813" cy="297500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63" name="Rectangle 64"/>
            <p:cNvSpPr>
              <a:spLocks noChangeArrowheads="1"/>
            </p:cNvSpPr>
            <p:nvPr/>
          </p:nvSpPr>
          <p:spPr bwMode="auto">
            <a:xfrm>
              <a:off x="5304009" y="2838493"/>
              <a:ext cx="25400" cy="297818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64" name="Rectangle 65"/>
            <p:cNvSpPr>
              <a:spLocks noChangeArrowheads="1"/>
            </p:cNvSpPr>
            <p:nvPr/>
          </p:nvSpPr>
          <p:spPr bwMode="auto">
            <a:xfrm>
              <a:off x="5329409" y="2836906"/>
              <a:ext cx="25400" cy="29797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65" name="Rectangle 66"/>
            <p:cNvSpPr>
              <a:spLocks noChangeArrowheads="1"/>
            </p:cNvSpPr>
            <p:nvPr/>
          </p:nvSpPr>
          <p:spPr bwMode="auto">
            <a:xfrm>
              <a:off x="5354809" y="2835318"/>
              <a:ext cx="25400" cy="298135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66" name="Rectangle 67"/>
            <p:cNvSpPr>
              <a:spLocks noChangeArrowheads="1"/>
            </p:cNvSpPr>
            <p:nvPr/>
          </p:nvSpPr>
          <p:spPr bwMode="auto">
            <a:xfrm>
              <a:off x="5380210" y="2833731"/>
              <a:ext cx="25400" cy="298294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67" name="Rectangle 68"/>
            <p:cNvSpPr>
              <a:spLocks noChangeArrowheads="1"/>
            </p:cNvSpPr>
            <p:nvPr/>
          </p:nvSpPr>
          <p:spPr bwMode="auto">
            <a:xfrm>
              <a:off x="5405610" y="2833731"/>
              <a:ext cx="23813" cy="298294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68" name="Rectangle 69"/>
            <p:cNvSpPr>
              <a:spLocks noChangeArrowheads="1"/>
            </p:cNvSpPr>
            <p:nvPr/>
          </p:nvSpPr>
          <p:spPr bwMode="auto">
            <a:xfrm>
              <a:off x="5429422" y="2833731"/>
              <a:ext cx="25400" cy="298294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69" name="Rectangle 70"/>
            <p:cNvSpPr>
              <a:spLocks noChangeArrowheads="1"/>
            </p:cNvSpPr>
            <p:nvPr/>
          </p:nvSpPr>
          <p:spPr bwMode="auto">
            <a:xfrm>
              <a:off x="5454823" y="2835318"/>
              <a:ext cx="23813" cy="298135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70" name="Rectangle 71"/>
            <p:cNvSpPr>
              <a:spLocks noChangeArrowheads="1"/>
            </p:cNvSpPr>
            <p:nvPr/>
          </p:nvSpPr>
          <p:spPr bwMode="auto">
            <a:xfrm>
              <a:off x="5478635" y="2836906"/>
              <a:ext cx="25400" cy="29797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71" name="Rectangle 72"/>
            <p:cNvSpPr>
              <a:spLocks noChangeArrowheads="1"/>
            </p:cNvSpPr>
            <p:nvPr/>
          </p:nvSpPr>
          <p:spPr bwMode="auto">
            <a:xfrm>
              <a:off x="5504035" y="2840081"/>
              <a:ext cx="25400" cy="297659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72" name="Rectangle 73"/>
            <p:cNvSpPr>
              <a:spLocks noChangeArrowheads="1"/>
            </p:cNvSpPr>
            <p:nvPr/>
          </p:nvSpPr>
          <p:spPr bwMode="auto">
            <a:xfrm>
              <a:off x="5529436" y="2841668"/>
              <a:ext cx="23813" cy="297500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73" name="Rectangle 74"/>
            <p:cNvSpPr>
              <a:spLocks noChangeArrowheads="1"/>
            </p:cNvSpPr>
            <p:nvPr/>
          </p:nvSpPr>
          <p:spPr bwMode="auto">
            <a:xfrm>
              <a:off x="5553248" y="2846431"/>
              <a:ext cx="25400" cy="297024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74" name="Rectangle 75"/>
            <p:cNvSpPr>
              <a:spLocks noChangeArrowheads="1"/>
            </p:cNvSpPr>
            <p:nvPr/>
          </p:nvSpPr>
          <p:spPr bwMode="auto">
            <a:xfrm>
              <a:off x="5578648" y="2849606"/>
              <a:ext cx="23813" cy="296706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75" name="Rectangle 76"/>
            <p:cNvSpPr>
              <a:spLocks noChangeArrowheads="1"/>
            </p:cNvSpPr>
            <p:nvPr/>
          </p:nvSpPr>
          <p:spPr bwMode="auto">
            <a:xfrm>
              <a:off x="5602461" y="2854368"/>
              <a:ext cx="25400" cy="296230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76" name="Rectangle 77"/>
            <p:cNvSpPr>
              <a:spLocks noChangeArrowheads="1"/>
            </p:cNvSpPr>
            <p:nvPr/>
          </p:nvSpPr>
          <p:spPr bwMode="auto">
            <a:xfrm>
              <a:off x="5627861" y="2860718"/>
              <a:ext cx="25400" cy="295595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77" name="Rectangle 78"/>
            <p:cNvSpPr>
              <a:spLocks noChangeArrowheads="1"/>
            </p:cNvSpPr>
            <p:nvPr/>
          </p:nvSpPr>
          <p:spPr bwMode="auto">
            <a:xfrm>
              <a:off x="5653261" y="2865481"/>
              <a:ext cx="25400" cy="295119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78" name="Rectangle 79"/>
            <p:cNvSpPr>
              <a:spLocks noChangeArrowheads="1"/>
            </p:cNvSpPr>
            <p:nvPr/>
          </p:nvSpPr>
          <p:spPr bwMode="auto">
            <a:xfrm>
              <a:off x="5678662" y="2871831"/>
              <a:ext cx="23813" cy="294484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79" name="Rectangle 80"/>
            <p:cNvSpPr>
              <a:spLocks noChangeArrowheads="1"/>
            </p:cNvSpPr>
            <p:nvPr/>
          </p:nvSpPr>
          <p:spPr bwMode="auto">
            <a:xfrm>
              <a:off x="5702474" y="2879769"/>
              <a:ext cx="25400" cy="293690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80" name="Rectangle 81"/>
            <p:cNvSpPr>
              <a:spLocks noChangeArrowheads="1"/>
            </p:cNvSpPr>
            <p:nvPr/>
          </p:nvSpPr>
          <p:spPr bwMode="auto">
            <a:xfrm>
              <a:off x="5727874" y="2887706"/>
              <a:ext cx="25400" cy="292896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81" name="Rectangle 82"/>
            <p:cNvSpPr>
              <a:spLocks noChangeArrowheads="1"/>
            </p:cNvSpPr>
            <p:nvPr/>
          </p:nvSpPr>
          <p:spPr bwMode="auto">
            <a:xfrm>
              <a:off x="5753275" y="2895644"/>
              <a:ext cx="23813" cy="292103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82" name="Rectangle 83"/>
            <p:cNvSpPr>
              <a:spLocks noChangeArrowheads="1"/>
            </p:cNvSpPr>
            <p:nvPr/>
          </p:nvSpPr>
          <p:spPr bwMode="auto">
            <a:xfrm>
              <a:off x="5777087" y="2903581"/>
              <a:ext cx="25400" cy="291309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83" name="Rectangle 84"/>
            <p:cNvSpPr>
              <a:spLocks noChangeArrowheads="1"/>
            </p:cNvSpPr>
            <p:nvPr/>
          </p:nvSpPr>
          <p:spPr bwMode="auto">
            <a:xfrm>
              <a:off x="5802487" y="2914694"/>
              <a:ext cx="23813" cy="290198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84" name="Rectangle 85"/>
            <p:cNvSpPr>
              <a:spLocks noChangeArrowheads="1"/>
            </p:cNvSpPr>
            <p:nvPr/>
          </p:nvSpPr>
          <p:spPr bwMode="auto">
            <a:xfrm>
              <a:off x="5826300" y="2924219"/>
              <a:ext cx="25400" cy="289245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85" name="Rectangle 86"/>
            <p:cNvSpPr>
              <a:spLocks noChangeArrowheads="1"/>
            </p:cNvSpPr>
            <p:nvPr/>
          </p:nvSpPr>
          <p:spPr bwMode="auto">
            <a:xfrm>
              <a:off x="5851700" y="2935332"/>
              <a:ext cx="25400" cy="288134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86" name="Rectangle 87"/>
            <p:cNvSpPr>
              <a:spLocks noChangeArrowheads="1"/>
            </p:cNvSpPr>
            <p:nvPr/>
          </p:nvSpPr>
          <p:spPr bwMode="auto">
            <a:xfrm>
              <a:off x="5877100" y="2946444"/>
              <a:ext cx="23813" cy="287023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87" name="Rectangle 88"/>
            <p:cNvSpPr>
              <a:spLocks noChangeArrowheads="1"/>
            </p:cNvSpPr>
            <p:nvPr/>
          </p:nvSpPr>
          <p:spPr bwMode="auto">
            <a:xfrm>
              <a:off x="5900913" y="2957557"/>
              <a:ext cx="25400" cy="28591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88" name="Rectangle 89"/>
            <p:cNvSpPr>
              <a:spLocks noChangeArrowheads="1"/>
            </p:cNvSpPr>
            <p:nvPr/>
          </p:nvSpPr>
          <p:spPr bwMode="auto">
            <a:xfrm>
              <a:off x="5926313" y="2970257"/>
              <a:ext cx="25400" cy="28464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89" name="Rectangle 90"/>
            <p:cNvSpPr>
              <a:spLocks noChangeArrowheads="1"/>
            </p:cNvSpPr>
            <p:nvPr/>
          </p:nvSpPr>
          <p:spPr bwMode="auto">
            <a:xfrm>
              <a:off x="5951713" y="2982957"/>
              <a:ext cx="25400" cy="28337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90" name="Rectangle 91"/>
            <p:cNvSpPr>
              <a:spLocks noChangeArrowheads="1"/>
            </p:cNvSpPr>
            <p:nvPr/>
          </p:nvSpPr>
          <p:spPr bwMode="auto">
            <a:xfrm>
              <a:off x="5977114" y="2995657"/>
              <a:ext cx="23813" cy="28210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91" name="Rectangle 92"/>
            <p:cNvSpPr>
              <a:spLocks noChangeArrowheads="1"/>
            </p:cNvSpPr>
            <p:nvPr/>
          </p:nvSpPr>
          <p:spPr bwMode="auto">
            <a:xfrm>
              <a:off x="6000926" y="3009945"/>
              <a:ext cx="25400" cy="28067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92" name="Rectangle 93"/>
            <p:cNvSpPr>
              <a:spLocks noChangeArrowheads="1"/>
            </p:cNvSpPr>
            <p:nvPr/>
          </p:nvSpPr>
          <p:spPr bwMode="auto">
            <a:xfrm>
              <a:off x="6026326" y="3024233"/>
              <a:ext cx="25400" cy="27924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93" name="Rectangle 94"/>
            <p:cNvSpPr>
              <a:spLocks noChangeArrowheads="1"/>
            </p:cNvSpPr>
            <p:nvPr/>
          </p:nvSpPr>
          <p:spPr bwMode="auto">
            <a:xfrm>
              <a:off x="6051727" y="3038520"/>
              <a:ext cx="23813" cy="277815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94" name="Rectangle 95"/>
            <p:cNvSpPr>
              <a:spLocks noChangeArrowheads="1"/>
            </p:cNvSpPr>
            <p:nvPr/>
          </p:nvSpPr>
          <p:spPr bwMode="auto">
            <a:xfrm>
              <a:off x="6075539" y="3054395"/>
              <a:ext cx="25400" cy="27622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95" name="Rectangle 96"/>
            <p:cNvSpPr>
              <a:spLocks noChangeArrowheads="1"/>
            </p:cNvSpPr>
            <p:nvPr/>
          </p:nvSpPr>
          <p:spPr bwMode="auto">
            <a:xfrm>
              <a:off x="6100940" y="3070271"/>
              <a:ext cx="23813" cy="27464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96" name="Rectangle 97"/>
            <p:cNvSpPr>
              <a:spLocks noChangeArrowheads="1"/>
            </p:cNvSpPr>
            <p:nvPr/>
          </p:nvSpPr>
          <p:spPr bwMode="auto">
            <a:xfrm>
              <a:off x="6124752" y="3086146"/>
              <a:ext cx="25400" cy="273052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97" name="Rectangle 98"/>
            <p:cNvSpPr>
              <a:spLocks noChangeArrowheads="1"/>
            </p:cNvSpPr>
            <p:nvPr/>
          </p:nvSpPr>
          <p:spPr bwMode="auto">
            <a:xfrm>
              <a:off x="6150152" y="3103608"/>
              <a:ext cx="23813" cy="271306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98" name="Rectangle 99"/>
            <p:cNvSpPr>
              <a:spLocks noChangeArrowheads="1"/>
            </p:cNvSpPr>
            <p:nvPr/>
          </p:nvSpPr>
          <p:spPr bwMode="auto">
            <a:xfrm>
              <a:off x="6173965" y="3121071"/>
              <a:ext cx="25400" cy="269560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99" name="Rectangle 100"/>
            <p:cNvSpPr>
              <a:spLocks noChangeArrowheads="1"/>
            </p:cNvSpPr>
            <p:nvPr/>
          </p:nvSpPr>
          <p:spPr bwMode="auto">
            <a:xfrm>
              <a:off x="6199365" y="3138534"/>
              <a:ext cx="25400" cy="267814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00" name="Rectangle 101"/>
            <p:cNvSpPr>
              <a:spLocks noChangeArrowheads="1"/>
            </p:cNvSpPr>
            <p:nvPr/>
          </p:nvSpPr>
          <p:spPr bwMode="auto">
            <a:xfrm>
              <a:off x="6224765" y="3155997"/>
              <a:ext cx="25400" cy="26606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01" name="Rectangle 102"/>
            <p:cNvSpPr>
              <a:spLocks noChangeArrowheads="1"/>
            </p:cNvSpPr>
            <p:nvPr/>
          </p:nvSpPr>
          <p:spPr bwMode="auto">
            <a:xfrm>
              <a:off x="6250166" y="3175047"/>
              <a:ext cx="23813" cy="264162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02" name="Rectangle 103"/>
            <p:cNvSpPr>
              <a:spLocks noChangeArrowheads="1"/>
            </p:cNvSpPr>
            <p:nvPr/>
          </p:nvSpPr>
          <p:spPr bwMode="auto">
            <a:xfrm>
              <a:off x="6273978" y="3194097"/>
              <a:ext cx="25400" cy="262257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03" name="Rectangle 104"/>
            <p:cNvSpPr>
              <a:spLocks noChangeArrowheads="1"/>
            </p:cNvSpPr>
            <p:nvPr/>
          </p:nvSpPr>
          <p:spPr bwMode="auto">
            <a:xfrm>
              <a:off x="6299378" y="3213147"/>
              <a:ext cx="25400" cy="260352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04" name="Rectangle 105"/>
            <p:cNvSpPr>
              <a:spLocks noChangeArrowheads="1"/>
            </p:cNvSpPr>
            <p:nvPr/>
          </p:nvSpPr>
          <p:spPr bwMode="auto">
            <a:xfrm>
              <a:off x="6324779" y="3233785"/>
              <a:ext cx="23813" cy="258289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05" name="Rectangle 106"/>
            <p:cNvSpPr>
              <a:spLocks noChangeArrowheads="1"/>
            </p:cNvSpPr>
            <p:nvPr/>
          </p:nvSpPr>
          <p:spPr bwMode="auto">
            <a:xfrm>
              <a:off x="6348591" y="3252835"/>
              <a:ext cx="25400" cy="256384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06" name="Rectangle 107"/>
            <p:cNvSpPr>
              <a:spLocks noChangeArrowheads="1"/>
            </p:cNvSpPr>
            <p:nvPr/>
          </p:nvSpPr>
          <p:spPr bwMode="auto">
            <a:xfrm>
              <a:off x="6373991" y="3273473"/>
              <a:ext cx="25400" cy="254320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07" name="Rectangle 108"/>
            <p:cNvSpPr>
              <a:spLocks noChangeArrowheads="1"/>
            </p:cNvSpPr>
            <p:nvPr/>
          </p:nvSpPr>
          <p:spPr bwMode="auto">
            <a:xfrm>
              <a:off x="6399392" y="3294111"/>
              <a:ext cx="23813" cy="252256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08" name="Rectangle 109"/>
            <p:cNvSpPr>
              <a:spLocks noChangeArrowheads="1"/>
            </p:cNvSpPr>
            <p:nvPr/>
          </p:nvSpPr>
          <p:spPr bwMode="auto">
            <a:xfrm>
              <a:off x="6423204" y="3314748"/>
              <a:ext cx="25400" cy="25019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09" name="Rectangle 110"/>
            <p:cNvSpPr>
              <a:spLocks noChangeArrowheads="1"/>
            </p:cNvSpPr>
            <p:nvPr/>
          </p:nvSpPr>
          <p:spPr bwMode="auto">
            <a:xfrm>
              <a:off x="6448604" y="3336973"/>
              <a:ext cx="23813" cy="247970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10" name="Rectangle 111"/>
            <p:cNvSpPr>
              <a:spLocks noChangeArrowheads="1"/>
            </p:cNvSpPr>
            <p:nvPr/>
          </p:nvSpPr>
          <p:spPr bwMode="auto">
            <a:xfrm>
              <a:off x="6472417" y="3359199"/>
              <a:ext cx="25400" cy="245747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11" name="Rectangle 112"/>
            <p:cNvSpPr>
              <a:spLocks noChangeArrowheads="1"/>
            </p:cNvSpPr>
            <p:nvPr/>
          </p:nvSpPr>
          <p:spPr bwMode="auto">
            <a:xfrm>
              <a:off x="6497817" y="3379836"/>
              <a:ext cx="25400" cy="243683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12" name="Rectangle 113"/>
            <p:cNvSpPr>
              <a:spLocks noChangeArrowheads="1"/>
            </p:cNvSpPr>
            <p:nvPr/>
          </p:nvSpPr>
          <p:spPr bwMode="auto">
            <a:xfrm>
              <a:off x="6523217" y="3402062"/>
              <a:ext cx="25400" cy="241461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13" name="Rectangle 114"/>
            <p:cNvSpPr>
              <a:spLocks noChangeArrowheads="1"/>
            </p:cNvSpPr>
            <p:nvPr/>
          </p:nvSpPr>
          <p:spPr bwMode="auto">
            <a:xfrm>
              <a:off x="6548618" y="3425874"/>
              <a:ext cx="23813" cy="23908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14" name="Rectangle 115"/>
            <p:cNvSpPr>
              <a:spLocks noChangeArrowheads="1"/>
            </p:cNvSpPr>
            <p:nvPr/>
          </p:nvSpPr>
          <p:spPr bwMode="auto">
            <a:xfrm>
              <a:off x="6572430" y="3448100"/>
              <a:ext cx="25400" cy="236857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15" name="Rectangle 116"/>
            <p:cNvSpPr>
              <a:spLocks noChangeArrowheads="1"/>
            </p:cNvSpPr>
            <p:nvPr/>
          </p:nvSpPr>
          <p:spPr bwMode="auto">
            <a:xfrm>
              <a:off x="6597830" y="3471912"/>
              <a:ext cx="25400" cy="234476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16" name="Rectangle 117"/>
            <p:cNvSpPr>
              <a:spLocks noChangeArrowheads="1"/>
            </p:cNvSpPr>
            <p:nvPr/>
          </p:nvSpPr>
          <p:spPr bwMode="auto">
            <a:xfrm>
              <a:off x="6623231" y="3494138"/>
              <a:ext cx="23813" cy="232253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17" name="Rectangle 118"/>
            <p:cNvSpPr>
              <a:spLocks noChangeArrowheads="1"/>
            </p:cNvSpPr>
            <p:nvPr/>
          </p:nvSpPr>
          <p:spPr bwMode="auto">
            <a:xfrm>
              <a:off x="6647043" y="3517950"/>
              <a:ext cx="25400" cy="22987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18" name="Rectangle 119"/>
            <p:cNvSpPr>
              <a:spLocks noChangeArrowheads="1"/>
            </p:cNvSpPr>
            <p:nvPr/>
          </p:nvSpPr>
          <p:spPr bwMode="auto">
            <a:xfrm>
              <a:off x="6672443" y="3541763"/>
              <a:ext cx="23813" cy="227491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19" name="Rectangle 120"/>
            <p:cNvSpPr>
              <a:spLocks noChangeArrowheads="1"/>
            </p:cNvSpPr>
            <p:nvPr/>
          </p:nvSpPr>
          <p:spPr bwMode="auto">
            <a:xfrm>
              <a:off x="6696256" y="3565576"/>
              <a:ext cx="25400" cy="225109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20" name="Rectangle 121"/>
            <p:cNvSpPr>
              <a:spLocks noChangeArrowheads="1"/>
            </p:cNvSpPr>
            <p:nvPr/>
          </p:nvSpPr>
          <p:spPr bwMode="auto">
            <a:xfrm>
              <a:off x="6721656" y="3590976"/>
              <a:ext cx="25400" cy="222569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21" name="Rectangle 122"/>
            <p:cNvSpPr>
              <a:spLocks noChangeArrowheads="1"/>
            </p:cNvSpPr>
            <p:nvPr/>
          </p:nvSpPr>
          <p:spPr bwMode="auto">
            <a:xfrm>
              <a:off x="6747056" y="3614789"/>
              <a:ext cx="23813" cy="220188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22" name="Rectangle 123"/>
            <p:cNvSpPr>
              <a:spLocks noChangeArrowheads="1"/>
            </p:cNvSpPr>
            <p:nvPr/>
          </p:nvSpPr>
          <p:spPr bwMode="auto">
            <a:xfrm>
              <a:off x="6770869" y="3638602"/>
              <a:ext cx="25400" cy="217807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23" name="Rectangle 124"/>
            <p:cNvSpPr>
              <a:spLocks noChangeArrowheads="1"/>
            </p:cNvSpPr>
            <p:nvPr/>
          </p:nvSpPr>
          <p:spPr bwMode="auto">
            <a:xfrm>
              <a:off x="6796269" y="3664002"/>
              <a:ext cx="25400" cy="215267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24" name="Rectangle 125"/>
            <p:cNvSpPr>
              <a:spLocks noChangeArrowheads="1"/>
            </p:cNvSpPr>
            <p:nvPr/>
          </p:nvSpPr>
          <p:spPr bwMode="auto">
            <a:xfrm>
              <a:off x="6821669" y="3687815"/>
              <a:ext cx="25400" cy="21288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25" name="Rectangle 126"/>
            <p:cNvSpPr>
              <a:spLocks noChangeArrowheads="1"/>
            </p:cNvSpPr>
            <p:nvPr/>
          </p:nvSpPr>
          <p:spPr bwMode="auto">
            <a:xfrm>
              <a:off x="6847070" y="3711628"/>
              <a:ext cx="23813" cy="210504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26" name="Rectangle 127"/>
            <p:cNvSpPr>
              <a:spLocks noChangeArrowheads="1"/>
            </p:cNvSpPr>
            <p:nvPr/>
          </p:nvSpPr>
          <p:spPr bwMode="auto">
            <a:xfrm>
              <a:off x="6870882" y="3737028"/>
              <a:ext cx="25400" cy="207964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27" name="Rectangle 128"/>
            <p:cNvSpPr>
              <a:spLocks noChangeArrowheads="1"/>
            </p:cNvSpPr>
            <p:nvPr/>
          </p:nvSpPr>
          <p:spPr bwMode="auto">
            <a:xfrm>
              <a:off x="6896282" y="3760841"/>
              <a:ext cx="25400" cy="205583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28" name="Rectangle 129"/>
            <p:cNvSpPr>
              <a:spLocks noChangeArrowheads="1"/>
            </p:cNvSpPr>
            <p:nvPr/>
          </p:nvSpPr>
          <p:spPr bwMode="auto">
            <a:xfrm>
              <a:off x="6921683" y="3786241"/>
              <a:ext cx="23813" cy="203043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29" name="Rectangle 130"/>
            <p:cNvSpPr>
              <a:spLocks noChangeArrowheads="1"/>
            </p:cNvSpPr>
            <p:nvPr/>
          </p:nvSpPr>
          <p:spPr bwMode="auto">
            <a:xfrm>
              <a:off x="6945495" y="3811641"/>
              <a:ext cx="25400" cy="200503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30" name="Rectangle 131"/>
            <p:cNvSpPr>
              <a:spLocks noChangeArrowheads="1"/>
            </p:cNvSpPr>
            <p:nvPr/>
          </p:nvSpPr>
          <p:spPr bwMode="auto">
            <a:xfrm>
              <a:off x="6970895" y="3837041"/>
              <a:ext cx="23813" cy="197963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31" name="Rectangle 132"/>
            <p:cNvSpPr>
              <a:spLocks noChangeArrowheads="1"/>
            </p:cNvSpPr>
            <p:nvPr/>
          </p:nvSpPr>
          <p:spPr bwMode="auto">
            <a:xfrm>
              <a:off x="6994708" y="3860854"/>
              <a:ext cx="25400" cy="19558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32" name="Rectangle 133"/>
            <p:cNvSpPr>
              <a:spLocks noChangeArrowheads="1"/>
            </p:cNvSpPr>
            <p:nvPr/>
          </p:nvSpPr>
          <p:spPr bwMode="auto">
            <a:xfrm>
              <a:off x="7020108" y="3886254"/>
              <a:ext cx="23813" cy="19304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33" name="Rectangle 134"/>
            <p:cNvSpPr>
              <a:spLocks noChangeArrowheads="1"/>
            </p:cNvSpPr>
            <p:nvPr/>
          </p:nvSpPr>
          <p:spPr bwMode="auto">
            <a:xfrm>
              <a:off x="7043921" y="3910067"/>
              <a:ext cx="25400" cy="190660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34" name="Rectangle 135"/>
            <p:cNvSpPr>
              <a:spLocks noChangeArrowheads="1"/>
            </p:cNvSpPr>
            <p:nvPr/>
          </p:nvSpPr>
          <p:spPr bwMode="auto">
            <a:xfrm>
              <a:off x="7069321" y="3935467"/>
              <a:ext cx="25400" cy="188120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35" name="Rectangle 136"/>
            <p:cNvSpPr>
              <a:spLocks noChangeArrowheads="1"/>
            </p:cNvSpPr>
            <p:nvPr/>
          </p:nvSpPr>
          <p:spPr bwMode="auto">
            <a:xfrm>
              <a:off x="7094721" y="3959280"/>
              <a:ext cx="25400" cy="185739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36" name="Rectangle 137"/>
            <p:cNvSpPr>
              <a:spLocks noChangeArrowheads="1"/>
            </p:cNvSpPr>
            <p:nvPr/>
          </p:nvSpPr>
          <p:spPr bwMode="auto">
            <a:xfrm>
              <a:off x="7120121" y="3984680"/>
              <a:ext cx="23813" cy="183199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37" name="Rectangle 138"/>
            <p:cNvSpPr>
              <a:spLocks noChangeArrowheads="1"/>
            </p:cNvSpPr>
            <p:nvPr/>
          </p:nvSpPr>
          <p:spPr bwMode="auto">
            <a:xfrm>
              <a:off x="7143934" y="4010081"/>
              <a:ext cx="25400" cy="180659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38" name="Rectangle 139"/>
            <p:cNvSpPr>
              <a:spLocks noChangeArrowheads="1"/>
            </p:cNvSpPr>
            <p:nvPr/>
          </p:nvSpPr>
          <p:spPr bwMode="auto">
            <a:xfrm>
              <a:off x="7169334" y="4033894"/>
              <a:ext cx="25400" cy="178278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39" name="Rectangle 140"/>
            <p:cNvSpPr>
              <a:spLocks noChangeArrowheads="1"/>
            </p:cNvSpPr>
            <p:nvPr/>
          </p:nvSpPr>
          <p:spPr bwMode="auto">
            <a:xfrm>
              <a:off x="7194734" y="4057706"/>
              <a:ext cx="23813" cy="175896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40" name="Rectangle 141"/>
            <p:cNvSpPr>
              <a:spLocks noChangeArrowheads="1"/>
            </p:cNvSpPr>
            <p:nvPr/>
          </p:nvSpPr>
          <p:spPr bwMode="auto">
            <a:xfrm>
              <a:off x="7218547" y="4081519"/>
              <a:ext cx="25400" cy="173515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41" name="Rectangle 142"/>
            <p:cNvSpPr>
              <a:spLocks noChangeArrowheads="1"/>
            </p:cNvSpPr>
            <p:nvPr/>
          </p:nvSpPr>
          <p:spPr bwMode="auto">
            <a:xfrm>
              <a:off x="7243947" y="4105332"/>
              <a:ext cx="25400" cy="17113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42" name="Rectangle 143"/>
            <p:cNvSpPr>
              <a:spLocks noChangeArrowheads="1"/>
            </p:cNvSpPr>
            <p:nvPr/>
          </p:nvSpPr>
          <p:spPr bwMode="auto">
            <a:xfrm>
              <a:off x="7269347" y="4129145"/>
              <a:ext cx="23813" cy="168753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43" name="Rectangle 144"/>
            <p:cNvSpPr>
              <a:spLocks noChangeArrowheads="1"/>
            </p:cNvSpPr>
            <p:nvPr/>
          </p:nvSpPr>
          <p:spPr bwMode="auto">
            <a:xfrm>
              <a:off x="7293160" y="4152957"/>
              <a:ext cx="25400" cy="16637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44" name="Rectangle 145"/>
            <p:cNvSpPr>
              <a:spLocks noChangeArrowheads="1"/>
            </p:cNvSpPr>
            <p:nvPr/>
          </p:nvSpPr>
          <p:spPr bwMode="auto">
            <a:xfrm>
              <a:off x="7318560" y="4176770"/>
              <a:ext cx="23813" cy="16399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45" name="Rectangle 146"/>
            <p:cNvSpPr>
              <a:spLocks noChangeArrowheads="1"/>
            </p:cNvSpPr>
            <p:nvPr/>
          </p:nvSpPr>
          <p:spPr bwMode="auto">
            <a:xfrm>
              <a:off x="7342373" y="4198995"/>
              <a:ext cx="25400" cy="16176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46" name="Rectangle 147"/>
            <p:cNvSpPr>
              <a:spLocks noChangeArrowheads="1"/>
            </p:cNvSpPr>
            <p:nvPr/>
          </p:nvSpPr>
          <p:spPr bwMode="auto">
            <a:xfrm>
              <a:off x="7367773" y="4222808"/>
              <a:ext cx="25400" cy="159386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47" name="Rectangle 148"/>
            <p:cNvSpPr>
              <a:spLocks noChangeArrowheads="1"/>
            </p:cNvSpPr>
            <p:nvPr/>
          </p:nvSpPr>
          <p:spPr bwMode="auto">
            <a:xfrm>
              <a:off x="7393173" y="4245033"/>
              <a:ext cx="25400" cy="157164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48" name="Rectangle 149"/>
            <p:cNvSpPr>
              <a:spLocks noChangeArrowheads="1"/>
            </p:cNvSpPr>
            <p:nvPr/>
          </p:nvSpPr>
          <p:spPr bwMode="auto">
            <a:xfrm>
              <a:off x="7418574" y="4268846"/>
              <a:ext cx="23813" cy="154782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49" name="Rectangle 150"/>
            <p:cNvSpPr>
              <a:spLocks noChangeArrowheads="1"/>
            </p:cNvSpPr>
            <p:nvPr/>
          </p:nvSpPr>
          <p:spPr bwMode="auto">
            <a:xfrm>
              <a:off x="7442386" y="4289484"/>
              <a:ext cx="25400" cy="15271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50" name="Rectangle 151"/>
            <p:cNvSpPr>
              <a:spLocks noChangeArrowheads="1"/>
            </p:cNvSpPr>
            <p:nvPr/>
          </p:nvSpPr>
          <p:spPr bwMode="auto">
            <a:xfrm>
              <a:off x="7467786" y="4311709"/>
              <a:ext cx="25400" cy="15049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51" name="Rectangle 152"/>
            <p:cNvSpPr>
              <a:spLocks noChangeArrowheads="1"/>
            </p:cNvSpPr>
            <p:nvPr/>
          </p:nvSpPr>
          <p:spPr bwMode="auto">
            <a:xfrm>
              <a:off x="7493187" y="4332347"/>
              <a:ext cx="23813" cy="148432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52" name="Rectangle 153"/>
            <p:cNvSpPr>
              <a:spLocks noChangeArrowheads="1"/>
            </p:cNvSpPr>
            <p:nvPr/>
          </p:nvSpPr>
          <p:spPr bwMode="auto">
            <a:xfrm>
              <a:off x="7516999" y="4354572"/>
              <a:ext cx="25400" cy="146210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53" name="Rectangle 154"/>
            <p:cNvSpPr>
              <a:spLocks noChangeArrowheads="1"/>
            </p:cNvSpPr>
            <p:nvPr/>
          </p:nvSpPr>
          <p:spPr bwMode="auto">
            <a:xfrm>
              <a:off x="7542399" y="4375210"/>
              <a:ext cx="23813" cy="14414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54" name="Rectangle 155"/>
            <p:cNvSpPr>
              <a:spLocks noChangeArrowheads="1"/>
            </p:cNvSpPr>
            <p:nvPr/>
          </p:nvSpPr>
          <p:spPr bwMode="auto">
            <a:xfrm>
              <a:off x="7566212" y="4395847"/>
              <a:ext cx="25400" cy="142082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55" name="Rectangle 156"/>
            <p:cNvSpPr>
              <a:spLocks noChangeArrowheads="1"/>
            </p:cNvSpPr>
            <p:nvPr/>
          </p:nvSpPr>
          <p:spPr bwMode="auto">
            <a:xfrm>
              <a:off x="7591612" y="4416485"/>
              <a:ext cx="25400" cy="140019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56" name="Rectangle 157"/>
            <p:cNvSpPr>
              <a:spLocks noChangeArrowheads="1"/>
            </p:cNvSpPr>
            <p:nvPr/>
          </p:nvSpPr>
          <p:spPr bwMode="auto">
            <a:xfrm>
              <a:off x="7617012" y="4435535"/>
              <a:ext cx="23813" cy="138114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57" name="Rectangle 158"/>
            <p:cNvSpPr>
              <a:spLocks noChangeArrowheads="1"/>
            </p:cNvSpPr>
            <p:nvPr/>
          </p:nvSpPr>
          <p:spPr bwMode="auto">
            <a:xfrm>
              <a:off x="7640825" y="4456173"/>
              <a:ext cx="25400" cy="136050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58" name="Rectangle 159"/>
            <p:cNvSpPr>
              <a:spLocks noChangeArrowheads="1"/>
            </p:cNvSpPr>
            <p:nvPr/>
          </p:nvSpPr>
          <p:spPr bwMode="auto">
            <a:xfrm>
              <a:off x="7666225" y="4475223"/>
              <a:ext cx="25400" cy="134145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59" name="Rectangle 160"/>
            <p:cNvSpPr>
              <a:spLocks noChangeArrowheads="1"/>
            </p:cNvSpPr>
            <p:nvPr/>
          </p:nvSpPr>
          <p:spPr bwMode="auto">
            <a:xfrm>
              <a:off x="7691625" y="4494273"/>
              <a:ext cx="23813" cy="132240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60" name="Rectangle 161"/>
            <p:cNvSpPr>
              <a:spLocks noChangeArrowheads="1"/>
            </p:cNvSpPr>
            <p:nvPr/>
          </p:nvSpPr>
          <p:spPr bwMode="auto">
            <a:xfrm>
              <a:off x="7715438" y="4511736"/>
              <a:ext cx="25400" cy="130493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61" name="Rectangle 162"/>
            <p:cNvSpPr>
              <a:spLocks noChangeArrowheads="1"/>
            </p:cNvSpPr>
            <p:nvPr/>
          </p:nvSpPr>
          <p:spPr bwMode="auto">
            <a:xfrm>
              <a:off x="7740838" y="4529199"/>
              <a:ext cx="25400" cy="128747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62" name="Rectangle 163"/>
            <p:cNvSpPr>
              <a:spLocks noChangeArrowheads="1"/>
            </p:cNvSpPr>
            <p:nvPr/>
          </p:nvSpPr>
          <p:spPr bwMode="auto">
            <a:xfrm>
              <a:off x="7766238" y="4546662"/>
              <a:ext cx="25400" cy="127001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63" name="Rectangle 164"/>
            <p:cNvSpPr>
              <a:spLocks noChangeArrowheads="1"/>
            </p:cNvSpPr>
            <p:nvPr/>
          </p:nvSpPr>
          <p:spPr bwMode="auto">
            <a:xfrm>
              <a:off x="7791639" y="4564124"/>
              <a:ext cx="23813" cy="125255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64" name="Rectangle 165"/>
            <p:cNvSpPr>
              <a:spLocks noChangeArrowheads="1"/>
            </p:cNvSpPr>
            <p:nvPr/>
          </p:nvSpPr>
          <p:spPr bwMode="auto">
            <a:xfrm>
              <a:off x="7815451" y="4579999"/>
              <a:ext cx="25400" cy="123667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65" name="Rectangle 166"/>
            <p:cNvSpPr>
              <a:spLocks noChangeArrowheads="1"/>
            </p:cNvSpPr>
            <p:nvPr/>
          </p:nvSpPr>
          <p:spPr bwMode="auto">
            <a:xfrm>
              <a:off x="7840851" y="4595875"/>
              <a:ext cx="23813" cy="12208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66" name="Rectangle 167"/>
            <p:cNvSpPr>
              <a:spLocks noChangeArrowheads="1"/>
            </p:cNvSpPr>
            <p:nvPr/>
          </p:nvSpPr>
          <p:spPr bwMode="auto">
            <a:xfrm>
              <a:off x="7864664" y="4611750"/>
              <a:ext cx="25400" cy="12049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67" name="Rectangle 168"/>
            <p:cNvSpPr>
              <a:spLocks noChangeArrowheads="1"/>
            </p:cNvSpPr>
            <p:nvPr/>
          </p:nvSpPr>
          <p:spPr bwMode="auto">
            <a:xfrm>
              <a:off x="7890064" y="4627625"/>
              <a:ext cx="23813" cy="11890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68" name="Rectangle 169"/>
            <p:cNvSpPr>
              <a:spLocks noChangeArrowheads="1"/>
            </p:cNvSpPr>
            <p:nvPr/>
          </p:nvSpPr>
          <p:spPr bwMode="auto">
            <a:xfrm>
              <a:off x="7913877" y="4641913"/>
              <a:ext cx="25400" cy="117476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69" name="Rectangle 170"/>
            <p:cNvSpPr>
              <a:spLocks noChangeArrowheads="1"/>
            </p:cNvSpPr>
            <p:nvPr/>
          </p:nvSpPr>
          <p:spPr bwMode="auto">
            <a:xfrm>
              <a:off x="7939277" y="4656200"/>
              <a:ext cx="25400" cy="116047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70" name="Rectangle 171"/>
            <p:cNvSpPr>
              <a:spLocks noChangeArrowheads="1"/>
            </p:cNvSpPr>
            <p:nvPr/>
          </p:nvSpPr>
          <p:spPr bwMode="auto">
            <a:xfrm>
              <a:off x="7964677" y="4668900"/>
              <a:ext cx="25400" cy="114777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71" name="Rectangle 172"/>
            <p:cNvSpPr>
              <a:spLocks noChangeArrowheads="1"/>
            </p:cNvSpPr>
            <p:nvPr/>
          </p:nvSpPr>
          <p:spPr bwMode="auto">
            <a:xfrm>
              <a:off x="7990077" y="4681600"/>
              <a:ext cx="23813" cy="113507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72" name="Rectangle 173"/>
            <p:cNvSpPr>
              <a:spLocks noChangeArrowheads="1"/>
            </p:cNvSpPr>
            <p:nvPr/>
          </p:nvSpPr>
          <p:spPr bwMode="auto">
            <a:xfrm>
              <a:off x="8013890" y="4694301"/>
              <a:ext cx="25400" cy="112237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73" name="Rectangle 174"/>
            <p:cNvSpPr>
              <a:spLocks noChangeArrowheads="1"/>
            </p:cNvSpPr>
            <p:nvPr/>
          </p:nvSpPr>
          <p:spPr bwMode="auto">
            <a:xfrm>
              <a:off x="8039290" y="4707001"/>
              <a:ext cx="25400" cy="110967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74" name="Rectangle 175"/>
            <p:cNvSpPr>
              <a:spLocks noChangeArrowheads="1"/>
            </p:cNvSpPr>
            <p:nvPr/>
          </p:nvSpPr>
          <p:spPr bwMode="auto">
            <a:xfrm>
              <a:off x="8064690" y="4718113"/>
              <a:ext cx="23813" cy="109856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75" name="Rectangle 176"/>
            <p:cNvSpPr>
              <a:spLocks noChangeArrowheads="1"/>
            </p:cNvSpPr>
            <p:nvPr/>
          </p:nvSpPr>
          <p:spPr bwMode="auto">
            <a:xfrm>
              <a:off x="8088503" y="4729226"/>
              <a:ext cx="25400" cy="108744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76" name="Rectangle 177"/>
            <p:cNvSpPr>
              <a:spLocks noChangeArrowheads="1"/>
            </p:cNvSpPr>
            <p:nvPr/>
          </p:nvSpPr>
          <p:spPr bwMode="auto">
            <a:xfrm>
              <a:off x="8113903" y="4738751"/>
              <a:ext cx="25400" cy="10779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77" name="Rectangle 178"/>
            <p:cNvSpPr>
              <a:spLocks noChangeArrowheads="1"/>
            </p:cNvSpPr>
            <p:nvPr/>
          </p:nvSpPr>
          <p:spPr bwMode="auto">
            <a:xfrm>
              <a:off x="8139303" y="4748276"/>
              <a:ext cx="23813" cy="106839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78" name="Rectangle 179"/>
            <p:cNvSpPr>
              <a:spLocks noChangeArrowheads="1"/>
            </p:cNvSpPr>
            <p:nvPr/>
          </p:nvSpPr>
          <p:spPr bwMode="auto">
            <a:xfrm>
              <a:off x="8163116" y="4757801"/>
              <a:ext cx="25400" cy="105887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79" name="Rectangle 180"/>
            <p:cNvSpPr>
              <a:spLocks noChangeArrowheads="1"/>
            </p:cNvSpPr>
            <p:nvPr/>
          </p:nvSpPr>
          <p:spPr bwMode="auto">
            <a:xfrm>
              <a:off x="8188516" y="4765739"/>
              <a:ext cx="23813" cy="105093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80" name="Rectangle 181"/>
            <p:cNvSpPr>
              <a:spLocks noChangeArrowheads="1"/>
            </p:cNvSpPr>
            <p:nvPr/>
          </p:nvSpPr>
          <p:spPr bwMode="auto">
            <a:xfrm>
              <a:off x="8212329" y="4773676"/>
              <a:ext cx="25400" cy="104299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81" name="Rectangle 182"/>
            <p:cNvSpPr>
              <a:spLocks noChangeArrowheads="1"/>
            </p:cNvSpPr>
            <p:nvPr/>
          </p:nvSpPr>
          <p:spPr bwMode="auto">
            <a:xfrm>
              <a:off x="8237729" y="4781614"/>
              <a:ext cx="25400" cy="103506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82" name="Rectangle 183"/>
            <p:cNvSpPr>
              <a:spLocks noChangeArrowheads="1"/>
            </p:cNvSpPr>
            <p:nvPr/>
          </p:nvSpPr>
          <p:spPr bwMode="auto">
            <a:xfrm>
              <a:off x="8263129" y="4787964"/>
              <a:ext cx="25400" cy="102871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83" name="Rectangle 184"/>
            <p:cNvSpPr>
              <a:spLocks noChangeArrowheads="1"/>
            </p:cNvSpPr>
            <p:nvPr/>
          </p:nvSpPr>
          <p:spPr bwMode="auto">
            <a:xfrm>
              <a:off x="8288529" y="4794314"/>
              <a:ext cx="23813" cy="102236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84" name="Rectangle 185"/>
            <p:cNvSpPr>
              <a:spLocks noChangeArrowheads="1"/>
            </p:cNvSpPr>
            <p:nvPr/>
          </p:nvSpPr>
          <p:spPr bwMode="auto">
            <a:xfrm>
              <a:off x="8312342" y="4800664"/>
              <a:ext cx="25400" cy="101601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85" name="Rectangle 186"/>
            <p:cNvSpPr>
              <a:spLocks noChangeArrowheads="1"/>
            </p:cNvSpPr>
            <p:nvPr/>
          </p:nvSpPr>
          <p:spPr bwMode="auto">
            <a:xfrm>
              <a:off x="8337742" y="4803839"/>
              <a:ext cx="25400" cy="101283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86" name="Rectangle 187"/>
            <p:cNvSpPr>
              <a:spLocks noChangeArrowheads="1"/>
            </p:cNvSpPr>
            <p:nvPr/>
          </p:nvSpPr>
          <p:spPr bwMode="auto">
            <a:xfrm>
              <a:off x="8363142" y="4808602"/>
              <a:ext cx="23813" cy="100807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87" name="Rectangle 188"/>
            <p:cNvSpPr>
              <a:spLocks noChangeArrowheads="1"/>
            </p:cNvSpPr>
            <p:nvPr/>
          </p:nvSpPr>
          <p:spPr bwMode="auto">
            <a:xfrm>
              <a:off x="8386955" y="4813364"/>
              <a:ext cx="25400" cy="100331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88" name="Rectangle 189"/>
            <p:cNvSpPr>
              <a:spLocks noChangeArrowheads="1"/>
            </p:cNvSpPr>
            <p:nvPr/>
          </p:nvSpPr>
          <p:spPr bwMode="auto">
            <a:xfrm>
              <a:off x="8412355" y="4814952"/>
              <a:ext cx="23813" cy="100172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89" name="Rectangle 190"/>
            <p:cNvSpPr>
              <a:spLocks noChangeArrowheads="1"/>
            </p:cNvSpPr>
            <p:nvPr/>
          </p:nvSpPr>
          <p:spPr bwMode="auto">
            <a:xfrm>
              <a:off x="8436168" y="4818127"/>
              <a:ext cx="25400" cy="99854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90" name="Rectangle 191"/>
            <p:cNvSpPr>
              <a:spLocks noChangeArrowheads="1"/>
            </p:cNvSpPr>
            <p:nvPr/>
          </p:nvSpPr>
          <p:spPr bwMode="auto">
            <a:xfrm>
              <a:off x="8461568" y="4819714"/>
              <a:ext cx="25400" cy="99696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91" name="Rectangle 192"/>
            <p:cNvSpPr>
              <a:spLocks noChangeArrowheads="1"/>
            </p:cNvSpPr>
            <p:nvPr/>
          </p:nvSpPr>
          <p:spPr bwMode="auto">
            <a:xfrm>
              <a:off x="8486968" y="4821302"/>
              <a:ext cx="23813" cy="99537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92" name="Rectangle 193"/>
            <p:cNvSpPr>
              <a:spLocks noChangeArrowheads="1"/>
            </p:cNvSpPr>
            <p:nvPr/>
          </p:nvSpPr>
          <p:spPr bwMode="auto">
            <a:xfrm>
              <a:off x="8510781" y="4821302"/>
              <a:ext cx="25400" cy="99537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93" name="Rectangle 194"/>
            <p:cNvSpPr>
              <a:spLocks noChangeArrowheads="1"/>
            </p:cNvSpPr>
            <p:nvPr/>
          </p:nvSpPr>
          <p:spPr bwMode="auto">
            <a:xfrm>
              <a:off x="8536181" y="4821302"/>
              <a:ext cx="25400" cy="99537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94" name="Rectangle 195"/>
            <p:cNvSpPr>
              <a:spLocks noChangeArrowheads="1"/>
            </p:cNvSpPr>
            <p:nvPr/>
          </p:nvSpPr>
          <p:spPr bwMode="auto">
            <a:xfrm>
              <a:off x="8561581" y="4821302"/>
              <a:ext cx="23813" cy="99537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95" name="Rectangle 196"/>
            <p:cNvSpPr>
              <a:spLocks noChangeArrowheads="1"/>
            </p:cNvSpPr>
            <p:nvPr/>
          </p:nvSpPr>
          <p:spPr bwMode="auto">
            <a:xfrm>
              <a:off x="8585394" y="4819714"/>
              <a:ext cx="25400" cy="99696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96" name="Rectangle 197"/>
            <p:cNvSpPr>
              <a:spLocks noChangeArrowheads="1"/>
            </p:cNvSpPr>
            <p:nvPr/>
          </p:nvSpPr>
          <p:spPr bwMode="auto">
            <a:xfrm>
              <a:off x="8610794" y="4818127"/>
              <a:ext cx="25400" cy="99854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97" name="Rectangle 198"/>
            <p:cNvSpPr>
              <a:spLocks noChangeArrowheads="1"/>
            </p:cNvSpPr>
            <p:nvPr/>
          </p:nvSpPr>
          <p:spPr bwMode="auto">
            <a:xfrm>
              <a:off x="8636194" y="4814952"/>
              <a:ext cx="25400" cy="100172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98" name="Rectangle 199"/>
            <p:cNvSpPr>
              <a:spLocks noChangeArrowheads="1"/>
            </p:cNvSpPr>
            <p:nvPr/>
          </p:nvSpPr>
          <p:spPr bwMode="auto">
            <a:xfrm>
              <a:off x="8661595" y="4813364"/>
              <a:ext cx="23813" cy="100331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99" name="Rectangle 200"/>
            <p:cNvSpPr>
              <a:spLocks noChangeArrowheads="1"/>
            </p:cNvSpPr>
            <p:nvPr/>
          </p:nvSpPr>
          <p:spPr bwMode="auto">
            <a:xfrm>
              <a:off x="8685407" y="4808602"/>
              <a:ext cx="25400" cy="100807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00" name="Rectangle 201"/>
            <p:cNvSpPr>
              <a:spLocks noChangeArrowheads="1"/>
            </p:cNvSpPr>
            <p:nvPr/>
          </p:nvSpPr>
          <p:spPr bwMode="auto">
            <a:xfrm>
              <a:off x="8710807" y="4803839"/>
              <a:ext cx="23813" cy="101283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01" name="Rectangle 202"/>
            <p:cNvSpPr>
              <a:spLocks noChangeArrowheads="1"/>
            </p:cNvSpPr>
            <p:nvPr/>
          </p:nvSpPr>
          <p:spPr bwMode="auto">
            <a:xfrm>
              <a:off x="8734620" y="4800664"/>
              <a:ext cx="25400" cy="101601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02" name="Rectangle 203"/>
            <p:cNvSpPr>
              <a:spLocks noChangeArrowheads="1"/>
            </p:cNvSpPr>
            <p:nvPr/>
          </p:nvSpPr>
          <p:spPr bwMode="auto">
            <a:xfrm>
              <a:off x="8760020" y="4794314"/>
              <a:ext cx="23813" cy="102236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03" name="Rectangle 204"/>
            <p:cNvSpPr>
              <a:spLocks noChangeArrowheads="1"/>
            </p:cNvSpPr>
            <p:nvPr/>
          </p:nvSpPr>
          <p:spPr bwMode="auto">
            <a:xfrm>
              <a:off x="8783833" y="4787964"/>
              <a:ext cx="25400" cy="102871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04" name="Rectangle 206"/>
            <p:cNvSpPr>
              <a:spLocks noChangeArrowheads="1"/>
            </p:cNvSpPr>
            <p:nvPr/>
          </p:nvSpPr>
          <p:spPr bwMode="auto">
            <a:xfrm>
              <a:off x="8809162" y="4781550"/>
              <a:ext cx="25400" cy="10350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</p:grpSp>
      <p:grpSp>
        <p:nvGrpSpPr>
          <p:cNvPr id="218" name="组合 217"/>
          <p:cNvGrpSpPr/>
          <p:nvPr/>
        </p:nvGrpSpPr>
        <p:grpSpPr>
          <a:xfrm>
            <a:off x="2169448" y="3019692"/>
            <a:ext cx="4973638" cy="2979738"/>
            <a:chOff x="1085851" y="2965451"/>
            <a:chExt cx="4973638" cy="2979738"/>
          </a:xfrm>
          <a:solidFill>
            <a:srgbClr val="C00000"/>
          </a:solidFill>
        </p:grpSpPr>
        <p:sp>
          <p:nvSpPr>
            <p:cNvPr id="219" name="Rectangle 47"/>
            <p:cNvSpPr>
              <a:spLocks noChangeArrowheads="1"/>
            </p:cNvSpPr>
            <p:nvPr/>
          </p:nvSpPr>
          <p:spPr bwMode="auto">
            <a:xfrm>
              <a:off x="1085851" y="3711576"/>
              <a:ext cx="249238" cy="2233613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Rectangle 48"/>
            <p:cNvSpPr>
              <a:spLocks noChangeArrowheads="1"/>
            </p:cNvSpPr>
            <p:nvPr/>
          </p:nvSpPr>
          <p:spPr bwMode="auto">
            <a:xfrm>
              <a:off x="1335088" y="3479801"/>
              <a:ext cx="249238" cy="2465388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Rectangle 49"/>
            <p:cNvSpPr>
              <a:spLocks noChangeArrowheads="1"/>
            </p:cNvSpPr>
            <p:nvPr/>
          </p:nvSpPr>
          <p:spPr bwMode="auto">
            <a:xfrm>
              <a:off x="1584326" y="3279776"/>
              <a:ext cx="247650" cy="2665413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Rectangle 50"/>
            <p:cNvSpPr>
              <a:spLocks noChangeArrowheads="1"/>
            </p:cNvSpPr>
            <p:nvPr/>
          </p:nvSpPr>
          <p:spPr bwMode="auto">
            <a:xfrm>
              <a:off x="1831976" y="3121026"/>
              <a:ext cx="249238" cy="2824163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Rectangle 51"/>
            <p:cNvSpPr>
              <a:spLocks noChangeArrowheads="1"/>
            </p:cNvSpPr>
            <p:nvPr/>
          </p:nvSpPr>
          <p:spPr bwMode="auto">
            <a:xfrm>
              <a:off x="2081213" y="3013076"/>
              <a:ext cx="249238" cy="2932113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Rectangle 52"/>
            <p:cNvSpPr>
              <a:spLocks noChangeArrowheads="1"/>
            </p:cNvSpPr>
            <p:nvPr/>
          </p:nvSpPr>
          <p:spPr bwMode="auto">
            <a:xfrm>
              <a:off x="2330451" y="2965451"/>
              <a:ext cx="249238" cy="2979738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Rectangle 53"/>
            <p:cNvSpPr>
              <a:spLocks noChangeArrowheads="1"/>
            </p:cNvSpPr>
            <p:nvPr/>
          </p:nvSpPr>
          <p:spPr bwMode="auto">
            <a:xfrm>
              <a:off x="2579688" y="2978151"/>
              <a:ext cx="247650" cy="2967038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Rectangle 54"/>
            <p:cNvSpPr>
              <a:spLocks noChangeArrowheads="1"/>
            </p:cNvSpPr>
            <p:nvPr/>
          </p:nvSpPr>
          <p:spPr bwMode="auto">
            <a:xfrm>
              <a:off x="2827338" y="3052763"/>
              <a:ext cx="249238" cy="2892425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Rectangle 55"/>
            <p:cNvSpPr>
              <a:spLocks noChangeArrowheads="1"/>
            </p:cNvSpPr>
            <p:nvPr/>
          </p:nvSpPr>
          <p:spPr bwMode="auto">
            <a:xfrm>
              <a:off x="3076576" y="3182938"/>
              <a:ext cx="247650" cy="2762250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Rectangle 56"/>
            <p:cNvSpPr>
              <a:spLocks noChangeArrowheads="1"/>
            </p:cNvSpPr>
            <p:nvPr/>
          </p:nvSpPr>
          <p:spPr bwMode="auto">
            <a:xfrm>
              <a:off x="3324226" y="3362326"/>
              <a:ext cx="249238" cy="2582863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Rectangle 57"/>
            <p:cNvSpPr>
              <a:spLocks noChangeArrowheads="1"/>
            </p:cNvSpPr>
            <p:nvPr/>
          </p:nvSpPr>
          <p:spPr bwMode="auto">
            <a:xfrm>
              <a:off x="3573463" y="3578226"/>
              <a:ext cx="247650" cy="2366963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Rectangle 58"/>
            <p:cNvSpPr>
              <a:spLocks noChangeArrowheads="1"/>
            </p:cNvSpPr>
            <p:nvPr/>
          </p:nvSpPr>
          <p:spPr bwMode="auto">
            <a:xfrm>
              <a:off x="3821113" y="3816351"/>
              <a:ext cx="249238" cy="2128838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Rectangle 59"/>
            <p:cNvSpPr>
              <a:spLocks noChangeArrowheads="1"/>
            </p:cNvSpPr>
            <p:nvPr/>
          </p:nvSpPr>
          <p:spPr bwMode="auto">
            <a:xfrm>
              <a:off x="4070351" y="4064001"/>
              <a:ext cx="249238" cy="1881188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Rectangle 60"/>
            <p:cNvSpPr>
              <a:spLocks noChangeArrowheads="1"/>
            </p:cNvSpPr>
            <p:nvPr/>
          </p:nvSpPr>
          <p:spPr bwMode="auto">
            <a:xfrm>
              <a:off x="4319588" y="4305301"/>
              <a:ext cx="247650" cy="1639888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Rectangle 61"/>
            <p:cNvSpPr>
              <a:spLocks noChangeArrowheads="1"/>
            </p:cNvSpPr>
            <p:nvPr/>
          </p:nvSpPr>
          <p:spPr bwMode="auto">
            <a:xfrm>
              <a:off x="4567238" y="4525963"/>
              <a:ext cx="249238" cy="1419225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Rectangle 62"/>
            <p:cNvSpPr>
              <a:spLocks noChangeArrowheads="1"/>
            </p:cNvSpPr>
            <p:nvPr/>
          </p:nvSpPr>
          <p:spPr bwMode="auto">
            <a:xfrm>
              <a:off x="4816476" y="4710113"/>
              <a:ext cx="249238" cy="1235075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Rectangle 63"/>
            <p:cNvSpPr>
              <a:spLocks noChangeArrowheads="1"/>
            </p:cNvSpPr>
            <p:nvPr/>
          </p:nvSpPr>
          <p:spPr bwMode="auto">
            <a:xfrm>
              <a:off x="5065713" y="4846638"/>
              <a:ext cx="247650" cy="1098550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Rectangle 64"/>
            <p:cNvSpPr>
              <a:spLocks noChangeArrowheads="1"/>
            </p:cNvSpPr>
            <p:nvPr/>
          </p:nvSpPr>
          <p:spPr bwMode="auto">
            <a:xfrm>
              <a:off x="5313363" y="4929188"/>
              <a:ext cx="249238" cy="1016000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Rectangle 65"/>
            <p:cNvSpPr>
              <a:spLocks noChangeArrowheads="1"/>
            </p:cNvSpPr>
            <p:nvPr/>
          </p:nvSpPr>
          <p:spPr bwMode="auto">
            <a:xfrm>
              <a:off x="5562601" y="4951413"/>
              <a:ext cx="247650" cy="993775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Rectangle 66"/>
            <p:cNvSpPr>
              <a:spLocks noChangeArrowheads="1"/>
            </p:cNvSpPr>
            <p:nvPr/>
          </p:nvSpPr>
          <p:spPr bwMode="auto">
            <a:xfrm>
              <a:off x="5810251" y="4910138"/>
              <a:ext cx="249238" cy="1035050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971600" y="2542193"/>
            <a:ext cx="7584082" cy="3911143"/>
            <a:chOff x="2639269" y="2358628"/>
            <a:chExt cx="7584082" cy="3911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矩形 205"/>
                <p:cNvSpPr/>
                <p:nvPr/>
              </p:nvSpPr>
              <p:spPr>
                <a:xfrm>
                  <a:off x="6455693" y="2862684"/>
                  <a:ext cx="1697324" cy="538609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𝑦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=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𝑓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)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06" name="矩形 2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5693" y="2862684"/>
                  <a:ext cx="1697324" cy="538609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7" name="组合 206"/>
            <p:cNvGrpSpPr/>
            <p:nvPr/>
          </p:nvGrpSpPr>
          <p:grpSpPr>
            <a:xfrm>
              <a:off x="2639269" y="2358628"/>
              <a:ext cx="7584082" cy="3911143"/>
              <a:chOff x="2639269" y="2358628"/>
              <a:chExt cx="7584082" cy="3911143"/>
            </a:xfrm>
          </p:grpSpPr>
          <p:sp>
            <p:nvSpPr>
              <p:cNvPr id="208" name="Freeform 207"/>
              <p:cNvSpPr/>
              <p:nvPr/>
            </p:nvSpPr>
            <p:spPr bwMode="auto">
              <a:xfrm>
                <a:off x="3859907" y="2838400"/>
                <a:ext cx="4972050" cy="1987550"/>
              </a:xfrm>
              <a:custGeom>
                <a:avLst/>
                <a:gdLst>
                  <a:gd name="T0" fmla="*/ 31 w 3132"/>
                  <a:gd name="T1" fmla="*/ 596 h 1252"/>
                  <a:gd name="T2" fmla="*/ 447 w 3132"/>
                  <a:gd name="T3" fmla="*/ 217 h 1252"/>
                  <a:gd name="T4" fmla="*/ 648 w 3132"/>
                  <a:gd name="T5" fmla="*/ 88 h 1252"/>
                  <a:gd name="T6" fmla="*/ 710 w 3132"/>
                  <a:gd name="T7" fmla="*/ 59 h 1252"/>
                  <a:gd name="T8" fmla="*/ 748 w 3132"/>
                  <a:gd name="T9" fmla="*/ 44 h 1252"/>
                  <a:gd name="T10" fmla="*/ 796 w 3132"/>
                  <a:gd name="T11" fmla="*/ 28 h 1252"/>
                  <a:gd name="T12" fmla="*/ 830 w 3132"/>
                  <a:gd name="T13" fmla="*/ 19 h 1252"/>
                  <a:gd name="T14" fmla="*/ 848 w 3132"/>
                  <a:gd name="T15" fmla="*/ 15 h 1252"/>
                  <a:gd name="T16" fmla="*/ 876 w 3132"/>
                  <a:gd name="T17" fmla="*/ 9 h 1252"/>
                  <a:gd name="T18" fmla="*/ 908 w 3132"/>
                  <a:gd name="T19" fmla="*/ 5 h 1252"/>
                  <a:gd name="T20" fmla="*/ 928 w 3132"/>
                  <a:gd name="T21" fmla="*/ 2 h 1252"/>
                  <a:gd name="T22" fmla="*/ 943 w 3132"/>
                  <a:gd name="T23" fmla="*/ 1 h 1252"/>
                  <a:gd name="T24" fmla="*/ 953 w 3132"/>
                  <a:gd name="T25" fmla="*/ 1 h 1252"/>
                  <a:gd name="T26" fmla="*/ 966 w 3132"/>
                  <a:gd name="T27" fmla="*/ 0 h 1252"/>
                  <a:gd name="T28" fmla="*/ 973 w 3132"/>
                  <a:gd name="T29" fmla="*/ 0 h 1252"/>
                  <a:gd name="T30" fmla="*/ 980 w 3132"/>
                  <a:gd name="T31" fmla="*/ 0 h 1252"/>
                  <a:gd name="T32" fmla="*/ 987 w 3132"/>
                  <a:gd name="T33" fmla="*/ 0 h 1252"/>
                  <a:gd name="T34" fmla="*/ 994 w 3132"/>
                  <a:gd name="T35" fmla="*/ 0 h 1252"/>
                  <a:gd name="T36" fmla="*/ 1003 w 3132"/>
                  <a:gd name="T37" fmla="*/ 0 h 1252"/>
                  <a:gd name="T38" fmla="*/ 1013 w 3132"/>
                  <a:gd name="T39" fmla="*/ 1 h 1252"/>
                  <a:gd name="T40" fmla="*/ 1025 w 3132"/>
                  <a:gd name="T41" fmla="*/ 1 h 1252"/>
                  <a:gd name="T42" fmla="*/ 1039 w 3132"/>
                  <a:gd name="T43" fmla="*/ 2 h 1252"/>
                  <a:gd name="T44" fmla="*/ 1057 w 3132"/>
                  <a:gd name="T45" fmla="*/ 4 h 1252"/>
                  <a:gd name="T46" fmla="*/ 1084 w 3132"/>
                  <a:gd name="T47" fmla="*/ 8 h 1252"/>
                  <a:gd name="T48" fmla="*/ 1103 w 3132"/>
                  <a:gd name="T49" fmla="*/ 11 h 1252"/>
                  <a:gd name="T50" fmla="*/ 1125 w 3132"/>
                  <a:gd name="T51" fmla="*/ 16 h 1252"/>
                  <a:gd name="T52" fmla="*/ 1166 w 3132"/>
                  <a:gd name="T53" fmla="*/ 26 h 1252"/>
                  <a:gd name="T54" fmla="*/ 1212 w 3132"/>
                  <a:gd name="T55" fmla="*/ 41 h 1252"/>
                  <a:gd name="T56" fmla="*/ 1279 w 3132"/>
                  <a:gd name="T57" fmla="*/ 68 h 1252"/>
                  <a:gd name="T58" fmla="*/ 1345 w 3132"/>
                  <a:gd name="T59" fmla="*/ 101 h 1252"/>
                  <a:gd name="T60" fmla="*/ 1791 w 3132"/>
                  <a:gd name="T61" fmla="*/ 451 h 1252"/>
                  <a:gd name="T62" fmla="*/ 2234 w 3132"/>
                  <a:gd name="T63" fmla="*/ 884 h 1252"/>
                  <a:gd name="T64" fmla="*/ 2554 w 3132"/>
                  <a:gd name="T65" fmla="*/ 1130 h 1252"/>
                  <a:gd name="T66" fmla="*/ 2621 w 3132"/>
                  <a:gd name="T67" fmla="*/ 1167 h 1252"/>
                  <a:gd name="T68" fmla="*/ 2686 w 3132"/>
                  <a:gd name="T69" fmla="*/ 1197 h 1252"/>
                  <a:gd name="T70" fmla="*/ 2719 w 3132"/>
                  <a:gd name="T71" fmla="*/ 1210 h 1252"/>
                  <a:gd name="T72" fmla="*/ 2755 w 3132"/>
                  <a:gd name="T73" fmla="*/ 1222 h 1252"/>
                  <a:gd name="T74" fmla="*/ 2796 w 3132"/>
                  <a:gd name="T75" fmla="*/ 1233 h 1252"/>
                  <a:gd name="T76" fmla="*/ 2829 w 3132"/>
                  <a:gd name="T77" fmla="*/ 1240 h 1252"/>
                  <a:gd name="T78" fmla="*/ 2848 w 3132"/>
                  <a:gd name="T79" fmla="*/ 1244 h 1252"/>
                  <a:gd name="T80" fmla="*/ 2875 w 3132"/>
                  <a:gd name="T81" fmla="*/ 1248 h 1252"/>
                  <a:gd name="T82" fmla="*/ 2886 w 3132"/>
                  <a:gd name="T83" fmla="*/ 1249 h 1252"/>
                  <a:gd name="T84" fmla="*/ 2906 w 3132"/>
                  <a:gd name="T85" fmla="*/ 1251 h 1252"/>
                  <a:gd name="T86" fmla="*/ 2920 w 3132"/>
                  <a:gd name="T87" fmla="*/ 1252 h 1252"/>
                  <a:gd name="T88" fmla="*/ 2929 w 3132"/>
                  <a:gd name="T89" fmla="*/ 1252 h 1252"/>
                  <a:gd name="T90" fmla="*/ 2937 w 3132"/>
                  <a:gd name="T91" fmla="*/ 1252 h 1252"/>
                  <a:gd name="T92" fmla="*/ 2945 w 3132"/>
                  <a:gd name="T93" fmla="*/ 1252 h 1252"/>
                  <a:gd name="T94" fmla="*/ 2952 w 3132"/>
                  <a:gd name="T95" fmla="*/ 1252 h 1252"/>
                  <a:gd name="T96" fmla="*/ 2959 w 3132"/>
                  <a:gd name="T97" fmla="*/ 1252 h 1252"/>
                  <a:gd name="T98" fmla="*/ 2966 w 3132"/>
                  <a:gd name="T99" fmla="*/ 1252 h 1252"/>
                  <a:gd name="T100" fmla="*/ 2977 w 3132"/>
                  <a:gd name="T101" fmla="*/ 1252 h 1252"/>
                  <a:gd name="T102" fmla="*/ 2989 w 3132"/>
                  <a:gd name="T103" fmla="*/ 1251 h 1252"/>
                  <a:gd name="T104" fmla="*/ 3003 w 3132"/>
                  <a:gd name="T105" fmla="*/ 1250 h 1252"/>
                  <a:gd name="T106" fmla="*/ 3025 w 3132"/>
                  <a:gd name="T107" fmla="*/ 1248 h 1252"/>
                  <a:gd name="T108" fmla="*/ 3063 w 3132"/>
                  <a:gd name="T109" fmla="*/ 1243 h 1252"/>
                  <a:gd name="T110" fmla="*/ 3099 w 3132"/>
                  <a:gd name="T111" fmla="*/ 1235 h 1252"/>
                  <a:gd name="T112" fmla="*/ 3119 w 3132"/>
                  <a:gd name="T113" fmla="*/ 1230 h 1252"/>
                  <a:gd name="T114" fmla="*/ 3131 w 3132"/>
                  <a:gd name="T115" fmla="*/ 1227 h 1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132" h="1252">
                    <a:moveTo>
                      <a:pt x="0" y="626"/>
                    </a:moveTo>
                    <a:lnTo>
                      <a:pt x="2" y="625"/>
                    </a:lnTo>
                    <a:lnTo>
                      <a:pt x="3" y="624"/>
                    </a:lnTo>
                    <a:lnTo>
                      <a:pt x="4" y="622"/>
                    </a:lnTo>
                    <a:lnTo>
                      <a:pt x="8" y="619"/>
                    </a:lnTo>
                    <a:lnTo>
                      <a:pt x="16" y="611"/>
                    </a:lnTo>
                    <a:lnTo>
                      <a:pt x="31" y="596"/>
                    </a:lnTo>
                    <a:lnTo>
                      <a:pt x="62" y="565"/>
                    </a:lnTo>
                    <a:lnTo>
                      <a:pt x="129" y="499"/>
                    </a:lnTo>
                    <a:lnTo>
                      <a:pt x="191" y="439"/>
                    </a:lnTo>
                    <a:lnTo>
                      <a:pt x="252" y="382"/>
                    </a:lnTo>
                    <a:lnTo>
                      <a:pt x="318" y="322"/>
                    </a:lnTo>
                    <a:lnTo>
                      <a:pt x="380" y="270"/>
                    </a:lnTo>
                    <a:lnTo>
                      <a:pt x="447" y="217"/>
                    </a:lnTo>
                    <a:lnTo>
                      <a:pt x="513" y="169"/>
                    </a:lnTo>
                    <a:lnTo>
                      <a:pt x="574" y="130"/>
                    </a:lnTo>
                    <a:lnTo>
                      <a:pt x="640" y="92"/>
                    </a:lnTo>
                    <a:lnTo>
                      <a:pt x="641" y="92"/>
                    </a:lnTo>
                    <a:lnTo>
                      <a:pt x="642" y="91"/>
                    </a:lnTo>
                    <a:lnTo>
                      <a:pt x="644" y="90"/>
                    </a:lnTo>
                    <a:lnTo>
                      <a:pt x="648" y="88"/>
                    </a:lnTo>
                    <a:lnTo>
                      <a:pt x="656" y="84"/>
                    </a:lnTo>
                    <a:lnTo>
                      <a:pt x="671" y="77"/>
                    </a:lnTo>
                    <a:lnTo>
                      <a:pt x="702" y="63"/>
                    </a:lnTo>
                    <a:lnTo>
                      <a:pt x="703" y="62"/>
                    </a:lnTo>
                    <a:lnTo>
                      <a:pt x="704" y="61"/>
                    </a:lnTo>
                    <a:lnTo>
                      <a:pt x="706" y="61"/>
                    </a:lnTo>
                    <a:lnTo>
                      <a:pt x="710" y="59"/>
                    </a:lnTo>
                    <a:lnTo>
                      <a:pt x="718" y="56"/>
                    </a:lnTo>
                    <a:lnTo>
                      <a:pt x="732" y="50"/>
                    </a:lnTo>
                    <a:lnTo>
                      <a:pt x="734" y="50"/>
                    </a:lnTo>
                    <a:lnTo>
                      <a:pt x="735" y="49"/>
                    </a:lnTo>
                    <a:lnTo>
                      <a:pt x="736" y="48"/>
                    </a:lnTo>
                    <a:lnTo>
                      <a:pt x="740" y="47"/>
                    </a:lnTo>
                    <a:lnTo>
                      <a:pt x="748" y="44"/>
                    </a:lnTo>
                    <a:lnTo>
                      <a:pt x="763" y="39"/>
                    </a:lnTo>
                    <a:lnTo>
                      <a:pt x="764" y="38"/>
                    </a:lnTo>
                    <a:lnTo>
                      <a:pt x="765" y="38"/>
                    </a:lnTo>
                    <a:lnTo>
                      <a:pt x="767" y="37"/>
                    </a:lnTo>
                    <a:lnTo>
                      <a:pt x="772" y="36"/>
                    </a:lnTo>
                    <a:lnTo>
                      <a:pt x="780" y="33"/>
                    </a:lnTo>
                    <a:lnTo>
                      <a:pt x="796" y="28"/>
                    </a:lnTo>
                    <a:lnTo>
                      <a:pt x="797" y="28"/>
                    </a:lnTo>
                    <a:lnTo>
                      <a:pt x="798" y="27"/>
                    </a:lnTo>
                    <a:lnTo>
                      <a:pt x="800" y="27"/>
                    </a:lnTo>
                    <a:lnTo>
                      <a:pt x="805" y="26"/>
                    </a:lnTo>
                    <a:lnTo>
                      <a:pt x="813" y="23"/>
                    </a:lnTo>
                    <a:lnTo>
                      <a:pt x="829" y="19"/>
                    </a:lnTo>
                    <a:lnTo>
                      <a:pt x="830" y="19"/>
                    </a:lnTo>
                    <a:lnTo>
                      <a:pt x="831" y="19"/>
                    </a:lnTo>
                    <a:lnTo>
                      <a:pt x="833" y="18"/>
                    </a:lnTo>
                    <a:lnTo>
                      <a:pt x="837" y="17"/>
                    </a:lnTo>
                    <a:lnTo>
                      <a:pt x="844" y="15"/>
                    </a:lnTo>
                    <a:lnTo>
                      <a:pt x="845" y="15"/>
                    </a:lnTo>
                    <a:lnTo>
                      <a:pt x="847" y="15"/>
                    </a:lnTo>
                    <a:lnTo>
                      <a:pt x="848" y="15"/>
                    </a:lnTo>
                    <a:lnTo>
                      <a:pt x="852" y="14"/>
                    </a:lnTo>
                    <a:lnTo>
                      <a:pt x="860" y="12"/>
                    </a:lnTo>
                    <a:lnTo>
                      <a:pt x="861" y="12"/>
                    </a:lnTo>
                    <a:lnTo>
                      <a:pt x="862" y="12"/>
                    </a:lnTo>
                    <a:lnTo>
                      <a:pt x="864" y="11"/>
                    </a:lnTo>
                    <a:lnTo>
                      <a:pt x="868" y="11"/>
                    </a:lnTo>
                    <a:lnTo>
                      <a:pt x="876" y="9"/>
                    </a:lnTo>
                    <a:lnTo>
                      <a:pt x="891" y="7"/>
                    </a:lnTo>
                    <a:lnTo>
                      <a:pt x="892" y="7"/>
                    </a:lnTo>
                    <a:lnTo>
                      <a:pt x="893" y="7"/>
                    </a:lnTo>
                    <a:lnTo>
                      <a:pt x="895" y="6"/>
                    </a:lnTo>
                    <a:lnTo>
                      <a:pt x="899" y="6"/>
                    </a:lnTo>
                    <a:lnTo>
                      <a:pt x="907" y="5"/>
                    </a:lnTo>
                    <a:lnTo>
                      <a:pt x="908" y="5"/>
                    </a:lnTo>
                    <a:lnTo>
                      <a:pt x="910" y="5"/>
                    </a:lnTo>
                    <a:lnTo>
                      <a:pt x="911" y="4"/>
                    </a:lnTo>
                    <a:lnTo>
                      <a:pt x="916" y="4"/>
                    </a:lnTo>
                    <a:lnTo>
                      <a:pt x="924" y="3"/>
                    </a:lnTo>
                    <a:lnTo>
                      <a:pt x="925" y="3"/>
                    </a:lnTo>
                    <a:lnTo>
                      <a:pt x="926" y="3"/>
                    </a:lnTo>
                    <a:lnTo>
                      <a:pt x="928" y="2"/>
                    </a:lnTo>
                    <a:lnTo>
                      <a:pt x="932" y="2"/>
                    </a:lnTo>
                    <a:lnTo>
                      <a:pt x="933" y="2"/>
                    </a:lnTo>
                    <a:lnTo>
                      <a:pt x="935" y="2"/>
                    </a:lnTo>
                    <a:lnTo>
                      <a:pt x="936" y="2"/>
                    </a:lnTo>
                    <a:lnTo>
                      <a:pt x="941" y="1"/>
                    </a:lnTo>
                    <a:lnTo>
                      <a:pt x="942" y="1"/>
                    </a:lnTo>
                    <a:lnTo>
                      <a:pt x="943" y="1"/>
                    </a:lnTo>
                    <a:lnTo>
                      <a:pt x="945" y="1"/>
                    </a:lnTo>
                    <a:lnTo>
                      <a:pt x="946" y="1"/>
                    </a:lnTo>
                    <a:lnTo>
                      <a:pt x="947" y="1"/>
                    </a:lnTo>
                    <a:lnTo>
                      <a:pt x="949" y="1"/>
                    </a:lnTo>
                    <a:lnTo>
                      <a:pt x="950" y="1"/>
                    </a:lnTo>
                    <a:lnTo>
                      <a:pt x="951" y="1"/>
                    </a:lnTo>
                    <a:lnTo>
                      <a:pt x="953" y="1"/>
                    </a:lnTo>
                    <a:lnTo>
                      <a:pt x="957" y="1"/>
                    </a:lnTo>
                    <a:lnTo>
                      <a:pt x="958" y="1"/>
                    </a:lnTo>
                    <a:lnTo>
                      <a:pt x="960" y="1"/>
                    </a:lnTo>
                    <a:lnTo>
                      <a:pt x="961" y="0"/>
                    </a:lnTo>
                    <a:lnTo>
                      <a:pt x="962" y="0"/>
                    </a:lnTo>
                    <a:lnTo>
                      <a:pt x="964" y="0"/>
                    </a:lnTo>
                    <a:lnTo>
                      <a:pt x="966" y="0"/>
                    </a:lnTo>
                    <a:lnTo>
                      <a:pt x="966" y="0"/>
                    </a:lnTo>
                    <a:lnTo>
                      <a:pt x="968" y="0"/>
                    </a:lnTo>
                    <a:lnTo>
                      <a:pt x="969" y="0"/>
                    </a:lnTo>
                    <a:lnTo>
                      <a:pt x="970" y="0"/>
                    </a:lnTo>
                    <a:lnTo>
                      <a:pt x="971" y="0"/>
                    </a:lnTo>
                    <a:lnTo>
                      <a:pt x="972" y="0"/>
                    </a:lnTo>
                    <a:lnTo>
                      <a:pt x="973" y="0"/>
                    </a:lnTo>
                    <a:lnTo>
                      <a:pt x="974" y="0"/>
                    </a:lnTo>
                    <a:lnTo>
                      <a:pt x="975" y="0"/>
                    </a:lnTo>
                    <a:lnTo>
                      <a:pt x="976" y="0"/>
                    </a:lnTo>
                    <a:lnTo>
                      <a:pt x="977" y="0"/>
                    </a:lnTo>
                    <a:lnTo>
                      <a:pt x="978" y="0"/>
                    </a:lnTo>
                    <a:lnTo>
                      <a:pt x="979" y="0"/>
                    </a:lnTo>
                    <a:lnTo>
                      <a:pt x="980" y="0"/>
                    </a:lnTo>
                    <a:lnTo>
                      <a:pt x="981" y="0"/>
                    </a:lnTo>
                    <a:lnTo>
                      <a:pt x="982" y="0"/>
                    </a:lnTo>
                    <a:lnTo>
                      <a:pt x="983" y="0"/>
                    </a:lnTo>
                    <a:lnTo>
                      <a:pt x="984" y="0"/>
                    </a:lnTo>
                    <a:lnTo>
                      <a:pt x="985" y="0"/>
                    </a:lnTo>
                    <a:lnTo>
                      <a:pt x="986" y="0"/>
                    </a:lnTo>
                    <a:lnTo>
                      <a:pt x="987" y="0"/>
                    </a:lnTo>
                    <a:lnTo>
                      <a:pt x="988" y="0"/>
                    </a:lnTo>
                    <a:lnTo>
                      <a:pt x="989" y="0"/>
                    </a:lnTo>
                    <a:lnTo>
                      <a:pt x="990" y="0"/>
                    </a:lnTo>
                    <a:lnTo>
                      <a:pt x="991" y="0"/>
                    </a:lnTo>
                    <a:lnTo>
                      <a:pt x="992" y="0"/>
                    </a:lnTo>
                    <a:lnTo>
                      <a:pt x="993" y="0"/>
                    </a:lnTo>
                    <a:lnTo>
                      <a:pt x="994" y="0"/>
                    </a:lnTo>
                    <a:lnTo>
                      <a:pt x="995" y="0"/>
                    </a:lnTo>
                    <a:lnTo>
                      <a:pt x="996" y="0"/>
                    </a:lnTo>
                    <a:lnTo>
                      <a:pt x="998" y="0"/>
                    </a:lnTo>
                    <a:lnTo>
                      <a:pt x="999" y="0"/>
                    </a:lnTo>
                    <a:lnTo>
                      <a:pt x="1000" y="0"/>
                    </a:lnTo>
                    <a:lnTo>
                      <a:pt x="1003" y="0"/>
                    </a:lnTo>
                    <a:lnTo>
                      <a:pt x="1003" y="0"/>
                    </a:lnTo>
                    <a:lnTo>
                      <a:pt x="1004" y="0"/>
                    </a:lnTo>
                    <a:lnTo>
                      <a:pt x="1007" y="0"/>
                    </a:lnTo>
                    <a:lnTo>
                      <a:pt x="1008" y="1"/>
                    </a:lnTo>
                    <a:lnTo>
                      <a:pt x="1008" y="1"/>
                    </a:lnTo>
                    <a:lnTo>
                      <a:pt x="1011" y="1"/>
                    </a:lnTo>
                    <a:lnTo>
                      <a:pt x="1012" y="1"/>
                    </a:lnTo>
                    <a:lnTo>
                      <a:pt x="1013" y="1"/>
                    </a:lnTo>
                    <a:lnTo>
                      <a:pt x="1015" y="1"/>
                    </a:lnTo>
                    <a:lnTo>
                      <a:pt x="1016" y="1"/>
                    </a:lnTo>
                    <a:lnTo>
                      <a:pt x="1017" y="1"/>
                    </a:lnTo>
                    <a:lnTo>
                      <a:pt x="1019" y="1"/>
                    </a:lnTo>
                    <a:lnTo>
                      <a:pt x="1023" y="1"/>
                    </a:lnTo>
                    <a:lnTo>
                      <a:pt x="1024" y="1"/>
                    </a:lnTo>
                    <a:lnTo>
                      <a:pt x="1025" y="1"/>
                    </a:lnTo>
                    <a:lnTo>
                      <a:pt x="1027" y="1"/>
                    </a:lnTo>
                    <a:lnTo>
                      <a:pt x="1031" y="2"/>
                    </a:lnTo>
                    <a:lnTo>
                      <a:pt x="1032" y="2"/>
                    </a:lnTo>
                    <a:lnTo>
                      <a:pt x="1032" y="2"/>
                    </a:lnTo>
                    <a:lnTo>
                      <a:pt x="1035" y="2"/>
                    </a:lnTo>
                    <a:lnTo>
                      <a:pt x="1038" y="2"/>
                    </a:lnTo>
                    <a:lnTo>
                      <a:pt x="1039" y="2"/>
                    </a:lnTo>
                    <a:lnTo>
                      <a:pt x="1040" y="2"/>
                    </a:lnTo>
                    <a:lnTo>
                      <a:pt x="1042" y="2"/>
                    </a:lnTo>
                    <a:lnTo>
                      <a:pt x="1046" y="3"/>
                    </a:lnTo>
                    <a:lnTo>
                      <a:pt x="1053" y="4"/>
                    </a:lnTo>
                    <a:lnTo>
                      <a:pt x="1054" y="4"/>
                    </a:lnTo>
                    <a:lnTo>
                      <a:pt x="1056" y="4"/>
                    </a:lnTo>
                    <a:lnTo>
                      <a:pt x="1057" y="4"/>
                    </a:lnTo>
                    <a:lnTo>
                      <a:pt x="1061" y="5"/>
                    </a:lnTo>
                    <a:lnTo>
                      <a:pt x="1069" y="6"/>
                    </a:lnTo>
                    <a:lnTo>
                      <a:pt x="1070" y="6"/>
                    </a:lnTo>
                    <a:lnTo>
                      <a:pt x="1071" y="6"/>
                    </a:lnTo>
                    <a:lnTo>
                      <a:pt x="1073" y="6"/>
                    </a:lnTo>
                    <a:lnTo>
                      <a:pt x="1077" y="7"/>
                    </a:lnTo>
                    <a:lnTo>
                      <a:pt x="1084" y="8"/>
                    </a:lnTo>
                    <a:lnTo>
                      <a:pt x="1085" y="8"/>
                    </a:lnTo>
                    <a:lnTo>
                      <a:pt x="1086" y="8"/>
                    </a:lnTo>
                    <a:lnTo>
                      <a:pt x="1088" y="9"/>
                    </a:lnTo>
                    <a:lnTo>
                      <a:pt x="1092" y="9"/>
                    </a:lnTo>
                    <a:lnTo>
                      <a:pt x="1100" y="11"/>
                    </a:lnTo>
                    <a:lnTo>
                      <a:pt x="1102" y="11"/>
                    </a:lnTo>
                    <a:lnTo>
                      <a:pt x="1103" y="11"/>
                    </a:lnTo>
                    <a:lnTo>
                      <a:pt x="1105" y="11"/>
                    </a:lnTo>
                    <a:lnTo>
                      <a:pt x="1109" y="12"/>
                    </a:lnTo>
                    <a:lnTo>
                      <a:pt x="1117" y="14"/>
                    </a:lnTo>
                    <a:lnTo>
                      <a:pt x="1118" y="14"/>
                    </a:lnTo>
                    <a:lnTo>
                      <a:pt x="1119" y="14"/>
                    </a:lnTo>
                    <a:lnTo>
                      <a:pt x="1121" y="15"/>
                    </a:lnTo>
                    <a:lnTo>
                      <a:pt x="1125" y="16"/>
                    </a:lnTo>
                    <a:lnTo>
                      <a:pt x="1134" y="18"/>
                    </a:lnTo>
                    <a:lnTo>
                      <a:pt x="1150" y="22"/>
                    </a:lnTo>
                    <a:lnTo>
                      <a:pt x="1152" y="22"/>
                    </a:lnTo>
                    <a:lnTo>
                      <a:pt x="1152" y="22"/>
                    </a:lnTo>
                    <a:lnTo>
                      <a:pt x="1154" y="23"/>
                    </a:lnTo>
                    <a:lnTo>
                      <a:pt x="1158" y="24"/>
                    </a:lnTo>
                    <a:lnTo>
                      <a:pt x="1166" y="26"/>
                    </a:lnTo>
                    <a:lnTo>
                      <a:pt x="1181" y="31"/>
                    </a:lnTo>
                    <a:lnTo>
                      <a:pt x="1182" y="31"/>
                    </a:lnTo>
                    <a:lnTo>
                      <a:pt x="1183" y="31"/>
                    </a:lnTo>
                    <a:lnTo>
                      <a:pt x="1185" y="32"/>
                    </a:lnTo>
                    <a:lnTo>
                      <a:pt x="1189" y="33"/>
                    </a:lnTo>
                    <a:lnTo>
                      <a:pt x="1197" y="36"/>
                    </a:lnTo>
                    <a:lnTo>
                      <a:pt x="1212" y="41"/>
                    </a:lnTo>
                    <a:lnTo>
                      <a:pt x="1213" y="42"/>
                    </a:lnTo>
                    <a:lnTo>
                      <a:pt x="1215" y="42"/>
                    </a:lnTo>
                    <a:lnTo>
                      <a:pt x="1216" y="43"/>
                    </a:lnTo>
                    <a:lnTo>
                      <a:pt x="1221" y="44"/>
                    </a:lnTo>
                    <a:lnTo>
                      <a:pt x="1229" y="47"/>
                    </a:lnTo>
                    <a:lnTo>
                      <a:pt x="1246" y="54"/>
                    </a:lnTo>
                    <a:lnTo>
                      <a:pt x="1279" y="68"/>
                    </a:lnTo>
                    <a:lnTo>
                      <a:pt x="1280" y="69"/>
                    </a:lnTo>
                    <a:lnTo>
                      <a:pt x="1282" y="69"/>
                    </a:lnTo>
                    <a:lnTo>
                      <a:pt x="1283" y="70"/>
                    </a:lnTo>
                    <a:lnTo>
                      <a:pt x="1287" y="72"/>
                    </a:lnTo>
                    <a:lnTo>
                      <a:pt x="1296" y="76"/>
                    </a:lnTo>
                    <a:lnTo>
                      <a:pt x="1312" y="84"/>
                    </a:lnTo>
                    <a:lnTo>
                      <a:pt x="1345" y="101"/>
                    </a:lnTo>
                    <a:lnTo>
                      <a:pt x="1406" y="137"/>
                    </a:lnTo>
                    <a:lnTo>
                      <a:pt x="1473" y="181"/>
                    </a:lnTo>
                    <a:lnTo>
                      <a:pt x="1535" y="227"/>
                    </a:lnTo>
                    <a:lnTo>
                      <a:pt x="1596" y="276"/>
                    </a:lnTo>
                    <a:lnTo>
                      <a:pt x="1662" y="332"/>
                    </a:lnTo>
                    <a:lnTo>
                      <a:pt x="1724" y="388"/>
                    </a:lnTo>
                    <a:lnTo>
                      <a:pt x="1791" y="451"/>
                    </a:lnTo>
                    <a:lnTo>
                      <a:pt x="1856" y="515"/>
                    </a:lnTo>
                    <a:lnTo>
                      <a:pt x="1918" y="576"/>
                    </a:lnTo>
                    <a:lnTo>
                      <a:pt x="1984" y="642"/>
                    </a:lnTo>
                    <a:lnTo>
                      <a:pt x="2046" y="704"/>
                    </a:lnTo>
                    <a:lnTo>
                      <a:pt x="2107" y="764"/>
                    </a:lnTo>
                    <a:lnTo>
                      <a:pt x="2173" y="827"/>
                    </a:lnTo>
                    <a:lnTo>
                      <a:pt x="2234" y="884"/>
                    </a:lnTo>
                    <a:lnTo>
                      <a:pt x="2301" y="943"/>
                    </a:lnTo>
                    <a:lnTo>
                      <a:pt x="2363" y="996"/>
                    </a:lnTo>
                    <a:lnTo>
                      <a:pt x="2424" y="1043"/>
                    </a:lnTo>
                    <a:lnTo>
                      <a:pt x="2491" y="1090"/>
                    </a:lnTo>
                    <a:lnTo>
                      <a:pt x="2552" y="1129"/>
                    </a:lnTo>
                    <a:lnTo>
                      <a:pt x="2553" y="1130"/>
                    </a:lnTo>
                    <a:lnTo>
                      <a:pt x="2554" y="1130"/>
                    </a:lnTo>
                    <a:lnTo>
                      <a:pt x="2556" y="1132"/>
                    </a:lnTo>
                    <a:lnTo>
                      <a:pt x="2560" y="1134"/>
                    </a:lnTo>
                    <a:lnTo>
                      <a:pt x="2569" y="1139"/>
                    </a:lnTo>
                    <a:lnTo>
                      <a:pt x="2585" y="1148"/>
                    </a:lnTo>
                    <a:lnTo>
                      <a:pt x="2619" y="1166"/>
                    </a:lnTo>
                    <a:lnTo>
                      <a:pt x="2620" y="1166"/>
                    </a:lnTo>
                    <a:lnTo>
                      <a:pt x="2621" y="1167"/>
                    </a:lnTo>
                    <a:lnTo>
                      <a:pt x="2623" y="1168"/>
                    </a:lnTo>
                    <a:lnTo>
                      <a:pt x="2627" y="1170"/>
                    </a:lnTo>
                    <a:lnTo>
                      <a:pt x="2635" y="1174"/>
                    </a:lnTo>
                    <a:lnTo>
                      <a:pt x="2652" y="1182"/>
                    </a:lnTo>
                    <a:lnTo>
                      <a:pt x="2685" y="1197"/>
                    </a:lnTo>
                    <a:lnTo>
                      <a:pt x="2686" y="1197"/>
                    </a:lnTo>
                    <a:lnTo>
                      <a:pt x="2686" y="1197"/>
                    </a:lnTo>
                    <a:lnTo>
                      <a:pt x="2689" y="1198"/>
                    </a:lnTo>
                    <a:lnTo>
                      <a:pt x="2693" y="1199"/>
                    </a:lnTo>
                    <a:lnTo>
                      <a:pt x="2700" y="1203"/>
                    </a:lnTo>
                    <a:lnTo>
                      <a:pt x="2715" y="1208"/>
                    </a:lnTo>
                    <a:lnTo>
                      <a:pt x="2717" y="1208"/>
                    </a:lnTo>
                    <a:lnTo>
                      <a:pt x="2717" y="1209"/>
                    </a:lnTo>
                    <a:lnTo>
                      <a:pt x="2719" y="1210"/>
                    </a:lnTo>
                    <a:lnTo>
                      <a:pt x="2723" y="1211"/>
                    </a:lnTo>
                    <a:lnTo>
                      <a:pt x="2731" y="1214"/>
                    </a:lnTo>
                    <a:lnTo>
                      <a:pt x="2746" y="1219"/>
                    </a:lnTo>
                    <a:lnTo>
                      <a:pt x="2747" y="1219"/>
                    </a:lnTo>
                    <a:lnTo>
                      <a:pt x="2748" y="1220"/>
                    </a:lnTo>
                    <a:lnTo>
                      <a:pt x="2750" y="1220"/>
                    </a:lnTo>
                    <a:lnTo>
                      <a:pt x="2755" y="1222"/>
                    </a:lnTo>
                    <a:lnTo>
                      <a:pt x="2763" y="1224"/>
                    </a:lnTo>
                    <a:lnTo>
                      <a:pt x="2780" y="1229"/>
                    </a:lnTo>
                    <a:lnTo>
                      <a:pt x="2780" y="1229"/>
                    </a:lnTo>
                    <a:lnTo>
                      <a:pt x="2781" y="1229"/>
                    </a:lnTo>
                    <a:lnTo>
                      <a:pt x="2784" y="1230"/>
                    </a:lnTo>
                    <a:lnTo>
                      <a:pt x="2788" y="1231"/>
                    </a:lnTo>
                    <a:lnTo>
                      <a:pt x="2796" y="1233"/>
                    </a:lnTo>
                    <a:lnTo>
                      <a:pt x="2813" y="1237"/>
                    </a:lnTo>
                    <a:lnTo>
                      <a:pt x="2814" y="1237"/>
                    </a:lnTo>
                    <a:lnTo>
                      <a:pt x="2815" y="1237"/>
                    </a:lnTo>
                    <a:lnTo>
                      <a:pt x="2816" y="1238"/>
                    </a:lnTo>
                    <a:lnTo>
                      <a:pt x="2820" y="1239"/>
                    </a:lnTo>
                    <a:lnTo>
                      <a:pt x="2828" y="1240"/>
                    </a:lnTo>
                    <a:lnTo>
                      <a:pt x="2829" y="1240"/>
                    </a:lnTo>
                    <a:lnTo>
                      <a:pt x="2830" y="1241"/>
                    </a:lnTo>
                    <a:lnTo>
                      <a:pt x="2832" y="1241"/>
                    </a:lnTo>
                    <a:lnTo>
                      <a:pt x="2836" y="1242"/>
                    </a:lnTo>
                    <a:lnTo>
                      <a:pt x="2844" y="1243"/>
                    </a:lnTo>
                    <a:lnTo>
                      <a:pt x="2845" y="1243"/>
                    </a:lnTo>
                    <a:lnTo>
                      <a:pt x="2845" y="1244"/>
                    </a:lnTo>
                    <a:lnTo>
                      <a:pt x="2848" y="1244"/>
                    </a:lnTo>
                    <a:lnTo>
                      <a:pt x="2852" y="1244"/>
                    </a:lnTo>
                    <a:lnTo>
                      <a:pt x="2859" y="1245"/>
                    </a:lnTo>
                    <a:lnTo>
                      <a:pt x="2860" y="1246"/>
                    </a:lnTo>
                    <a:lnTo>
                      <a:pt x="2861" y="1246"/>
                    </a:lnTo>
                    <a:lnTo>
                      <a:pt x="2863" y="1246"/>
                    </a:lnTo>
                    <a:lnTo>
                      <a:pt x="2867" y="1247"/>
                    </a:lnTo>
                    <a:lnTo>
                      <a:pt x="2875" y="1248"/>
                    </a:lnTo>
                    <a:lnTo>
                      <a:pt x="2876" y="1248"/>
                    </a:lnTo>
                    <a:lnTo>
                      <a:pt x="2877" y="1248"/>
                    </a:lnTo>
                    <a:lnTo>
                      <a:pt x="2878" y="1248"/>
                    </a:lnTo>
                    <a:lnTo>
                      <a:pt x="2882" y="1249"/>
                    </a:lnTo>
                    <a:lnTo>
                      <a:pt x="2883" y="1249"/>
                    </a:lnTo>
                    <a:lnTo>
                      <a:pt x="2884" y="1249"/>
                    </a:lnTo>
                    <a:lnTo>
                      <a:pt x="2886" y="1249"/>
                    </a:lnTo>
                    <a:lnTo>
                      <a:pt x="2890" y="1249"/>
                    </a:lnTo>
                    <a:lnTo>
                      <a:pt x="2891" y="1249"/>
                    </a:lnTo>
                    <a:lnTo>
                      <a:pt x="2892" y="1249"/>
                    </a:lnTo>
                    <a:lnTo>
                      <a:pt x="2894" y="1250"/>
                    </a:lnTo>
                    <a:lnTo>
                      <a:pt x="2898" y="1250"/>
                    </a:lnTo>
                    <a:lnTo>
                      <a:pt x="2905" y="1250"/>
                    </a:lnTo>
                    <a:lnTo>
                      <a:pt x="2906" y="1251"/>
                    </a:lnTo>
                    <a:lnTo>
                      <a:pt x="2907" y="1251"/>
                    </a:lnTo>
                    <a:lnTo>
                      <a:pt x="2909" y="1251"/>
                    </a:lnTo>
                    <a:lnTo>
                      <a:pt x="2912" y="1251"/>
                    </a:lnTo>
                    <a:lnTo>
                      <a:pt x="2914" y="1251"/>
                    </a:lnTo>
                    <a:lnTo>
                      <a:pt x="2915" y="1252"/>
                    </a:lnTo>
                    <a:lnTo>
                      <a:pt x="2916" y="1252"/>
                    </a:lnTo>
                    <a:lnTo>
                      <a:pt x="2920" y="1252"/>
                    </a:lnTo>
                    <a:lnTo>
                      <a:pt x="2922" y="1252"/>
                    </a:lnTo>
                    <a:lnTo>
                      <a:pt x="2922" y="1252"/>
                    </a:lnTo>
                    <a:lnTo>
                      <a:pt x="2924" y="1252"/>
                    </a:lnTo>
                    <a:lnTo>
                      <a:pt x="2925" y="1252"/>
                    </a:lnTo>
                    <a:lnTo>
                      <a:pt x="2926" y="1252"/>
                    </a:lnTo>
                    <a:lnTo>
                      <a:pt x="2928" y="1252"/>
                    </a:lnTo>
                    <a:lnTo>
                      <a:pt x="2929" y="1252"/>
                    </a:lnTo>
                    <a:lnTo>
                      <a:pt x="2930" y="1252"/>
                    </a:lnTo>
                    <a:lnTo>
                      <a:pt x="2932" y="1252"/>
                    </a:lnTo>
                    <a:lnTo>
                      <a:pt x="2933" y="1252"/>
                    </a:lnTo>
                    <a:lnTo>
                      <a:pt x="2933" y="1252"/>
                    </a:lnTo>
                    <a:lnTo>
                      <a:pt x="2936" y="1252"/>
                    </a:lnTo>
                    <a:lnTo>
                      <a:pt x="2936" y="1252"/>
                    </a:lnTo>
                    <a:lnTo>
                      <a:pt x="2937" y="1252"/>
                    </a:lnTo>
                    <a:lnTo>
                      <a:pt x="2939" y="1252"/>
                    </a:lnTo>
                    <a:lnTo>
                      <a:pt x="2940" y="1252"/>
                    </a:lnTo>
                    <a:lnTo>
                      <a:pt x="2941" y="1252"/>
                    </a:lnTo>
                    <a:lnTo>
                      <a:pt x="2942" y="1252"/>
                    </a:lnTo>
                    <a:lnTo>
                      <a:pt x="2943" y="1252"/>
                    </a:lnTo>
                    <a:lnTo>
                      <a:pt x="2944" y="1252"/>
                    </a:lnTo>
                    <a:lnTo>
                      <a:pt x="2945" y="1252"/>
                    </a:lnTo>
                    <a:lnTo>
                      <a:pt x="2946" y="1252"/>
                    </a:lnTo>
                    <a:lnTo>
                      <a:pt x="2947" y="1252"/>
                    </a:lnTo>
                    <a:lnTo>
                      <a:pt x="2948" y="1252"/>
                    </a:lnTo>
                    <a:lnTo>
                      <a:pt x="2949" y="1252"/>
                    </a:lnTo>
                    <a:lnTo>
                      <a:pt x="2950" y="1252"/>
                    </a:lnTo>
                    <a:lnTo>
                      <a:pt x="2951" y="1252"/>
                    </a:lnTo>
                    <a:lnTo>
                      <a:pt x="2952" y="1252"/>
                    </a:lnTo>
                    <a:lnTo>
                      <a:pt x="2953" y="1252"/>
                    </a:lnTo>
                    <a:lnTo>
                      <a:pt x="2954" y="1252"/>
                    </a:lnTo>
                    <a:lnTo>
                      <a:pt x="2955" y="1252"/>
                    </a:lnTo>
                    <a:lnTo>
                      <a:pt x="2956" y="1252"/>
                    </a:lnTo>
                    <a:lnTo>
                      <a:pt x="2957" y="1252"/>
                    </a:lnTo>
                    <a:lnTo>
                      <a:pt x="2958" y="1252"/>
                    </a:lnTo>
                    <a:lnTo>
                      <a:pt x="2959" y="1252"/>
                    </a:lnTo>
                    <a:lnTo>
                      <a:pt x="2960" y="1252"/>
                    </a:lnTo>
                    <a:lnTo>
                      <a:pt x="2961" y="1252"/>
                    </a:lnTo>
                    <a:lnTo>
                      <a:pt x="2962" y="1252"/>
                    </a:lnTo>
                    <a:lnTo>
                      <a:pt x="2964" y="1252"/>
                    </a:lnTo>
                    <a:lnTo>
                      <a:pt x="2965" y="1252"/>
                    </a:lnTo>
                    <a:lnTo>
                      <a:pt x="2965" y="1252"/>
                    </a:lnTo>
                    <a:lnTo>
                      <a:pt x="2966" y="1252"/>
                    </a:lnTo>
                    <a:lnTo>
                      <a:pt x="2969" y="1252"/>
                    </a:lnTo>
                    <a:lnTo>
                      <a:pt x="2970" y="1252"/>
                    </a:lnTo>
                    <a:lnTo>
                      <a:pt x="2970" y="1252"/>
                    </a:lnTo>
                    <a:lnTo>
                      <a:pt x="2973" y="1252"/>
                    </a:lnTo>
                    <a:lnTo>
                      <a:pt x="2974" y="1252"/>
                    </a:lnTo>
                    <a:lnTo>
                      <a:pt x="2975" y="1252"/>
                    </a:lnTo>
                    <a:lnTo>
                      <a:pt x="2977" y="1252"/>
                    </a:lnTo>
                    <a:lnTo>
                      <a:pt x="2978" y="1252"/>
                    </a:lnTo>
                    <a:lnTo>
                      <a:pt x="2979" y="1252"/>
                    </a:lnTo>
                    <a:lnTo>
                      <a:pt x="2981" y="1252"/>
                    </a:lnTo>
                    <a:lnTo>
                      <a:pt x="2985" y="1252"/>
                    </a:lnTo>
                    <a:lnTo>
                      <a:pt x="2986" y="1252"/>
                    </a:lnTo>
                    <a:lnTo>
                      <a:pt x="2987" y="1252"/>
                    </a:lnTo>
                    <a:lnTo>
                      <a:pt x="2989" y="1251"/>
                    </a:lnTo>
                    <a:lnTo>
                      <a:pt x="2993" y="1251"/>
                    </a:lnTo>
                    <a:lnTo>
                      <a:pt x="2994" y="1251"/>
                    </a:lnTo>
                    <a:lnTo>
                      <a:pt x="2995" y="1251"/>
                    </a:lnTo>
                    <a:lnTo>
                      <a:pt x="2998" y="1251"/>
                    </a:lnTo>
                    <a:lnTo>
                      <a:pt x="3002" y="1250"/>
                    </a:lnTo>
                    <a:lnTo>
                      <a:pt x="3003" y="1250"/>
                    </a:lnTo>
                    <a:lnTo>
                      <a:pt x="3003" y="1250"/>
                    </a:lnTo>
                    <a:lnTo>
                      <a:pt x="3006" y="1250"/>
                    </a:lnTo>
                    <a:lnTo>
                      <a:pt x="3010" y="1250"/>
                    </a:lnTo>
                    <a:lnTo>
                      <a:pt x="3017" y="1249"/>
                    </a:lnTo>
                    <a:lnTo>
                      <a:pt x="3018" y="1249"/>
                    </a:lnTo>
                    <a:lnTo>
                      <a:pt x="3019" y="1249"/>
                    </a:lnTo>
                    <a:lnTo>
                      <a:pt x="3021" y="1249"/>
                    </a:lnTo>
                    <a:lnTo>
                      <a:pt x="3025" y="1248"/>
                    </a:lnTo>
                    <a:lnTo>
                      <a:pt x="3032" y="1247"/>
                    </a:lnTo>
                    <a:lnTo>
                      <a:pt x="3033" y="1247"/>
                    </a:lnTo>
                    <a:lnTo>
                      <a:pt x="3035" y="1247"/>
                    </a:lnTo>
                    <a:lnTo>
                      <a:pt x="3036" y="1247"/>
                    </a:lnTo>
                    <a:lnTo>
                      <a:pt x="3040" y="1247"/>
                    </a:lnTo>
                    <a:lnTo>
                      <a:pt x="3048" y="1245"/>
                    </a:lnTo>
                    <a:lnTo>
                      <a:pt x="3063" y="1243"/>
                    </a:lnTo>
                    <a:lnTo>
                      <a:pt x="3064" y="1243"/>
                    </a:lnTo>
                    <a:lnTo>
                      <a:pt x="3065" y="1242"/>
                    </a:lnTo>
                    <a:lnTo>
                      <a:pt x="3067" y="1242"/>
                    </a:lnTo>
                    <a:lnTo>
                      <a:pt x="3072" y="1241"/>
                    </a:lnTo>
                    <a:lnTo>
                      <a:pt x="3081" y="1239"/>
                    </a:lnTo>
                    <a:lnTo>
                      <a:pt x="3098" y="1236"/>
                    </a:lnTo>
                    <a:lnTo>
                      <a:pt x="3099" y="1235"/>
                    </a:lnTo>
                    <a:lnTo>
                      <a:pt x="3100" y="1235"/>
                    </a:lnTo>
                    <a:lnTo>
                      <a:pt x="3102" y="1235"/>
                    </a:lnTo>
                    <a:lnTo>
                      <a:pt x="3106" y="1233"/>
                    </a:lnTo>
                    <a:lnTo>
                      <a:pt x="3115" y="1231"/>
                    </a:lnTo>
                    <a:lnTo>
                      <a:pt x="3116" y="1231"/>
                    </a:lnTo>
                    <a:lnTo>
                      <a:pt x="3117" y="1231"/>
                    </a:lnTo>
                    <a:lnTo>
                      <a:pt x="3119" y="1230"/>
                    </a:lnTo>
                    <a:lnTo>
                      <a:pt x="3123" y="1229"/>
                    </a:lnTo>
                    <a:lnTo>
                      <a:pt x="3124" y="1229"/>
                    </a:lnTo>
                    <a:lnTo>
                      <a:pt x="3125" y="1228"/>
                    </a:lnTo>
                    <a:lnTo>
                      <a:pt x="3128" y="1228"/>
                    </a:lnTo>
                    <a:lnTo>
                      <a:pt x="3129" y="1228"/>
                    </a:lnTo>
                    <a:lnTo>
                      <a:pt x="3130" y="1227"/>
                    </a:lnTo>
                    <a:lnTo>
                      <a:pt x="3131" y="1227"/>
                    </a:lnTo>
                    <a:lnTo>
                      <a:pt x="3132" y="1227"/>
                    </a:lnTo>
                  </a:path>
                </a:pathLst>
              </a:custGeom>
              <a:noFill/>
              <a:ln w="28575" cap="sq">
                <a:solidFill>
                  <a:srgbClr val="FF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800"/>
              </a:p>
            </p:txBody>
          </p:sp>
          <p:cxnSp>
            <p:nvCxnSpPr>
              <p:cNvPr id="209" name="直接连接符 208"/>
              <p:cNvCxnSpPr/>
              <p:nvPr/>
            </p:nvCxnSpPr>
            <p:spPr bwMode="auto">
              <a:xfrm>
                <a:off x="2639269" y="5816676"/>
                <a:ext cx="7344816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stealth" w="lg" len="lg"/>
              </a:ln>
              <a:effectLst/>
            </p:spPr>
          </p:cxnSp>
          <p:cxnSp>
            <p:nvCxnSpPr>
              <p:cNvPr id="210" name="直接连接符 209"/>
              <p:cNvCxnSpPr/>
              <p:nvPr/>
            </p:nvCxnSpPr>
            <p:spPr bwMode="auto">
              <a:xfrm flipV="1">
                <a:off x="3215333" y="2718668"/>
                <a:ext cx="0" cy="345638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stealth" w="lg" len="lg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矩形 210"/>
                  <p:cNvSpPr/>
                  <p:nvPr/>
                </p:nvSpPr>
                <p:spPr>
                  <a:xfrm>
                    <a:off x="9748542" y="5257353"/>
                    <a:ext cx="474809" cy="538609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11" name="矩形 2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8542" y="5257353"/>
                    <a:ext cx="474809" cy="538609"/>
                  </a:xfrm>
                  <a:prstGeom prst="rect">
                    <a:avLst/>
                  </a:prstGeom>
                  <a:blipFill rotWithShape="1">
                    <a:blip r:embed="rId4"/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矩形 211"/>
                  <p:cNvSpPr/>
                  <p:nvPr/>
                </p:nvSpPr>
                <p:spPr>
                  <a:xfrm>
                    <a:off x="3215333" y="2358628"/>
                    <a:ext cx="472950" cy="52322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12" name="矩形 2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5333" y="2358628"/>
                    <a:ext cx="472950" cy="523220"/>
                  </a:xfrm>
                  <a:prstGeom prst="rect">
                    <a:avLst/>
                  </a:prstGeom>
                  <a:blipFill rotWithShape="1">
                    <a:blip r:embed="rId5"/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" name="矩形 212"/>
                  <p:cNvSpPr/>
                  <p:nvPr/>
                </p:nvSpPr>
                <p:spPr>
                  <a:xfrm>
                    <a:off x="2772619" y="5746551"/>
                    <a:ext cx="517256" cy="52322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13" name="矩形 2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2619" y="5746551"/>
                    <a:ext cx="517256" cy="523220"/>
                  </a:xfrm>
                  <a:prstGeom prst="rect">
                    <a:avLst/>
                  </a:prstGeom>
                  <a:blipFill rotWithShape="1">
                    <a:blip r:embed="rId6"/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矩形 213"/>
                  <p:cNvSpPr/>
                  <p:nvPr/>
                </p:nvSpPr>
                <p:spPr>
                  <a:xfrm>
                    <a:off x="3642720" y="5712643"/>
                    <a:ext cx="493533" cy="538609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/>
                            </a:rPr>
                            <m:t>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14" name="矩形 2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2720" y="5712643"/>
                    <a:ext cx="493533" cy="538609"/>
                  </a:xfrm>
                  <a:prstGeom prst="rect">
                    <a:avLst/>
                  </a:prstGeom>
                  <a:blipFill rotWithShape="1">
                    <a:blip r:embed="rId7"/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矩形 214"/>
                  <p:cNvSpPr/>
                  <p:nvPr/>
                </p:nvSpPr>
                <p:spPr>
                  <a:xfrm>
                    <a:off x="8554448" y="5704904"/>
                    <a:ext cx="486159" cy="538609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/>
                            </a:rPr>
                            <m:t>𝑏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15" name="矩形 2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54448" y="5704904"/>
                    <a:ext cx="486159" cy="538609"/>
                  </a:xfrm>
                  <a:prstGeom prst="rect">
                    <a:avLst/>
                  </a:prstGeom>
                  <a:blipFill rotWithShape="1">
                    <a:blip r:embed="rId8"/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6" name="直接连接符 215"/>
              <p:cNvCxnSpPr/>
              <p:nvPr/>
            </p:nvCxnSpPr>
            <p:spPr bwMode="auto">
              <a:xfrm flipV="1">
                <a:off x="3852270" y="3832175"/>
                <a:ext cx="0" cy="198442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7" name="直接连接符 216"/>
              <p:cNvCxnSpPr/>
              <p:nvPr/>
            </p:nvCxnSpPr>
            <p:spPr bwMode="auto">
              <a:xfrm flipV="1">
                <a:off x="8834810" y="4781550"/>
                <a:ext cx="0" cy="103505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 Box 13"/>
              <p:cNvSpPr txBox="1">
                <a:spLocks noChangeArrowheads="1"/>
              </p:cNvSpPr>
              <p:nvPr/>
            </p:nvSpPr>
            <p:spPr bwMode="auto">
              <a:xfrm>
                <a:off x="682729" y="1406149"/>
                <a:ext cx="8281759" cy="12126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2060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𝒏</m:t>
                    </m:r>
                  </m:oMath>
                </a14:m>
                <a:r>
                  <a:rPr lang="zh-CN" altLang="en-US" sz="2800" b="1" dirty="0">
                    <a:solidFill>
                      <a:srgbClr val="002060"/>
                    </a:solidFill>
                    <a:latin typeface="Cambria Math" panose="02040503050406030204" charset="0"/>
                    <a:ea typeface="微软雅黑" panose="020B0503020204020204" pitchFamily="34" charset="-122"/>
                    <a:cs typeface="宋体" panose="02010600030101010101" pitchFamily="2" charset="-122"/>
                  </a:rPr>
                  <a:t>等分区间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 panose="02040503050406030204"/>
                            <a:ea typeface="微软雅黑" panose="020B0503020204020204" pitchFamily="34" charset="-122"/>
                            <a:cs typeface="宋体" panose="02010600030101010101" pitchFamily="2" charset="-122"/>
                          </a:rPr>
                          <m:t>𝒂</m:t>
                        </m:r>
                        <m: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 panose="02040503050406030204"/>
                            <a:ea typeface="微软雅黑" panose="020B0503020204020204" pitchFamily="34" charset="-122"/>
                            <a:cs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 panose="02040503050406030204"/>
                            <a:ea typeface="微软雅黑" panose="020B0503020204020204" pitchFamily="34" charset="-122"/>
                            <a:cs typeface="宋体" panose="02010600030101010101" pitchFamily="2" charset="-122"/>
                          </a:rPr>
                          <m:t>𝒃</m:t>
                        </m:r>
                      </m:e>
                    </m:d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z="2800" dirty="0">
                    <a:latin typeface="Cambria Math" panose="02040503050406030204" charset="0"/>
                    <a:ea typeface="微软雅黑" panose="020B0503020204020204" pitchFamily="34" charset="-122"/>
                    <a:cs typeface="宋体" panose="02010600030101010101" pitchFamily="2" charset="-122"/>
                  </a:rPr>
                  <a:t>，用小矩形的面积近似小曲边梯形的面积</a:t>
                </a:r>
                <a:r>
                  <a:rPr lang="en-US" altLang="zh-CN" sz="2800" dirty="0">
                    <a:latin typeface="Cambria Math" panose="02040503050406030204" charset="0"/>
                    <a:ea typeface="微软雅黑" panose="020B0503020204020204" pitchFamily="34" charset="-122"/>
                    <a:cs typeface="宋体" panose="02010600030101010101" pitchFamily="2" charset="-122"/>
                  </a:rPr>
                  <a:t>.</a:t>
                </a:r>
                <a:endParaRPr lang="zh-CN" altLang="zh-CN" sz="2800" dirty="0">
                  <a:latin typeface="Cambria Math" panose="02040503050406030204" charset="0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3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2729" y="1406149"/>
                <a:ext cx="8281759" cy="1212640"/>
              </a:xfrm>
              <a:prstGeom prst="rect">
                <a:avLst/>
              </a:prstGeom>
              <a:blipFill rotWithShape="1">
                <a:blip r:embed="rId9"/>
                <a:stretch>
                  <a:fillRect l="-1" t="-21" r="2" b="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05806" y="874623"/>
            <a:ext cx="3352800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marL="457200" indent="-457200">
              <a:buBlip>
                <a:blip r:embed="rId2"/>
              </a:buBlip>
              <a:defRPr sz="28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b="1" dirty="0" smtClean="0">
                <a:solidFill>
                  <a:srgbClr val="FF0000"/>
                </a:solidFill>
              </a:rPr>
              <a:t>曲边梯形</a:t>
            </a:r>
            <a:r>
              <a:rPr lang="zh-CN" b="1" dirty="0">
                <a:solidFill>
                  <a:srgbClr val="FF0000"/>
                </a:solidFill>
              </a:rPr>
              <a:t>的面积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194880" y="3017296"/>
            <a:ext cx="4972013" cy="2982945"/>
            <a:chOff x="3862549" y="2833731"/>
            <a:chExt cx="4972013" cy="2982945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3862549" y="3803704"/>
              <a:ext cx="25400" cy="20129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3887949" y="3778303"/>
              <a:ext cx="25400" cy="2038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3913350" y="3752903"/>
              <a:ext cx="25400" cy="20637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938750" y="3729090"/>
              <a:ext cx="23813" cy="208758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3962562" y="3703690"/>
              <a:ext cx="25400" cy="211298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3987963" y="3679877"/>
              <a:ext cx="25400" cy="21367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4013363" y="3654477"/>
              <a:ext cx="23813" cy="216219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4037175" y="3630664"/>
              <a:ext cx="25400" cy="218601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4062576" y="3606851"/>
              <a:ext cx="23813" cy="22098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4086388" y="3581451"/>
              <a:ext cx="25400" cy="22352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4111788" y="3557638"/>
              <a:ext cx="25400" cy="22590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4137189" y="3533826"/>
              <a:ext cx="23813" cy="22828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4161001" y="3510013"/>
              <a:ext cx="25400" cy="230666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4186401" y="3486200"/>
              <a:ext cx="25400" cy="233047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4211802" y="3463975"/>
              <a:ext cx="25400" cy="23527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4237202" y="3440162"/>
              <a:ext cx="23813" cy="237651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4261014" y="3417937"/>
              <a:ext cx="25400" cy="239873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4286415" y="3395712"/>
              <a:ext cx="25400" cy="242096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4311815" y="3373486"/>
              <a:ext cx="23813" cy="244318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4335627" y="3351261"/>
              <a:ext cx="25400" cy="246541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4361028" y="3329036"/>
              <a:ext cx="23813" cy="248763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4384840" y="3308398"/>
              <a:ext cx="25400" cy="250827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4410240" y="3287760"/>
              <a:ext cx="23813" cy="252891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4434053" y="3267123"/>
              <a:ext cx="25400" cy="254955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4459453" y="3246485"/>
              <a:ext cx="25400" cy="257019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4484853" y="3225847"/>
              <a:ext cx="25400" cy="259082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4510254" y="3206797"/>
              <a:ext cx="25400" cy="260987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4535654" y="3187747"/>
              <a:ext cx="23813" cy="262892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4559466" y="3168697"/>
              <a:ext cx="25400" cy="26479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4584867" y="3149646"/>
              <a:ext cx="23813" cy="266702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4608679" y="3132184"/>
              <a:ext cx="25400" cy="26844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6" name="Rectangle 37"/>
            <p:cNvSpPr>
              <a:spLocks noChangeArrowheads="1"/>
            </p:cNvSpPr>
            <p:nvPr/>
          </p:nvSpPr>
          <p:spPr bwMode="auto">
            <a:xfrm>
              <a:off x="4634079" y="3114721"/>
              <a:ext cx="25400" cy="270195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4659480" y="3098846"/>
              <a:ext cx="23813" cy="271782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4683292" y="3081383"/>
              <a:ext cx="25400" cy="273529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4708692" y="3065508"/>
              <a:ext cx="23813" cy="275116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4732505" y="3049633"/>
              <a:ext cx="25400" cy="276704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4757905" y="3033758"/>
              <a:ext cx="25400" cy="278291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4783306" y="3019470"/>
              <a:ext cx="25400" cy="27972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4808706" y="3005182"/>
              <a:ext cx="23813" cy="281149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4832518" y="2992482"/>
              <a:ext cx="25400" cy="282419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4857919" y="2978195"/>
              <a:ext cx="25400" cy="283848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46" name="Rectangle 47"/>
            <p:cNvSpPr>
              <a:spLocks noChangeArrowheads="1"/>
            </p:cNvSpPr>
            <p:nvPr/>
          </p:nvSpPr>
          <p:spPr bwMode="auto">
            <a:xfrm>
              <a:off x="4883319" y="2965494"/>
              <a:ext cx="23813" cy="285118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4907131" y="2954382"/>
              <a:ext cx="25400" cy="286229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48" name="Rectangle 49"/>
            <p:cNvSpPr>
              <a:spLocks noChangeArrowheads="1"/>
            </p:cNvSpPr>
            <p:nvPr/>
          </p:nvSpPr>
          <p:spPr bwMode="auto">
            <a:xfrm>
              <a:off x="4932532" y="2941682"/>
              <a:ext cx="23813" cy="287499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49" name="Rectangle 50"/>
            <p:cNvSpPr>
              <a:spLocks noChangeArrowheads="1"/>
            </p:cNvSpPr>
            <p:nvPr/>
          </p:nvSpPr>
          <p:spPr bwMode="auto">
            <a:xfrm>
              <a:off x="4956344" y="2930569"/>
              <a:ext cx="25400" cy="288610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50" name="Rectangle 51"/>
            <p:cNvSpPr>
              <a:spLocks noChangeArrowheads="1"/>
            </p:cNvSpPr>
            <p:nvPr/>
          </p:nvSpPr>
          <p:spPr bwMode="auto">
            <a:xfrm>
              <a:off x="4981744" y="2921044"/>
              <a:ext cx="25400" cy="289563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51" name="Rectangle 52"/>
            <p:cNvSpPr>
              <a:spLocks noChangeArrowheads="1"/>
            </p:cNvSpPr>
            <p:nvPr/>
          </p:nvSpPr>
          <p:spPr bwMode="auto">
            <a:xfrm>
              <a:off x="5007145" y="2909931"/>
              <a:ext cx="23813" cy="290674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52" name="Rectangle 53"/>
            <p:cNvSpPr>
              <a:spLocks noChangeArrowheads="1"/>
            </p:cNvSpPr>
            <p:nvPr/>
          </p:nvSpPr>
          <p:spPr bwMode="auto">
            <a:xfrm>
              <a:off x="5030957" y="2901994"/>
              <a:ext cx="25400" cy="291468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53" name="Rectangle 54"/>
            <p:cNvSpPr>
              <a:spLocks noChangeArrowheads="1"/>
            </p:cNvSpPr>
            <p:nvPr/>
          </p:nvSpPr>
          <p:spPr bwMode="auto">
            <a:xfrm>
              <a:off x="5056357" y="2892469"/>
              <a:ext cx="25400" cy="292420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54" name="Rectangle 55"/>
            <p:cNvSpPr>
              <a:spLocks noChangeArrowheads="1"/>
            </p:cNvSpPr>
            <p:nvPr/>
          </p:nvSpPr>
          <p:spPr bwMode="auto">
            <a:xfrm>
              <a:off x="5081758" y="2884531"/>
              <a:ext cx="25400" cy="293214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55" name="Rectangle 56"/>
            <p:cNvSpPr>
              <a:spLocks noChangeArrowheads="1"/>
            </p:cNvSpPr>
            <p:nvPr/>
          </p:nvSpPr>
          <p:spPr bwMode="auto">
            <a:xfrm>
              <a:off x="5107158" y="2876594"/>
              <a:ext cx="23813" cy="294008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56" name="Rectangle 57"/>
            <p:cNvSpPr>
              <a:spLocks noChangeArrowheads="1"/>
            </p:cNvSpPr>
            <p:nvPr/>
          </p:nvSpPr>
          <p:spPr bwMode="auto">
            <a:xfrm>
              <a:off x="5130970" y="2870243"/>
              <a:ext cx="25400" cy="29464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57" name="Rectangle 58"/>
            <p:cNvSpPr>
              <a:spLocks noChangeArrowheads="1"/>
            </p:cNvSpPr>
            <p:nvPr/>
          </p:nvSpPr>
          <p:spPr bwMode="auto">
            <a:xfrm>
              <a:off x="5156371" y="2863893"/>
              <a:ext cx="25400" cy="295278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58" name="Rectangle 59"/>
            <p:cNvSpPr>
              <a:spLocks noChangeArrowheads="1"/>
            </p:cNvSpPr>
            <p:nvPr/>
          </p:nvSpPr>
          <p:spPr bwMode="auto">
            <a:xfrm>
              <a:off x="5181771" y="2857543"/>
              <a:ext cx="23813" cy="29591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59" name="Rectangle 60"/>
            <p:cNvSpPr>
              <a:spLocks noChangeArrowheads="1"/>
            </p:cNvSpPr>
            <p:nvPr/>
          </p:nvSpPr>
          <p:spPr bwMode="auto">
            <a:xfrm>
              <a:off x="5205583" y="2852781"/>
              <a:ext cx="25400" cy="296389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60" name="Rectangle 61"/>
            <p:cNvSpPr>
              <a:spLocks noChangeArrowheads="1"/>
            </p:cNvSpPr>
            <p:nvPr/>
          </p:nvSpPr>
          <p:spPr bwMode="auto">
            <a:xfrm>
              <a:off x="5230984" y="2848018"/>
              <a:ext cx="23813" cy="296865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61" name="Rectangle 62"/>
            <p:cNvSpPr>
              <a:spLocks noChangeArrowheads="1"/>
            </p:cNvSpPr>
            <p:nvPr/>
          </p:nvSpPr>
          <p:spPr bwMode="auto">
            <a:xfrm>
              <a:off x="5254796" y="2843256"/>
              <a:ext cx="25400" cy="297342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62" name="Rectangle 63"/>
            <p:cNvSpPr>
              <a:spLocks noChangeArrowheads="1"/>
            </p:cNvSpPr>
            <p:nvPr/>
          </p:nvSpPr>
          <p:spPr bwMode="auto">
            <a:xfrm>
              <a:off x="5280196" y="2841668"/>
              <a:ext cx="23813" cy="297500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63" name="Rectangle 64"/>
            <p:cNvSpPr>
              <a:spLocks noChangeArrowheads="1"/>
            </p:cNvSpPr>
            <p:nvPr/>
          </p:nvSpPr>
          <p:spPr bwMode="auto">
            <a:xfrm>
              <a:off x="5304009" y="2838493"/>
              <a:ext cx="25400" cy="297818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64" name="Rectangle 65"/>
            <p:cNvSpPr>
              <a:spLocks noChangeArrowheads="1"/>
            </p:cNvSpPr>
            <p:nvPr/>
          </p:nvSpPr>
          <p:spPr bwMode="auto">
            <a:xfrm>
              <a:off x="5329409" y="2836906"/>
              <a:ext cx="25400" cy="29797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65" name="Rectangle 66"/>
            <p:cNvSpPr>
              <a:spLocks noChangeArrowheads="1"/>
            </p:cNvSpPr>
            <p:nvPr/>
          </p:nvSpPr>
          <p:spPr bwMode="auto">
            <a:xfrm>
              <a:off x="5354809" y="2835318"/>
              <a:ext cx="25400" cy="298135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66" name="Rectangle 67"/>
            <p:cNvSpPr>
              <a:spLocks noChangeArrowheads="1"/>
            </p:cNvSpPr>
            <p:nvPr/>
          </p:nvSpPr>
          <p:spPr bwMode="auto">
            <a:xfrm>
              <a:off x="5380210" y="2833731"/>
              <a:ext cx="25400" cy="298294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67" name="Rectangle 68"/>
            <p:cNvSpPr>
              <a:spLocks noChangeArrowheads="1"/>
            </p:cNvSpPr>
            <p:nvPr/>
          </p:nvSpPr>
          <p:spPr bwMode="auto">
            <a:xfrm>
              <a:off x="5405610" y="2833731"/>
              <a:ext cx="23813" cy="298294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68" name="Rectangle 69"/>
            <p:cNvSpPr>
              <a:spLocks noChangeArrowheads="1"/>
            </p:cNvSpPr>
            <p:nvPr/>
          </p:nvSpPr>
          <p:spPr bwMode="auto">
            <a:xfrm>
              <a:off x="5429422" y="2833731"/>
              <a:ext cx="25400" cy="298294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69" name="Rectangle 70"/>
            <p:cNvSpPr>
              <a:spLocks noChangeArrowheads="1"/>
            </p:cNvSpPr>
            <p:nvPr/>
          </p:nvSpPr>
          <p:spPr bwMode="auto">
            <a:xfrm>
              <a:off x="5454823" y="2835318"/>
              <a:ext cx="23813" cy="298135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70" name="Rectangle 71"/>
            <p:cNvSpPr>
              <a:spLocks noChangeArrowheads="1"/>
            </p:cNvSpPr>
            <p:nvPr/>
          </p:nvSpPr>
          <p:spPr bwMode="auto">
            <a:xfrm>
              <a:off x="5478635" y="2836906"/>
              <a:ext cx="25400" cy="29797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71" name="Rectangle 72"/>
            <p:cNvSpPr>
              <a:spLocks noChangeArrowheads="1"/>
            </p:cNvSpPr>
            <p:nvPr/>
          </p:nvSpPr>
          <p:spPr bwMode="auto">
            <a:xfrm>
              <a:off x="5504035" y="2840081"/>
              <a:ext cx="25400" cy="297659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72" name="Rectangle 73"/>
            <p:cNvSpPr>
              <a:spLocks noChangeArrowheads="1"/>
            </p:cNvSpPr>
            <p:nvPr/>
          </p:nvSpPr>
          <p:spPr bwMode="auto">
            <a:xfrm>
              <a:off x="5529436" y="2841668"/>
              <a:ext cx="23813" cy="297500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73" name="Rectangle 74"/>
            <p:cNvSpPr>
              <a:spLocks noChangeArrowheads="1"/>
            </p:cNvSpPr>
            <p:nvPr/>
          </p:nvSpPr>
          <p:spPr bwMode="auto">
            <a:xfrm>
              <a:off x="5553248" y="2846431"/>
              <a:ext cx="25400" cy="297024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74" name="Rectangle 75"/>
            <p:cNvSpPr>
              <a:spLocks noChangeArrowheads="1"/>
            </p:cNvSpPr>
            <p:nvPr/>
          </p:nvSpPr>
          <p:spPr bwMode="auto">
            <a:xfrm>
              <a:off x="5578648" y="2849606"/>
              <a:ext cx="23813" cy="296706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75" name="Rectangle 76"/>
            <p:cNvSpPr>
              <a:spLocks noChangeArrowheads="1"/>
            </p:cNvSpPr>
            <p:nvPr/>
          </p:nvSpPr>
          <p:spPr bwMode="auto">
            <a:xfrm>
              <a:off x="5602461" y="2854368"/>
              <a:ext cx="25400" cy="296230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76" name="Rectangle 77"/>
            <p:cNvSpPr>
              <a:spLocks noChangeArrowheads="1"/>
            </p:cNvSpPr>
            <p:nvPr/>
          </p:nvSpPr>
          <p:spPr bwMode="auto">
            <a:xfrm>
              <a:off x="5627861" y="2860718"/>
              <a:ext cx="25400" cy="295595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77" name="Rectangle 78"/>
            <p:cNvSpPr>
              <a:spLocks noChangeArrowheads="1"/>
            </p:cNvSpPr>
            <p:nvPr/>
          </p:nvSpPr>
          <p:spPr bwMode="auto">
            <a:xfrm>
              <a:off x="5653261" y="2865481"/>
              <a:ext cx="25400" cy="295119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78" name="Rectangle 79"/>
            <p:cNvSpPr>
              <a:spLocks noChangeArrowheads="1"/>
            </p:cNvSpPr>
            <p:nvPr/>
          </p:nvSpPr>
          <p:spPr bwMode="auto">
            <a:xfrm>
              <a:off x="5678662" y="2871831"/>
              <a:ext cx="23813" cy="294484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79" name="Rectangle 80"/>
            <p:cNvSpPr>
              <a:spLocks noChangeArrowheads="1"/>
            </p:cNvSpPr>
            <p:nvPr/>
          </p:nvSpPr>
          <p:spPr bwMode="auto">
            <a:xfrm>
              <a:off x="5702474" y="2879769"/>
              <a:ext cx="25400" cy="293690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80" name="Rectangle 81"/>
            <p:cNvSpPr>
              <a:spLocks noChangeArrowheads="1"/>
            </p:cNvSpPr>
            <p:nvPr/>
          </p:nvSpPr>
          <p:spPr bwMode="auto">
            <a:xfrm>
              <a:off x="5727874" y="2887706"/>
              <a:ext cx="25400" cy="292896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81" name="Rectangle 82"/>
            <p:cNvSpPr>
              <a:spLocks noChangeArrowheads="1"/>
            </p:cNvSpPr>
            <p:nvPr/>
          </p:nvSpPr>
          <p:spPr bwMode="auto">
            <a:xfrm>
              <a:off x="5753275" y="2895644"/>
              <a:ext cx="23813" cy="292103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82" name="Rectangle 83"/>
            <p:cNvSpPr>
              <a:spLocks noChangeArrowheads="1"/>
            </p:cNvSpPr>
            <p:nvPr/>
          </p:nvSpPr>
          <p:spPr bwMode="auto">
            <a:xfrm>
              <a:off x="5777087" y="2903581"/>
              <a:ext cx="25400" cy="291309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83" name="Rectangle 84"/>
            <p:cNvSpPr>
              <a:spLocks noChangeArrowheads="1"/>
            </p:cNvSpPr>
            <p:nvPr/>
          </p:nvSpPr>
          <p:spPr bwMode="auto">
            <a:xfrm>
              <a:off x="5802487" y="2914694"/>
              <a:ext cx="23813" cy="290198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84" name="Rectangle 85"/>
            <p:cNvSpPr>
              <a:spLocks noChangeArrowheads="1"/>
            </p:cNvSpPr>
            <p:nvPr/>
          </p:nvSpPr>
          <p:spPr bwMode="auto">
            <a:xfrm>
              <a:off x="5826300" y="2924219"/>
              <a:ext cx="25400" cy="289245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85" name="Rectangle 86"/>
            <p:cNvSpPr>
              <a:spLocks noChangeArrowheads="1"/>
            </p:cNvSpPr>
            <p:nvPr/>
          </p:nvSpPr>
          <p:spPr bwMode="auto">
            <a:xfrm>
              <a:off x="5851700" y="2935332"/>
              <a:ext cx="25400" cy="288134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86" name="Rectangle 87"/>
            <p:cNvSpPr>
              <a:spLocks noChangeArrowheads="1"/>
            </p:cNvSpPr>
            <p:nvPr/>
          </p:nvSpPr>
          <p:spPr bwMode="auto">
            <a:xfrm>
              <a:off x="5877100" y="2946444"/>
              <a:ext cx="23813" cy="287023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87" name="Rectangle 88"/>
            <p:cNvSpPr>
              <a:spLocks noChangeArrowheads="1"/>
            </p:cNvSpPr>
            <p:nvPr/>
          </p:nvSpPr>
          <p:spPr bwMode="auto">
            <a:xfrm>
              <a:off x="5900913" y="2957557"/>
              <a:ext cx="25400" cy="28591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88" name="Rectangle 89"/>
            <p:cNvSpPr>
              <a:spLocks noChangeArrowheads="1"/>
            </p:cNvSpPr>
            <p:nvPr/>
          </p:nvSpPr>
          <p:spPr bwMode="auto">
            <a:xfrm>
              <a:off x="5926313" y="2970257"/>
              <a:ext cx="25400" cy="28464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89" name="Rectangle 90"/>
            <p:cNvSpPr>
              <a:spLocks noChangeArrowheads="1"/>
            </p:cNvSpPr>
            <p:nvPr/>
          </p:nvSpPr>
          <p:spPr bwMode="auto">
            <a:xfrm>
              <a:off x="5951713" y="2982957"/>
              <a:ext cx="25400" cy="28337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90" name="Rectangle 91"/>
            <p:cNvSpPr>
              <a:spLocks noChangeArrowheads="1"/>
            </p:cNvSpPr>
            <p:nvPr/>
          </p:nvSpPr>
          <p:spPr bwMode="auto">
            <a:xfrm>
              <a:off x="5977114" y="2995657"/>
              <a:ext cx="23813" cy="28210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91" name="Rectangle 92"/>
            <p:cNvSpPr>
              <a:spLocks noChangeArrowheads="1"/>
            </p:cNvSpPr>
            <p:nvPr/>
          </p:nvSpPr>
          <p:spPr bwMode="auto">
            <a:xfrm>
              <a:off x="6000926" y="3009945"/>
              <a:ext cx="25400" cy="28067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92" name="Rectangle 93"/>
            <p:cNvSpPr>
              <a:spLocks noChangeArrowheads="1"/>
            </p:cNvSpPr>
            <p:nvPr/>
          </p:nvSpPr>
          <p:spPr bwMode="auto">
            <a:xfrm>
              <a:off x="6026326" y="3024233"/>
              <a:ext cx="25400" cy="27924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93" name="Rectangle 94"/>
            <p:cNvSpPr>
              <a:spLocks noChangeArrowheads="1"/>
            </p:cNvSpPr>
            <p:nvPr/>
          </p:nvSpPr>
          <p:spPr bwMode="auto">
            <a:xfrm>
              <a:off x="6051727" y="3038520"/>
              <a:ext cx="23813" cy="277815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94" name="Rectangle 95"/>
            <p:cNvSpPr>
              <a:spLocks noChangeArrowheads="1"/>
            </p:cNvSpPr>
            <p:nvPr/>
          </p:nvSpPr>
          <p:spPr bwMode="auto">
            <a:xfrm>
              <a:off x="6075539" y="3054395"/>
              <a:ext cx="25400" cy="27622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95" name="Rectangle 96"/>
            <p:cNvSpPr>
              <a:spLocks noChangeArrowheads="1"/>
            </p:cNvSpPr>
            <p:nvPr/>
          </p:nvSpPr>
          <p:spPr bwMode="auto">
            <a:xfrm>
              <a:off x="6100940" y="3070271"/>
              <a:ext cx="23813" cy="27464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96" name="Rectangle 97"/>
            <p:cNvSpPr>
              <a:spLocks noChangeArrowheads="1"/>
            </p:cNvSpPr>
            <p:nvPr/>
          </p:nvSpPr>
          <p:spPr bwMode="auto">
            <a:xfrm>
              <a:off x="6124752" y="3086146"/>
              <a:ext cx="25400" cy="273052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97" name="Rectangle 98"/>
            <p:cNvSpPr>
              <a:spLocks noChangeArrowheads="1"/>
            </p:cNvSpPr>
            <p:nvPr/>
          </p:nvSpPr>
          <p:spPr bwMode="auto">
            <a:xfrm>
              <a:off x="6150152" y="3103608"/>
              <a:ext cx="23813" cy="271306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98" name="Rectangle 99"/>
            <p:cNvSpPr>
              <a:spLocks noChangeArrowheads="1"/>
            </p:cNvSpPr>
            <p:nvPr/>
          </p:nvSpPr>
          <p:spPr bwMode="auto">
            <a:xfrm>
              <a:off x="6173965" y="3121071"/>
              <a:ext cx="25400" cy="269560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99" name="Rectangle 100"/>
            <p:cNvSpPr>
              <a:spLocks noChangeArrowheads="1"/>
            </p:cNvSpPr>
            <p:nvPr/>
          </p:nvSpPr>
          <p:spPr bwMode="auto">
            <a:xfrm>
              <a:off x="6199365" y="3138534"/>
              <a:ext cx="25400" cy="267814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00" name="Rectangle 101"/>
            <p:cNvSpPr>
              <a:spLocks noChangeArrowheads="1"/>
            </p:cNvSpPr>
            <p:nvPr/>
          </p:nvSpPr>
          <p:spPr bwMode="auto">
            <a:xfrm>
              <a:off x="6224765" y="3155997"/>
              <a:ext cx="25400" cy="26606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01" name="Rectangle 102"/>
            <p:cNvSpPr>
              <a:spLocks noChangeArrowheads="1"/>
            </p:cNvSpPr>
            <p:nvPr/>
          </p:nvSpPr>
          <p:spPr bwMode="auto">
            <a:xfrm>
              <a:off x="6250166" y="3175047"/>
              <a:ext cx="23813" cy="264162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02" name="Rectangle 103"/>
            <p:cNvSpPr>
              <a:spLocks noChangeArrowheads="1"/>
            </p:cNvSpPr>
            <p:nvPr/>
          </p:nvSpPr>
          <p:spPr bwMode="auto">
            <a:xfrm>
              <a:off x="6273978" y="3194097"/>
              <a:ext cx="25400" cy="262257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03" name="Rectangle 104"/>
            <p:cNvSpPr>
              <a:spLocks noChangeArrowheads="1"/>
            </p:cNvSpPr>
            <p:nvPr/>
          </p:nvSpPr>
          <p:spPr bwMode="auto">
            <a:xfrm>
              <a:off x="6299378" y="3213147"/>
              <a:ext cx="25400" cy="260352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04" name="Rectangle 105"/>
            <p:cNvSpPr>
              <a:spLocks noChangeArrowheads="1"/>
            </p:cNvSpPr>
            <p:nvPr/>
          </p:nvSpPr>
          <p:spPr bwMode="auto">
            <a:xfrm>
              <a:off x="6324779" y="3233785"/>
              <a:ext cx="23813" cy="258289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05" name="Rectangle 106"/>
            <p:cNvSpPr>
              <a:spLocks noChangeArrowheads="1"/>
            </p:cNvSpPr>
            <p:nvPr/>
          </p:nvSpPr>
          <p:spPr bwMode="auto">
            <a:xfrm>
              <a:off x="6348591" y="3252835"/>
              <a:ext cx="25400" cy="256384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06" name="Rectangle 107"/>
            <p:cNvSpPr>
              <a:spLocks noChangeArrowheads="1"/>
            </p:cNvSpPr>
            <p:nvPr/>
          </p:nvSpPr>
          <p:spPr bwMode="auto">
            <a:xfrm>
              <a:off x="6373991" y="3273473"/>
              <a:ext cx="25400" cy="254320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07" name="Rectangle 108"/>
            <p:cNvSpPr>
              <a:spLocks noChangeArrowheads="1"/>
            </p:cNvSpPr>
            <p:nvPr/>
          </p:nvSpPr>
          <p:spPr bwMode="auto">
            <a:xfrm>
              <a:off x="6399392" y="3294111"/>
              <a:ext cx="23813" cy="252256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08" name="Rectangle 109"/>
            <p:cNvSpPr>
              <a:spLocks noChangeArrowheads="1"/>
            </p:cNvSpPr>
            <p:nvPr/>
          </p:nvSpPr>
          <p:spPr bwMode="auto">
            <a:xfrm>
              <a:off x="6423204" y="3314748"/>
              <a:ext cx="25400" cy="25019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09" name="Rectangle 110"/>
            <p:cNvSpPr>
              <a:spLocks noChangeArrowheads="1"/>
            </p:cNvSpPr>
            <p:nvPr/>
          </p:nvSpPr>
          <p:spPr bwMode="auto">
            <a:xfrm>
              <a:off x="6448604" y="3336973"/>
              <a:ext cx="23813" cy="247970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10" name="Rectangle 111"/>
            <p:cNvSpPr>
              <a:spLocks noChangeArrowheads="1"/>
            </p:cNvSpPr>
            <p:nvPr/>
          </p:nvSpPr>
          <p:spPr bwMode="auto">
            <a:xfrm>
              <a:off x="6472417" y="3359199"/>
              <a:ext cx="25400" cy="245747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11" name="Rectangle 112"/>
            <p:cNvSpPr>
              <a:spLocks noChangeArrowheads="1"/>
            </p:cNvSpPr>
            <p:nvPr/>
          </p:nvSpPr>
          <p:spPr bwMode="auto">
            <a:xfrm>
              <a:off x="6497817" y="3379836"/>
              <a:ext cx="25400" cy="243683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12" name="Rectangle 113"/>
            <p:cNvSpPr>
              <a:spLocks noChangeArrowheads="1"/>
            </p:cNvSpPr>
            <p:nvPr/>
          </p:nvSpPr>
          <p:spPr bwMode="auto">
            <a:xfrm>
              <a:off x="6523217" y="3402062"/>
              <a:ext cx="25400" cy="241461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13" name="Rectangle 114"/>
            <p:cNvSpPr>
              <a:spLocks noChangeArrowheads="1"/>
            </p:cNvSpPr>
            <p:nvPr/>
          </p:nvSpPr>
          <p:spPr bwMode="auto">
            <a:xfrm>
              <a:off x="6548618" y="3425874"/>
              <a:ext cx="23813" cy="23908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14" name="Rectangle 115"/>
            <p:cNvSpPr>
              <a:spLocks noChangeArrowheads="1"/>
            </p:cNvSpPr>
            <p:nvPr/>
          </p:nvSpPr>
          <p:spPr bwMode="auto">
            <a:xfrm>
              <a:off x="6572430" y="3448100"/>
              <a:ext cx="25400" cy="236857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15" name="Rectangle 116"/>
            <p:cNvSpPr>
              <a:spLocks noChangeArrowheads="1"/>
            </p:cNvSpPr>
            <p:nvPr/>
          </p:nvSpPr>
          <p:spPr bwMode="auto">
            <a:xfrm>
              <a:off x="6597830" y="3471912"/>
              <a:ext cx="25400" cy="234476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16" name="Rectangle 117"/>
            <p:cNvSpPr>
              <a:spLocks noChangeArrowheads="1"/>
            </p:cNvSpPr>
            <p:nvPr/>
          </p:nvSpPr>
          <p:spPr bwMode="auto">
            <a:xfrm>
              <a:off x="6623231" y="3494138"/>
              <a:ext cx="23813" cy="232253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17" name="Rectangle 118"/>
            <p:cNvSpPr>
              <a:spLocks noChangeArrowheads="1"/>
            </p:cNvSpPr>
            <p:nvPr/>
          </p:nvSpPr>
          <p:spPr bwMode="auto">
            <a:xfrm>
              <a:off x="6647043" y="3517950"/>
              <a:ext cx="25400" cy="22987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18" name="Rectangle 119"/>
            <p:cNvSpPr>
              <a:spLocks noChangeArrowheads="1"/>
            </p:cNvSpPr>
            <p:nvPr/>
          </p:nvSpPr>
          <p:spPr bwMode="auto">
            <a:xfrm>
              <a:off x="6672443" y="3541763"/>
              <a:ext cx="23813" cy="227491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19" name="Rectangle 120"/>
            <p:cNvSpPr>
              <a:spLocks noChangeArrowheads="1"/>
            </p:cNvSpPr>
            <p:nvPr/>
          </p:nvSpPr>
          <p:spPr bwMode="auto">
            <a:xfrm>
              <a:off x="6696256" y="3565576"/>
              <a:ext cx="25400" cy="225109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20" name="Rectangle 121"/>
            <p:cNvSpPr>
              <a:spLocks noChangeArrowheads="1"/>
            </p:cNvSpPr>
            <p:nvPr/>
          </p:nvSpPr>
          <p:spPr bwMode="auto">
            <a:xfrm>
              <a:off x="6721656" y="3590976"/>
              <a:ext cx="25400" cy="222569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21" name="Rectangle 122"/>
            <p:cNvSpPr>
              <a:spLocks noChangeArrowheads="1"/>
            </p:cNvSpPr>
            <p:nvPr/>
          </p:nvSpPr>
          <p:spPr bwMode="auto">
            <a:xfrm>
              <a:off x="6747056" y="3614789"/>
              <a:ext cx="23813" cy="220188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22" name="Rectangle 123"/>
            <p:cNvSpPr>
              <a:spLocks noChangeArrowheads="1"/>
            </p:cNvSpPr>
            <p:nvPr/>
          </p:nvSpPr>
          <p:spPr bwMode="auto">
            <a:xfrm>
              <a:off x="6770869" y="3638602"/>
              <a:ext cx="25400" cy="217807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23" name="Rectangle 124"/>
            <p:cNvSpPr>
              <a:spLocks noChangeArrowheads="1"/>
            </p:cNvSpPr>
            <p:nvPr/>
          </p:nvSpPr>
          <p:spPr bwMode="auto">
            <a:xfrm>
              <a:off x="6796269" y="3664002"/>
              <a:ext cx="25400" cy="215267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24" name="Rectangle 125"/>
            <p:cNvSpPr>
              <a:spLocks noChangeArrowheads="1"/>
            </p:cNvSpPr>
            <p:nvPr/>
          </p:nvSpPr>
          <p:spPr bwMode="auto">
            <a:xfrm>
              <a:off x="6821669" y="3687815"/>
              <a:ext cx="25400" cy="21288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25" name="Rectangle 126"/>
            <p:cNvSpPr>
              <a:spLocks noChangeArrowheads="1"/>
            </p:cNvSpPr>
            <p:nvPr/>
          </p:nvSpPr>
          <p:spPr bwMode="auto">
            <a:xfrm>
              <a:off x="6847070" y="3711628"/>
              <a:ext cx="23813" cy="210504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26" name="Rectangle 127"/>
            <p:cNvSpPr>
              <a:spLocks noChangeArrowheads="1"/>
            </p:cNvSpPr>
            <p:nvPr/>
          </p:nvSpPr>
          <p:spPr bwMode="auto">
            <a:xfrm>
              <a:off x="6870882" y="3737028"/>
              <a:ext cx="25400" cy="207964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27" name="Rectangle 128"/>
            <p:cNvSpPr>
              <a:spLocks noChangeArrowheads="1"/>
            </p:cNvSpPr>
            <p:nvPr/>
          </p:nvSpPr>
          <p:spPr bwMode="auto">
            <a:xfrm>
              <a:off x="6896282" y="3760841"/>
              <a:ext cx="25400" cy="205583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28" name="Rectangle 129"/>
            <p:cNvSpPr>
              <a:spLocks noChangeArrowheads="1"/>
            </p:cNvSpPr>
            <p:nvPr/>
          </p:nvSpPr>
          <p:spPr bwMode="auto">
            <a:xfrm>
              <a:off x="6921683" y="3786241"/>
              <a:ext cx="23813" cy="203043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29" name="Rectangle 130"/>
            <p:cNvSpPr>
              <a:spLocks noChangeArrowheads="1"/>
            </p:cNvSpPr>
            <p:nvPr/>
          </p:nvSpPr>
          <p:spPr bwMode="auto">
            <a:xfrm>
              <a:off x="6945495" y="3811641"/>
              <a:ext cx="25400" cy="200503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30" name="Rectangle 131"/>
            <p:cNvSpPr>
              <a:spLocks noChangeArrowheads="1"/>
            </p:cNvSpPr>
            <p:nvPr/>
          </p:nvSpPr>
          <p:spPr bwMode="auto">
            <a:xfrm>
              <a:off x="6970895" y="3837041"/>
              <a:ext cx="23813" cy="197963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31" name="Rectangle 132"/>
            <p:cNvSpPr>
              <a:spLocks noChangeArrowheads="1"/>
            </p:cNvSpPr>
            <p:nvPr/>
          </p:nvSpPr>
          <p:spPr bwMode="auto">
            <a:xfrm>
              <a:off x="6994708" y="3860854"/>
              <a:ext cx="25400" cy="19558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32" name="Rectangle 133"/>
            <p:cNvSpPr>
              <a:spLocks noChangeArrowheads="1"/>
            </p:cNvSpPr>
            <p:nvPr/>
          </p:nvSpPr>
          <p:spPr bwMode="auto">
            <a:xfrm>
              <a:off x="7020108" y="3886254"/>
              <a:ext cx="23813" cy="19304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33" name="Rectangle 134"/>
            <p:cNvSpPr>
              <a:spLocks noChangeArrowheads="1"/>
            </p:cNvSpPr>
            <p:nvPr/>
          </p:nvSpPr>
          <p:spPr bwMode="auto">
            <a:xfrm>
              <a:off x="7043921" y="3910067"/>
              <a:ext cx="25400" cy="190660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34" name="Rectangle 135"/>
            <p:cNvSpPr>
              <a:spLocks noChangeArrowheads="1"/>
            </p:cNvSpPr>
            <p:nvPr/>
          </p:nvSpPr>
          <p:spPr bwMode="auto">
            <a:xfrm>
              <a:off x="7069321" y="3935467"/>
              <a:ext cx="25400" cy="188120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35" name="Rectangle 136"/>
            <p:cNvSpPr>
              <a:spLocks noChangeArrowheads="1"/>
            </p:cNvSpPr>
            <p:nvPr/>
          </p:nvSpPr>
          <p:spPr bwMode="auto">
            <a:xfrm>
              <a:off x="7094721" y="3959280"/>
              <a:ext cx="25400" cy="185739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36" name="Rectangle 137"/>
            <p:cNvSpPr>
              <a:spLocks noChangeArrowheads="1"/>
            </p:cNvSpPr>
            <p:nvPr/>
          </p:nvSpPr>
          <p:spPr bwMode="auto">
            <a:xfrm>
              <a:off x="7120121" y="3984680"/>
              <a:ext cx="23813" cy="183199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37" name="Rectangle 138"/>
            <p:cNvSpPr>
              <a:spLocks noChangeArrowheads="1"/>
            </p:cNvSpPr>
            <p:nvPr/>
          </p:nvSpPr>
          <p:spPr bwMode="auto">
            <a:xfrm>
              <a:off x="7143934" y="4010081"/>
              <a:ext cx="25400" cy="180659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38" name="Rectangle 139"/>
            <p:cNvSpPr>
              <a:spLocks noChangeArrowheads="1"/>
            </p:cNvSpPr>
            <p:nvPr/>
          </p:nvSpPr>
          <p:spPr bwMode="auto">
            <a:xfrm>
              <a:off x="7169334" y="4033894"/>
              <a:ext cx="25400" cy="178278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39" name="Rectangle 140"/>
            <p:cNvSpPr>
              <a:spLocks noChangeArrowheads="1"/>
            </p:cNvSpPr>
            <p:nvPr/>
          </p:nvSpPr>
          <p:spPr bwMode="auto">
            <a:xfrm>
              <a:off x="7194734" y="4057706"/>
              <a:ext cx="23813" cy="175896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40" name="Rectangle 141"/>
            <p:cNvSpPr>
              <a:spLocks noChangeArrowheads="1"/>
            </p:cNvSpPr>
            <p:nvPr/>
          </p:nvSpPr>
          <p:spPr bwMode="auto">
            <a:xfrm>
              <a:off x="7218547" y="4081519"/>
              <a:ext cx="25400" cy="173515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41" name="Rectangle 142"/>
            <p:cNvSpPr>
              <a:spLocks noChangeArrowheads="1"/>
            </p:cNvSpPr>
            <p:nvPr/>
          </p:nvSpPr>
          <p:spPr bwMode="auto">
            <a:xfrm>
              <a:off x="7243947" y="4105332"/>
              <a:ext cx="25400" cy="17113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42" name="Rectangle 143"/>
            <p:cNvSpPr>
              <a:spLocks noChangeArrowheads="1"/>
            </p:cNvSpPr>
            <p:nvPr/>
          </p:nvSpPr>
          <p:spPr bwMode="auto">
            <a:xfrm>
              <a:off x="7269347" y="4129145"/>
              <a:ext cx="23813" cy="168753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43" name="Rectangle 144"/>
            <p:cNvSpPr>
              <a:spLocks noChangeArrowheads="1"/>
            </p:cNvSpPr>
            <p:nvPr/>
          </p:nvSpPr>
          <p:spPr bwMode="auto">
            <a:xfrm>
              <a:off x="7293160" y="4152957"/>
              <a:ext cx="25400" cy="16637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44" name="Rectangle 145"/>
            <p:cNvSpPr>
              <a:spLocks noChangeArrowheads="1"/>
            </p:cNvSpPr>
            <p:nvPr/>
          </p:nvSpPr>
          <p:spPr bwMode="auto">
            <a:xfrm>
              <a:off x="7318560" y="4176770"/>
              <a:ext cx="23813" cy="16399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45" name="Rectangle 146"/>
            <p:cNvSpPr>
              <a:spLocks noChangeArrowheads="1"/>
            </p:cNvSpPr>
            <p:nvPr/>
          </p:nvSpPr>
          <p:spPr bwMode="auto">
            <a:xfrm>
              <a:off x="7342373" y="4198995"/>
              <a:ext cx="25400" cy="16176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46" name="Rectangle 147"/>
            <p:cNvSpPr>
              <a:spLocks noChangeArrowheads="1"/>
            </p:cNvSpPr>
            <p:nvPr/>
          </p:nvSpPr>
          <p:spPr bwMode="auto">
            <a:xfrm>
              <a:off x="7367773" y="4222808"/>
              <a:ext cx="25400" cy="159386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47" name="Rectangle 148"/>
            <p:cNvSpPr>
              <a:spLocks noChangeArrowheads="1"/>
            </p:cNvSpPr>
            <p:nvPr/>
          </p:nvSpPr>
          <p:spPr bwMode="auto">
            <a:xfrm>
              <a:off x="7393173" y="4245033"/>
              <a:ext cx="25400" cy="157164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48" name="Rectangle 149"/>
            <p:cNvSpPr>
              <a:spLocks noChangeArrowheads="1"/>
            </p:cNvSpPr>
            <p:nvPr/>
          </p:nvSpPr>
          <p:spPr bwMode="auto">
            <a:xfrm>
              <a:off x="7418574" y="4268846"/>
              <a:ext cx="23813" cy="154782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49" name="Rectangle 150"/>
            <p:cNvSpPr>
              <a:spLocks noChangeArrowheads="1"/>
            </p:cNvSpPr>
            <p:nvPr/>
          </p:nvSpPr>
          <p:spPr bwMode="auto">
            <a:xfrm>
              <a:off x="7442386" y="4289484"/>
              <a:ext cx="25400" cy="15271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50" name="Rectangle 151"/>
            <p:cNvSpPr>
              <a:spLocks noChangeArrowheads="1"/>
            </p:cNvSpPr>
            <p:nvPr/>
          </p:nvSpPr>
          <p:spPr bwMode="auto">
            <a:xfrm>
              <a:off x="7467786" y="4311709"/>
              <a:ext cx="25400" cy="15049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51" name="Rectangle 152"/>
            <p:cNvSpPr>
              <a:spLocks noChangeArrowheads="1"/>
            </p:cNvSpPr>
            <p:nvPr/>
          </p:nvSpPr>
          <p:spPr bwMode="auto">
            <a:xfrm>
              <a:off x="7493187" y="4332347"/>
              <a:ext cx="23813" cy="148432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52" name="Rectangle 153"/>
            <p:cNvSpPr>
              <a:spLocks noChangeArrowheads="1"/>
            </p:cNvSpPr>
            <p:nvPr/>
          </p:nvSpPr>
          <p:spPr bwMode="auto">
            <a:xfrm>
              <a:off x="7516999" y="4354572"/>
              <a:ext cx="25400" cy="146210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53" name="Rectangle 154"/>
            <p:cNvSpPr>
              <a:spLocks noChangeArrowheads="1"/>
            </p:cNvSpPr>
            <p:nvPr/>
          </p:nvSpPr>
          <p:spPr bwMode="auto">
            <a:xfrm>
              <a:off x="7542399" y="4375210"/>
              <a:ext cx="23813" cy="14414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54" name="Rectangle 155"/>
            <p:cNvSpPr>
              <a:spLocks noChangeArrowheads="1"/>
            </p:cNvSpPr>
            <p:nvPr/>
          </p:nvSpPr>
          <p:spPr bwMode="auto">
            <a:xfrm>
              <a:off x="7566212" y="4395847"/>
              <a:ext cx="25400" cy="142082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55" name="Rectangle 156"/>
            <p:cNvSpPr>
              <a:spLocks noChangeArrowheads="1"/>
            </p:cNvSpPr>
            <p:nvPr/>
          </p:nvSpPr>
          <p:spPr bwMode="auto">
            <a:xfrm>
              <a:off x="7591612" y="4416485"/>
              <a:ext cx="25400" cy="140019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56" name="Rectangle 157"/>
            <p:cNvSpPr>
              <a:spLocks noChangeArrowheads="1"/>
            </p:cNvSpPr>
            <p:nvPr/>
          </p:nvSpPr>
          <p:spPr bwMode="auto">
            <a:xfrm>
              <a:off x="7617012" y="4435535"/>
              <a:ext cx="23813" cy="138114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57" name="Rectangle 158"/>
            <p:cNvSpPr>
              <a:spLocks noChangeArrowheads="1"/>
            </p:cNvSpPr>
            <p:nvPr/>
          </p:nvSpPr>
          <p:spPr bwMode="auto">
            <a:xfrm>
              <a:off x="7640825" y="4456173"/>
              <a:ext cx="25400" cy="136050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58" name="Rectangle 159"/>
            <p:cNvSpPr>
              <a:spLocks noChangeArrowheads="1"/>
            </p:cNvSpPr>
            <p:nvPr/>
          </p:nvSpPr>
          <p:spPr bwMode="auto">
            <a:xfrm>
              <a:off x="7666225" y="4475223"/>
              <a:ext cx="25400" cy="134145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59" name="Rectangle 160"/>
            <p:cNvSpPr>
              <a:spLocks noChangeArrowheads="1"/>
            </p:cNvSpPr>
            <p:nvPr/>
          </p:nvSpPr>
          <p:spPr bwMode="auto">
            <a:xfrm>
              <a:off x="7691625" y="4494273"/>
              <a:ext cx="23813" cy="132240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60" name="Rectangle 161"/>
            <p:cNvSpPr>
              <a:spLocks noChangeArrowheads="1"/>
            </p:cNvSpPr>
            <p:nvPr/>
          </p:nvSpPr>
          <p:spPr bwMode="auto">
            <a:xfrm>
              <a:off x="7715438" y="4511736"/>
              <a:ext cx="25400" cy="130493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61" name="Rectangle 162"/>
            <p:cNvSpPr>
              <a:spLocks noChangeArrowheads="1"/>
            </p:cNvSpPr>
            <p:nvPr/>
          </p:nvSpPr>
          <p:spPr bwMode="auto">
            <a:xfrm>
              <a:off x="7740838" y="4529199"/>
              <a:ext cx="25400" cy="128747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62" name="Rectangle 163"/>
            <p:cNvSpPr>
              <a:spLocks noChangeArrowheads="1"/>
            </p:cNvSpPr>
            <p:nvPr/>
          </p:nvSpPr>
          <p:spPr bwMode="auto">
            <a:xfrm>
              <a:off x="7766238" y="4546662"/>
              <a:ext cx="25400" cy="127001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63" name="Rectangle 164"/>
            <p:cNvSpPr>
              <a:spLocks noChangeArrowheads="1"/>
            </p:cNvSpPr>
            <p:nvPr/>
          </p:nvSpPr>
          <p:spPr bwMode="auto">
            <a:xfrm>
              <a:off x="7791639" y="4564124"/>
              <a:ext cx="23813" cy="125255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64" name="Rectangle 165"/>
            <p:cNvSpPr>
              <a:spLocks noChangeArrowheads="1"/>
            </p:cNvSpPr>
            <p:nvPr/>
          </p:nvSpPr>
          <p:spPr bwMode="auto">
            <a:xfrm>
              <a:off x="7815451" y="4579999"/>
              <a:ext cx="25400" cy="123667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65" name="Rectangle 166"/>
            <p:cNvSpPr>
              <a:spLocks noChangeArrowheads="1"/>
            </p:cNvSpPr>
            <p:nvPr/>
          </p:nvSpPr>
          <p:spPr bwMode="auto">
            <a:xfrm>
              <a:off x="7840851" y="4595875"/>
              <a:ext cx="23813" cy="12208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66" name="Rectangle 167"/>
            <p:cNvSpPr>
              <a:spLocks noChangeArrowheads="1"/>
            </p:cNvSpPr>
            <p:nvPr/>
          </p:nvSpPr>
          <p:spPr bwMode="auto">
            <a:xfrm>
              <a:off x="7864664" y="4611750"/>
              <a:ext cx="25400" cy="12049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67" name="Rectangle 168"/>
            <p:cNvSpPr>
              <a:spLocks noChangeArrowheads="1"/>
            </p:cNvSpPr>
            <p:nvPr/>
          </p:nvSpPr>
          <p:spPr bwMode="auto">
            <a:xfrm>
              <a:off x="7890064" y="4627625"/>
              <a:ext cx="23813" cy="11890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68" name="Rectangle 169"/>
            <p:cNvSpPr>
              <a:spLocks noChangeArrowheads="1"/>
            </p:cNvSpPr>
            <p:nvPr/>
          </p:nvSpPr>
          <p:spPr bwMode="auto">
            <a:xfrm>
              <a:off x="7913877" y="4641913"/>
              <a:ext cx="25400" cy="117476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69" name="Rectangle 170"/>
            <p:cNvSpPr>
              <a:spLocks noChangeArrowheads="1"/>
            </p:cNvSpPr>
            <p:nvPr/>
          </p:nvSpPr>
          <p:spPr bwMode="auto">
            <a:xfrm>
              <a:off x="7939277" y="4656200"/>
              <a:ext cx="25400" cy="116047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70" name="Rectangle 171"/>
            <p:cNvSpPr>
              <a:spLocks noChangeArrowheads="1"/>
            </p:cNvSpPr>
            <p:nvPr/>
          </p:nvSpPr>
          <p:spPr bwMode="auto">
            <a:xfrm>
              <a:off x="7964677" y="4668900"/>
              <a:ext cx="25400" cy="114777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71" name="Rectangle 172"/>
            <p:cNvSpPr>
              <a:spLocks noChangeArrowheads="1"/>
            </p:cNvSpPr>
            <p:nvPr/>
          </p:nvSpPr>
          <p:spPr bwMode="auto">
            <a:xfrm>
              <a:off x="7990077" y="4681600"/>
              <a:ext cx="23813" cy="113507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72" name="Rectangle 173"/>
            <p:cNvSpPr>
              <a:spLocks noChangeArrowheads="1"/>
            </p:cNvSpPr>
            <p:nvPr/>
          </p:nvSpPr>
          <p:spPr bwMode="auto">
            <a:xfrm>
              <a:off x="8013890" y="4694301"/>
              <a:ext cx="25400" cy="112237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73" name="Rectangle 174"/>
            <p:cNvSpPr>
              <a:spLocks noChangeArrowheads="1"/>
            </p:cNvSpPr>
            <p:nvPr/>
          </p:nvSpPr>
          <p:spPr bwMode="auto">
            <a:xfrm>
              <a:off x="8039290" y="4707001"/>
              <a:ext cx="25400" cy="110967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74" name="Rectangle 175"/>
            <p:cNvSpPr>
              <a:spLocks noChangeArrowheads="1"/>
            </p:cNvSpPr>
            <p:nvPr/>
          </p:nvSpPr>
          <p:spPr bwMode="auto">
            <a:xfrm>
              <a:off x="8064690" y="4718113"/>
              <a:ext cx="23813" cy="109856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75" name="Rectangle 176"/>
            <p:cNvSpPr>
              <a:spLocks noChangeArrowheads="1"/>
            </p:cNvSpPr>
            <p:nvPr/>
          </p:nvSpPr>
          <p:spPr bwMode="auto">
            <a:xfrm>
              <a:off x="8088503" y="4729226"/>
              <a:ext cx="25400" cy="108744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76" name="Rectangle 177"/>
            <p:cNvSpPr>
              <a:spLocks noChangeArrowheads="1"/>
            </p:cNvSpPr>
            <p:nvPr/>
          </p:nvSpPr>
          <p:spPr bwMode="auto">
            <a:xfrm>
              <a:off x="8113903" y="4738751"/>
              <a:ext cx="25400" cy="10779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77" name="Rectangle 178"/>
            <p:cNvSpPr>
              <a:spLocks noChangeArrowheads="1"/>
            </p:cNvSpPr>
            <p:nvPr/>
          </p:nvSpPr>
          <p:spPr bwMode="auto">
            <a:xfrm>
              <a:off x="8139303" y="4748276"/>
              <a:ext cx="23813" cy="106839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78" name="Rectangle 179"/>
            <p:cNvSpPr>
              <a:spLocks noChangeArrowheads="1"/>
            </p:cNvSpPr>
            <p:nvPr/>
          </p:nvSpPr>
          <p:spPr bwMode="auto">
            <a:xfrm>
              <a:off x="8163116" y="4757801"/>
              <a:ext cx="25400" cy="105887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79" name="Rectangle 180"/>
            <p:cNvSpPr>
              <a:spLocks noChangeArrowheads="1"/>
            </p:cNvSpPr>
            <p:nvPr/>
          </p:nvSpPr>
          <p:spPr bwMode="auto">
            <a:xfrm>
              <a:off x="8188516" y="4765739"/>
              <a:ext cx="23813" cy="105093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80" name="Rectangle 181"/>
            <p:cNvSpPr>
              <a:spLocks noChangeArrowheads="1"/>
            </p:cNvSpPr>
            <p:nvPr/>
          </p:nvSpPr>
          <p:spPr bwMode="auto">
            <a:xfrm>
              <a:off x="8212329" y="4773676"/>
              <a:ext cx="25400" cy="104299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81" name="Rectangle 182"/>
            <p:cNvSpPr>
              <a:spLocks noChangeArrowheads="1"/>
            </p:cNvSpPr>
            <p:nvPr/>
          </p:nvSpPr>
          <p:spPr bwMode="auto">
            <a:xfrm>
              <a:off x="8237729" y="4781614"/>
              <a:ext cx="25400" cy="103506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82" name="Rectangle 183"/>
            <p:cNvSpPr>
              <a:spLocks noChangeArrowheads="1"/>
            </p:cNvSpPr>
            <p:nvPr/>
          </p:nvSpPr>
          <p:spPr bwMode="auto">
            <a:xfrm>
              <a:off x="8263129" y="4787964"/>
              <a:ext cx="25400" cy="102871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83" name="Rectangle 184"/>
            <p:cNvSpPr>
              <a:spLocks noChangeArrowheads="1"/>
            </p:cNvSpPr>
            <p:nvPr/>
          </p:nvSpPr>
          <p:spPr bwMode="auto">
            <a:xfrm>
              <a:off x="8288529" y="4794314"/>
              <a:ext cx="23813" cy="102236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84" name="Rectangle 185"/>
            <p:cNvSpPr>
              <a:spLocks noChangeArrowheads="1"/>
            </p:cNvSpPr>
            <p:nvPr/>
          </p:nvSpPr>
          <p:spPr bwMode="auto">
            <a:xfrm>
              <a:off x="8312342" y="4800664"/>
              <a:ext cx="25400" cy="101601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85" name="Rectangle 186"/>
            <p:cNvSpPr>
              <a:spLocks noChangeArrowheads="1"/>
            </p:cNvSpPr>
            <p:nvPr/>
          </p:nvSpPr>
          <p:spPr bwMode="auto">
            <a:xfrm>
              <a:off x="8337742" y="4803839"/>
              <a:ext cx="25400" cy="101283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86" name="Rectangle 187"/>
            <p:cNvSpPr>
              <a:spLocks noChangeArrowheads="1"/>
            </p:cNvSpPr>
            <p:nvPr/>
          </p:nvSpPr>
          <p:spPr bwMode="auto">
            <a:xfrm>
              <a:off x="8363142" y="4808602"/>
              <a:ext cx="23813" cy="100807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87" name="Rectangle 188"/>
            <p:cNvSpPr>
              <a:spLocks noChangeArrowheads="1"/>
            </p:cNvSpPr>
            <p:nvPr/>
          </p:nvSpPr>
          <p:spPr bwMode="auto">
            <a:xfrm>
              <a:off x="8386955" y="4813364"/>
              <a:ext cx="25400" cy="100331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88" name="Rectangle 189"/>
            <p:cNvSpPr>
              <a:spLocks noChangeArrowheads="1"/>
            </p:cNvSpPr>
            <p:nvPr/>
          </p:nvSpPr>
          <p:spPr bwMode="auto">
            <a:xfrm>
              <a:off x="8412355" y="4814952"/>
              <a:ext cx="23813" cy="100172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89" name="Rectangle 190"/>
            <p:cNvSpPr>
              <a:spLocks noChangeArrowheads="1"/>
            </p:cNvSpPr>
            <p:nvPr/>
          </p:nvSpPr>
          <p:spPr bwMode="auto">
            <a:xfrm>
              <a:off x="8436168" y="4818127"/>
              <a:ext cx="25400" cy="99854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90" name="Rectangle 191"/>
            <p:cNvSpPr>
              <a:spLocks noChangeArrowheads="1"/>
            </p:cNvSpPr>
            <p:nvPr/>
          </p:nvSpPr>
          <p:spPr bwMode="auto">
            <a:xfrm>
              <a:off x="8461568" y="4819714"/>
              <a:ext cx="25400" cy="99696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91" name="Rectangle 192"/>
            <p:cNvSpPr>
              <a:spLocks noChangeArrowheads="1"/>
            </p:cNvSpPr>
            <p:nvPr/>
          </p:nvSpPr>
          <p:spPr bwMode="auto">
            <a:xfrm>
              <a:off x="8486968" y="4821302"/>
              <a:ext cx="23813" cy="99537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92" name="Rectangle 193"/>
            <p:cNvSpPr>
              <a:spLocks noChangeArrowheads="1"/>
            </p:cNvSpPr>
            <p:nvPr/>
          </p:nvSpPr>
          <p:spPr bwMode="auto">
            <a:xfrm>
              <a:off x="8510781" y="4821302"/>
              <a:ext cx="25400" cy="99537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93" name="Rectangle 194"/>
            <p:cNvSpPr>
              <a:spLocks noChangeArrowheads="1"/>
            </p:cNvSpPr>
            <p:nvPr/>
          </p:nvSpPr>
          <p:spPr bwMode="auto">
            <a:xfrm>
              <a:off x="8536181" y="4821302"/>
              <a:ext cx="25400" cy="99537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94" name="Rectangle 195"/>
            <p:cNvSpPr>
              <a:spLocks noChangeArrowheads="1"/>
            </p:cNvSpPr>
            <p:nvPr/>
          </p:nvSpPr>
          <p:spPr bwMode="auto">
            <a:xfrm>
              <a:off x="8561581" y="4821302"/>
              <a:ext cx="23813" cy="99537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95" name="Rectangle 196"/>
            <p:cNvSpPr>
              <a:spLocks noChangeArrowheads="1"/>
            </p:cNvSpPr>
            <p:nvPr/>
          </p:nvSpPr>
          <p:spPr bwMode="auto">
            <a:xfrm>
              <a:off x="8585394" y="4819714"/>
              <a:ext cx="25400" cy="99696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96" name="Rectangle 197"/>
            <p:cNvSpPr>
              <a:spLocks noChangeArrowheads="1"/>
            </p:cNvSpPr>
            <p:nvPr/>
          </p:nvSpPr>
          <p:spPr bwMode="auto">
            <a:xfrm>
              <a:off x="8610794" y="4818127"/>
              <a:ext cx="25400" cy="99854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97" name="Rectangle 198"/>
            <p:cNvSpPr>
              <a:spLocks noChangeArrowheads="1"/>
            </p:cNvSpPr>
            <p:nvPr/>
          </p:nvSpPr>
          <p:spPr bwMode="auto">
            <a:xfrm>
              <a:off x="8636194" y="4814952"/>
              <a:ext cx="25400" cy="100172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98" name="Rectangle 199"/>
            <p:cNvSpPr>
              <a:spLocks noChangeArrowheads="1"/>
            </p:cNvSpPr>
            <p:nvPr/>
          </p:nvSpPr>
          <p:spPr bwMode="auto">
            <a:xfrm>
              <a:off x="8661595" y="4813364"/>
              <a:ext cx="23813" cy="100331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199" name="Rectangle 200"/>
            <p:cNvSpPr>
              <a:spLocks noChangeArrowheads="1"/>
            </p:cNvSpPr>
            <p:nvPr/>
          </p:nvSpPr>
          <p:spPr bwMode="auto">
            <a:xfrm>
              <a:off x="8685407" y="4808602"/>
              <a:ext cx="25400" cy="100807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00" name="Rectangle 201"/>
            <p:cNvSpPr>
              <a:spLocks noChangeArrowheads="1"/>
            </p:cNvSpPr>
            <p:nvPr/>
          </p:nvSpPr>
          <p:spPr bwMode="auto">
            <a:xfrm>
              <a:off x="8710807" y="4803839"/>
              <a:ext cx="23813" cy="101283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01" name="Rectangle 202"/>
            <p:cNvSpPr>
              <a:spLocks noChangeArrowheads="1"/>
            </p:cNvSpPr>
            <p:nvPr/>
          </p:nvSpPr>
          <p:spPr bwMode="auto">
            <a:xfrm>
              <a:off x="8734620" y="4800664"/>
              <a:ext cx="25400" cy="101601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02" name="Rectangle 203"/>
            <p:cNvSpPr>
              <a:spLocks noChangeArrowheads="1"/>
            </p:cNvSpPr>
            <p:nvPr/>
          </p:nvSpPr>
          <p:spPr bwMode="auto">
            <a:xfrm>
              <a:off x="8760020" y="4794314"/>
              <a:ext cx="23813" cy="102236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03" name="Rectangle 204"/>
            <p:cNvSpPr>
              <a:spLocks noChangeArrowheads="1"/>
            </p:cNvSpPr>
            <p:nvPr/>
          </p:nvSpPr>
          <p:spPr bwMode="auto">
            <a:xfrm>
              <a:off x="8783833" y="4787964"/>
              <a:ext cx="25400" cy="102871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204" name="Rectangle 206"/>
            <p:cNvSpPr>
              <a:spLocks noChangeArrowheads="1"/>
            </p:cNvSpPr>
            <p:nvPr/>
          </p:nvSpPr>
          <p:spPr bwMode="auto">
            <a:xfrm>
              <a:off x="8809162" y="4781550"/>
              <a:ext cx="25400" cy="10350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</p:grpSp>
      <p:grpSp>
        <p:nvGrpSpPr>
          <p:cNvPr id="218" name="组合 217"/>
          <p:cNvGrpSpPr/>
          <p:nvPr/>
        </p:nvGrpSpPr>
        <p:grpSpPr>
          <a:xfrm>
            <a:off x="2151980" y="3002071"/>
            <a:ext cx="5002213" cy="2998788"/>
            <a:chOff x="3921125" y="3286125"/>
            <a:chExt cx="5002213" cy="2998788"/>
          </a:xfrm>
          <a:solidFill>
            <a:srgbClr val="002060"/>
          </a:solidFill>
        </p:grpSpPr>
        <p:sp>
          <p:nvSpPr>
            <p:cNvPr id="219" name="Rectangle 7"/>
            <p:cNvSpPr>
              <a:spLocks noChangeArrowheads="1"/>
            </p:cNvSpPr>
            <p:nvPr/>
          </p:nvSpPr>
          <p:spPr bwMode="auto">
            <a:xfrm>
              <a:off x="3921125" y="4160838"/>
              <a:ext cx="125413" cy="2124075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Rectangle 8"/>
            <p:cNvSpPr>
              <a:spLocks noChangeArrowheads="1"/>
            </p:cNvSpPr>
            <p:nvPr/>
          </p:nvSpPr>
          <p:spPr bwMode="auto">
            <a:xfrm>
              <a:off x="4046538" y="4038600"/>
              <a:ext cx="125413" cy="2246313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Rectangle 9"/>
            <p:cNvSpPr>
              <a:spLocks noChangeArrowheads="1"/>
            </p:cNvSpPr>
            <p:nvPr/>
          </p:nvSpPr>
          <p:spPr bwMode="auto">
            <a:xfrm>
              <a:off x="4171950" y="3919538"/>
              <a:ext cx="123825" cy="2365375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Rectangle 10"/>
            <p:cNvSpPr>
              <a:spLocks noChangeArrowheads="1"/>
            </p:cNvSpPr>
            <p:nvPr/>
          </p:nvSpPr>
          <p:spPr bwMode="auto">
            <a:xfrm>
              <a:off x="4295775" y="3805238"/>
              <a:ext cx="125413" cy="2479675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Rectangle 11"/>
            <p:cNvSpPr>
              <a:spLocks noChangeArrowheads="1"/>
            </p:cNvSpPr>
            <p:nvPr/>
          </p:nvSpPr>
          <p:spPr bwMode="auto">
            <a:xfrm>
              <a:off x="4421188" y="3700463"/>
              <a:ext cx="125413" cy="2584450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Rectangle 12"/>
            <p:cNvSpPr>
              <a:spLocks noChangeArrowheads="1"/>
            </p:cNvSpPr>
            <p:nvPr/>
          </p:nvSpPr>
          <p:spPr bwMode="auto">
            <a:xfrm>
              <a:off x="4546600" y="3603625"/>
              <a:ext cx="123825" cy="2681288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Rectangle 13"/>
            <p:cNvSpPr>
              <a:spLocks noChangeArrowheads="1"/>
            </p:cNvSpPr>
            <p:nvPr/>
          </p:nvSpPr>
          <p:spPr bwMode="auto">
            <a:xfrm>
              <a:off x="4670425" y="3517900"/>
              <a:ext cx="125413" cy="2767013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Rectangle 14"/>
            <p:cNvSpPr>
              <a:spLocks noChangeArrowheads="1"/>
            </p:cNvSpPr>
            <p:nvPr/>
          </p:nvSpPr>
          <p:spPr bwMode="auto">
            <a:xfrm>
              <a:off x="4795838" y="3443288"/>
              <a:ext cx="125413" cy="2841625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Rectangle 15"/>
            <p:cNvSpPr>
              <a:spLocks noChangeArrowheads="1"/>
            </p:cNvSpPr>
            <p:nvPr/>
          </p:nvSpPr>
          <p:spPr bwMode="auto">
            <a:xfrm>
              <a:off x="4921250" y="3382963"/>
              <a:ext cx="125413" cy="2901950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Rectangle 16"/>
            <p:cNvSpPr>
              <a:spLocks noChangeArrowheads="1"/>
            </p:cNvSpPr>
            <p:nvPr/>
          </p:nvSpPr>
          <p:spPr bwMode="auto">
            <a:xfrm>
              <a:off x="5046663" y="3335338"/>
              <a:ext cx="125413" cy="2949575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Rectangle 17"/>
            <p:cNvSpPr>
              <a:spLocks noChangeArrowheads="1"/>
            </p:cNvSpPr>
            <p:nvPr/>
          </p:nvSpPr>
          <p:spPr bwMode="auto">
            <a:xfrm>
              <a:off x="5172075" y="3303588"/>
              <a:ext cx="125413" cy="2981325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Rectangle 18"/>
            <p:cNvSpPr>
              <a:spLocks noChangeArrowheads="1"/>
            </p:cNvSpPr>
            <p:nvPr/>
          </p:nvSpPr>
          <p:spPr bwMode="auto">
            <a:xfrm>
              <a:off x="5297488" y="3287713"/>
              <a:ext cx="123825" cy="2997200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Rectangle 19"/>
            <p:cNvSpPr>
              <a:spLocks noChangeArrowheads="1"/>
            </p:cNvSpPr>
            <p:nvPr/>
          </p:nvSpPr>
          <p:spPr bwMode="auto">
            <a:xfrm>
              <a:off x="5421313" y="3286125"/>
              <a:ext cx="125413" cy="2998788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Rectangle 20"/>
            <p:cNvSpPr>
              <a:spLocks noChangeArrowheads="1"/>
            </p:cNvSpPr>
            <p:nvPr/>
          </p:nvSpPr>
          <p:spPr bwMode="auto">
            <a:xfrm>
              <a:off x="5546725" y="3300413"/>
              <a:ext cx="125413" cy="2984500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Rectangle 21"/>
            <p:cNvSpPr>
              <a:spLocks noChangeArrowheads="1"/>
            </p:cNvSpPr>
            <p:nvPr/>
          </p:nvSpPr>
          <p:spPr bwMode="auto">
            <a:xfrm>
              <a:off x="5672138" y="3330575"/>
              <a:ext cx="123825" cy="2954338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Rectangle 22"/>
            <p:cNvSpPr>
              <a:spLocks noChangeArrowheads="1"/>
            </p:cNvSpPr>
            <p:nvPr/>
          </p:nvSpPr>
          <p:spPr bwMode="auto">
            <a:xfrm>
              <a:off x="5795963" y="3376613"/>
              <a:ext cx="125413" cy="2908300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Rectangle 23"/>
            <p:cNvSpPr>
              <a:spLocks noChangeArrowheads="1"/>
            </p:cNvSpPr>
            <p:nvPr/>
          </p:nvSpPr>
          <p:spPr bwMode="auto">
            <a:xfrm>
              <a:off x="5921375" y="3435350"/>
              <a:ext cx="125413" cy="2849563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Rectangle 24"/>
            <p:cNvSpPr>
              <a:spLocks noChangeArrowheads="1"/>
            </p:cNvSpPr>
            <p:nvPr/>
          </p:nvSpPr>
          <p:spPr bwMode="auto">
            <a:xfrm>
              <a:off x="6046788" y="3506788"/>
              <a:ext cx="125413" cy="2778125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Rectangle 25"/>
            <p:cNvSpPr>
              <a:spLocks noChangeArrowheads="1"/>
            </p:cNvSpPr>
            <p:nvPr/>
          </p:nvSpPr>
          <p:spPr bwMode="auto">
            <a:xfrm>
              <a:off x="6172200" y="3592513"/>
              <a:ext cx="125413" cy="2692400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Rectangle 26"/>
            <p:cNvSpPr>
              <a:spLocks noChangeArrowheads="1"/>
            </p:cNvSpPr>
            <p:nvPr/>
          </p:nvSpPr>
          <p:spPr bwMode="auto">
            <a:xfrm>
              <a:off x="6297613" y="3687763"/>
              <a:ext cx="123825" cy="2597150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Rectangle 27"/>
            <p:cNvSpPr>
              <a:spLocks noChangeArrowheads="1"/>
            </p:cNvSpPr>
            <p:nvPr/>
          </p:nvSpPr>
          <p:spPr bwMode="auto">
            <a:xfrm>
              <a:off x="6421438" y="3790950"/>
              <a:ext cx="125413" cy="2493963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Rectangle 28"/>
            <p:cNvSpPr>
              <a:spLocks noChangeArrowheads="1"/>
            </p:cNvSpPr>
            <p:nvPr/>
          </p:nvSpPr>
          <p:spPr bwMode="auto">
            <a:xfrm>
              <a:off x="6546850" y="3903663"/>
              <a:ext cx="125413" cy="2381250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Rectangle 29"/>
            <p:cNvSpPr>
              <a:spLocks noChangeArrowheads="1"/>
            </p:cNvSpPr>
            <p:nvPr/>
          </p:nvSpPr>
          <p:spPr bwMode="auto">
            <a:xfrm>
              <a:off x="6672263" y="4021138"/>
              <a:ext cx="125413" cy="2263775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Rectangle 30"/>
            <p:cNvSpPr>
              <a:spLocks noChangeArrowheads="1"/>
            </p:cNvSpPr>
            <p:nvPr/>
          </p:nvSpPr>
          <p:spPr bwMode="auto">
            <a:xfrm>
              <a:off x="6797675" y="4143375"/>
              <a:ext cx="123825" cy="2141538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Rectangle 31"/>
            <p:cNvSpPr>
              <a:spLocks noChangeArrowheads="1"/>
            </p:cNvSpPr>
            <p:nvPr/>
          </p:nvSpPr>
          <p:spPr bwMode="auto">
            <a:xfrm>
              <a:off x="6921500" y="4268788"/>
              <a:ext cx="125413" cy="2016125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Rectangle 32"/>
            <p:cNvSpPr>
              <a:spLocks noChangeArrowheads="1"/>
            </p:cNvSpPr>
            <p:nvPr/>
          </p:nvSpPr>
          <p:spPr bwMode="auto">
            <a:xfrm>
              <a:off x="7046913" y="4392613"/>
              <a:ext cx="125413" cy="1892300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Rectangle 33"/>
            <p:cNvSpPr>
              <a:spLocks noChangeArrowheads="1"/>
            </p:cNvSpPr>
            <p:nvPr/>
          </p:nvSpPr>
          <p:spPr bwMode="auto">
            <a:xfrm>
              <a:off x="7172325" y="4516438"/>
              <a:ext cx="123825" cy="1768475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Rectangle 34"/>
            <p:cNvSpPr>
              <a:spLocks noChangeArrowheads="1"/>
            </p:cNvSpPr>
            <p:nvPr/>
          </p:nvSpPr>
          <p:spPr bwMode="auto">
            <a:xfrm>
              <a:off x="7296150" y="4635500"/>
              <a:ext cx="125413" cy="1649413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Rectangle 35"/>
            <p:cNvSpPr>
              <a:spLocks noChangeArrowheads="1"/>
            </p:cNvSpPr>
            <p:nvPr/>
          </p:nvSpPr>
          <p:spPr bwMode="auto">
            <a:xfrm>
              <a:off x="7421563" y="4749800"/>
              <a:ext cx="125413" cy="1535113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Rectangle 36"/>
            <p:cNvSpPr>
              <a:spLocks noChangeArrowheads="1"/>
            </p:cNvSpPr>
            <p:nvPr/>
          </p:nvSpPr>
          <p:spPr bwMode="auto">
            <a:xfrm>
              <a:off x="7546975" y="4856163"/>
              <a:ext cx="125413" cy="1428750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Rectangle 37"/>
            <p:cNvSpPr>
              <a:spLocks noChangeArrowheads="1"/>
            </p:cNvSpPr>
            <p:nvPr/>
          </p:nvSpPr>
          <p:spPr bwMode="auto">
            <a:xfrm>
              <a:off x="7672388" y="4954588"/>
              <a:ext cx="125413" cy="1330325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Rectangle 38"/>
            <p:cNvSpPr>
              <a:spLocks noChangeArrowheads="1"/>
            </p:cNvSpPr>
            <p:nvPr/>
          </p:nvSpPr>
          <p:spPr bwMode="auto">
            <a:xfrm>
              <a:off x="7797800" y="5041900"/>
              <a:ext cx="125413" cy="1243013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Rectangle 39"/>
            <p:cNvSpPr>
              <a:spLocks noChangeArrowheads="1"/>
            </p:cNvSpPr>
            <p:nvPr/>
          </p:nvSpPr>
          <p:spPr bwMode="auto">
            <a:xfrm>
              <a:off x="7923213" y="5118100"/>
              <a:ext cx="123825" cy="1166813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Rectangle 40"/>
            <p:cNvSpPr>
              <a:spLocks noChangeArrowheads="1"/>
            </p:cNvSpPr>
            <p:nvPr/>
          </p:nvSpPr>
          <p:spPr bwMode="auto">
            <a:xfrm>
              <a:off x="8047038" y="5180013"/>
              <a:ext cx="125413" cy="1104900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Rectangle 41"/>
            <p:cNvSpPr>
              <a:spLocks noChangeArrowheads="1"/>
            </p:cNvSpPr>
            <p:nvPr/>
          </p:nvSpPr>
          <p:spPr bwMode="auto">
            <a:xfrm>
              <a:off x="8172450" y="5229225"/>
              <a:ext cx="125413" cy="1055688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Rectangle 42"/>
            <p:cNvSpPr>
              <a:spLocks noChangeArrowheads="1"/>
            </p:cNvSpPr>
            <p:nvPr/>
          </p:nvSpPr>
          <p:spPr bwMode="auto">
            <a:xfrm>
              <a:off x="8297863" y="5262563"/>
              <a:ext cx="123825" cy="1022350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Rectangle 43"/>
            <p:cNvSpPr>
              <a:spLocks noChangeArrowheads="1"/>
            </p:cNvSpPr>
            <p:nvPr/>
          </p:nvSpPr>
          <p:spPr bwMode="auto">
            <a:xfrm>
              <a:off x="8421688" y="5281613"/>
              <a:ext cx="125413" cy="1003300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Rectangle 44"/>
            <p:cNvSpPr>
              <a:spLocks noChangeArrowheads="1"/>
            </p:cNvSpPr>
            <p:nvPr/>
          </p:nvSpPr>
          <p:spPr bwMode="auto">
            <a:xfrm>
              <a:off x="8547100" y="5284788"/>
              <a:ext cx="125413" cy="1000125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Rectangle 45"/>
            <p:cNvSpPr>
              <a:spLocks noChangeArrowheads="1"/>
            </p:cNvSpPr>
            <p:nvPr/>
          </p:nvSpPr>
          <p:spPr bwMode="auto">
            <a:xfrm>
              <a:off x="8672513" y="5272088"/>
              <a:ext cx="125413" cy="1012825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Rectangle 46"/>
            <p:cNvSpPr>
              <a:spLocks noChangeArrowheads="1"/>
            </p:cNvSpPr>
            <p:nvPr/>
          </p:nvSpPr>
          <p:spPr bwMode="auto">
            <a:xfrm>
              <a:off x="8797925" y="5243513"/>
              <a:ext cx="125413" cy="1041400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971600" y="2542193"/>
            <a:ext cx="7584082" cy="3911143"/>
            <a:chOff x="2639269" y="2358628"/>
            <a:chExt cx="7584082" cy="3911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矩形 205"/>
                <p:cNvSpPr/>
                <p:nvPr/>
              </p:nvSpPr>
              <p:spPr>
                <a:xfrm>
                  <a:off x="6455693" y="2862684"/>
                  <a:ext cx="1697324" cy="538609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𝑦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=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𝑓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)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06" name="矩形 2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5693" y="2862684"/>
                  <a:ext cx="1697324" cy="538609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7" name="组合 206"/>
            <p:cNvGrpSpPr/>
            <p:nvPr/>
          </p:nvGrpSpPr>
          <p:grpSpPr>
            <a:xfrm>
              <a:off x="2639269" y="2358628"/>
              <a:ext cx="7584082" cy="3911143"/>
              <a:chOff x="2639269" y="2358628"/>
              <a:chExt cx="7584082" cy="3911143"/>
            </a:xfrm>
          </p:grpSpPr>
          <p:sp>
            <p:nvSpPr>
              <p:cNvPr id="208" name="Freeform 207"/>
              <p:cNvSpPr/>
              <p:nvPr/>
            </p:nvSpPr>
            <p:spPr bwMode="auto">
              <a:xfrm>
                <a:off x="3859907" y="2838400"/>
                <a:ext cx="4972050" cy="1987550"/>
              </a:xfrm>
              <a:custGeom>
                <a:avLst/>
                <a:gdLst>
                  <a:gd name="T0" fmla="*/ 31 w 3132"/>
                  <a:gd name="T1" fmla="*/ 596 h 1252"/>
                  <a:gd name="T2" fmla="*/ 447 w 3132"/>
                  <a:gd name="T3" fmla="*/ 217 h 1252"/>
                  <a:gd name="T4" fmla="*/ 648 w 3132"/>
                  <a:gd name="T5" fmla="*/ 88 h 1252"/>
                  <a:gd name="T6" fmla="*/ 710 w 3132"/>
                  <a:gd name="T7" fmla="*/ 59 h 1252"/>
                  <a:gd name="T8" fmla="*/ 748 w 3132"/>
                  <a:gd name="T9" fmla="*/ 44 h 1252"/>
                  <a:gd name="T10" fmla="*/ 796 w 3132"/>
                  <a:gd name="T11" fmla="*/ 28 h 1252"/>
                  <a:gd name="T12" fmla="*/ 830 w 3132"/>
                  <a:gd name="T13" fmla="*/ 19 h 1252"/>
                  <a:gd name="T14" fmla="*/ 848 w 3132"/>
                  <a:gd name="T15" fmla="*/ 15 h 1252"/>
                  <a:gd name="T16" fmla="*/ 876 w 3132"/>
                  <a:gd name="T17" fmla="*/ 9 h 1252"/>
                  <a:gd name="T18" fmla="*/ 908 w 3132"/>
                  <a:gd name="T19" fmla="*/ 5 h 1252"/>
                  <a:gd name="T20" fmla="*/ 928 w 3132"/>
                  <a:gd name="T21" fmla="*/ 2 h 1252"/>
                  <a:gd name="T22" fmla="*/ 943 w 3132"/>
                  <a:gd name="T23" fmla="*/ 1 h 1252"/>
                  <a:gd name="T24" fmla="*/ 953 w 3132"/>
                  <a:gd name="T25" fmla="*/ 1 h 1252"/>
                  <a:gd name="T26" fmla="*/ 966 w 3132"/>
                  <a:gd name="T27" fmla="*/ 0 h 1252"/>
                  <a:gd name="T28" fmla="*/ 973 w 3132"/>
                  <a:gd name="T29" fmla="*/ 0 h 1252"/>
                  <a:gd name="T30" fmla="*/ 980 w 3132"/>
                  <a:gd name="T31" fmla="*/ 0 h 1252"/>
                  <a:gd name="T32" fmla="*/ 987 w 3132"/>
                  <a:gd name="T33" fmla="*/ 0 h 1252"/>
                  <a:gd name="T34" fmla="*/ 994 w 3132"/>
                  <a:gd name="T35" fmla="*/ 0 h 1252"/>
                  <a:gd name="T36" fmla="*/ 1003 w 3132"/>
                  <a:gd name="T37" fmla="*/ 0 h 1252"/>
                  <a:gd name="T38" fmla="*/ 1013 w 3132"/>
                  <a:gd name="T39" fmla="*/ 1 h 1252"/>
                  <a:gd name="T40" fmla="*/ 1025 w 3132"/>
                  <a:gd name="T41" fmla="*/ 1 h 1252"/>
                  <a:gd name="T42" fmla="*/ 1039 w 3132"/>
                  <a:gd name="T43" fmla="*/ 2 h 1252"/>
                  <a:gd name="T44" fmla="*/ 1057 w 3132"/>
                  <a:gd name="T45" fmla="*/ 4 h 1252"/>
                  <a:gd name="T46" fmla="*/ 1084 w 3132"/>
                  <a:gd name="T47" fmla="*/ 8 h 1252"/>
                  <a:gd name="T48" fmla="*/ 1103 w 3132"/>
                  <a:gd name="T49" fmla="*/ 11 h 1252"/>
                  <a:gd name="T50" fmla="*/ 1125 w 3132"/>
                  <a:gd name="T51" fmla="*/ 16 h 1252"/>
                  <a:gd name="T52" fmla="*/ 1166 w 3132"/>
                  <a:gd name="T53" fmla="*/ 26 h 1252"/>
                  <a:gd name="T54" fmla="*/ 1212 w 3132"/>
                  <a:gd name="T55" fmla="*/ 41 h 1252"/>
                  <a:gd name="T56" fmla="*/ 1279 w 3132"/>
                  <a:gd name="T57" fmla="*/ 68 h 1252"/>
                  <a:gd name="T58" fmla="*/ 1345 w 3132"/>
                  <a:gd name="T59" fmla="*/ 101 h 1252"/>
                  <a:gd name="T60" fmla="*/ 1791 w 3132"/>
                  <a:gd name="T61" fmla="*/ 451 h 1252"/>
                  <a:gd name="T62" fmla="*/ 2234 w 3132"/>
                  <a:gd name="T63" fmla="*/ 884 h 1252"/>
                  <a:gd name="T64" fmla="*/ 2554 w 3132"/>
                  <a:gd name="T65" fmla="*/ 1130 h 1252"/>
                  <a:gd name="T66" fmla="*/ 2621 w 3132"/>
                  <a:gd name="T67" fmla="*/ 1167 h 1252"/>
                  <a:gd name="T68" fmla="*/ 2686 w 3132"/>
                  <a:gd name="T69" fmla="*/ 1197 h 1252"/>
                  <a:gd name="T70" fmla="*/ 2719 w 3132"/>
                  <a:gd name="T71" fmla="*/ 1210 h 1252"/>
                  <a:gd name="T72" fmla="*/ 2755 w 3132"/>
                  <a:gd name="T73" fmla="*/ 1222 h 1252"/>
                  <a:gd name="T74" fmla="*/ 2796 w 3132"/>
                  <a:gd name="T75" fmla="*/ 1233 h 1252"/>
                  <a:gd name="T76" fmla="*/ 2829 w 3132"/>
                  <a:gd name="T77" fmla="*/ 1240 h 1252"/>
                  <a:gd name="T78" fmla="*/ 2848 w 3132"/>
                  <a:gd name="T79" fmla="*/ 1244 h 1252"/>
                  <a:gd name="T80" fmla="*/ 2875 w 3132"/>
                  <a:gd name="T81" fmla="*/ 1248 h 1252"/>
                  <a:gd name="T82" fmla="*/ 2886 w 3132"/>
                  <a:gd name="T83" fmla="*/ 1249 h 1252"/>
                  <a:gd name="T84" fmla="*/ 2906 w 3132"/>
                  <a:gd name="T85" fmla="*/ 1251 h 1252"/>
                  <a:gd name="T86" fmla="*/ 2920 w 3132"/>
                  <a:gd name="T87" fmla="*/ 1252 h 1252"/>
                  <a:gd name="T88" fmla="*/ 2929 w 3132"/>
                  <a:gd name="T89" fmla="*/ 1252 h 1252"/>
                  <a:gd name="T90" fmla="*/ 2937 w 3132"/>
                  <a:gd name="T91" fmla="*/ 1252 h 1252"/>
                  <a:gd name="T92" fmla="*/ 2945 w 3132"/>
                  <a:gd name="T93" fmla="*/ 1252 h 1252"/>
                  <a:gd name="T94" fmla="*/ 2952 w 3132"/>
                  <a:gd name="T95" fmla="*/ 1252 h 1252"/>
                  <a:gd name="T96" fmla="*/ 2959 w 3132"/>
                  <a:gd name="T97" fmla="*/ 1252 h 1252"/>
                  <a:gd name="T98" fmla="*/ 2966 w 3132"/>
                  <a:gd name="T99" fmla="*/ 1252 h 1252"/>
                  <a:gd name="T100" fmla="*/ 2977 w 3132"/>
                  <a:gd name="T101" fmla="*/ 1252 h 1252"/>
                  <a:gd name="T102" fmla="*/ 2989 w 3132"/>
                  <a:gd name="T103" fmla="*/ 1251 h 1252"/>
                  <a:gd name="T104" fmla="*/ 3003 w 3132"/>
                  <a:gd name="T105" fmla="*/ 1250 h 1252"/>
                  <a:gd name="T106" fmla="*/ 3025 w 3132"/>
                  <a:gd name="T107" fmla="*/ 1248 h 1252"/>
                  <a:gd name="T108" fmla="*/ 3063 w 3132"/>
                  <a:gd name="T109" fmla="*/ 1243 h 1252"/>
                  <a:gd name="T110" fmla="*/ 3099 w 3132"/>
                  <a:gd name="T111" fmla="*/ 1235 h 1252"/>
                  <a:gd name="T112" fmla="*/ 3119 w 3132"/>
                  <a:gd name="T113" fmla="*/ 1230 h 1252"/>
                  <a:gd name="T114" fmla="*/ 3131 w 3132"/>
                  <a:gd name="T115" fmla="*/ 1227 h 1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132" h="1252">
                    <a:moveTo>
                      <a:pt x="0" y="626"/>
                    </a:moveTo>
                    <a:lnTo>
                      <a:pt x="2" y="625"/>
                    </a:lnTo>
                    <a:lnTo>
                      <a:pt x="3" y="624"/>
                    </a:lnTo>
                    <a:lnTo>
                      <a:pt x="4" y="622"/>
                    </a:lnTo>
                    <a:lnTo>
                      <a:pt x="8" y="619"/>
                    </a:lnTo>
                    <a:lnTo>
                      <a:pt x="16" y="611"/>
                    </a:lnTo>
                    <a:lnTo>
                      <a:pt x="31" y="596"/>
                    </a:lnTo>
                    <a:lnTo>
                      <a:pt x="62" y="565"/>
                    </a:lnTo>
                    <a:lnTo>
                      <a:pt x="129" y="499"/>
                    </a:lnTo>
                    <a:lnTo>
                      <a:pt x="191" y="439"/>
                    </a:lnTo>
                    <a:lnTo>
                      <a:pt x="252" y="382"/>
                    </a:lnTo>
                    <a:lnTo>
                      <a:pt x="318" y="322"/>
                    </a:lnTo>
                    <a:lnTo>
                      <a:pt x="380" y="270"/>
                    </a:lnTo>
                    <a:lnTo>
                      <a:pt x="447" y="217"/>
                    </a:lnTo>
                    <a:lnTo>
                      <a:pt x="513" y="169"/>
                    </a:lnTo>
                    <a:lnTo>
                      <a:pt x="574" y="130"/>
                    </a:lnTo>
                    <a:lnTo>
                      <a:pt x="640" y="92"/>
                    </a:lnTo>
                    <a:lnTo>
                      <a:pt x="641" y="92"/>
                    </a:lnTo>
                    <a:lnTo>
                      <a:pt x="642" y="91"/>
                    </a:lnTo>
                    <a:lnTo>
                      <a:pt x="644" y="90"/>
                    </a:lnTo>
                    <a:lnTo>
                      <a:pt x="648" y="88"/>
                    </a:lnTo>
                    <a:lnTo>
                      <a:pt x="656" y="84"/>
                    </a:lnTo>
                    <a:lnTo>
                      <a:pt x="671" y="77"/>
                    </a:lnTo>
                    <a:lnTo>
                      <a:pt x="702" y="63"/>
                    </a:lnTo>
                    <a:lnTo>
                      <a:pt x="703" y="62"/>
                    </a:lnTo>
                    <a:lnTo>
                      <a:pt x="704" y="61"/>
                    </a:lnTo>
                    <a:lnTo>
                      <a:pt x="706" y="61"/>
                    </a:lnTo>
                    <a:lnTo>
                      <a:pt x="710" y="59"/>
                    </a:lnTo>
                    <a:lnTo>
                      <a:pt x="718" y="56"/>
                    </a:lnTo>
                    <a:lnTo>
                      <a:pt x="732" y="50"/>
                    </a:lnTo>
                    <a:lnTo>
                      <a:pt x="734" y="50"/>
                    </a:lnTo>
                    <a:lnTo>
                      <a:pt x="735" y="49"/>
                    </a:lnTo>
                    <a:lnTo>
                      <a:pt x="736" y="48"/>
                    </a:lnTo>
                    <a:lnTo>
                      <a:pt x="740" y="47"/>
                    </a:lnTo>
                    <a:lnTo>
                      <a:pt x="748" y="44"/>
                    </a:lnTo>
                    <a:lnTo>
                      <a:pt x="763" y="39"/>
                    </a:lnTo>
                    <a:lnTo>
                      <a:pt x="764" y="38"/>
                    </a:lnTo>
                    <a:lnTo>
                      <a:pt x="765" y="38"/>
                    </a:lnTo>
                    <a:lnTo>
                      <a:pt x="767" y="37"/>
                    </a:lnTo>
                    <a:lnTo>
                      <a:pt x="772" y="36"/>
                    </a:lnTo>
                    <a:lnTo>
                      <a:pt x="780" y="33"/>
                    </a:lnTo>
                    <a:lnTo>
                      <a:pt x="796" y="28"/>
                    </a:lnTo>
                    <a:lnTo>
                      <a:pt x="797" y="28"/>
                    </a:lnTo>
                    <a:lnTo>
                      <a:pt x="798" y="27"/>
                    </a:lnTo>
                    <a:lnTo>
                      <a:pt x="800" y="27"/>
                    </a:lnTo>
                    <a:lnTo>
                      <a:pt x="805" y="26"/>
                    </a:lnTo>
                    <a:lnTo>
                      <a:pt x="813" y="23"/>
                    </a:lnTo>
                    <a:lnTo>
                      <a:pt x="829" y="19"/>
                    </a:lnTo>
                    <a:lnTo>
                      <a:pt x="830" y="19"/>
                    </a:lnTo>
                    <a:lnTo>
                      <a:pt x="831" y="19"/>
                    </a:lnTo>
                    <a:lnTo>
                      <a:pt x="833" y="18"/>
                    </a:lnTo>
                    <a:lnTo>
                      <a:pt x="837" y="17"/>
                    </a:lnTo>
                    <a:lnTo>
                      <a:pt x="844" y="15"/>
                    </a:lnTo>
                    <a:lnTo>
                      <a:pt x="845" y="15"/>
                    </a:lnTo>
                    <a:lnTo>
                      <a:pt x="847" y="15"/>
                    </a:lnTo>
                    <a:lnTo>
                      <a:pt x="848" y="15"/>
                    </a:lnTo>
                    <a:lnTo>
                      <a:pt x="852" y="14"/>
                    </a:lnTo>
                    <a:lnTo>
                      <a:pt x="860" y="12"/>
                    </a:lnTo>
                    <a:lnTo>
                      <a:pt x="861" y="12"/>
                    </a:lnTo>
                    <a:lnTo>
                      <a:pt x="862" y="12"/>
                    </a:lnTo>
                    <a:lnTo>
                      <a:pt x="864" y="11"/>
                    </a:lnTo>
                    <a:lnTo>
                      <a:pt x="868" y="11"/>
                    </a:lnTo>
                    <a:lnTo>
                      <a:pt x="876" y="9"/>
                    </a:lnTo>
                    <a:lnTo>
                      <a:pt x="891" y="7"/>
                    </a:lnTo>
                    <a:lnTo>
                      <a:pt x="892" y="7"/>
                    </a:lnTo>
                    <a:lnTo>
                      <a:pt x="893" y="7"/>
                    </a:lnTo>
                    <a:lnTo>
                      <a:pt x="895" y="6"/>
                    </a:lnTo>
                    <a:lnTo>
                      <a:pt x="899" y="6"/>
                    </a:lnTo>
                    <a:lnTo>
                      <a:pt x="907" y="5"/>
                    </a:lnTo>
                    <a:lnTo>
                      <a:pt x="908" y="5"/>
                    </a:lnTo>
                    <a:lnTo>
                      <a:pt x="910" y="5"/>
                    </a:lnTo>
                    <a:lnTo>
                      <a:pt x="911" y="4"/>
                    </a:lnTo>
                    <a:lnTo>
                      <a:pt x="916" y="4"/>
                    </a:lnTo>
                    <a:lnTo>
                      <a:pt x="924" y="3"/>
                    </a:lnTo>
                    <a:lnTo>
                      <a:pt x="925" y="3"/>
                    </a:lnTo>
                    <a:lnTo>
                      <a:pt x="926" y="3"/>
                    </a:lnTo>
                    <a:lnTo>
                      <a:pt x="928" y="2"/>
                    </a:lnTo>
                    <a:lnTo>
                      <a:pt x="932" y="2"/>
                    </a:lnTo>
                    <a:lnTo>
                      <a:pt x="933" y="2"/>
                    </a:lnTo>
                    <a:lnTo>
                      <a:pt x="935" y="2"/>
                    </a:lnTo>
                    <a:lnTo>
                      <a:pt x="936" y="2"/>
                    </a:lnTo>
                    <a:lnTo>
                      <a:pt x="941" y="1"/>
                    </a:lnTo>
                    <a:lnTo>
                      <a:pt x="942" y="1"/>
                    </a:lnTo>
                    <a:lnTo>
                      <a:pt x="943" y="1"/>
                    </a:lnTo>
                    <a:lnTo>
                      <a:pt x="945" y="1"/>
                    </a:lnTo>
                    <a:lnTo>
                      <a:pt x="946" y="1"/>
                    </a:lnTo>
                    <a:lnTo>
                      <a:pt x="947" y="1"/>
                    </a:lnTo>
                    <a:lnTo>
                      <a:pt x="949" y="1"/>
                    </a:lnTo>
                    <a:lnTo>
                      <a:pt x="950" y="1"/>
                    </a:lnTo>
                    <a:lnTo>
                      <a:pt x="951" y="1"/>
                    </a:lnTo>
                    <a:lnTo>
                      <a:pt x="953" y="1"/>
                    </a:lnTo>
                    <a:lnTo>
                      <a:pt x="957" y="1"/>
                    </a:lnTo>
                    <a:lnTo>
                      <a:pt x="958" y="1"/>
                    </a:lnTo>
                    <a:lnTo>
                      <a:pt x="960" y="1"/>
                    </a:lnTo>
                    <a:lnTo>
                      <a:pt x="961" y="0"/>
                    </a:lnTo>
                    <a:lnTo>
                      <a:pt x="962" y="0"/>
                    </a:lnTo>
                    <a:lnTo>
                      <a:pt x="964" y="0"/>
                    </a:lnTo>
                    <a:lnTo>
                      <a:pt x="966" y="0"/>
                    </a:lnTo>
                    <a:lnTo>
                      <a:pt x="966" y="0"/>
                    </a:lnTo>
                    <a:lnTo>
                      <a:pt x="968" y="0"/>
                    </a:lnTo>
                    <a:lnTo>
                      <a:pt x="969" y="0"/>
                    </a:lnTo>
                    <a:lnTo>
                      <a:pt x="970" y="0"/>
                    </a:lnTo>
                    <a:lnTo>
                      <a:pt x="971" y="0"/>
                    </a:lnTo>
                    <a:lnTo>
                      <a:pt x="972" y="0"/>
                    </a:lnTo>
                    <a:lnTo>
                      <a:pt x="973" y="0"/>
                    </a:lnTo>
                    <a:lnTo>
                      <a:pt x="974" y="0"/>
                    </a:lnTo>
                    <a:lnTo>
                      <a:pt x="975" y="0"/>
                    </a:lnTo>
                    <a:lnTo>
                      <a:pt x="976" y="0"/>
                    </a:lnTo>
                    <a:lnTo>
                      <a:pt x="977" y="0"/>
                    </a:lnTo>
                    <a:lnTo>
                      <a:pt x="978" y="0"/>
                    </a:lnTo>
                    <a:lnTo>
                      <a:pt x="979" y="0"/>
                    </a:lnTo>
                    <a:lnTo>
                      <a:pt x="980" y="0"/>
                    </a:lnTo>
                    <a:lnTo>
                      <a:pt x="981" y="0"/>
                    </a:lnTo>
                    <a:lnTo>
                      <a:pt x="982" y="0"/>
                    </a:lnTo>
                    <a:lnTo>
                      <a:pt x="983" y="0"/>
                    </a:lnTo>
                    <a:lnTo>
                      <a:pt x="984" y="0"/>
                    </a:lnTo>
                    <a:lnTo>
                      <a:pt x="985" y="0"/>
                    </a:lnTo>
                    <a:lnTo>
                      <a:pt x="986" y="0"/>
                    </a:lnTo>
                    <a:lnTo>
                      <a:pt x="987" y="0"/>
                    </a:lnTo>
                    <a:lnTo>
                      <a:pt x="988" y="0"/>
                    </a:lnTo>
                    <a:lnTo>
                      <a:pt x="989" y="0"/>
                    </a:lnTo>
                    <a:lnTo>
                      <a:pt x="990" y="0"/>
                    </a:lnTo>
                    <a:lnTo>
                      <a:pt x="991" y="0"/>
                    </a:lnTo>
                    <a:lnTo>
                      <a:pt x="992" y="0"/>
                    </a:lnTo>
                    <a:lnTo>
                      <a:pt x="993" y="0"/>
                    </a:lnTo>
                    <a:lnTo>
                      <a:pt x="994" y="0"/>
                    </a:lnTo>
                    <a:lnTo>
                      <a:pt x="995" y="0"/>
                    </a:lnTo>
                    <a:lnTo>
                      <a:pt x="996" y="0"/>
                    </a:lnTo>
                    <a:lnTo>
                      <a:pt x="998" y="0"/>
                    </a:lnTo>
                    <a:lnTo>
                      <a:pt x="999" y="0"/>
                    </a:lnTo>
                    <a:lnTo>
                      <a:pt x="1000" y="0"/>
                    </a:lnTo>
                    <a:lnTo>
                      <a:pt x="1003" y="0"/>
                    </a:lnTo>
                    <a:lnTo>
                      <a:pt x="1003" y="0"/>
                    </a:lnTo>
                    <a:lnTo>
                      <a:pt x="1004" y="0"/>
                    </a:lnTo>
                    <a:lnTo>
                      <a:pt x="1007" y="0"/>
                    </a:lnTo>
                    <a:lnTo>
                      <a:pt x="1008" y="1"/>
                    </a:lnTo>
                    <a:lnTo>
                      <a:pt x="1008" y="1"/>
                    </a:lnTo>
                    <a:lnTo>
                      <a:pt x="1011" y="1"/>
                    </a:lnTo>
                    <a:lnTo>
                      <a:pt x="1012" y="1"/>
                    </a:lnTo>
                    <a:lnTo>
                      <a:pt x="1013" y="1"/>
                    </a:lnTo>
                    <a:lnTo>
                      <a:pt x="1015" y="1"/>
                    </a:lnTo>
                    <a:lnTo>
                      <a:pt x="1016" y="1"/>
                    </a:lnTo>
                    <a:lnTo>
                      <a:pt x="1017" y="1"/>
                    </a:lnTo>
                    <a:lnTo>
                      <a:pt x="1019" y="1"/>
                    </a:lnTo>
                    <a:lnTo>
                      <a:pt x="1023" y="1"/>
                    </a:lnTo>
                    <a:lnTo>
                      <a:pt x="1024" y="1"/>
                    </a:lnTo>
                    <a:lnTo>
                      <a:pt x="1025" y="1"/>
                    </a:lnTo>
                    <a:lnTo>
                      <a:pt x="1027" y="1"/>
                    </a:lnTo>
                    <a:lnTo>
                      <a:pt x="1031" y="2"/>
                    </a:lnTo>
                    <a:lnTo>
                      <a:pt x="1032" y="2"/>
                    </a:lnTo>
                    <a:lnTo>
                      <a:pt x="1032" y="2"/>
                    </a:lnTo>
                    <a:lnTo>
                      <a:pt x="1035" y="2"/>
                    </a:lnTo>
                    <a:lnTo>
                      <a:pt x="1038" y="2"/>
                    </a:lnTo>
                    <a:lnTo>
                      <a:pt x="1039" y="2"/>
                    </a:lnTo>
                    <a:lnTo>
                      <a:pt x="1040" y="2"/>
                    </a:lnTo>
                    <a:lnTo>
                      <a:pt x="1042" y="2"/>
                    </a:lnTo>
                    <a:lnTo>
                      <a:pt x="1046" y="3"/>
                    </a:lnTo>
                    <a:lnTo>
                      <a:pt x="1053" y="4"/>
                    </a:lnTo>
                    <a:lnTo>
                      <a:pt x="1054" y="4"/>
                    </a:lnTo>
                    <a:lnTo>
                      <a:pt x="1056" y="4"/>
                    </a:lnTo>
                    <a:lnTo>
                      <a:pt x="1057" y="4"/>
                    </a:lnTo>
                    <a:lnTo>
                      <a:pt x="1061" y="5"/>
                    </a:lnTo>
                    <a:lnTo>
                      <a:pt x="1069" y="6"/>
                    </a:lnTo>
                    <a:lnTo>
                      <a:pt x="1070" y="6"/>
                    </a:lnTo>
                    <a:lnTo>
                      <a:pt x="1071" y="6"/>
                    </a:lnTo>
                    <a:lnTo>
                      <a:pt x="1073" y="6"/>
                    </a:lnTo>
                    <a:lnTo>
                      <a:pt x="1077" y="7"/>
                    </a:lnTo>
                    <a:lnTo>
                      <a:pt x="1084" y="8"/>
                    </a:lnTo>
                    <a:lnTo>
                      <a:pt x="1085" y="8"/>
                    </a:lnTo>
                    <a:lnTo>
                      <a:pt x="1086" y="8"/>
                    </a:lnTo>
                    <a:lnTo>
                      <a:pt x="1088" y="9"/>
                    </a:lnTo>
                    <a:lnTo>
                      <a:pt x="1092" y="9"/>
                    </a:lnTo>
                    <a:lnTo>
                      <a:pt x="1100" y="11"/>
                    </a:lnTo>
                    <a:lnTo>
                      <a:pt x="1102" y="11"/>
                    </a:lnTo>
                    <a:lnTo>
                      <a:pt x="1103" y="11"/>
                    </a:lnTo>
                    <a:lnTo>
                      <a:pt x="1105" y="11"/>
                    </a:lnTo>
                    <a:lnTo>
                      <a:pt x="1109" y="12"/>
                    </a:lnTo>
                    <a:lnTo>
                      <a:pt x="1117" y="14"/>
                    </a:lnTo>
                    <a:lnTo>
                      <a:pt x="1118" y="14"/>
                    </a:lnTo>
                    <a:lnTo>
                      <a:pt x="1119" y="14"/>
                    </a:lnTo>
                    <a:lnTo>
                      <a:pt x="1121" y="15"/>
                    </a:lnTo>
                    <a:lnTo>
                      <a:pt x="1125" y="16"/>
                    </a:lnTo>
                    <a:lnTo>
                      <a:pt x="1134" y="18"/>
                    </a:lnTo>
                    <a:lnTo>
                      <a:pt x="1150" y="22"/>
                    </a:lnTo>
                    <a:lnTo>
                      <a:pt x="1152" y="22"/>
                    </a:lnTo>
                    <a:lnTo>
                      <a:pt x="1152" y="22"/>
                    </a:lnTo>
                    <a:lnTo>
                      <a:pt x="1154" y="23"/>
                    </a:lnTo>
                    <a:lnTo>
                      <a:pt x="1158" y="24"/>
                    </a:lnTo>
                    <a:lnTo>
                      <a:pt x="1166" y="26"/>
                    </a:lnTo>
                    <a:lnTo>
                      <a:pt x="1181" y="31"/>
                    </a:lnTo>
                    <a:lnTo>
                      <a:pt x="1182" y="31"/>
                    </a:lnTo>
                    <a:lnTo>
                      <a:pt x="1183" y="31"/>
                    </a:lnTo>
                    <a:lnTo>
                      <a:pt x="1185" y="32"/>
                    </a:lnTo>
                    <a:lnTo>
                      <a:pt x="1189" y="33"/>
                    </a:lnTo>
                    <a:lnTo>
                      <a:pt x="1197" y="36"/>
                    </a:lnTo>
                    <a:lnTo>
                      <a:pt x="1212" y="41"/>
                    </a:lnTo>
                    <a:lnTo>
                      <a:pt x="1213" y="42"/>
                    </a:lnTo>
                    <a:lnTo>
                      <a:pt x="1215" y="42"/>
                    </a:lnTo>
                    <a:lnTo>
                      <a:pt x="1216" y="43"/>
                    </a:lnTo>
                    <a:lnTo>
                      <a:pt x="1221" y="44"/>
                    </a:lnTo>
                    <a:lnTo>
                      <a:pt x="1229" y="47"/>
                    </a:lnTo>
                    <a:lnTo>
                      <a:pt x="1246" y="54"/>
                    </a:lnTo>
                    <a:lnTo>
                      <a:pt x="1279" y="68"/>
                    </a:lnTo>
                    <a:lnTo>
                      <a:pt x="1280" y="69"/>
                    </a:lnTo>
                    <a:lnTo>
                      <a:pt x="1282" y="69"/>
                    </a:lnTo>
                    <a:lnTo>
                      <a:pt x="1283" y="70"/>
                    </a:lnTo>
                    <a:lnTo>
                      <a:pt x="1287" y="72"/>
                    </a:lnTo>
                    <a:lnTo>
                      <a:pt x="1296" y="76"/>
                    </a:lnTo>
                    <a:lnTo>
                      <a:pt x="1312" y="84"/>
                    </a:lnTo>
                    <a:lnTo>
                      <a:pt x="1345" y="101"/>
                    </a:lnTo>
                    <a:lnTo>
                      <a:pt x="1406" y="137"/>
                    </a:lnTo>
                    <a:lnTo>
                      <a:pt x="1473" y="181"/>
                    </a:lnTo>
                    <a:lnTo>
                      <a:pt x="1535" y="227"/>
                    </a:lnTo>
                    <a:lnTo>
                      <a:pt x="1596" y="276"/>
                    </a:lnTo>
                    <a:lnTo>
                      <a:pt x="1662" y="332"/>
                    </a:lnTo>
                    <a:lnTo>
                      <a:pt x="1724" y="388"/>
                    </a:lnTo>
                    <a:lnTo>
                      <a:pt x="1791" y="451"/>
                    </a:lnTo>
                    <a:lnTo>
                      <a:pt x="1856" y="515"/>
                    </a:lnTo>
                    <a:lnTo>
                      <a:pt x="1918" y="576"/>
                    </a:lnTo>
                    <a:lnTo>
                      <a:pt x="1984" y="642"/>
                    </a:lnTo>
                    <a:lnTo>
                      <a:pt x="2046" y="704"/>
                    </a:lnTo>
                    <a:lnTo>
                      <a:pt x="2107" y="764"/>
                    </a:lnTo>
                    <a:lnTo>
                      <a:pt x="2173" y="827"/>
                    </a:lnTo>
                    <a:lnTo>
                      <a:pt x="2234" y="884"/>
                    </a:lnTo>
                    <a:lnTo>
                      <a:pt x="2301" y="943"/>
                    </a:lnTo>
                    <a:lnTo>
                      <a:pt x="2363" y="996"/>
                    </a:lnTo>
                    <a:lnTo>
                      <a:pt x="2424" y="1043"/>
                    </a:lnTo>
                    <a:lnTo>
                      <a:pt x="2491" y="1090"/>
                    </a:lnTo>
                    <a:lnTo>
                      <a:pt x="2552" y="1129"/>
                    </a:lnTo>
                    <a:lnTo>
                      <a:pt x="2553" y="1130"/>
                    </a:lnTo>
                    <a:lnTo>
                      <a:pt x="2554" y="1130"/>
                    </a:lnTo>
                    <a:lnTo>
                      <a:pt x="2556" y="1132"/>
                    </a:lnTo>
                    <a:lnTo>
                      <a:pt x="2560" y="1134"/>
                    </a:lnTo>
                    <a:lnTo>
                      <a:pt x="2569" y="1139"/>
                    </a:lnTo>
                    <a:lnTo>
                      <a:pt x="2585" y="1148"/>
                    </a:lnTo>
                    <a:lnTo>
                      <a:pt x="2619" y="1166"/>
                    </a:lnTo>
                    <a:lnTo>
                      <a:pt x="2620" y="1166"/>
                    </a:lnTo>
                    <a:lnTo>
                      <a:pt x="2621" y="1167"/>
                    </a:lnTo>
                    <a:lnTo>
                      <a:pt x="2623" y="1168"/>
                    </a:lnTo>
                    <a:lnTo>
                      <a:pt x="2627" y="1170"/>
                    </a:lnTo>
                    <a:lnTo>
                      <a:pt x="2635" y="1174"/>
                    </a:lnTo>
                    <a:lnTo>
                      <a:pt x="2652" y="1182"/>
                    </a:lnTo>
                    <a:lnTo>
                      <a:pt x="2685" y="1197"/>
                    </a:lnTo>
                    <a:lnTo>
                      <a:pt x="2686" y="1197"/>
                    </a:lnTo>
                    <a:lnTo>
                      <a:pt x="2686" y="1197"/>
                    </a:lnTo>
                    <a:lnTo>
                      <a:pt x="2689" y="1198"/>
                    </a:lnTo>
                    <a:lnTo>
                      <a:pt x="2693" y="1199"/>
                    </a:lnTo>
                    <a:lnTo>
                      <a:pt x="2700" y="1203"/>
                    </a:lnTo>
                    <a:lnTo>
                      <a:pt x="2715" y="1208"/>
                    </a:lnTo>
                    <a:lnTo>
                      <a:pt x="2717" y="1208"/>
                    </a:lnTo>
                    <a:lnTo>
                      <a:pt x="2717" y="1209"/>
                    </a:lnTo>
                    <a:lnTo>
                      <a:pt x="2719" y="1210"/>
                    </a:lnTo>
                    <a:lnTo>
                      <a:pt x="2723" y="1211"/>
                    </a:lnTo>
                    <a:lnTo>
                      <a:pt x="2731" y="1214"/>
                    </a:lnTo>
                    <a:lnTo>
                      <a:pt x="2746" y="1219"/>
                    </a:lnTo>
                    <a:lnTo>
                      <a:pt x="2747" y="1219"/>
                    </a:lnTo>
                    <a:lnTo>
                      <a:pt x="2748" y="1220"/>
                    </a:lnTo>
                    <a:lnTo>
                      <a:pt x="2750" y="1220"/>
                    </a:lnTo>
                    <a:lnTo>
                      <a:pt x="2755" y="1222"/>
                    </a:lnTo>
                    <a:lnTo>
                      <a:pt x="2763" y="1224"/>
                    </a:lnTo>
                    <a:lnTo>
                      <a:pt x="2780" y="1229"/>
                    </a:lnTo>
                    <a:lnTo>
                      <a:pt x="2780" y="1229"/>
                    </a:lnTo>
                    <a:lnTo>
                      <a:pt x="2781" y="1229"/>
                    </a:lnTo>
                    <a:lnTo>
                      <a:pt x="2784" y="1230"/>
                    </a:lnTo>
                    <a:lnTo>
                      <a:pt x="2788" y="1231"/>
                    </a:lnTo>
                    <a:lnTo>
                      <a:pt x="2796" y="1233"/>
                    </a:lnTo>
                    <a:lnTo>
                      <a:pt x="2813" y="1237"/>
                    </a:lnTo>
                    <a:lnTo>
                      <a:pt x="2814" y="1237"/>
                    </a:lnTo>
                    <a:lnTo>
                      <a:pt x="2815" y="1237"/>
                    </a:lnTo>
                    <a:lnTo>
                      <a:pt x="2816" y="1238"/>
                    </a:lnTo>
                    <a:lnTo>
                      <a:pt x="2820" y="1239"/>
                    </a:lnTo>
                    <a:lnTo>
                      <a:pt x="2828" y="1240"/>
                    </a:lnTo>
                    <a:lnTo>
                      <a:pt x="2829" y="1240"/>
                    </a:lnTo>
                    <a:lnTo>
                      <a:pt x="2830" y="1241"/>
                    </a:lnTo>
                    <a:lnTo>
                      <a:pt x="2832" y="1241"/>
                    </a:lnTo>
                    <a:lnTo>
                      <a:pt x="2836" y="1242"/>
                    </a:lnTo>
                    <a:lnTo>
                      <a:pt x="2844" y="1243"/>
                    </a:lnTo>
                    <a:lnTo>
                      <a:pt x="2845" y="1243"/>
                    </a:lnTo>
                    <a:lnTo>
                      <a:pt x="2845" y="1244"/>
                    </a:lnTo>
                    <a:lnTo>
                      <a:pt x="2848" y="1244"/>
                    </a:lnTo>
                    <a:lnTo>
                      <a:pt x="2852" y="1244"/>
                    </a:lnTo>
                    <a:lnTo>
                      <a:pt x="2859" y="1245"/>
                    </a:lnTo>
                    <a:lnTo>
                      <a:pt x="2860" y="1246"/>
                    </a:lnTo>
                    <a:lnTo>
                      <a:pt x="2861" y="1246"/>
                    </a:lnTo>
                    <a:lnTo>
                      <a:pt x="2863" y="1246"/>
                    </a:lnTo>
                    <a:lnTo>
                      <a:pt x="2867" y="1247"/>
                    </a:lnTo>
                    <a:lnTo>
                      <a:pt x="2875" y="1248"/>
                    </a:lnTo>
                    <a:lnTo>
                      <a:pt x="2876" y="1248"/>
                    </a:lnTo>
                    <a:lnTo>
                      <a:pt x="2877" y="1248"/>
                    </a:lnTo>
                    <a:lnTo>
                      <a:pt x="2878" y="1248"/>
                    </a:lnTo>
                    <a:lnTo>
                      <a:pt x="2882" y="1249"/>
                    </a:lnTo>
                    <a:lnTo>
                      <a:pt x="2883" y="1249"/>
                    </a:lnTo>
                    <a:lnTo>
                      <a:pt x="2884" y="1249"/>
                    </a:lnTo>
                    <a:lnTo>
                      <a:pt x="2886" y="1249"/>
                    </a:lnTo>
                    <a:lnTo>
                      <a:pt x="2890" y="1249"/>
                    </a:lnTo>
                    <a:lnTo>
                      <a:pt x="2891" y="1249"/>
                    </a:lnTo>
                    <a:lnTo>
                      <a:pt x="2892" y="1249"/>
                    </a:lnTo>
                    <a:lnTo>
                      <a:pt x="2894" y="1250"/>
                    </a:lnTo>
                    <a:lnTo>
                      <a:pt x="2898" y="1250"/>
                    </a:lnTo>
                    <a:lnTo>
                      <a:pt x="2905" y="1250"/>
                    </a:lnTo>
                    <a:lnTo>
                      <a:pt x="2906" y="1251"/>
                    </a:lnTo>
                    <a:lnTo>
                      <a:pt x="2907" y="1251"/>
                    </a:lnTo>
                    <a:lnTo>
                      <a:pt x="2909" y="1251"/>
                    </a:lnTo>
                    <a:lnTo>
                      <a:pt x="2912" y="1251"/>
                    </a:lnTo>
                    <a:lnTo>
                      <a:pt x="2914" y="1251"/>
                    </a:lnTo>
                    <a:lnTo>
                      <a:pt x="2915" y="1252"/>
                    </a:lnTo>
                    <a:lnTo>
                      <a:pt x="2916" y="1252"/>
                    </a:lnTo>
                    <a:lnTo>
                      <a:pt x="2920" y="1252"/>
                    </a:lnTo>
                    <a:lnTo>
                      <a:pt x="2922" y="1252"/>
                    </a:lnTo>
                    <a:lnTo>
                      <a:pt x="2922" y="1252"/>
                    </a:lnTo>
                    <a:lnTo>
                      <a:pt x="2924" y="1252"/>
                    </a:lnTo>
                    <a:lnTo>
                      <a:pt x="2925" y="1252"/>
                    </a:lnTo>
                    <a:lnTo>
                      <a:pt x="2926" y="1252"/>
                    </a:lnTo>
                    <a:lnTo>
                      <a:pt x="2928" y="1252"/>
                    </a:lnTo>
                    <a:lnTo>
                      <a:pt x="2929" y="1252"/>
                    </a:lnTo>
                    <a:lnTo>
                      <a:pt x="2930" y="1252"/>
                    </a:lnTo>
                    <a:lnTo>
                      <a:pt x="2932" y="1252"/>
                    </a:lnTo>
                    <a:lnTo>
                      <a:pt x="2933" y="1252"/>
                    </a:lnTo>
                    <a:lnTo>
                      <a:pt x="2933" y="1252"/>
                    </a:lnTo>
                    <a:lnTo>
                      <a:pt x="2936" y="1252"/>
                    </a:lnTo>
                    <a:lnTo>
                      <a:pt x="2936" y="1252"/>
                    </a:lnTo>
                    <a:lnTo>
                      <a:pt x="2937" y="1252"/>
                    </a:lnTo>
                    <a:lnTo>
                      <a:pt x="2939" y="1252"/>
                    </a:lnTo>
                    <a:lnTo>
                      <a:pt x="2940" y="1252"/>
                    </a:lnTo>
                    <a:lnTo>
                      <a:pt x="2941" y="1252"/>
                    </a:lnTo>
                    <a:lnTo>
                      <a:pt x="2942" y="1252"/>
                    </a:lnTo>
                    <a:lnTo>
                      <a:pt x="2943" y="1252"/>
                    </a:lnTo>
                    <a:lnTo>
                      <a:pt x="2944" y="1252"/>
                    </a:lnTo>
                    <a:lnTo>
                      <a:pt x="2945" y="1252"/>
                    </a:lnTo>
                    <a:lnTo>
                      <a:pt x="2946" y="1252"/>
                    </a:lnTo>
                    <a:lnTo>
                      <a:pt x="2947" y="1252"/>
                    </a:lnTo>
                    <a:lnTo>
                      <a:pt x="2948" y="1252"/>
                    </a:lnTo>
                    <a:lnTo>
                      <a:pt x="2949" y="1252"/>
                    </a:lnTo>
                    <a:lnTo>
                      <a:pt x="2950" y="1252"/>
                    </a:lnTo>
                    <a:lnTo>
                      <a:pt x="2951" y="1252"/>
                    </a:lnTo>
                    <a:lnTo>
                      <a:pt x="2952" y="1252"/>
                    </a:lnTo>
                    <a:lnTo>
                      <a:pt x="2953" y="1252"/>
                    </a:lnTo>
                    <a:lnTo>
                      <a:pt x="2954" y="1252"/>
                    </a:lnTo>
                    <a:lnTo>
                      <a:pt x="2955" y="1252"/>
                    </a:lnTo>
                    <a:lnTo>
                      <a:pt x="2956" y="1252"/>
                    </a:lnTo>
                    <a:lnTo>
                      <a:pt x="2957" y="1252"/>
                    </a:lnTo>
                    <a:lnTo>
                      <a:pt x="2958" y="1252"/>
                    </a:lnTo>
                    <a:lnTo>
                      <a:pt x="2959" y="1252"/>
                    </a:lnTo>
                    <a:lnTo>
                      <a:pt x="2960" y="1252"/>
                    </a:lnTo>
                    <a:lnTo>
                      <a:pt x="2961" y="1252"/>
                    </a:lnTo>
                    <a:lnTo>
                      <a:pt x="2962" y="1252"/>
                    </a:lnTo>
                    <a:lnTo>
                      <a:pt x="2964" y="1252"/>
                    </a:lnTo>
                    <a:lnTo>
                      <a:pt x="2965" y="1252"/>
                    </a:lnTo>
                    <a:lnTo>
                      <a:pt x="2965" y="1252"/>
                    </a:lnTo>
                    <a:lnTo>
                      <a:pt x="2966" y="1252"/>
                    </a:lnTo>
                    <a:lnTo>
                      <a:pt x="2969" y="1252"/>
                    </a:lnTo>
                    <a:lnTo>
                      <a:pt x="2970" y="1252"/>
                    </a:lnTo>
                    <a:lnTo>
                      <a:pt x="2970" y="1252"/>
                    </a:lnTo>
                    <a:lnTo>
                      <a:pt x="2973" y="1252"/>
                    </a:lnTo>
                    <a:lnTo>
                      <a:pt x="2974" y="1252"/>
                    </a:lnTo>
                    <a:lnTo>
                      <a:pt x="2975" y="1252"/>
                    </a:lnTo>
                    <a:lnTo>
                      <a:pt x="2977" y="1252"/>
                    </a:lnTo>
                    <a:lnTo>
                      <a:pt x="2978" y="1252"/>
                    </a:lnTo>
                    <a:lnTo>
                      <a:pt x="2979" y="1252"/>
                    </a:lnTo>
                    <a:lnTo>
                      <a:pt x="2981" y="1252"/>
                    </a:lnTo>
                    <a:lnTo>
                      <a:pt x="2985" y="1252"/>
                    </a:lnTo>
                    <a:lnTo>
                      <a:pt x="2986" y="1252"/>
                    </a:lnTo>
                    <a:lnTo>
                      <a:pt x="2987" y="1252"/>
                    </a:lnTo>
                    <a:lnTo>
                      <a:pt x="2989" y="1251"/>
                    </a:lnTo>
                    <a:lnTo>
                      <a:pt x="2993" y="1251"/>
                    </a:lnTo>
                    <a:lnTo>
                      <a:pt x="2994" y="1251"/>
                    </a:lnTo>
                    <a:lnTo>
                      <a:pt x="2995" y="1251"/>
                    </a:lnTo>
                    <a:lnTo>
                      <a:pt x="2998" y="1251"/>
                    </a:lnTo>
                    <a:lnTo>
                      <a:pt x="3002" y="1250"/>
                    </a:lnTo>
                    <a:lnTo>
                      <a:pt x="3003" y="1250"/>
                    </a:lnTo>
                    <a:lnTo>
                      <a:pt x="3003" y="1250"/>
                    </a:lnTo>
                    <a:lnTo>
                      <a:pt x="3006" y="1250"/>
                    </a:lnTo>
                    <a:lnTo>
                      <a:pt x="3010" y="1250"/>
                    </a:lnTo>
                    <a:lnTo>
                      <a:pt x="3017" y="1249"/>
                    </a:lnTo>
                    <a:lnTo>
                      <a:pt x="3018" y="1249"/>
                    </a:lnTo>
                    <a:lnTo>
                      <a:pt x="3019" y="1249"/>
                    </a:lnTo>
                    <a:lnTo>
                      <a:pt x="3021" y="1249"/>
                    </a:lnTo>
                    <a:lnTo>
                      <a:pt x="3025" y="1248"/>
                    </a:lnTo>
                    <a:lnTo>
                      <a:pt x="3032" y="1247"/>
                    </a:lnTo>
                    <a:lnTo>
                      <a:pt x="3033" y="1247"/>
                    </a:lnTo>
                    <a:lnTo>
                      <a:pt x="3035" y="1247"/>
                    </a:lnTo>
                    <a:lnTo>
                      <a:pt x="3036" y="1247"/>
                    </a:lnTo>
                    <a:lnTo>
                      <a:pt x="3040" y="1247"/>
                    </a:lnTo>
                    <a:lnTo>
                      <a:pt x="3048" y="1245"/>
                    </a:lnTo>
                    <a:lnTo>
                      <a:pt x="3063" y="1243"/>
                    </a:lnTo>
                    <a:lnTo>
                      <a:pt x="3064" y="1243"/>
                    </a:lnTo>
                    <a:lnTo>
                      <a:pt x="3065" y="1242"/>
                    </a:lnTo>
                    <a:lnTo>
                      <a:pt x="3067" y="1242"/>
                    </a:lnTo>
                    <a:lnTo>
                      <a:pt x="3072" y="1241"/>
                    </a:lnTo>
                    <a:lnTo>
                      <a:pt x="3081" y="1239"/>
                    </a:lnTo>
                    <a:lnTo>
                      <a:pt x="3098" y="1236"/>
                    </a:lnTo>
                    <a:lnTo>
                      <a:pt x="3099" y="1235"/>
                    </a:lnTo>
                    <a:lnTo>
                      <a:pt x="3100" y="1235"/>
                    </a:lnTo>
                    <a:lnTo>
                      <a:pt x="3102" y="1235"/>
                    </a:lnTo>
                    <a:lnTo>
                      <a:pt x="3106" y="1233"/>
                    </a:lnTo>
                    <a:lnTo>
                      <a:pt x="3115" y="1231"/>
                    </a:lnTo>
                    <a:lnTo>
                      <a:pt x="3116" y="1231"/>
                    </a:lnTo>
                    <a:lnTo>
                      <a:pt x="3117" y="1231"/>
                    </a:lnTo>
                    <a:lnTo>
                      <a:pt x="3119" y="1230"/>
                    </a:lnTo>
                    <a:lnTo>
                      <a:pt x="3123" y="1229"/>
                    </a:lnTo>
                    <a:lnTo>
                      <a:pt x="3124" y="1229"/>
                    </a:lnTo>
                    <a:lnTo>
                      <a:pt x="3125" y="1228"/>
                    </a:lnTo>
                    <a:lnTo>
                      <a:pt x="3128" y="1228"/>
                    </a:lnTo>
                    <a:lnTo>
                      <a:pt x="3129" y="1228"/>
                    </a:lnTo>
                    <a:lnTo>
                      <a:pt x="3130" y="1227"/>
                    </a:lnTo>
                    <a:lnTo>
                      <a:pt x="3131" y="1227"/>
                    </a:lnTo>
                    <a:lnTo>
                      <a:pt x="3132" y="1227"/>
                    </a:lnTo>
                  </a:path>
                </a:pathLst>
              </a:custGeom>
              <a:noFill/>
              <a:ln w="28575" cap="sq">
                <a:solidFill>
                  <a:srgbClr val="FF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800"/>
              </a:p>
            </p:txBody>
          </p:sp>
          <p:cxnSp>
            <p:nvCxnSpPr>
              <p:cNvPr id="209" name="直接连接符 208"/>
              <p:cNvCxnSpPr/>
              <p:nvPr/>
            </p:nvCxnSpPr>
            <p:spPr bwMode="auto">
              <a:xfrm>
                <a:off x="2639269" y="5816676"/>
                <a:ext cx="7344816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stealth" w="lg" len="lg"/>
              </a:ln>
              <a:effectLst/>
            </p:spPr>
          </p:cxnSp>
          <p:cxnSp>
            <p:nvCxnSpPr>
              <p:cNvPr id="210" name="直接连接符 209"/>
              <p:cNvCxnSpPr/>
              <p:nvPr/>
            </p:nvCxnSpPr>
            <p:spPr bwMode="auto">
              <a:xfrm flipV="1">
                <a:off x="3215333" y="2718668"/>
                <a:ext cx="0" cy="345638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stealth" w="lg" len="lg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矩形 210"/>
                  <p:cNvSpPr/>
                  <p:nvPr/>
                </p:nvSpPr>
                <p:spPr>
                  <a:xfrm>
                    <a:off x="9748542" y="5257353"/>
                    <a:ext cx="474809" cy="538609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11" name="矩形 2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8542" y="5257353"/>
                    <a:ext cx="474809" cy="538609"/>
                  </a:xfrm>
                  <a:prstGeom prst="rect">
                    <a:avLst/>
                  </a:prstGeom>
                  <a:blipFill rotWithShape="1">
                    <a:blip r:embed="rId4"/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矩形 211"/>
                  <p:cNvSpPr/>
                  <p:nvPr/>
                </p:nvSpPr>
                <p:spPr>
                  <a:xfrm>
                    <a:off x="3215333" y="2358628"/>
                    <a:ext cx="472950" cy="52322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12" name="矩形 2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5333" y="2358628"/>
                    <a:ext cx="472950" cy="523220"/>
                  </a:xfrm>
                  <a:prstGeom prst="rect">
                    <a:avLst/>
                  </a:prstGeom>
                  <a:blipFill rotWithShape="1">
                    <a:blip r:embed="rId5"/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" name="矩形 212"/>
                  <p:cNvSpPr/>
                  <p:nvPr/>
                </p:nvSpPr>
                <p:spPr>
                  <a:xfrm>
                    <a:off x="2772619" y="5746551"/>
                    <a:ext cx="517256" cy="523220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13" name="矩形 2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2619" y="5746551"/>
                    <a:ext cx="517256" cy="523220"/>
                  </a:xfrm>
                  <a:prstGeom prst="rect">
                    <a:avLst/>
                  </a:prstGeom>
                  <a:blipFill rotWithShape="1">
                    <a:blip r:embed="rId6"/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矩形 213"/>
                  <p:cNvSpPr/>
                  <p:nvPr/>
                </p:nvSpPr>
                <p:spPr>
                  <a:xfrm>
                    <a:off x="3642720" y="5712643"/>
                    <a:ext cx="493533" cy="538609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/>
                            </a:rPr>
                            <m:t>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14" name="矩形 2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2720" y="5712643"/>
                    <a:ext cx="493533" cy="538609"/>
                  </a:xfrm>
                  <a:prstGeom prst="rect">
                    <a:avLst/>
                  </a:prstGeom>
                  <a:blipFill rotWithShape="1">
                    <a:blip r:embed="rId7"/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矩形 214"/>
                  <p:cNvSpPr/>
                  <p:nvPr/>
                </p:nvSpPr>
                <p:spPr>
                  <a:xfrm>
                    <a:off x="8554448" y="5704904"/>
                    <a:ext cx="486159" cy="538609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/>
                            </a:rPr>
                            <m:t>𝑏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15" name="矩形 2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54448" y="5704904"/>
                    <a:ext cx="486159" cy="538609"/>
                  </a:xfrm>
                  <a:prstGeom prst="rect">
                    <a:avLst/>
                  </a:prstGeom>
                  <a:blipFill rotWithShape="1">
                    <a:blip r:embed="rId8"/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6" name="直接连接符 215"/>
              <p:cNvCxnSpPr/>
              <p:nvPr/>
            </p:nvCxnSpPr>
            <p:spPr bwMode="auto">
              <a:xfrm flipV="1">
                <a:off x="3852270" y="3832175"/>
                <a:ext cx="0" cy="198442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7" name="直接连接符 216"/>
              <p:cNvCxnSpPr/>
              <p:nvPr/>
            </p:nvCxnSpPr>
            <p:spPr bwMode="auto">
              <a:xfrm flipV="1">
                <a:off x="8834810" y="4781550"/>
                <a:ext cx="0" cy="103505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 Box 13"/>
              <p:cNvSpPr txBox="1">
                <a:spLocks noChangeArrowheads="1"/>
              </p:cNvSpPr>
              <p:nvPr/>
            </p:nvSpPr>
            <p:spPr bwMode="auto">
              <a:xfrm>
                <a:off x="682729" y="1406149"/>
                <a:ext cx="8281759" cy="12126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2060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𝒏</m:t>
                    </m:r>
                  </m:oMath>
                </a14:m>
                <a:r>
                  <a:rPr lang="zh-CN" altLang="en-US" sz="2800" b="1" dirty="0">
                    <a:solidFill>
                      <a:srgbClr val="002060"/>
                    </a:solidFill>
                    <a:latin typeface="Cambria Math" panose="02040503050406030204" charset="0"/>
                    <a:ea typeface="微软雅黑" panose="020B0503020204020204" pitchFamily="34" charset="-122"/>
                    <a:cs typeface="宋体" panose="02010600030101010101" pitchFamily="2" charset="-122"/>
                  </a:rPr>
                  <a:t>等分区间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 panose="02040503050406030204"/>
                            <a:ea typeface="微软雅黑" panose="020B0503020204020204" pitchFamily="34" charset="-122"/>
                            <a:cs typeface="宋体" panose="02010600030101010101" pitchFamily="2" charset="-122"/>
                          </a:rPr>
                          <m:t>𝒂</m:t>
                        </m:r>
                        <m: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 panose="02040503050406030204"/>
                            <a:ea typeface="微软雅黑" panose="020B0503020204020204" pitchFamily="34" charset="-122"/>
                            <a:cs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 panose="02040503050406030204"/>
                            <a:ea typeface="微软雅黑" panose="020B0503020204020204" pitchFamily="34" charset="-122"/>
                            <a:cs typeface="宋体" panose="02010600030101010101" pitchFamily="2" charset="-122"/>
                          </a:rPr>
                          <m:t>𝒃</m:t>
                        </m:r>
                      </m:e>
                    </m:d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z="2800" dirty="0">
                    <a:latin typeface="Cambria Math" panose="02040503050406030204" charset="0"/>
                    <a:ea typeface="微软雅黑" panose="020B0503020204020204" pitchFamily="34" charset="-122"/>
                    <a:cs typeface="宋体" panose="02010600030101010101" pitchFamily="2" charset="-122"/>
                  </a:rPr>
                  <a:t>，用小矩形的面积近似小曲边梯形的面积</a:t>
                </a:r>
                <a:r>
                  <a:rPr lang="en-US" altLang="zh-CN" sz="2800" dirty="0">
                    <a:latin typeface="Cambria Math" panose="02040503050406030204" charset="0"/>
                    <a:ea typeface="微软雅黑" panose="020B0503020204020204" pitchFamily="34" charset="-122"/>
                    <a:cs typeface="宋体" panose="02010600030101010101" pitchFamily="2" charset="-122"/>
                  </a:rPr>
                  <a:t>.</a:t>
                </a:r>
                <a:endParaRPr lang="zh-CN" altLang="zh-CN" sz="2800" dirty="0">
                  <a:latin typeface="Cambria Math" panose="02040503050406030204" charset="0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5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2729" y="1406149"/>
                <a:ext cx="8281759" cy="1212640"/>
              </a:xfrm>
              <a:prstGeom prst="rect">
                <a:avLst/>
              </a:prstGeom>
              <a:blipFill rotWithShape="1">
                <a:blip r:embed="rId9"/>
                <a:stretch>
                  <a:fillRect l="-1" t="-21" r="2" b="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393" y="2628116"/>
            <a:ext cx="3286936" cy="3274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5095465" y="2689190"/>
            <a:ext cx="3209925" cy="3213100"/>
          </a:xfrm>
          <a:prstGeom prst="rect">
            <a:avLst/>
          </a:prstGeom>
          <a:ln>
            <a:solidFill>
              <a:srgbClr val="FF66FF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" name="Line 34"/>
          <p:cNvSpPr>
            <a:spLocks noChangeShapeType="1"/>
          </p:cNvSpPr>
          <p:nvPr/>
        </p:nvSpPr>
        <p:spPr bwMode="auto">
          <a:xfrm>
            <a:off x="4587962" y="5902290"/>
            <a:ext cx="4032448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Line 61"/>
          <p:cNvSpPr>
            <a:spLocks noChangeShapeType="1"/>
          </p:cNvSpPr>
          <p:nvPr/>
        </p:nvSpPr>
        <p:spPr bwMode="auto">
          <a:xfrm flipV="1">
            <a:off x="5095465" y="2333019"/>
            <a:ext cx="0" cy="396044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00538" y="2491103"/>
            <a:ext cx="507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12906" y="5893349"/>
            <a:ext cx="507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534333" y="5679226"/>
                <a:ext cx="5075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ea typeface="微软雅黑" panose="020B0503020204020204" pitchFamily="34" charset="-122"/>
                        </a:rPr>
                        <m:t>𝑥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333" y="5679226"/>
                <a:ext cx="507503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112" t="-80" r="14" b="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47827" y="1932909"/>
                <a:ext cx="5075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ea typeface="微软雅黑" panose="020B0503020204020204" pitchFamily="34" charset="-122"/>
                        </a:rPr>
                        <m:t>𝑦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827" y="1932909"/>
                <a:ext cx="507503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107" t="-115" r="9" b="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74505" y="5856300"/>
                <a:ext cx="5075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𝑂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05" y="5856300"/>
                <a:ext cx="507503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53" t="-71" r="80" b="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578094" y="2990107"/>
                <a:ext cx="19678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latin typeface="Cambria Math" panose="02040503050406030204"/>
                          <a:ea typeface="微软雅黑" panose="020B0503020204020204" pitchFamily="34" charset="-122"/>
                        </a:rPr>
                        <m:t>𝑦</m:t>
                      </m:r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latin typeface="Cambria Math" panose="02040503050406030204"/>
                          <a:ea typeface="微软雅黑" panose="020B0503020204020204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1−</m:t>
                          </m:r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094" y="2990107"/>
                <a:ext cx="1967846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7" t="-101" r="-672" b="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68725" y="836712"/>
                <a:ext cx="858379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30000"/>
                  </a:spcBef>
                  <a:defRPr/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例如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，假设曲边梯形的曲边为抛物线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</a:rPr>
                      <m:t>𝑦</m:t>
                    </m:r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</a:rPr>
                      <m:t>=1−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sz="2800" i="1" dirty="0">
                        <a:latin typeface="Cambria Math" panose="02040503050406030204"/>
                        <a:ea typeface="Cambria Math" panose="02040503050406030204"/>
                      </a:rPr>
                      <m:t>∈[0,1]</m:t>
                    </m:r>
                  </m:oMath>
                </a14:m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25" y="836712"/>
                <a:ext cx="8583795" cy="954107"/>
              </a:xfrm>
              <a:prstGeom prst="rect">
                <a:avLst/>
              </a:prstGeom>
              <a:blipFill rotWithShape="1">
                <a:blip r:embed="rId8"/>
                <a:stretch>
                  <a:fillRect l="-1" t="-44" r="7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837625" y="1844824"/>
                <a:ext cx="3845264" cy="23329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30000"/>
                  </a:lnSpc>
                  <a:spcBef>
                    <a:spcPct val="30000"/>
                  </a:spcBef>
                  <a:defRPr/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将区间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/>
                        <a:ea typeface="Cambria Math" panose="02040503050406030204"/>
                      </a:rPr>
                      <m:t>[0,1]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进行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/>
                        <a:ea typeface="Cambria Math" panose="02040503050406030204"/>
                      </a:rPr>
                      <m:t>4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等分，用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左端点函数值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作为小矩形的高来近似小的曲边梯形面积，有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25" y="1844824"/>
                <a:ext cx="3845264" cy="2332946"/>
              </a:xfrm>
              <a:prstGeom prst="rect">
                <a:avLst/>
              </a:prstGeom>
              <a:blipFill rotWithShape="1">
                <a:blip r:embed="rId9"/>
                <a:stretch>
                  <a:fillRect l="-2" t="-6" r="10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348821" y="1298903"/>
                <a:ext cx="7105599" cy="5386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30000"/>
                  </a:spcBef>
                  <a:defRPr/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设图中区域的面积为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𝐴</m:t>
                    </m:r>
                  </m:oMath>
                </a14:m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821" y="1298903"/>
                <a:ext cx="7105599" cy="538609"/>
              </a:xfrm>
              <a:prstGeom prst="rect">
                <a:avLst/>
              </a:prstGeom>
              <a:blipFill rotWithShape="1">
                <a:blip r:embed="rId10"/>
                <a:stretch>
                  <a:fillRect l="-8" t="-61" r="8" b="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/>
          <p:cNvGrpSpPr/>
          <p:nvPr/>
        </p:nvGrpSpPr>
        <p:grpSpPr>
          <a:xfrm>
            <a:off x="5095465" y="2700487"/>
            <a:ext cx="3228988" cy="3968873"/>
            <a:chOff x="8111877" y="1856080"/>
            <a:chExt cx="3228988" cy="3968873"/>
          </a:xfrm>
        </p:grpSpPr>
        <p:sp>
          <p:nvSpPr>
            <p:cNvPr id="16" name="矩形 15"/>
            <p:cNvSpPr/>
            <p:nvPr/>
          </p:nvSpPr>
          <p:spPr>
            <a:xfrm>
              <a:off x="8111877" y="1856080"/>
              <a:ext cx="808286" cy="3190048"/>
            </a:xfrm>
            <a:prstGeom prst="rect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rgbClr val="00206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918033" y="2021265"/>
              <a:ext cx="810000" cy="3024000"/>
            </a:xfrm>
            <a:prstGeom prst="rect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rgbClr val="00206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729070" y="2698359"/>
              <a:ext cx="810000" cy="2350539"/>
            </a:xfrm>
            <a:prstGeom prst="rect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rgbClr val="00206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530865" y="3714252"/>
              <a:ext cx="810000" cy="1332000"/>
            </a:xfrm>
            <a:prstGeom prst="rect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rgbClr val="00206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8668125" y="5032208"/>
                  <a:ext cx="507503" cy="7838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400" b="1" i="1" smtClean="0"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𝟒</m:t>
                            </m:r>
                          </m:den>
                        </m:f>
                      </m:oMath>
                    </m:oMathPara>
                  </a14:m>
                  <a:endPara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8125" y="5032208"/>
                  <a:ext cx="507503" cy="783804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9463087" y="5041149"/>
                  <a:ext cx="507503" cy="7838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𝟐</m:t>
                            </m:r>
                          </m:num>
                          <m:den>
                            <m:r>
                              <a:rPr lang="en-US" altLang="zh-CN" sz="2400" b="1" i="1" smtClean="0"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𝟒</m:t>
                            </m:r>
                          </m:den>
                        </m:f>
                      </m:oMath>
                    </m:oMathPara>
                  </a14:m>
                  <a:endPara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3087" y="5041149"/>
                  <a:ext cx="507503" cy="783804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0285318" y="5038667"/>
                  <a:ext cx="507503" cy="7838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𝟑</m:t>
                            </m:r>
                          </m:num>
                          <m:den>
                            <m:r>
                              <a:rPr lang="en-US" altLang="zh-CN" sz="2400" b="1" i="1" smtClean="0"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𝟒</m:t>
                            </m:r>
                          </m:den>
                        </m:f>
                      </m:oMath>
                    </m:oMathPara>
                  </a14:m>
                  <a:endPara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5318" y="5038667"/>
                  <a:ext cx="507503" cy="783804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115616" y="5229200"/>
                <a:ext cx="1068626" cy="939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0" smtClean="0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>
                              <a:latin typeface="Cambria Math" panose="02040503050406030204"/>
                            </a:rPr>
                            <m:t>25</m:t>
                          </m:r>
                        </m:num>
                        <m:den>
                          <m:r>
                            <a:rPr lang="zh-CN" altLang="en-US" sz="2800">
                              <a:latin typeface="Cambria Math" panose="02040503050406030204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5229200"/>
                <a:ext cx="1068626" cy="939873"/>
              </a:xfrm>
              <a:prstGeom prst="rect">
                <a:avLst/>
              </a:prstGeom>
              <a:blipFill rotWithShape="1">
                <a:blip r:embed="rId14"/>
                <a:stretch>
                  <a:fillRect l="-52" t="-65" r="45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5993716" y="1314292"/>
                <a:ext cx="26487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30000"/>
                  </a:spcBef>
                  <a:defRPr/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显然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0&lt;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𝐴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&lt;1.</m:t>
                    </m:r>
                  </m:oMath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716" y="1314292"/>
                <a:ext cx="2648738" cy="523220"/>
              </a:xfrm>
              <a:prstGeom prst="rect">
                <a:avLst/>
              </a:prstGeom>
              <a:blipFill rotWithShape="1">
                <a:blip r:embed="rId15"/>
                <a:stretch>
                  <a:fillRect l="-22" t="-91" r="-2250" b="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 7"/>
          <p:cNvSpPr/>
          <p:nvPr/>
        </p:nvSpPr>
        <p:spPr bwMode="auto">
          <a:xfrm>
            <a:off x="5095465" y="2689190"/>
            <a:ext cx="3209925" cy="3213100"/>
          </a:xfrm>
          <a:custGeom>
            <a:avLst/>
            <a:gdLst>
              <a:gd name="T0" fmla="*/ 1 w 2022"/>
              <a:gd name="T1" fmla="*/ 0 h 2024"/>
              <a:gd name="T2" fmla="*/ 3 w 2022"/>
              <a:gd name="T3" fmla="*/ 0 h 2024"/>
              <a:gd name="T4" fmla="*/ 5 w 2022"/>
              <a:gd name="T5" fmla="*/ 0 h 2024"/>
              <a:gd name="T6" fmla="*/ 7 w 2022"/>
              <a:gd name="T7" fmla="*/ 0 h 2024"/>
              <a:gd name="T8" fmla="*/ 9 w 2022"/>
              <a:gd name="T9" fmla="*/ 0 h 2024"/>
              <a:gd name="T10" fmla="*/ 11 w 2022"/>
              <a:gd name="T11" fmla="*/ 0 h 2024"/>
              <a:gd name="T12" fmla="*/ 14 w 2022"/>
              <a:gd name="T13" fmla="*/ 0 h 2024"/>
              <a:gd name="T14" fmla="*/ 16 w 2022"/>
              <a:gd name="T15" fmla="*/ 0 h 2024"/>
              <a:gd name="T16" fmla="*/ 21 w 2022"/>
              <a:gd name="T17" fmla="*/ 0 h 2024"/>
              <a:gd name="T18" fmla="*/ 25 w 2022"/>
              <a:gd name="T19" fmla="*/ 0 h 2024"/>
              <a:gd name="T20" fmla="*/ 27 w 2022"/>
              <a:gd name="T21" fmla="*/ 0 h 2024"/>
              <a:gd name="T22" fmla="*/ 31 w 2022"/>
              <a:gd name="T23" fmla="*/ 0 h 2024"/>
              <a:gd name="T24" fmla="*/ 40 w 2022"/>
              <a:gd name="T25" fmla="*/ 1 h 2024"/>
              <a:gd name="T26" fmla="*/ 42 w 2022"/>
              <a:gd name="T27" fmla="*/ 1 h 2024"/>
              <a:gd name="T28" fmla="*/ 51 w 2022"/>
              <a:gd name="T29" fmla="*/ 1 h 2024"/>
              <a:gd name="T30" fmla="*/ 56 w 2022"/>
              <a:gd name="T31" fmla="*/ 2 h 2024"/>
              <a:gd name="T32" fmla="*/ 63 w 2022"/>
              <a:gd name="T33" fmla="*/ 2 h 2024"/>
              <a:gd name="T34" fmla="*/ 72 w 2022"/>
              <a:gd name="T35" fmla="*/ 2 h 2024"/>
              <a:gd name="T36" fmla="*/ 84 w 2022"/>
              <a:gd name="T37" fmla="*/ 3 h 2024"/>
              <a:gd name="T38" fmla="*/ 93 w 2022"/>
              <a:gd name="T39" fmla="*/ 4 h 2024"/>
              <a:gd name="T40" fmla="*/ 104 w 2022"/>
              <a:gd name="T41" fmla="*/ 5 h 2024"/>
              <a:gd name="T42" fmla="*/ 113 w 2022"/>
              <a:gd name="T43" fmla="*/ 6 h 2024"/>
              <a:gd name="T44" fmla="*/ 124 w 2022"/>
              <a:gd name="T45" fmla="*/ 8 h 2024"/>
              <a:gd name="T46" fmla="*/ 133 w 2022"/>
              <a:gd name="T47" fmla="*/ 9 h 2024"/>
              <a:gd name="T48" fmla="*/ 144 w 2022"/>
              <a:gd name="T49" fmla="*/ 10 h 2024"/>
              <a:gd name="T50" fmla="*/ 153 w 2022"/>
              <a:gd name="T51" fmla="*/ 11 h 2024"/>
              <a:gd name="T52" fmla="*/ 164 w 2022"/>
              <a:gd name="T53" fmla="*/ 13 h 2024"/>
              <a:gd name="T54" fmla="*/ 173 w 2022"/>
              <a:gd name="T55" fmla="*/ 15 h 2024"/>
              <a:gd name="T56" fmla="*/ 206 w 2022"/>
              <a:gd name="T57" fmla="*/ 21 h 2024"/>
              <a:gd name="T58" fmla="*/ 210 w 2022"/>
              <a:gd name="T59" fmla="*/ 22 h 2024"/>
              <a:gd name="T60" fmla="*/ 245 w 2022"/>
              <a:gd name="T61" fmla="*/ 30 h 2024"/>
              <a:gd name="T62" fmla="*/ 370 w 2022"/>
              <a:gd name="T63" fmla="*/ 68 h 2024"/>
              <a:gd name="T64" fmla="*/ 492 w 2022"/>
              <a:gd name="T65" fmla="*/ 120 h 2024"/>
              <a:gd name="T66" fmla="*/ 618 w 2022"/>
              <a:gd name="T67" fmla="*/ 189 h 2024"/>
              <a:gd name="T68" fmla="*/ 742 w 2022"/>
              <a:gd name="T69" fmla="*/ 273 h 2024"/>
              <a:gd name="T70" fmla="*/ 868 w 2022"/>
              <a:gd name="T71" fmla="*/ 373 h 2024"/>
              <a:gd name="T72" fmla="*/ 991 w 2022"/>
              <a:gd name="T73" fmla="*/ 486 h 2024"/>
              <a:gd name="T74" fmla="*/ 1113 w 2022"/>
              <a:gd name="T75" fmla="*/ 613 h 2024"/>
              <a:gd name="T76" fmla="*/ 1237 w 2022"/>
              <a:gd name="T77" fmla="*/ 759 h 2024"/>
              <a:gd name="T78" fmla="*/ 1360 w 2022"/>
              <a:gd name="T79" fmla="*/ 915 h 2024"/>
              <a:gd name="T80" fmla="*/ 1485 w 2022"/>
              <a:gd name="T81" fmla="*/ 1092 h 2024"/>
              <a:gd name="T82" fmla="*/ 1607 w 2022"/>
              <a:gd name="T83" fmla="*/ 1280 h 2024"/>
              <a:gd name="T84" fmla="*/ 1733 w 2022"/>
              <a:gd name="T85" fmla="*/ 1487 h 2024"/>
              <a:gd name="T86" fmla="*/ 1855 w 2022"/>
              <a:gd name="T87" fmla="*/ 1705 h 2024"/>
              <a:gd name="T88" fmla="*/ 1977 w 2022"/>
              <a:gd name="T89" fmla="*/ 1936 h 2024"/>
              <a:gd name="T90" fmla="*/ 1980 w 2022"/>
              <a:gd name="T91" fmla="*/ 1942 h 2024"/>
              <a:gd name="T92" fmla="*/ 1999 w 2022"/>
              <a:gd name="T93" fmla="*/ 1980 h 2024"/>
              <a:gd name="T94" fmla="*/ 2002 w 2022"/>
              <a:gd name="T95" fmla="*/ 1985 h 2024"/>
              <a:gd name="T96" fmla="*/ 2011 w 2022"/>
              <a:gd name="T97" fmla="*/ 2003 h 2024"/>
              <a:gd name="T98" fmla="*/ 2016 w 2022"/>
              <a:gd name="T99" fmla="*/ 2013 h 2024"/>
              <a:gd name="T100" fmla="*/ 2019 w 2022"/>
              <a:gd name="T101" fmla="*/ 2019 h 2024"/>
              <a:gd name="T102" fmla="*/ 2021 w 2022"/>
              <a:gd name="T103" fmla="*/ 2023 h 2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022" h="2024">
                <a:moveTo>
                  <a:pt x="0" y="0"/>
                </a:move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3" y="0"/>
                </a:lnTo>
                <a:lnTo>
                  <a:pt x="3" y="0"/>
                </a:lnTo>
                <a:lnTo>
                  <a:pt x="4" y="0"/>
                </a:lnTo>
                <a:lnTo>
                  <a:pt x="4" y="0"/>
                </a:lnTo>
                <a:lnTo>
                  <a:pt x="5" y="0"/>
                </a:lnTo>
                <a:lnTo>
                  <a:pt x="6" y="0"/>
                </a:lnTo>
                <a:lnTo>
                  <a:pt x="6" y="0"/>
                </a:lnTo>
                <a:lnTo>
                  <a:pt x="7" y="0"/>
                </a:lnTo>
                <a:lnTo>
                  <a:pt x="7" y="0"/>
                </a:lnTo>
                <a:lnTo>
                  <a:pt x="8" y="0"/>
                </a:lnTo>
                <a:lnTo>
                  <a:pt x="9" y="0"/>
                </a:lnTo>
                <a:lnTo>
                  <a:pt x="10" y="0"/>
                </a:lnTo>
                <a:lnTo>
                  <a:pt x="11" y="0"/>
                </a:lnTo>
                <a:lnTo>
                  <a:pt x="11" y="0"/>
                </a:lnTo>
                <a:lnTo>
                  <a:pt x="13" y="0"/>
                </a:lnTo>
                <a:lnTo>
                  <a:pt x="13" y="0"/>
                </a:lnTo>
                <a:lnTo>
                  <a:pt x="14" y="0"/>
                </a:lnTo>
                <a:lnTo>
                  <a:pt x="15" y="0"/>
                </a:lnTo>
                <a:lnTo>
                  <a:pt x="16" y="0"/>
                </a:lnTo>
                <a:lnTo>
                  <a:pt x="16" y="0"/>
                </a:lnTo>
                <a:lnTo>
                  <a:pt x="18" y="0"/>
                </a:lnTo>
                <a:lnTo>
                  <a:pt x="20" y="0"/>
                </a:lnTo>
                <a:lnTo>
                  <a:pt x="21" y="0"/>
                </a:lnTo>
                <a:lnTo>
                  <a:pt x="21" y="0"/>
                </a:lnTo>
                <a:lnTo>
                  <a:pt x="22" y="0"/>
                </a:lnTo>
                <a:lnTo>
                  <a:pt x="25" y="0"/>
                </a:lnTo>
                <a:lnTo>
                  <a:pt x="25" y="0"/>
                </a:lnTo>
                <a:lnTo>
                  <a:pt x="26" y="0"/>
                </a:lnTo>
                <a:lnTo>
                  <a:pt x="27" y="0"/>
                </a:lnTo>
                <a:lnTo>
                  <a:pt x="30" y="0"/>
                </a:lnTo>
                <a:lnTo>
                  <a:pt x="30" y="0"/>
                </a:lnTo>
                <a:lnTo>
                  <a:pt x="31" y="0"/>
                </a:lnTo>
                <a:lnTo>
                  <a:pt x="32" y="0"/>
                </a:lnTo>
                <a:lnTo>
                  <a:pt x="35" y="0"/>
                </a:lnTo>
                <a:lnTo>
                  <a:pt x="40" y="1"/>
                </a:lnTo>
                <a:lnTo>
                  <a:pt x="40" y="1"/>
                </a:lnTo>
                <a:lnTo>
                  <a:pt x="41" y="1"/>
                </a:lnTo>
                <a:lnTo>
                  <a:pt x="42" y="1"/>
                </a:lnTo>
                <a:lnTo>
                  <a:pt x="45" y="1"/>
                </a:lnTo>
                <a:lnTo>
                  <a:pt x="51" y="1"/>
                </a:lnTo>
                <a:lnTo>
                  <a:pt x="51" y="1"/>
                </a:lnTo>
                <a:lnTo>
                  <a:pt x="52" y="1"/>
                </a:lnTo>
                <a:lnTo>
                  <a:pt x="53" y="1"/>
                </a:lnTo>
                <a:lnTo>
                  <a:pt x="56" y="2"/>
                </a:lnTo>
                <a:lnTo>
                  <a:pt x="61" y="2"/>
                </a:lnTo>
                <a:lnTo>
                  <a:pt x="62" y="2"/>
                </a:lnTo>
                <a:lnTo>
                  <a:pt x="63" y="2"/>
                </a:lnTo>
                <a:lnTo>
                  <a:pt x="64" y="2"/>
                </a:lnTo>
                <a:lnTo>
                  <a:pt x="67" y="2"/>
                </a:lnTo>
                <a:lnTo>
                  <a:pt x="72" y="2"/>
                </a:lnTo>
                <a:lnTo>
                  <a:pt x="83" y="3"/>
                </a:lnTo>
                <a:lnTo>
                  <a:pt x="84" y="3"/>
                </a:lnTo>
                <a:lnTo>
                  <a:pt x="84" y="3"/>
                </a:lnTo>
                <a:lnTo>
                  <a:pt x="85" y="3"/>
                </a:lnTo>
                <a:lnTo>
                  <a:pt x="88" y="4"/>
                </a:lnTo>
                <a:lnTo>
                  <a:pt x="93" y="4"/>
                </a:lnTo>
                <a:lnTo>
                  <a:pt x="103" y="5"/>
                </a:lnTo>
                <a:lnTo>
                  <a:pt x="103" y="5"/>
                </a:lnTo>
                <a:lnTo>
                  <a:pt x="104" y="5"/>
                </a:lnTo>
                <a:lnTo>
                  <a:pt x="105" y="5"/>
                </a:lnTo>
                <a:lnTo>
                  <a:pt x="108" y="6"/>
                </a:lnTo>
                <a:lnTo>
                  <a:pt x="113" y="6"/>
                </a:lnTo>
                <a:lnTo>
                  <a:pt x="123" y="8"/>
                </a:lnTo>
                <a:lnTo>
                  <a:pt x="124" y="8"/>
                </a:lnTo>
                <a:lnTo>
                  <a:pt x="124" y="8"/>
                </a:lnTo>
                <a:lnTo>
                  <a:pt x="126" y="8"/>
                </a:lnTo>
                <a:lnTo>
                  <a:pt x="128" y="8"/>
                </a:lnTo>
                <a:lnTo>
                  <a:pt x="133" y="9"/>
                </a:lnTo>
                <a:lnTo>
                  <a:pt x="143" y="10"/>
                </a:lnTo>
                <a:lnTo>
                  <a:pt x="143" y="10"/>
                </a:lnTo>
                <a:lnTo>
                  <a:pt x="144" y="10"/>
                </a:lnTo>
                <a:lnTo>
                  <a:pt x="145" y="10"/>
                </a:lnTo>
                <a:lnTo>
                  <a:pt x="148" y="11"/>
                </a:lnTo>
                <a:lnTo>
                  <a:pt x="153" y="11"/>
                </a:lnTo>
                <a:lnTo>
                  <a:pt x="162" y="13"/>
                </a:lnTo>
                <a:lnTo>
                  <a:pt x="163" y="13"/>
                </a:lnTo>
                <a:lnTo>
                  <a:pt x="164" y="13"/>
                </a:lnTo>
                <a:lnTo>
                  <a:pt x="165" y="14"/>
                </a:lnTo>
                <a:lnTo>
                  <a:pt x="168" y="14"/>
                </a:lnTo>
                <a:lnTo>
                  <a:pt x="173" y="15"/>
                </a:lnTo>
                <a:lnTo>
                  <a:pt x="184" y="17"/>
                </a:lnTo>
                <a:lnTo>
                  <a:pt x="205" y="21"/>
                </a:lnTo>
                <a:lnTo>
                  <a:pt x="206" y="21"/>
                </a:lnTo>
                <a:lnTo>
                  <a:pt x="206" y="21"/>
                </a:lnTo>
                <a:lnTo>
                  <a:pt x="208" y="21"/>
                </a:lnTo>
                <a:lnTo>
                  <a:pt x="210" y="22"/>
                </a:lnTo>
                <a:lnTo>
                  <a:pt x="215" y="23"/>
                </a:lnTo>
                <a:lnTo>
                  <a:pt x="225" y="25"/>
                </a:lnTo>
                <a:lnTo>
                  <a:pt x="245" y="30"/>
                </a:lnTo>
                <a:lnTo>
                  <a:pt x="288" y="41"/>
                </a:lnTo>
                <a:lnTo>
                  <a:pt x="331" y="54"/>
                </a:lnTo>
                <a:lnTo>
                  <a:pt x="370" y="68"/>
                </a:lnTo>
                <a:lnTo>
                  <a:pt x="413" y="84"/>
                </a:lnTo>
                <a:lnTo>
                  <a:pt x="453" y="102"/>
                </a:lnTo>
                <a:lnTo>
                  <a:pt x="492" y="120"/>
                </a:lnTo>
                <a:lnTo>
                  <a:pt x="535" y="141"/>
                </a:lnTo>
                <a:lnTo>
                  <a:pt x="575" y="164"/>
                </a:lnTo>
                <a:lnTo>
                  <a:pt x="618" y="189"/>
                </a:lnTo>
                <a:lnTo>
                  <a:pt x="660" y="216"/>
                </a:lnTo>
                <a:lnTo>
                  <a:pt x="699" y="242"/>
                </a:lnTo>
                <a:lnTo>
                  <a:pt x="742" y="273"/>
                </a:lnTo>
                <a:lnTo>
                  <a:pt x="782" y="303"/>
                </a:lnTo>
                <a:lnTo>
                  <a:pt x="825" y="338"/>
                </a:lnTo>
                <a:lnTo>
                  <a:pt x="868" y="373"/>
                </a:lnTo>
                <a:lnTo>
                  <a:pt x="907" y="408"/>
                </a:lnTo>
                <a:lnTo>
                  <a:pt x="951" y="447"/>
                </a:lnTo>
                <a:lnTo>
                  <a:pt x="991" y="486"/>
                </a:lnTo>
                <a:lnTo>
                  <a:pt x="1030" y="525"/>
                </a:lnTo>
                <a:lnTo>
                  <a:pt x="1073" y="570"/>
                </a:lnTo>
                <a:lnTo>
                  <a:pt x="1113" y="613"/>
                </a:lnTo>
                <a:lnTo>
                  <a:pt x="1156" y="662"/>
                </a:lnTo>
                <a:lnTo>
                  <a:pt x="1198" y="711"/>
                </a:lnTo>
                <a:lnTo>
                  <a:pt x="1237" y="759"/>
                </a:lnTo>
                <a:lnTo>
                  <a:pt x="1280" y="812"/>
                </a:lnTo>
                <a:lnTo>
                  <a:pt x="1320" y="864"/>
                </a:lnTo>
                <a:lnTo>
                  <a:pt x="1360" y="915"/>
                </a:lnTo>
                <a:lnTo>
                  <a:pt x="1402" y="974"/>
                </a:lnTo>
                <a:lnTo>
                  <a:pt x="1442" y="1030"/>
                </a:lnTo>
                <a:lnTo>
                  <a:pt x="1485" y="1092"/>
                </a:lnTo>
                <a:lnTo>
                  <a:pt x="1525" y="1152"/>
                </a:lnTo>
                <a:lnTo>
                  <a:pt x="1564" y="1212"/>
                </a:lnTo>
                <a:lnTo>
                  <a:pt x="1607" y="1280"/>
                </a:lnTo>
                <a:lnTo>
                  <a:pt x="1647" y="1344"/>
                </a:lnTo>
                <a:lnTo>
                  <a:pt x="1690" y="1415"/>
                </a:lnTo>
                <a:lnTo>
                  <a:pt x="1733" y="1487"/>
                </a:lnTo>
                <a:lnTo>
                  <a:pt x="1772" y="1556"/>
                </a:lnTo>
                <a:lnTo>
                  <a:pt x="1815" y="1632"/>
                </a:lnTo>
                <a:lnTo>
                  <a:pt x="1855" y="1705"/>
                </a:lnTo>
                <a:lnTo>
                  <a:pt x="1894" y="1778"/>
                </a:lnTo>
                <a:lnTo>
                  <a:pt x="1937" y="1859"/>
                </a:lnTo>
                <a:lnTo>
                  <a:pt x="1977" y="1936"/>
                </a:lnTo>
                <a:lnTo>
                  <a:pt x="1978" y="1938"/>
                </a:lnTo>
                <a:lnTo>
                  <a:pt x="1978" y="1939"/>
                </a:lnTo>
                <a:lnTo>
                  <a:pt x="1980" y="1942"/>
                </a:lnTo>
                <a:lnTo>
                  <a:pt x="1983" y="1947"/>
                </a:lnTo>
                <a:lnTo>
                  <a:pt x="1988" y="1958"/>
                </a:lnTo>
                <a:lnTo>
                  <a:pt x="1999" y="1980"/>
                </a:lnTo>
                <a:lnTo>
                  <a:pt x="2000" y="1981"/>
                </a:lnTo>
                <a:lnTo>
                  <a:pt x="2001" y="1983"/>
                </a:lnTo>
                <a:lnTo>
                  <a:pt x="2002" y="1985"/>
                </a:lnTo>
                <a:lnTo>
                  <a:pt x="2005" y="1991"/>
                </a:lnTo>
                <a:lnTo>
                  <a:pt x="2010" y="2002"/>
                </a:lnTo>
                <a:lnTo>
                  <a:pt x="2011" y="2003"/>
                </a:lnTo>
                <a:lnTo>
                  <a:pt x="2012" y="2005"/>
                </a:lnTo>
                <a:lnTo>
                  <a:pt x="2013" y="2007"/>
                </a:lnTo>
                <a:lnTo>
                  <a:pt x="2016" y="2013"/>
                </a:lnTo>
                <a:lnTo>
                  <a:pt x="2017" y="2015"/>
                </a:lnTo>
                <a:lnTo>
                  <a:pt x="2017" y="2016"/>
                </a:lnTo>
                <a:lnTo>
                  <a:pt x="2019" y="2019"/>
                </a:lnTo>
                <a:lnTo>
                  <a:pt x="2019" y="2020"/>
                </a:lnTo>
                <a:lnTo>
                  <a:pt x="2020" y="2021"/>
                </a:lnTo>
                <a:lnTo>
                  <a:pt x="2021" y="2023"/>
                </a:lnTo>
                <a:lnTo>
                  <a:pt x="2022" y="2024"/>
                </a:lnTo>
              </a:path>
            </a:pathLst>
          </a:custGeom>
          <a:noFill/>
          <a:ln w="28575" cap="sq">
            <a:solidFill>
              <a:srgbClr val="C0000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5912632" y="4020851"/>
                <a:ext cx="64331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 smtClean="0">
                          <a:solidFill>
                            <a:srgbClr val="002060"/>
                          </a:solidFill>
                          <a:latin typeface="Cambria Math" panose="02040503050406030204"/>
                          <a:ea typeface="微软雅黑" panose="020B0503020204020204" pitchFamily="34" charset="-122"/>
                        </a:rPr>
                        <m:t>𝐴</m:t>
                      </m:r>
                    </m:oMath>
                  </m:oMathPara>
                </a14:m>
                <a:endParaRPr lang="zh-CN" alt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632" y="4020851"/>
                <a:ext cx="643317" cy="707886"/>
              </a:xfrm>
              <a:prstGeom prst="rect">
                <a:avLst/>
              </a:prstGeom>
              <a:blipFill rotWithShape="1">
                <a:blip r:embed="rId16"/>
                <a:stretch>
                  <a:fillRect l="-23" t="-4" r="32" b="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878233" y="4121147"/>
          <a:ext cx="5725953" cy="1073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1" name="Equation" r:id="rId17" imgW="58826400" imgH="10972800" progId="Equation.DSMT4">
                  <p:embed/>
                </p:oleObj>
              </mc:Choice>
              <mc:Fallback>
                <p:oleObj name="Equation" r:id="rId17" imgW="58826400" imgH="10972800" progId="Equation.DSMT4">
                  <p:embed/>
                  <p:pic>
                    <p:nvPicPr>
                      <p:cNvPr id="0" name="图片 348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233" y="4121147"/>
                        <a:ext cx="5725953" cy="107394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  <p:bldP spid="14" grpId="0"/>
      <p:bldP spid="24" grpId="0"/>
      <p:bldP spid="25" grpId="0"/>
      <p:bldP spid="2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5ad6805-48bd-4c16-be0b-8881e8bb5d79"/>
  <p:tag name="COMMONDATA" val="eyJoZGlkIjoiNDc3NTBjNzVkMDEyZDc0NTE2NjNmYWZlNWZjZmU1ZmQifQ==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2352</Words>
  <Application>Microsoft Office PowerPoint</Application>
  <PresentationFormat>全屏显示(4:3)</PresentationFormat>
  <Paragraphs>317</Paragraphs>
  <Slides>38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宋体</vt:lpstr>
      <vt:lpstr>微软雅黑</vt:lpstr>
      <vt:lpstr>Arial</vt:lpstr>
      <vt:lpstr>Calibri</vt:lpstr>
      <vt:lpstr>Cambria Math</vt:lpstr>
      <vt:lpstr>Times New Roman</vt:lpstr>
      <vt:lpstr>1_Office 主题</vt:lpstr>
      <vt:lpstr>BMP 图像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定积分的几何意义:</vt:lpstr>
      <vt:lpstr>可积的充分条件:</vt:lpstr>
      <vt:lpstr>PowerPoint 演示文稿</vt:lpstr>
      <vt:lpstr>PowerPoint 演示文稿</vt:lpstr>
      <vt:lpstr>PowerPoint 演示文稿</vt:lpstr>
      <vt:lpstr>例3： 用定积分表示下列极限:</vt:lpstr>
      <vt:lpstr>例3. 用定积分表示下列极限: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思考: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liuxiongwei</dc:creator>
  <cp:lastModifiedBy>Admin</cp:lastModifiedBy>
  <cp:revision>48</cp:revision>
  <cp:lastPrinted>2014-10-29T13:26:00Z</cp:lastPrinted>
  <dcterms:created xsi:type="dcterms:W3CDTF">2014-02-05T03:07:00Z</dcterms:created>
  <dcterms:modified xsi:type="dcterms:W3CDTF">2022-11-18T08:17:58Z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EE966D2DAF0A47E983DD4E356C847B3C</vt:lpwstr>
  </property>
  <property fmtid="{D5CDD505-2E9C-101B-9397-08002B2CF9AE}" pid="3" name="KSOProductBuildVer">
    <vt:lpwstr>2052-11.1.0.11744</vt:lpwstr>
  </property>
</Properties>
</file>