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19" r:id="rId2"/>
    <p:sldId id="295" r:id="rId3"/>
    <p:sldId id="296" r:id="rId4"/>
    <p:sldId id="297" r:id="rId5"/>
    <p:sldId id="298" r:id="rId6"/>
    <p:sldId id="299" r:id="rId7"/>
    <p:sldId id="300" r:id="rId8"/>
    <p:sldId id="284" r:id="rId9"/>
    <p:sldId id="301" r:id="rId10"/>
    <p:sldId id="287" r:id="rId11"/>
    <p:sldId id="302" r:id="rId12"/>
    <p:sldId id="303" r:id="rId13"/>
    <p:sldId id="305" r:id="rId14"/>
    <p:sldId id="307" r:id="rId15"/>
    <p:sldId id="304" r:id="rId16"/>
    <p:sldId id="308" r:id="rId17"/>
    <p:sldId id="309" r:id="rId18"/>
    <p:sldId id="310" r:id="rId19"/>
    <p:sldId id="290" r:id="rId20"/>
    <p:sldId id="313" r:id="rId21"/>
    <p:sldId id="314" r:id="rId22"/>
    <p:sldId id="315" r:id="rId23"/>
    <p:sldId id="293" r:id="rId24"/>
    <p:sldId id="316" r:id="rId25"/>
    <p:sldId id="317" r:id="rId26"/>
  </p:sldIdLst>
  <p:sldSz cx="9144000" cy="6858000" type="screen4x3"/>
  <p:notesSz cx="7099300" cy="10234613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20" autoAdjust="0"/>
  </p:normalViewPr>
  <p:slideViewPr>
    <p:cSldViewPr>
      <p:cViewPr varScale="1">
        <p:scale>
          <a:sx n="95" d="100"/>
          <a:sy n="95" d="100"/>
        </p:scale>
        <p:origin x="37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image" Target="../media/image93.emf"/><Relationship Id="rId3" Type="http://schemas.openxmlformats.org/officeDocument/2006/relationships/image" Target="../media/image83.emf"/><Relationship Id="rId7" Type="http://schemas.openxmlformats.org/officeDocument/2006/relationships/image" Target="../media/image87.emf"/><Relationship Id="rId12" Type="http://schemas.openxmlformats.org/officeDocument/2006/relationships/image" Target="../media/image92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11" Type="http://schemas.openxmlformats.org/officeDocument/2006/relationships/image" Target="../media/image91.emf"/><Relationship Id="rId5" Type="http://schemas.openxmlformats.org/officeDocument/2006/relationships/image" Target="../media/image85.emf"/><Relationship Id="rId10" Type="http://schemas.openxmlformats.org/officeDocument/2006/relationships/image" Target="../media/image90.emf"/><Relationship Id="rId4" Type="http://schemas.openxmlformats.org/officeDocument/2006/relationships/image" Target="../media/image84.emf"/><Relationship Id="rId9" Type="http://schemas.openxmlformats.org/officeDocument/2006/relationships/image" Target="../media/image8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6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image" Target="../media/image100.emf"/><Relationship Id="rId7" Type="http://schemas.openxmlformats.org/officeDocument/2006/relationships/image" Target="../media/image104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Relationship Id="rId9" Type="http://schemas.openxmlformats.org/officeDocument/2006/relationships/image" Target="../media/image106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image" Target="../media/image109.emf"/><Relationship Id="rId7" Type="http://schemas.openxmlformats.org/officeDocument/2006/relationships/image" Target="../media/image113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6" Type="http://schemas.openxmlformats.org/officeDocument/2006/relationships/image" Target="../media/image112.emf"/><Relationship Id="rId11" Type="http://schemas.openxmlformats.org/officeDocument/2006/relationships/image" Target="../media/image117.emf"/><Relationship Id="rId5" Type="http://schemas.openxmlformats.org/officeDocument/2006/relationships/image" Target="../media/image111.emf"/><Relationship Id="rId10" Type="http://schemas.openxmlformats.org/officeDocument/2006/relationships/image" Target="../media/image116.emf"/><Relationship Id="rId4" Type="http://schemas.openxmlformats.org/officeDocument/2006/relationships/image" Target="../media/image110.emf"/><Relationship Id="rId9" Type="http://schemas.openxmlformats.org/officeDocument/2006/relationships/image" Target="../media/image115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image" Target="../media/image130.emf"/><Relationship Id="rId3" Type="http://schemas.openxmlformats.org/officeDocument/2006/relationships/image" Target="../media/image120.emf"/><Relationship Id="rId7" Type="http://schemas.openxmlformats.org/officeDocument/2006/relationships/image" Target="../media/image124.emf"/><Relationship Id="rId12" Type="http://schemas.openxmlformats.org/officeDocument/2006/relationships/image" Target="../media/image129.emf"/><Relationship Id="rId2" Type="http://schemas.openxmlformats.org/officeDocument/2006/relationships/image" Target="../media/image119.emf"/><Relationship Id="rId16" Type="http://schemas.openxmlformats.org/officeDocument/2006/relationships/image" Target="../media/image133.e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11" Type="http://schemas.openxmlformats.org/officeDocument/2006/relationships/image" Target="../media/image128.emf"/><Relationship Id="rId5" Type="http://schemas.openxmlformats.org/officeDocument/2006/relationships/image" Target="../media/image122.emf"/><Relationship Id="rId15" Type="http://schemas.openxmlformats.org/officeDocument/2006/relationships/image" Target="../media/image132.emf"/><Relationship Id="rId10" Type="http://schemas.openxmlformats.org/officeDocument/2006/relationships/image" Target="../media/image127.emf"/><Relationship Id="rId4" Type="http://schemas.openxmlformats.org/officeDocument/2006/relationships/image" Target="../media/image121.emf"/><Relationship Id="rId9" Type="http://schemas.openxmlformats.org/officeDocument/2006/relationships/image" Target="../media/image126.emf"/><Relationship Id="rId14" Type="http://schemas.openxmlformats.org/officeDocument/2006/relationships/image" Target="../media/image13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37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12" Type="http://schemas.openxmlformats.org/officeDocument/2006/relationships/image" Target="../media/image36.emf"/><Relationship Id="rId17" Type="http://schemas.openxmlformats.org/officeDocument/2006/relationships/image" Target="../media/image41.emf"/><Relationship Id="rId2" Type="http://schemas.openxmlformats.org/officeDocument/2006/relationships/image" Target="../media/image26.emf"/><Relationship Id="rId16" Type="http://schemas.openxmlformats.org/officeDocument/2006/relationships/image" Target="../media/image40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11" Type="http://schemas.openxmlformats.org/officeDocument/2006/relationships/image" Target="../media/image35.emf"/><Relationship Id="rId5" Type="http://schemas.openxmlformats.org/officeDocument/2006/relationships/image" Target="../media/image29.emf"/><Relationship Id="rId15" Type="http://schemas.openxmlformats.org/officeDocument/2006/relationships/image" Target="../media/image39.emf"/><Relationship Id="rId10" Type="http://schemas.openxmlformats.org/officeDocument/2006/relationships/image" Target="../media/image34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Relationship Id="rId14" Type="http://schemas.openxmlformats.org/officeDocument/2006/relationships/image" Target="../media/image3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12" Type="http://schemas.openxmlformats.org/officeDocument/2006/relationships/image" Target="../media/image54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0" Type="http://schemas.openxmlformats.org/officeDocument/2006/relationships/image" Target="../media/image52.emf"/><Relationship Id="rId4" Type="http://schemas.openxmlformats.org/officeDocument/2006/relationships/image" Target="../media/image46.emf"/><Relationship Id="rId9" Type="http://schemas.openxmlformats.org/officeDocument/2006/relationships/image" Target="../media/image5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9.emf"/><Relationship Id="rId18" Type="http://schemas.openxmlformats.org/officeDocument/2006/relationships/image" Target="../media/image74.emf"/><Relationship Id="rId3" Type="http://schemas.openxmlformats.org/officeDocument/2006/relationships/image" Target="../media/image59.emf"/><Relationship Id="rId21" Type="http://schemas.openxmlformats.org/officeDocument/2006/relationships/image" Target="../media/image77.emf"/><Relationship Id="rId7" Type="http://schemas.openxmlformats.org/officeDocument/2006/relationships/image" Target="../media/image63.emf"/><Relationship Id="rId12" Type="http://schemas.openxmlformats.org/officeDocument/2006/relationships/image" Target="../media/image68.emf"/><Relationship Id="rId17" Type="http://schemas.openxmlformats.org/officeDocument/2006/relationships/image" Target="../media/image73.emf"/><Relationship Id="rId2" Type="http://schemas.openxmlformats.org/officeDocument/2006/relationships/image" Target="../media/image58.emf"/><Relationship Id="rId16" Type="http://schemas.openxmlformats.org/officeDocument/2006/relationships/image" Target="../media/image72.emf"/><Relationship Id="rId20" Type="http://schemas.openxmlformats.org/officeDocument/2006/relationships/image" Target="../media/image76.emf"/><Relationship Id="rId1" Type="http://schemas.openxmlformats.org/officeDocument/2006/relationships/image" Target="../media/image57.png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24" Type="http://schemas.openxmlformats.org/officeDocument/2006/relationships/image" Target="../media/image80.emf"/><Relationship Id="rId5" Type="http://schemas.openxmlformats.org/officeDocument/2006/relationships/image" Target="../media/image61.emf"/><Relationship Id="rId15" Type="http://schemas.openxmlformats.org/officeDocument/2006/relationships/image" Target="../media/image71.emf"/><Relationship Id="rId23" Type="http://schemas.openxmlformats.org/officeDocument/2006/relationships/image" Target="../media/image79.emf"/><Relationship Id="rId10" Type="http://schemas.openxmlformats.org/officeDocument/2006/relationships/image" Target="../media/image66.emf"/><Relationship Id="rId19" Type="http://schemas.openxmlformats.org/officeDocument/2006/relationships/image" Target="../media/image75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Relationship Id="rId14" Type="http://schemas.openxmlformats.org/officeDocument/2006/relationships/image" Target="../media/image70.emf"/><Relationship Id="rId22" Type="http://schemas.openxmlformats.org/officeDocument/2006/relationships/image" Target="../media/image7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第</a:t>
            </a:r>
            <a:r>
              <a:rPr lang="en-US" altLang="zh-CN" smtClean="0"/>
              <a:t>29</a:t>
            </a:r>
            <a:r>
              <a:rPr lang="zh-CN" altLang="en-US" smtClean="0"/>
              <a:t>讲 定积分的性质与基本公式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81D41-5C44-41B2-8926-53452AF94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zh-CN" altLang="en-US" smtClean="0"/>
              <a:t>第</a:t>
            </a:r>
            <a:r>
              <a:rPr lang="en-US" altLang="zh-CN" smtClean="0"/>
              <a:t>29</a:t>
            </a:r>
            <a:r>
              <a:rPr lang="zh-CN" altLang="en-US" smtClean="0"/>
              <a:t>讲 定积分的性质与基本公式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E5EA12C-CA53-4BE2-96A6-8C86E20860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概念性的回顾与介绍为主，也会引入一些简单的新的定义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0F7FC-095C-4C0E-B548-D4BAF39A808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endParaRPr lang="zh-CN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A12C-CA53-4BE2-96A6-8C86E20860BC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29</a:t>
            </a:r>
            <a:r>
              <a:rPr lang="zh-CN" altLang="en-US" smtClean="0"/>
              <a:t>讲 定积分的性质与基本公式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A12C-CA53-4BE2-96A6-8C86E20860B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29</a:t>
            </a:r>
            <a:r>
              <a:rPr lang="zh-CN" altLang="en-US" smtClean="0"/>
              <a:t>讲 定积分的性质与基本公式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A12C-CA53-4BE2-96A6-8C86E20860B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29</a:t>
            </a:r>
            <a:r>
              <a:rPr lang="zh-CN" altLang="en-US" smtClean="0"/>
              <a:t>讲 定积分的性质与基本公式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endParaRPr lang="zh-CN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A12C-CA53-4BE2-96A6-8C86E20860B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29</a:t>
            </a:r>
            <a:r>
              <a:rPr lang="zh-CN" altLang="en-US" smtClean="0"/>
              <a:t>讲 定积分的性质与基本公式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zh-CN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A12C-CA53-4BE2-96A6-8C86E20860B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29</a:t>
            </a:r>
            <a:r>
              <a:rPr lang="zh-CN" altLang="en-US" smtClean="0"/>
              <a:t>讲 定积分的性质与基本公式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endParaRPr kumimoji="1"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A12C-CA53-4BE2-96A6-8C86E20860B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29</a:t>
            </a:r>
            <a:r>
              <a:rPr lang="zh-CN" altLang="en-US" smtClean="0"/>
              <a:t>讲 定积分的性质与基本公式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A12C-CA53-4BE2-96A6-8C86E20860B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29</a:t>
            </a:r>
            <a:r>
              <a:rPr lang="zh-CN" altLang="en-US" smtClean="0"/>
              <a:t>讲 定积分的性质与基本公式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A12C-CA53-4BE2-96A6-8C86E20860BC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29</a:t>
            </a:r>
            <a:r>
              <a:rPr lang="zh-CN" altLang="en-US" smtClean="0"/>
              <a:t>讲 定积分的性质与基本公式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99592" y="18864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定积分的性质与基本公式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69476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一、定积分的基本性质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88640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二、微积分的基本公式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8864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内容小结与练习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 userDrawn="1"/>
        </p:nvSpPr>
        <p:spPr bwMode="auto">
          <a:xfrm>
            <a:off x="8004175" y="0"/>
            <a:ext cx="11398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 userDrawn="1"/>
        </p:nvSpPr>
        <p:spPr bwMode="auto">
          <a:xfrm>
            <a:off x="0" y="4076700"/>
            <a:ext cx="9144000" cy="2781300"/>
          </a:xfrm>
          <a:prstGeom prst="rect">
            <a:avLst/>
          </a:pr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 userDrawn="1"/>
        </p:nvSpPr>
        <p:spPr bwMode="auto">
          <a:xfrm>
            <a:off x="0" y="1784350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1" name="未知"/>
          <p:cNvSpPr/>
          <p:nvPr userDrawn="1"/>
        </p:nvSpPr>
        <p:spPr bwMode="auto">
          <a:xfrm>
            <a:off x="-7939" y="1773237"/>
            <a:ext cx="9123803" cy="2447071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Picture 17" descr="图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6" y="1774046"/>
            <a:ext cx="986252" cy="882388"/>
          </a:xfrm>
          <a:prstGeom prst="rect">
            <a:avLst/>
          </a:prstGeom>
          <a:noFill/>
          <a:effectLst>
            <a:outerShdw dist="125080" dir="1437749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图片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3156"/>
            <a:ext cx="986253" cy="882388"/>
          </a:xfrm>
          <a:prstGeom prst="rect">
            <a:avLst/>
          </a:prstGeom>
          <a:noFill/>
          <a:ln>
            <a:noFill/>
          </a:ln>
          <a:effectLst>
            <a:outerShdw dist="119812" dir="1920323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3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60" y="2230865"/>
            <a:ext cx="1007393" cy="851137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175448" y="6488668"/>
            <a:ext cx="4968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mtClean="0">
                <a:solidFill>
                  <a:prstClr val="white">
                    <a:lumMod val="65000"/>
                  </a:prstClr>
                </a:solidFill>
              </a:rPr>
              <a:t>School of Mathematics in HNUST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7.emf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" Type="http://schemas.openxmlformats.org/officeDocument/2006/relationships/image" Target="../media/image69.png"/><Relationship Id="rId21" Type="http://schemas.openxmlformats.org/officeDocument/2006/relationships/image" Target="../media/image51.emf"/><Relationship Id="rId7" Type="http://schemas.openxmlformats.org/officeDocument/2006/relationships/image" Target="../media/image44.e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9.emf"/><Relationship Id="rId25" Type="http://schemas.openxmlformats.org/officeDocument/2006/relationships/image" Target="../media/image5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6.emf"/><Relationship Id="rId24" Type="http://schemas.openxmlformats.org/officeDocument/2006/relationships/oleObject" Target="../embeddings/oleObject49.bin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23" Type="http://schemas.openxmlformats.org/officeDocument/2006/relationships/image" Target="../media/image52.e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50.e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5.emf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5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3.png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emf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4.bin"/><Relationship Id="rId39" Type="http://schemas.openxmlformats.org/officeDocument/2006/relationships/image" Target="../media/image74.emf"/><Relationship Id="rId21" Type="http://schemas.openxmlformats.org/officeDocument/2006/relationships/image" Target="../media/image65.emf"/><Relationship Id="rId34" Type="http://schemas.openxmlformats.org/officeDocument/2006/relationships/oleObject" Target="../embeddings/oleObject68.bin"/><Relationship Id="rId42" Type="http://schemas.openxmlformats.org/officeDocument/2006/relationships/oleObject" Target="../embeddings/oleObject72.bin"/><Relationship Id="rId47" Type="http://schemas.openxmlformats.org/officeDocument/2006/relationships/image" Target="../media/image78.emf"/><Relationship Id="rId50" Type="http://schemas.openxmlformats.org/officeDocument/2006/relationships/oleObject" Target="../embeddings/oleObject76.bin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59.bin"/><Relationship Id="rId29" Type="http://schemas.openxmlformats.org/officeDocument/2006/relationships/image" Target="../media/image69.emf"/><Relationship Id="rId11" Type="http://schemas.openxmlformats.org/officeDocument/2006/relationships/image" Target="../media/image60.emf"/><Relationship Id="rId24" Type="http://schemas.openxmlformats.org/officeDocument/2006/relationships/oleObject" Target="../embeddings/oleObject63.bin"/><Relationship Id="rId32" Type="http://schemas.openxmlformats.org/officeDocument/2006/relationships/oleObject" Target="../embeddings/oleObject67.bin"/><Relationship Id="rId37" Type="http://schemas.openxmlformats.org/officeDocument/2006/relationships/image" Target="../media/image73.emf"/><Relationship Id="rId40" Type="http://schemas.openxmlformats.org/officeDocument/2006/relationships/oleObject" Target="../embeddings/oleObject71.bin"/><Relationship Id="rId45" Type="http://schemas.openxmlformats.org/officeDocument/2006/relationships/image" Target="../media/image77.emf"/><Relationship Id="rId53" Type="http://schemas.openxmlformats.org/officeDocument/2006/relationships/image" Target="../media/image115.png"/><Relationship Id="rId5" Type="http://schemas.openxmlformats.org/officeDocument/2006/relationships/image" Target="../media/image57.png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64.emf"/><Relationship Id="rId31" Type="http://schemas.openxmlformats.org/officeDocument/2006/relationships/image" Target="../media/image70.emf"/><Relationship Id="rId44" Type="http://schemas.openxmlformats.org/officeDocument/2006/relationships/oleObject" Target="../embeddings/oleObject73.bin"/><Relationship Id="rId52" Type="http://schemas.openxmlformats.org/officeDocument/2006/relationships/image" Target="../media/image114.png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9.e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68.emf"/><Relationship Id="rId30" Type="http://schemas.openxmlformats.org/officeDocument/2006/relationships/oleObject" Target="../embeddings/oleObject66.bin"/><Relationship Id="rId35" Type="http://schemas.openxmlformats.org/officeDocument/2006/relationships/image" Target="../media/image72.emf"/><Relationship Id="rId43" Type="http://schemas.openxmlformats.org/officeDocument/2006/relationships/image" Target="../media/image76.emf"/><Relationship Id="rId48" Type="http://schemas.openxmlformats.org/officeDocument/2006/relationships/oleObject" Target="../embeddings/oleObject75.bin"/><Relationship Id="rId8" Type="http://schemas.openxmlformats.org/officeDocument/2006/relationships/oleObject" Target="../embeddings/oleObject55.bin"/><Relationship Id="rId51" Type="http://schemas.openxmlformats.org/officeDocument/2006/relationships/image" Target="../media/image80.emf"/><Relationship Id="rId3" Type="http://schemas.openxmlformats.org/officeDocument/2006/relationships/notesSlide" Target="../notesSlides/notesSlide7.xml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63.emf"/><Relationship Id="rId25" Type="http://schemas.openxmlformats.org/officeDocument/2006/relationships/image" Target="../media/image67.emf"/><Relationship Id="rId33" Type="http://schemas.openxmlformats.org/officeDocument/2006/relationships/image" Target="../media/image71.emf"/><Relationship Id="rId38" Type="http://schemas.openxmlformats.org/officeDocument/2006/relationships/oleObject" Target="../embeddings/oleObject70.bin"/><Relationship Id="rId46" Type="http://schemas.openxmlformats.org/officeDocument/2006/relationships/oleObject" Target="../embeddings/oleObject74.bin"/><Relationship Id="rId20" Type="http://schemas.openxmlformats.org/officeDocument/2006/relationships/oleObject" Target="../embeddings/oleObject61.bin"/><Relationship Id="rId41" Type="http://schemas.openxmlformats.org/officeDocument/2006/relationships/image" Target="../media/image75.e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4.bin"/><Relationship Id="rId15" Type="http://schemas.openxmlformats.org/officeDocument/2006/relationships/image" Target="../media/image62.emf"/><Relationship Id="rId23" Type="http://schemas.openxmlformats.org/officeDocument/2006/relationships/image" Target="../media/image66.emf"/><Relationship Id="rId28" Type="http://schemas.openxmlformats.org/officeDocument/2006/relationships/oleObject" Target="../embeddings/oleObject65.bin"/><Relationship Id="rId36" Type="http://schemas.openxmlformats.org/officeDocument/2006/relationships/oleObject" Target="../embeddings/oleObject69.bin"/><Relationship Id="rId49" Type="http://schemas.openxmlformats.org/officeDocument/2006/relationships/image" Target="../media/image7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28.png"/><Relationship Id="rId7" Type="http://schemas.openxmlformats.org/officeDocument/2006/relationships/image" Target="../media/image125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8.emf"/><Relationship Id="rId26" Type="http://schemas.openxmlformats.org/officeDocument/2006/relationships/image" Target="../media/image92.e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6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5.e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7.emf"/><Relationship Id="rId20" Type="http://schemas.openxmlformats.org/officeDocument/2006/relationships/image" Target="../media/image89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91.emf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28" Type="http://schemas.openxmlformats.org/officeDocument/2006/relationships/image" Target="../media/image93.emf"/><Relationship Id="rId10" Type="http://schemas.openxmlformats.org/officeDocument/2006/relationships/image" Target="../media/image84.e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81.e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6.emf"/><Relationship Id="rId22" Type="http://schemas.openxmlformats.org/officeDocument/2006/relationships/image" Target="../media/image90.emf"/><Relationship Id="rId27" Type="http://schemas.openxmlformats.org/officeDocument/2006/relationships/oleObject" Target="../embeddings/oleObject8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20.wmf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oleObject" Target="../embeddings/oleObject9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png"/><Relationship Id="rId11" Type="http://schemas.openxmlformats.org/officeDocument/2006/relationships/image" Target="../media/image19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1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9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96.emf"/><Relationship Id="rId3" Type="http://schemas.openxmlformats.org/officeDocument/2006/relationships/oleObject" Target="../embeddings/oleObject97.bin"/><Relationship Id="rId7" Type="http://schemas.openxmlformats.org/officeDocument/2006/relationships/image" Target="../media/image116.png"/><Relationship Id="rId12" Type="http://schemas.openxmlformats.org/officeDocument/2006/relationships/oleObject" Target="../embeddings/oleObject10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5.png"/><Relationship Id="rId11" Type="http://schemas.openxmlformats.org/officeDocument/2006/relationships/image" Target="../media/image95.emf"/><Relationship Id="rId5" Type="http://schemas.openxmlformats.org/officeDocument/2006/relationships/image" Target="../media/image114.png"/><Relationship Id="rId15" Type="http://schemas.openxmlformats.org/officeDocument/2006/relationships/image" Target="../media/image97.emf"/><Relationship Id="rId10" Type="http://schemas.openxmlformats.org/officeDocument/2006/relationships/oleObject" Target="../embeddings/oleObject99.bin"/><Relationship Id="rId4" Type="http://schemas.openxmlformats.org/officeDocument/2006/relationships/image" Target="../media/image68.emf"/><Relationship Id="rId9" Type="http://schemas.openxmlformats.org/officeDocument/2006/relationships/image" Target="../media/image94.emf"/><Relationship Id="rId14" Type="http://schemas.openxmlformats.org/officeDocument/2006/relationships/oleObject" Target="../embeddings/oleObject10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5.e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2.e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04.emf"/><Relationship Id="rId20" Type="http://schemas.openxmlformats.org/officeDocument/2006/relationships/image" Target="../media/image106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1.e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98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11.emf"/><Relationship Id="rId18" Type="http://schemas.openxmlformats.org/officeDocument/2006/relationships/oleObject" Target="../embeddings/oleObject118.bin"/><Relationship Id="rId3" Type="http://schemas.openxmlformats.org/officeDocument/2006/relationships/image" Target="../media/image155.png"/><Relationship Id="rId21" Type="http://schemas.openxmlformats.org/officeDocument/2006/relationships/image" Target="../media/image115.emf"/><Relationship Id="rId7" Type="http://schemas.openxmlformats.org/officeDocument/2006/relationships/image" Target="../media/image108.e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13.emf"/><Relationship Id="rId25" Type="http://schemas.openxmlformats.org/officeDocument/2006/relationships/image" Target="../media/image117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17.bin"/><Relationship Id="rId20" Type="http://schemas.openxmlformats.org/officeDocument/2006/relationships/oleObject" Target="../embeddings/oleObject119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10.emf"/><Relationship Id="rId24" Type="http://schemas.openxmlformats.org/officeDocument/2006/relationships/oleObject" Target="../embeddings/oleObject121.bin"/><Relationship Id="rId5" Type="http://schemas.openxmlformats.org/officeDocument/2006/relationships/image" Target="../media/image107.emf"/><Relationship Id="rId15" Type="http://schemas.openxmlformats.org/officeDocument/2006/relationships/image" Target="../media/image112.emf"/><Relationship Id="rId23" Type="http://schemas.openxmlformats.org/officeDocument/2006/relationships/image" Target="../media/image116.emf"/><Relationship Id="rId10" Type="http://schemas.openxmlformats.org/officeDocument/2006/relationships/oleObject" Target="../embeddings/oleObject114.bin"/><Relationship Id="rId19" Type="http://schemas.openxmlformats.org/officeDocument/2006/relationships/image" Target="../media/image114.emf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09.emf"/><Relationship Id="rId14" Type="http://schemas.openxmlformats.org/officeDocument/2006/relationships/oleObject" Target="../embeddings/oleObject116.bin"/><Relationship Id="rId22" Type="http://schemas.openxmlformats.org/officeDocument/2006/relationships/oleObject" Target="../embeddings/oleObject120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emf"/><Relationship Id="rId18" Type="http://schemas.openxmlformats.org/officeDocument/2006/relationships/oleObject" Target="../embeddings/oleObject129.bin"/><Relationship Id="rId26" Type="http://schemas.openxmlformats.org/officeDocument/2006/relationships/oleObject" Target="../embeddings/oleObject133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126.emf"/><Relationship Id="rId34" Type="http://schemas.openxmlformats.org/officeDocument/2006/relationships/oleObject" Target="../embeddings/oleObject137.bin"/><Relationship Id="rId7" Type="http://schemas.openxmlformats.org/officeDocument/2006/relationships/image" Target="../media/image119.emf"/><Relationship Id="rId12" Type="http://schemas.openxmlformats.org/officeDocument/2006/relationships/oleObject" Target="../embeddings/oleObject126.bin"/><Relationship Id="rId17" Type="http://schemas.openxmlformats.org/officeDocument/2006/relationships/image" Target="../media/image124.emf"/><Relationship Id="rId25" Type="http://schemas.openxmlformats.org/officeDocument/2006/relationships/image" Target="../media/image128.emf"/><Relationship Id="rId33" Type="http://schemas.openxmlformats.org/officeDocument/2006/relationships/image" Target="../media/image132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28.bin"/><Relationship Id="rId20" Type="http://schemas.openxmlformats.org/officeDocument/2006/relationships/oleObject" Target="../embeddings/oleObject130.bin"/><Relationship Id="rId29" Type="http://schemas.openxmlformats.org/officeDocument/2006/relationships/image" Target="../media/image130.e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21.emf"/><Relationship Id="rId24" Type="http://schemas.openxmlformats.org/officeDocument/2006/relationships/oleObject" Target="../embeddings/oleObject132.bin"/><Relationship Id="rId32" Type="http://schemas.openxmlformats.org/officeDocument/2006/relationships/oleObject" Target="../embeddings/oleObject136.bin"/><Relationship Id="rId5" Type="http://schemas.openxmlformats.org/officeDocument/2006/relationships/image" Target="../media/image118.emf"/><Relationship Id="rId15" Type="http://schemas.openxmlformats.org/officeDocument/2006/relationships/image" Target="../media/image123.emf"/><Relationship Id="rId23" Type="http://schemas.openxmlformats.org/officeDocument/2006/relationships/image" Target="../media/image127.emf"/><Relationship Id="rId28" Type="http://schemas.openxmlformats.org/officeDocument/2006/relationships/oleObject" Target="../embeddings/oleObject134.bin"/><Relationship Id="rId10" Type="http://schemas.openxmlformats.org/officeDocument/2006/relationships/oleObject" Target="../embeddings/oleObject125.bin"/><Relationship Id="rId19" Type="http://schemas.openxmlformats.org/officeDocument/2006/relationships/image" Target="../media/image125.emf"/><Relationship Id="rId31" Type="http://schemas.openxmlformats.org/officeDocument/2006/relationships/image" Target="../media/image131.emf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20.emf"/><Relationship Id="rId14" Type="http://schemas.openxmlformats.org/officeDocument/2006/relationships/oleObject" Target="../embeddings/oleObject127.bin"/><Relationship Id="rId22" Type="http://schemas.openxmlformats.org/officeDocument/2006/relationships/oleObject" Target="../embeddings/oleObject131.bin"/><Relationship Id="rId27" Type="http://schemas.openxmlformats.org/officeDocument/2006/relationships/image" Target="../media/image129.emf"/><Relationship Id="rId30" Type="http://schemas.openxmlformats.org/officeDocument/2006/relationships/oleObject" Target="../embeddings/oleObject135.bin"/><Relationship Id="rId35" Type="http://schemas.openxmlformats.org/officeDocument/2006/relationships/image" Target="../media/image133.emf"/><Relationship Id="rId8" Type="http://schemas.openxmlformats.org/officeDocument/2006/relationships/oleObject" Target="../embeddings/oleObject12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1.bin"/><Relationship Id="rId26" Type="http://schemas.openxmlformats.org/officeDocument/2006/relationships/image" Target="../media/image30.png"/><Relationship Id="rId3" Type="http://schemas.openxmlformats.org/officeDocument/2006/relationships/oleObject" Target="../embeddings/oleObject4.bin"/><Relationship Id="rId21" Type="http://schemas.openxmlformats.org/officeDocument/2006/relationships/image" Target="../media/image16.wmf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4.wmf"/><Relationship Id="rId25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29" Type="http://schemas.openxmlformats.org/officeDocument/2006/relationships/image" Target="../media/image32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image" Target="../media/image21.png"/><Relationship Id="rId24" Type="http://schemas.openxmlformats.org/officeDocument/2006/relationships/image" Target="../media/image28.pn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3.wmf"/><Relationship Id="rId23" Type="http://schemas.openxmlformats.org/officeDocument/2006/relationships/image" Target="../media/image8.png"/><Relationship Id="rId28" Type="http://schemas.openxmlformats.org/officeDocument/2006/relationships/image" Target="../media/image7.png"/><Relationship Id="rId10" Type="http://schemas.openxmlformats.org/officeDocument/2006/relationships/image" Target="../media/image11.wmf"/><Relationship Id="rId19" Type="http://schemas.openxmlformats.org/officeDocument/2006/relationships/image" Target="../media/image15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9.bin"/><Relationship Id="rId22" Type="http://schemas.openxmlformats.org/officeDocument/2006/relationships/image" Target="../media/image27.png"/><Relationship Id="rId27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0.wmf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png"/><Relationship Id="rId11" Type="http://schemas.openxmlformats.org/officeDocument/2006/relationships/image" Target="../media/image19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40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2.emf"/><Relationship Id="rId26" Type="http://schemas.openxmlformats.org/officeDocument/2006/relationships/image" Target="../media/image36.e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34" Type="http://schemas.openxmlformats.org/officeDocument/2006/relationships/image" Target="../media/image40.emf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3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emf"/><Relationship Id="rId20" Type="http://schemas.openxmlformats.org/officeDocument/2006/relationships/image" Target="../media/image33.emf"/><Relationship Id="rId29" Type="http://schemas.openxmlformats.org/officeDocument/2006/relationships/oleObject" Target="../embeddings/oleObject3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5.emf"/><Relationship Id="rId32" Type="http://schemas.openxmlformats.org/officeDocument/2006/relationships/image" Target="../media/image39.e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37.emf"/><Relationship Id="rId36" Type="http://schemas.openxmlformats.org/officeDocument/2006/relationships/image" Target="../media/image41.emf"/><Relationship Id="rId10" Type="http://schemas.openxmlformats.org/officeDocument/2006/relationships/image" Target="../media/image28.emf"/><Relationship Id="rId19" Type="http://schemas.openxmlformats.org/officeDocument/2006/relationships/oleObject" Target="../embeddings/oleObject29.bin"/><Relationship Id="rId31" Type="http://schemas.openxmlformats.org/officeDocument/2006/relationships/oleObject" Target="../embeddings/oleObject35.bin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0.emf"/><Relationship Id="rId22" Type="http://schemas.openxmlformats.org/officeDocument/2006/relationships/image" Target="../media/image34.emf"/><Relationship Id="rId27" Type="http://schemas.openxmlformats.org/officeDocument/2006/relationships/oleObject" Target="../embeddings/oleObject33.bin"/><Relationship Id="rId30" Type="http://schemas.openxmlformats.org/officeDocument/2006/relationships/image" Target="../media/image38.emf"/><Relationship Id="rId35" Type="http://schemas.openxmlformats.org/officeDocument/2006/relationships/oleObject" Target="../embeddings/oleObject37.bin"/><Relationship Id="rId8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6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12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png"/><Relationship Id="rId11" Type="http://schemas.openxmlformats.org/officeDocument/2006/relationships/image" Target="../media/image64.png"/><Relationship Id="rId5" Type="http://schemas.openxmlformats.org/officeDocument/2006/relationships/image" Target="../media/image63.png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1.png"/><Relationship Id="rId4" Type="http://schemas.openxmlformats.org/officeDocument/2006/relationships/image" Target="../media/image62.png"/><Relationship Id="rId9" Type="http://schemas.openxmlformats.org/officeDocument/2006/relationships/image" Target="../media/image30.png"/><Relationship Id="rId1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WordArt 17"/>
          <p:cNvSpPr>
            <a:spLocks noChangeArrowheads="1" noChangeShapeType="1" noTextEdit="1"/>
          </p:cNvSpPr>
          <p:nvPr/>
        </p:nvSpPr>
        <p:spPr bwMode="auto">
          <a:xfrm>
            <a:off x="2051720" y="2636912"/>
            <a:ext cx="6264695" cy="7200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25400">
                  <a:solidFill>
                    <a:prstClr val="white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定积分的性质与基本公式</a:t>
            </a:r>
            <a:endParaRPr lang="zh-CN" altLang="en-US" sz="3600" b="1" kern="10" dirty="0">
              <a:ln w="25400">
                <a:solidFill>
                  <a:prstClr val="white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2846" y="836712"/>
            <a:ext cx="12128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3399">
                        <a:gamma/>
                        <a:shade val="46275"/>
                        <a:invGamma/>
                      </a:srgbClr>
                    </a:gs>
                    <a:gs pos="5000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Text Box 3"/>
              <p:cNvSpPr txBox="1">
                <a:spLocks noChangeArrowheads="1"/>
              </p:cNvSpPr>
              <p:nvPr/>
            </p:nvSpPr>
            <p:spPr bwMode="auto">
              <a:xfrm>
                <a:off x="1371600" y="849412"/>
                <a:ext cx="74676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计算从 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秒到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𝑇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秒这段时间内自由落体的平均</a:t>
                </a:r>
              </a:p>
            </p:txBody>
          </p:sp>
        </mc:Choice>
        <mc:Fallback xmlns="">
          <p:sp>
            <p:nvSpPr>
              <p:cNvPr id="3072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849412"/>
                <a:ext cx="7467600" cy="519113"/>
              </a:xfrm>
              <a:prstGeom prst="rect">
                <a:avLst/>
              </a:prstGeom>
              <a:blipFill rotWithShape="1">
                <a:blip r:embed="rId3"/>
                <a:stretch>
                  <a:fillRect t="-80" b="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331640" y="1368525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endParaRPr kumimoji="1" lang="en-US" altLang="zh-CN" sz="28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823590" y="2130525"/>
            <a:ext cx="4108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已知自由落体速度为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2832100" y="2797275"/>
          <a:ext cx="901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4" name="Equation" r:id="rId4" imgW="1206500" imgH="469900" progId="Equation.3">
                  <p:embed/>
                </p:oleObj>
              </mc:Choice>
              <mc:Fallback>
                <p:oleObj name="Equation" r:id="rId4" imgW="1206500" imgH="469900" progId="Equation.3">
                  <p:embed/>
                  <p:pic>
                    <p:nvPicPr>
                      <p:cNvPr id="0" name="图片 28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2797275"/>
                        <a:ext cx="9017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817240" y="3273525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故所求平均速度</a:t>
            </a:r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2220913" y="4111725"/>
          <a:ext cx="48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5" name="Equation" r:id="rId6" imgW="647700" imgH="508000" progId="Equation.3">
                  <p:embed/>
                </p:oleObj>
              </mc:Choice>
              <mc:Fallback>
                <p:oleObj name="Equation" r:id="rId6" imgW="647700" imgH="508000" progId="Equation.3">
                  <p:embed/>
                  <p:pic>
                    <p:nvPicPr>
                      <p:cNvPr id="0" name="图片 28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4111725"/>
                        <a:ext cx="48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2438400" y="5026125"/>
          <a:ext cx="1689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6" name="Equation" r:id="rId8" imgW="2247900" imgH="1130300" progId="Equation.3">
                  <p:embed/>
                </p:oleObj>
              </mc:Choice>
              <mc:Fallback>
                <p:oleObj name="Equation" r:id="rId8" imgW="2247900" imgH="1130300" progId="Equation.3">
                  <p:embed/>
                  <p:pic>
                    <p:nvPicPr>
                      <p:cNvPr id="0" name="图片 28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26125"/>
                        <a:ext cx="1689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4229100" y="5026125"/>
          <a:ext cx="80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7" name="Equation" r:id="rId10" imgW="1066800" imgH="1130300" progId="Equation.3">
                  <p:embed/>
                </p:oleObj>
              </mc:Choice>
              <mc:Fallback>
                <p:oleObj name="Equation" r:id="rId10" imgW="1066800" imgH="1130300" progId="Equation.3">
                  <p:embed/>
                  <p:pic>
                    <p:nvPicPr>
                      <p:cNvPr id="0" name="图片 28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5026125"/>
                        <a:ext cx="80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3632200" y="4022825"/>
          <a:ext cx="1168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8" name="Equation" r:id="rId12" imgW="1562100" imgH="1028700" progId="Equation.3">
                  <p:embed/>
                </p:oleObj>
              </mc:Choice>
              <mc:Fallback>
                <p:oleObj name="Equation" r:id="rId12" imgW="1562100" imgH="1028700" progId="Equation.3">
                  <p:embed/>
                  <p:pic>
                    <p:nvPicPr>
                      <p:cNvPr id="0" name="图片 28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4022825"/>
                        <a:ext cx="1168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2824163" y="3946625"/>
          <a:ext cx="78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9" name="Equation" r:id="rId14" imgW="1054100" imgH="1130300" progId="Equation.3">
                  <p:embed/>
                </p:oleObj>
              </mc:Choice>
              <mc:Fallback>
                <p:oleObj name="Equation" r:id="rId14" imgW="1054100" imgH="1130300" progId="Equation.3">
                  <p:embed/>
                  <p:pic>
                    <p:nvPicPr>
                      <p:cNvPr id="0" name="图片 28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3946625"/>
                        <a:ext cx="787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40" name="Group 20"/>
          <p:cNvGrpSpPr/>
          <p:nvPr/>
        </p:nvGrpSpPr>
        <p:grpSpPr bwMode="auto">
          <a:xfrm>
            <a:off x="5829300" y="3044925"/>
            <a:ext cx="1828800" cy="2819400"/>
            <a:chOff x="3456" y="1152"/>
            <a:chExt cx="1152" cy="1776"/>
          </a:xfrm>
        </p:grpSpPr>
        <p:grpSp>
          <p:nvGrpSpPr>
            <p:cNvPr id="30741" name="Group 21"/>
            <p:cNvGrpSpPr/>
            <p:nvPr/>
          </p:nvGrpSpPr>
          <p:grpSpPr bwMode="auto">
            <a:xfrm>
              <a:off x="3792" y="1152"/>
              <a:ext cx="730" cy="1537"/>
              <a:chOff x="3792" y="1152"/>
              <a:chExt cx="912" cy="1920"/>
            </a:xfrm>
          </p:grpSpPr>
          <p:sp>
            <p:nvSpPr>
              <p:cNvPr id="30742" name="AutoShape 22"/>
              <p:cNvSpPr>
                <a:spLocks noChangeArrowheads="1"/>
              </p:cNvSpPr>
              <p:nvPr/>
            </p:nvSpPr>
            <p:spPr bwMode="auto">
              <a:xfrm flipH="1">
                <a:off x="3792" y="1344"/>
                <a:ext cx="576" cy="1728"/>
              </a:xfrm>
              <a:prstGeom prst="rtTriangle">
                <a:avLst/>
              </a:prstGeom>
              <a:solidFill>
                <a:srgbClr val="00808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43" name="Line 23"/>
              <p:cNvSpPr>
                <a:spLocks noChangeShapeType="1"/>
              </p:cNvSpPr>
              <p:nvPr/>
            </p:nvSpPr>
            <p:spPr bwMode="auto">
              <a:xfrm>
                <a:off x="3792" y="307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44" name="Line 24"/>
              <p:cNvSpPr>
                <a:spLocks noChangeShapeType="1"/>
              </p:cNvSpPr>
              <p:nvPr/>
            </p:nvSpPr>
            <p:spPr bwMode="auto">
              <a:xfrm flipV="1">
                <a:off x="3792" y="1152"/>
                <a:ext cx="0" cy="19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aphicFrame>
          <p:nvGraphicFramePr>
            <p:cNvPr id="30745" name="Object 25"/>
            <p:cNvGraphicFramePr>
              <a:graphicFrameLocks noChangeAspect="1"/>
            </p:cNvGraphicFramePr>
            <p:nvPr/>
          </p:nvGraphicFramePr>
          <p:xfrm>
            <a:off x="3744" y="2736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0" name="Equation" r:id="rId16" imgW="292100" imgH="317500" progId="Equation.3">
                    <p:embed/>
                  </p:oleObj>
                </mc:Choice>
                <mc:Fallback>
                  <p:oleObj name="Equation" r:id="rId16" imgW="292100" imgH="317500" progId="Equation.3">
                    <p:embed/>
                    <p:pic>
                      <p:nvPicPr>
                        <p:cNvPr id="0" name="图片 284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736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6" name="Object 26"/>
            <p:cNvGraphicFramePr>
              <a:graphicFrameLocks noChangeAspect="1"/>
            </p:cNvGraphicFramePr>
            <p:nvPr/>
          </p:nvGraphicFramePr>
          <p:xfrm>
            <a:off x="3456" y="1728"/>
            <a:ext cx="60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1" name="Equation" r:id="rId18" imgW="1282700" imgH="469900" progId="Equation.3">
                    <p:embed/>
                  </p:oleObj>
                </mc:Choice>
                <mc:Fallback>
                  <p:oleObj name="Equation" r:id="rId18" imgW="1282700" imgH="469900" progId="Equation.3">
                    <p:embed/>
                    <p:pic>
                      <p:nvPicPr>
                        <p:cNvPr id="0" name="图片 284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28"/>
                          <a:ext cx="60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7" name="Object 27"/>
            <p:cNvGraphicFramePr>
              <a:graphicFrameLocks noChangeAspect="1"/>
            </p:cNvGraphicFramePr>
            <p:nvPr/>
          </p:nvGraphicFramePr>
          <p:xfrm>
            <a:off x="3556" y="1152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2" name="Equation" r:id="rId20" imgW="266700" imgH="317500" progId="Equation.3">
                    <p:embed/>
                  </p:oleObj>
                </mc:Choice>
                <mc:Fallback>
                  <p:oleObj name="Equation" r:id="rId20" imgW="266700" imgH="317500" progId="Equation.3">
                    <p:embed/>
                    <p:pic>
                      <p:nvPicPr>
                        <p:cNvPr id="0" name="图片 284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6" y="1152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8" name="Object 28"/>
            <p:cNvGraphicFramePr>
              <a:graphicFrameLocks noChangeAspect="1"/>
            </p:cNvGraphicFramePr>
            <p:nvPr/>
          </p:nvGraphicFramePr>
          <p:xfrm>
            <a:off x="4176" y="2736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3" name="Equation" r:id="rId22" imgW="355600" imgH="406400" progId="Equation.3">
                    <p:embed/>
                  </p:oleObj>
                </mc:Choice>
                <mc:Fallback>
                  <p:oleObj name="Equation" r:id="rId22" imgW="355600" imgH="406400" progId="Equation.3">
                    <p:embed/>
                    <p:pic>
                      <p:nvPicPr>
                        <p:cNvPr id="0" name="图片 284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736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9" name="Object 29"/>
            <p:cNvGraphicFramePr>
              <a:graphicFrameLocks noChangeAspect="1"/>
            </p:cNvGraphicFramePr>
            <p:nvPr/>
          </p:nvGraphicFramePr>
          <p:xfrm>
            <a:off x="4512" y="2736"/>
            <a:ext cx="9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14" name="Equation" r:id="rId24" imgW="203200" imgH="368300" progId="Equation.3">
                    <p:embed/>
                  </p:oleObj>
                </mc:Choice>
                <mc:Fallback>
                  <p:oleObj name="Equation" r:id="rId24" imgW="203200" imgH="368300" progId="Equation.3">
                    <p:embed/>
                    <p:pic>
                      <p:nvPicPr>
                        <p:cNvPr id="0" name="图片 284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736"/>
                          <a:ext cx="9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50" name="Object 30"/>
          <p:cNvGraphicFramePr>
            <a:graphicFrameLocks noChangeAspect="1"/>
          </p:cNvGraphicFramePr>
          <p:nvPr/>
        </p:nvGraphicFramePr>
        <p:xfrm>
          <a:off x="6845300" y="4111725"/>
          <a:ext cx="153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15" name="Equation" r:id="rId26" imgW="2044700" imgH="1130300" progId="Equation.3">
                  <p:embed/>
                </p:oleObj>
              </mc:Choice>
              <mc:Fallback>
                <p:oleObj name="Equation" r:id="rId26" imgW="2044700" imgH="1130300" progId="Equation.3">
                  <p:embed/>
                  <p:pic>
                    <p:nvPicPr>
                      <p:cNvPr id="0" name="图片 28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4111725"/>
                        <a:ext cx="153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  <p:bldP spid="3072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134492"/>
            <a:ext cx="216024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276932" y="705803"/>
          <a:ext cx="3735228" cy="120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4" name="Equation" r:id="rId4" imgW="27432000" imgH="8839200" progId="Equation.DSMT4">
                  <p:embed/>
                </p:oleObj>
              </mc:Choice>
              <mc:Fallback>
                <p:oleObj name="Equation" r:id="rId4" imgW="27432000" imgH="8839200" progId="Equation.DSMT4">
                  <p:embed/>
                  <p:pic>
                    <p:nvPicPr>
                      <p:cNvPr id="0" name="图片 399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932" y="705803"/>
                        <a:ext cx="3735228" cy="1201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7040" y="3077597"/>
                <a:ext cx="8053432" cy="271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[0,1]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上连续，在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(0,1)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内可导，且</a:t>
                </a:r>
                <a:endPara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3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3</m:t>
                              </m:r>
                            </m:den>
                          </m:f>
                        </m:sub>
                        <m:sup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𝑓</m:t>
                              </m:r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 </m:t>
                      </m:r>
                      <m:r>
                        <m:rPr>
                          <m:nor/>
                        </m:rP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d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𝑓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(0).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证明存在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𝑐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Cambria Math" panose="02040503050406030204"/>
                      </a:rPr>
                      <m:t>∈(0,1)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=0</m:t>
                    </m:r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.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40" y="3077597"/>
                <a:ext cx="8053432" cy="2718245"/>
              </a:xfrm>
              <a:prstGeom prst="rect">
                <a:avLst/>
              </a:prstGeom>
              <a:blipFill rotWithShape="1">
                <a:blip r:embed="rId6"/>
                <a:stretch>
                  <a:fillRect l="-7" t="-14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74380" y="2070596"/>
            <a:ext cx="725400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是否成立                                 ？                   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350536"/>
              </p:ext>
            </p:extLst>
          </p:nvPr>
        </p:nvGraphicFramePr>
        <p:xfrm>
          <a:off x="2968051" y="1641981"/>
          <a:ext cx="3651409" cy="120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5" name="Equation" r:id="rId7" imgW="26822400" imgH="8839200" progId="Equation.DSMT4">
                  <p:embed/>
                </p:oleObj>
              </mc:Choice>
              <mc:Fallback>
                <p:oleObj name="Equation" r:id="rId7" imgW="26822400" imgH="8839200" progId="Equation.DSMT4">
                  <p:embed/>
                  <p:pic>
                    <p:nvPicPr>
                      <p:cNvPr id="0" name="图片 399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99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051" y="1641981"/>
                        <a:ext cx="3651409" cy="1201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17"/>
              <p:cNvSpPr txBox="1">
                <a:spLocks noChangeArrowheads="1"/>
              </p:cNvSpPr>
              <p:nvPr/>
            </p:nvSpPr>
            <p:spPr bwMode="auto">
              <a:xfrm>
                <a:off x="812037" y="3022674"/>
                <a:ext cx="7864420" cy="2031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如果该物体运动的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路程函数</a:t>
                </a:r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为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𝑠</m:t>
                        </m:r>
                        <m:r>
                          <a:rPr lang="zh-CN" altLang="en-US" sz="2800" b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，则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在时段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 b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内的路程为</a:t>
                </a:r>
                <a:endParaRPr kumimoji="0" lang="en-US" altLang="zh-CN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𝑠</m:t>
                          </m:r>
                          <m:r>
                            <a:rPr lang="zh-CN" altLang="en-US" sz="2800" b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zh-CN" altLang="en-US" sz="2800" b="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𝑠</m:t>
                          </m:r>
                          <m:r>
                            <a:rPr lang="zh-CN" altLang="en-US" sz="2800" b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zh-CN" altLang="en-US" sz="2800" b="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𝑏</m:t>
                          </m:r>
                          <m:r>
                            <a:rPr lang="zh-CN" altLang="en-US" sz="2800" b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)−</m:t>
                          </m:r>
                          <m:r>
                            <a:rPr lang="zh-CN" altLang="en-US" sz="2800" b="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𝑠</m:t>
                          </m:r>
                          <m:r>
                            <a:rPr lang="zh-CN" altLang="en-US" sz="2800" b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zh-CN" altLang="en-US" sz="2800" b="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𝑎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037" y="3022674"/>
                <a:ext cx="7864420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6" t="-4" r="6" b="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12036" y="928540"/>
                <a:ext cx="7648396" cy="2115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设变速直线运动速度为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𝑣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𝑡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则在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时段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 b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内物体经过的路程为</a:t>
                </a:r>
                <a:endPara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𝑠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𝑏</m:t>
                          </m:r>
                        </m:sup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𝑣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d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e>
                      </m:nary>
                      <m: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36" y="928540"/>
                <a:ext cx="7648396" cy="2115387"/>
              </a:xfrm>
              <a:prstGeom prst="rect">
                <a:avLst/>
              </a:prstGeom>
              <a:blipFill rotWithShape="1">
                <a:blip r:embed="rId4"/>
                <a:stretch>
                  <a:fillRect l="-7" t="-8" r="4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651097" y="5148764"/>
                <a:ext cx="4047839" cy="1069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𝑏</m:t>
                          </m:r>
                        </m:sup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𝑣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d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𝑠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𝑏</m:t>
                          </m:r>
                        </m:e>
                      </m:d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𝑠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097" y="5148764"/>
                <a:ext cx="4047839" cy="1069716"/>
              </a:xfrm>
              <a:prstGeom prst="rect">
                <a:avLst/>
              </a:prstGeom>
              <a:blipFill rotWithShape="1">
                <a:blip r:embed="rId5"/>
                <a:stretch>
                  <a:fillRect l="-12" t="-17" r="5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3425016" y="5174480"/>
            <a:ext cx="4500000" cy="1044000"/>
          </a:xfrm>
          <a:prstGeom prst="roundRect">
            <a:avLst>
              <a:gd name="adj" fmla="val 5590"/>
            </a:avLst>
          </a:prstGeom>
          <a:ln w="19050">
            <a:solidFill>
              <a:srgbClr val="0000CC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6674" y="5427175"/>
                <a:ext cx="2394786" cy="538609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𝑣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𝑡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)=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𝑠</m:t>
                      </m:r>
                      <m: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′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𝑡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 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4" y="5427175"/>
                <a:ext cx="2394786" cy="538609"/>
              </a:xfrm>
              <a:prstGeom prst="rect">
                <a:avLst/>
              </a:prstGeom>
              <a:blipFill rotWithShape="1">
                <a:blip r:embed="rId6"/>
                <a:stretch>
                  <a:fillRect l="-599" t="-2680" r="-586" b="-2601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17"/>
              <p:cNvSpPr txBox="1">
                <a:spLocks noChangeArrowheads="1"/>
              </p:cNvSpPr>
              <p:nvPr/>
            </p:nvSpPr>
            <p:spPr bwMode="auto">
              <a:xfrm>
                <a:off x="812037" y="3022674"/>
                <a:ext cx="7864420" cy="2031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如果该物体运动的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路程函数</a:t>
                </a:r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为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𝑠</m:t>
                        </m:r>
                        <m:r>
                          <a:rPr lang="zh-CN" altLang="en-US" sz="2800" b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，则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在时段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 b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内的路程为</a:t>
                </a:r>
                <a:endParaRPr kumimoji="0" lang="en-US" altLang="zh-CN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𝑠</m:t>
                          </m:r>
                          <m:r>
                            <a:rPr lang="zh-CN" altLang="en-US" sz="2800" b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zh-CN" altLang="en-US" sz="2800" b="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𝑠</m:t>
                          </m:r>
                          <m:r>
                            <a:rPr lang="zh-CN" altLang="en-US" sz="2800" b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zh-CN" altLang="en-US" sz="2800" b="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𝑏</m:t>
                          </m:r>
                          <m:r>
                            <a:rPr lang="zh-CN" altLang="en-US" sz="2800" b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)−</m:t>
                          </m:r>
                          <m:r>
                            <a:rPr lang="zh-CN" altLang="en-US" sz="2800" b="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𝑠</m:t>
                          </m:r>
                          <m:r>
                            <a:rPr lang="zh-CN" altLang="en-US" sz="2800" b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zh-CN" altLang="en-US" sz="2800" b="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𝑎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037" y="3022674"/>
                <a:ext cx="7864420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6" t="-4" r="6" b="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12036" y="928540"/>
                <a:ext cx="7648396" cy="2115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设变速直线运动速度为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𝑣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𝑡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则在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时段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 b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内物体经过的路程为</a:t>
                </a:r>
                <a:endParaRPr lang="en-US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𝑠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𝑏</m:t>
                          </m:r>
                        </m:sup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𝑣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d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𝑡</m:t>
                          </m:r>
                        </m:e>
                      </m:nary>
                      <m: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36" y="928540"/>
                <a:ext cx="7648396" cy="2115387"/>
              </a:xfrm>
              <a:prstGeom prst="rect">
                <a:avLst/>
              </a:prstGeom>
              <a:blipFill rotWithShape="1">
                <a:blip r:embed="rId4"/>
                <a:stretch>
                  <a:fillRect l="-7" t="-8" r="4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/>
        </p:nvSpPr>
        <p:spPr>
          <a:xfrm>
            <a:off x="3425016" y="5085184"/>
            <a:ext cx="4500000" cy="1152000"/>
          </a:xfrm>
          <a:prstGeom prst="roundRect">
            <a:avLst>
              <a:gd name="adj" fmla="val 5590"/>
            </a:avLst>
          </a:prstGeom>
          <a:ln w="19050">
            <a:solidFill>
              <a:srgbClr val="0000CC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6674" y="5427175"/>
                <a:ext cx="2394786" cy="538609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𝑣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𝑡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)=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𝑠</m:t>
                      </m:r>
                      <m: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′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𝑡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 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4" y="5427175"/>
                <a:ext cx="2394786" cy="538609"/>
              </a:xfrm>
              <a:prstGeom prst="rect">
                <a:avLst/>
              </a:prstGeom>
              <a:blipFill rotWithShape="1">
                <a:blip r:embed="rId5"/>
                <a:stretch>
                  <a:fillRect l="-599" t="-2680" r="-586" b="-2601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425016" y="5022000"/>
                <a:ext cx="4473661" cy="12188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zh-CN" alt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𝒃</m:t>
                          </m:r>
                        </m:sup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𝒔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′</m:t>
                          </m:r>
                          <m:d>
                            <m:dPr>
                              <m:ctrlP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 </m:t>
                          </m:r>
                          <m:r>
                            <a:rPr lang="zh-CN" altLang="en-US" sz="3200" b="1" i="0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𝐝</m:t>
                          </m:r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𝒕</m:t>
                          </m:r>
                        </m:e>
                      </m:nary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𝒔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𝒃</m:t>
                          </m:r>
                        </m:e>
                      </m:d>
                      <m:r>
                        <a:rPr lang="zh-CN" altLang="en-US" sz="2800" b="1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𝒔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016" y="5022000"/>
                <a:ext cx="4473661" cy="1218860"/>
              </a:xfrm>
              <a:prstGeom prst="rect">
                <a:avLst/>
              </a:prstGeom>
              <a:blipFill rotWithShape="1">
                <a:blip r:embed="rId6"/>
                <a:stretch>
                  <a:fillRect l="-10" t="-34" r="-25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6806605" y="1692523"/>
          <a:ext cx="744537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4" name="位图图像" r:id="rId4" imgW="781050" imgH="1447800" progId="Paint.Picture">
                  <p:embed/>
                </p:oleObj>
              </mc:Choice>
              <mc:Fallback>
                <p:oleObj name="位图图像" r:id="rId4" imgW="781050" imgH="1447800" progId="Paint.Picture">
                  <p:embed/>
                  <p:pic>
                    <p:nvPicPr>
                      <p:cNvPr id="0" name="图片 41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605" y="1692523"/>
                        <a:ext cx="744537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3" name="Group 3"/>
          <p:cNvGrpSpPr/>
          <p:nvPr/>
        </p:nvGrpSpPr>
        <p:grpSpPr bwMode="auto">
          <a:xfrm>
            <a:off x="6300192" y="1409948"/>
            <a:ext cx="2501900" cy="1938338"/>
            <a:chOff x="4011" y="464"/>
            <a:chExt cx="1653" cy="1278"/>
          </a:xfrm>
        </p:grpSpPr>
        <p:graphicFrame>
          <p:nvGraphicFramePr>
            <p:cNvPr id="5124" name="Object 4"/>
            <p:cNvGraphicFramePr>
              <a:graphicFrameLocks noChangeAspect="1"/>
            </p:cNvGraphicFramePr>
            <p:nvPr/>
          </p:nvGraphicFramePr>
          <p:xfrm>
            <a:off x="4352" y="464"/>
            <a:ext cx="8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45" name="Equation" r:id="rId6" imgW="1765300" imgH="546100" progId="Equation.3">
                    <p:embed/>
                  </p:oleObj>
                </mc:Choice>
                <mc:Fallback>
                  <p:oleObj name="Equation" r:id="rId6" imgW="1765300" imgH="546100" progId="Equation.3">
                    <p:embed/>
                    <p:pic>
                      <p:nvPicPr>
                        <p:cNvPr id="0" name="图片 413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2" y="464"/>
                          <a:ext cx="8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5" name="Group 5"/>
            <p:cNvGrpSpPr/>
            <p:nvPr/>
          </p:nvGrpSpPr>
          <p:grpSpPr bwMode="auto">
            <a:xfrm>
              <a:off x="4011" y="624"/>
              <a:ext cx="1653" cy="1118"/>
              <a:chOff x="4011" y="624"/>
              <a:chExt cx="1653" cy="1118"/>
            </a:xfrm>
          </p:grpSpPr>
          <p:sp>
            <p:nvSpPr>
              <p:cNvPr id="5126" name="Line 6"/>
              <p:cNvSpPr>
                <a:spLocks noChangeShapeType="1"/>
              </p:cNvSpPr>
              <p:nvPr/>
            </p:nvSpPr>
            <p:spPr bwMode="auto">
              <a:xfrm flipV="1">
                <a:off x="4224" y="624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27" name="Line 7"/>
              <p:cNvSpPr>
                <a:spLocks noChangeShapeType="1"/>
              </p:cNvSpPr>
              <p:nvPr/>
            </p:nvSpPr>
            <p:spPr bwMode="auto">
              <a:xfrm>
                <a:off x="5328" y="624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5128" name="Object 8"/>
              <p:cNvGraphicFramePr>
                <a:graphicFrameLocks noChangeAspect="1"/>
              </p:cNvGraphicFramePr>
              <p:nvPr/>
            </p:nvGraphicFramePr>
            <p:xfrm>
              <a:off x="5520" y="1589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46" name="Equation" r:id="rId8" imgW="304800" imgH="317500" progId="Equation.3">
                      <p:embed/>
                    </p:oleObj>
                  </mc:Choice>
                  <mc:Fallback>
                    <p:oleObj name="Equation" r:id="rId8" imgW="304800" imgH="317500" progId="Equation.3">
                      <p:embed/>
                      <p:pic>
                        <p:nvPicPr>
                          <p:cNvPr id="0" name="图片 413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20" y="1589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9" name="Object 9"/>
              <p:cNvGraphicFramePr>
                <a:graphicFrameLocks noChangeAspect="1"/>
              </p:cNvGraphicFramePr>
              <p:nvPr/>
            </p:nvGraphicFramePr>
            <p:xfrm>
              <a:off x="5290" y="1536"/>
              <a:ext cx="134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47" name="Equation" r:id="rId10" imgW="292100" imgH="444500" progId="Equation.3">
                      <p:embed/>
                    </p:oleObj>
                  </mc:Choice>
                  <mc:Fallback>
                    <p:oleObj name="Equation" r:id="rId10" imgW="292100" imgH="444500" progId="Equation.3">
                      <p:embed/>
                      <p:pic>
                        <p:nvPicPr>
                          <p:cNvPr id="0" name="图片 413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0" y="1536"/>
                            <a:ext cx="134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0" name="Object 10"/>
              <p:cNvGraphicFramePr>
                <a:graphicFrameLocks noChangeAspect="1"/>
              </p:cNvGraphicFramePr>
              <p:nvPr/>
            </p:nvGraphicFramePr>
            <p:xfrm>
              <a:off x="4311" y="158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48" name="Equation" r:id="rId12" imgW="304800" imgH="317500" progId="Equation.3">
                      <p:embed/>
                    </p:oleObj>
                  </mc:Choice>
                  <mc:Fallback>
                    <p:oleObj name="Equation" r:id="rId12" imgW="304800" imgH="317500" progId="Equation.3">
                      <p:embed/>
                      <p:pic>
                        <p:nvPicPr>
                          <p:cNvPr id="0" name="图片 413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1" y="158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1" name="Object 11"/>
              <p:cNvGraphicFramePr>
                <a:graphicFrameLocks noChangeAspect="1"/>
              </p:cNvGraphicFramePr>
              <p:nvPr/>
            </p:nvGraphicFramePr>
            <p:xfrm>
              <a:off x="4017" y="1448"/>
              <a:ext cx="182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49" name="Equation" r:id="rId14" imgW="292100" imgH="317500" progId="Equation.3">
                      <p:embed/>
                    </p:oleObj>
                  </mc:Choice>
                  <mc:Fallback>
                    <p:oleObj name="Equation" r:id="rId14" imgW="292100" imgH="317500" progId="Equation.3">
                      <p:embed/>
                      <p:pic>
                        <p:nvPicPr>
                          <p:cNvPr id="0" name="图片 413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7" y="1448"/>
                            <a:ext cx="182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2" name="Object 12"/>
              <p:cNvGraphicFramePr>
                <a:graphicFrameLocks noChangeAspect="1"/>
              </p:cNvGraphicFramePr>
              <p:nvPr/>
            </p:nvGraphicFramePr>
            <p:xfrm>
              <a:off x="4011" y="66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50" name="Equation" r:id="rId16" imgW="317500" imgH="419100" progId="Equation.3">
                      <p:embed/>
                    </p:oleObj>
                  </mc:Choice>
                  <mc:Fallback>
                    <p:oleObj name="Equation" r:id="rId16" imgW="317500" imgH="419100" progId="Equation.3">
                      <p:embed/>
                      <p:pic>
                        <p:nvPicPr>
                          <p:cNvPr id="0" name="图片 413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1" y="66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33" name="Freeform 13"/>
              <p:cNvSpPr/>
              <p:nvPr/>
            </p:nvSpPr>
            <p:spPr bwMode="auto">
              <a:xfrm>
                <a:off x="4368" y="624"/>
                <a:ext cx="960" cy="336"/>
              </a:xfrm>
              <a:custGeom>
                <a:avLst/>
                <a:gdLst>
                  <a:gd name="T0" fmla="*/ 0 w 960"/>
                  <a:gd name="T1" fmla="*/ 336 h 336"/>
                  <a:gd name="T2" fmla="*/ 192 w 960"/>
                  <a:gd name="T3" fmla="*/ 48 h 336"/>
                  <a:gd name="T4" fmla="*/ 624 w 960"/>
                  <a:gd name="T5" fmla="*/ 240 h 336"/>
                  <a:gd name="T6" fmla="*/ 960 w 960"/>
                  <a:gd name="T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0" h="336">
                    <a:moveTo>
                      <a:pt x="0" y="336"/>
                    </a:moveTo>
                    <a:cubicBezTo>
                      <a:pt x="44" y="200"/>
                      <a:pt x="88" y="64"/>
                      <a:pt x="192" y="48"/>
                    </a:cubicBezTo>
                    <a:cubicBezTo>
                      <a:pt x="296" y="32"/>
                      <a:pt x="496" y="248"/>
                      <a:pt x="624" y="240"/>
                    </a:cubicBezTo>
                    <a:cubicBezTo>
                      <a:pt x="752" y="232"/>
                      <a:pt x="904" y="40"/>
                      <a:pt x="960" y="0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/>
            </p:nvSpPr>
            <p:spPr bwMode="auto">
              <a:xfrm>
                <a:off x="4224" y="1536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35" name="Line 15"/>
              <p:cNvSpPr>
                <a:spLocks noChangeShapeType="1"/>
              </p:cNvSpPr>
              <p:nvPr/>
            </p:nvSpPr>
            <p:spPr bwMode="auto">
              <a:xfrm>
                <a:off x="4368" y="96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7522567" y="1908423"/>
            <a:ext cx="0" cy="109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6841530" y="2213223"/>
          <a:ext cx="6540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1" name="Equation" r:id="rId18" imgW="1028700" imgH="546100" progId="Equation.3">
                  <p:embed/>
                </p:oleObj>
              </mc:Choice>
              <mc:Fallback>
                <p:oleObj name="Equation" r:id="rId18" imgW="1028700" imgH="546100" progId="Equation.3">
                  <p:embed/>
                  <p:pic>
                    <p:nvPicPr>
                      <p:cNvPr id="0" name="图片 41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1530" y="2213223"/>
                        <a:ext cx="6540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7420967" y="3095873"/>
          <a:ext cx="219075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2" name="Equation" r:id="rId20" imgW="304800" imgH="317500" progId="Equation.3">
                  <p:embed/>
                </p:oleObj>
              </mc:Choice>
              <mc:Fallback>
                <p:oleObj name="Equation" r:id="rId20" imgW="304800" imgH="317500" progId="Equation.3">
                  <p:embed/>
                  <p:pic>
                    <p:nvPicPr>
                      <p:cNvPr id="0" name="图片 41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0967" y="3095873"/>
                        <a:ext cx="219075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19"/>
          <p:cNvGraphicFramePr>
            <a:graphicFrameLocks noChangeAspect="1"/>
          </p:cNvGraphicFramePr>
          <p:nvPr/>
        </p:nvGraphicFramePr>
        <p:xfrm>
          <a:off x="7784505" y="3545136"/>
          <a:ext cx="70326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3" name="Equation" r:id="rId22" imgW="977900" imgH="444500" progId="Equation.3">
                  <p:embed/>
                </p:oleObj>
              </mc:Choice>
              <mc:Fallback>
                <p:oleObj name="Equation" r:id="rId22" imgW="977900" imgH="444500" progId="Equation.3">
                  <p:embed/>
                  <p:pic>
                    <p:nvPicPr>
                      <p:cNvPr id="0" name="图片 41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4505" y="3545136"/>
                        <a:ext cx="70326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Line 20"/>
          <p:cNvSpPr>
            <a:spLocks noChangeShapeType="1"/>
          </p:cNvSpPr>
          <p:nvPr/>
        </p:nvSpPr>
        <p:spPr bwMode="auto">
          <a:xfrm flipV="1">
            <a:off x="7752755" y="1998911"/>
            <a:ext cx="0" cy="10191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 flipH="1" flipV="1">
            <a:off x="7821017" y="3103811"/>
            <a:ext cx="219075" cy="509587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142" name="Object 22"/>
          <p:cNvGraphicFramePr>
            <a:graphicFrameLocks noChangeAspect="1"/>
          </p:cNvGraphicFramePr>
          <p:nvPr/>
        </p:nvGraphicFramePr>
        <p:xfrm>
          <a:off x="7584480" y="3118098"/>
          <a:ext cx="2301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4" name="Equation" r:id="rId24" imgW="317500" imgH="520700" progId="Equation.3">
                  <p:embed/>
                </p:oleObj>
              </mc:Choice>
              <mc:Fallback>
                <p:oleObj name="Equation" r:id="rId24" imgW="317500" imgH="520700" progId="Equation.3">
                  <p:embed/>
                  <p:pic>
                    <p:nvPicPr>
                      <p:cNvPr id="0" name="图片 41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4480" y="3118098"/>
                        <a:ext cx="23018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3" name="Line 23"/>
          <p:cNvSpPr>
            <a:spLocks noChangeShapeType="1"/>
          </p:cNvSpPr>
          <p:nvPr/>
        </p:nvSpPr>
        <p:spPr bwMode="auto">
          <a:xfrm flipV="1">
            <a:off x="7640042" y="1994148"/>
            <a:ext cx="0" cy="101917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4721696" y="851000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kumimoji="1"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变上限函数</a:t>
            </a:r>
          </a:p>
        </p:txBody>
      </p:sp>
      <p:graphicFrame>
        <p:nvGraphicFramePr>
          <p:cNvPr id="5147" name="Object 27"/>
          <p:cNvGraphicFramePr>
            <a:graphicFrameLocks noChangeAspect="1"/>
          </p:cNvGraphicFramePr>
          <p:nvPr/>
        </p:nvGraphicFramePr>
        <p:xfrm>
          <a:off x="2165980" y="1302033"/>
          <a:ext cx="2766060" cy="85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5" name="Equation" r:id="rId26" imgW="3352800" imgH="1028700" progId="Equation.3">
                  <p:embed/>
                </p:oleObj>
              </mc:Choice>
              <mc:Fallback>
                <p:oleObj name="Equation" r:id="rId26" imgW="3352800" imgH="1028700" progId="Equation.3">
                  <p:embed/>
                  <p:pic>
                    <p:nvPicPr>
                      <p:cNvPr id="0" name="图片 41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980" y="1302033"/>
                        <a:ext cx="2766060" cy="852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635422" y="2741712"/>
            <a:ext cx="984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5149" name="Object 29"/>
          <p:cNvGraphicFramePr>
            <a:graphicFrameLocks noChangeAspect="1"/>
          </p:cNvGraphicFramePr>
          <p:nvPr/>
        </p:nvGraphicFramePr>
        <p:xfrm>
          <a:off x="1295400" y="2849662"/>
          <a:ext cx="266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6" name="Equation" r:id="rId28" imgW="3556000" imgH="546100" progId="Equation.3">
                  <p:embed/>
                </p:oleObj>
              </mc:Choice>
              <mc:Fallback>
                <p:oleObj name="Equation" r:id="rId28" imgW="3556000" imgH="546100" progId="Equation.3">
                  <p:embed/>
                  <p:pic>
                    <p:nvPicPr>
                      <p:cNvPr id="0" name="图片 41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49662"/>
                        <a:ext cx="266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3962400" y="2756000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则有</a:t>
            </a:r>
          </a:p>
        </p:txBody>
      </p:sp>
      <p:graphicFrame>
        <p:nvGraphicFramePr>
          <p:cNvPr id="5151" name="Object 31"/>
          <p:cNvGraphicFramePr>
            <a:graphicFrameLocks noChangeAspect="1"/>
          </p:cNvGraphicFramePr>
          <p:nvPr/>
        </p:nvGraphicFramePr>
        <p:xfrm>
          <a:off x="609600" y="3351312"/>
          <a:ext cx="2374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7" name="Equation" r:id="rId30" imgW="3162300" imgH="1130300" progId="Equation.3">
                  <p:embed/>
                </p:oleObj>
              </mc:Choice>
              <mc:Fallback>
                <p:oleObj name="Equation" r:id="rId30" imgW="3162300" imgH="1130300" progId="Equation.3">
                  <p:embed/>
                  <p:pic>
                    <p:nvPicPr>
                      <p:cNvPr id="0" name="图片 41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51312"/>
                        <a:ext cx="2374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2" name="Object 32"/>
          <p:cNvGraphicFramePr>
            <a:graphicFrameLocks noChangeAspect="1"/>
          </p:cNvGraphicFramePr>
          <p:nvPr/>
        </p:nvGraphicFramePr>
        <p:xfrm>
          <a:off x="3048000" y="3368775"/>
          <a:ext cx="73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8" name="Equation" r:id="rId32" imgW="977900" imgH="1130300" progId="Equation.3">
                  <p:embed/>
                </p:oleObj>
              </mc:Choice>
              <mc:Fallback>
                <p:oleObj name="Equation" r:id="rId32" imgW="977900" imgH="1130300" progId="Equation.3">
                  <p:embed/>
                  <p:pic>
                    <p:nvPicPr>
                      <p:cNvPr id="0" name="图片 41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368775"/>
                        <a:ext cx="736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3" name="Object 33"/>
          <p:cNvGraphicFramePr>
            <a:graphicFrameLocks noChangeAspect="1"/>
          </p:cNvGraphicFramePr>
          <p:nvPr/>
        </p:nvGraphicFramePr>
        <p:xfrm>
          <a:off x="3781425" y="3433862"/>
          <a:ext cx="36417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9" name="Equation" r:id="rId34" imgW="4864100" imgH="1028700" progId="Equation.3">
                  <p:embed/>
                </p:oleObj>
              </mc:Choice>
              <mc:Fallback>
                <p:oleObj name="Equation" r:id="rId34" imgW="4864100" imgH="1028700" progId="Equation.3">
                  <p:embed/>
                  <p:pic>
                    <p:nvPicPr>
                      <p:cNvPr id="0" name="图片 41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3433862"/>
                        <a:ext cx="36417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4" name="Object 34"/>
          <p:cNvGraphicFramePr>
            <a:graphicFrameLocks noChangeAspect="1"/>
          </p:cNvGraphicFramePr>
          <p:nvPr/>
        </p:nvGraphicFramePr>
        <p:xfrm>
          <a:off x="2997200" y="4341912"/>
          <a:ext cx="2311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0" name="Equation" r:id="rId36" imgW="3086100" imgH="1130300" progId="Equation.3">
                  <p:embed/>
                </p:oleObj>
              </mc:Choice>
              <mc:Fallback>
                <p:oleObj name="Equation" r:id="rId36" imgW="3086100" imgH="1130300" progId="Equation.3">
                  <p:embed/>
                  <p:pic>
                    <p:nvPicPr>
                      <p:cNvPr id="0" name="图片 41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341912"/>
                        <a:ext cx="2311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5" name="Object 35"/>
          <p:cNvGraphicFramePr>
            <a:graphicFrameLocks noChangeAspect="1"/>
          </p:cNvGraphicFramePr>
          <p:nvPr/>
        </p:nvGraphicFramePr>
        <p:xfrm>
          <a:off x="5334000" y="4570512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1" name="Equation" r:id="rId38" imgW="1384300" imgH="546100" progId="Equation.3">
                  <p:embed/>
                </p:oleObj>
              </mc:Choice>
              <mc:Fallback>
                <p:oleObj name="Equation" r:id="rId38" imgW="1384300" imgH="546100" progId="Equation.3">
                  <p:embed/>
                  <p:pic>
                    <p:nvPicPr>
                      <p:cNvPr id="0" name="图片 41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570512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6" name="Object 36"/>
          <p:cNvGraphicFramePr>
            <a:graphicFrameLocks noChangeAspect="1"/>
          </p:cNvGraphicFramePr>
          <p:nvPr/>
        </p:nvGraphicFramePr>
        <p:xfrm>
          <a:off x="6596063" y="4607025"/>
          <a:ext cx="209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2" name="Equation" r:id="rId40" imgW="2794000" imgH="546100" progId="Equation.3">
                  <p:embed/>
                </p:oleObj>
              </mc:Choice>
              <mc:Fallback>
                <p:oleObj name="Equation" r:id="rId40" imgW="2794000" imgH="546100" progId="Equation.3">
                  <p:embed/>
                  <p:pic>
                    <p:nvPicPr>
                      <p:cNvPr id="0" name="图片 41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063" y="4607025"/>
                        <a:ext cx="2095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7" name="Object 37"/>
          <p:cNvGraphicFramePr>
            <a:graphicFrameLocks noChangeAspect="1"/>
          </p:cNvGraphicFramePr>
          <p:nvPr/>
        </p:nvGraphicFramePr>
        <p:xfrm>
          <a:off x="2514600" y="5484912"/>
          <a:ext cx="3225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3" name="Equation" r:id="rId42" imgW="4305300" imgH="1130300" progId="Equation.3">
                  <p:embed/>
                </p:oleObj>
              </mc:Choice>
              <mc:Fallback>
                <p:oleObj name="Equation" r:id="rId42" imgW="4305300" imgH="1130300" progId="Equation.3">
                  <p:embed/>
                  <p:pic>
                    <p:nvPicPr>
                      <p:cNvPr id="0" name="图片 41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84912"/>
                        <a:ext cx="3225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8" name="Object 38"/>
          <p:cNvGraphicFramePr>
            <a:graphicFrameLocks noChangeAspect="1"/>
          </p:cNvGraphicFramePr>
          <p:nvPr/>
        </p:nvGraphicFramePr>
        <p:xfrm>
          <a:off x="5854700" y="5686525"/>
          <a:ext cx="160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4" name="Equation" r:id="rId44" imgW="2133600" imgH="812800" progId="Equation.3">
                  <p:embed/>
                </p:oleObj>
              </mc:Choice>
              <mc:Fallback>
                <p:oleObj name="Equation" r:id="rId44" imgW="2133600" imgH="812800" progId="Equation.3">
                  <p:embed/>
                  <p:pic>
                    <p:nvPicPr>
                      <p:cNvPr id="0" name="图片 41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5686525"/>
                        <a:ext cx="1600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9" name="Object 39"/>
          <p:cNvGraphicFramePr>
            <a:graphicFrameLocks noChangeAspect="1"/>
          </p:cNvGraphicFramePr>
          <p:nvPr/>
        </p:nvGraphicFramePr>
        <p:xfrm>
          <a:off x="7531100" y="5719862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5" name="Equation" r:id="rId46" imgW="1371600" imgH="546100" progId="Equation.3">
                  <p:embed/>
                </p:oleObj>
              </mc:Choice>
              <mc:Fallback>
                <p:oleObj name="Equation" r:id="rId46" imgW="1371600" imgH="546100" progId="Equation.3">
                  <p:embed/>
                  <p:pic>
                    <p:nvPicPr>
                      <p:cNvPr id="0" name="图片 41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100" y="5719862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0" name="Object 40"/>
          <p:cNvGraphicFramePr>
            <a:graphicFrameLocks noChangeAspect="1"/>
          </p:cNvGraphicFramePr>
          <p:nvPr/>
        </p:nvGraphicFramePr>
        <p:xfrm>
          <a:off x="1219200" y="5700812"/>
          <a:ext cx="124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6" name="Equation" r:id="rId48" imgW="1663700" imgH="558800" progId="Equation.3">
                  <p:embed/>
                </p:oleObj>
              </mc:Choice>
              <mc:Fallback>
                <p:oleObj name="Equation" r:id="rId48" imgW="1663700" imgH="558800" progId="Equation.3">
                  <p:embed/>
                  <p:pic>
                    <p:nvPicPr>
                      <p:cNvPr id="0" name="图片 414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00812"/>
                        <a:ext cx="124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8" name="Rectangle 48"/>
          <p:cNvSpPr>
            <a:spLocks noGrp="1" noChangeArrowheads="1"/>
          </p:cNvSpPr>
          <p:nvPr/>
        </p:nvSpPr>
        <p:spPr bwMode="auto">
          <a:xfrm>
            <a:off x="539750" y="836712"/>
            <a:ext cx="1822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endParaRPr lang="zh-CN" altLang="en-US" sz="2800" dirty="0"/>
          </a:p>
        </p:txBody>
      </p:sp>
      <p:graphicFrame>
        <p:nvGraphicFramePr>
          <p:cNvPr id="5170" name="Object 50"/>
          <p:cNvGraphicFramePr>
            <a:graphicFrameLocks noChangeAspect="1"/>
          </p:cNvGraphicFramePr>
          <p:nvPr/>
        </p:nvGraphicFramePr>
        <p:xfrm>
          <a:off x="317500" y="5154712"/>
          <a:ext cx="242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7" name="Equation" r:id="rId50" imgW="3238500" imgH="546100" progId="Equation.3">
                  <p:embed/>
                </p:oleObj>
              </mc:Choice>
              <mc:Fallback>
                <p:oleObj name="Equation" r:id="rId50" imgW="3238500" imgH="546100" progId="Equation.3">
                  <p:embed/>
                  <p:pic>
                    <p:nvPicPr>
                      <p:cNvPr id="0" name="图片 41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5154712"/>
                        <a:ext cx="242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83568" y="836712"/>
                <a:ext cx="4191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en-US" altLang="zh-CN" sz="28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)∈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𝐶</m:t>
                    </m:r>
                    <m:r>
                      <a:rPr lang="zh-CN" altLang="en-US" sz="2800">
                        <a:latin typeface="Cambria Math" panose="02040503050406030204"/>
                      </a:rPr>
                      <m:t>[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𝑎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𝑏</m:t>
                    </m:r>
                    <m:r>
                      <a:rPr lang="zh-CN" altLang="en-US" sz="2800">
                        <a:latin typeface="Cambria Math" panose="02040503050406030204"/>
                      </a:rPr>
                      <m:t>]</m:t>
                    </m:r>
                    <m:r>
                      <m:rPr>
                        <m:nor/>
                      </m:rPr>
                      <a:rPr lang="zh-CN" altLang="en-US" sz="2800" i="1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 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</m:oMath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836712"/>
                <a:ext cx="4191212" cy="523220"/>
              </a:xfrm>
              <a:prstGeom prst="rect">
                <a:avLst/>
              </a:prstGeom>
              <a:blipFill rotWithShape="1">
                <a:blip r:embed="rId52"/>
                <a:stretch>
                  <a:fillRect l="-7" t="-80" r="12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26"/>
              <p:cNvSpPr txBox="1">
                <a:spLocks noChangeArrowheads="1"/>
              </p:cNvSpPr>
              <p:nvPr/>
            </p:nvSpPr>
            <p:spPr bwMode="auto">
              <a:xfrm>
                <a:off x="683568" y="2114600"/>
                <a:ext cx="529542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kumimoji="1" lang="en-US" altLang="zh-CN" sz="2800" i="1" dirty="0" err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err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kumimoji="1" lang="en-US" altLang="zh-CN" sz="2800" i="1" dirty="0" err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kumimoji="1"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上的一个</a:t>
                </a:r>
                <a:r>
                  <a:rPr kumimoji="1"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原函数</a:t>
                </a:r>
                <a:r>
                  <a:rPr kumimoji="1"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kumimoji="1" lang="zh-CN" altLang="en-US" sz="28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114600"/>
                <a:ext cx="5295428" cy="523220"/>
              </a:xfrm>
              <a:prstGeom prst="rect">
                <a:avLst/>
              </a:prstGeom>
              <a:blipFill rotWithShape="1">
                <a:blip r:embed="rId53"/>
                <a:stretch>
                  <a:fillRect l="-6" t="-10" r="9" b="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6" grpId="0" animBg="1"/>
      <p:bldP spid="5140" grpId="0" animBg="1"/>
      <p:bldP spid="5141" grpId="0" animBg="1"/>
      <p:bldP spid="5143" grpId="0" animBg="1"/>
      <p:bldP spid="5146" grpId="0" build="p" autoUpdateAnimBg="0"/>
      <p:bldP spid="5148" grpId="0" autoUpdateAnimBg="0"/>
      <p:bldP spid="5150" grpId="0" autoUpdateAnimBg="0"/>
      <p:bldP spid="5168" grpId="0" build="p" autoUpdateAnimBg="0"/>
      <p:bldP spid="4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1560" y="836712"/>
                <a:ext cx="8208912" cy="2309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（微积分基本定理）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</a:rPr>
                      <m:t>𝐹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连续函数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上的一个原函数，则</a:t>
                </a:r>
                <a:endPara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zh-CN" altLang="en-US" sz="28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𝒇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CC"/>
                                  </a:solidFill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 </m:t>
                          </m:r>
                          <m:r>
                            <a:rPr lang="zh-CN" altLang="en-US" sz="2800" b="1" i="0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</m:e>
                      </m:nary>
                      <m:r>
                        <a:rPr lang="zh-CN" altLang="en-US" sz="2800" b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𝑭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𝒃</m:t>
                          </m:r>
                        </m:e>
                      </m:d>
                      <m:r>
                        <a:rPr lang="zh-CN" altLang="en-US" sz="2800" b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𝑭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836712"/>
                <a:ext cx="8208912" cy="2309222"/>
              </a:xfrm>
              <a:prstGeom prst="rect">
                <a:avLst/>
              </a:prstGeom>
              <a:blipFill rotWithShape="1">
                <a:blip r:embed="rId3"/>
                <a:stretch>
                  <a:fillRect l="-1" t="-18" r="4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标注 2"/>
          <p:cNvSpPr/>
          <p:nvPr/>
        </p:nvSpPr>
        <p:spPr>
          <a:xfrm>
            <a:off x="2339752" y="2095940"/>
            <a:ext cx="4752528" cy="1189044"/>
          </a:xfrm>
          <a:prstGeom prst="wedgeRoundRectCallout">
            <a:avLst>
              <a:gd name="adj1" fmla="val -4579"/>
              <a:gd name="adj2" fmla="val 86367"/>
              <a:gd name="adj3" fmla="val 16667"/>
            </a:avLst>
          </a:prstGeom>
          <a:ln w="19050">
            <a:solidFill>
              <a:srgbClr val="0000CC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8665" y="3847542"/>
            <a:ext cx="6537367" cy="538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微积分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牛顿</a:t>
            </a:r>
            <a:r>
              <a:rPr lang="en-US" altLang="zh-CN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莱布尼兹公式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31640" y="4797152"/>
                <a:ext cx="6651373" cy="1209370"/>
              </a:xfrm>
              <a:prstGeom prst="rect">
                <a:avLst/>
              </a:prstGeom>
              <a:ln>
                <a:solidFill>
                  <a:srgbClr val="0000CC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sz="3200" i="1">
                              <a:latin typeface="Cambria Math" panose="02040503050406030204" charset="0"/>
                            </a:rPr>
                            <m:t> </m:t>
                          </m:r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zh-CN" altLang="en-US" sz="3200" i="1">
                              <a:latin typeface="Cambria Math" panose="02040503050406030204" charset="0"/>
                            </a:rPr>
                            <m:t> </m:t>
                          </m:r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𝑏</m:t>
                          </m:r>
                        </m:sup>
                        <m:e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3200" i="0">
                              <a:latin typeface="Cambria Math" panose="02040503050406030204"/>
                            </a:rPr>
                            <m:t>d</m:t>
                          </m:r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𝑥</m:t>
                          </m:r>
                        </m:e>
                      </m:nary>
                      <m:r>
                        <a:rPr lang="zh-CN" altLang="en-US" sz="3200">
                          <a:latin typeface="Cambria Math" panose="02040503050406030204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𝐹</m:t>
                          </m:r>
                          <m:r>
                            <a:rPr lang="zh-CN" altLang="en-US" sz="3200"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3200">
                              <a:latin typeface="Cambria Math" panose="02040503050406030204"/>
                            </a:rPr>
                            <m:t>)|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3200" i="1">
                              <a:latin typeface="Cambria Math" panose="02040503050406030204"/>
                            </a:rPr>
                            <m:t>𝑏</m:t>
                          </m:r>
                        </m:sup>
                      </m:sSubSup>
                      <m:r>
                        <a:rPr lang="zh-CN" altLang="en-US" sz="3200"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3200" i="1">
                          <a:latin typeface="Cambria Math" panose="02040503050406030204"/>
                        </a:rPr>
                        <m:t>𝐹</m:t>
                      </m:r>
                      <m:r>
                        <a:rPr lang="zh-CN" altLang="en-US" sz="3200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/>
                        </a:rPr>
                        <m:t>𝑏</m:t>
                      </m:r>
                      <m:r>
                        <a:rPr lang="zh-CN" altLang="en-US" sz="3200">
                          <a:latin typeface="Cambria Math" panose="02040503050406030204"/>
                        </a:rPr>
                        <m:t>)−</m:t>
                      </m:r>
                      <m:r>
                        <a:rPr lang="zh-CN" altLang="en-US" sz="3200" i="1">
                          <a:latin typeface="Cambria Math" panose="02040503050406030204"/>
                        </a:rPr>
                        <m:t>𝐹</m:t>
                      </m:r>
                      <m:r>
                        <a:rPr lang="zh-CN" altLang="en-US" sz="3200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/>
                        </a:rPr>
                        <m:t>𝑎</m:t>
                      </m:r>
                      <m:r>
                        <a:rPr lang="en-US" altLang="zh-CN" sz="3200" b="0" i="1" smtClean="0"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797152"/>
                <a:ext cx="6651373" cy="1209370"/>
              </a:xfrm>
              <a:prstGeom prst="rect">
                <a:avLst/>
              </a:prstGeom>
              <a:blipFill rotWithShape="1">
                <a:blip r:embed="rId4"/>
                <a:stretch>
                  <a:fillRect l="-77" t="-397" r="-70" b="-363"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44571" y="818073"/>
            <a:ext cx="3970959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计算下列定积分：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799194" y="1461641"/>
                <a:ext cx="3026470" cy="11791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800" i="1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 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−1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800" i="1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 </m:t>
                        </m:r>
                        <m:rad>
                          <m:radPr>
                            <m:degHide m:val="on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3</m:t>
                            </m:r>
                          </m:e>
                        </m:rad>
                      </m:sup>
                      <m:e>
                        <m:f>
                          <m:f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800">
                                    <a:latin typeface="Cambria Math" panose="02040503050406030204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sz="2800" b="0" i="0" smtClean="0">
                        <a:latin typeface="Cambria Math" panose="02040503050406030204"/>
                      </a:rPr>
                      <m:t> </m:t>
                    </m:r>
                    <m:r>
                      <m:rPr>
                        <m:sty m:val="p"/>
                      </m:rPr>
                      <a:rPr lang="zh-CN" altLang="en-US" sz="2800" i="0">
                        <a:latin typeface="Cambria Math" panose="02040503050406030204"/>
                      </a:rPr>
                      <m:t>d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 ;</m:t>
                    </m:r>
                  </m:oMath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194" y="1461641"/>
                <a:ext cx="3026470" cy="1179105"/>
              </a:xfrm>
              <a:prstGeom prst="rect">
                <a:avLst/>
              </a:prstGeom>
              <a:blipFill rotWithShape="1">
                <a:blip r:embed="rId2"/>
                <a:stretch>
                  <a:fillRect l="-16" t="-43" r="18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744489" y="2883708"/>
                <a:ext cx="3258008" cy="1060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3</m:t>
                          </m:r>
                        </m:e>
                      </m:d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>
                              <a:latin typeface="Cambria Math" panose="02040503050406030204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800">
                              <a:latin typeface="Cambria Math" panose="02040503050406030204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latin typeface="Cambria Math" panose="02040503050406030204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latin typeface="Cambria Math" panose="02040503050406030204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zh-CN" altLang="en-US" sz="2800" i="0">
                          <a:latin typeface="Cambria Math" panose="02040503050406030204"/>
                        </a:rPr>
                        <m:t>d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489" y="2883708"/>
                <a:ext cx="3258008" cy="1060227"/>
              </a:xfrm>
              <a:prstGeom prst="rect">
                <a:avLst/>
              </a:prstGeom>
              <a:blipFill rotWithShape="1">
                <a:blip r:embed="rId3"/>
                <a:stretch>
                  <a:fillRect l="-4" t="-16" r="-488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80024" y="1521081"/>
                <a:ext cx="2259914" cy="1060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/>
                        </a:rPr>
                        <m:t>  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charset="0"/>
                            </a:rPr>
                            <m:t> 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800">
                              <a:latin typeface="Cambria Math" panose="02040503050406030204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/>
                        </a:rPr>
                        <m:t>d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024" y="1521081"/>
                <a:ext cx="2259914" cy="1060227"/>
              </a:xfrm>
              <a:prstGeom prst="rect">
                <a:avLst/>
              </a:prstGeom>
              <a:blipFill rotWithShape="1">
                <a:blip r:embed="rId4"/>
                <a:stretch>
                  <a:fillRect l="-5" t="-24" r="3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1560" y="812180"/>
                <a:ext cx="8405245" cy="1053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 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sz="2800" i="1">
                                  <a:latin typeface="Cambria Math" panose="02040503050406030204" charset="0"/>
                                </a:rPr>
                                <m:t> 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latin typeface="Cambria Math" panose="02040503050406030204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latin typeface="Cambria Math" panose="02040503050406030204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i="1">
                                  <a:latin typeface="Cambria Math" panose="02040503050406030204" charset="0"/>
                                </a:rPr>
                                <m:t> 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≥0,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latin typeface="Cambria Math" panose="02040503050406030204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800"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i="1">
                                  <a:latin typeface="Cambria Math" panose="02040503050406030204" charset="0"/>
                                </a:rPr>
                                <m:t>   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&lt;0,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charset="0"/>
                          </a:rPr>
                          <m:t> 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−1</m:t>
                        </m:r>
                      </m:sub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1</m:t>
                        </m:r>
                      </m:sup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CN" altLang="en-US" sz="2800" i="0">
                            <a:latin typeface="Cambria Math" panose="02040503050406030204"/>
                          </a:rPr>
                          <m:t>d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812180"/>
                <a:ext cx="8405245" cy="1053494"/>
              </a:xfrm>
              <a:prstGeom prst="rect">
                <a:avLst/>
              </a:prstGeom>
              <a:blipFill rotWithShape="1">
                <a:blip r:embed="rId2"/>
                <a:stretch>
                  <a:fillRect l="-1" t="-1" r="5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7"/>
          <p:cNvSpPr/>
          <p:nvPr/>
        </p:nvSpPr>
        <p:spPr bwMode="auto">
          <a:xfrm>
            <a:off x="2312114" y="2304336"/>
            <a:ext cx="4681538" cy="3678238"/>
          </a:xfrm>
          <a:custGeom>
            <a:avLst/>
            <a:gdLst>
              <a:gd name="T0" fmla="*/ 0 w 2949"/>
              <a:gd name="T1" fmla="*/ 612 h 2317"/>
              <a:gd name="T2" fmla="*/ 59 w 2949"/>
              <a:gd name="T3" fmla="*/ 679 h 2317"/>
              <a:gd name="T4" fmla="*/ 118 w 2949"/>
              <a:gd name="T5" fmla="*/ 743 h 2317"/>
              <a:gd name="T6" fmla="*/ 177 w 2949"/>
              <a:gd name="T7" fmla="*/ 805 h 2317"/>
              <a:gd name="T8" fmla="*/ 236 w 2949"/>
              <a:gd name="T9" fmla="*/ 863 h 2317"/>
              <a:gd name="T10" fmla="*/ 295 w 2949"/>
              <a:gd name="T11" fmla="*/ 919 h 2317"/>
              <a:gd name="T12" fmla="*/ 354 w 2949"/>
              <a:gd name="T13" fmla="*/ 972 h 2317"/>
              <a:gd name="T14" fmla="*/ 412 w 2949"/>
              <a:gd name="T15" fmla="*/ 1023 h 2317"/>
              <a:gd name="T16" fmla="*/ 472 w 2949"/>
              <a:gd name="T17" fmla="*/ 1070 h 2317"/>
              <a:gd name="T18" fmla="*/ 530 w 2949"/>
              <a:gd name="T19" fmla="*/ 1115 h 2317"/>
              <a:gd name="T20" fmla="*/ 590 w 2949"/>
              <a:gd name="T21" fmla="*/ 1158 h 2317"/>
              <a:gd name="T22" fmla="*/ 649 w 2949"/>
              <a:gd name="T23" fmla="*/ 1197 h 2317"/>
              <a:gd name="T24" fmla="*/ 708 w 2949"/>
              <a:gd name="T25" fmla="*/ 1234 h 2317"/>
              <a:gd name="T26" fmla="*/ 767 w 2949"/>
              <a:gd name="T27" fmla="*/ 1268 h 2317"/>
              <a:gd name="T28" fmla="*/ 825 w 2949"/>
              <a:gd name="T29" fmla="*/ 1299 h 2317"/>
              <a:gd name="T30" fmla="*/ 885 w 2949"/>
              <a:gd name="T31" fmla="*/ 1328 h 2317"/>
              <a:gd name="T32" fmla="*/ 943 w 2949"/>
              <a:gd name="T33" fmla="*/ 1354 h 2317"/>
              <a:gd name="T34" fmla="*/ 1003 w 2949"/>
              <a:gd name="T35" fmla="*/ 1377 h 2317"/>
              <a:gd name="T36" fmla="*/ 1061 w 2949"/>
              <a:gd name="T37" fmla="*/ 1398 h 2317"/>
              <a:gd name="T38" fmla="*/ 1121 w 2949"/>
              <a:gd name="T39" fmla="*/ 1415 h 2317"/>
              <a:gd name="T40" fmla="*/ 1179 w 2949"/>
              <a:gd name="T41" fmla="*/ 1431 h 2317"/>
              <a:gd name="T42" fmla="*/ 1238 w 2949"/>
              <a:gd name="T43" fmla="*/ 1443 h 2317"/>
              <a:gd name="T44" fmla="*/ 1297 w 2949"/>
              <a:gd name="T45" fmla="*/ 1452 h 2317"/>
              <a:gd name="T46" fmla="*/ 1356 w 2949"/>
              <a:gd name="T47" fmla="*/ 1459 h 2317"/>
              <a:gd name="T48" fmla="*/ 1415 w 2949"/>
              <a:gd name="T49" fmla="*/ 1463 h 2317"/>
              <a:gd name="T50" fmla="*/ 1474 w 2949"/>
              <a:gd name="T51" fmla="*/ 1465 h 2317"/>
              <a:gd name="T52" fmla="*/ 1533 w 2949"/>
              <a:gd name="T53" fmla="*/ 1430 h 2317"/>
              <a:gd name="T54" fmla="*/ 1592 w 2949"/>
              <a:gd name="T55" fmla="*/ 1394 h 2317"/>
              <a:gd name="T56" fmla="*/ 1652 w 2949"/>
              <a:gd name="T57" fmla="*/ 1356 h 2317"/>
              <a:gd name="T58" fmla="*/ 1710 w 2949"/>
              <a:gd name="T59" fmla="*/ 1317 h 2317"/>
              <a:gd name="T60" fmla="*/ 1769 w 2949"/>
              <a:gd name="T61" fmla="*/ 1276 h 2317"/>
              <a:gd name="T62" fmla="*/ 1828 w 2949"/>
              <a:gd name="T63" fmla="*/ 1233 h 2317"/>
              <a:gd name="T64" fmla="*/ 1887 w 2949"/>
              <a:gd name="T65" fmla="*/ 1189 h 2317"/>
              <a:gd name="T66" fmla="*/ 1946 w 2949"/>
              <a:gd name="T67" fmla="*/ 1143 h 2317"/>
              <a:gd name="T68" fmla="*/ 2005 w 2949"/>
              <a:gd name="T69" fmla="*/ 1095 h 2317"/>
              <a:gd name="T70" fmla="*/ 2064 w 2949"/>
              <a:gd name="T71" fmla="*/ 1045 h 2317"/>
              <a:gd name="T72" fmla="*/ 2123 w 2949"/>
              <a:gd name="T73" fmla="*/ 994 h 2317"/>
              <a:gd name="T74" fmla="*/ 2182 w 2949"/>
              <a:gd name="T75" fmla="*/ 940 h 2317"/>
              <a:gd name="T76" fmla="*/ 2241 w 2949"/>
              <a:gd name="T77" fmla="*/ 883 h 2317"/>
              <a:gd name="T78" fmla="*/ 2300 w 2949"/>
              <a:gd name="T79" fmla="*/ 825 h 2317"/>
              <a:gd name="T80" fmla="*/ 2359 w 2949"/>
              <a:gd name="T81" fmla="*/ 764 h 2317"/>
              <a:gd name="T82" fmla="*/ 2418 w 2949"/>
              <a:gd name="T83" fmla="*/ 700 h 2317"/>
              <a:gd name="T84" fmla="*/ 2477 w 2949"/>
              <a:gd name="T85" fmla="*/ 634 h 2317"/>
              <a:gd name="T86" fmla="*/ 2536 w 2949"/>
              <a:gd name="T87" fmla="*/ 566 h 2317"/>
              <a:gd name="T88" fmla="*/ 2595 w 2949"/>
              <a:gd name="T89" fmla="*/ 494 h 2317"/>
              <a:gd name="T90" fmla="*/ 2654 w 2949"/>
              <a:gd name="T91" fmla="*/ 420 h 2317"/>
              <a:gd name="T92" fmla="*/ 2713 w 2949"/>
              <a:gd name="T93" fmla="*/ 343 h 2317"/>
              <a:gd name="T94" fmla="*/ 2772 w 2949"/>
              <a:gd name="T95" fmla="*/ 262 h 2317"/>
              <a:gd name="T96" fmla="*/ 2831 w 2949"/>
              <a:gd name="T97" fmla="*/ 178 h 2317"/>
              <a:gd name="T98" fmla="*/ 2890 w 2949"/>
              <a:gd name="T99" fmla="*/ 91 h 2317"/>
              <a:gd name="T100" fmla="*/ 2949 w 2949"/>
              <a:gd name="T101" fmla="*/ 0 h 2317"/>
              <a:gd name="T102" fmla="*/ 0 w 2949"/>
              <a:gd name="T103" fmla="*/ 612 h 2317"/>
              <a:gd name="T104" fmla="*/ 0 w 2949"/>
              <a:gd name="T105" fmla="*/ 2317 h 2317"/>
              <a:gd name="T106" fmla="*/ 2949 w 2949"/>
              <a:gd name="T107" fmla="*/ 2317 h 2317"/>
              <a:gd name="T108" fmla="*/ 2949 w 2949"/>
              <a:gd name="T109" fmla="*/ 0 h 2317"/>
              <a:gd name="T110" fmla="*/ 0 w 2949"/>
              <a:gd name="T111" fmla="*/ 612 h 2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49" h="2317">
                <a:moveTo>
                  <a:pt x="0" y="612"/>
                </a:moveTo>
                <a:lnTo>
                  <a:pt x="59" y="679"/>
                </a:lnTo>
                <a:lnTo>
                  <a:pt x="118" y="743"/>
                </a:lnTo>
                <a:lnTo>
                  <a:pt x="177" y="805"/>
                </a:lnTo>
                <a:lnTo>
                  <a:pt x="236" y="863"/>
                </a:lnTo>
                <a:lnTo>
                  <a:pt x="295" y="919"/>
                </a:lnTo>
                <a:lnTo>
                  <a:pt x="354" y="972"/>
                </a:lnTo>
                <a:lnTo>
                  <a:pt x="412" y="1023"/>
                </a:lnTo>
                <a:lnTo>
                  <a:pt x="472" y="1070"/>
                </a:lnTo>
                <a:lnTo>
                  <a:pt x="530" y="1115"/>
                </a:lnTo>
                <a:lnTo>
                  <a:pt x="590" y="1158"/>
                </a:lnTo>
                <a:lnTo>
                  <a:pt x="649" y="1197"/>
                </a:lnTo>
                <a:lnTo>
                  <a:pt x="708" y="1234"/>
                </a:lnTo>
                <a:lnTo>
                  <a:pt x="767" y="1268"/>
                </a:lnTo>
                <a:lnTo>
                  <a:pt x="825" y="1299"/>
                </a:lnTo>
                <a:lnTo>
                  <a:pt x="885" y="1328"/>
                </a:lnTo>
                <a:lnTo>
                  <a:pt x="943" y="1354"/>
                </a:lnTo>
                <a:lnTo>
                  <a:pt x="1003" y="1377"/>
                </a:lnTo>
                <a:lnTo>
                  <a:pt x="1061" y="1398"/>
                </a:lnTo>
                <a:lnTo>
                  <a:pt x="1121" y="1415"/>
                </a:lnTo>
                <a:lnTo>
                  <a:pt x="1179" y="1431"/>
                </a:lnTo>
                <a:lnTo>
                  <a:pt x="1238" y="1443"/>
                </a:lnTo>
                <a:lnTo>
                  <a:pt x="1297" y="1452"/>
                </a:lnTo>
                <a:lnTo>
                  <a:pt x="1356" y="1459"/>
                </a:lnTo>
                <a:lnTo>
                  <a:pt x="1415" y="1463"/>
                </a:lnTo>
                <a:lnTo>
                  <a:pt x="1474" y="1465"/>
                </a:lnTo>
                <a:lnTo>
                  <a:pt x="1533" y="1430"/>
                </a:lnTo>
                <a:lnTo>
                  <a:pt x="1592" y="1394"/>
                </a:lnTo>
                <a:lnTo>
                  <a:pt x="1652" y="1356"/>
                </a:lnTo>
                <a:lnTo>
                  <a:pt x="1710" y="1317"/>
                </a:lnTo>
                <a:lnTo>
                  <a:pt x="1769" y="1276"/>
                </a:lnTo>
                <a:lnTo>
                  <a:pt x="1828" y="1233"/>
                </a:lnTo>
                <a:lnTo>
                  <a:pt x="1887" y="1189"/>
                </a:lnTo>
                <a:lnTo>
                  <a:pt x="1946" y="1143"/>
                </a:lnTo>
                <a:lnTo>
                  <a:pt x="2005" y="1095"/>
                </a:lnTo>
                <a:lnTo>
                  <a:pt x="2064" y="1045"/>
                </a:lnTo>
                <a:lnTo>
                  <a:pt x="2123" y="994"/>
                </a:lnTo>
                <a:lnTo>
                  <a:pt x="2182" y="940"/>
                </a:lnTo>
                <a:lnTo>
                  <a:pt x="2241" y="883"/>
                </a:lnTo>
                <a:lnTo>
                  <a:pt x="2300" y="825"/>
                </a:lnTo>
                <a:lnTo>
                  <a:pt x="2359" y="764"/>
                </a:lnTo>
                <a:lnTo>
                  <a:pt x="2418" y="700"/>
                </a:lnTo>
                <a:lnTo>
                  <a:pt x="2477" y="634"/>
                </a:lnTo>
                <a:lnTo>
                  <a:pt x="2536" y="566"/>
                </a:lnTo>
                <a:lnTo>
                  <a:pt x="2595" y="494"/>
                </a:lnTo>
                <a:lnTo>
                  <a:pt x="2654" y="420"/>
                </a:lnTo>
                <a:lnTo>
                  <a:pt x="2713" y="343"/>
                </a:lnTo>
                <a:lnTo>
                  <a:pt x="2772" y="262"/>
                </a:lnTo>
                <a:lnTo>
                  <a:pt x="2831" y="178"/>
                </a:lnTo>
                <a:lnTo>
                  <a:pt x="2890" y="91"/>
                </a:lnTo>
                <a:lnTo>
                  <a:pt x="2949" y="0"/>
                </a:lnTo>
                <a:lnTo>
                  <a:pt x="0" y="612"/>
                </a:lnTo>
                <a:lnTo>
                  <a:pt x="0" y="2317"/>
                </a:lnTo>
                <a:lnTo>
                  <a:pt x="2949" y="2317"/>
                </a:lnTo>
                <a:lnTo>
                  <a:pt x="2949" y="0"/>
                </a:lnTo>
                <a:lnTo>
                  <a:pt x="0" y="61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651254" y="1674997"/>
            <a:ext cx="6325856" cy="4759660"/>
            <a:chOff x="5644123" y="1206500"/>
            <a:chExt cx="6325856" cy="4759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11493887" y="5063647"/>
                  <a:ext cx="47609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3887" y="5063647"/>
                  <a:ext cx="476092" cy="52322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8631152" y="1206500"/>
                  <a:ext cx="48096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1152" y="1206500"/>
                  <a:ext cx="480966" cy="5232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8212107" y="5442940"/>
                  <a:ext cx="52527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𝑂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2107" y="5442940"/>
                  <a:ext cx="525272" cy="52322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9155159" y="2205999"/>
                  <a:ext cx="133113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𝒚</m:t>
                        </m:r>
                        <m:r>
                          <a:rPr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𝒆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159" y="2205999"/>
                  <a:ext cx="1331134" cy="52322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6636547" y="2648986"/>
                  <a:ext cx="1969257" cy="5329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𝒚</m:t>
                        </m:r>
                        <m:r>
                          <a:rPr lang="en-US" altLang="zh-CN" sz="2800" b="1" i="0" smtClean="0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𝟏</m:t>
                        </m:r>
                        <m:r>
                          <a:rPr lang="zh-CN" altLang="en-US" sz="2800" b="1">
                            <a:solidFill>
                              <a:srgbClr val="7030A0"/>
                            </a:solidFill>
                            <a:latin typeface="Cambria Math" panose="02040503050406030204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solidFill>
                                  <a:srgbClr val="7030A0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p>
                            <m:r>
                              <a:rPr lang="zh-CN" altLang="en-US" sz="2800" b="1" i="1">
                                <a:solidFill>
                                  <a:srgbClr val="7030A0"/>
                                </a:solidFill>
                                <a:latin typeface="Cambria Math" panose="02040503050406030204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CN" altLang="en-US" sz="28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547" y="2648986"/>
                  <a:ext cx="1969257" cy="532966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 8"/>
            <p:cNvSpPr/>
            <p:nvPr/>
          </p:nvSpPr>
          <p:spPr bwMode="auto">
            <a:xfrm>
              <a:off x="6304983" y="1835839"/>
              <a:ext cx="4681538" cy="2325688"/>
            </a:xfrm>
            <a:custGeom>
              <a:avLst/>
              <a:gdLst>
                <a:gd name="T0" fmla="*/ 4 w 2949"/>
                <a:gd name="T1" fmla="*/ 616 h 1465"/>
                <a:gd name="T2" fmla="*/ 57 w 2949"/>
                <a:gd name="T3" fmla="*/ 678 h 1465"/>
                <a:gd name="T4" fmla="*/ 299 w 2949"/>
                <a:gd name="T5" fmla="*/ 923 h 1465"/>
                <a:gd name="T6" fmla="*/ 539 w 2949"/>
                <a:gd name="T7" fmla="*/ 1122 h 1465"/>
                <a:gd name="T8" fmla="*/ 780 w 2949"/>
                <a:gd name="T9" fmla="*/ 1276 h 1465"/>
                <a:gd name="T10" fmla="*/ 1020 w 2949"/>
                <a:gd name="T11" fmla="*/ 1384 h 1465"/>
                <a:gd name="T12" fmla="*/ 1086 w 2949"/>
                <a:gd name="T13" fmla="*/ 1405 h 1465"/>
                <a:gd name="T14" fmla="*/ 1141 w 2949"/>
                <a:gd name="T15" fmla="*/ 1421 h 1465"/>
                <a:gd name="T16" fmla="*/ 1149 w 2949"/>
                <a:gd name="T17" fmla="*/ 1423 h 1465"/>
                <a:gd name="T18" fmla="*/ 1174 w 2949"/>
                <a:gd name="T19" fmla="*/ 1429 h 1465"/>
                <a:gd name="T20" fmla="*/ 1204 w 2949"/>
                <a:gd name="T21" fmla="*/ 1436 h 1465"/>
                <a:gd name="T22" fmla="*/ 1212 w 2949"/>
                <a:gd name="T23" fmla="*/ 1438 h 1465"/>
                <a:gd name="T24" fmla="*/ 1237 w 2949"/>
                <a:gd name="T25" fmla="*/ 1442 h 1465"/>
                <a:gd name="T26" fmla="*/ 1266 w 2949"/>
                <a:gd name="T27" fmla="*/ 1448 h 1465"/>
                <a:gd name="T28" fmla="*/ 1273 w 2949"/>
                <a:gd name="T29" fmla="*/ 1449 h 1465"/>
                <a:gd name="T30" fmla="*/ 1297 w 2949"/>
                <a:gd name="T31" fmla="*/ 1452 h 1465"/>
                <a:gd name="T32" fmla="*/ 1323 w 2949"/>
                <a:gd name="T33" fmla="*/ 1456 h 1465"/>
                <a:gd name="T34" fmla="*/ 1331 w 2949"/>
                <a:gd name="T35" fmla="*/ 1457 h 1465"/>
                <a:gd name="T36" fmla="*/ 1343 w 2949"/>
                <a:gd name="T37" fmla="*/ 1458 h 1465"/>
                <a:gd name="T38" fmla="*/ 1357 w 2949"/>
                <a:gd name="T39" fmla="*/ 1459 h 1465"/>
                <a:gd name="T40" fmla="*/ 1386 w 2949"/>
                <a:gd name="T41" fmla="*/ 1461 h 1465"/>
                <a:gd name="T42" fmla="*/ 1394 w 2949"/>
                <a:gd name="T43" fmla="*/ 1462 h 1465"/>
                <a:gd name="T44" fmla="*/ 1405 w 2949"/>
                <a:gd name="T45" fmla="*/ 1463 h 1465"/>
                <a:gd name="T46" fmla="*/ 1417 w 2949"/>
                <a:gd name="T47" fmla="*/ 1463 h 1465"/>
                <a:gd name="T48" fmla="*/ 1425 w 2949"/>
                <a:gd name="T49" fmla="*/ 1464 h 1465"/>
                <a:gd name="T50" fmla="*/ 1432 w 2949"/>
                <a:gd name="T51" fmla="*/ 1464 h 1465"/>
                <a:gd name="T52" fmla="*/ 1440 w 2949"/>
                <a:gd name="T53" fmla="*/ 1464 h 1465"/>
                <a:gd name="T54" fmla="*/ 1447 w 2949"/>
                <a:gd name="T55" fmla="*/ 1464 h 1465"/>
                <a:gd name="T56" fmla="*/ 1452 w 2949"/>
                <a:gd name="T57" fmla="*/ 1465 h 1465"/>
                <a:gd name="T58" fmla="*/ 1456 w 2949"/>
                <a:gd name="T59" fmla="*/ 1465 h 1465"/>
                <a:gd name="T60" fmla="*/ 1461 w 2949"/>
                <a:gd name="T61" fmla="*/ 1465 h 1465"/>
                <a:gd name="T62" fmla="*/ 1465 w 2949"/>
                <a:gd name="T63" fmla="*/ 1465 h 1465"/>
                <a:gd name="T64" fmla="*/ 1468 w 2949"/>
                <a:gd name="T65" fmla="*/ 1465 h 1465"/>
                <a:gd name="T66" fmla="*/ 1472 w 2949"/>
                <a:gd name="T67" fmla="*/ 1465 h 1465"/>
                <a:gd name="T68" fmla="*/ 1476 w 2949"/>
                <a:gd name="T69" fmla="*/ 1464 h 1465"/>
                <a:gd name="T70" fmla="*/ 1479 w 2949"/>
                <a:gd name="T71" fmla="*/ 1462 h 1465"/>
                <a:gd name="T72" fmla="*/ 1503 w 2949"/>
                <a:gd name="T73" fmla="*/ 1448 h 1465"/>
                <a:gd name="T74" fmla="*/ 1518 w 2949"/>
                <a:gd name="T75" fmla="*/ 1439 h 1465"/>
                <a:gd name="T76" fmla="*/ 1686 w 2949"/>
                <a:gd name="T77" fmla="*/ 1333 h 1465"/>
                <a:gd name="T78" fmla="*/ 1926 w 2949"/>
                <a:gd name="T79" fmla="*/ 1159 h 1465"/>
                <a:gd name="T80" fmla="*/ 2166 w 2949"/>
                <a:gd name="T81" fmla="*/ 954 h 1465"/>
                <a:gd name="T82" fmla="*/ 2403 w 2949"/>
                <a:gd name="T83" fmla="*/ 717 h 1465"/>
                <a:gd name="T84" fmla="*/ 2648 w 2949"/>
                <a:gd name="T85" fmla="*/ 427 h 1465"/>
                <a:gd name="T86" fmla="*/ 2884 w 2949"/>
                <a:gd name="T87" fmla="*/ 99 h 1465"/>
                <a:gd name="T88" fmla="*/ 2892 w 2949"/>
                <a:gd name="T89" fmla="*/ 87 h 1465"/>
                <a:gd name="T90" fmla="*/ 2918 w 2949"/>
                <a:gd name="T91" fmla="*/ 47 h 1465"/>
                <a:gd name="T92" fmla="*/ 2934 w 2949"/>
                <a:gd name="T93" fmla="*/ 24 h 1465"/>
                <a:gd name="T94" fmla="*/ 2941 w 2949"/>
                <a:gd name="T95" fmla="*/ 11 h 1465"/>
                <a:gd name="T96" fmla="*/ 2947 w 2949"/>
                <a:gd name="T97" fmla="*/ 3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9" h="1465">
                  <a:moveTo>
                    <a:pt x="0" y="612"/>
                  </a:moveTo>
                  <a:lnTo>
                    <a:pt x="1" y="613"/>
                  </a:lnTo>
                  <a:lnTo>
                    <a:pt x="2" y="614"/>
                  </a:lnTo>
                  <a:lnTo>
                    <a:pt x="4" y="616"/>
                  </a:lnTo>
                  <a:lnTo>
                    <a:pt x="7" y="621"/>
                  </a:lnTo>
                  <a:lnTo>
                    <a:pt x="14" y="629"/>
                  </a:lnTo>
                  <a:lnTo>
                    <a:pt x="29" y="645"/>
                  </a:lnTo>
                  <a:lnTo>
                    <a:pt x="57" y="678"/>
                  </a:lnTo>
                  <a:lnTo>
                    <a:pt x="120" y="746"/>
                  </a:lnTo>
                  <a:lnTo>
                    <a:pt x="179" y="807"/>
                  </a:lnTo>
                  <a:lnTo>
                    <a:pt x="236" y="864"/>
                  </a:lnTo>
                  <a:lnTo>
                    <a:pt x="299" y="923"/>
                  </a:lnTo>
                  <a:lnTo>
                    <a:pt x="357" y="975"/>
                  </a:lnTo>
                  <a:lnTo>
                    <a:pt x="420" y="1029"/>
                  </a:lnTo>
                  <a:lnTo>
                    <a:pt x="482" y="1078"/>
                  </a:lnTo>
                  <a:lnTo>
                    <a:pt x="539" y="1122"/>
                  </a:lnTo>
                  <a:lnTo>
                    <a:pt x="602" y="1166"/>
                  </a:lnTo>
                  <a:lnTo>
                    <a:pt x="661" y="1205"/>
                  </a:lnTo>
                  <a:lnTo>
                    <a:pt x="718" y="1240"/>
                  </a:lnTo>
                  <a:lnTo>
                    <a:pt x="780" y="1276"/>
                  </a:lnTo>
                  <a:lnTo>
                    <a:pt x="838" y="1306"/>
                  </a:lnTo>
                  <a:lnTo>
                    <a:pt x="901" y="1336"/>
                  </a:lnTo>
                  <a:lnTo>
                    <a:pt x="963" y="1362"/>
                  </a:lnTo>
                  <a:lnTo>
                    <a:pt x="1020" y="1384"/>
                  </a:lnTo>
                  <a:lnTo>
                    <a:pt x="1082" y="1404"/>
                  </a:lnTo>
                  <a:lnTo>
                    <a:pt x="1083" y="1405"/>
                  </a:lnTo>
                  <a:lnTo>
                    <a:pt x="1084" y="1405"/>
                  </a:lnTo>
                  <a:lnTo>
                    <a:pt x="1086" y="1405"/>
                  </a:lnTo>
                  <a:lnTo>
                    <a:pt x="1090" y="1407"/>
                  </a:lnTo>
                  <a:lnTo>
                    <a:pt x="1097" y="1409"/>
                  </a:lnTo>
                  <a:lnTo>
                    <a:pt x="1112" y="1413"/>
                  </a:lnTo>
                  <a:lnTo>
                    <a:pt x="1141" y="1421"/>
                  </a:lnTo>
                  <a:lnTo>
                    <a:pt x="1142" y="1421"/>
                  </a:lnTo>
                  <a:lnTo>
                    <a:pt x="1143" y="1422"/>
                  </a:lnTo>
                  <a:lnTo>
                    <a:pt x="1145" y="1422"/>
                  </a:lnTo>
                  <a:lnTo>
                    <a:pt x="1149" y="1423"/>
                  </a:lnTo>
                  <a:lnTo>
                    <a:pt x="1156" y="1425"/>
                  </a:lnTo>
                  <a:lnTo>
                    <a:pt x="1173" y="1429"/>
                  </a:lnTo>
                  <a:lnTo>
                    <a:pt x="1173" y="1429"/>
                  </a:lnTo>
                  <a:lnTo>
                    <a:pt x="1174" y="1429"/>
                  </a:lnTo>
                  <a:lnTo>
                    <a:pt x="1176" y="1430"/>
                  </a:lnTo>
                  <a:lnTo>
                    <a:pt x="1180" y="1431"/>
                  </a:lnTo>
                  <a:lnTo>
                    <a:pt x="1188" y="1432"/>
                  </a:lnTo>
                  <a:lnTo>
                    <a:pt x="1204" y="1436"/>
                  </a:lnTo>
                  <a:lnTo>
                    <a:pt x="1205" y="1436"/>
                  </a:lnTo>
                  <a:lnTo>
                    <a:pt x="1206" y="1436"/>
                  </a:lnTo>
                  <a:lnTo>
                    <a:pt x="1208" y="1437"/>
                  </a:lnTo>
                  <a:lnTo>
                    <a:pt x="1212" y="1438"/>
                  </a:lnTo>
                  <a:lnTo>
                    <a:pt x="1219" y="1439"/>
                  </a:lnTo>
                  <a:lnTo>
                    <a:pt x="1235" y="1442"/>
                  </a:lnTo>
                  <a:lnTo>
                    <a:pt x="1236" y="1442"/>
                  </a:lnTo>
                  <a:lnTo>
                    <a:pt x="1237" y="1442"/>
                  </a:lnTo>
                  <a:lnTo>
                    <a:pt x="1238" y="1443"/>
                  </a:lnTo>
                  <a:lnTo>
                    <a:pt x="1243" y="1443"/>
                  </a:lnTo>
                  <a:lnTo>
                    <a:pt x="1250" y="1445"/>
                  </a:lnTo>
                  <a:lnTo>
                    <a:pt x="1266" y="1448"/>
                  </a:lnTo>
                  <a:lnTo>
                    <a:pt x="1267" y="1448"/>
                  </a:lnTo>
                  <a:lnTo>
                    <a:pt x="1268" y="1448"/>
                  </a:lnTo>
                  <a:lnTo>
                    <a:pt x="1270" y="1448"/>
                  </a:lnTo>
                  <a:lnTo>
                    <a:pt x="1273" y="1449"/>
                  </a:lnTo>
                  <a:lnTo>
                    <a:pt x="1280" y="1450"/>
                  </a:lnTo>
                  <a:lnTo>
                    <a:pt x="1295" y="1452"/>
                  </a:lnTo>
                  <a:lnTo>
                    <a:pt x="1296" y="1452"/>
                  </a:lnTo>
                  <a:lnTo>
                    <a:pt x="1297" y="1452"/>
                  </a:lnTo>
                  <a:lnTo>
                    <a:pt x="1298" y="1452"/>
                  </a:lnTo>
                  <a:lnTo>
                    <a:pt x="1302" y="1453"/>
                  </a:lnTo>
                  <a:lnTo>
                    <a:pt x="1309" y="1454"/>
                  </a:lnTo>
                  <a:lnTo>
                    <a:pt x="1323" y="1456"/>
                  </a:lnTo>
                  <a:lnTo>
                    <a:pt x="1325" y="1456"/>
                  </a:lnTo>
                  <a:lnTo>
                    <a:pt x="1326" y="1456"/>
                  </a:lnTo>
                  <a:lnTo>
                    <a:pt x="1328" y="1456"/>
                  </a:lnTo>
                  <a:lnTo>
                    <a:pt x="1331" y="1457"/>
                  </a:lnTo>
                  <a:lnTo>
                    <a:pt x="1340" y="1457"/>
                  </a:lnTo>
                  <a:lnTo>
                    <a:pt x="1340" y="1458"/>
                  </a:lnTo>
                  <a:lnTo>
                    <a:pt x="1341" y="1458"/>
                  </a:lnTo>
                  <a:lnTo>
                    <a:pt x="1343" y="1458"/>
                  </a:lnTo>
                  <a:lnTo>
                    <a:pt x="1347" y="1458"/>
                  </a:lnTo>
                  <a:lnTo>
                    <a:pt x="1355" y="1459"/>
                  </a:lnTo>
                  <a:lnTo>
                    <a:pt x="1356" y="1459"/>
                  </a:lnTo>
                  <a:lnTo>
                    <a:pt x="1357" y="1459"/>
                  </a:lnTo>
                  <a:lnTo>
                    <a:pt x="1359" y="1459"/>
                  </a:lnTo>
                  <a:lnTo>
                    <a:pt x="1363" y="1460"/>
                  </a:lnTo>
                  <a:lnTo>
                    <a:pt x="1371" y="1460"/>
                  </a:lnTo>
                  <a:lnTo>
                    <a:pt x="1386" y="1461"/>
                  </a:lnTo>
                  <a:lnTo>
                    <a:pt x="1388" y="1462"/>
                  </a:lnTo>
                  <a:lnTo>
                    <a:pt x="1388" y="1462"/>
                  </a:lnTo>
                  <a:lnTo>
                    <a:pt x="1390" y="1462"/>
                  </a:lnTo>
                  <a:lnTo>
                    <a:pt x="1394" y="1462"/>
                  </a:lnTo>
                  <a:lnTo>
                    <a:pt x="1401" y="1462"/>
                  </a:lnTo>
                  <a:lnTo>
                    <a:pt x="1402" y="1462"/>
                  </a:lnTo>
                  <a:lnTo>
                    <a:pt x="1403" y="1462"/>
                  </a:lnTo>
                  <a:lnTo>
                    <a:pt x="1405" y="1463"/>
                  </a:lnTo>
                  <a:lnTo>
                    <a:pt x="1408" y="1463"/>
                  </a:lnTo>
                  <a:lnTo>
                    <a:pt x="1416" y="1463"/>
                  </a:lnTo>
                  <a:lnTo>
                    <a:pt x="1417" y="1463"/>
                  </a:lnTo>
                  <a:lnTo>
                    <a:pt x="1417" y="1463"/>
                  </a:lnTo>
                  <a:lnTo>
                    <a:pt x="1419" y="1464"/>
                  </a:lnTo>
                  <a:lnTo>
                    <a:pt x="1423" y="1464"/>
                  </a:lnTo>
                  <a:lnTo>
                    <a:pt x="1424" y="1464"/>
                  </a:lnTo>
                  <a:lnTo>
                    <a:pt x="1425" y="1464"/>
                  </a:lnTo>
                  <a:lnTo>
                    <a:pt x="1426" y="1464"/>
                  </a:lnTo>
                  <a:lnTo>
                    <a:pt x="1430" y="1464"/>
                  </a:lnTo>
                  <a:lnTo>
                    <a:pt x="1431" y="1464"/>
                  </a:lnTo>
                  <a:lnTo>
                    <a:pt x="1432" y="1464"/>
                  </a:lnTo>
                  <a:lnTo>
                    <a:pt x="1434" y="1464"/>
                  </a:lnTo>
                  <a:lnTo>
                    <a:pt x="1438" y="1464"/>
                  </a:lnTo>
                  <a:lnTo>
                    <a:pt x="1438" y="1464"/>
                  </a:lnTo>
                  <a:lnTo>
                    <a:pt x="1440" y="1464"/>
                  </a:lnTo>
                  <a:lnTo>
                    <a:pt x="1441" y="1464"/>
                  </a:lnTo>
                  <a:lnTo>
                    <a:pt x="1445" y="1464"/>
                  </a:lnTo>
                  <a:lnTo>
                    <a:pt x="1446" y="1464"/>
                  </a:lnTo>
                  <a:lnTo>
                    <a:pt x="1447" y="1464"/>
                  </a:lnTo>
                  <a:lnTo>
                    <a:pt x="1449" y="1464"/>
                  </a:lnTo>
                  <a:lnTo>
                    <a:pt x="1449" y="1464"/>
                  </a:lnTo>
                  <a:lnTo>
                    <a:pt x="1450" y="1464"/>
                  </a:lnTo>
                  <a:lnTo>
                    <a:pt x="1452" y="1465"/>
                  </a:lnTo>
                  <a:lnTo>
                    <a:pt x="1453" y="1465"/>
                  </a:lnTo>
                  <a:lnTo>
                    <a:pt x="1454" y="1465"/>
                  </a:lnTo>
                  <a:lnTo>
                    <a:pt x="1456" y="1465"/>
                  </a:lnTo>
                  <a:lnTo>
                    <a:pt x="1456" y="1465"/>
                  </a:lnTo>
                  <a:lnTo>
                    <a:pt x="1458" y="1465"/>
                  </a:lnTo>
                  <a:lnTo>
                    <a:pt x="1459" y="1465"/>
                  </a:lnTo>
                  <a:lnTo>
                    <a:pt x="1460" y="1465"/>
                  </a:lnTo>
                  <a:lnTo>
                    <a:pt x="1461" y="1465"/>
                  </a:lnTo>
                  <a:lnTo>
                    <a:pt x="1462" y="1465"/>
                  </a:lnTo>
                  <a:lnTo>
                    <a:pt x="1463" y="1465"/>
                  </a:lnTo>
                  <a:lnTo>
                    <a:pt x="1464" y="1465"/>
                  </a:lnTo>
                  <a:lnTo>
                    <a:pt x="1465" y="1465"/>
                  </a:lnTo>
                  <a:lnTo>
                    <a:pt x="1465" y="1465"/>
                  </a:lnTo>
                  <a:lnTo>
                    <a:pt x="1467" y="1465"/>
                  </a:lnTo>
                  <a:lnTo>
                    <a:pt x="1467" y="1465"/>
                  </a:lnTo>
                  <a:lnTo>
                    <a:pt x="1468" y="1465"/>
                  </a:lnTo>
                  <a:lnTo>
                    <a:pt x="1469" y="1465"/>
                  </a:lnTo>
                  <a:lnTo>
                    <a:pt x="1470" y="1465"/>
                  </a:lnTo>
                  <a:lnTo>
                    <a:pt x="1471" y="1465"/>
                  </a:lnTo>
                  <a:lnTo>
                    <a:pt x="1472" y="1465"/>
                  </a:lnTo>
                  <a:lnTo>
                    <a:pt x="1473" y="1465"/>
                  </a:lnTo>
                  <a:lnTo>
                    <a:pt x="1474" y="1465"/>
                  </a:lnTo>
                  <a:lnTo>
                    <a:pt x="1474" y="1465"/>
                  </a:lnTo>
                  <a:lnTo>
                    <a:pt x="1476" y="1464"/>
                  </a:lnTo>
                  <a:lnTo>
                    <a:pt x="1476" y="1464"/>
                  </a:lnTo>
                  <a:lnTo>
                    <a:pt x="1477" y="1463"/>
                  </a:lnTo>
                  <a:lnTo>
                    <a:pt x="1478" y="1462"/>
                  </a:lnTo>
                  <a:lnTo>
                    <a:pt x="1479" y="1462"/>
                  </a:lnTo>
                  <a:lnTo>
                    <a:pt x="1481" y="1461"/>
                  </a:lnTo>
                  <a:lnTo>
                    <a:pt x="1488" y="1457"/>
                  </a:lnTo>
                  <a:lnTo>
                    <a:pt x="1502" y="1448"/>
                  </a:lnTo>
                  <a:lnTo>
                    <a:pt x="1503" y="1448"/>
                  </a:lnTo>
                  <a:lnTo>
                    <a:pt x="1504" y="1447"/>
                  </a:lnTo>
                  <a:lnTo>
                    <a:pt x="1506" y="1446"/>
                  </a:lnTo>
                  <a:lnTo>
                    <a:pt x="1510" y="1444"/>
                  </a:lnTo>
                  <a:lnTo>
                    <a:pt x="1518" y="1439"/>
                  </a:lnTo>
                  <a:lnTo>
                    <a:pt x="1534" y="1430"/>
                  </a:lnTo>
                  <a:lnTo>
                    <a:pt x="1565" y="1411"/>
                  </a:lnTo>
                  <a:lnTo>
                    <a:pt x="1623" y="1374"/>
                  </a:lnTo>
                  <a:lnTo>
                    <a:pt x="1686" y="1333"/>
                  </a:lnTo>
                  <a:lnTo>
                    <a:pt x="1747" y="1291"/>
                  </a:lnTo>
                  <a:lnTo>
                    <a:pt x="1805" y="1250"/>
                  </a:lnTo>
                  <a:lnTo>
                    <a:pt x="1868" y="1204"/>
                  </a:lnTo>
                  <a:lnTo>
                    <a:pt x="1926" y="1159"/>
                  </a:lnTo>
                  <a:lnTo>
                    <a:pt x="1983" y="1113"/>
                  </a:lnTo>
                  <a:lnTo>
                    <a:pt x="2045" y="1061"/>
                  </a:lnTo>
                  <a:lnTo>
                    <a:pt x="2103" y="1011"/>
                  </a:lnTo>
                  <a:lnTo>
                    <a:pt x="2166" y="954"/>
                  </a:lnTo>
                  <a:lnTo>
                    <a:pt x="2224" y="899"/>
                  </a:lnTo>
                  <a:lnTo>
                    <a:pt x="2282" y="843"/>
                  </a:lnTo>
                  <a:lnTo>
                    <a:pt x="2345" y="779"/>
                  </a:lnTo>
                  <a:lnTo>
                    <a:pt x="2403" y="717"/>
                  </a:lnTo>
                  <a:lnTo>
                    <a:pt x="2466" y="647"/>
                  </a:lnTo>
                  <a:lnTo>
                    <a:pt x="2528" y="576"/>
                  </a:lnTo>
                  <a:lnTo>
                    <a:pt x="2585" y="506"/>
                  </a:lnTo>
                  <a:lnTo>
                    <a:pt x="2648" y="427"/>
                  </a:lnTo>
                  <a:lnTo>
                    <a:pt x="2706" y="351"/>
                  </a:lnTo>
                  <a:lnTo>
                    <a:pt x="2764" y="273"/>
                  </a:lnTo>
                  <a:lnTo>
                    <a:pt x="2826" y="185"/>
                  </a:lnTo>
                  <a:lnTo>
                    <a:pt x="2884" y="99"/>
                  </a:lnTo>
                  <a:lnTo>
                    <a:pt x="2885" y="98"/>
                  </a:lnTo>
                  <a:lnTo>
                    <a:pt x="2886" y="97"/>
                  </a:lnTo>
                  <a:lnTo>
                    <a:pt x="2888" y="93"/>
                  </a:lnTo>
                  <a:lnTo>
                    <a:pt x="2892" y="87"/>
                  </a:lnTo>
                  <a:lnTo>
                    <a:pt x="2900" y="75"/>
                  </a:lnTo>
                  <a:lnTo>
                    <a:pt x="2916" y="50"/>
                  </a:lnTo>
                  <a:lnTo>
                    <a:pt x="2918" y="49"/>
                  </a:lnTo>
                  <a:lnTo>
                    <a:pt x="2918" y="47"/>
                  </a:lnTo>
                  <a:lnTo>
                    <a:pt x="2921" y="44"/>
                  </a:lnTo>
                  <a:lnTo>
                    <a:pt x="2925" y="38"/>
                  </a:lnTo>
                  <a:lnTo>
                    <a:pt x="2932" y="25"/>
                  </a:lnTo>
                  <a:lnTo>
                    <a:pt x="2934" y="24"/>
                  </a:lnTo>
                  <a:lnTo>
                    <a:pt x="2934" y="22"/>
                  </a:lnTo>
                  <a:lnTo>
                    <a:pt x="2937" y="19"/>
                  </a:lnTo>
                  <a:lnTo>
                    <a:pt x="2941" y="12"/>
                  </a:lnTo>
                  <a:lnTo>
                    <a:pt x="2941" y="11"/>
                  </a:lnTo>
                  <a:lnTo>
                    <a:pt x="2943" y="9"/>
                  </a:lnTo>
                  <a:lnTo>
                    <a:pt x="2944" y="6"/>
                  </a:lnTo>
                  <a:lnTo>
                    <a:pt x="2946" y="5"/>
                  </a:lnTo>
                  <a:lnTo>
                    <a:pt x="2947" y="3"/>
                  </a:lnTo>
                  <a:lnTo>
                    <a:pt x="2947" y="1"/>
                  </a:lnTo>
                  <a:lnTo>
                    <a:pt x="2949" y="0"/>
                  </a:lnTo>
                </a:path>
              </a:pathLst>
            </a:custGeom>
            <a:noFill/>
            <a:ln w="28575" cap="sq">
              <a:solidFill>
                <a:srgbClr val="FF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5644123" y="5514076"/>
              <a:ext cx="6032983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8644958" y="1428598"/>
              <a:ext cx="0" cy="4456754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46082" y="2304336"/>
            <a:ext cx="5275778" cy="4147906"/>
            <a:chOff x="5938951" y="1835839"/>
            <a:chExt cx="5275778" cy="41479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938951" y="5423687"/>
                  <a:ext cx="7409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−1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951" y="5423687"/>
                  <a:ext cx="740907" cy="52322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10741523" y="5460525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1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1523" y="5460525"/>
                  <a:ext cx="473206" cy="52322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/>
            <p:cNvCxnSpPr/>
            <p:nvPr/>
          </p:nvCxnSpPr>
          <p:spPr bwMode="auto">
            <a:xfrm flipV="1">
              <a:off x="10982952" y="1835839"/>
              <a:ext cx="0" cy="36782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 flipV="1">
              <a:off x="6308236" y="2805086"/>
              <a:ext cx="0" cy="2700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35445" y="990738"/>
            <a:ext cx="2309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370795" y="692696"/>
          <a:ext cx="2417229" cy="1069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6" name="Equation" r:id="rId3" imgW="876300" imgH="393700" progId="Equation.DSMT4">
                  <p:embed/>
                </p:oleObj>
              </mc:Choice>
              <mc:Fallback>
                <p:oleObj name="Equation" r:id="rId3" imgW="876300" imgH="393700" progId="Equation.DSMT4">
                  <p:embed/>
                  <p:pic>
                    <p:nvPicPr>
                      <p:cNvPr id="0" name="图片 4216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795" y="692696"/>
                        <a:ext cx="2417229" cy="1069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31271" y="1676673"/>
            <a:ext cx="629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解一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绝对值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函数是分段函数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569897" y="1678260"/>
            <a:ext cx="28905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分段可加性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</a:p>
        </p:txBody>
      </p:sp>
      <p:grpSp>
        <p:nvGrpSpPr>
          <p:cNvPr id="6" name="Group 7"/>
          <p:cNvGrpSpPr/>
          <p:nvPr/>
        </p:nvGrpSpPr>
        <p:grpSpPr bwMode="auto">
          <a:xfrm>
            <a:off x="5599606" y="2936876"/>
            <a:ext cx="3051177" cy="2246314"/>
            <a:chOff x="3747" y="309"/>
            <a:chExt cx="1922" cy="1415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370" y="491"/>
              <a:ext cx="9" cy="11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06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9"/>
            <p:cNvSpPr/>
            <p:nvPr/>
          </p:nvSpPr>
          <p:spPr bwMode="auto">
            <a:xfrm>
              <a:off x="4360" y="385"/>
              <a:ext cx="29" cy="108"/>
            </a:xfrm>
            <a:custGeom>
              <a:avLst/>
              <a:gdLst>
                <a:gd name="T0" fmla="*/ 0 w 29"/>
                <a:gd name="T1" fmla="*/ 108 h 108"/>
                <a:gd name="T2" fmla="*/ 29 w 29"/>
                <a:gd name="T3" fmla="*/ 108 h 108"/>
                <a:gd name="T4" fmla="*/ 15 w 29"/>
                <a:gd name="T5" fmla="*/ 0 h 108"/>
                <a:gd name="T6" fmla="*/ 0 w 29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08">
                  <a:moveTo>
                    <a:pt x="0" y="108"/>
                  </a:moveTo>
                  <a:lnTo>
                    <a:pt x="29" y="108"/>
                  </a:lnTo>
                  <a:lnTo>
                    <a:pt x="15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206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3747" y="1491"/>
              <a:ext cx="1624" cy="10"/>
            </a:xfrm>
            <a:custGeom>
              <a:avLst/>
              <a:gdLst>
                <a:gd name="T0" fmla="*/ 0 w 1624"/>
                <a:gd name="T1" fmla="*/ 0 h 10"/>
                <a:gd name="T2" fmla="*/ 0 w 1624"/>
                <a:gd name="T3" fmla="*/ 10 h 10"/>
                <a:gd name="T4" fmla="*/ 811 w 1624"/>
                <a:gd name="T5" fmla="*/ 10 h 10"/>
                <a:gd name="T6" fmla="*/ 1624 w 1624"/>
                <a:gd name="T7" fmla="*/ 10 h 10"/>
                <a:gd name="T8" fmla="*/ 1624 w 1624"/>
                <a:gd name="T9" fmla="*/ 0 h 10"/>
                <a:gd name="T10" fmla="*/ 811 w 1624"/>
                <a:gd name="T11" fmla="*/ 0 h 10"/>
                <a:gd name="T12" fmla="*/ 0 w 162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4" h="10">
                  <a:moveTo>
                    <a:pt x="0" y="0"/>
                  </a:moveTo>
                  <a:lnTo>
                    <a:pt x="0" y="10"/>
                  </a:lnTo>
                  <a:lnTo>
                    <a:pt x="811" y="10"/>
                  </a:lnTo>
                  <a:lnTo>
                    <a:pt x="1624" y="10"/>
                  </a:lnTo>
                  <a:lnTo>
                    <a:pt x="1624" y="0"/>
                  </a:lnTo>
                  <a:lnTo>
                    <a:pt x="8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206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5371" y="1481"/>
              <a:ext cx="107" cy="31"/>
            </a:xfrm>
            <a:custGeom>
              <a:avLst/>
              <a:gdLst>
                <a:gd name="T0" fmla="*/ 0 w 107"/>
                <a:gd name="T1" fmla="*/ 0 h 31"/>
                <a:gd name="T2" fmla="*/ 0 w 107"/>
                <a:gd name="T3" fmla="*/ 31 h 31"/>
                <a:gd name="T4" fmla="*/ 107 w 107"/>
                <a:gd name="T5" fmla="*/ 17 h 31"/>
                <a:gd name="T6" fmla="*/ 0 w 107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31">
                  <a:moveTo>
                    <a:pt x="0" y="0"/>
                  </a:moveTo>
                  <a:lnTo>
                    <a:pt x="0" y="31"/>
                  </a:lnTo>
                  <a:lnTo>
                    <a:pt x="107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206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4387" y="1483"/>
            <a:ext cx="18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7" name="Equation" r:id="rId5" imgW="190500" imgH="215900" progId="Equation.DSMT4">
                    <p:embed/>
                  </p:oleObj>
                </mc:Choice>
                <mc:Fallback>
                  <p:oleObj name="Equation" r:id="rId5" imgW="190500" imgH="215900" progId="Equation.DSMT4">
                    <p:embed/>
                    <p:pic>
                      <p:nvPicPr>
                        <p:cNvPr id="0" name="图片 42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1483"/>
                          <a:ext cx="186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3"/>
            <p:cNvGraphicFramePr>
              <a:graphicFrameLocks noChangeAspect="1"/>
            </p:cNvGraphicFramePr>
            <p:nvPr/>
          </p:nvGraphicFramePr>
          <p:xfrm>
            <a:off x="5451" y="1481"/>
            <a:ext cx="21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8" name="Equation" r:id="rId7" imgW="152400" imgH="165100" progId="Equation.DSMT4">
                    <p:embed/>
                  </p:oleObj>
                </mc:Choice>
                <mc:Fallback>
                  <p:oleObj name="Equation" r:id="rId7" imgW="152400" imgH="165100" progId="Equation.DSMT4">
                    <p:embed/>
                    <p:pic>
                      <p:nvPicPr>
                        <p:cNvPr id="0" name="图片 42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9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1" y="1481"/>
                          <a:ext cx="218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4"/>
            <p:cNvGraphicFramePr>
              <a:graphicFrameLocks noChangeAspect="1"/>
            </p:cNvGraphicFramePr>
            <p:nvPr/>
          </p:nvGraphicFramePr>
          <p:xfrm>
            <a:off x="4178" y="309"/>
            <a:ext cx="20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9" name="Equation" r:id="rId9" imgW="165100" imgH="203200" progId="Equation.DSMT4">
                    <p:embed/>
                  </p:oleObj>
                </mc:Choice>
                <mc:Fallback>
                  <p:oleObj name="Equation" r:id="rId9" imgW="165100" imgH="203200" progId="Equation.DSMT4">
                    <p:embed/>
                    <p:pic>
                      <p:nvPicPr>
                        <p:cNvPr id="0" name="图片 42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99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8" y="309"/>
                          <a:ext cx="200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5"/>
          <p:cNvGrpSpPr/>
          <p:nvPr/>
        </p:nvGrpSpPr>
        <p:grpSpPr bwMode="auto">
          <a:xfrm>
            <a:off x="5436096" y="3241675"/>
            <a:ext cx="1970089" cy="1949451"/>
            <a:chOff x="3644" y="501"/>
            <a:chExt cx="1241" cy="1228"/>
          </a:xfrm>
        </p:grpSpPr>
        <p:sp>
          <p:nvSpPr>
            <p:cNvPr id="15" name="Freeform 16"/>
            <p:cNvSpPr/>
            <p:nvPr/>
          </p:nvSpPr>
          <p:spPr bwMode="auto">
            <a:xfrm>
              <a:off x="3919" y="754"/>
              <a:ext cx="871" cy="740"/>
            </a:xfrm>
            <a:custGeom>
              <a:avLst/>
              <a:gdLst>
                <a:gd name="T0" fmla="*/ 0 w 871"/>
                <a:gd name="T1" fmla="*/ 0 h 740"/>
                <a:gd name="T2" fmla="*/ 0 w 871"/>
                <a:gd name="T3" fmla="*/ 740 h 740"/>
                <a:gd name="T4" fmla="*/ 871 w 871"/>
                <a:gd name="T5" fmla="*/ 740 h 740"/>
                <a:gd name="T6" fmla="*/ 0 w 871"/>
                <a:gd name="T7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1" h="740">
                  <a:moveTo>
                    <a:pt x="0" y="0"/>
                  </a:moveTo>
                  <a:lnTo>
                    <a:pt x="0" y="740"/>
                  </a:lnTo>
                  <a:lnTo>
                    <a:pt x="871" y="7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9525">
              <a:solidFill>
                <a:srgbClr val="00206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" name="Object 17"/>
            <p:cNvGraphicFramePr>
              <a:graphicFrameLocks noChangeAspect="1"/>
            </p:cNvGraphicFramePr>
            <p:nvPr/>
          </p:nvGraphicFramePr>
          <p:xfrm>
            <a:off x="3812" y="1488"/>
            <a:ext cx="28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00" name="Equation" r:id="rId11" imgW="241300" imgH="203200" progId="Equation.DSMT4">
                    <p:embed/>
                  </p:oleObj>
                </mc:Choice>
                <mc:Fallback>
                  <p:oleObj name="Equation" r:id="rId11" imgW="241300" imgH="203200" progId="Equation.DSMT4">
                    <p:embed/>
                    <p:pic>
                      <p:nvPicPr>
                        <p:cNvPr id="0" name="图片 42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" y="1488"/>
                          <a:ext cx="28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8"/>
            <p:cNvGraphicFramePr>
              <a:graphicFrameLocks noChangeAspect="1"/>
            </p:cNvGraphicFramePr>
            <p:nvPr/>
          </p:nvGraphicFramePr>
          <p:xfrm>
            <a:off x="4744" y="1488"/>
            <a:ext cx="14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01" name="Equation" r:id="rId13" imgW="114300" imgH="203200" progId="Equation.DSMT4">
                    <p:embed/>
                  </p:oleObj>
                </mc:Choice>
                <mc:Fallback>
                  <p:oleObj name="Equation" r:id="rId13" imgW="114300" imgH="203200" progId="Equation.DSMT4">
                    <p:embed/>
                    <p:pic>
                      <p:nvPicPr>
                        <p:cNvPr id="0" name="图片 42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4" y="1488"/>
                          <a:ext cx="14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9"/>
            <p:cNvGraphicFramePr>
              <a:graphicFrameLocks noChangeAspect="1"/>
            </p:cNvGraphicFramePr>
            <p:nvPr/>
          </p:nvGraphicFramePr>
          <p:xfrm>
            <a:off x="3644" y="501"/>
            <a:ext cx="60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02" name="Equation" r:id="rId15" imgW="508000" imgH="254000" progId="Equation.DSMT4">
                    <p:embed/>
                  </p:oleObj>
                </mc:Choice>
                <mc:Fallback>
                  <p:oleObj name="Equation" r:id="rId15" imgW="508000" imgH="254000" progId="Equation.DSMT4">
                    <p:embed/>
                    <p:pic>
                      <p:nvPicPr>
                        <p:cNvPr id="0" name="图片 42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-9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4" y="501"/>
                          <a:ext cx="602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20"/>
          <p:cNvGrpSpPr/>
          <p:nvPr/>
        </p:nvGrpSpPr>
        <p:grpSpPr bwMode="auto">
          <a:xfrm>
            <a:off x="7271252" y="3683001"/>
            <a:ext cx="1068389" cy="1527176"/>
            <a:chOff x="4800" y="779"/>
            <a:chExt cx="673" cy="962"/>
          </a:xfrm>
        </p:grpSpPr>
        <p:sp>
          <p:nvSpPr>
            <p:cNvPr id="20" name="Freeform 21"/>
            <p:cNvSpPr/>
            <p:nvPr/>
          </p:nvSpPr>
          <p:spPr bwMode="auto">
            <a:xfrm>
              <a:off x="4800" y="1051"/>
              <a:ext cx="434" cy="440"/>
            </a:xfrm>
            <a:custGeom>
              <a:avLst/>
              <a:gdLst>
                <a:gd name="T0" fmla="*/ 434 w 434"/>
                <a:gd name="T1" fmla="*/ 0 h 440"/>
                <a:gd name="T2" fmla="*/ 434 w 434"/>
                <a:gd name="T3" fmla="*/ 440 h 440"/>
                <a:gd name="T4" fmla="*/ 0 w 434"/>
                <a:gd name="T5" fmla="*/ 440 h 440"/>
                <a:gd name="T6" fmla="*/ 434 w 434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440">
                  <a:moveTo>
                    <a:pt x="434" y="0"/>
                  </a:moveTo>
                  <a:lnTo>
                    <a:pt x="434" y="440"/>
                  </a:lnTo>
                  <a:lnTo>
                    <a:pt x="0" y="440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002060"/>
            </a:solidFill>
            <a:ln w="9525">
              <a:solidFill>
                <a:srgbClr val="00206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" name="Object 22"/>
            <p:cNvGraphicFramePr>
              <a:graphicFrameLocks noChangeAspect="1"/>
            </p:cNvGraphicFramePr>
            <p:nvPr/>
          </p:nvGraphicFramePr>
          <p:xfrm>
            <a:off x="5124" y="1476"/>
            <a:ext cx="19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03" name="Equation" r:id="rId17" imgW="152400" imgH="203200" progId="Equation.DSMT4">
                    <p:embed/>
                  </p:oleObj>
                </mc:Choice>
                <mc:Fallback>
                  <p:oleObj name="Equation" r:id="rId17" imgW="152400" imgH="203200" progId="Equation.DSMT4">
                    <p:embed/>
                    <p:pic>
                      <p:nvPicPr>
                        <p:cNvPr id="0" name="图片 42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4" y="1476"/>
                          <a:ext cx="198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3"/>
            <p:cNvGraphicFramePr>
              <a:graphicFrameLocks noChangeAspect="1"/>
            </p:cNvGraphicFramePr>
            <p:nvPr/>
          </p:nvGraphicFramePr>
          <p:xfrm>
            <a:off x="4966" y="779"/>
            <a:ext cx="507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04" name="Equation" r:id="rId19" imgW="393700" imgH="254000" progId="Equation.DSMT4">
                    <p:embed/>
                  </p:oleObj>
                </mc:Choice>
                <mc:Fallback>
                  <p:oleObj name="Equation" r:id="rId19" imgW="393700" imgH="254000" progId="Equation.DSMT4">
                    <p:embed/>
                    <p:pic>
                      <p:nvPicPr>
                        <p:cNvPr id="0" name="图片 42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6" y="779"/>
                          <a:ext cx="507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24"/>
          <p:cNvGraphicFramePr>
            <a:graphicFrameLocks noChangeAspect="1"/>
          </p:cNvGraphicFramePr>
          <p:nvPr/>
        </p:nvGraphicFramePr>
        <p:xfrm>
          <a:off x="1113631" y="2214836"/>
          <a:ext cx="57626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5" name="Equation" r:id="rId21" imgW="2794000" imgH="393700" progId="Equation.DSMT4">
                  <p:embed/>
                </p:oleObj>
              </mc:Choice>
              <mc:Fallback>
                <p:oleObj name="Equation" r:id="rId21" imgW="2794000" imgH="393700" progId="Equation.DSMT4">
                  <p:embed/>
                  <p:pic>
                    <p:nvPicPr>
                      <p:cNvPr id="0" name="图片 4217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631" y="2214836"/>
                        <a:ext cx="57626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742784" y="2924944"/>
          <a:ext cx="3459496" cy="109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6" name="Equation" r:id="rId23" imgW="1536700" imgH="495300" progId="Equation.DSMT4">
                  <p:embed/>
                </p:oleObj>
              </mc:Choice>
              <mc:Fallback>
                <p:oleObj name="Equation" r:id="rId23" imgW="1536700" imgH="495300" progId="Equation.DSMT4">
                  <p:embed/>
                  <p:pic>
                    <p:nvPicPr>
                      <p:cNvPr id="0" name="图片 42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784" y="2924944"/>
                        <a:ext cx="3459496" cy="1098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4203442" y="3008224"/>
          <a:ext cx="656590" cy="96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7" name="Equation" r:id="rId25" imgW="317500" imgH="469900" progId="Equation.DSMT4">
                  <p:embed/>
                </p:oleObj>
              </mc:Choice>
              <mc:Fallback>
                <p:oleObj name="Equation" r:id="rId25" imgW="317500" imgH="469900" progId="Equation.DSMT4">
                  <p:embed/>
                  <p:pic>
                    <p:nvPicPr>
                      <p:cNvPr id="0" name="图片 42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442" y="3008224"/>
                        <a:ext cx="656590" cy="963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849436" y="3988023"/>
            <a:ext cx="465866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由定积分的几何意义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849436" y="4562698"/>
            <a:ext cx="4134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值为图中左、右两个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849436" y="5142135"/>
            <a:ext cx="3576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三角形的面积之和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</a:p>
        </p:txBody>
      </p:sp>
      <p:graphicFrame>
        <p:nvGraphicFramePr>
          <p:cNvPr id="29" name="Object 30"/>
          <p:cNvGraphicFramePr>
            <a:graphicFrameLocks noChangeAspect="1"/>
          </p:cNvGraphicFramePr>
          <p:nvPr/>
        </p:nvGraphicFramePr>
        <p:xfrm>
          <a:off x="886817" y="5589240"/>
          <a:ext cx="54133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8" name="Equation" r:id="rId27" imgW="2628900" imgH="469900" progId="Equation.DSMT4">
                  <p:embed/>
                </p:oleObj>
              </mc:Choice>
              <mc:Fallback>
                <p:oleObj name="Equation" r:id="rId27" imgW="2628900" imgH="469900" progId="Equation.DSMT4">
                  <p:embed/>
                  <p:pic>
                    <p:nvPicPr>
                      <p:cNvPr id="0" name="图片 4217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817" y="5589240"/>
                        <a:ext cx="54133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58015" y="3179158"/>
          <a:ext cx="55705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4" name="Equation" r:id="rId3" imgW="52730400" imgH="8534400" progId="Equation.DSMT4">
                  <p:embed/>
                </p:oleObj>
              </mc:Choice>
              <mc:Fallback>
                <p:oleObj name="Equation" r:id="rId3" imgW="52730400" imgH="8534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015" y="3179158"/>
                        <a:ext cx="557053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83568" y="2655938"/>
            <a:ext cx="5073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（对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积分区间的可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加性）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755577" y="980728"/>
            <a:ext cx="331174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性质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  (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线性性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744066" y="1659708"/>
          <a:ext cx="8076406" cy="871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Equation" r:id="rId5" imgW="73456800" imgH="7924800" progId="Equation.DSMT4">
                  <p:embed/>
                </p:oleObj>
              </mc:Choice>
              <mc:Fallback>
                <p:oleObj name="Equation" r:id="rId5" imgW="73456800" imgH="7924800" progId="Equation.DSMT4">
                  <p:embed/>
                  <p:pic>
                    <p:nvPicPr>
                      <p:cNvPr id="0" name="图片 43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66" y="1659708"/>
                        <a:ext cx="8076406" cy="871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7054" y="980728"/>
            <a:ext cx="5389282" cy="4429722"/>
            <a:chOff x="839069" y="1242942"/>
            <a:chExt cx="5389282" cy="4429722"/>
          </a:xfrm>
        </p:grpSpPr>
        <p:sp>
          <p:nvSpPr>
            <p:cNvPr id="4" name="Freeform 7"/>
            <p:cNvSpPr/>
            <p:nvPr/>
          </p:nvSpPr>
          <p:spPr bwMode="auto">
            <a:xfrm>
              <a:off x="1627188" y="1852613"/>
              <a:ext cx="3282950" cy="3281363"/>
            </a:xfrm>
            <a:custGeom>
              <a:avLst/>
              <a:gdLst>
                <a:gd name="T0" fmla="*/ 0 w 2068"/>
                <a:gd name="T1" fmla="*/ 163 h 2067"/>
                <a:gd name="T2" fmla="*/ 104 w 2068"/>
                <a:gd name="T3" fmla="*/ 112 h 2067"/>
                <a:gd name="T4" fmla="*/ 207 w 2068"/>
                <a:gd name="T5" fmla="*/ 69 h 2067"/>
                <a:gd name="T6" fmla="*/ 310 w 2068"/>
                <a:gd name="T7" fmla="*/ 37 h 2067"/>
                <a:gd name="T8" fmla="*/ 414 w 2068"/>
                <a:gd name="T9" fmla="*/ 14 h 2067"/>
                <a:gd name="T10" fmla="*/ 517 w 2068"/>
                <a:gd name="T11" fmla="*/ 2 h 2067"/>
                <a:gd name="T12" fmla="*/ 621 w 2068"/>
                <a:gd name="T13" fmla="*/ 0 h 2067"/>
                <a:gd name="T14" fmla="*/ 724 w 2068"/>
                <a:gd name="T15" fmla="*/ 8 h 2067"/>
                <a:gd name="T16" fmla="*/ 827 w 2068"/>
                <a:gd name="T17" fmla="*/ 26 h 2067"/>
                <a:gd name="T18" fmla="*/ 931 w 2068"/>
                <a:gd name="T19" fmla="*/ 55 h 2067"/>
                <a:gd name="T20" fmla="*/ 1034 w 2068"/>
                <a:gd name="T21" fmla="*/ 93 h 2067"/>
                <a:gd name="T22" fmla="*/ 1138 w 2068"/>
                <a:gd name="T23" fmla="*/ 141 h 2067"/>
                <a:gd name="T24" fmla="*/ 1241 w 2068"/>
                <a:gd name="T25" fmla="*/ 197 h 2067"/>
                <a:gd name="T26" fmla="*/ 1345 w 2068"/>
                <a:gd name="T27" fmla="*/ 262 h 2067"/>
                <a:gd name="T28" fmla="*/ 1448 w 2068"/>
                <a:gd name="T29" fmla="*/ 335 h 2067"/>
                <a:gd name="T30" fmla="*/ 1551 w 2068"/>
                <a:gd name="T31" fmla="*/ 414 h 2067"/>
                <a:gd name="T32" fmla="*/ 1655 w 2068"/>
                <a:gd name="T33" fmla="*/ 500 h 2067"/>
                <a:gd name="T34" fmla="*/ 1758 w 2068"/>
                <a:gd name="T35" fmla="*/ 591 h 2067"/>
                <a:gd name="T36" fmla="*/ 1861 w 2068"/>
                <a:gd name="T37" fmla="*/ 687 h 2067"/>
                <a:gd name="T38" fmla="*/ 1965 w 2068"/>
                <a:gd name="T39" fmla="*/ 786 h 2067"/>
                <a:gd name="T40" fmla="*/ 2068 w 2068"/>
                <a:gd name="T41" fmla="*/ 887 h 2067"/>
                <a:gd name="T42" fmla="*/ 0 w 2068"/>
                <a:gd name="T43" fmla="*/ 163 h 2067"/>
                <a:gd name="T44" fmla="*/ 0 w 2068"/>
                <a:gd name="T45" fmla="*/ 2067 h 2067"/>
                <a:gd name="T46" fmla="*/ 2068 w 2068"/>
                <a:gd name="T47" fmla="*/ 2067 h 2067"/>
                <a:gd name="T48" fmla="*/ 2068 w 2068"/>
                <a:gd name="T49" fmla="*/ 887 h 2067"/>
                <a:gd name="T50" fmla="*/ 0 w 2068"/>
                <a:gd name="T51" fmla="*/ 163 h 2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68" h="2067">
                  <a:moveTo>
                    <a:pt x="0" y="163"/>
                  </a:moveTo>
                  <a:lnTo>
                    <a:pt x="104" y="112"/>
                  </a:lnTo>
                  <a:lnTo>
                    <a:pt x="207" y="69"/>
                  </a:lnTo>
                  <a:lnTo>
                    <a:pt x="310" y="37"/>
                  </a:lnTo>
                  <a:lnTo>
                    <a:pt x="414" y="14"/>
                  </a:lnTo>
                  <a:lnTo>
                    <a:pt x="517" y="2"/>
                  </a:lnTo>
                  <a:lnTo>
                    <a:pt x="621" y="0"/>
                  </a:lnTo>
                  <a:lnTo>
                    <a:pt x="724" y="8"/>
                  </a:lnTo>
                  <a:lnTo>
                    <a:pt x="827" y="26"/>
                  </a:lnTo>
                  <a:lnTo>
                    <a:pt x="931" y="55"/>
                  </a:lnTo>
                  <a:lnTo>
                    <a:pt x="1034" y="93"/>
                  </a:lnTo>
                  <a:lnTo>
                    <a:pt x="1138" y="141"/>
                  </a:lnTo>
                  <a:lnTo>
                    <a:pt x="1241" y="197"/>
                  </a:lnTo>
                  <a:lnTo>
                    <a:pt x="1345" y="262"/>
                  </a:lnTo>
                  <a:lnTo>
                    <a:pt x="1448" y="335"/>
                  </a:lnTo>
                  <a:lnTo>
                    <a:pt x="1551" y="414"/>
                  </a:lnTo>
                  <a:lnTo>
                    <a:pt x="1655" y="500"/>
                  </a:lnTo>
                  <a:lnTo>
                    <a:pt x="1758" y="591"/>
                  </a:lnTo>
                  <a:lnTo>
                    <a:pt x="1861" y="687"/>
                  </a:lnTo>
                  <a:lnTo>
                    <a:pt x="1965" y="786"/>
                  </a:lnTo>
                  <a:lnTo>
                    <a:pt x="2068" y="887"/>
                  </a:lnTo>
                  <a:lnTo>
                    <a:pt x="0" y="163"/>
                  </a:lnTo>
                  <a:lnTo>
                    <a:pt x="0" y="2067"/>
                  </a:lnTo>
                  <a:lnTo>
                    <a:pt x="2068" y="2067"/>
                  </a:lnTo>
                  <a:lnTo>
                    <a:pt x="2068" y="887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13"/>
            <p:cNvSpPr/>
            <p:nvPr/>
          </p:nvSpPr>
          <p:spPr bwMode="auto">
            <a:xfrm>
              <a:off x="1627187" y="1846386"/>
              <a:ext cx="3296505" cy="1392034"/>
            </a:xfrm>
            <a:custGeom>
              <a:avLst/>
              <a:gdLst>
                <a:gd name="T0" fmla="*/ 4 w 2073"/>
                <a:gd name="T1" fmla="*/ 233 h 1281"/>
                <a:gd name="T2" fmla="*/ 126 w 2073"/>
                <a:gd name="T3" fmla="*/ 148 h 1281"/>
                <a:gd name="T4" fmla="*/ 339 w 2073"/>
                <a:gd name="T5" fmla="*/ 44 h 1281"/>
                <a:gd name="T6" fmla="*/ 349 w 2073"/>
                <a:gd name="T7" fmla="*/ 41 h 1281"/>
                <a:gd name="T8" fmla="*/ 382 w 2073"/>
                <a:gd name="T9" fmla="*/ 30 h 1281"/>
                <a:gd name="T10" fmla="*/ 402 w 2073"/>
                <a:gd name="T11" fmla="*/ 25 h 1281"/>
                <a:gd name="T12" fmla="*/ 424 w 2073"/>
                <a:gd name="T13" fmla="*/ 20 h 1281"/>
                <a:gd name="T14" fmla="*/ 444 w 2073"/>
                <a:gd name="T15" fmla="*/ 15 h 1281"/>
                <a:gd name="T16" fmla="*/ 454 w 2073"/>
                <a:gd name="T17" fmla="*/ 13 h 1281"/>
                <a:gd name="T18" fmla="*/ 469 w 2073"/>
                <a:gd name="T19" fmla="*/ 10 h 1281"/>
                <a:gd name="T20" fmla="*/ 487 w 2073"/>
                <a:gd name="T21" fmla="*/ 8 h 1281"/>
                <a:gd name="T22" fmla="*/ 506 w 2073"/>
                <a:gd name="T23" fmla="*/ 5 h 1281"/>
                <a:gd name="T24" fmla="*/ 517 w 2073"/>
                <a:gd name="T25" fmla="*/ 4 h 1281"/>
                <a:gd name="T26" fmla="*/ 528 w 2073"/>
                <a:gd name="T27" fmla="*/ 3 h 1281"/>
                <a:gd name="T28" fmla="*/ 538 w 2073"/>
                <a:gd name="T29" fmla="*/ 2 h 1281"/>
                <a:gd name="T30" fmla="*/ 549 w 2073"/>
                <a:gd name="T31" fmla="*/ 1 h 1281"/>
                <a:gd name="T32" fmla="*/ 556 w 2073"/>
                <a:gd name="T33" fmla="*/ 1 h 1281"/>
                <a:gd name="T34" fmla="*/ 563 w 2073"/>
                <a:gd name="T35" fmla="*/ 0 h 1281"/>
                <a:gd name="T36" fmla="*/ 569 w 2073"/>
                <a:gd name="T37" fmla="*/ 0 h 1281"/>
                <a:gd name="T38" fmla="*/ 574 w 2073"/>
                <a:gd name="T39" fmla="*/ 0 h 1281"/>
                <a:gd name="T40" fmla="*/ 577 w 2073"/>
                <a:gd name="T41" fmla="*/ 0 h 1281"/>
                <a:gd name="T42" fmla="*/ 581 w 2073"/>
                <a:gd name="T43" fmla="*/ 0 h 1281"/>
                <a:gd name="T44" fmla="*/ 585 w 2073"/>
                <a:gd name="T45" fmla="*/ 0 h 1281"/>
                <a:gd name="T46" fmla="*/ 588 w 2073"/>
                <a:gd name="T47" fmla="*/ 0 h 1281"/>
                <a:gd name="T48" fmla="*/ 592 w 2073"/>
                <a:gd name="T49" fmla="*/ 0 h 1281"/>
                <a:gd name="T50" fmla="*/ 595 w 2073"/>
                <a:gd name="T51" fmla="*/ 0 h 1281"/>
                <a:gd name="T52" fmla="*/ 598 w 2073"/>
                <a:gd name="T53" fmla="*/ 0 h 1281"/>
                <a:gd name="T54" fmla="*/ 602 w 2073"/>
                <a:gd name="T55" fmla="*/ 0 h 1281"/>
                <a:gd name="T56" fmla="*/ 606 w 2073"/>
                <a:gd name="T57" fmla="*/ 0 h 1281"/>
                <a:gd name="T58" fmla="*/ 612 w 2073"/>
                <a:gd name="T59" fmla="*/ 0 h 1281"/>
                <a:gd name="T60" fmla="*/ 619 w 2073"/>
                <a:gd name="T61" fmla="*/ 0 h 1281"/>
                <a:gd name="T62" fmla="*/ 627 w 2073"/>
                <a:gd name="T63" fmla="*/ 1 h 1281"/>
                <a:gd name="T64" fmla="*/ 639 w 2073"/>
                <a:gd name="T65" fmla="*/ 2 h 1281"/>
                <a:gd name="T66" fmla="*/ 649 w 2073"/>
                <a:gd name="T67" fmla="*/ 2 h 1281"/>
                <a:gd name="T68" fmla="*/ 660 w 2073"/>
                <a:gd name="T69" fmla="*/ 3 h 1281"/>
                <a:gd name="T70" fmla="*/ 679 w 2073"/>
                <a:gd name="T71" fmla="*/ 5 h 1281"/>
                <a:gd name="T72" fmla="*/ 698 w 2073"/>
                <a:gd name="T73" fmla="*/ 8 h 1281"/>
                <a:gd name="T74" fmla="*/ 718 w 2073"/>
                <a:gd name="T75" fmla="*/ 11 h 1281"/>
                <a:gd name="T76" fmla="*/ 739 w 2073"/>
                <a:gd name="T77" fmla="*/ 15 h 1281"/>
                <a:gd name="T78" fmla="*/ 750 w 2073"/>
                <a:gd name="T79" fmla="*/ 17 h 1281"/>
                <a:gd name="T80" fmla="*/ 766 w 2073"/>
                <a:gd name="T81" fmla="*/ 21 h 1281"/>
                <a:gd name="T82" fmla="*/ 803 w 2073"/>
                <a:gd name="T83" fmla="*/ 31 h 1281"/>
                <a:gd name="T84" fmla="*/ 846 w 2073"/>
                <a:gd name="T85" fmla="*/ 45 h 1281"/>
                <a:gd name="T86" fmla="*/ 1056 w 2073"/>
                <a:gd name="T87" fmla="*/ 147 h 1281"/>
                <a:gd name="T88" fmla="*/ 1269 w 2073"/>
                <a:gd name="T89" fmla="*/ 308 h 1281"/>
                <a:gd name="T90" fmla="*/ 1479 w 2073"/>
                <a:gd name="T91" fmla="*/ 514 h 1281"/>
                <a:gd name="T92" fmla="*/ 1689 w 2073"/>
                <a:gd name="T93" fmla="*/ 761 h 1281"/>
                <a:gd name="T94" fmla="*/ 1903 w 2073"/>
                <a:gd name="T95" fmla="*/ 1043 h 1281"/>
                <a:gd name="T96" fmla="*/ 2029 w 2073"/>
                <a:gd name="T97" fmla="*/ 1219 h 1281"/>
                <a:gd name="T98" fmla="*/ 2051 w 2073"/>
                <a:gd name="T99" fmla="*/ 1250 h 1281"/>
                <a:gd name="T100" fmla="*/ 2062 w 2073"/>
                <a:gd name="T101" fmla="*/ 1266 h 1281"/>
                <a:gd name="T102" fmla="*/ 2069 w 2073"/>
                <a:gd name="T103" fmla="*/ 1275 h 1281"/>
                <a:gd name="T104" fmla="*/ 2073 w 2073"/>
                <a:gd name="T105" fmla="*/ 128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73" h="1281">
                  <a:moveTo>
                    <a:pt x="0" y="236"/>
                  </a:moveTo>
                  <a:lnTo>
                    <a:pt x="0" y="236"/>
                  </a:lnTo>
                  <a:lnTo>
                    <a:pt x="1" y="236"/>
                  </a:lnTo>
                  <a:lnTo>
                    <a:pt x="2" y="234"/>
                  </a:lnTo>
                  <a:lnTo>
                    <a:pt x="4" y="233"/>
                  </a:lnTo>
                  <a:lnTo>
                    <a:pt x="10" y="229"/>
                  </a:lnTo>
                  <a:lnTo>
                    <a:pt x="20" y="221"/>
                  </a:lnTo>
                  <a:lnTo>
                    <a:pt x="40" y="206"/>
                  </a:lnTo>
                  <a:lnTo>
                    <a:pt x="84" y="175"/>
                  </a:lnTo>
                  <a:lnTo>
                    <a:pt x="126" y="148"/>
                  </a:lnTo>
                  <a:lnTo>
                    <a:pt x="166" y="124"/>
                  </a:lnTo>
                  <a:lnTo>
                    <a:pt x="210" y="100"/>
                  </a:lnTo>
                  <a:lnTo>
                    <a:pt x="250" y="80"/>
                  </a:lnTo>
                  <a:lnTo>
                    <a:pt x="295" y="60"/>
                  </a:lnTo>
                  <a:lnTo>
                    <a:pt x="339" y="44"/>
                  </a:lnTo>
                  <a:lnTo>
                    <a:pt x="339" y="44"/>
                  </a:lnTo>
                  <a:lnTo>
                    <a:pt x="340" y="44"/>
                  </a:lnTo>
                  <a:lnTo>
                    <a:pt x="341" y="43"/>
                  </a:lnTo>
                  <a:lnTo>
                    <a:pt x="343" y="42"/>
                  </a:lnTo>
                  <a:lnTo>
                    <a:pt x="349" y="41"/>
                  </a:lnTo>
                  <a:lnTo>
                    <a:pt x="359" y="37"/>
                  </a:lnTo>
                  <a:lnTo>
                    <a:pt x="379" y="31"/>
                  </a:lnTo>
                  <a:lnTo>
                    <a:pt x="380" y="31"/>
                  </a:lnTo>
                  <a:lnTo>
                    <a:pt x="380" y="31"/>
                  </a:lnTo>
                  <a:lnTo>
                    <a:pt x="382" y="30"/>
                  </a:lnTo>
                  <a:lnTo>
                    <a:pt x="384" y="30"/>
                  </a:lnTo>
                  <a:lnTo>
                    <a:pt x="390" y="28"/>
                  </a:lnTo>
                  <a:lnTo>
                    <a:pt x="401" y="25"/>
                  </a:lnTo>
                  <a:lnTo>
                    <a:pt x="402" y="25"/>
                  </a:lnTo>
                  <a:lnTo>
                    <a:pt x="402" y="25"/>
                  </a:lnTo>
                  <a:lnTo>
                    <a:pt x="404" y="24"/>
                  </a:lnTo>
                  <a:lnTo>
                    <a:pt x="406" y="24"/>
                  </a:lnTo>
                  <a:lnTo>
                    <a:pt x="412" y="22"/>
                  </a:lnTo>
                  <a:lnTo>
                    <a:pt x="423" y="20"/>
                  </a:lnTo>
                  <a:lnTo>
                    <a:pt x="424" y="20"/>
                  </a:lnTo>
                  <a:lnTo>
                    <a:pt x="424" y="19"/>
                  </a:lnTo>
                  <a:lnTo>
                    <a:pt x="426" y="19"/>
                  </a:lnTo>
                  <a:lnTo>
                    <a:pt x="428" y="18"/>
                  </a:lnTo>
                  <a:lnTo>
                    <a:pt x="433" y="17"/>
                  </a:lnTo>
                  <a:lnTo>
                    <a:pt x="444" y="15"/>
                  </a:lnTo>
                  <a:lnTo>
                    <a:pt x="444" y="15"/>
                  </a:lnTo>
                  <a:lnTo>
                    <a:pt x="445" y="15"/>
                  </a:lnTo>
                  <a:lnTo>
                    <a:pt x="446" y="15"/>
                  </a:lnTo>
                  <a:lnTo>
                    <a:pt x="449" y="14"/>
                  </a:lnTo>
                  <a:lnTo>
                    <a:pt x="454" y="13"/>
                  </a:lnTo>
                  <a:lnTo>
                    <a:pt x="464" y="11"/>
                  </a:lnTo>
                  <a:lnTo>
                    <a:pt x="465" y="11"/>
                  </a:lnTo>
                  <a:lnTo>
                    <a:pt x="465" y="11"/>
                  </a:lnTo>
                  <a:lnTo>
                    <a:pt x="466" y="11"/>
                  </a:lnTo>
                  <a:lnTo>
                    <a:pt x="469" y="10"/>
                  </a:lnTo>
                  <a:lnTo>
                    <a:pt x="474" y="9"/>
                  </a:lnTo>
                  <a:lnTo>
                    <a:pt x="484" y="8"/>
                  </a:lnTo>
                  <a:lnTo>
                    <a:pt x="485" y="8"/>
                  </a:lnTo>
                  <a:lnTo>
                    <a:pt x="486" y="8"/>
                  </a:lnTo>
                  <a:lnTo>
                    <a:pt x="487" y="8"/>
                  </a:lnTo>
                  <a:lnTo>
                    <a:pt x="489" y="7"/>
                  </a:lnTo>
                  <a:lnTo>
                    <a:pt x="494" y="6"/>
                  </a:lnTo>
                  <a:lnTo>
                    <a:pt x="504" y="5"/>
                  </a:lnTo>
                  <a:lnTo>
                    <a:pt x="505" y="5"/>
                  </a:lnTo>
                  <a:lnTo>
                    <a:pt x="506" y="5"/>
                  </a:lnTo>
                  <a:lnTo>
                    <a:pt x="507" y="5"/>
                  </a:lnTo>
                  <a:lnTo>
                    <a:pt x="510" y="5"/>
                  </a:lnTo>
                  <a:lnTo>
                    <a:pt x="515" y="4"/>
                  </a:lnTo>
                  <a:lnTo>
                    <a:pt x="516" y="4"/>
                  </a:lnTo>
                  <a:lnTo>
                    <a:pt x="517" y="4"/>
                  </a:lnTo>
                  <a:lnTo>
                    <a:pt x="518" y="4"/>
                  </a:lnTo>
                  <a:lnTo>
                    <a:pt x="521" y="3"/>
                  </a:lnTo>
                  <a:lnTo>
                    <a:pt x="526" y="3"/>
                  </a:lnTo>
                  <a:lnTo>
                    <a:pt x="527" y="3"/>
                  </a:lnTo>
                  <a:lnTo>
                    <a:pt x="528" y="3"/>
                  </a:lnTo>
                  <a:lnTo>
                    <a:pt x="529" y="3"/>
                  </a:lnTo>
                  <a:lnTo>
                    <a:pt x="532" y="2"/>
                  </a:lnTo>
                  <a:lnTo>
                    <a:pt x="537" y="2"/>
                  </a:lnTo>
                  <a:lnTo>
                    <a:pt x="538" y="2"/>
                  </a:lnTo>
                  <a:lnTo>
                    <a:pt x="538" y="2"/>
                  </a:lnTo>
                  <a:lnTo>
                    <a:pt x="540" y="2"/>
                  </a:lnTo>
                  <a:lnTo>
                    <a:pt x="543" y="2"/>
                  </a:lnTo>
                  <a:lnTo>
                    <a:pt x="548" y="1"/>
                  </a:lnTo>
                  <a:lnTo>
                    <a:pt x="549" y="1"/>
                  </a:lnTo>
                  <a:lnTo>
                    <a:pt x="549" y="1"/>
                  </a:lnTo>
                  <a:lnTo>
                    <a:pt x="550" y="1"/>
                  </a:lnTo>
                  <a:lnTo>
                    <a:pt x="553" y="1"/>
                  </a:lnTo>
                  <a:lnTo>
                    <a:pt x="554" y="1"/>
                  </a:lnTo>
                  <a:lnTo>
                    <a:pt x="555" y="1"/>
                  </a:lnTo>
                  <a:lnTo>
                    <a:pt x="556" y="1"/>
                  </a:lnTo>
                  <a:lnTo>
                    <a:pt x="558" y="1"/>
                  </a:lnTo>
                  <a:lnTo>
                    <a:pt x="559" y="1"/>
                  </a:lnTo>
                  <a:lnTo>
                    <a:pt x="559" y="1"/>
                  </a:lnTo>
                  <a:lnTo>
                    <a:pt x="561" y="0"/>
                  </a:lnTo>
                  <a:lnTo>
                    <a:pt x="563" y="0"/>
                  </a:lnTo>
                  <a:lnTo>
                    <a:pt x="564" y="0"/>
                  </a:lnTo>
                  <a:lnTo>
                    <a:pt x="565" y="0"/>
                  </a:lnTo>
                  <a:lnTo>
                    <a:pt x="566" y="0"/>
                  </a:lnTo>
                  <a:lnTo>
                    <a:pt x="568" y="0"/>
                  </a:lnTo>
                  <a:lnTo>
                    <a:pt x="569" y="0"/>
                  </a:lnTo>
                  <a:lnTo>
                    <a:pt x="570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572" y="0"/>
                  </a:lnTo>
                  <a:lnTo>
                    <a:pt x="574" y="0"/>
                  </a:lnTo>
                  <a:lnTo>
                    <a:pt x="574" y="0"/>
                  </a:lnTo>
                  <a:lnTo>
                    <a:pt x="575" y="0"/>
                  </a:lnTo>
                  <a:lnTo>
                    <a:pt x="576" y="0"/>
                  </a:lnTo>
                  <a:lnTo>
                    <a:pt x="577" y="0"/>
                  </a:lnTo>
                  <a:lnTo>
                    <a:pt x="577" y="0"/>
                  </a:lnTo>
                  <a:lnTo>
                    <a:pt x="579" y="0"/>
                  </a:lnTo>
                  <a:lnTo>
                    <a:pt x="579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1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85" y="0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87" y="0"/>
                  </a:lnTo>
                  <a:lnTo>
                    <a:pt x="588" y="0"/>
                  </a:lnTo>
                  <a:lnTo>
                    <a:pt x="588" y="0"/>
                  </a:lnTo>
                  <a:lnTo>
                    <a:pt x="589" y="0"/>
                  </a:lnTo>
                  <a:lnTo>
                    <a:pt x="589" y="0"/>
                  </a:lnTo>
                  <a:lnTo>
                    <a:pt x="590" y="0"/>
                  </a:lnTo>
                  <a:lnTo>
                    <a:pt x="591" y="0"/>
                  </a:lnTo>
                  <a:lnTo>
                    <a:pt x="592" y="0"/>
                  </a:lnTo>
                  <a:lnTo>
                    <a:pt x="592" y="0"/>
                  </a:lnTo>
                  <a:lnTo>
                    <a:pt x="593" y="0"/>
                  </a:lnTo>
                  <a:lnTo>
                    <a:pt x="594" y="0"/>
                  </a:lnTo>
                  <a:lnTo>
                    <a:pt x="594" y="0"/>
                  </a:lnTo>
                  <a:lnTo>
                    <a:pt x="595" y="0"/>
                  </a:lnTo>
                  <a:lnTo>
                    <a:pt x="596" y="0"/>
                  </a:lnTo>
                  <a:lnTo>
                    <a:pt x="597" y="0"/>
                  </a:lnTo>
                  <a:lnTo>
                    <a:pt x="597" y="0"/>
                  </a:lnTo>
                  <a:lnTo>
                    <a:pt x="598" y="0"/>
                  </a:lnTo>
                  <a:lnTo>
                    <a:pt x="598" y="0"/>
                  </a:lnTo>
                  <a:lnTo>
                    <a:pt x="599" y="0"/>
                  </a:lnTo>
                  <a:lnTo>
                    <a:pt x="600" y="0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602" y="0"/>
                  </a:lnTo>
                  <a:lnTo>
                    <a:pt x="603" y="0"/>
                  </a:lnTo>
                  <a:lnTo>
                    <a:pt x="603" y="0"/>
                  </a:lnTo>
                  <a:lnTo>
                    <a:pt x="604" y="0"/>
                  </a:lnTo>
                  <a:lnTo>
                    <a:pt x="606" y="0"/>
                  </a:lnTo>
                  <a:lnTo>
                    <a:pt x="606" y="0"/>
                  </a:lnTo>
                  <a:lnTo>
                    <a:pt x="607" y="0"/>
                  </a:lnTo>
                  <a:lnTo>
                    <a:pt x="608" y="0"/>
                  </a:lnTo>
                  <a:lnTo>
                    <a:pt x="611" y="0"/>
                  </a:lnTo>
                  <a:lnTo>
                    <a:pt x="612" y="0"/>
                  </a:lnTo>
                  <a:lnTo>
                    <a:pt x="612" y="0"/>
                  </a:lnTo>
                  <a:lnTo>
                    <a:pt x="614" y="0"/>
                  </a:lnTo>
                  <a:lnTo>
                    <a:pt x="616" y="0"/>
                  </a:lnTo>
                  <a:lnTo>
                    <a:pt x="617" y="0"/>
                  </a:lnTo>
                  <a:lnTo>
                    <a:pt x="618" y="0"/>
                  </a:lnTo>
                  <a:lnTo>
                    <a:pt x="619" y="0"/>
                  </a:lnTo>
                  <a:lnTo>
                    <a:pt x="622" y="0"/>
                  </a:lnTo>
                  <a:lnTo>
                    <a:pt x="623" y="0"/>
                  </a:lnTo>
                  <a:lnTo>
                    <a:pt x="623" y="1"/>
                  </a:lnTo>
                  <a:lnTo>
                    <a:pt x="625" y="1"/>
                  </a:lnTo>
                  <a:lnTo>
                    <a:pt x="627" y="1"/>
                  </a:lnTo>
                  <a:lnTo>
                    <a:pt x="633" y="1"/>
                  </a:lnTo>
                  <a:lnTo>
                    <a:pt x="634" y="1"/>
                  </a:lnTo>
                  <a:lnTo>
                    <a:pt x="634" y="1"/>
                  </a:lnTo>
                  <a:lnTo>
                    <a:pt x="636" y="1"/>
                  </a:lnTo>
                  <a:lnTo>
                    <a:pt x="639" y="2"/>
                  </a:lnTo>
                  <a:lnTo>
                    <a:pt x="644" y="2"/>
                  </a:lnTo>
                  <a:lnTo>
                    <a:pt x="645" y="2"/>
                  </a:lnTo>
                  <a:lnTo>
                    <a:pt x="645" y="2"/>
                  </a:lnTo>
                  <a:lnTo>
                    <a:pt x="646" y="2"/>
                  </a:lnTo>
                  <a:lnTo>
                    <a:pt x="649" y="2"/>
                  </a:lnTo>
                  <a:lnTo>
                    <a:pt x="655" y="3"/>
                  </a:lnTo>
                  <a:lnTo>
                    <a:pt x="655" y="3"/>
                  </a:lnTo>
                  <a:lnTo>
                    <a:pt x="656" y="3"/>
                  </a:lnTo>
                  <a:lnTo>
                    <a:pt x="657" y="3"/>
                  </a:lnTo>
                  <a:lnTo>
                    <a:pt x="660" y="3"/>
                  </a:lnTo>
                  <a:lnTo>
                    <a:pt x="666" y="4"/>
                  </a:lnTo>
                  <a:lnTo>
                    <a:pt x="676" y="5"/>
                  </a:lnTo>
                  <a:lnTo>
                    <a:pt x="677" y="5"/>
                  </a:lnTo>
                  <a:lnTo>
                    <a:pt x="678" y="5"/>
                  </a:lnTo>
                  <a:lnTo>
                    <a:pt x="679" y="5"/>
                  </a:lnTo>
                  <a:lnTo>
                    <a:pt x="681" y="6"/>
                  </a:lnTo>
                  <a:lnTo>
                    <a:pt x="687" y="6"/>
                  </a:lnTo>
                  <a:lnTo>
                    <a:pt x="697" y="8"/>
                  </a:lnTo>
                  <a:lnTo>
                    <a:pt x="697" y="8"/>
                  </a:lnTo>
                  <a:lnTo>
                    <a:pt x="698" y="8"/>
                  </a:lnTo>
                  <a:lnTo>
                    <a:pt x="699" y="8"/>
                  </a:lnTo>
                  <a:lnTo>
                    <a:pt x="702" y="8"/>
                  </a:lnTo>
                  <a:lnTo>
                    <a:pt x="707" y="9"/>
                  </a:lnTo>
                  <a:lnTo>
                    <a:pt x="717" y="11"/>
                  </a:lnTo>
                  <a:lnTo>
                    <a:pt x="718" y="11"/>
                  </a:lnTo>
                  <a:lnTo>
                    <a:pt x="718" y="11"/>
                  </a:lnTo>
                  <a:lnTo>
                    <a:pt x="720" y="11"/>
                  </a:lnTo>
                  <a:lnTo>
                    <a:pt x="722" y="12"/>
                  </a:lnTo>
                  <a:lnTo>
                    <a:pt x="728" y="13"/>
                  </a:lnTo>
                  <a:lnTo>
                    <a:pt x="739" y="15"/>
                  </a:lnTo>
                  <a:lnTo>
                    <a:pt x="739" y="15"/>
                  </a:lnTo>
                  <a:lnTo>
                    <a:pt x="740" y="15"/>
                  </a:lnTo>
                  <a:lnTo>
                    <a:pt x="742" y="15"/>
                  </a:lnTo>
                  <a:lnTo>
                    <a:pt x="744" y="16"/>
                  </a:lnTo>
                  <a:lnTo>
                    <a:pt x="750" y="17"/>
                  </a:lnTo>
                  <a:lnTo>
                    <a:pt x="761" y="20"/>
                  </a:lnTo>
                  <a:lnTo>
                    <a:pt x="762" y="20"/>
                  </a:lnTo>
                  <a:lnTo>
                    <a:pt x="762" y="20"/>
                  </a:lnTo>
                  <a:lnTo>
                    <a:pt x="763" y="20"/>
                  </a:lnTo>
                  <a:lnTo>
                    <a:pt x="766" y="21"/>
                  </a:lnTo>
                  <a:lnTo>
                    <a:pt x="771" y="22"/>
                  </a:lnTo>
                  <a:lnTo>
                    <a:pt x="781" y="25"/>
                  </a:lnTo>
                  <a:lnTo>
                    <a:pt x="802" y="30"/>
                  </a:lnTo>
                  <a:lnTo>
                    <a:pt x="802" y="31"/>
                  </a:lnTo>
                  <a:lnTo>
                    <a:pt x="803" y="31"/>
                  </a:lnTo>
                  <a:lnTo>
                    <a:pt x="805" y="32"/>
                  </a:lnTo>
                  <a:lnTo>
                    <a:pt x="807" y="32"/>
                  </a:lnTo>
                  <a:lnTo>
                    <a:pt x="813" y="34"/>
                  </a:lnTo>
                  <a:lnTo>
                    <a:pt x="824" y="37"/>
                  </a:lnTo>
                  <a:lnTo>
                    <a:pt x="846" y="45"/>
                  </a:lnTo>
                  <a:lnTo>
                    <a:pt x="890" y="61"/>
                  </a:lnTo>
                  <a:lnTo>
                    <a:pt x="930" y="79"/>
                  </a:lnTo>
                  <a:lnTo>
                    <a:pt x="975" y="101"/>
                  </a:lnTo>
                  <a:lnTo>
                    <a:pt x="1015" y="123"/>
                  </a:lnTo>
                  <a:lnTo>
                    <a:pt x="1056" y="147"/>
                  </a:lnTo>
                  <a:lnTo>
                    <a:pt x="1100" y="176"/>
                  </a:lnTo>
                  <a:lnTo>
                    <a:pt x="1141" y="204"/>
                  </a:lnTo>
                  <a:lnTo>
                    <a:pt x="1185" y="238"/>
                  </a:lnTo>
                  <a:lnTo>
                    <a:pt x="1228" y="273"/>
                  </a:lnTo>
                  <a:lnTo>
                    <a:pt x="1269" y="308"/>
                  </a:lnTo>
                  <a:lnTo>
                    <a:pt x="1313" y="347"/>
                  </a:lnTo>
                  <a:lnTo>
                    <a:pt x="1354" y="386"/>
                  </a:lnTo>
                  <a:lnTo>
                    <a:pt x="1394" y="425"/>
                  </a:lnTo>
                  <a:lnTo>
                    <a:pt x="1438" y="470"/>
                  </a:lnTo>
                  <a:lnTo>
                    <a:pt x="1479" y="514"/>
                  </a:lnTo>
                  <a:lnTo>
                    <a:pt x="1522" y="563"/>
                  </a:lnTo>
                  <a:lnTo>
                    <a:pt x="1564" y="610"/>
                  </a:lnTo>
                  <a:lnTo>
                    <a:pt x="1604" y="657"/>
                  </a:lnTo>
                  <a:lnTo>
                    <a:pt x="1648" y="710"/>
                  </a:lnTo>
                  <a:lnTo>
                    <a:pt x="1689" y="761"/>
                  </a:lnTo>
                  <a:lnTo>
                    <a:pt x="1733" y="817"/>
                  </a:lnTo>
                  <a:lnTo>
                    <a:pt x="1777" y="874"/>
                  </a:lnTo>
                  <a:lnTo>
                    <a:pt x="1818" y="927"/>
                  </a:lnTo>
                  <a:lnTo>
                    <a:pt x="1861" y="987"/>
                  </a:lnTo>
                  <a:lnTo>
                    <a:pt x="1903" y="1043"/>
                  </a:lnTo>
                  <a:lnTo>
                    <a:pt x="1943" y="1098"/>
                  </a:lnTo>
                  <a:lnTo>
                    <a:pt x="1987" y="1159"/>
                  </a:lnTo>
                  <a:lnTo>
                    <a:pt x="2028" y="1217"/>
                  </a:lnTo>
                  <a:lnTo>
                    <a:pt x="2028" y="1218"/>
                  </a:lnTo>
                  <a:lnTo>
                    <a:pt x="2029" y="1219"/>
                  </a:lnTo>
                  <a:lnTo>
                    <a:pt x="2030" y="1221"/>
                  </a:lnTo>
                  <a:lnTo>
                    <a:pt x="2033" y="1225"/>
                  </a:lnTo>
                  <a:lnTo>
                    <a:pt x="2039" y="1233"/>
                  </a:lnTo>
                  <a:lnTo>
                    <a:pt x="2050" y="1249"/>
                  </a:lnTo>
                  <a:lnTo>
                    <a:pt x="2051" y="1250"/>
                  </a:lnTo>
                  <a:lnTo>
                    <a:pt x="2052" y="1251"/>
                  </a:lnTo>
                  <a:lnTo>
                    <a:pt x="2053" y="1253"/>
                  </a:lnTo>
                  <a:lnTo>
                    <a:pt x="2056" y="1257"/>
                  </a:lnTo>
                  <a:lnTo>
                    <a:pt x="2062" y="1265"/>
                  </a:lnTo>
                  <a:lnTo>
                    <a:pt x="2062" y="1266"/>
                  </a:lnTo>
                  <a:lnTo>
                    <a:pt x="2063" y="1267"/>
                  </a:lnTo>
                  <a:lnTo>
                    <a:pt x="2064" y="1269"/>
                  </a:lnTo>
                  <a:lnTo>
                    <a:pt x="2067" y="1274"/>
                  </a:lnTo>
                  <a:lnTo>
                    <a:pt x="2068" y="1274"/>
                  </a:lnTo>
                  <a:lnTo>
                    <a:pt x="2069" y="1275"/>
                  </a:lnTo>
                  <a:lnTo>
                    <a:pt x="2070" y="1277"/>
                  </a:lnTo>
                  <a:lnTo>
                    <a:pt x="2071" y="1278"/>
                  </a:lnTo>
                  <a:lnTo>
                    <a:pt x="2071" y="1280"/>
                  </a:lnTo>
                  <a:lnTo>
                    <a:pt x="2072" y="1280"/>
                  </a:lnTo>
                  <a:lnTo>
                    <a:pt x="2073" y="1281"/>
                  </a:lnTo>
                </a:path>
              </a:pathLst>
            </a:custGeom>
            <a:noFill/>
            <a:ln w="28575" cap="sq">
              <a:solidFill>
                <a:srgbClr val="C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839069" y="5119189"/>
              <a:ext cx="51845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 flipV="1">
              <a:off x="1292038" y="1496200"/>
              <a:ext cx="0" cy="41764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8" name="直接连接符 7"/>
            <p:cNvCxnSpPr>
              <a:stCxn id="4" idx="0"/>
              <a:endCxn id="4" idx="22"/>
            </p:cNvCxnSpPr>
            <p:nvPr/>
          </p:nvCxnSpPr>
          <p:spPr bwMode="auto">
            <a:xfrm>
              <a:off x="1627188" y="2111376"/>
              <a:ext cx="0" cy="3022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直接连接符 8"/>
            <p:cNvCxnSpPr>
              <a:stCxn id="4" idx="20"/>
              <a:endCxn id="4" idx="23"/>
            </p:cNvCxnSpPr>
            <p:nvPr/>
          </p:nvCxnSpPr>
          <p:spPr bwMode="auto">
            <a:xfrm>
              <a:off x="4910138" y="3260726"/>
              <a:ext cx="0" cy="18732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5753542" y="4574544"/>
                  <a:ext cx="474809" cy="538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542" y="4574544"/>
                  <a:ext cx="474809" cy="53860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1325196" y="1242942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196" y="1242942"/>
                  <a:ext cx="472950" cy="5232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839069" y="5060087"/>
                  <a:ext cx="51725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𝑂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69" y="5060087"/>
                  <a:ext cx="517256" cy="52322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3215333" y="1459979"/>
                  <a:ext cx="1680524" cy="538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𝑦</m:t>
                            </m:r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=</m:t>
                            </m:r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𝑓</m:t>
                            </m:r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333" y="1459979"/>
                  <a:ext cx="1680524" cy="538609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1415133" y="5024229"/>
                  <a:ext cx="493533" cy="538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133" y="5024229"/>
                  <a:ext cx="493533" cy="538609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4594008" y="5040853"/>
                  <a:ext cx="486159" cy="538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𝑏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4008" y="5040853"/>
                  <a:ext cx="486159" cy="538609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/>
          <p:cNvSpPr txBox="1"/>
          <p:nvPr/>
        </p:nvSpPr>
        <p:spPr>
          <a:xfrm>
            <a:off x="4203467" y="5148840"/>
            <a:ext cx="1771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连续函数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79927" y="764704"/>
            <a:ext cx="252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性质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 (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保号性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kumimoji="0" lang="zh-CN" altLang="zh-CN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>
                <a:spLocks noChangeArrowheads="1"/>
              </p:cNvSpPr>
              <p:nvPr/>
            </p:nvSpPr>
            <p:spPr bwMode="auto">
              <a:xfrm>
                <a:off x="651439" y="1428946"/>
                <a:ext cx="447526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t" anchorCtr="0" compatLnSpc="1">
                <a:spAutoFit/>
              </a:bodyPr>
              <a:lstStyle/>
              <a:p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(1)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)≥0,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∈[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</a:t>
                </a:r>
                <a:endParaRPr kumimoji="0" 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439" y="1428946"/>
                <a:ext cx="4475264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3" t="-37" r="8" b="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205430" y="1227361"/>
          <a:ext cx="236537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6" name="Equation" r:id="rId4" imgW="18897600" imgH="7010400" progId="Equation.DSMT4">
                  <p:embed/>
                </p:oleObj>
              </mc:Choice>
              <mc:Fallback>
                <p:oleObj name="Equation" r:id="rId4" imgW="18897600" imgH="7010400" progId="Equation.DSMT4">
                  <p:embed/>
                  <p:pic>
                    <p:nvPicPr>
                      <p:cNvPr id="0" name="图片 44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30" y="1227361"/>
                        <a:ext cx="236537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>
                <a:off x="651439" y="2148083"/>
                <a:ext cx="801264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t" anchorCtr="0" compatLnSpc="1">
                <a:spAutoFit/>
              </a:bodyPr>
              <a:lstStyle/>
              <a:p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(2)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)≥0,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)∈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𝐶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[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不恒为零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</a:t>
                </a:r>
                <a:endParaRPr kumimoji="0" 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439" y="2148083"/>
                <a:ext cx="8012643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7" t="-98" r="2" b="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615057" y="3557960"/>
            <a:ext cx="252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推论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 (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保序性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kumimoji="0" lang="zh-CN" altLang="zh-CN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1"/>
              <p:cNvSpPr>
                <a:spLocks noChangeArrowheads="1"/>
              </p:cNvSpPr>
              <p:nvPr/>
            </p:nvSpPr>
            <p:spPr bwMode="auto">
              <a:xfrm>
                <a:off x="687065" y="4240511"/>
                <a:ext cx="320863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t" anchorCtr="0" compatLnSpc="1">
                <a:spAutoFit/>
              </a:bodyPr>
              <a:lstStyle/>
              <a:p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若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)≤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𝑔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</a:t>
                </a:r>
                <a:endParaRPr kumimoji="0" lang="zh-CN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065" y="4240511"/>
                <a:ext cx="3208635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20" t="-118" r="19" b="1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004394" y="4063281"/>
          <a:ext cx="36639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7" name="Equation" r:id="rId8" imgW="29260800" imgH="7010400" progId="Equation.DSMT4">
                  <p:embed/>
                </p:oleObj>
              </mc:Choice>
              <mc:Fallback>
                <p:oleObj name="Equation" r:id="rId8" imgW="29260800" imgH="7010400" progId="Equation.DSMT4">
                  <p:embed/>
                  <p:pic>
                    <p:nvPicPr>
                      <p:cNvPr id="0" name="图片 44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4394" y="4063281"/>
                        <a:ext cx="36639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04225" y="5322564"/>
            <a:ext cx="3743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推论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 (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绝对值不等式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kumimoji="0" lang="zh-CN" altLang="zh-CN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426893" y="5063008"/>
          <a:ext cx="40100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8" name="Equation" r:id="rId10" imgW="32004000" imgH="8229600" progId="Equation.DSMT4">
                  <p:embed/>
                </p:oleObj>
              </mc:Choice>
              <mc:Fallback>
                <p:oleObj name="Equation" r:id="rId10" imgW="32004000" imgH="8229600" progId="Equation.DSMT4">
                  <p:embed/>
                  <p:pic>
                    <p:nvPicPr>
                      <p:cNvPr id="0" name="图片 44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893" y="5063008"/>
                        <a:ext cx="401002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203848" y="2612116"/>
          <a:ext cx="2366963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9" name="Equation" r:id="rId12" imgW="18897600" imgH="7010400" progId="Equation.DSMT4">
                  <p:embed/>
                </p:oleObj>
              </mc:Choice>
              <mc:Fallback>
                <p:oleObj name="Equation" r:id="rId12" imgW="18897600" imgH="7010400" progId="Equation.DSMT4">
                  <p:embed/>
                  <p:pic>
                    <p:nvPicPr>
                      <p:cNvPr id="0" name="图片 44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612116"/>
                        <a:ext cx="2366963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27584" y="836712"/>
            <a:ext cx="7704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推论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 (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积分估值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>
                <a:spLocks noChangeArrowheads="1"/>
              </p:cNvSpPr>
              <p:nvPr/>
            </p:nvSpPr>
            <p:spPr bwMode="auto">
              <a:xfrm>
                <a:off x="1271291" y="1388911"/>
                <a:ext cx="5085879" cy="5386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t" anchorCtr="0" compatLnSpc="1">
                <a:spAutoFit/>
              </a:bodyPr>
              <a:lstStyle/>
              <a:p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𝑚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≤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)≤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𝑀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∈[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</a:t>
                </a:r>
              </a:p>
            </p:txBody>
          </p:sp>
        </mc:Choice>
        <mc:Fallback xmlns="">
          <p:sp>
            <p:nvSpPr>
              <p:cNvPr id="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1291" y="1388911"/>
                <a:ext cx="5085879" cy="538609"/>
              </a:xfrm>
              <a:prstGeom prst="rect">
                <a:avLst/>
              </a:prstGeom>
              <a:blipFill rotWithShape="1">
                <a:blip r:embed="rId3"/>
                <a:stretch>
                  <a:fillRect t="-31" r="4" b="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36025" y="1892401"/>
          <a:ext cx="5916295" cy="965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Equation" r:id="rId4" imgW="42976800" imgH="7010400" progId="Equation.DSMT4">
                  <p:embed/>
                </p:oleObj>
              </mc:Choice>
              <mc:Fallback>
                <p:oleObj name="Equation" r:id="rId4" imgW="42976800" imgH="7010400" progId="Equation.DSMT4">
                  <p:embed/>
                  <p:pic>
                    <p:nvPicPr>
                      <p:cNvPr id="0" name="图片 45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025" y="1892401"/>
                        <a:ext cx="5916295" cy="965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55576" y="2877195"/>
            <a:ext cx="4608512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定理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 (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积分中值定理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907183" y="3529940"/>
                <a:ext cx="776927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)∈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𝐶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[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至少存在一点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𝜉∈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[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𝑎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𝑏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],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使 </a:t>
                </a:r>
                <a:endParaRPr kumimoji="0" lang="zh-CN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7183" y="3529940"/>
                <a:ext cx="7769273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5" t="-117" r="6" b="1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67744" y="4221088"/>
                <a:ext cx="4208140" cy="1069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𝑏</m:t>
                          </m:r>
                        </m:sup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𝑓</m:t>
                          </m:r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</a:rPr>
                            <m:t>𝑑𝑥</m:t>
                          </m:r>
                        </m:e>
                      </m:nary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𝑓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𝜉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)(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𝑏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𝑎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/>
                        </a:rPr>
                        <m:t>).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221088"/>
                <a:ext cx="4208140" cy="1069716"/>
              </a:xfrm>
              <a:prstGeom prst="rect">
                <a:avLst/>
              </a:prstGeom>
              <a:blipFill rotWithShape="1">
                <a:blip r:embed="rId7"/>
                <a:stretch>
                  <a:fillRect l="-4" t="-23" r="4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2443931" y="5597624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3491681" y="5445224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连续函数在区间上的平均值公式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 animBg="1"/>
      <p:bldP spid="9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4721696" y="851000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kumimoji="1"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变上限函数</a:t>
            </a:r>
          </a:p>
        </p:txBody>
      </p:sp>
      <p:graphicFrame>
        <p:nvGraphicFramePr>
          <p:cNvPr id="3" name="Object 27"/>
          <p:cNvGraphicFramePr>
            <a:graphicFrameLocks noChangeAspect="1"/>
          </p:cNvGraphicFramePr>
          <p:nvPr/>
        </p:nvGraphicFramePr>
        <p:xfrm>
          <a:off x="2165980" y="1302033"/>
          <a:ext cx="2766060" cy="85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3" name="Equation" r:id="rId3" imgW="3352800" imgH="1028700" progId="Equation.3">
                  <p:embed/>
                </p:oleObj>
              </mc:Choice>
              <mc:Fallback>
                <p:oleObj name="Equation" r:id="rId3" imgW="3352800" imgH="1028700" progId="Equation.3">
                  <p:embed/>
                  <p:pic>
                    <p:nvPicPr>
                      <p:cNvPr id="0" name="图片 46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980" y="1302033"/>
                        <a:ext cx="2766060" cy="852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83568" y="836712"/>
                <a:ext cx="4191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en-US" altLang="zh-CN" sz="28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)∈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𝐶</m:t>
                    </m:r>
                    <m:r>
                      <a:rPr lang="zh-CN" altLang="en-US" sz="2800">
                        <a:latin typeface="Cambria Math" panose="02040503050406030204"/>
                      </a:rPr>
                      <m:t>[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𝑎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𝑏</m:t>
                    </m:r>
                    <m:r>
                      <a:rPr lang="zh-CN" altLang="en-US" sz="2800">
                        <a:latin typeface="Cambria Math" panose="02040503050406030204"/>
                      </a:rPr>
                      <m:t>]</m:t>
                    </m:r>
                    <m:r>
                      <m:rPr>
                        <m:nor/>
                      </m:rPr>
                      <a:rPr lang="zh-CN" altLang="en-US" sz="2800" i="1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 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</m:oMath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836712"/>
                <a:ext cx="4191212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7" t="-80" r="12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6"/>
              <p:cNvSpPr txBox="1">
                <a:spLocks noChangeArrowheads="1"/>
              </p:cNvSpPr>
              <p:nvPr/>
            </p:nvSpPr>
            <p:spPr bwMode="auto">
              <a:xfrm>
                <a:off x="683568" y="2114600"/>
                <a:ext cx="529542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1"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kumimoji="1" lang="en-US" altLang="zh-CN" sz="2800" i="1" dirty="0" err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err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kumimoji="1" lang="en-US" altLang="zh-CN" sz="2800" i="1" dirty="0" err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kumimoji="1"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上的一个</a:t>
                </a:r>
                <a:r>
                  <a:rPr kumimoji="1"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原函数</a:t>
                </a:r>
                <a:r>
                  <a:rPr kumimoji="1"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kumimoji="1" lang="zh-CN" altLang="en-US" sz="28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114600"/>
                <a:ext cx="5295428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6" t="-10" r="9" b="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3568" y="2924944"/>
                <a:ext cx="8208912" cy="2309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（微积分基本定理）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</a:rPr>
                      <m:t>𝐹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连续函数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上的一个原函数，则</a:t>
                </a:r>
                <a:endPara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zh-CN" altLang="en-US" sz="28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sub>
                        <m:sup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𝒇</m:t>
                          </m:r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solidFill>
                                    <a:srgbClr val="0000CC"/>
                                  </a:solidFill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 </m:t>
                          </m:r>
                          <m:r>
                            <a:rPr lang="zh-CN" altLang="en-US" sz="2800" b="1" i="0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𝐝</m:t>
                          </m:r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</m:e>
                      </m:nary>
                      <m:r>
                        <a:rPr lang="zh-CN" altLang="en-US" sz="2800" b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𝑭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𝒃</m:t>
                          </m:r>
                        </m:e>
                      </m:d>
                      <m:r>
                        <a:rPr lang="zh-CN" altLang="en-US" sz="2800" b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𝑭</m:t>
                      </m:r>
                      <m:d>
                        <m:dPr>
                          <m:ctrlP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924944"/>
                <a:ext cx="8208912" cy="2309222"/>
              </a:xfrm>
              <a:prstGeom prst="rect">
                <a:avLst/>
              </a:prstGeom>
              <a:blipFill rotWithShape="1">
                <a:blip r:embed="rId7"/>
                <a:stretch>
                  <a:fillRect l="-4" t="-6" r="7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216024" y="4077072"/>
            <a:ext cx="8604448" cy="2304256"/>
            <a:chOff x="539552" y="5229200"/>
            <a:chExt cx="8604448" cy="2304256"/>
          </a:xfrm>
        </p:grpSpPr>
        <p:sp>
          <p:nvSpPr>
            <p:cNvPr id="19" name="矩形 18"/>
            <p:cNvSpPr/>
            <p:nvPr/>
          </p:nvSpPr>
          <p:spPr>
            <a:xfrm>
              <a:off x="539552" y="5234166"/>
              <a:ext cx="8604448" cy="22992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539552" y="5229200"/>
              <a:ext cx="8568952" cy="2293803"/>
              <a:chOff x="167990" y="4813540"/>
              <a:chExt cx="8568952" cy="2293803"/>
            </a:xfrm>
          </p:grpSpPr>
          <p:graphicFrame>
            <p:nvGraphicFramePr>
              <p:cNvPr id="8" name="Object 6"/>
              <p:cNvGraphicFramePr>
                <a:graphicFrameLocks noChangeAspect="1"/>
              </p:cNvGraphicFramePr>
              <p:nvPr/>
            </p:nvGraphicFramePr>
            <p:xfrm>
              <a:off x="167990" y="4813540"/>
              <a:ext cx="2011680" cy="852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44" name="Equation" r:id="rId8" imgW="2438400" imgH="1028700" progId="Equation.3">
                      <p:embed/>
                    </p:oleObj>
                  </mc:Choice>
                  <mc:Fallback>
                    <p:oleObj name="Equation" r:id="rId8" imgW="2438400" imgH="1028700" progId="Equation.3">
                      <p:embed/>
                      <p:pic>
                        <p:nvPicPr>
                          <p:cNvPr id="0" name="图片 46131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990" y="4813540"/>
                            <a:ext cx="2011680" cy="8521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1104094" y="5749644"/>
                <a:ext cx="233910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zh-CN" altLang="en-US" sz="2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积分中值定理</a:t>
                </a:r>
              </a:p>
            </p:txBody>
          </p:sp>
          <p:graphicFrame>
            <p:nvGraphicFramePr>
              <p:cNvPr id="10" name="Object 8"/>
              <p:cNvGraphicFramePr>
                <a:graphicFrameLocks noChangeAspect="1"/>
              </p:cNvGraphicFramePr>
              <p:nvPr/>
            </p:nvGraphicFramePr>
            <p:xfrm>
              <a:off x="4119350" y="5061507"/>
              <a:ext cx="2291080" cy="4610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45" name="Equation" r:id="rId10" imgW="2781300" imgH="558800" progId="Equation.3">
                      <p:embed/>
                    </p:oleObj>
                  </mc:Choice>
                  <mc:Fallback>
                    <p:oleObj name="Equation" r:id="rId10" imgW="2781300" imgH="558800" progId="Equation.3">
                      <p:embed/>
                      <p:pic>
                        <p:nvPicPr>
                          <p:cNvPr id="0" name="图片 46132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9350" y="5061507"/>
                            <a:ext cx="2291080" cy="4610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9"/>
              <p:cNvGraphicFramePr>
                <a:graphicFrameLocks noChangeAspect="1"/>
              </p:cNvGraphicFramePr>
              <p:nvPr/>
            </p:nvGraphicFramePr>
            <p:xfrm>
              <a:off x="6445862" y="5060247"/>
              <a:ext cx="2291080" cy="4470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46" name="Equation" r:id="rId12" imgW="2781300" imgH="546100" progId="Equation.3">
                      <p:embed/>
                    </p:oleObj>
                  </mc:Choice>
                  <mc:Fallback>
                    <p:oleObj name="Equation" r:id="rId12" imgW="2781300" imgH="546100" progId="Equation.3">
                      <p:embed/>
                      <p:pic>
                        <p:nvPicPr>
                          <p:cNvPr id="0" name="图片 46133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45862" y="5060247"/>
                            <a:ext cx="2291080" cy="4470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5381786" y="5698828"/>
                <a:ext cx="233910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zh-CN" altLang="en-US" sz="2800" b="1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微分中值定理</a:t>
                </a:r>
              </a:p>
            </p:txBody>
          </p:sp>
          <p:graphicFrame>
            <p:nvGraphicFramePr>
              <p:cNvPr id="13" name="Object 11"/>
              <p:cNvGraphicFramePr>
                <a:graphicFrameLocks noChangeAspect="1"/>
              </p:cNvGraphicFramePr>
              <p:nvPr/>
            </p:nvGraphicFramePr>
            <p:xfrm>
              <a:off x="2184214" y="5045255"/>
              <a:ext cx="1871980" cy="4470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47" name="Equation" r:id="rId14" imgW="2273300" imgH="546100" progId="Equation.3">
                      <p:embed/>
                    </p:oleObj>
                  </mc:Choice>
                  <mc:Fallback>
                    <p:oleObj name="Equation" r:id="rId14" imgW="2273300" imgH="546100" progId="Equation.3">
                      <p:embed/>
                      <p:pic>
                        <p:nvPicPr>
                          <p:cNvPr id="0" name="图片 46134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4214" y="5045255"/>
                            <a:ext cx="1871980" cy="4470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2976302" y="6584123"/>
                <a:ext cx="346601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zh-CN" altLang="en-US" sz="28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牛顿 </a:t>
                </a:r>
                <a:r>
                  <a:rPr kumimoji="1" lang="en-US" altLang="zh-CN" sz="28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– </a:t>
                </a:r>
                <a:r>
                  <a:rPr kumimoji="1" lang="zh-CN" altLang="en-US" sz="28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莱布尼兹公式</a:t>
                </a:r>
              </a:p>
            </p:txBody>
          </p:sp>
          <p:sp>
            <p:nvSpPr>
              <p:cNvPr id="15" name="AutoShape 21"/>
              <p:cNvSpPr/>
              <p:nvPr/>
            </p:nvSpPr>
            <p:spPr bwMode="auto">
              <a:xfrm rot="5400000">
                <a:off x="2058515" y="3823745"/>
                <a:ext cx="179390" cy="3672407"/>
              </a:xfrm>
              <a:prstGeom prst="rightBrace">
                <a:avLst>
                  <a:gd name="adj1" fmla="val 92035"/>
                  <a:gd name="adj2" fmla="val 50000"/>
                </a:avLst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AutoShape 22"/>
              <p:cNvSpPr/>
              <p:nvPr/>
            </p:nvSpPr>
            <p:spPr bwMode="auto">
              <a:xfrm rot="5400000">
                <a:off x="6435073" y="3612985"/>
                <a:ext cx="153990" cy="4017699"/>
              </a:xfrm>
              <a:prstGeom prst="rightBrace">
                <a:avLst>
                  <a:gd name="adj1" fmla="val 92035"/>
                  <a:gd name="adj2" fmla="val 50000"/>
                </a:avLst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AutoShape 23"/>
              <p:cNvSpPr/>
              <p:nvPr/>
            </p:nvSpPr>
            <p:spPr bwMode="auto">
              <a:xfrm rot="5400000">
                <a:off x="4220616" y="2313438"/>
                <a:ext cx="391691" cy="8208912"/>
              </a:xfrm>
              <a:prstGeom prst="rightBrace">
                <a:avLst>
                  <a:gd name="adj1" fmla="val 150000"/>
                  <a:gd name="adj2" fmla="val 50000"/>
                </a:avLst>
              </a:prstGeom>
              <a:noFill/>
              <a:ln w="28575">
                <a:solidFill>
                  <a:srgbClr val="00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5" grpId="0" build="p" autoUpdateAnimBg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55204" y="1020711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Ex1: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大小：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55576" y="1611261"/>
            <a:ext cx="189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691680" y="1653503"/>
            <a:ext cx="688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2215555" y="1756691"/>
          <a:ext cx="290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1" name="Equation" r:id="rId3" imgW="3873500" imgH="546100" progId="Equation.3">
                  <p:embed/>
                </p:oleObj>
              </mc:Choice>
              <mc:Fallback>
                <p:oleObj name="Equation" r:id="rId3" imgW="3873500" imgH="546100" progId="Equation.3">
                  <p:embed/>
                  <p:pic>
                    <p:nvPicPr>
                      <p:cNvPr id="0" name="图片 33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555" y="1756691"/>
                        <a:ext cx="290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123855" y="1639216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1744216" y="2204986"/>
          <a:ext cx="2286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2" name="Equation" r:id="rId5" imgW="3048000" imgH="1130300" progId="Equation.3">
                  <p:embed/>
                </p:oleObj>
              </mc:Choice>
              <mc:Fallback>
                <p:oleObj name="Equation" r:id="rId5" imgW="3048000" imgH="1130300" progId="Equation.3">
                  <p:embed/>
                  <p:pic>
                    <p:nvPicPr>
                      <p:cNvPr id="0" name="图片 33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216" y="2204986"/>
                        <a:ext cx="2286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5058916" y="2446286"/>
          <a:ext cx="125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3" name="Equation" r:id="rId7" imgW="1676400" imgH="546100" progId="Equation.3">
                  <p:embed/>
                </p:oleObj>
              </mc:Choice>
              <mc:Fallback>
                <p:oleObj name="Equation" r:id="rId7" imgW="1676400" imgH="546100" progId="Equation.3">
                  <p:embed/>
                  <p:pic>
                    <p:nvPicPr>
                      <p:cNvPr id="0" name="图片 33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8916" y="2446286"/>
                        <a:ext cx="1257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4106416" y="2458986"/>
          <a:ext cx="64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4" name="Equation" r:id="rId9" imgW="863600" imgH="520700" progId="Equation.3">
                  <p:embed/>
                </p:oleObj>
              </mc:Choice>
              <mc:Fallback>
                <p:oleObj name="Equation" r:id="rId9" imgW="863600" imgH="520700" progId="Equation.3">
                  <p:embed/>
                  <p:pic>
                    <p:nvPicPr>
                      <p:cNvPr id="0" name="图片 33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416" y="2458986"/>
                        <a:ext cx="64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AutoShape 11"/>
          <p:cNvSpPr>
            <a:spLocks noChangeArrowheads="1"/>
          </p:cNvSpPr>
          <p:nvPr/>
        </p:nvSpPr>
        <p:spPr bwMode="auto">
          <a:xfrm>
            <a:off x="1818829" y="3482924"/>
            <a:ext cx="838200" cy="198437"/>
          </a:xfrm>
          <a:prstGeom prst="rightArrow">
            <a:avLst>
              <a:gd name="adj1" fmla="val 50000"/>
              <a:gd name="adj2" fmla="val 1056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2776091" y="3373386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5" name="Equation" r:id="rId11" imgW="977900" imgH="546100" progId="Equation.3">
                  <p:embed/>
                </p:oleObj>
              </mc:Choice>
              <mc:Fallback>
                <p:oleObj name="Equation" r:id="rId11" imgW="977900" imgH="546100" progId="Equation.3">
                  <p:embed/>
                  <p:pic>
                    <p:nvPicPr>
                      <p:cNvPr id="0" name="图片 33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091" y="3373386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Line 13"/>
          <p:cNvSpPr>
            <a:spLocks noChangeShapeType="1"/>
          </p:cNvSpPr>
          <p:nvPr/>
        </p:nvSpPr>
        <p:spPr bwMode="auto">
          <a:xfrm flipV="1">
            <a:off x="3571429" y="3330524"/>
            <a:ext cx="457200" cy="4572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30" name="AutoShape 14"/>
          <p:cNvSpPr>
            <a:spLocks noChangeArrowheads="1"/>
          </p:cNvSpPr>
          <p:nvPr/>
        </p:nvSpPr>
        <p:spPr bwMode="auto">
          <a:xfrm>
            <a:off x="1845816" y="4230636"/>
            <a:ext cx="838200" cy="198438"/>
          </a:xfrm>
          <a:prstGeom prst="rightArrow">
            <a:avLst>
              <a:gd name="adj1" fmla="val 50000"/>
              <a:gd name="adj2" fmla="val 1056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831" name="Object 15"/>
          <p:cNvGraphicFramePr>
            <a:graphicFrameLocks noChangeAspect="1"/>
          </p:cNvGraphicFramePr>
          <p:nvPr/>
        </p:nvGraphicFramePr>
        <p:xfrm>
          <a:off x="2809429" y="4160786"/>
          <a:ext cx="3959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6" name="Equation" r:id="rId13" imgW="5283200" imgH="546100" progId="Equation.3">
                  <p:embed/>
                </p:oleObj>
              </mc:Choice>
              <mc:Fallback>
                <p:oleObj name="Equation" r:id="rId13" imgW="5283200" imgH="546100" progId="Equation.3">
                  <p:embed/>
                  <p:pic>
                    <p:nvPicPr>
                      <p:cNvPr id="0" name="图片 33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429" y="4160786"/>
                        <a:ext cx="39592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2" name="AutoShape 16"/>
          <p:cNvSpPr>
            <a:spLocks noChangeArrowheads="1"/>
          </p:cNvSpPr>
          <p:nvPr/>
        </p:nvSpPr>
        <p:spPr bwMode="auto">
          <a:xfrm>
            <a:off x="1845816" y="5081536"/>
            <a:ext cx="838200" cy="198438"/>
          </a:xfrm>
          <a:prstGeom prst="rightArrow">
            <a:avLst>
              <a:gd name="adj1" fmla="val 50000"/>
              <a:gd name="adj2" fmla="val 1056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833" name="Object 17"/>
          <p:cNvGraphicFramePr>
            <a:graphicFrameLocks noChangeAspect="1"/>
          </p:cNvGraphicFramePr>
          <p:nvPr/>
        </p:nvGraphicFramePr>
        <p:xfrm>
          <a:off x="2817366" y="4795786"/>
          <a:ext cx="1993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7" name="Equation" r:id="rId15" imgW="2654300" imgH="1028700" progId="Equation.3">
                  <p:embed/>
                </p:oleObj>
              </mc:Choice>
              <mc:Fallback>
                <p:oleObj name="Equation" r:id="rId15" imgW="2654300" imgH="1028700" progId="Equation.3">
                  <p:embed/>
                  <p:pic>
                    <p:nvPicPr>
                      <p:cNvPr id="0" name="图片 33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366" y="4795786"/>
                        <a:ext cx="1993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2125216" y="5805436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p:graphicFrame>
        <p:nvGraphicFramePr>
          <p:cNvPr id="34835" name="Object 19"/>
          <p:cNvGraphicFramePr>
            <a:graphicFrameLocks noChangeAspect="1"/>
          </p:cNvGraphicFramePr>
          <p:nvPr/>
        </p:nvGraphicFramePr>
        <p:xfrm>
          <a:off x="2830066" y="5646686"/>
          <a:ext cx="3251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8" name="Equation" r:id="rId17" imgW="4330700" imgH="1028700" progId="Equation.3">
                  <p:embed/>
                </p:oleObj>
              </mc:Choice>
              <mc:Fallback>
                <p:oleObj name="Equation" r:id="rId17" imgW="4330700" imgH="1028700" progId="Equation.3">
                  <p:embed/>
                  <p:pic>
                    <p:nvPicPr>
                      <p:cNvPr id="0" name="图片 33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066" y="5646686"/>
                        <a:ext cx="3251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6" name="Object 30"/>
          <p:cNvGraphicFramePr>
            <a:graphicFrameLocks noChangeAspect="1"/>
          </p:cNvGraphicFramePr>
          <p:nvPr/>
        </p:nvGraphicFramePr>
        <p:xfrm>
          <a:off x="3340997" y="764704"/>
          <a:ext cx="4327347" cy="1031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9" name="Equation" r:id="rId19" imgW="4330700" imgH="1028700" progId="Equation.3">
                  <p:embed/>
                </p:oleObj>
              </mc:Choice>
              <mc:Fallback>
                <p:oleObj name="Equation" r:id="rId19" imgW="4330700" imgH="1028700" progId="Equation.3">
                  <p:embed/>
                  <p:pic>
                    <p:nvPicPr>
                      <p:cNvPr id="0" name="图片 33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997" y="764704"/>
                        <a:ext cx="4327347" cy="1031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21" grpId="0" autoUpdateAnimBg="0"/>
      <p:bldP spid="34823" grpId="0" autoUpdateAnimBg="0"/>
      <p:bldP spid="34827" grpId="0" animBg="1"/>
      <p:bldP spid="34829" grpId="0" animBg="1"/>
      <p:bldP spid="34830" grpId="0" animBg="1"/>
      <p:bldP spid="34832" grpId="0" animBg="1"/>
      <p:bldP spid="3483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>
            <a:off x="5561385" y="2235860"/>
            <a:ext cx="2490787" cy="860425"/>
          </a:xfrm>
          <a:custGeom>
            <a:avLst/>
            <a:gdLst>
              <a:gd name="T0" fmla="*/ 0 w 2178"/>
              <a:gd name="T1" fmla="*/ 720 h 756"/>
              <a:gd name="T2" fmla="*/ 66 w 2178"/>
              <a:gd name="T3" fmla="*/ 648 h 756"/>
              <a:gd name="T4" fmla="*/ 138 w 2178"/>
              <a:gd name="T5" fmla="*/ 576 h 756"/>
              <a:gd name="T6" fmla="*/ 204 w 2178"/>
              <a:gd name="T7" fmla="*/ 510 h 756"/>
              <a:gd name="T8" fmla="*/ 270 w 2178"/>
              <a:gd name="T9" fmla="*/ 438 h 756"/>
              <a:gd name="T10" fmla="*/ 342 w 2178"/>
              <a:gd name="T11" fmla="*/ 372 h 756"/>
              <a:gd name="T12" fmla="*/ 408 w 2178"/>
              <a:gd name="T13" fmla="*/ 312 h 756"/>
              <a:gd name="T14" fmla="*/ 474 w 2178"/>
              <a:gd name="T15" fmla="*/ 258 h 756"/>
              <a:gd name="T16" fmla="*/ 546 w 2178"/>
              <a:gd name="T17" fmla="*/ 204 h 756"/>
              <a:gd name="T18" fmla="*/ 612 w 2178"/>
              <a:gd name="T19" fmla="*/ 156 h 756"/>
              <a:gd name="T20" fmla="*/ 678 w 2178"/>
              <a:gd name="T21" fmla="*/ 114 h 756"/>
              <a:gd name="T22" fmla="*/ 750 w 2178"/>
              <a:gd name="T23" fmla="*/ 78 h 756"/>
              <a:gd name="T24" fmla="*/ 816 w 2178"/>
              <a:gd name="T25" fmla="*/ 48 h 756"/>
              <a:gd name="T26" fmla="*/ 882 w 2178"/>
              <a:gd name="T27" fmla="*/ 24 h 756"/>
              <a:gd name="T28" fmla="*/ 954 w 2178"/>
              <a:gd name="T29" fmla="*/ 12 h 756"/>
              <a:gd name="T30" fmla="*/ 1020 w 2178"/>
              <a:gd name="T31" fmla="*/ 0 h 756"/>
              <a:gd name="T32" fmla="*/ 1092 w 2178"/>
              <a:gd name="T33" fmla="*/ 0 h 756"/>
              <a:gd name="T34" fmla="*/ 1158 w 2178"/>
              <a:gd name="T35" fmla="*/ 6 h 756"/>
              <a:gd name="T36" fmla="*/ 1224 w 2178"/>
              <a:gd name="T37" fmla="*/ 18 h 756"/>
              <a:gd name="T38" fmla="*/ 1296 w 2178"/>
              <a:gd name="T39" fmla="*/ 36 h 756"/>
              <a:gd name="T40" fmla="*/ 1362 w 2178"/>
              <a:gd name="T41" fmla="*/ 66 h 756"/>
              <a:gd name="T42" fmla="*/ 1428 w 2178"/>
              <a:gd name="T43" fmla="*/ 96 h 756"/>
              <a:gd name="T44" fmla="*/ 1500 w 2178"/>
              <a:gd name="T45" fmla="*/ 138 h 756"/>
              <a:gd name="T46" fmla="*/ 1566 w 2178"/>
              <a:gd name="T47" fmla="*/ 186 h 756"/>
              <a:gd name="T48" fmla="*/ 1632 w 2178"/>
              <a:gd name="T49" fmla="*/ 234 h 756"/>
              <a:gd name="T50" fmla="*/ 1704 w 2178"/>
              <a:gd name="T51" fmla="*/ 288 h 756"/>
              <a:gd name="T52" fmla="*/ 1770 w 2178"/>
              <a:gd name="T53" fmla="*/ 348 h 756"/>
              <a:gd name="T54" fmla="*/ 1836 w 2178"/>
              <a:gd name="T55" fmla="*/ 414 h 756"/>
              <a:gd name="T56" fmla="*/ 1908 w 2178"/>
              <a:gd name="T57" fmla="*/ 480 h 756"/>
              <a:gd name="T58" fmla="*/ 1974 w 2178"/>
              <a:gd name="T59" fmla="*/ 546 h 756"/>
              <a:gd name="T60" fmla="*/ 2040 w 2178"/>
              <a:gd name="T61" fmla="*/ 618 h 756"/>
              <a:gd name="T62" fmla="*/ 2112 w 2178"/>
              <a:gd name="T63" fmla="*/ 690 h 756"/>
              <a:gd name="T64" fmla="*/ 2178 w 2178"/>
              <a:gd name="T65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78" h="756">
                <a:moveTo>
                  <a:pt x="0" y="720"/>
                </a:moveTo>
                <a:lnTo>
                  <a:pt x="66" y="648"/>
                </a:lnTo>
                <a:lnTo>
                  <a:pt x="138" y="576"/>
                </a:lnTo>
                <a:lnTo>
                  <a:pt x="204" y="510"/>
                </a:lnTo>
                <a:lnTo>
                  <a:pt x="270" y="438"/>
                </a:lnTo>
                <a:lnTo>
                  <a:pt x="342" y="372"/>
                </a:lnTo>
                <a:lnTo>
                  <a:pt x="408" y="312"/>
                </a:lnTo>
                <a:lnTo>
                  <a:pt x="474" y="258"/>
                </a:lnTo>
                <a:lnTo>
                  <a:pt x="546" y="204"/>
                </a:lnTo>
                <a:lnTo>
                  <a:pt x="612" y="156"/>
                </a:lnTo>
                <a:lnTo>
                  <a:pt x="678" y="114"/>
                </a:lnTo>
                <a:lnTo>
                  <a:pt x="750" y="78"/>
                </a:lnTo>
                <a:lnTo>
                  <a:pt x="816" y="48"/>
                </a:lnTo>
                <a:lnTo>
                  <a:pt x="882" y="24"/>
                </a:lnTo>
                <a:lnTo>
                  <a:pt x="954" y="12"/>
                </a:lnTo>
                <a:lnTo>
                  <a:pt x="1020" y="0"/>
                </a:lnTo>
                <a:lnTo>
                  <a:pt x="1092" y="0"/>
                </a:lnTo>
                <a:lnTo>
                  <a:pt x="1158" y="6"/>
                </a:lnTo>
                <a:lnTo>
                  <a:pt x="1224" y="18"/>
                </a:lnTo>
                <a:lnTo>
                  <a:pt x="1296" y="36"/>
                </a:lnTo>
                <a:lnTo>
                  <a:pt x="1362" y="66"/>
                </a:lnTo>
                <a:lnTo>
                  <a:pt x="1428" y="96"/>
                </a:lnTo>
                <a:lnTo>
                  <a:pt x="1500" y="138"/>
                </a:lnTo>
                <a:lnTo>
                  <a:pt x="1566" y="186"/>
                </a:lnTo>
                <a:lnTo>
                  <a:pt x="1632" y="234"/>
                </a:lnTo>
                <a:lnTo>
                  <a:pt x="1704" y="288"/>
                </a:lnTo>
                <a:lnTo>
                  <a:pt x="1770" y="348"/>
                </a:lnTo>
                <a:lnTo>
                  <a:pt x="1836" y="414"/>
                </a:lnTo>
                <a:lnTo>
                  <a:pt x="1908" y="480"/>
                </a:lnTo>
                <a:lnTo>
                  <a:pt x="1974" y="546"/>
                </a:lnTo>
                <a:lnTo>
                  <a:pt x="2040" y="618"/>
                </a:lnTo>
                <a:lnTo>
                  <a:pt x="2112" y="690"/>
                </a:lnTo>
                <a:lnTo>
                  <a:pt x="2178" y="756"/>
                </a:lnTo>
              </a:path>
            </a:pathLst>
          </a:cu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2"/>
              <p:cNvSpPr txBox="1">
                <a:spLocks noChangeArrowheads="1"/>
              </p:cNvSpPr>
              <p:nvPr/>
            </p:nvSpPr>
            <p:spPr bwMode="auto">
              <a:xfrm>
                <a:off x="555248" y="692696"/>
                <a:ext cx="7842251" cy="1385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Ex2.</a:t>
                </a:r>
                <a:r>
                  <a:rPr kumimoji="1" lang="en-US" altLang="zh-CN" sz="2800" b="1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kumimoji="1"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正弦曲线</a:t>
                </a:r>
                <a14:m>
                  <m:oMath xmlns:m="http://schemas.openxmlformats.org/officeDocument/2006/math">
                    <m:r>
                      <a:rPr kumimoji="1" lang="en-US" altLang="zh-CN" sz="32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𝑦</m:t>
                    </m:r>
                    <m:r>
                      <a:rPr kumimoji="1" lang="en-US" altLang="zh-CN" sz="32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3200" i="0" dirty="0" err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sin</m:t>
                    </m:r>
                    <m:r>
                      <a:rPr kumimoji="1" lang="en-US" altLang="zh-CN" sz="3200" i="1" dirty="0" err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kumimoji="1"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32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[0,</m:t>
                    </m:r>
                    <m:r>
                      <a:rPr kumimoji="1" lang="zh-CN" altLang="en-US" sz="32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𝜋</m:t>
                    </m:r>
                    <m:r>
                      <a:rPr kumimoji="1" lang="en-US" altLang="zh-CN" sz="32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kumimoji="1"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上与</a:t>
                </a:r>
                <a14:m>
                  <m:oMath xmlns:m="http://schemas.openxmlformats.org/officeDocument/2006/math">
                    <m:r>
                      <a:rPr kumimoji="1" lang="en-US" altLang="zh-CN" sz="32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kumimoji="1"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轴所围成的面积</a:t>
                </a:r>
                <a:r>
                  <a:rPr kumimoji="1"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kumimoji="1"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248" y="692696"/>
                <a:ext cx="7842251" cy="1385059"/>
              </a:xfrm>
              <a:prstGeom prst="rect">
                <a:avLst/>
              </a:prstGeom>
              <a:blipFill rotWithShape="1">
                <a:blip r:embed="rId3"/>
                <a:stretch>
                  <a:fillRect l="-3" t="-39" r="3" b="-23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555248" y="2463295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1334943" y="2275589"/>
          <a:ext cx="2597023" cy="93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1" name="Equation" r:id="rId4" imgW="2857500" imgH="1028700" progId="Equation.3">
                  <p:embed/>
                </p:oleObj>
              </mc:Choice>
              <mc:Fallback>
                <p:oleObj name="Equation" r:id="rId4" imgW="2857500" imgH="1028700" progId="Equation.3">
                  <p:embed/>
                  <p:pic>
                    <p:nvPicPr>
                      <p:cNvPr id="0" name="图片 47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4943" y="2275589"/>
                        <a:ext cx="2597023" cy="93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/>
          <p:cNvGraphicFramePr>
            <a:graphicFrameLocks noChangeAspect="1"/>
          </p:cNvGraphicFramePr>
          <p:nvPr/>
        </p:nvGraphicFramePr>
        <p:xfrm>
          <a:off x="1819321" y="3651683"/>
          <a:ext cx="1552067" cy="291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2" name="Equation" r:id="rId6" imgW="1714500" imgH="317500" progId="Equation.3">
                  <p:embed/>
                </p:oleObj>
              </mc:Choice>
              <mc:Fallback>
                <p:oleObj name="Equation" r:id="rId6" imgW="1714500" imgH="317500" progId="Equation.3">
                  <p:embed/>
                  <p:pic>
                    <p:nvPicPr>
                      <p:cNvPr id="0" name="图片 47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321" y="3651683"/>
                        <a:ext cx="1552067" cy="291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3469620" y="3363147"/>
            <a:ext cx="0" cy="9277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Object 19"/>
          <p:cNvGraphicFramePr>
            <a:graphicFrameLocks noChangeAspect="1"/>
          </p:cNvGraphicFramePr>
          <p:nvPr/>
        </p:nvGraphicFramePr>
        <p:xfrm>
          <a:off x="3517817" y="3340342"/>
          <a:ext cx="322707" cy="952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3" name="Equation" r:id="rId8" imgW="355600" imgH="1054100" progId="Equation.3">
                  <p:embed/>
                </p:oleObj>
              </mc:Choice>
              <mc:Fallback>
                <p:oleObj name="Equation" r:id="rId8" imgW="355600" imgH="1054100" progId="Equation.3">
                  <p:embed/>
                  <p:pic>
                    <p:nvPicPr>
                      <p:cNvPr id="0" name="图片 47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817" y="3340342"/>
                        <a:ext cx="322707" cy="952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0"/>
          <p:cNvGraphicFramePr>
            <a:graphicFrameLocks noChangeAspect="1"/>
          </p:cNvGraphicFramePr>
          <p:nvPr/>
        </p:nvGraphicFramePr>
        <p:xfrm>
          <a:off x="3746607" y="3548114"/>
          <a:ext cx="1198626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4" name="Equation" r:id="rId10" imgW="1320800" imgH="508000" progId="Equation.3">
                  <p:embed/>
                </p:oleObj>
              </mc:Choice>
              <mc:Fallback>
                <p:oleObj name="Equation" r:id="rId10" imgW="1320800" imgH="508000" progId="Equation.3">
                  <p:embed/>
                  <p:pic>
                    <p:nvPicPr>
                      <p:cNvPr id="0" name="图片 47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607" y="3548114"/>
                        <a:ext cx="1198626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1"/>
          <p:cNvGraphicFramePr>
            <a:graphicFrameLocks noChangeAspect="1"/>
          </p:cNvGraphicFramePr>
          <p:nvPr/>
        </p:nvGraphicFramePr>
        <p:xfrm>
          <a:off x="5070578" y="3545194"/>
          <a:ext cx="676148" cy="476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5" name="Equation" r:id="rId12" imgW="749300" imgH="520700" progId="Equation.3">
                  <p:embed/>
                </p:oleObj>
              </mc:Choice>
              <mc:Fallback>
                <p:oleObj name="Equation" r:id="rId12" imgW="749300" imgH="520700" progId="Equation.3">
                  <p:embed/>
                  <p:pic>
                    <p:nvPicPr>
                      <p:cNvPr id="0" name="图片 47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578" y="3545194"/>
                        <a:ext cx="676148" cy="476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2"/>
          <p:cNvGraphicFramePr>
            <a:graphicFrameLocks noChangeAspect="1"/>
          </p:cNvGraphicFramePr>
          <p:nvPr/>
        </p:nvGraphicFramePr>
        <p:xfrm>
          <a:off x="5973544" y="3556115"/>
          <a:ext cx="614680" cy="368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6" name="Equation" r:id="rId14" imgW="673100" imgH="406400" progId="Equation.3">
                  <p:embed/>
                </p:oleObj>
              </mc:Choice>
              <mc:Fallback>
                <p:oleObj name="Equation" r:id="rId14" imgW="673100" imgH="406400" progId="Equation.3">
                  <p:embed/>
                  <p:pic>
                    <p:nvPicPr>
                      <p:cNvPr id="0" name="图片 47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544" y="3556115"/>
                        <a:ext cx="614680" cy="368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31"/>
          <p:cNvGrpSpPr/>
          <p:nvPr/>
        </p:nvGrpSpPr>
        <p:grpSpPr bwMode="auto">
          <a:xfrm>
            <a:off x="5220072" y="1772815"/>
            <a:ext cx="3289300" cy="1676399"/>
            <a:chOff x="3496" y="2617"/>
            <a:chExt cx="2072" cy="1056"/>
          </a:xfrm>
        </p:grpSpPr>
        <p:grpSp>
          <p:nvGrpSpPr>
            <p:cNvPr id="15" name="Group 32"/>
            <p:cNvGrpSpPr/>
            <p:nvPr/>
          </p:nvGrpSpPr>
          <p:grpSpPr bwMode="auto">
            <a:xfrm>
              <a:off x="3496" y="2617"/>
              <a:ext cx="2072" cy="1056"/>
              <a:chOff x="3304" y="2496"/>
              <a:chExt cx="2072" cy="1056"/>
            </a:xfrm>
          </p:grpSpPr>
          <p:sp>
            <p:nvSpPr>
              <p:cNvPr id="20" name="Line 33"/>
              <p:cNvSpPr>
                <a:spLocks noChangeShapeType="1"/>
              </p:cNvSpPr>
              <p:nvPr/>
            </p:nvSpPr>
            <p:spPr bwMode="auto">
              <a:xfrm>
                <a:off x="3504" y="3312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Line 34"/>
              <p:cNvSpPr>
                <a:spLocks noChangeShapeType="1"/>
              </p:cNvSpPr>
              <p:nvPr/>
            </p:nvSpPr>
            <p:spPr bwMode="auto">
              <a:xfrm flipV="1">
                <a:off x="3504" y="2496"/>
                <a:ext cx="0" cy="8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22" name="Object 35"/>
              <p:cNvGraphicFramePr>
                <a:graphicFrameLocks noChangeAspect="1"/>
              </p:cNvGraphicFramePr>
              <p:nvPr/>
            </p:nvGraphicFramePr>
            <p:xfrm>
              <a:off x="3304" y="249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57" name="Equation" r:id="rId16" imgW="317500" imgH="419100" progId="Equation.3">
                      <p:embed/>
                    </p:oleObj>
                  </mc:Choice>
                  <mc:Fallback>
                    <p:oleObj name="Equation" r:id="rId16" imgW="317500" imgH="419100" progId="Equation.3">
                      <p:embed/>
                      <p:pic>
                        <p:nvPicPr>
                          <p:cNvPr id="0" name="图片 472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4" y="249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36"/>
              <p:cNvGraphicFramePr>
                <a:graphicFrameLocks noChangeAspect="1"/>
              </p:cNvGraphicFramePr>
              <p:nvPr/>
            </p:nvGraphicFramePr>
            <p:xfrm>
              <a:off x="3449" y="3330"/>
              <a:ext cx="200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58" name="Equation" r:id="rId18" imgW="292100" imgH="317500" progId="Equation.DSMT4">
                      <p:embed/>
                    </p:oleObj>
                  </mc:Choice>
                  <mc:Fallback>
                    <p:oleObj name="Equation" r:id="rId18" imgW="292100" imgH="317500" progId="Equation.DSMT4">
                      <p:embed/>
                      <p:pic>
                        <p:nvPicPr>
                          <p:cNvPr id="0" name="图片 472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9" y="3330"/>
                            <a:ext cx="200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37"/>
              <p:cNvGraphicFramePr>
                <a:graphicFrameLocks noChangeAspect="1"/>
              </p:cNvGraphicFramePr>
              <p:nvPr/>
            </p:nvGraphicFramePr>
            <p:xfrm>
              <a:off x="5232" y="336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59" name="Equation" r:id="rId20" imgW="304800" imgH="317500" progId="Equation.3">
                      <p:embed/>
                    </p:oleObj>
                  </mc:Choice>
                  <mc:Fallback>
                    <p:oleObj name="Equation" r:id="rId20" imgW="304800" imgH="317500" progId="Equation.3">
                      <p:embed/>
                      <p:pic>
                        <p:nvPicPr>
                          <p:cNvPr id="0" name="图片 472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336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" name="Group 38"/>
            <p:cNvGrpSpPr/>
            <p:nvPr/>
          </p:nvGrpSpPr>
          <p:grpSpPr bwMode="auto">
            <a:xfrm>
              <a:off x="3711" y="2638"/>
              <a:ext cx="1606" cy="1010"/>
              <a:chOff x="3519" y="2517"/>
              <a:chExt cx="1606" cy="1010"/>
            </a:xfrm>
          </p:grpSpPr>
          <p:graphicFrame>
            <p:nvGraphicFramePr>
              <p:cNvPr id="17" name="Object 39"/>
              <p:cNvGraphicFramePr>
                <a:graphicFrameLocks noChangeAspect="1"/>
              </p:cNvGraphicFramePr>
              <p:nvPr/>
            </p:nvGraphicFramePr>
            <p:xfrm>
              <a:off x="3688" y="2517"/>
              <a:ext cx="80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60" name="Equation" r:id="rId22" imgW="1689100" imgH="546100" progId="Equation.3">
                      <p:embed/>
                    </p:oleObj>
                  </mc:Choice>
                  <mc:Fallback>
                    <p:oleObj name="Equation" r:id="rId22" imgW="1689100" imgH="546100" progId="Equation.3">
                      <p:embed/>
                      <p:pic>
                        <p:nvPicPr>
                          <p:cNvPr id="0" name="图片 472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88" y="2517"/>
                            <a:ext cx="80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40"/>
              <p:cNvGraphicFramePr>
                <a:graphicFrameLocks noChangeAspect="1"/>
              </p:cNvGraphicFramePr>
              <p:nvPr/>
            </p:nvGraphicFramePr>
            <p:xfrm>
              <a:off x="4957" y="3375"/>
              <a:ext cx="16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61" name="Equation" r:id="rId24" imgW="355600" imgH="317500" progId="Equation.3">
                      <p:embed/>
                    </p:oleObj>
                  </mc:Choice>
                  <mc:Fallback>
                    <p:oleObj name="Equation" r:id="rId24" imgW="355600" imgH="317500" progId="Equation.3">
                      <p:embed/>
                      <p:pic>
                        <p:nvPicPr>
                          <p:cNvPr id="0" name="图片 472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7" y="3375"/>
                            <a:ext cx="16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Freeform 41"/>
              <p:cNvSpPr/>
              <p:nvPr/>
            </p:nvSpPr>
            <p:spPr bwMode="auto">
              <a:xfrm>
                <a:off x="3519" y="2784"/>
                <a:ext cx="1569" cy="542"/>
              </a:xfrm>
              <a:custGeom>
                <a:avLst/>
                <a:gdLst>
                  <a:gd name="T0" fmla="*/ 0 w 2178"/>
                  <a:gd name="T1" fmla="*/ 720 h 756"/>
                  <a:gd name="T2" fmla="*/ 66 w 2178"/>
                  <a:gd name="T3" fmla="*/ 648 h 756"/>
                  <a:gd name="T4" fmla="*/ 138 w 2178"/>
                  <a:gd name="T5" fmla="*/ 576 h 756"/>
                  <a:gd name="T6" fmla="*/ 204 w 2178"/>
                  <a:gd name="T7" fmla="*/ 510 h 756"/>
                  <a:gd name="T8" fmla="*/ 270 w 2178"/>
                  <a:gd name="T9" fmla="*/ 438 h 756"/>
                  <a:gd name="T10" fmla="*/ 342 w 2178"/>
                  <a:gd name="T11" fmla="*/ 372 h 756"/>
                  <a:gd name="T12" fmla="*/ 408 w 2178"/>
                  <a:gd name="T13" fmla="*/ 312 h 756"/>
                  <a:gd name="T14" fmla="*/ 474 w 2178"/>
                  <a:gd name="T15" fmla="*/ 258 h 756"/>
                  <a:gd name="T16" fmla="*/ 546 w 2178"/>
                  <a:gd name="T17" fmla="*/ 204 h 756"/>
                  <a:gd name="T18" fmla="*/ 612 w 2178"/>
                  <a:gd name="T19" fmla="*/ 156 h 756"/>
                  <a:gd name="T20" fmla="*/ 678 w 2178"/>
                  <a:gd name="T21" fmla="*/ 114 h 756"/>
                  <a:gd name="T22" fmla="*/ 750 w 2178"/>
                  <a:gd name="T23" fmla="*/ 78 h 756"/>
                  <a:gd name="T24" fmla="*/ 816 w 2178"/>
                  <a:gd name="T25" fmla="*/ 48 h 756"/>
                  <a:gd name="T26" fmla="*/ 882 w 2178"/>
                  <a:gd name="T27" fmla="*/ 24 h 756"/>
                  <a:gd name="T28" fmla="*/ 954 w 2178"/>
                  <a:gd name="T29" fmla="*/ 12 h 756"/>
                  <a:gd name="T30" fmla="*/ 1020 w 2178"/>
                  <a:gd name="T31" fmla="*/ 0 h 756"/>
                  <a:gd name="T32" fmla="*/ 1092 w 2178"/>
                  <a:gd name="T33" fmla="*/ 0 h 756"/>
                  <a:gd name="T34" fmla="*/ 1158 w 2178"/>
                  <a:gd name="T35" fmla="*/ 6 h 756"/>
                  <a:gd name="T36" fmla="*/ 1224 w 2178"/>
                  <a:gd name="T37" fmla="*/ 18 h 756"/>
                  <a:gd name="T38" fmla="*/ 1296 w 2178"/>
                  <a:gd name="T39" fmla="*/ 36 h 756"/>
                  <a:gd name="T40" fmla="*/ 1362 w 2178"/>
                  <a:gd name="T41" fmla="*/ 66 h 756"/>
                  <a:gd name="T42" fmla="*/ 1428 w 2178"/>
                  <a:gd name="T43" fmla="*/ 96 h 756"/>
                  <a:gd name="T44" fmla="*/ 1500 w 2178"/>
                  <a:gd name="T45" fmla="*/ 138 h 756"/>
                  <a:gd name="T46" fmla="*/ 1566 w 2178"/>
                  <a:gd name="T47" fmla="*/ 186 h 756"/>
                  <a:gd name="T48" fmla="*/ 1632 w 2178"/>
                  <a:gd name="T49" fmla="*/ 234 h 756"/>
                  <a:gd name="T50" fmla="*/ 1704 w 2178"/>
                  <a:gd name="T51" fmla="*/ 288 h 756"/>
                  <a:gd name="T52" fmla="*/ 1770 w 2178"/>
                  <a:gd name="T53" fmla="*/ 348 h 756"/>
                  <a:gd name="T54" fmla="*/ 1836 w 2178"/>
                  <a:gd name="T55" fmla="*/ 414 h 756"/>
                  <a:gd name="T56" fmla="*/ 1908 w 2178"/>
                  <a:gd name="T57" fmla="*/ 480 h 756"/>
                  <a:gd name="T58" fmla="*/ 1974 w 2178"/>
                  <a:gd name="T59" fmla="*/ 546 h 756"/>
                  <a:gd name="T60" fmla="*/ 2040 w 2178"/>
                  <a:gd name="T61" fmla="*/ 618 h 756"/>
                  <a:gd name="T62" fmla="*/ 2112 w 2178"/>
                  <a:gd name="T63" fmla="*/ 690 h 756"/>
                  <a:gd name="T64" fmla="*/ 2178 w 2178"/>
                  <a:gd name="T65" fmla="*/ 756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78" h="756">
                    <a:moveTo>
                      <a:pt x="0" y="720"/>
                    </a:moveTo>
                    <a:lnTo>
                      <a:pt x="66" y="648"/>
                    </a:lnTo>
                    <a:lnTo>
                      <a:pt x="138" y="576"/>
                    </a:lnTo>
                    <a:lnTo>
                      <a:pt x="204" y="510"/>
                    </a:lnTo>
                    <a:lnTo>
                      <a:pt x="270" y="438"/>
                    </a:lnTo>
                    <a:lnTo>
                      <a:pt x="342" y="372"/>
                    </a:lnTo>
                    <a:lnTo>
                      <a:pt x="408" y="312"/>
                    </a:lnTo>
                    <a:lnTo>
                      <a:pt x="474" y="258"/>
                    </a:lnTo>
                    <a:lnTo>
                      <a:pt x="546" y="204"/>
                    </a:lnTo>
                    <a:lnTo>
                      <a:pt x="612" y="156"/>
                    </a:lnTo>
                    <a:lnTo>
                      <a:pt x="678" y="114"/>
                    </a:lnTo>
                    <a:lnTo>
                      <a:pt x="750" y="78"/>
                    </a:lnTo>
                    <a:lnTo>
                      <a:pt x="816" y="48"/>
                    </a:lnTo>
                    <a:lnTo>
                      <a:pt x="882" y="24"/>
                    </a:lnTo>
                    <a:lnTo>
                      <a:pt x="954" y="12"/>
                    </a:lnTo>
                    <a:lnTo>
                      <a:pt x="1020" y="0"/>
                    </a:lnTo>
                    <a:lnTo>
                      <a:pt x="1092" y="0"/>
                    </a:lnTo>
                    <a:lnTo>
                      <a:pt x="1158" y="6"/>
                    </a:lnTo>
                    <a:lnTo>
                      <a:pt x="1224" y="18"/>
                    </a:lnTo>
                    <a:lnTo>
                      <a:pt x="1296" y="36"/>
                    </a:lnTo>
                    <a:lnTo>
                      <a:pt x="1362" y="66"/>
                    </a:lnTo>
                    <a:lnTo>
                      <a:pt x="1428" y="96"/>
                    </a:lnTo>
                    <a:lnTo>
                      <a:pt x="1500" y="138"/>
                    </a:lnTo>
                    <a:lnTo>
                      <a:pt x="1566" y="186"/>
                    </a:lnTo>
                    <a:lnTo>
                      <a:pt x="1632" y="234"/>
                    </a:lnTo>
                    <a:lnTo>
                      <a:pt x="1704" y="288"/>
                    </a:lnTo>
                    <a:lnTo>
                      <a:pt x="1770" y="348"/>
                    </a:lnTo>
                    <a:lnTo>
                      <a:pt x="1836" y="414"/>
                    </a:lnTo>
                    <a:lnTo>
                      <a:pt x="1908" y="480"/>
                    </a:lnTo>
                    <a:lnTo>
                      <a:pt x="1974" y="546"/>
                    </a:lnTo>
                    <a:lnTo>
                      <a:pt x="2040" y="618"/>
                    </a:lnTo>
                    <a:lnTo>
                      <a:pt x="2112" y="690"/>
                    </a:lnTo>
                    <a:lnTo>
                      <a:pt x="2178" y="756"/>
                    </a:lnTo>
                  </a:path>
                </a:pathLst>
              </a:custGeom>
              <a:noFill/>
              <a:ln w="28575" cmpd="sng">
                <a:solidFill>
                  <a:srgbClr val="C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779580" y="4509120"/>
            <a:ext cx="7524328" cy="954107"/>
          </a:xfrm>
          <a:prstGeom prst="rect">
            <a:avLst/>
          </a:prstGeom>
          <a:solidFill>
            <a:srgbClr val="FFFFCC"/>
          </a:solidFill>
          <a:ln w="1905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P316-317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5(2)(4)(6)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P330-332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1(1)(5)(8)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utoUpdateAnimBg="0"/>
      <p:bldP spid="9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288" y="842342"/>
            <a:ext cx="6934200" cy="685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Ex3.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汽车以每小时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 km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速度行驶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81582" y="1412254"/>
            <a:ext cx="14478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速停车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711928" y="1481152"/>
          <a:ext cx="1732280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4" name="Equation" r:id="rId4" imgW="2095500" imgH="749300" progId="Equation.3">
                  <p:embed/>
                </p:oleObj>
              </mc:Choice>
              <mc:Fallback>
                <p:oleObj name="Equation" r:id="rId4" imgW="2095500" imgH="749300" progId="Equation.3">
                  <p:embed/>
                  <p:pic>
                    <p:nvPicPr>
                      <p:cNvPr id="0" name="图片 48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928" y="1481152"/>
                        <a:ext cx="1732280" cy="61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9750" y="2617167"/>
            <a:ext cx="387985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设开始刹车时刻为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140200" y="2726704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5" name="Equation" r:id="rId6" imgW="1079500" imgH="520700" progId="Equation.3">
                  <p:embed/>
                </p:oleObj>
              </mc:Choice>
              <mc:Fallback>
                <p:oleObj name="Equation" r:id="rId6" imgW="1079500" imgH="520700" progId="Equation.3">
                  <p:embed/>
                  <p:pic>
                    <p:nvPicPr>
                      <p:cNvPr id="0" name="图片 48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726704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953000" y="2601292"/>
            <a:ext cx="35814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则此时刻汽车速度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547664" y="3344242"/>
          <a:ext cx="6985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6" name="Equation" r:id="rId8" imgW="850900" imgH="596900" progId="Equation.3">
                  <p:embed/>
                </p:oleObj>
              </mc:Choice>
              <mc:Fallback>
                <p:oleObj name="Equation" r:id="rId8" imgW="850900" imgH="596900" progId="Equation.3">
                  <p:embed/>
                  <p:pic>
                    <p:nvPicPr>
                      <p:cNvPr id="0" name="图片 48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344242"/>
                        <a:ext cx="6985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6358845" y="3359482"/>
          <a:ext cx="152273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7" name="Equation" r:id="rId10" imgW="1841500" imgH="609600" progId="Equation.3">
                  <p:embed/>
                </p:oleObj>
              </mc:Choice>
              <mc:Fallback>
                <p:oleObj name="Equation" r:id="rId10" imgW="1841500" imgH="609600" progId="Equation.3">
                  <p:embed/>
                  <p:pic>
                    <p:nvPicPr>
                      <p:cNvPr id="0" name="图片 48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8845" y="3359482"/>
                        <a:ext cx="1522730" cy="502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3752126" y="3198859"/>
          <a:ext cx="2620074" cy="760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8" name="Equation" r:id="rId12" imgW="2628900" imgH="762000" progId="Equation.3">
                  <p:embed/>
                </p:oleObj>
              </mc:Choice>
              <mc:Fallback>
                <p:oleObj name="Equation" r:id="rId12" imgW="2628900" imgH="762000" progId="Equation.3">
                  <p:embed/>
                  <p:pic>
                    <p:nvPicPr>
                      <p:cNvPr id="0" name="图片 48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126" y="3198859"/>
                        <a:ext cx="2620074" cy="760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73968" y="3972892"/>
            <a:ext cx="54102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刹车后汽车减速行驶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其速度为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2569443" y="4437112"/>
          <a:ext cx="213741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9" name="Equation" r:id="rId14" imgW="2590800" imgH="596900" progId="Equation.3">
                  <p:embed/>
                </p:oleObj>
              </mc:Choice>
              <mc:Fallback>
                <p:oleObj name="Equation" r:id="rId14" imgW="2590800" imgH="596900" progId="Equation.3">
                  <p:embed/>
                  <p:pic>
                    <p:nvPicPr>
                      <p:cNvPr id="0" name="图片 48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443" y="4437112"/>
                        <a:ext cx="213741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4875252" y="4471402"/>
          <a:ext cx="142494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0" name="Equation" r:id="rId16" imgW="1727200" imgH="520700" progId="Equation.3">
                  <p:embed/>
                </p:oleObj>
              </mc:Choice>
              <mc:Fallback>
                <p:oleObj name="Equation" r:id="rId16" imgW="1727200" imgH="520700" progId="Equation.3">
                  <p:embed/>
                  <p:pic>
                    <p:nvPicPr>
                      <p:cNvPr id="0" name="图片 48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252" y="4471402"/>
                        <a:ext cx="1424940" cy="433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60911" y="4797152"/>
            <a:ext cx="2508250" cy="57102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当汽车停住时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2972946" y="4878987"/>
          <a:ext cx="138303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1" name="Equation" r:id="rId18" imgW="1676400" imgH="546100" progId="Equation.3">
                  <p:embed/>
                </p:oleObj>
              </mc:Choice>
              <mc:Fallback>
                <p:oleObj name="Equation" r:id="rId18" imgW="1676400" imgH="546100" progId="Equation.3">
                  <p:embed/>
                  <p:pic>
                    <p:nvPicPr>
                      <p:cNvPr id="0" name="图片 48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2946" y="4878987"/>
                        <a:ext cx="138303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454728" y="4819496"/>
            <a:ext cx="6858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4902170" y="4904586"/>
          <a:ext cx="183007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2" name="Equation" r:id="rId20" imgW="2222500" imgH="520700" progId="Equation.3">
                  <p:embed/>
                </p:oleObj>
              </mc:Choice>
              <mc:Fallback>
                <p:oleObj name="Equation" r:id="rId20" imgW="2222500" imgH="520700" progId="Equation.3">
                  <p:embed/>
                  <p:pic>
                    <p:nvPicPr>
                      <p:cNvPr id="0" name="图片 48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170" y="4904586"/>
                        <a:ext cx="1830070" cy="433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660336" y="4833783"/>
            <a:ext cx="6350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/>
        </p:nvGraphicFramePr>
        <p:xfrm>
          <a:off x="7231072" y="4869160"/>
          <a:ext cx="122936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3" name="Equation" r:id="rId22" imgW="1485900" imgH="546100" progId="Equation.3">
                  <p:embed/>
                </p:oleObj>
              </mc:Choice>
              <mc:Fallback>
                <p:oleObj name="Equation" r:id="rId22" imgW="1485900" imgH="546100" progId="Equation.3">
                  <p:embed/>
                  <p:pic>
                    <p:nvPicPr>
                      <p:cNvPr id="0" name="图片 48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72" y="4869160"/>
                        <a:ext cx="122936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83568" y="5301208"/>
            <a:ext cx="55626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故在这段时间内汽车所走的距离为</a:t>
            </a: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/>
        </p:nvGraphicFramePr>
        <p:xfrm>
          <a:off x="1041400" y="5822652"/>
          <a:ext cx="1803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4" name="Equation" r:id="rId24" imgW="2400300" imgH="1028700" progId="Equation.3">
                  <p:embed/>
                </p:oleObj>
              </mc:Choice>
              <mc:Fallback>
                <p:oleObj name="Equation" r:id="rId24" imgW="2400300" imgH="1028700" progId="Equation.3">
                  <p:embed/>
                  <p:pic>
                    <p:nvPicPr>
                      <p:cNvPr id="0" name="图片 48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5822652"/>
                        <a:ext cx="1803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2895600" y="5822652"/>
          <a:ext cx="2209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5" name="Equation" r:id="rId26" imgW="2946400" imgH="1028700" progId="Equation.3">
                  <p:embed/>
                </p:oleObj>
              </mc:Choice>
              <mc:Fallback>
                <p:oleObj name="Equation" r:id="rId26" imgW="2946400" imgH="1028700" progId="Equation.3">
                  <p:embed/>
                  <p:pic>
                    <p:nvPicPr>
                      <p:cNvPr id="0" name="图片 48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822652"/>
                        <a:ext cx="2209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/>
        </p:nvGraphicFramePr>
        <p:xfrm>
          <a:off x="5105400" y="5909964"/>
          <a:ext cx="1943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6" name="Equation" r:id="rId28" imgW="2590800" imgH="749300" progId="Equation.3">
                  <p:embed/>
                </p:oleObj>
              </mc:Choice>
              <mc:Fallback>
                <p:oleObj name="Equation" r:id="rId28" imgW="2590800" imgH="749300" progId="Equation.3">
                  <p:embed/>
                  <p:pic>
                    <p:nvPicPr>
                      <p:cNvPr id="0" name="图片 48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909964"/>
                        <a:ext cx="1943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/>
        </p:nvGraphicFramePr>
        <p:xfrm>
          <a:off x="7404100" y="5975052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7" name="Equation" r:id="rId30" imgW="1612900" imgH="546100" progId="Equation.3">
                  <p:embed/>
                </p:oleObj>
              </mc:Choice>
              <mc:Fallback>
                <p:oleObj name="Equation" r:id="rId30" imgW="1612900" imgH="546100" progId="Equation.3">
                  <p:embed/>
                  <p:pic>
                    <p:nvPicPr>
                      <p:cNvPr id="0" name="图片 48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5975052"/>
                        <a:ext cx="120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/>
        </p:nvGraphicFramePr>
        <p:xfrm>
          <a:off x="7107238" y="5732164"/>
          <a:ext cx="1936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8" name="Equation" r:id="rId32" imgW="292100" imgH="1168400" progId="Equation.3">
                  <p:embed/>
                </p:oleObj>
              </mc:Choice>
              <mc:Fallback>
                <p:oleObj name="Equation" r:id="rId32" imgW="292100" imgH="1168400" progId="Equation.3">
                  <p:embed/>
                  <p:pic>
                    <p:nvPicPr>
                      <p:cNvPr id="0" name="图片 48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5732164"/>
                        <a:ext cx="1936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/>
        </p:nvGraphicFramePr>
        <p:xfrm>
          <a:off x="2267744" y="3288278"/>
          <a:ext cx="1424940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9" name="Equation" r:id="rId34" imgW="1727200" imgH="698500" progId="Equation.3">
                  <p:embed/>
                </p:oleObj>
              </mc:Choice>
              <mc:Fallback>
                <p:oleObj name="Equation" r:id="rId34" imgW="1727200" imgH="698500" progId="Equation.3">
                  <p:embed/>
                  <p:pic>
                    <p:nvPicPr>
                      <p:cNvPr id="0" name="图片 48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288278"/>
                        <a:ext cx="1424940" cy="572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6374909" y="1396379"/>
            <a:ext cx="1005403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刹车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7282432" y="1396379"/>
            <a:ext cx="1261884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问从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300192" y="824879"/>
            <a:ext cx="23272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到某处需要减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1719832" y="1434479"/>
            <a:ext cx="30416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设汽车以等加速度</a:t>
            </a:r>
          </a:p>
        </p:txBody>
      </p: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447612" y="1991692"/>
            <a:ext cx="477246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始刹车到停车走了多少距离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11" grpId="0" autoUpdateAnimBg="0"/>
      <p:bldP spid="14" grpId="0" autoUpdateAnimBg="0"/>
      <p:bldP spid="16" grpId="0" autoUpdateAnimBg="0"/>
      <p:bldP spid="18" grpId="0" autoUpdateAnimBg="0"/>
      <p:bldP spid="2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64498" y="980728"/>
            <a:ext cx="5389282" cy="4429722"/>
            <a:chOff x="6459814" y="1251910"/>
            <a:chExt cx="5389282" cy="4429722"/>
          </a:xfrm>
        </p:grpSpPr>
        <p:sp>
          <p:nvSpPr>
            <p:cNvPr id="3" name="Freeform 20"/>
            <p:cNvSpPr/>
            <p:nvPr/>
          </p:nvSpPr>
          <p:spPr bwMode="auto">
            <a:xfrm>
              <a:off x="7463805" y="2282531"/>
              <a:ext cx="1885640" cy="2827338"/>
            </a:xfrm>
            <a:custGeom>
              <a:avLst/>
              <a:gdLst>
                <a:gd name="T0" fmla="*/ 0 w 1680"/>
                <a:gd name="T1" fmla="*/ 266 h 2519"/>
                <a:gd name="T2" fmla="*/ 84 w 1680"/>
                <a:gd name="T3" fmla="*/ 222 h 2519"/>
                <a:gd name="T4" fmla="*/ 168 w 1680"/>
                <a:gd name="T5" fmla="*/ 182 h 2519"/>
                <a:gd name="T6" fmla="*/ 252 w 1680"/>
                <a:gd name="T7" fmla="*/ 146 h 2519"/>
                <a:gd name="T8" fmla="*/ 336 w 1680"/>
                <a:gd name="T9" fmla="*/ 113 h 2519"/>
                <a:gd name="T10" fmla="*/ 420 w 1680"/>
                <a:gd name="T11" fmla="*/ 85 h 2519"/>
                <a:gd name="T12" fmla="*/ 504 w 1680"/>
                <a:gd name="T13" fmla="*/ 61 h 2519"/>
                <a:gd name="T14" fmla="*/ 588 w 1680"/>
                <a:gd name="T15" fmla="*/ 40 h 2519"/>
                <a:gd name="T16" fmla="*/ 672 w 1680"/>
                <a:gd name="T17" fmla="*/ 24 h 2519"/>
                <a:gd name="T18" fmla="*/ 756 w 1680"/>
                <a:gd name="T19" fmla="*/ 12 h 2519"/>
                <a:gd name="T20" fmla="*/ 840 w 1680"/>
                <a:gd name="T21" fmla="*/ 4 h 2519"/>
                <a:gd name="T22" fmla="*/ 924 w 1680"/>
                <a:gd name="T23" fmla="*/ 0 h 2519"/>
                <a:gd name="T24" fmla="*/ 1008 w 1680"/>
                <a:gd name="T25" fmla="*/ 0 h 2519"/>
                <a:gd name="T26" fmla="*/ 1092 w 1680"/>
                <a:gd name="T27" fmla="*/ 5 h 2519"/>
                <a:gd name="T28" fmla="*/ 1176 w 1680"/>
                <a:gd name="T29" fmla="*/ 13 h 2519"/>
                <a:gd name="T30" fmla="*/ 1260 w 1680"/>
                <a:gd name="T31" fmla="*/ 26 h 2519"/>
                <a:gd name="T32" fmla="*/ 1344 w 1680"/>
                <a:gd name="T33" fmla="*/ 43 h 2519"/>
                <a:gd name="T34" fmla="*/ 1428 w 1680"/>
                <a:gd name="T35" fmla="*/ 65 h 2519"/>
                <a:gd name="T36" fmla="*/ 1512 w 1680"/>
                <a:gd name="T37" fmla="*/ 90 h 2519"/>
                <a:gd name="T38" fmla="*/ 1596 w 1680"/>
                <a:gd name="T39" fmla="*/ 119 h 2519"/>
                <a:gd name="T40" fmla="*/ 1680 w 1680"/>
                <a:gd name="T41" fmla="*/ 152 h 2519"/>
                <a:gd name="T42" fmla="*/ 0 w 1680"/>
                <a:gd name="T43" fmla="*/ 266 h 2519"/>
                <a:gd name="T44" fmla="*/ 0 w 1680"/>
                <a:gd name="T45" fmla="*/ 2519 h 2519"/>
                <a:gd name="T46" fmla="*/ 1680 w 1680"/>
                <a:gd name="T47" fmla="*/ 2519 h 2519"/>
                <a:gd name="T48" fmla="*/ 1680 w 1680"/>
                <a:gd name="T49" fmla="*/ 152 h 2519"/>
                <a:gd name="T50" fmla="*/ 0 w 1680"/>
                <a:gd name="T51" fmla="*/ 266 h 2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80" h="2519">
                  <a:moveTo>
                    <a:pt x="0" y="266"/>
                  </a:moveTo>
                  <a:lnTo>
                    <a:pt x="84" y="222"/>
                  </a:lnTo>
                  <a:lnTo>
                    <a:pt x="168" y="182"/>
                  </a:lnTo>
                  <a:lnTo>
                    <a:pt x="252" y="146"/>
                  </a:lnTo>
                  <a:lnTo>
                    <a:pt x="336" y="113"/>
                  </a:lnTo>
                  <a:lnTo>
                    <a:pt x="420" y="85"/>
                  </a:lnTo>
                  <a:lnTo>
                    <a:pt x="504" y="61"/>
                  </a:lnTo>
                  <a:lnTo>
                    <a:pt x="588" y="40"/>
                  </a:lnTo>
                  <a:lnTo>
                    <a:pt x="672" y="24"/>
                  </a:lnTo>
                  <a:lnTo>
                    <a:pt x="756" y="12"/>
                  </a:lnTo>
                  <a:lnTo>
                    <a:pt x="840" y="4"/>
                  </a:lnTo>
                  <a:lnTo>
                    <a:pt x="924" y="0"/>
                  </a:lnTo>
                  <a:lnTo>
                    <a:pt x="1008" y="0"/>
                  </a:lnTo>
                  <a:lnTo>
                    <a:pt x="1092" y="5"/>
                  </a:lnTo>
                  <a:lnTo>
                    <a:pt x="1176" y="13"/>
                  </a:lnTo>
                  <a:lnTo>
                    <a:pt x="1260" y="26"/>
                  </a:lnTo>
                  <a:lnTo>
                    <a:pt x="1344" y="43"/>
                  </a:lnTo>
                  <a:lnTo>
                    <a:pt x="1428" y="65"/>
                  </a:lnTo>
                  <a:lnTo>
                    <a:pt x="1512" y="90"/>
                  </a:lnTo>
                  <a:lnTo>
                    <a:pt x="1596" y="119"/>
                  </a:lnTo>
                  <a:lnTo>
                    <a:pt x="1680" y="152"/>
                  </a:lnTo>
                  <a:lnTo>
                    <a:pt x="0" y="266"/>
                  </a:lnTo>
                  <a:lnTo>
                    <a:pt x="0" y="2519"/>
                  </a:lnTo>
                  <a:lnTo>
                    <a:pt x="1680" y="2519"/>
                  </a:lnTo>
                  <a:lnTo>
                    <a:pt x="1680" y="152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25"/>
            <p:cNvSpPr/>
            <p:nvPr/>
          </p:nvSpPr>
          <p:spPr bwMode="auto">
            <a:xfrm>
              <a:off x="7443914" y="2286681"/>
              <a:ext cx="1911102" cy="278242"/>
            </a:xfrm>
            <a:custGeom>
              <a:avLst/>
              <a:gdLst>
                <a:gd name="T0" fmla="*/ 4 w 2073"/>
                <a:gd name="T1" fmla="*/ 1271 h 1281"/>
                <a:gd name="T2" fmla="*/ 126 w 2073"/>
                <a:gd name="T3" fmla="*/ 1029 h 1281"/>
                <a:gd name="T4" fmla="*/ 339 w 2073"/>
                <a:gd name="T5" fmla="*/ 661 h 1281"/>
                <a:gd name="T6" fmla="*/ 548 w 2073"/>
                <a:gd name="T7" fmla="*/ 376 h 1281"/>
                <a:gd name="T8" fmla="*/ 761 w 2073"/>
                <a:gd name="T9" fmla="*/ 167 h 1281"/>
                <a:gd name="T10" fmla="*/ 931 w 2073"/>
                <a:gd name="T11" fmla="*/ 60 h 1281"/>
                <a:gd name="T12" fmla="*/ 952 w 2073"/>
                <a:gd name="T13" fmla="*/ 50 h 1281"/>
                <a:gd name="T14" fmla="*/ 979 w 2073"/>
                <a:gd name="T15" fmla="*/ 39 h 1281"/>
                <a:gd name="T16" fmla="*/ 997 w 2073"/>
                <a:gd name="T17" fmla="*/ 32 h 1281"/>
                <a:gd name="T18" fmla="*/ 1017 w 2073"/>
                <a:gd name="T19" fmla="*/ 26 h 1281"/>
                <a:gd name="T20" fmla="*/ 1036 w 2073"/>
                <a:gd name="T21" fmla="*/ 20 h 1281"/>
                <a:gd name="T22" fmla="*/ 1056 w 2073"/>
                <a:gd name="T23" fmla="*/ 15 h 1281"/>
                <a:gd name="T24" fmla="*/ 1067 w 2073"/>
                <a:gd name="T25" fmla="*/ 12 h 1281"/>
                <a:gd name="T26" fmla="*/ 1083 w 2073"/>
                <a:gd name="T27" fmla="*/ 9 h 1281"/>
                <a:gd name="T28" fmla="*/ 1102 w 2073"/>
                <a:gd name="T29" fmla="*/ 6 h 1281"/>
                <a:gd name="T30" fmla="*/ 1113 w 2073"/>
                <a:gd name="T31" fmla="*/ 5 h 1281"/>
                <a:gd name="T32" fmla="*/ 1123 w 2073"/>
                <a:gd name="T33" fmla="*/ 3 h 1281"/>
                <a:gd name="T34" fmla="*/ 1133 w 2073"/>
                <a:gd name="T35" fmla="*/ 2 h 1281"/>
                <a:gd name="T36" fmla="*/ 1143 w 2073"/>
                <a:gd name="T37" fmla="*/ 2 h 1281"/>
                <a:gd name="T38" fmla="*/ 1152 w 2073"/>
                <a:gd name="T39" fmla="*/ 1 h 1281"/>
                <a:gd name="T40" fmla="*/ 1158 w 2073"/>
                <a:gd name="T41" fmla="*/ 0 h 1281"/>
                <a:gd name="T42" fmla="*/ 1164 w 2073"/>
                <a:gd name="T43" fmla="*/ 0 h 1281"/>
                <a:gd name="T44" fmla="*/ 1169 w 2073"/>
                <a:gd name="T45" fmla="*/ 0 h 1281"/>
                <a:gd name="T46" fmla="*/ 1173 w 2073"/>
                <a:gd name="T47" fmla="*/ 0 h 1281"/>
                <a:gd name="T48" fmla="*/ 1177 w 2073"/>
                <a:gd name="T49" fmla="*/ 0 h 1281"/>
                <a:gd name="T50" fmla="*/ 1180 w 2073"/>
                <a:gd name="T51" fmla="*/ 0 h 1281"/>
                <a:gd name="T52" fmla="*/ 1183 w 2073"/>
                <a:gd name="T53" fmla="*/ 0 h 1281"/>
                <a:gd name="T54" fmla="*/ 1187 w 2073"/>
                <a:gd name="T55" fmla="*/ 0 h 1281"/>
                <a:gd name="T56" fmla="*/ 1190 w 2073"/>
                <a:gd name="T57" fmla="*/ 0 h 1281"/>
                <a:gd name="T58" fmla="*/ 1194 w 2073"/>
                <a:gd name="T59" fmla="*/ 0 h 1281"/>
                <a:gd name="T60" fmla="*/ 1198 w 2073"/>
                <a:gd name="T61" fmla="*/ 0 h 1281"/>
                <a:gd name="T62" fmla="*/ 1203 w 2073"/>
                <a:gd name="T63" fmla="*/ 0 h 1281"/>
                <a:gd name="T64" fmla="*/ 1209 w 2073"/>
                <a:gd name="T65" fmla="*/ 0 h 1281"/>
                <a:gd name="T66" fmla="*/ 1218 w 2073"/>
                <a:gd name="T67" fmla="*/ 1 h 1281"/>
                <a:gd name="T68" fmla="*/ 1228 w 2073"/>
                <a:gd name="T69" fmla="*/ 2 h 1281"/>
                <a:gd name="T70" fmla="*/ 1239 w 2073"/>
                <a:gd name="T71" fmla="*/ 3 h 1281"/>
                <a:gd name="T72" fmla="*/ 1249 w 2073"/>
                <a:gd name="T73" fmla="*/ 4 h 1281"/>
                <a:gd name="T74" fmla="*/ 1259 w 2073"/>
                <a:gd name="T75" fmla="*/ 5 h 1281"/>
                <a:gd name="T76" fmla="*/ 1274 w 2073"/>
                <a:gd name="T77" fmla="*/ 8 h 1281"/>
                <a:gd name="T78" fmla="*/ 1294 w 2073"/>
                <a:gd name="T79" fmla="*/ 11 h 1281"/>
                <a:gd name="T80" fmla="*/ 1314 w 2073"/>
                <a:gd name="T81" fmla="*/ 16 h 1281"/>
                <a:gd name="T82" fmla="*/ 1354 w 2073"/>
                <a:gd name="T83" fmla="*/ 27 h 1281"/>
                <a:gd name="T84" fmla="*/ 1364 w 2073"/>
                <a:gd name="T85" fmla="*/ 31 h 1281"/>
                <a:gd name="T86" fmla="*/ 1397 w 2073"/>
                <a:gd name="T87" fmla="*/ 43 h 1281"/>
                <a:gd name="T88" fmla="*/ 1479 w 2073"/>
                <a:gd name="T89" fmla="*/ 82 h 1281"/>
                <a:gd name="T90" fmla="*/ 1689 w 2073"/>
                <a:gd name="T91" fmla="*/ 239 h 1281"/>
                <a:gd name="T92" fmla="*/ 1903 w 2073"/>
                <a:gd name="T93" fmla="*/ 482 h 1281"/>
                <a:gd name="T94" fmla="*/ 2029 w 2073"/>
                <a:gd name="T95" fmla="*/ 663 h 1281"/>
                <a:gd name="T96" fmla="*/ 2051 w 2073"/>
                <a:gd name="T97" fmla="*/ 698 h 1281"/>
                <a:gd name="T98" fmla="*/ 2062 w 2073"/>
                <a:gd name="T99" fmla="*/ 716 h 1281"/>
                <a:gd name="T100" fmla="*/ 2069 w 2073"/>
                <a:gd name="T101" fmla="*/ 726 h 1281"/>
                <a:gd name="T102" fmla="*/ 2073 w 2073"/>
                <a:gd name="T103" fmla="*/ 733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73" h="1281">
                  <a:moveTo>
                    <a:pt x="0" y="1281"/>
                  </a:moveTo>
                  <a:lnTo>
                    <a:pt x="0" y="1280"/>
                  </a:lnTo>
                  <a:lnTo>
                    <a:pt x="1" y="1279"/>
                  </a:lnTo>
                  <a:lnTo>
                    <a:pt x="2" y="1276"/>
                  </a:lnTo>
                  <a:lnTo>
                    <a:pt x="4" y="1271"/>
                  </a:lnTo>
                  <a:lnTo>
                    <a:pt x="10" y="1260"/>
                  </a:lnTo>
                  <a:lnTo>
                    <a:pt x="20" y="1239"/>
                  </a:lnTo>
                  <a:lnTo>
                    <a:pt x="40" y="1197"/>
                  </a:lnTo>
                  <a:lnTo>
                    <a:pt x="84" y="1109"/>
                  </a:lnTo>
                  <a:lnTo>
                    <a:pt x="126" y="1029"/>
                  </a:lnTo>
                  <a:lnTo>
                    <a:pt x="166" y="953"/>
                  </a:lnTo>
                  <a:lnTo>
                    <a:pt x="210" y="874"/>
                  </a:lnTo>
                  <a:lnTo>
                    <a:pt x="250" y="804"/>
                  </a:lnTo>
                  <a:lnTo>
                    <a:pt x="295" y="730"/>
                  </a:lnTo>
                  <a:lnTo>
                    <a:pt x="339" y="661"/>
                  </a:lnTo>
                  <a:lnTo>
                    <a:pt x="379" y="600"/>
                  </a:lnTo>
                  <a:lnTo>
                    <a:pt x="423" y="537"/>
                  </a:lnTo>
                  <a:lnTo>
                    <a:pt x="464" y="481"/>
                  </a:lnTo>
                  <a:lnTo>
                    <a:pt x="504" y="429"/>
                  </a:lnTo>
                  <a:lnTo>
                    <a:pt x="548" y="376"/>
                  </a:lnTo>
                  <a:lnTo>
                    <a:pt x="589" y="330"/>
                  </a:lnTo>
                  <a:lnTo>
                    <a:pt x="633" y="283"/>
                  </a:lnTo>
                  <a:lnTo>
                    <a:pt x="676" y="240"/>
                  </a:lnTo>
                  <a:lnTo>
                    <a:pt x="717" y="203"/>
                  </a:lnTo>
                  <a:lnTo>
                    <a:pt x="761" y="167"/>
                  </a:lnTo>
                  <a:lnTo>
                    <a:pt x="802" y="136"/>
                  </a:lnTo>
                  <a:lnTo>
                    <a:pt x="846" y="107"/>
                  </a:lnTo>
                  <a:lnTo>
                    <a:pt x="890" y="81"/>
                  </a:lnTo>
                  <a:lnTo>
                    <a:pt x="930" y="60"/>
                  </a:lnTo>
                  <a:lnTo>
                    <a:pt x="931" y="60"/>
                  </a:lnTo>
                  <a:lnTo>
                    <a:pt x="932" y="59"/>
                  </a:lnTo>
                  <a:lnTo>
                    <a:pt x="933" y="59"/>
                  </a:lnTo>
                  <a:lnTo>
                    <a:pt x="936" y="57"/>
                  </a:lnTo>
                  <a:lnTo>
                    <a:pt x="942" y="55"/>
                  </a:lnTo>
                  <a:lnTo>
                    <a:pt x="952" y="50"/>
                  </a:lnTo>
                  <a:lnTo>
                    <a:pt x="975" y="41"/>
                  </a:lnTo>
                  <a:lnTo>
                    <a:pt x="975" y="41"/>
                  </a:lnTo>
                  <a:lnTo>
                    <a:pt x="976" y="40"/>
                  </a:lnTo>
                  <a:lnTo>
                    <a:pt x="977" y="40"/>
                  </a:lnTo>
                  <a:lnTo>
                    <a:pt x="979" y="39"/>
                  </a:lnTo>
                  <a:lnTo>
                    <a:pt x="985" y="37"/>
                  </a:lnTo>
                  <a:lnTo>
                    <a:pt x="995" y="33"/>
                  </a:lnTo>
                  <a:lnTo>
                    <a:pt x="996" y="33"/>
                  </a:lnTo>
                  <a:lnTo>
                    <a:pt x="996" y="33"/>
                  </a:lnTo>
                  <a:lnTo>
                    <a:pt x="997" y="32"/>
                  </a:lnTo>
                  <a:lnTo>
                    <a:pt x="1000" y="31"/>
                  </a:lnTo>
                  <a:lnTo>
                    <a:pt x="1005" y="30"/>
                  </a:lnTo>
                  <a:lnTo>
                    <a:pt x="1015" y="26"/>
                  </a:lnTo>
                  <a:lnTo>
                    <a:pt x="1016" y="26"/>
                  </a:lnTo>
                  <a:lnTo>
                    <a:pt x="1017" y="26"/>
                  </a:lnTo>
                  <a:lnTo>
                    <a:pt x="1018" y="26"/>
                  </a:lnTo>
                  <a:lnTo>
                    <a:pt x="1021" y="25"/>
                  </a:lnTo>
                  <a:lnTo>
                    <a:pt x="1026" y="23"/>
                  </a:lnTo>
                  <a:lnTo>
                    <a:pt x="1036" y="20"/>
                  </a:lnTo>
                  <a:lnTo>
                    <a:pt x="1036" y="20"/>
                  </a:lnTo>
                  <a:lnTo>
                    <a:pt x="1037" y="20"/>
                  </a:lnTo>
                  <a:lnTo>
                    <a:pt x="1038" y="20"/>
                  </a:lnTo>
                  <a:lnTo>
                    <a:pt x="1041" y="19"/>
                  </a:lnTo>
                  <a:lnTo>
                    <a:pt x="1046" y="18"/>
                  </a:lnTo>
                  <a:lnTo>
                    <a:pt x="1056" y="15"/>
                  </a:lnTo>
                  <a:lnTo>
                    <a:pt x="1057" y="15"/>
                  </a:lnTo>
                  <a:lnTo>
                    <a:pt x="1057" y="15"/>
                  </a:lnTo>
                  <a:lnTo>
                    <a:pt x="1059" y="14"/>
                  </a:lnTo>
                  <a:lnTo>
                    <a:pt x="1062" y="14"/>
                  </a:lnTo>
                  <a:lnTo>
                    <a:pt x="1067" y="12"/>
                  </a:lnTo>
                  <a:lnTo>
                    <a:pt x="1078" y="10"/>
                  </a:lnTo>
                  <a:lnTo>
                    <a:pt x="1078" y="10"/>
                  </a:lnTo>
                  <a:lnTo>
                    <a:pt x="1079" y="10"/>
                  </a:lnTo>
                  <a:lnTo>
                    <a:pt x="1081" y="10"/>
                  </a:lnTo>
                  <a:lnTo>
                    <a:pt x="1083" y="9"/>
                  </a:lnTo>
                  <a:lnTo>
                    <a:pt x="1089" y="8"/>
                  </a:lnTo>
                  <a:lnTo>
                    <a:pt x="1100" y="6"/>
                  </a:lnTo>
                  <a:lnTo>
                    <a:pt x="1100" y="6"/>
                  </a:lnTo>
                  <a:lnTo>
                    <a:pt x="1101" y="6"/>
                  </a:lnTo>
                  <a:lnTo>
                    <a:pt x="1102" y="6"/>
                  </a:lnTo>
                  <a:lnTo>
                    <a:pt x="1105" y="6"/>
                  </a:lnTo>
                  <a:lnTo>
                    <a:pt x="1110" y="5"/>
                  </a:lnTo>
                  <a:lnTo>
                    <a:pt x="1111" y="5"/>
                  </a:lnTo>
                  <a:lnTo>
                    <a:pt x="1111" y="5"/>
                  </a:lnTo>
                  <a:lnTo>
                    <a:pt x="1113" y="5"/>
                  </a:lnTo>
                  <a:lnTo>
                    <a:pt x="1115" y="4"/>
                  </a:lnTo>
                  <a:lnTo>
                    <a:pt x="1120" y="4"/>
                  </a:lnTo>
                  <a:lnTo>
                    <a:pt x="1121" y="3"/>
                  </a:lnTo>
                  <a:lnTo>
                    <a:pt x="1122" y="3"/>
                  </a:lnTo>
                  <a:lnTo>
                    <a:pt x="1123" y="3"/>
                  </a:lnTo>
                  <a:lnTo>
                    <a:pt x="1125" y="3"/>
                  </a:lnTo>
                  <a:lnTo>
                    <a:pt x="1130" y="3"/>
                  </a:lnTo>
                  <a:lnTo>
                    <a:pt x="1131" y="2"/>
                  </a:lnTo>
                  <a:lnTo>
                    <a:pt x="1132" y="2"/>
                  </a:lnTo>
                  <a:lnTo>
                    <a:pt x="1133" y="2"/>
                  </a:lnTo>
                  <a:lnTo>
                    <a:pt x="1135" y="2"/>
                  </a:lnTo>
                  <a:lnTo>
                    <a:pt x="1141" y="2"/>
                  </a:lnTo>
                  <a:lnTo>
                    <a:pt x="1141" y="2"/>
                  </a:lnTo>
                  <a:lnTo>
                    <a:pt x="1142" y="2"/>
                  </a:lnTo>
                  <a:lnTo>
                    <a:pt x="1143" y="2"/>
                  </a:lnTo>
                  <a:lnTo>
                    <a:pt x="1146" y="1"/>
                  </a:lnTo>
                  <a:lnTo>
                    <a:pt x="1147" y="1"/>
                  </a:lnTo>
                  <a:lnTo>
                    <a:pt x="1147" y="1"/>
                  </a:lnTo>
                  <a:lnTo>
                    <a:pt x="1149" y="1"/>
                  </a:lnTo>
                  <a:lnTo>
                    <a:pt x="1152" y="1"/>
                  </a:lnTo>
                  <a:lnTo>
                    <a:pt x="1152" y="1"/>
                  </a:lnTo>
                  <a:lnTo>
                    <a:pt x="1153" y="1"/>
                  </a:lnTo>
                  <a:lnTo>
                    <a:pt x="1155" y="1"/>
                  </a:lnTo>
                  <a:lnTo>
                    <a:pt x="1157" y="0"/>
                  </a:lnTo>
                  <a:lnTo>
                    <a:pt x="1158" y="0"/>
                  </a:lnTo>
                  <a:lnTo>
                    <a:pt x="1159" y="0"/>
                  </a:lnTo>
                  <a:lnTo>
                    <a:pt x="1160" y="0"/>
                  </a:lnTo>
                  <a:lnTo>
                    <a:pt x="1163" y="0"/>
                  </a:lnTo>
                  <a:lnTo>
                    <a:pt x="1164" y="0"/>
                  </a:lnTo>
                  <a:lnTo>
                    <a:pt x="1164" y="0"/>
                  </a:lnTo>
                  <a:lnTo>
                    <a:pt x="1165" y="0"/>
                  </a:lnTo>
                  <a:lnTo>
                    <a:pt x="1166" y="0"/>
                  </a:lnTo>
                  <a:lnTo>
                    <a:pt x="1167" y="0"/>
                  </a:lnTo>
                  <a:lnTo>
                    <a:pt x="1168" y="0"/>
                  </a:lnTo>
                  <a:lnTo>
                    <a:pt x="1169" y="0"/>
                  </a:lnTo>
                  <a:lnTo>
                    <a:pt x="1170" y="0"/>
                  </a:lnTo>
                  <a:lnTo>
                    <a:pt x="1170" y="0"/>
                  </a:lnTo>
                  <a:lnTo>
                    <a:pt x="1171" y="0"/>
                  </a:lnTo>
                  <a:lnTo>
                    <a:pt x="1172" y="0"/>
                  </a:lnTo>
                  <a:lnTo>
                    <a:pt x="1173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5" y="0"/>
                  </a:lnTo>
                  <a:lnTo>
                    <a:pt x="1176" y="0"/>
                  </a:lnTo>
                  <a:lnTo>
                    <a:pt x="1177" y="0"/>
                  </a:lnTo>
                  <a:lnTo>
                    <a:pt x="1177" y="0"/>
                  </a:lnTo>
                  <a:lnTo>
                    <a:pt x="1178" y="0"/>
                  </a:lnTo>
                  <a:lnTo>
                    <a:pt x="1179" y="0"/>
                  </a:lnTo>
                  <a:lnTo>
                    <a:pt x="1179" y="0"/>
                  </a:lnTo>
                  <a:lnTo>
                    <a:pt x="1180" y="0"/>
                  </a:lnTo>
                  <a:lnTo>
                    <a:pt x="1181" y="0"/>
                  </a:lnTo>
                  <a:lnTo>
                    <a:pt x="1181" y="0"/>
                  </a:lnTo>
                  <a:lnTo>
                    <a:pt x="1182" y="0"/>
                  </a:lnTo>
                  <a:lnTo>
                    <a:pt x="1183" y="0"/>
                  </a:lnTo>
                  <a:lnTo>
                    <a:pt x="1183" y="0"/>
                  </a:lnTo>
                  <a:lnTo>
                    <a:pt x="1184" y="0"/>
                  </a:lnTo>
                  <a:lnTo>
                    <a:pt x="1185" y="0"/>
                  </a:lnTo>
                  <a:lnTo>
                    <a:pt x="1186" y="0"/>
                  </a:lnTo>
                  <a:lnTo>
                    <a:pt x="1186" y="0"/>
                  </a:lnTo>
                  <a:lnTo>
                    <a:pt x="1187" y="0"/>
                  </a:lnTo>
                  <a:lnTo>
                    <a:pt x="1188" y="0"/>
                  </a:lnTo>
                  <a:lnTo>
                    <a:pt x="1188" y="0"/>
                  </a:lnTo>
                  <a:lnTo>
                    <a:pt x="1189" y="0"/>
                  </a:lnTo>
                  <a:lnTo>
                    <a:pt x="1189" y="0"/>
                  </a:lnTo>
                  <a:lnTo>
                    <a:pt x="1190" y="0"/>
                  </a:lnTo>
                  <a:lnTo>
                    <a:pt x="1191" y="0"/>
                  </a:lnTo>
                  <a:lnTo>
                    <a:pt x="1192" y="0"/>
                  </a:lnTo>
                  <a:lnTo>
                    <a:pt x="1192" y="0"/>
                  </a:lnTo>
                  <a:lnTo>
                    <a:pt x="1193" y="0"/>
                  </a:lnTo>
                  <a:lnTo>
                    <a:pt x="1194" y="0"/>
                  </a:lnTo>
                  <a:lnTo>
                    <a:pt x="1194" y="0"/>
                  </a:lnTo>
                  <a:lnTo>
                    <a:pt x="1196" y="0"/>
                  </a:lnTo>
                  <a:lnTo>
                    <a:pt x="1197" y="0"/>
                  </a:lnTo>
                  <a:lnTo>
                    <a:pt x="1197" y="0"/>
                  </a:lnTo>
                  <a:lnTo>
                    <a:pt x="1198" y="0"/>
                  </a:lnTo>
                  <a:lnTo>
                    <a:pt x="1199" y="0"/>
                  </a:lnTo>
                  <a:lnTo>
                    <a:pt x="1200" y="0"/>
                  </a:lnTo>
                  <a:lnTo>
                    <a:pt x="1201" y="0"/>
                  </a:lnTo>
                  <a:lnTo>
                    <a:pt x="1202" y="0"/>
                  </a:lnTo>
                  <a:lnTo>
                    <a:pt x="1203" y="0"/>
                  </a:lnTo>
                  <a:lnTo>
                    <a:pt x="1204" y="0"/>
                  </a:lnTo>
                  <a:lnTo>
                    <a:pt x="1207" y="0"/>
                  </a:lnTo>
                  <a:lnTo>
                    <a:pt x="1207" y="0"/>
                  </a:lnTo>
                  <a:lnTo>
                    <a:pt x="1208" y="0"/>
                  </a:lnTo>
                  <a:lnTo>
                    <a:pt x="1209" y="0"/>
                  </a:lnTo>
                  <a:lnTo>
                    <a:pt x="1212" y="1"/>
                  </a:lnTo>
                  <a:lnTo>
                    <a:pt x="1213" y="1"/>
                  </a:lnTo>
                  <a:lnTo>
                    <a:pt x="1213" y="1"/>
                  </a:lnTo>
                  <a:lnTo>
                    <a:pt x="1215" y="1"/>
                  </a:lnTo>
                  <a:lnTo>
                    <a:pt x="1218" y="1"/>
                  </a:lnTo>
                  <a:lnTo>
                    <a:pt x="1218" y="1"/>
                  </a:lnTo>
                  <a:lnTo>
                    <a:pt x="1219" y="1"/>
                  </a:lnTo>
                  <a:lnTo>
                    <a:pt x="1220" y="1"/>
                  </a:lnTo>
                  <a:lnTo>
                    <a:pt x="1223" y="2"/>
                  </a:lnTo>
                  <a:lnTo>
                    <a:pt x="1228" y="2"/>
                  </a:lnTo>
                  <a:lnTo>
                    <a:pt x="1229" y="2"/>
                  </a:lnTo>
                  <a:lnTo>
                    <a:pt x="1230" y="2"/>
                  </a:lnTo>
                  <a:lnTo>
                    <a:pt x="1231" y="2"/>
                  </a:lnTo>
                  <a:lnTo>
                    <a:pt x="1233" y="2"/>
                  </a:lnTo>
                  <a:lnTo>
                    <a:pt x="1239" y="3"/>
                  </a:lnTo>
                  <a:lnTo>
                    <a:pt x="1239" y="3"/>
                  </a:lnTo>
                  <a:lnTo>
                    <a:pt x="1240" y="3"/>
                  </a:lnTo>
                  <a:lnTo>
                    <a:pt x="1241" y="3"/>
                  </a:lnTo>
                  <a:lnTo>
                    <a:pt x="1243" y="3"/>
                  </a:lnTo>
                  <a:lnTo>
                    <a:pt x="1249" y="4"/>
                  </a:lnTo>
                  <a:lnTo>
                    <a:pt x="1249" y="4"/>
                  </a:lnTo>
                  <a:lnTo>
                    <a:pt x="1250" y="4"/>
                  </a:lnTo>
                  <a:lnTo>
                    <a:pt x="1251" y="4"/>
                  </a:lnTo>
                  <a:lnTo>
                    <a:pt x="1254" y="5"/>
                  </a:lnTo>
                  <a:lnTo>
                    <a:pt x="1259" y="5"/>
                  </a:lnTo>
                  <a:lnTo>
                    <a:pt x="1269" y="7"/>
                  </a:lnTo>
                  <a:lnTo>
                    <a:pt x="1270" y="7"/>
                  </a:lnTo>
                  <a:lnTo>
                    <a:pt x="1270" y="7"/>
                  </a:lnTo>
                  <a:lnTo>
                    <a:pt x="1272" y="7"/>
                  </a:lnTo>
                  <a:lnTo>
                    <a:pt x="1274" y="8"/>
                  </a:lnTo>
                  <a:lnTo>
                    <a:pt x="1280" y="9"/>
                  </a:lnTo>
                  <a:lnTo>
                    <a:pt x="1291" y="11"/>
                  </a:lnTo>
                  <a:lnTo>
                    <a:pt x="1291" y="11"/>
                  </a:lnTo>
                  <a:lnTo>
                    <a:pt x="1292" y="11"/>
                  </a:lnTo>
                  <a:lnTo>
                    <a:pt x="1294" y="11"/>
                  </a:lnTo>
                  <a:lnTo>
                    <a:pt x="1296" y="12"/>
                  </a:lnTo>
                  <a:lnTo>
                    <a:pt x="1302" y="13"/>
                  </a:lnTo>
                  <a:lnTo>
                    <a:pt x="1313" y="16"/>
                  </a:lnTo>
                  <a:lnTo>
                    <a:pt x="1314" y="16"/>
                  </a:lnTo>
                  <a:lnTo>
                    <a:pt x="1314" y="16"/>
                  </a:lnTo>
                  <a:lnTo>
                    <a:pt x="1315" y="17"/>
                  </a:lnTo>
                  <a:lnTo>
                    <a:pt x="1318" y="17"/>
                  </a:lnTo>
                  <a:lnTo>
                    <a:pt x="1323" y="18"/>
                  </a:lnTo>
                  <a:lnTo>
                    <a:pt x="1333" y="21"/>
                  </a:lnTo>
                  <a:lnTo>
                    <a:pt x="1354" y="27"/>
                  </a:lnTo>
                  <a:lnTo>
                    <a:pt x="1354" y="27"/>
                  </a:lnTo>
                  <a:lnTo>
                    <a:pt x="1355" y="28"/>
                  </a:lnTo>
                  <a:lnTo>
                    <a:pt x="1356" y="28"/>
                  </a:lnTo>
                  <a:lnTo>
                    <a:pt x="1359" y="29"/>
                  </a:lnTo>
                  <a:lnTo>
                    <a:pt x="1364" y="31"/>
                  </a:lnTo>
                  <a:lnTo>
                    <a:pt x="1374" y="34"/>
                  </a:lnTo>
                  <a:lnTo>
                    <a:pt x="1394" y="42"/>
                  </a:lnTo>
                  <a:lnTo>
                    <a:pt x="1395" y="42"/>
                  </a:lnTo>
                  <a:lnTo>
                    <a:pt x="1395" y="42"/>
                  </a:lnTo>
                  <a:lnTo>
                    <a:pt x="1397" y="43"/>
                  </a:lnTo>
                  <a:lnTo>
                    <a:pt x="1399" y="44"/>
                  </a:lnTo>
                  <a:lnTo>
                    <a:pt x="1405" y="46"/>
                  </a:lnTo>
                  <a:lnTo>
                    <a:pt x="1416" y="51"/>
                  </a:lnTo>
                  <a:lnTo>
                    <a:pt x="1438" y="61"/>
                  </a:lnTo>
                  <a:lnTo>
                    <a:pt x="1479" y="82"/>
                  </a:lnTo>
                  <a:lnTo>
                    <a:pt x="1522" y="108"/>
                  </a:lnTo>
                  <a:lnTo>
                    <a:pt x="1564" y="136"/>
                  </a:lnTo>
                  <a:lnTo>
                    <a:pt x="1604" y="166"/>
                  </a:lnTo>
                  <a:lnTo>
                    <a:pt x="1648" y="203"/>
                  </a:lnTo>
                  <a:lnTo>
                    <a:pt x="1689" y="239"/>
                  </a:lnTo>
                  <a:lnTo>
                    <a:pt x="1733" y="283"/>
                  </a:lnTo>
                  <a:lnTo>
                    <a:pt x="1777" y="329"/>
                  </a:lnTo>
                  <a:lnTo>
                    <a:pt x="1818" y="375"/>
                  </a:lnTo>
                  <a:lnTo>
                    <a:pt x="1861" y="429"/>
                  </a:lnTo>
                  <a:lnTo>
                    <a:pt x="1903" y="482"/>
                  </a:lnTo>
                  <a:lnTo>
                    <a:pt x="1943" y="537"/>
                  </a:lnTo>
                  <a:lnTo>
                    <a:pt x="1987" y="600"/>
                  </a:lnTo>
                  <a:lnTo>
                    <a:pt x="2028" y="661"/>
                  </a:lnTo>
                  <a:lnTo>
                    <a:pt x="2028" y="662"/>
                  </a:lnTo>
                  <a:lnTo>
                    <a:pt x="2029" y="663"/>
                  </a:lnTo>
                  <a:lnTo>
                    <a:pt x="2030" y="665"/>
                  </a:lnTo>
                  <a:lnTo>
                    <a:pt x="2033" y="670"/>
                  </a:lnTo>
                  <a:lnTo>
                    <a:pt x="2039" y="679"/>
                  </a:lnTo>
                  <a:lnTo>
                    <a:pt x="2050" y="697"/>
                  </a:lnTo>
                  <a:lnTo>
                    <a:pt x="2051" y="698"/>
                  </a:lnTo>
                  <a:lnTo>
                    <a:pt x="2052" y="699"/>
                  </a:lnTo>
                  <a:lnTo>
                    <a:pt x="2053" y="701"/>
                  </a:lnTo>
                  <a:lnTo>
                    <a:pt x="2056" y="706"/>
                  </a:lnTo>
                  <a:lnTo>
                    <a:pt x="2062" y="715"/>
                  </a:lnTo>
                  <a:lnTo>
                    <a:pt x="2062" y="716"/>
                  </a:lnTo>
                  <a:lnTo>
                    <a:pt x="2063" y="717"/>
                  </a:lnTo>
                  <a:lnTo>
                    <a:pt x="2064" y="719"/>
                  </a:lnTo>
                  <a:lnTo>
                    <a:pt x="2067" y="724"/>
                  </a:lnTo>
                  <a:lnTo>
                    <a:pt x="2068" y="725"/>
                  </a:lnTo>
                  <a:lnTo>
                    <a:pt x="2069" y="726"/>
                  </a:lnTo>
                  <a:lnTo>
                    <a:pt x="2070" y="729"/>
                  </a:lnTo>
                  <a:lnTo>
                    <a:pt x="2071" y="730"/>
                  </a:lnTo>
                  <a:lnTo>
                    <a:pt x="2071" y="731"/>
                  </a:lnTo>
                  <a:lnTo>
                    <a:pt x="2072" y="732"/>
                  </a:lnTo>
                  <a:lnTo>
                    <a:pt x="2073" y="733"/>
                  </a:lnTo>
                </a:path>
              </a:pathLst>
            </a:custGeom>
            <a:noFill/>
            <a:ln w="28575" cap="sq">
              <a:solidFill>
                <a:srgbClr val="C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37"/>
            <p:cNvSpPr/>
            <p:nvPr/>
          </p:nvSpPr>
          <p:spPr bwMode="auto">
            <a:xfrm>
              <a:off x="9350098" y="1685569"/>
              <a:ext cx="1586846" cy="3424300"/>
            </a:xfrm>
            <a:custGeom>
              <a:avLst/>
              <a:gdLst>
                <a:gd name="T0" fmla="*/ 0 w 1471"/>
                <a:gd name="T1" fmla="*/ 1345 h 2527"/>
                <a:gd name="T2" fmla="*/ 73 w 1471"/>
                <a:gd name="T3" fmla="*/ 1286 h 2527"/>
                <a:gd name="T4" fmla="*/ 147 w 1471"/>
                <a:gd name="T5" fmla="*/ 1225 h 2527"/>
                <a:gd name="T6" fmla="*/ 221 w 1471"/>
                <a:gd name="T7" fmla="*/ 1164 h 2527"/>
                <a:gd name="T8" fmla="*/ 294 w 1471"/>
                <a:gd name="T9" fmla="*/ 1101 h 2527"/>
                <a:gd name="T10" fmla="*/ 368 w 1471"/>
                <a:gd name="T11" fmla="*/ 1038 h 2527"/>
                <a:gd name="T12" fmla="*/ 441 w 1471"/>
                <a:gd name="T13" fmla="*/ 973 h 2527"/>
                <a:gd name="T14" fmla="*/ 515 w 1471"/>
                <a:gd name="T15" fmla="*/ 908 h 2527"/>
                <a:gd name="T16" fmla="*/ 588 w 1471"/>
                <a:gd name="T17" fmla="*/ 842 h 2527"/>
                <a:gd name="T18" fmla="*/ 662 w 1471"/>
                <a:gd name="T19" fmla="*/ 775 h 2527"/>
                <a:gd name="T20" fmla="*/ 736 w 1471"/>
                <a:gd name="T21" fmla="*/ 707 h 2527"/>
                <a:gd name="T22" fmla="*/ 809 w 1471"/>
                <a:gd name="T23" fmla="*/ 639 h 2527"/>
                <a:gd name="T24" fmla="*/ 883 w 1471"/>
                <a:gd name="T25" fmla="*/ 570 h 2527"/>
                <a:gd name="T26" fmla="*/ 956 w 1471"/>
                <a:gd name="T27" fmla="*/ 500 h 2527"/>
                <a:gd name="T28" fmla="*/ 1030 w 1471"/>
                <a:gd name="T29" fmla="*/ 430 h 2527"/>
                <a:gd name="T30" fmla="*/ 1104 w 1471"/>
                <a:gd name="T31" fmla="*/ 360 h 2527"/>
                <a:gd name="T32" fmla="*/ 1177 w 1471"/>
                <a:gd name="T33" fmla="*/ 288 h 2527"/>
                <a:gd name="T34" fmla="*/ 1251 w 1471"/>
                <a:gd name="T35" fmla="*/ 217 h 2527"/>
                <a:gd name="T36" fmla="*/ 1324 w 1471"/>
                <a:gd name="T37" fmla="*/ 145 h 2527"/>
                <a:gd name="T38" fmla="*/ 1398 w 1471"/>
                <a:gd name="T39" fmla="*/ 72 h 2527"/>
                <a:gd name="T40" fmla="*/ 1471 w 1471"/>
                <a:gd name="T41" fmla="*/ 0 h 2527"/>
                <a:gd name="T42" fmla="*/ 0 w 1471"/>
                <a:gd name="T43" fmla="*/ 1345 h 2527"/>
                <a:gd name="T44" fmla="*/ 0 w 1471"/>
                <a:gd name="T45" fmla="*/ 2527 h 2527"/>
                <a:gd name="T46" fmla="*/ 1471 w 1471"/>
                <a:gd name="T47" fmla="*/ 2527 h 2527"/>
                <a:gd name="T48" fmla="*/ 1471 w 1471"/>
                <a:gd name="T49" fmla="*/ 0 h 2527"/>
                <a:gd name="T50" fmla="*/ 0 w 1471"/>
                <a:gd name="T51" fmla="*/ 1345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1" h="2527">
                  <a:moveTo>
                    <a:pt x="0" y="1345"/>
                  </a:moveTo>
                  <a:lnTo>
                    <a:pt x="73" y="1286"/>
                  </a:lnTo>
                  <a:lnTo>
                    <a:pt x="147" y="1225"/>
                  </a:lnTo>
                  <a:lnTo>
                    <a:pt x="221" y="1164"/>
                  </a:lnTo>
                  <a:lnTo>
                    <a:pt x="294" y="1101"/>
                  </a:lnTo>
                  <a:lnTo>
                    <a:pt x="368" y="1038"/>
                  </a:lnTo>
                  <a:lnTo>
                    <a:pt x="441" y="973"/>
                  </a:lnTo>
                  <a:lnTo>
                    <a:pt x="515" y="908"/>
                  </a:lnTo>
                  <a:lnTo>
                    <a:pt x="588" y="842"/>
                  </a:lnTo>
                  <a:lnTo>
                    <a:pt x="662" y="775"/>
                  </a:lnTo>
                  <a:lnTo>
                    <a:pt x="736" y="707"/>
                  </a:lnTo>
                  <a:lnTo>
                    <a:pt x="809" y="639"/>
                  </a:lnTo>
                  <a:lnTo>
                    <a:pt x="883" y="570"/>
                  </a:lnTo>
                  <a:lnTo>
                    <a:pt x="956" y="500"/>
                  </a:lnTo>
                  <a:lnTo>
                    <a:pt x="1030" y="430"/>
                  </a:lnTo>
                  <a:lnTo>
                    <a:pt x="1104" y="360"/>
                  </a:lnTo>
                  <a:lnTo>
                    <a:pt x="1177" y="288"/>
                  </a:lnTo>
                  <a:lnTo>
                    <a:pt x="1251" y="217"/>
                  </a:lnTo>
                  <a:lnTo>
                    <a:pt x="1324" y="145"/>
                  </a:lnTo>
                  <a:lnTo>
                    <a:pt x="1398" y="72"/>
                  </a:lnTo>
                  <a:lnTo>
                    <a:pt x="1471" y="0"/>
                  </a:lnTo>
                  <a:lnTo>
                    <a:pt x="0" y="1345"/>
                  </a:lnTo>
                  <a:lnTo>
                    <a:pt x="0" y="2527"/>
                  </a:lnTo>
                  <a:lnTo>
                    <a:pt x="1471" y="2527"/>
                  </a:lnTo>
                  <a:lnTo>
                    <a:pt x="1471" y="0"/>
                  </a:lnTo>
                  <a:lnTo>
                    <a:pt x="0" y="134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43"/>
            <p:cNvSpPr/>
            <p:nvPr/>
          </p:nvSpPr>
          <p:spPr bwMode="auto">
            <a:xfrm>
              <a:off x="9349445" y="1685365"/>
              <a:ext cx="1605426" cy="1849473"/>
            </a:xfrm>
            <a:custGeom>
              <a:avLst/>
              <a:gdLst>
                <a:gd name="T0" fmla="*/ 0 w 2073"/>
                <a:gd name="T1" fmla="*/ 1281 h 1281"/>
                <a:gd name="T2" fmla="*/ 2 w 2073"/>
                <a:gd name="T3" fmla="*/ 1280 h 1281"/>
                <a:gd name="T4" fmla="*/ 10 w 2073"/>
                <a:gd name="T5" fmla="*/ 1276 h 1281"/>
                <a:gd name="T6" fmla="*/ 40 w 2073"/>
                <a:gd name="T7" fmla="*/ 1259 h 1281"/>
                <a:gd name="T8" fmla="*/ 126 w 2073"/>
                <a:gd name="T9" fmla="*/ 1212 h 1281"/>
                <a:gd name="T10" fmla="*/ 210 w 2073"/>
                <a:gd name="T11" fmla="*/ 1166 h 1281"/>
                <a:gd name="T12" fmla="*/ 295 w 2073"/>
                <a:gd name="T13" fmla="*/ 1118 h 1281"/>
                <a:gd name="T14" fmla="*/ 379 w 2073"/>
                <a:gd name="T15" fmla="*/ 1069 h 1281"/>
                <a:gd name="T16" fmla="*/ 464 w 2073"/>
                <a:gd name="T17" fmla="*/ 1020 h 1281"/>
                <a:gd name="T18" fmla="*/ 548 w 2073"/>
                <a:gd name="T19" fmla="*/ 971 h 1281"/>
                <a:gd name="T20" fmla="*/ 633 w 2073"/>
                <a:gd name="T21" fmla="*/ 920 h 1281"/>
                <a:gd name="T22" fmla="*/ 717 w 2073"/>
                <a:gd name="T23" fmla="*/ 870 h 1281"/>
                <a:gd name="T24" fmla="*/ 802 w 2073"/>
                <a:gd name="T25" fmla="*/ 819 h 1281"/>
                <a:gd name="T26" fmla="*/ 890 w 2073"/>
                <a:gd name="T27" fmla="*/ 765 h 1281"/>
                <a:gd name="T28" fmla="*/ 975 w 2073"/>
                <a:gd name="T29" fmla="*/ 713 h 1281"/>
                <a:gd name="T30" fmla="*/ 1056 w 2073"/>
                <a:gd name="T31" fmla="*/ 662 h 1281"/>
                <a:gd name="T32" fmla="*/ 1141 w 2073"/>
                <a:gd name="T33" fmla="*/ 608 h 1281"/>
                <a:gd name="T34" fmla="*/ 1228 w 2073"/>
                <a:gd name="T35" fmla="*/ 553 h 1281"/>
                <a:gd name="T36" fmla="*/ 1313 w 2073"/>
                <a:gd name="T37" fmla="*/ 499 h 1281"/>
                <a:gd name="T38" fmla="*/ 1394 w 2073"/>
                <a:gd name="T39" fmla="*/ 447 h 1281"/>
                <a:gd name="T40" fmla="*/ 1479 w 2073"/>
                <a:gd name="T41" fmla="*/ 392 h 1281"/>
                <a:gd name="T42" fmla="*/ 1564 w 2073"/>
                <a:gd name="T43" fmla="*/ 337 h 1281"/>
                <a:gd name="T44" fmla="*/ 1648 w 2073"/>
                <a:gd name="T45" fmla="*/ 282 h 1281"/>
                <a:gd name="T46" fmla="*/ 1733 w 2073"/>
                <a:gd name="T47" fmla="*/ 225 h 1281"/>
                <a:gd name="T48" fmla="*/ 1818 w 2073"/>
                <a:gd name="T49" fmla="*/ 170 h 1281"/>
                <a:gd name="T50" fmla="*/ 1903 w 2073"/>
                <a:gd name="T51" fmla="*/ 114 h 1281"/>
                <a:gd name="T52" fmla="*/ 1987 w 2073"/>
                <a:gd name="T53" fmla="*/ 57 h 1281"/>
                <a:gd name="T54" fmla="*/ 2028 w 2073"/>
                <a:gd name="T55" fmla="*/ 30 h 1281"/>
                <a:gd name="T56" fmla="*/ 2030 w 2073"/>
                <a:gd name="T57" fmla="*/ 29 h 1281"/>
                <a:gd name="T58" fmla="*/ 2039 w 2073"/>
                <a:gd name="T59" fmla="*/ 23 h 1281"/>
                <a:gd name="T60" fmla="*/ 2051 w 2073"/>
                <a:gd name="T61" fmla="*/ 15 h 1281"/>
                <a:gd name="T62" fmla="*/ 2053 w 2073"/>
                <a:gd name="T63" fmla="*/ 13 h 1281"/>
                <a:gd name="T64" fmla="*/ 2062 w 2073"/>
                <a:gd name="T65" fmla="*/ 8 h 1281"/>
                <a:gd name="T66" fmla="*/ 2063 w 2073"/>
                <a:gd name="T67" fmla="*/ 6 h 1281"/>
                <a:gd name="T68" fmla="*/ 2067 w 2073"/>
                <a:gd name="T69" fmla="*/ 4 h 1281"/>
                <a:gd name="T70" fmla="*/ 2069 w 2073"/>
                <a:gd name="T71" fmla="*/ 3 h 1281"/>
                <a:gd name="T72" fmla="*/ 2071 w 2073"/>
                <a:gd name="T73" fmla="*/ 1 h 1281"/>
                <a:gd name="T74" fmla="*/ 2072 w 2073"/>
                <a:gd name="T75" fmla="*/ 0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73" h="1281">
                  <a:moveTo>
                    <a:pt x="0" y="1281"/>
                  </a:moveTo>
                  <a:lnTo>
                    <a:pt x="0" y="1281"/>
                  </a:lnTo>
                  <a:lnTo>
                    <a:pt x="1" y="1281"/>
                  </a:lnTo>
                  <a:lnTo>
                    <a:pt x="2" y="1280"/>
                  </a:lnTo>
                  <a:lnTo>
                    <a:pt x="4" y="1279"/>
                  </a:lnTo>
                  <a:lnTo>
                    <a:pt x="10" y="1276"/>
                  </a:lnTo>
                  <a:lnTo>
                    <a:pt x="20" y="1271"/>
                  </a:lnTo>
                  <a:lnTo>
                    <a:pt x="40" y="1259"/>
                  </a:lnTo>
                  <a:lnTo>
                    <a:pt x="84" y="1235"/>
                  </a:lnTo>
                  <a:lnTo>
                    <a:pt x="126" y="1212"/>
                  </a:lnTo>
                  <a:lnTo>
                    <a:pt x="166" y="1190"/>
                  </a:lnTo>
                  <a:lnTo>
                    <a:pt x="210" y="1166"/>
                  </a:lnTo>
                  <a:lnTo>
                    <a:pt x="250" y="1143"/>
                  </a:lnTo>
                  <a:lnTo>
                    <a:pt x="295" y="1118"/>
                  </a:lnTo>
                  <a:lnTo>
                    <a:pt x="339" y="1092"/>
                  </a:lnTo>
                  <a:lnTo>
                    <a:pt x="379" y="1069"/>
                  </a:lnTo>
                  <a:lnTo>
                    <a:pt x="423" y="1044"/>
                  </a:lnTo>
                  <a:lnTo>
                    <a:pt x="464" y="1020"/>
                  </a:lnTo>
                  <a:lnTo>
                    <a:pt x="504" y="996"/>
                  </a:lnTo>
                  <a:lnTo>
                    <a:pt x="548" y="971"/>
                  </a:lnTo>
                  <a:lnTo>
                    <a:pt x="589" y="947"/>
                  </a:lnTo>
                  <a:lnTo>
                    <a:pt x="633" y="920"/>
                  </a:lnTo>
                  <a:lnTo>
                    <a:pt x="676" y="894"/>
                  </a:lnTo>
                  <a:lnTo>
                    <a:pt x="717" y="870"/>
                  </a:lnTo>
                  <a:lnTo>
                    <a:pt x="761" y="843"/>
                  </a:lnTo>
                  <a:lnTo>
                    <a:pt x="802" y="819"/>
                  </a:lnTo>
                  <a:lnTo>
                    <a:pt x="846" y="792"/>
                  </a:lnTo>
                  <a:lnTo>
                    <a:pt x="890" y="765"/>
                  </a:lnTo>
                  <a:lnTo>
                    <a:pt x="930" y="740"/>
                  </a:lnTo>
                  <a:lnTo>
                    <a:pt x="975" y="713"/>
                  </a:lnTo>
                  <a:lnTo>
                    <a:pt x="1015" y="687"/>
                  </a:lnTo>
                  <a:lnTo>
                    <a:pt x="1056" y="662"/>
                  </a:lnTo>
                  <a:lnTo>
                    <a:pt x="1100" y="634"/>
                  </a:lnTo>
                  <a:lnTo>
                    <a:pt x="1141" y="608"/>
                  </a:lnTo>
                  <a:lnTo>
                    <a:pt x="1185" y="581"/>
                  </a:lnTo>
                  <a:lnTo>
                    <a:pt x="1228" y="553"/>
                  </a:lnTo>
                  <a:lnTo>
                    <a:pt x="1269" y="527"/>
                  </a:lnTo>
                  <a:lnTo>
                    <a:pt x="1313" y="499"/>
                  </a:lnTo>
                  <a:lnTo>
                    <a:pt x="1354" y="473"/>
                  </a:lnTo>
                  <a:lnTo>
                    <a:pt x="1394" y="447"/>
                  </a:lnTo>
                  <a:lnTo>
                    <a:pt x="1438" y="419"/>
                  </a:lnTo>
                  <a:lnTo>
                    <a:pt x="1479" y="392"/>
                  </a:lnTo>
                  <a:lnTo>
                    <a:pt x="1522" y="363"/>
                  </a:lnTo>
                  <a:lnTo>
                    <a:pt x="1564" y="337"/>
                  </a:lnTo>
                  <a:lnTo>
                    <a:pt x="1604" y="310"/>
                  </a:lnTo>
                  <a:lnTo>
                    <a:pt x="1648" y="282"/>
                  </a:lnTo>
                  <a:lnTo>
                    <a:pt x="1689" y="255"/>
                  </a:lnTo>
                  <a:lnTo>
                    <a:pt x="1733" y="225"/>
                  </a:lnTo>
                  <a:lnTo>
                    <a:pt x="1777" y="197"/>
                  </a:lnTo>
                  <a:lnTo>
                    <a:pt x="1818" y="170"/>
                  </a:lnTo>
                  <a:lnTo>
                    <a:pt x="1861" y="141"/>
                  </a:lnTo>
                  <a:lnTo>
                    <a:pt x="1903" y="114"/>
                  </a:lnTo>
                  <a:lnTo>
                    <a:pt x="1943" y="87"/>
                  </a:lnTo>
                  <a:lnTo>
                    <a:pt x="1987" y="57"/>
                  </a:lnTo>
                  <a:lnTo>
                    <a:pt x="2028" y="30"/>
                  </a:lnTo>
                  <a:lnTo>
                    <a:pt x="2028" y="30"/>
                  </a:lnTo>
                  <a:lnTo>
                    <a:pt x="2029" y="29"/>
                  </a:lnTo>
                  <a:lnTo>
                    <a:pt x="2030" y="29"/>
                  </a:lnTo>
                  <a:lnTo>
                    <a:pt x="2033" y="27"/>
                  </a:lnTo>
                  <a:lnTo>
                    <a:pt x="2039" y="23"/>
                  </a:lnTo>
                  <a:lnTo>
                    <a:pt x="2050" y="15"/>
                  </a:lnTo>
                  <a:lnTo>
                    <a:pt x="2051" y="15"/>
                  </a:lnTo>
                  <a:lnTo>
                    <a:pt x="2052" y="14"/>
                  </a:lnTo>
                  <a:lnTo>
                    <a:pt x="2053" y="13"/>
                  </a:lnTo>
                  <a:lnTo>
                    <a:pt x="2056" y="11"/>
                  </a:lnTo>
                  <a:lnTo>
                    <a:pt x="2062" y="8"/>
                  </a:lnTo>
                  <a:lnTo>
                    <a:pt x="2062" y="7"/>
                  </a:lnTo>
                  <a:lnTo>
                    <a:pt x="2063" y="6"/>
                  </a:lnTo>
                  <a:lnTo>
                    <a:pt x="2064" y="6"/>
                  </a:lnTo>
                  <a:lnTo>
                    <a:pt x="2067" y="4"/>
                  </a:lnTo>
                  <a:lnTo>
                    <a:pt x="2068" y="3"/>
                  </a:lnTo>
                  <a:lnTo>
                    <a:pt x="2069" y="3"/>
                  </a:lnTo>
                  <a:lnTo>
                    <a:pt x="2070" y="2"/>
                  </a:lnTo>
                  <a:lnTo>
                    <a:pt x="2071" y="1"/>
                  </a:lnTo>
                  <a:lnTo>
                    <a:pt x="2071" y="1"/>
                  </a:lnTo>
                  <a:lnTo>
                    <a:pt x="2072" y="0"/>
                  </a:lnTo>
                  <a:lnTo>
                    <a:pt x="2073" y="0"/>
                  </a:lnTo>
                </a:path>
              </a:pathLst>
            </a:custGeom>
            <a:noFill/>
            <a:ln w="28575" cap="sq">
              <a:solidFill>
                <a:srgbClr val="7030A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>
              <a:off x="6528577" y="5110228"/>
              <a:ext cx="518457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8" name="直接连接符 7"/>
            <p:cNvCxnSpPr/>
            <p:nvPr/>
          </p:nvCxnSpPr>
          <p:spPr bwMode="auto">
            <a:xfrm flipV="1">
              <a:off x="6981546" y="1505168"/>
              <a:ext cx="0" cy="41764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9" name="直接连接符 8"/>
            <p:cNvCxnSpPr>
              <a:stCxn id="3" idx="0"/>
              <a:endCxn id="3" idx="22"/>
            </p:cNvCxnSpPr>
            <p:nvPr/>
          </p:nvCxnSpPr>
          <p:spPr bwMode="auto">
            <a:xfrm>
              <a:off x="7463805" y="2581091"/>
              <a:ext cx="0" cy="252877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直接连接符 9"/>
            <p:cNvCxnSpPr>
              <a:stCxn id="4" idx="49"/>
              <a:endCxn id="3" idx="23"/>
            </p:cNvCxnSpPr>
            <p:nvPr/>
          </p:nvCxnSpPr>
          <p:spPr bwMode="auto">
            <a:xfrm>
              <a:off x="9344875" y="2442201"/>
              <a:ext cx="4570" cy="26676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直接连接符 10"/>
            <p:cNvCxnSpPr>
              <a:stCxn id="5" idx="20"/>
              <a:endCxn id="5" idx="23"/>
            </p:cNvCxnSpPr>
            <p:nvPr/>
          </p:nvCxnSpPr>
          <p:spPr bwMode="auto">
            <a:xfrm>
              <a:off x="10936944" y="1685569"/>
              <a:ext cx="0" cy="34243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8147443" y="1608625"/>
                  <a:ext cx="1680524" cy="538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𝑦</m:t>
                            </m:r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=</m:t>
                            </m:r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𝑓</m:t>
                            </m:r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7443" y="1608625"/>
                  <a:ext cx="1680524" cy="53860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11374287" y="4583512"/>
                  <a:ext cx="474809" cy="538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287" y="4583512"/>
                  <a:ext cx="474809" cy="53860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6945941" y="1251910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5941" y="1251910"/>
                  <a:ext cx="472950" cy="5232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6459814" y="5069055"/>
                  <a:ext cx="51725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𝑂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9814" y="5069055"/>
                  <a:ext cx="517256" cy="52322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7201076" y="5022924"/>
                  <a:ext cx="493533" cy="538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076" y="5022924"/>
                  <a:ext cx="493533" cy="538609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10757920" y="5039548"/>
                  <a:ext cx="486159" cy="5386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𝑏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920" y="5039548"/>
                  <a:ext cx="486159" cy="538609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9084099" y="5022924"/>
                  <a:ext cx="44294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𝑐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4099" y="5022924"/>
                  <a:ext cx="442942" cy="52322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3168489" y="5280119"/>
            <a:ext cx="381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有个别间断点的函数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55577" y="942538"/>
            <a:ext cx="331174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性质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  (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线性性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44066" y="1621518"/>
          <a:ext cx="8076406" cy="871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3" name="Equation" r:id="rId3" imgW="73456800" imgH="7924800" progId="Equation.DSMT4">
                  <p:embed/>
                </p:oleObj>
              </mc:Choice>
              <mc:Fallback>
                <p:oleObj name="Equation" r:id="rId3" imgW="73456800" imgH="7924800" progId="Equation.DSMT4">
                  <p:embed/>
                  <p:pic>
                    <p:nvPicPr>
                      <p:cNvPr id="0" name="图片 349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66" y="1621518"/>
                        <a:ext cx="8076406" cy="871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5576" y="2747941"/>
            <a:ext cx="5206559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由性质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1, 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易知 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55577" y="3309782"/>
          <a:ext cx="7479188" cy="869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4" name="Equation" r:id="rId5" imgW="67970400" imgH="7924800" progId="Equation.DSMT4">
                  <p:embed/>
                </p:oleObj>
              </mc:Choice>
              <mc:Fallback>
                <p:oleObj name="Equation" r:id="rId5" imgW="67970400" imgH="7924800" progId="Equation.DSMT4">
                  <p:embed/>
                  <p:pic>
                    <p:nvPicPr>
                      <p:cNvPr id="0" name="图片 349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7" y="3309782"/>
                        <a:ext cx="7479188" cy="869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89888" y="4331737"/>
          <a:ext cx="4458176" cy="85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5" name="Equation" r:id="rId7" imgW="41148000" imgH="7924800" progId="Equation.DSMT4">
                  <p:embed/>
                </p:oleObj>
              </mc:Choice>
              <mc:Fallback>
                <p:oleObj name="Equation" r:id="rId7" imgW="41148000" imgH="7924800" progId="Equation.DSMT4">
                  <p:embed/>
                  <p:pic>
                    <p:nvPicPr>
                      <p:cNvPr id="0" name="图片 349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888" y="4331737"/>
                        <a:ext cx="4458176" cy="859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5220072" y="4489956"/>
                <a:ext cx="172878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800" b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𝑘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是常数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)</a:t>
                </a:r>
                <a:endParaRPr kumimoji="0" lang="zh-CN" altLang="zh-CN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72" y="4489956"/>
                <a:ext cx="1728788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22" t="-97" r="3" b="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884236"/>
            <a:ext cx="568960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性质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 (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对积分区间的可加性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95480" y="1578921"/>
          <a:ext cx="55705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2" name="Equation" r:id="rId3" imgW="52730400" imgH="8534400" progId="Equation.DSMT4">
                  <p:embed/>
                </p:oleObj>
              </mc:Choice>
              <mc:Fallback>
                <p:oleObj name="Equation" r:id="rId3" imgW="52730400" imgH="8534400" progId="Equation.DSMT4">
                  <p:embed/>
                  <p:pic>
                    <p:nvPicPr>
                      <p:cNvPr id="0" name="图片 362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80" y="1578921"/>
                        <a:ext cx="557053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0"/>
          <p:cNvGrpSpPr/>
          <p:nvPr/>
        </p:nvGrpSpPr>
        <p:grpSpPr bwMode="auto">
          <a:xfrm>
            <a:off x="6052322" y="4019823"/>
            <a:ext cx="2573339" cy="530225"/>
            <a:chOff x="3928" y="2503"/>
            <a:chExt cx="1621" cy="334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3928" y="2597"/>
            <a:ext cx="2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33" name="Equation" r:id="rId5" imgW="3352800" imgH="3352800" progId="Equation.DSMT4">
                    <p:embed/>
                  </p:oleObj>
                </mc:Choice>
                <mc:Fallback>
                  <p:oleObj name="Equation" r:id="rId5" imgW="3352800" imgH="3352800" progId="Equation.DSMT4">
                    <p:embed/>
                    <p:pic>
                      <p:nvPicPr>
                        <p:cNvPr id="0" name="图片 36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8" y="2597"/>
                          <a:ext cx="28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4513" y="2591"/>
            <a:ext cx="22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34" name="Equation" r:id="rId7" imgW="3048000" imgH="3962400" progId="Equation.DSMT4">
                    <p:embed/>
                  </p:oleObj>
                </mc:Choice>
                <mc:Fallback>
                  <p:oleObj name="Equation" r:id="rId7" imgW="3048000" imgH="3962400" progId="Equation.DSMT4">
                    <p:embed/>
                    <p:pic>
                      <p:nvPicPr>
                        <p:cNvPr id="0" name="图片 36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591"/>
                          <a:ext cx="22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5350" y="2584"/>
            <a:ext cx="19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35" name="Equation" r:id="rId9" imgW="2743200" imgH="3352800" progId="Equation.DSMT4">
                    <p:embed/>
                  </p:oleObj>
                </mc:Choice>
                <mc:Fallback>
                  <p:oleObj name="Equation" r:id="rId9" imgW="2743200" imgH="3352800" progId="Equation.DSMT4">
                    <p:embed/>
                    <p:pic>
                      <p:nvPicPr>
                        <p:cNvPr id="0" name="图片 36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0" y="2584"/>
                          <a:ext cx="199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34"/>
            <p:cNvSpPr>
              <a:spLocks noChangeShapeType="1"/>
            </p:cNvSpPr>
            <p:nvPr/>
          </p:nvSpPr>
          <p:spPr bwMode="auto">
            <a:xfrm>
              <a:off x="4109" y="2568"/>
              <a:ext cx="133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35"/>
            <p:cNvSpPr>
              <a:spLocks noChangeShapeType="1"/>
            </p:cNvSpPr>
            <p:nvPr/>
          </p:nvSpPr>
          <p:spPr bwMode="auto">
            <a:xfrm flipV="1">
              <a:off x="4109" y="2503"/>
              <a:ext cx="0" cy="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36"/>
            <p:cNvSpPr>
              <a:spLocks noChangeShapeType="1"/>
            </p:cNvSpPr>
            <p:nvPr/>
          </p:nvSpPr>
          <p:spPr bwMode="auto">
            <a:xfrm flipV="1">
              <a:off x="5441" y="2503"/>
              <a:ext cx="0" cy="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 flipV="1">
              <a:off x="4579" y="2503"/>
              <a:ext cx="0" cy="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8"/>
              <p:cNvSpPr txBox="1">
                <a:spLocks noChangeArrowheads="1"/>
              </p:cNvSpPr>
              <p:nvPr/>
            </p:nvSpPr>
            <p:spPr bwMode="auto">
              <a:xfrm>
                <a:off x="561752" y="2718668"/>
                <a:ext cx="4298280" cy="10916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/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30000"/>
                  </a:lnSpc>
                </a:pPr>
                <a:r>
                  <a:rPr 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说明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 </m:t>
                    </m:r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𝑎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,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𝑏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,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𝑐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的相对位置任意时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上式仍成立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zh-CN" sz="2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Rectangl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752" y="2718668"/>
                <a:ext cx="4298280" cy="1091679"/>
              </a:xfrm>
              <a:prstGeom prst="rect">
                <a:avLst/>
              </a:prstGeom>
              <a:blipFill rotWithShape="1">
                <a:blip r:embed="rId11"/>
                <a:stretch>
                  <a:fillRect l="-10" t="-778" r="9" b="-7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39552" y="4416425"/>
          <a:ext cx="16144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6" name="Equation" r:id="rId12" imgW="14630400" imgH="7924800" progId="Equation.DSMT4">
                  <p:embed/>
                </p:oleObj>
              </mc:Choice>
              <mc:Fallback>
                <p:oleObj name="Equation" r:id="rId12" imgW="14630400" imgH="7924800" progId="Equation.DSMT4">
                  <p:embed/>
                  <p:pic>
                    <p:nvPicPr>
                      <p:cNvPr id="0" name="图片 36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416425"/>
                        <a:ext cx="161448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204592" y="4421188"/>
          <a:ext cx="373221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7" name="Equation" r:id="rId14" imgW="33832800" imgH="7924800" progId="Equation.DSMT4">
                  <p:embed/>
                </p:oleObj>
              </mc:Choice>
              <mc:Fallback>
                <p:oleObj name="Equation" r:id="rId14" imgW="33832800" imgH="7924800" progId="Equation.DSMT4">
                  <p:embed/>
                  <p:pic>
                    <p:nvPicPr>
                      <p:cNvPr id="0" name="图片 36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592" y="4421188"/>
                        <a:ext cx="3732212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315093" y="5229200"/>
          <a:ext cx="327255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8" name="Equation" r:id="rId16" imgW="33832800" imgH="7924800" progId="Equation.DSMT4">
                  <p:embed/>
                </p:oleObj>
              </mc:Choice>
              <mc:Fallback>
                <p:oleObj name="Equation" r:id="rId16" imgW="33832800" imgH="7924800" progId="Equation.DSMT4">
                  <p:embed/>
                  <p:pic>
                    <p:nvPicPr>
                      <p:cNvPr id="0" name="图片 36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093" y="5229200"/>
                        <a:ext cx="327255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9478" y="5157192"/>
          <a:ext cx="21971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9" name="Equation" r:id="rId18" imgW="18592800" imgH="7924800" progId="Equation.DSMT4">
                  <p:embed/>
                </p:oleObj>
              </mc:Choice>
              <mc:Fallback>
                <p:oleObj name="Equation" r:id="rId18" imgW="18592800" imgH="7924800" progId="Equation.DSMT4">
                  <p:embed/>
                  <p:pic>
                    <p:nvPicPr>
                      <p:cNvPr id="0" name="图片 36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8" y="5157192"/>
                        <a:ext cx="21971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638596" y="5229200"/>
          <a:ext cx="296585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0" name="Equation" r:id="rId20" imgW="33832800" imgH="7924800" progId="Equation.DSMT4">
                  <p:embed/>
                </p:oleObj>
              </mc:Choice>
              <mc:Fallback>
                <p:oleObj name="Equation" r:id="rId20" imgW="33832800" imgH="7924800" progId="Equation.DSMT4">
                  <p:embed/>
                  <p:pic>
                    <p:nvPicPr>
                      <p:cNvPr id="0" name="图片 36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596" y="5229200"/>
                        <a:ext cx="296585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8"/>
              <p:cNvSpPr>
                <a:spLocks noChangeArrowheads="1"/>
              </p:cNvSpPr>
              <p:nvPr/>
            </p:nvSpPr>
            <p:spPr bwMode="auto">
              <a:xfrm>
                <a:off x="548987" y="3895724"/>
                <a:ext cx="4981317" cy="5386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r>
                  <a:rPr kumimoji="0" 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例如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𝑎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&lt;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𝑏</m:t>
                    </m:r>
                    <m: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/>
                      </a:rPr>
                      <m:t>&lt;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/>
                      </a:rPr>
                      <m:t>𝑐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时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有</a:t>
                </a:r>
              </a:p>
            </p:txBody>
          </p:sp>
        </mc:Choice>
        <mc:Fallback xmlns="">
          <p:sp>
            <p:nvSpPr>
              <p:cNvPr id="18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987" y="3895724"/>
                <a:ext cx="4981317" cy="538609"/>
              </a:xfrm>
              <a:prstGeom prst="rect">
                <a:avLst/>
              </a:prstGeom>
              <a:blipFill rotWithShape="1">
                <a:blip r:embed="rId22"/>
                <a:stretch>
                  <a:fillRect l="-7" t="-118" r="2" b="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5707389" y="918468"/>
            <a:ext cx="3314341" cy="2269342"/>
            <a:chOff x="7929909" y="918468"/>
            <a:chExt cx="3314341" cy="2269342"/>
          </a:xfrm>
        </p:grpSpPr>
        <p:sp>
          <p:nvSpPr>
            <p:cNvPr id="20" name="Freeform 4"/>
            <p:cNvSpPr/>
            <p:nvPr/>
          </p:nvSpPr>
          <p:spPr bwMode="auto">
            <a:xfrm>
              <a:off x="8548223" y="1558923"/>
              <a:ext cx="1970087" cy="1171575"/>
            </a:xfrm>
            <a:custGeom>
              <a:avLst/>
              <a:gdLst>
                <a:gd name="T0" fmla="*/ 9 w 1241"/>
                <a:gd name="T1" fmla="*/ 271 h 738"/>
                <a:gd name="T2" fmla="*/ 51 w 1241"/>
                <a:gd name="T3" fmla="*/ 215 h 738"/>
                <a:gd name="T4" fmla="*/ 92 w 1241"/>
                <a:gd name="T5" fmla="*/ 164 h 738"/>
                <a:gd name="T6" fmla="*/ 141 w 1241"/>
                <a:gd name="T7" fmla="*/ 108 h 738"/>
                <a:gd name="T8" fmla="*/ 182 w 1241"/>
                <a:gd name="T9" fmla="*/ 70 h 738"/>
                <a:gd name="T10" fmla="*/ 208 w 1241"/>
                <a:gd name="T11" fmla="*/ 48 h 738"/>
                <a:gd name="T12" fmla="*/ 237 w 1241"/>
                <a:gd name="T13" fmla="*/ 29 h 738"/>
                <a:gd name="T14" fmla="*/ 265 w 1241"/>
                <a:gd name="T15" fmla="*/ 13 h 738"/>
                <a:gd name="T16" fmla="*/ 292 w 1241"/>
                <a:gd name="T17" fmla="*/ 3 h 738"/>
                <a:gd name="T18" fmla="*/ 319 w 1241"/>
                <a:gd name="T19" fmla="*/ 0 h 738"/>
                <a:gd name="T20" fmla="*/ 346 w 1241"/>
                <a:gd name="T21" fmla="*/ 3 h 738"/>
                <a:gd name="T22" fmla="*/ 373 w 1241"/>
                <a:gd name="T23" fmla="*/ 11 h 738"/>
                <a:gd name="T24" fmla="*/ 404 w 1241"/>
                <a:gd name="T25" fmla="*/ 26 h 738"/>
                <a:gd name="T26" fmla="*/ 453 w 1241"/>
                <a:gd name="T27" fmla="*/ 56 h 738"/>
                <a:gd name="T28" fmla="*/ 526 w 1241"/>
                <a:gd name="T29" fmla="*/ 105 h 738"/>
                <a:gd name="T30" fmla="*/ 641 w 1241"/>
                <a:gd name="T31" fmla="*/ 186 h 738"/>
                <a:gd name="T32" fmla="*/ 681 w 1241"/>
                <a:gd name="T33" fmla="*/ 213 h 738"/>
                <a:gd name="T34" fmla="*/ 720 w 1241"/>
                <a:gd name="T35" fmla="*/ 237 h 738"/>
                <a:gd name="T36" fmla="*/ 780 w 1241"/>
                <a:gd name="T37" fmla="*/ 269 h 738"/>
                <a:gd name="T38" fmla="*/ 820 w 1241"/>
                <a:gd name="T39" fmla="*/ 283 h 738"/>
                <a:gd name="T40" fmla="*/ 858 w 1241"/>
                <a:gd name="T41" fmla="*/ 294 h 738"/>
                <a:gd name="T42" fmla="*/ 896 w 1241"/>
                <a:gd name="T43" fmla="*/ 299 h 738"/>
                <a:gd name="T44" fmla="*/ 948 w 1241"/>
                <a:gd name="T45" fmla="*/ 298 h 738"/>
                <a:gd name="T46" fmla="*/ 1008 w 1241"/>
                <a:gd name="T47" fmla="*/ 288 h 738"/>
                <a:gd name="T48" fmla="*/ 1057 w 1241"/>
                <a:gd name="T49" fmla="*/ 274 h 738"/>
                <a:gd name="T50" fmla="*/ 1096 w 1241"/>
                <a:gd name="T51" fmla="*/ 255 h 738"/>
                <a:gd name="T52" fmla="*/ 1131 w 1241"/>
                <a:gd name="T53" fmla="*/ 231 h 738"/>
                <a:gd name="T54" fmla="*/ 1162 w 1241"/>
                <a:gd name="T55" fmla="*/ 204 h 738"/>
                <a:gd name="T56" fmla="*/ 1191 w 1241"/>
                <a:gd name="T57" fmla="*/ 172 h 738"/>
                <a:gd name="T58" fmla="*/ 1238 w 1241"/>
                <a:gd name="T59" fmla="*/ 118 h 738"/>
                <a:gd name="T60" fmla="*/ 1240 w 1241"/>
                <a:gd name="T61" fmla="*/ 143 h 738"/>
                <a:gd name="T62" fmla="*/ 1241 w 1241"/>
                <a:gd name="T63" fmla="*/ 428 h 738"/>
                <a:gd name="T64" fmla="*/ 3 w 1241"/>
                <a:gd name="T65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1" h="738">
                  <a:moveTo>
                    <a:pt x="0" y="283"/>
                  </a:moveTo>
                  <a:lnTo>
                    <a:pt x="9" y="271"/>
                  </a:lnTo>
                  <a:lnTo>
                    <a:pt x="33" y="237"/>
                  </a:lnTo>
                  <a:lnTo>
                    <a:pt x="51" y="215"/>
                  </a:lnTo>
                  <a:lnTo>
                    <a:pt x="69" y="189"/>
                  </a:lnTo>
                  <a:lnTo>
                    <a:pt x="92" y="164"/>
                  </a:lnTo>
                  <a:lnTo>
                    <a:pt x="115" y="135"/>
                  </a:lnTo>
                  <a:lnTo>
                    <a:pt x="141" y="108"/>
                  </a:lnTo>
                  <a:lnTo>
                    <a:pt x="167" y="83"/>
                  </a:lnTo>
                  <a:lnTo>
                    <a:pt x="182" y="70"/>
                  </a:lnTo>
                  <a:lnTo>
                    <a:pt x="196" y="59"/>
                  </a:lnTo>
                  <a:lnTo>
                    <a:pt x="208" y="48"/>
                  </a:lnTo>
                  <a:lnTo>
                    <a:pt x="223" y="38"/>
                  </a:lnTo>
                  <a:lnTo>
                    <a:pt x="237" y="29"/>
                  </a:lnTo>
                  <a:lnTo>
                    <a:pt x="251" y="21"/>
                  </a:lnTo>
                  <a:lnTo>
                    <a:pt x="265" y="13"/>
                  </a:lnTo>
                  <a:lnTo>
                    <a:pt x="280" y="8"/>
                  </a:lnTo>
                  <a:lnTo>
                    <a:pt x="292" y="3"/>
                  </a:lnTo>
                  <a:lnTo>
                    <a:pt x="306" y="0"/>
                  </a:lnTo>
                  <a:lnTo>
                    <a:pt x="319" y="0"/>
                  </a:lnTo>
                  <a:lnTo>
                    <a:pt x="332" y="0"/>
                  </a:lnTo>
                  <a:lnTo>
                    <a:pt x="346" y="3"/>
                  </a:lnTo>
                  <a:lnTo>
                    <a:pt x="359" y="6"/>
                  </a:lnTo>
                  <a:lnTo>
                    <a:pt x="373" y="11"/>
                  </a:lnTo>
                  <a:lnTo>
                    <a:pt x="389" y="18"/>
                  </a:lnTo>
                  <a:lnTo>
                    <a:pt x="404" y="26"/>
                  </a:lnTo>
                  <a:lnTo>
                    <a:pt x="420" y="35"/>
                  </a:lnTo>
                  <a:lnTo>
                    <a:pt x="453" y="56"/>
                  </a:lnTo>
                  <a:lnTo>
                    <a:pt x="488" y="78"/>
                  </a:lnTo>
                  <a:lnTo>
                    <a:pt x="526" y="105"/>
                  </a:lnTo>
                  <a:lnTo>
                    <a:pt x="602" y="159"/>
                  </a:lnTo>
                  <a:lnTo>
                    <a:pt x="641" y="186"/>
                  </a:lnTo>
                  <a:lnTo>
                    <a:pt x="660" y="201"/>
                  </a:lnTo>
                  <a:lnTo>
                    <a:pt x="681" y="213"/>
                  </a:lnTo>
                  <a:lnTo>
                    <a:pt x="701" y="226"/>
                  </a:lnTo>
                  <a:lnTo>
                    <a:pt x="720" y="237"/>
                  </a:lnTo>
                  <a:lnTo>
                    <a:pt x="761" y="259"/>
                  </a:lnTo>
                  <a:lnTo>
                    <a:pt x="780" y="269"/>
                  </a:lnTo>
                  <a:lnTo>
                    <a:pt x="801" y="277"/>
                  </a:lnTo>
                  <a:lnTo>
                    <a:pt x="820" y="283"/>
                  </a:lnTo>
                  <a:lnTo>
                    <a:pt x="839" y="290"/>
                  </a:lnTo>
                  <a:lnTo>
                    <a:pt x="858" y="294"/>
                  </a:lnTo>
                  <a:lnTo>
                    <a:pt x="877" y="298"/>
                  </a:lnTo>
                  <a:lnTo>
                    <a:pt x="896" y="299"/>
                  </a:lnTo>
                  <a:lnTo>
                    <a:pt x="913" y="299"/>
                  </a:lnTo>
                  <a:lnTo>
                    <a:pt x="948" y="298"/>
                  </a:lnTo>
                  <a:lnTo>
                    <a:pt x="979" y="293"/>
                  </a:lnTo>
                  <a:lnTo>
                    <a:pt x="1008" y="288"/>
                  </a:lnTo>
                  <a:lnTo>
                    <a:pt x="1033" y="282"/>
                  </a:lnTo>
                  <a:lnTo>
                    <a:pt x="1057" y="274"/>
                  </a:lnTo>
                  <a:lnTo>
                    <a:pt x="1077" y="264"/>
                  </a:lnTo>
                  <a:lnTo>
                    <a:pt x="1096" y="255"/>
                  </a:lnTo>
                  <a:lnTo>
                    <a:pt x="1113" y="244"/>
                  </a:lnTo>
                  <a:lnTo>
                    <a:pt x="1131" y="231"/>
                  </a:lnTo>
                  <a:lnTo>
                    <a:pt x="1147" y="218"/>
                  </a:lnTo>
                  <a:lnTo>
                    <a:pt x="1162" y="204"/>
                  </a:lnTo>
                  <a:lnTo>
                    <a:pt x="1177" y="188"/>
                  </a:lnTo>
                  <a:lnTo>
                    <a:pt x="1191" y="172"/>
                  </a:lnTo>
                  <a:lnTo>
                    <a:pt x="1207" y="154"/>
                  </a:lnTo>
                  <a:lnTo>
                    <a:pt x="1238" y="118"/>
                  </a:lnTo>
                  <a:lnTo>
                    <a:pt x="1240" y="124"/>
                  </a:lnTo>
                  <a:lnTo>
                    <a:pt x="1240" y="143"/>
                  </a:lnTo>
                  <a:lnTo>
                    <a:pt x="1240" y="213"/>
                  </a:lnTo>
                  <a:lnTo>
                    <a:pt x="1241" y="428"/>
                  </a:lnTo>
                  <a:lnTo>
                    <a:pt x="1241" y="738"/>
                  </a:lnTo>
                  <a:lnTo>
                    <a:pt x="3" y="738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chemeClr val="bg1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8924460" y="1549398"/>
              <a:ext cx="1588" cy="19050"/>
            </a:xfrm>
            <a:custGeom>
              <a:avLst/>
              <a:gdLst>
                <a:gd name="T0" fmla="*/ 0 w 1"/>
                <a:gd name="T1" fmla="*/ 0 h 12"/>
                <a:gd name="T2" fmla="*/ 1 w 1"/>
                <a:gd name="T3" fmla="*/ 0 h 12"/>
                <a:gd name="T4" fmla="*/ 0 w 1"/>
                <a:gd name="T5" fmla="*/ 12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9846798" y="2024061"/>
              <a:ext cx="1587" cy="20637"/>
            </a:xfrm>
            <a:custGeom>
              <a:avLst/>
              <a:gdLst>
                <a:gd name="T0" fmla="*/ 0 w 1"/>
                <a:gd name="T1" fmla="*/ 13 h 13"/>
                <a:gd name="T2" fmla="*/ 1 w 1"/>
                <a:gd name="T3" fmla="*/ 13 h 13"/>
                <a:gd name="T4" fmla="*/ 0 w 1"/>
                <a:gd name="T5" fmla="*/ 0 h 13"/>
                <a:gd name="T6" fmla="*/ 0 w 1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3">
                  <a:moveTo>
                    <a:pt x="0" y="13"/>
                  </a:moveTo>
                  <a:lnTo>
                    <a:pt x="1" y="13"/>
                  </a:lnTo>
                  <a:lnTo>
                    <a:pt x="0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9"/>
            <p:cNvSpPr/>
            <p:nvPr/>
          </p:nvSpPr>
          <p:spPr bwMode="auto">
            <a:xfrm>
              <a:off x="10357973" y="2720973"/>
              <a:ext cx="20637" cy="20638"/>
            </a:xfrm>
            <a:custGeom>
              <a:avLst/>
              <a:gdLst>
                <a:gd name="T0" fmla="*/ 13 w 13"/>
                <a:gd name="T1" fmla="*/ 6 h 13"/>
                <a:gd name="T2" fmla="*/ 13 w 13"/>
                <a:gd name="T3" fmla="*/ 13 h 13"/>
                <a:gd name="T4" fmla="*/ 6 w 13"/>
                <a:gd name="T5" fmla="*/ 13 h 13"/>
                <a:gd name="T6" fmla="*/ 6 w 13"/>
                <a:gd name="T7" fmla="*/ 0 h 13"/>
                <a:gd name="T8" fmla="*/ 0 w 13"/>
                <a:gd name="T9" fmla="*/ 6 h 13"/>
                <a:gd name="T10" fmla="*/ 13 w 13"/>
                <a:gd name="T1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3" y="6"/>
                  </a:moveTo>
                  <a:lnTo>
                    <a:pt x="13" y="13"/>
                  </a:lnTo>
                  <a:lnTo>
                    <a:pt x="6" y="13"/>
                  </a:lnTo>
                  <a:lnTo>
                    <a:pt x="6" y="0"/>
                  </a:lnTo>
                  <a:lnTo>
                    <a:pt x="0" y="6"/>
                  </a:lnTo>
                  <a:lnTo>
                    <a:pt x="1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0"/>
            <p:cNvSpPr/>
            <p:nvPr/>
          </p:nvSpPr>
          <p:spPr bwMode="auto">
            <a:xfrm>
              <a:off x="8538698" y="2008186"/>
              <a:ext cx="23812" cy="722312"/>
            </a:xfrm>
            <a:custGeom>
              <a:avLst/>
              <a:gdLst>
                <a:gd name="T0" fmla="*/ 3 w 15"/>
                <a:gd name="T1" fmla="*/ 455 h 455"/>
                <a:gd name="T2" fmla="*/ 15 w 15"/>
                <a:gd name="T3" fmla="*/ 455 h 455"/>
                <a:gd name="T4" fmla="*/ 12 w 15"/>
                <a:gd name="T5" fmla="*/ 0 h 455"/>
                <a:gd name="T6" fmla="*/ 0 w 15"/>
                <a:gd name="T7" fmla="*/ 0 h 455"/>
                <a:gd name="T8" fmla="*/ 3 w 15"/>
                <a:gd name="T9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55">
                  <a:moveTo>
                    <a:pt x="3" y="455"/>
                  </a:moveTo>
                  <a:lnTo>
                    <a:pt x="15" y="45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3" y="45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1"/>
            <p:cNvSpPr/>
            <p:nvPr/>
          </p:nvSpPr>
          <p:spPr bwMode="auto">
            <a:xfrm>
              <a:off x="8392648" y="2720973"/>
              <a:ext cx="19050" cy="20638"/>
            </a:xfrm>
            <a:custGeom>
              <a:avLst/>
              <a:gdLst>
                <a:gd name="T0" fmla="*/ 6 w 12"/>
                <a:gd name="T1" fmla="*/ 13 h 13"/>
                <a:gd name="T2" fmla="*/ 0 w 12"/>
                <a:gd name="T3" fmla="*/ 13 h 13"/>
                <a:gd name="T4" fmla="*/ 0 w 12"/>
                <a:gd name="T5" fmla="*/ 6 h 13"/>
                <a:gd name="T6" fmla="*/ 12 w 12"/>
                <a:gd name="T7" fmla="*/ 6 h 13"/>
                <a:gd name="T8" fmla="*/ 6 w 12"/>
                <a:gd name="T9" fmla="*/ 0 h 13"/>
                <a:gd name="T10" fmla="*/ 6 w 1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3">
                  <a:moveTo>
                    <a:pt x="6" y="13"/>
                  </a:moveTo>
                  <a:lnTo>
                    <a:pt x="0" y="13"/>
                  </a:lnTo>
                  <a:lnTo>
                    <a:pt x="0" y="6"/>
                  </a:lnTo>
                  <a:lnTo>
                    <a:pt x="12" y="6"/>
                  </a:lnTo>
                  <a:lnTo>
                    <a:pt x="6" y="0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2"/>
            <p:cNvSpPr/>
            <p:nvPr/>
          </p:nvSpPr>
          <p:spPr bwMode="auto">
            <a:xfrm>
              <a:off x="8387885" y="2003423"/>
              <a:ext cx="19050" cy="12700"/>
            </a:xfrm>
            <a:custGeom>
              <a:avLst/>
              <a:gdLst>
                <a:gd name="T0" fmla="*/ 0 w 12"/>
                <a:gd name="T1" fmla="*/ 3 h 8"/>
                <a:gd name="T2" fmla="*/ 0 w 12"/>
                <a:gd name="T3" fmla="*/ 2 h 8"/>
                <a:gd name="T4" fmla="*/ 1 w 12"/>
                <a:gd name="T5" fmla="*/ 0 h 8"/>
                <a:gd name="T6" fmla="*/ 12 w 12"/>
                <a:gd name="T7" fmla="*/ 8 h 8"/>
                <a:gd name="T8" fmla="*/ 12 w 12"/>
                <a:gd name="T9" fmla="*/ 3 h 8"/>
                <a:gd name="T10" fmla="*/ 0 w 12"/>
                <a:gd name="T1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0" y="3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2" y="8"/>
                  </a:lnTo>
                  <a:lnTo>
                    <a:pt x="12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8"/>
            <p:cNvSpPr/>
            <p:nvPr/>
          </p:nvSpPr>
          <p:spPr bwMode="auto">
            <a:xfrm>
              <a:off x="9070510" y="1558923"/>
              <a:ext cx="944563" cy="485775"/>
            </a:xfrm>
            <a:custGeom>
              <a:avLst/>
              <a:gdLst>
                <a:gd name="T0" fmla="*/ 9 w 595"/>
                <a:gd name="T1" fmla="*/ 0 h 306"/>
                <a:gd name="T2" fmla="*/ 26 w 595"/>
                <a:gd name="T3" fmla="*/ 3 h 306"/>
                <a:gd name="T4" fmla="*/ 50 w 595"/>
                <a:gd name="T5" fmla="*/ 10 h 306"/>
                <a:gd name="T6" fmla="*/ 85 w 595"/>
                <a:gd name="T7" fmla="*/ 24 h 306"/>
                <a:gd name="T8" fmla="*/ 120 w 595"/>
                <a:gd name="T9" fmla="*/ 41 h 306"/>
                <a:gd name="T10" fmla="*/ 154 w 595"/>
                <a:gd name="T11" fmla="*/ 62 h 306"/>
                <a:gd name="T12" fmla="*/ 208 w 595"/>
                <a:gd name="T13" fmla="*/ 100 h 306"/>
                <a:gd name="T14" fmla="*/ 281 w 595"/>
                <a:gd name="T15" fmla="*/ 154 h 306"/>
                <a:gd name="T16" fmla="*/ 338 w 595"/>
                <a:gd name="T17" fmla="*/ 196 h 306"/>
                <a:gd name="T18" fmla="*/ 375 w 595"/>
                <a:gd name="T19" fmla="*/ 221 h 306"/>
                <a:gd name="T20" fmla="*/ 413 w 595"/>
                <a:gd name="T21" fmla="*/ 244 h 306"/>
                <a:gd name="T22" fmla="*/ 453 w 595"/>
                <a:gd name="T23" fmla="*/ 264 h 306"/>
                <a:gd name="T24" fmla="*/ 492 w 595"/>
                <a:gd name="T25" fmla="*/ 279 h 306"/>
                <a:gd name="T26" fmla="*/ 533 w 595"/>
                <a:gd name="T27" fmla="*/ 290 h 306"/>
                <a:gd name="T28" fmla="*/ 573 w 595"/>
                <a:gd name="T29" fmla="*/ 293 h 306"/>
                <a:gd name="T30" fmla="*/ 593 w 595"/>
                <a:gd name="T31" fmla="*/ 293 h 306"/>
                <a:gd name="T32" fmla="*/ 584 w 595"/>
                <a:gd name="T33" fmla="*/ 306 h 306"/>
                <a:gd name="T34" fmla="*/ 552 w 595"/>
                <a:gd name="T35" fmla="*/ 304 h 306"/>
                <a:gd name="T36" fmla="*/ 510 w 595"/>
                <a:gd name="T37" fmla="*/ 298 h 306"/>
                <a:gd name="T38" fmla="*/ 469 w 595"/>
                <a:gd name="T39" fmla="*/ 283 h 306"/>
                <a:gd name="T40" fmla="*/ 428 w 595"/>
                <a:gd name="T41" fmla="*/ 266 h 306"/>
                <a:gd name="T42" fmla="*/ 388 w 595"/>
                <a:gd name="T43" fmla="*/ 244 h 306"/>
                <a:gd name="T44" fmla="*/ 349 w 595"/>
                <a:gd name="T45" fmla="*/ 220 h 306"/>
                <a:gd name="T46" fmla="*/ 311 w 595"/>
                <a:gd name="T47" fmla="*/ 193 h 306"/>
                <a:gd name="T48" fmla="*/ 236 w 595"/>
                <a:gd name="T49" fmla="*/ 137 h 306"/>
                <a:gd name="T50" fmla="*/ 164 w 595"/>
                <a:gd name="T51" fmla="*/ 84 h 306"/>
                <a:gd name="T52" fmla="*/ 131 w 595"/>
                <a:gd name="T53" fmla="*/ 62 h 306"/>
                <a:gd name="T54" fmla="*/ 96 w 595"/>
                <a:gd name="T55" fmla="*/ 43 h 306"/>
                <a:gd name="T56" fmla="*/ 63 w 595"/>
                <a:gd name="T57" fmla="*/ 27 h 306"/>
                <a:gd name="T58" fmla="*/ 31 w 595"/>
                <a:gd name="T59" fmla="*/ 18 h 306"/>
                <a:gd name="T60" fmla="*/ 15 w 595"/>
                <a:gd name="T61" fmla="*/ 14 h 306"/>
                <a:gd name="T62" fmla="*/ 0 w 595"/>
                <a:gd name="T63" fmla="*/ 1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5" h="306">
                  <a:moveTo>
                    <a:pt x="1" y="0"/>
                  </a:moveTo>
                  <a:lnTo>
                    <a:pt x="9" y="0"/>
                  </a:lnTo>
                  <a:lnTo>
                    <a:pt x="17" y="2"/>
                  </a:lnTo>
                  <a:lnTo>
                    <a:pt x="26" y="3"/>
                  </a:lnTo>
                  <a:lnTo>
                    <a:pt x="34" y="5"/>
                  </a:lnTo>
                  <a:lnTo>
                    <a:pt x="50" y="10"/>
                  </a:lnTo>
                  <a:lnTo>
                    <a:pt x="67" y="16"/>
                  </a:lnTo>
                  <a:lnTo>
                    <a:pt x="85" y="24"/>
                  </a:lnTo>
                  <a:lnTo>
                    <a:pt x="102" y="32"/>
                  </a:lnTo>
                  <a:lnTo>
                    <a:pt x="120" y="41"/>
                  </a:lnTo>
                  <a:lnTo>
                    <a:pt x="137" y="51"/>
                  </a:lnTo>
                  <a:lnTo>
                    <a:pt x="154" y="62"/>
                  </a:lnTo>
                  <a:lnTo>
                    <a:pt x="172" y="75"/>
                  </a:lnTo>
                  <a:lnTo>
                    <a:pt x="208" y="100"/>
                  </a:lnTo>
                  <a:lnTo>
                    <a:pt x="244" y="127"/>
                  </a:lnTo>
                  <a:lnTo>
                    <a:pt x="281" y="154"/>
                  </a:lnTo>
                  <a:lnTo>
                    <a:pt x="319" y="183"/>
                  </a:lnTo>
                  <a:lnTo>
                    <a:pt x="338" y="196"/>
                  </a:lnTo>
                  <a:lnTo>
                    <a:pt x="356" y="209"/>
                  </a:lnTo>
                  <a:lnTo>
                    <a:pt x="375" y="221"/>
                  </a:lnTo>
                  <a:lnTo>
                    <a:pt x="394" y="232"/>
                  </a:lnTo>
                  <a:lnTo>
                    <a:pt x="413" y="244"/>
                  </a:lnTo>
                  <a:lnTo>
                    <a:pt x="434" y="255"/>
                  </a:lnTo>
                  <a:lnTo>
                    <a:pt x="453" y="264"/>
                  </a:lnTo>
                  <a:lnTo>
                    <a:pt x="473" y="272"/>
                  </a:lnTo>
                  <a:lnTo>
                    <a:pt x="492" y="279"/>
                  </a:lnTo>
                  <a:lnTo>
                    <a:pt x="513" y="285"/>
                  </a:lnTo>
                  <a:lnTo>
                    <a:pt x="533" y="290"/>
                  </a:lnTo>
                  <a:lnTo>
                    <a:pt x="552" y="291"/>
                  </a:lnTo>
                  <a:lnTo>
                    <a:pt x="573" y="293"/>
                  </a:lnTo>
                  <a:lnTo>
                    <a:pt x="584" y="293"/>
                  </a:lnTo>
                  <a:lnTo>
                    <a:pt x="593" y="293"/>
                  </a:lnTo>
                  <a:lnTo>
                    <a:pt x="595" y="306"/>
                  </a:lnTo>
                  <a:lnTo>
                    <a:pt x="584" y="306"/>
                  </a:lnTo>
                  <a:lnTo>
                    <a:pt x="573" y="306"/>
                  </a:lnTo>
                  <a:lnTo>
                    <a:pt x="552" y="304"/>
                  </a:lnTo>
                  <a:lnTo>
                    <a:pt x="530" y="301"/>
                  </a:lnTo>
                  <a:lnTo>
                    <a:pt x="510" y="298"/>
                  </a:lnTo>
                  <a:lnTo>
                    <a:pt x="489" y="291"/>
                  </a:lnTo>
                  <a:lnTo>
                    <a:pt x="469" y="283"/>
                  </a:lnTo>
                  <a:lnTo>
                    <a:pt x="448" y="275"/>
                  </a:lnTo>
                  <a:lnTo>
                    <a:pt x="428" y="266"/>
                  </a:lnTo>
                  <a:lnTo>
                    <a:pt x="407" y="255"/>
                  </a:lnTo>
                  <a:lnTo>
                    <a:pt x="388" y="244"/>
                  </a:lnTo>
                  <a:lnTo>
                    <a:pt x="369" y="232"/>
                  </a:lnTo>
                  <a:lnTo>
                    <a:pt x="349" y="220"/>
                  </a:lnTo>
                  <a:lnTo>
                    <a:pt x="330" y="205"/>
                  </a:lnTo>
                  <a:lnTo>
                    <a:pt x="311" y="193"/>
                  </a:lnTo>
                  <a:lnTo>
                    <a:pt x="273" y="166"/>
                  </a:lnTo>
                  <a:lnTo>
                    <a:pt x="236" y="137"/>
                  </a:lnTo>
                  <a:lnTo>
                    <a:pt x="200" y="110"/>
                  </a:lnTo>
                  <a:lnTo>
                    <a:pt x="164" y="84"/>
                  </a:lnTo>
                  <a:lnTo>
                    <a:pt x="148" y="73"/>
                  </a:lnTo>
                  <a:lnTo>
                    <a:pt x="131" y="62"/>
                  </a:lnTo>
                  <a:lnTo>
                    <a:pt x="113" y="53"/>
                  </a:lnTo>
                  <a:lnTo>
                    <a:pt x="96" y="43"/>
                  </a:lnTo>
                  <a:lnTo>
                    <a:pt x="80" y="35"/>
                  </a:lnTo>
                  <a:lnTo>
                    <a:pt x="63" y="27"/>
                  </a:lnTo>
                  <a:lnTo>
                    <a:pt x="47" y="22"/>
                  </a:lnTo>
                  <a:lnTo>
                    <a:pt x="31" y="18"/>
                  </a:lnTo>
                  <a:lnTo>
                    <a:pt x="23" y="16"/>
                  </a:lnTo>
                  <a:lnTo>
                    <a:pt x="15" y="14"/>
                  </a:lnTo>
                  <a:lnTo>
                    <a:pt x="7" y="13"/>
                  </a:lnTo>
                  <a:lnTo>
                    <a:pt x="0" y="13"/>
                  </a:lnTo>
                  <a:lnTo>
                    <a:pt x="1" y="0"/>
                  </a:lnTo>
                  <a:close/>
                </a:path>
              </a:pathLst>
            </a:custGeom>
            <a:ln w="19050">
              <a:solidFill>
                <a:srgbClr val="FFFF00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19"/>
            <p:cNvSpPr/>
            <p:nvPr/>
          </p:nvSpPr>
          <p:spPr bwMode="auto">
            <a:xfrm>
              <a:off x="8919698" y="1558923"/>
              <a:ext cx="1587" cy="20638"/>
            </a:xfrm>
            <a:custGeom>
              <a:avLst/>
              <a:gdLst>
                <a:gd name="T0" fmla="*/ 0 w 1"/>
                <a:gd name="T1" fmla="*/ 0 h 13"/>
                <a:gd name="T2" fmla="*/ 1 w 1"/>
                <a:gd name="T3" fmla="*/ 0 h 13"/>
                <a:gd name="T4" fmla="*/ 0 w 1"/>
                <a:gd name="T5" fmla="*/ 13 h 13"/>
                <a:gd name="T6" fmla="*/ 0 w 1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3">
                  <a:moveTo>
                    <a:pt x="0" y="0"/>
                  </a:moveTo>
                  <a:lnTo>
                    <a:pt x="1" y="0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20"/>
            <p:cNvSpPr/>
            <p:nvPr/>
          </p:nvSpPr>
          <p:spPr bwMode="auto">
            <a:xfrm>
              <a:off x="10011898" y="1730373"/>
              <a:ext cx="506412" cy="314325"/>
            </a:xfrm>
            <a:custGeom>
              <a:avLst/>
              <a:gdLst>
                <a:gd name="T0" fmla="*/ 0 w 319"/>
                <a:gd name="T1" fmla="*/ 185 h 198"/>
                <a:gd name="T2" fmla="*/ 22 w 319"/>
                <a:gd name="T3" fmla="*/ 183 h 198"/>
                <a:gd name="T4" fmla="*/ 43 w 319"/>
                <a:gd name="T5" fmla="*/ 182 h 198"/>
                <a:gd name="T6" fmla="*/ 62 w 319"/>
                <a:gd name="T7" fmla="*/ 179 h 198"/>
                <a:gd name="T8" fmla="*/ 79 w 319"/>
                <a:gd name="T9" fmla="*/ 174 h 198"/>
                <a:gd name="T10" fmla="*/ 98 w 319"/>
                <a:gd name="T11" fmla="*/ 169 h 198"/>
                <a:gd name="T12" fmla="*/ 114 w 319"/>
                <a:gd name="T13" fmla="*/ 164 h 198"/>
                <a:gd name="T14" fmla="*/ 131 w 319"/>
                <a:gd name="T15" fmla="*/ 158 h 198"/>
                <a:gd name="T16" fmla="*/ 146 w 319"/>
                <a:gd name="T17" fmla="*/ 151 h 198"/>
                <a:gd name="T18" fmla="*/ 160 w 319"/>
                <a:gd name="T19" fmla="*/ 144 h 198"/>
                <a:gd name="T20" fmla="*/ 174 w 319"/>
                <a:gd name="T21" fmla="*/ 137 h 198"/>
                <a:gd name="T22" fmla="*/ 199 w 319"/>
                <a:gd name="T23" fmla="*/ 121 h 198"/>
                <a:gd name="T24" fmla="*/ 222 w 319"/>
                <a:gd name="T25" fmla="*/ 105 h 198"/>
                <a:gd name="T26" fmla="*/ 231 w 319"/>
                <a:gd name="T27" fmla="*/ 96 h 198"/>
                <a:gd name="T28" fmla="*/ 240 w 319"/>
                <a:gd name="T29" fmla="*/ 88 h 198"/>
                <a:gd name="T30" fmla="*/ 258 w 319"/>
                <a:gd name="T31" fmla="*/ 72 h 198"/>
                <a:gd name="T32" fmla="*/ 272 w 319"/>
                <a:gd name="T33" fmla="*/ 56 h 198"/>
                <a:gd name="T34" fmla="*/ 283 w 319"/>
                <a:gd name="T35" fmla="*/ 40 h 198"/>
                <a:gd name="T36" fmla="*/ 293 w 319"/>
                <a:gd name="T37" fmla="*/ 27 h 198"/>
                <a:gd name="T38" fmla="*/ 305 w 319"/>
                <a:gd name="T39" fmla="*/ 8 h 198"/>
                <a:gd name="T40" fmla="*/ 308 w 319"/>
                <a:gd name="T41" fmla="*/ 0 h 198"/>
                <a:gd name="T42" fmla="*/ 319 w 319"/>
                <a:gd name="T43" fmla="*/ 7 h 198"/>
                <a:gd name="T44" fmla="*/ 315 w 319"/>
                <a:gd name="T45" fmla="*/ 15 h 198"/>
                <a:gd name="T46" fmla="*/ 304 w 319"/>
                <a:gd name="T47" fmla="*/ 35 h 198"/>
                <a:gd name="T48" fmla="*/ 293 w 319"/>
                <a:gd name="T49" fmla="*/ 48 h 198"/>
                <a:gd name="T50" fmla="*/ 282 w 319"/>
                <a:gd name="T51" fmla="*/ 64 h 198"/>
                <a:gd name="T52" fmla="*/ 266 w 319"/>
                <a:gd name="T53" fmla="*/ 80 h 198"/>
                <a:gd name="T54" fmla="*/ 250 w 319"/>
                <a:gd name="T55" fmla="*/ 97 h 198"/>
                <a:gd name="T56" fmla="*/ 239 w 319"/>
                <a:gd name="T57" fmla="*/ 105 h 198"/>
                <a:gd name="T58" fmla="*/ 229 w 319"/>
                <a:gd name="T59" fmla="*/ 115 h 198"/>
                <a:gd name="T60" fmla="*/ 206 w 319"/>
                <a:gd name="T61" fmla="*/ 132 h 198"/>
                <a:gd name="T62" fmla="*/ 180 w 319"/>
                <a:gd name="T63" fmla="*/ 148 h 198"/>
                <a:gd name="T64" fmla="*/ 166 w 319"/>
                <a:gd name="T65" fmla="*/ 156 h 198"/>
                <a:gd name="T66" fmla="*/ 150 w 319"/>
                <a:gd name="T67" fmla="*/ 163 h 198"/>
                <a:gd name="T68" fmla="*/ 135 w 319"/>
                <a:gd name="T69" fmla="*/ 169 h 198"/>
                <a:gd name="T70" fmla="*/ 119 w 319"/>
                <a:gd name="T71" fmla="*/ 175 h 198"/>
                <a:gd name="T72" fmla="*/ 101 w 319"/>
                <a:gd name="T73" fmla="*/ 182 h 198"/>
                <a:gd name="T74" fmla="*/ 83 w 319"/>
                <a:gd name="T75" fmla="*/ 186 h 198"/>
                <a:gd name="T76" fmla="*/ 64 w 319"/>
                <a:gd name="T77" fmla="*/ 190 h 198"/>
                <a:gd name="T78" fmla="*/ 45 w 319"/>
                <a:gd name="T79" fmla="*/ 194 h 198"/>
                <a:gd name="T80" fmla="*/ 22 w 319"/>
                <a:gd name="T81" fmla="*/ 196 h 198"/>
                <a:gd name="T82" fmla="*/ 2 w 319"/>
                <a:gd name="T83" fmla="*/ 198 h 198"/>
                <a:gd name="T84" fmla="*/ 0 w 319"/>
                <a:gd name="T85" fmla="*/ 18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9" h="198">
                  <a:moveTo>
                    <a:pt x="0" y="185"/>
                  </a:moveTo>
                  <a:lnTo>
                    <a:pt x="22" y="183"/>
                  </a:lnTo>
                  <a:lnTo>
                    <a:pt x="43" y="182"/>
                  </a:lnTo>
                  <a:lnTo>
                    <a:pt x="62" y="179"/>
                  </a:lnTo>
                  <a:lnTo>
                    <a:pt x="79" y="174"/>
                  </a:lnTo>
                  <a:lnTo>
                    <a:pt x="98" y="169"/>
                  </a:lnTo>
                  <a:lnTo>
                    <a:pt x="114" y="164"/>
                  </a:lnTo>
                  <a:lnTo>
                    <a:pt x="131" y="158"/>
                  </a:lnTo>
                  <a:lnTo>
                    <a:pt x="146" y="151"/>
                  </a:lnTo>
                  <a:lnTo>
                    <a:pt x="160" y="144"/>
                  </a:lnTo>
                  <a:lnTo>
                    <a:pt x="174" y="137"/>
                  </a:lnTo>
                  <a:lnTo>
                    <a:pt x="199" y="121"/>
                  </a:lnTo>
                  <a:lnTo>
                    <a:pt x="222" y="105"/>
                  </a:lnTo>
                  <a:lnTo>
                    <a:pt x="231" y="96"/>
                  </a:lnTo>
                  <a:lnTo>
                    <a:pt x="240" y="88"/>
                  </a:lnTo>
                  <a:lnTo>
                    <a:pt x="258" y="72"/>
                  </a:lnTo>
                  <a:lnTo>
                    <a:pt x="272" y="56"/>
                  </a:lnTo>
                  <a:lnTo>
                    <a:pt x="283" y="40"/>
                  </a:lnTo>
                  <a:lnTo>
                    <a:pt x="293" y="27"/>
                  </a:lnTo>
                  <a:lnTo>
                    <a:pt x="305" y="8"/>
                  </a:lnTo>
                  <a:lnTo>
                    <a:pt x="308" y="0"/>
                  </a:lnTo>
                  <a:lnTo>
                    <a:pt x="319" y="7"/>
                  </a:lnTo>
                  <a:lnTo>
                    <a:pt x="315" y="15"/>
                  </a:lnTo>
                  <a:lnTo>
                    <a:pt x="304" y="35"/>
                  </a:lnTo>
                  <a:lnTo>
                    <a:pt x="293" y="48"/>
                  </a:lnTo>
                  <a:lnTo>
                    <a:pt x="282" y="64"/>
                  </a:lnTo>
                  <a:lnTo>
                    <a:pt x="266" y="80"/>
                  </a:lnTo>
                  <a:lnTo>
                    <a:pt x="250" y="97"/>
                  </a:lnTo>
                  <a:lnTo>
                    <a:pt x="239" y="105"/>
                  </a:lnTo>
                  <a:lnTo>
                    <a:pt x="229" y="115"/>
                  </a:lnTo>
                  <a:lnTo>
                    <a:pt x="206" y="132"/>
                  </a:lnTo>
                  <a:lnTo>
                    <a:pt x="180" y="148"/>
                  </a:lnTo>
                  <a:lnTo>
                    <a:pt x="166" y="156"/>
                  </a:lnTo>
                  <a:lnTo>
                    <a:pt x="150" y="163"/>
                  </a:lnTo>
                  <a:lnTo>
                    <a:pt x="135" y="169"/>
                  </a:lnTo>
                  <a:lnTo>
                    <a:pt x="119" y="175"/>
                  </a:lnTo>
                  <a:lnTo>
                    <a:pt x="101" y="182"/>
                  </a:lnTo>
                  <a:lnTo>
                    <a:pt x="83" y="186"/>
                  </a:lnTo>
                  <a:lnTo>
                    <a:pt x="64" y="190"/>
                  </a:lnTo>
                  <a:lnTo>
                    <a:pt x="45" y="194"/>
                  </a:lnTo>
                  <a:lnTo>
                    <a:pt x="22" y="196"/>
                  </a:lnTo>
                  <a:lnTo>
                    <a:pt x="2" y="198"/>
                  </a:lnTo>
                  <a:lnTo>
                    <a:pt x="0" y="185"/>
                  </a:lnTo>
                  <a:close/>
                </a:path>
              </a:pathLst>
            </a:custGeom>
            <a:ln w="19050">
              <a:solidFill>
                <a:srgbClr val="FFFF00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21"/>
            <p:cNvSpPr/>
            <p:nvPr/>
          </p:nvSpPr>
          <p:spPr bwMode="auto">
            <a:xfrm>
              <a:off x="9861085" y="2024061"/>
              <a:ext cx="3175" cy="20637"/>
            </a:xfrm>
            <a:custGeom>
              <a:avLst/>
              <a:gdLst>
                <a:gd name="T0" fmla="*/ 2 w 2"/>
                <a:gd name="T1" fmla="*/ 13 h 13"/>
                <a:gd name="T2" fmla="*/ 0 w 2"/>
                <a:gd name="T3" fmla="*/ 0 h 13"/>
                <a:gd name="T4" fmla="*/ 2 w 2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3">
                  <a:moveTo>
                    <a:pt x="2" y="13"/>
                  </a:moveTo>
                  <a:lnTo>
                    <a:pt x="0" y="0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>
              <a:off x="7978776" y="2720973"/>
              <a:ext cx="286940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 flipV="1">
              <a:off x="8335498" y="1403349"/>
              <a:ext cx="0" cy="160335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7929909" y="2663481"/>
                  <a:ext cx="5172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𝑂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9909" y="2663481"/>
                  <a:ext cx="517257" cy="523220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10776173" y="2473027"/>
                  <a:ext cx="46807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6173" y="2473027"/>
                  <a:ext cx="468077" cy="523220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9119989" y="1104875"/>
                  <a:ext cx="165532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𝒚</m:t>
                            </m:r>
                            <m:r>
                              <a:rPr lang="zh-CN" altLang="en-US" sz="2800" b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=</m:t>
                            </m:r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𝒇</m:t>
                            </m:r>
                            <m:r>
                              <a:rPr lang="zh-CN" altLang="en-US" sz="2800" b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zh-CN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989" y="1104875"/>
                  <a:ext cx="1655325" cy="523220"/>
                </a:xfrm>
                <a:prstGeom prst="rect">
                  <a:avLst/>
                </a:prstGeom>
                <a:blipFill rotWithShape="1">
                  <a:blip r:embed="rId2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8327901" y="2646660"/>
                  <a:ext cx="47557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𝑎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901" y="2646660"/>
                  <a:ext cx="475579" cy="523220"/>
                </a:xfrm>
                <a:prstGeom prst="rect">
                  <a:avLst/>
                </a:prstGeom>
                <a:blipFill rotWithShape="1">
                  <a:blip r:embed="rId2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10332154" y="2664590"/>
                  <a:ext cx="46826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𝑏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2154" y="2664590"/>
                  <a:ext cx="468269" cy="523220"/>
                </a:xfrm>
                <a:prstGeom prst="rect">
                  <a:avLst/>
                </a:prstGeom>
                <a:blipFill rotWithShape="1">
                  <a:blip r:embed="rId2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>
                  <a:off x="8090496" y="918468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𝑦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0496" y="918468"/>
                  <a:ext cx="472950" cy="523220"/>
                </a:xfrm>
                <a:prstGeom prst="rect">
                  <a:avLst/>
                </a:prstGeom>
                <a:blipFill rotWithShape="1">
                  <a:blip r:embed="rId2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5"/>
            <p:cNvSpPr/>
            <p:nvPr/>
          </p:nvSpPr>
          <p:spPr bwMode="auto">
            <a:xfrm>
              <a:off x="8540285" y="1563046"/>
              <a:ext cx="534988" cy="466725"/>
            </a:xfrm>
            <a:custGeom>
              <a:avLst/>
              <a:gdLst>
                <a:gd name="T0" fmla="*/ 0 w 337"/>
                <a:gd name="T1" fmla="*/ 286 h 294"/>
                <a:gd name="T2" fmla="*/ 10 w 337"/>
                <a:gd name="T3" fmla="*/ 273 h 294"/>
                <a:gd name="T4" fmla="*/ 33 w 337"/>
                <a:gd name="T5" fmla="*/ 238 h 294"/>
                <a:gd name="T6" fmla="*/ 51 w 337"/>
                <a:gd name="T7" fmla="*/ 216 h 294"/>
                <a:gd name="T8" fmla="*/ 70 w 337"/>
                <a:gd name="T9" fmla="*/ 192 h 294"/>
                <a:gd name="T10" fmla="*/ 92 w 337"/>
                <a:gd name="T11" fmla="*/ 165 h 294"/>
                <a:gd name="T12" fmla="*/ 116 w 337"/>
                <a:gd name="T13" fmla="*/ 138 h 294"/>
                <a:gd name="T14" fmla="*/ 142 w 337"/>
                <a:gd name="T15" fmla="*/ 111 h 294"/>
                <a:gd name="T16" fmla="*/ 168 w 337"/>
                <a:gd name="T17" fmla="*/ 84 h 294"/>
                <a:gd name="T18" fmla="*/ 182 w 337"/>
                <a:gd name="T19" fmla="*/ 71 h 294"/>
                <a:gd name="T20" fmla="*/ 196 w 337"/>
                <a:gd name="T21" fmla="*/ 60 h 294"/>
                <a:gd name="T22" fmla="*/ 210 w 337"/>
                <a:gd name="T23" fmla="*/ 49 h 294"/>
                <a:gd name="T24" fmla="*/ 225 w 337"/>
                <a:gd name="T25" fmla="*/ 38 h 294"/>
                <a:gd name="T26" fmla="*/ 239 w 337"/>
                <a:gd name="T27" fmla="*/ 30 h 294"/>
                <a:gd name="T28" fmla="*/ 253 w 337"/>
                <a:gd name="T29" fmla="*/ 20 h 294"/>
                <a:gd name="T30" fmla="*/ 267 w 337"/>
                <a:gd name="T31" fmla="*/ 14 h 294"/>
                <a:gd name="T32" fmla="*/ 281 w 337"/>
                <a:gd name="T33" fmla="*/ 8 h 294"/>
                <a:gd name="T34" fmla="*/ 296 w 337"/>
                <a:gd name="T35" fmla="*/ 3 h 294"/>
                <a:gd name="T36" fmla="*/ 310 w 337"/>
                <a:gd name="T37" fmla="*/ 0 h 294"/>
                <a:gd name="T38" fmla="*/ 324 w 337"/>
                <a:gd name="T39" fmla="*/ 0 h 294"/>
                <a:gd name="T40" fmla="*/ 337 w 337"/>
                <a:gd name="T41" fmla="*/ 0 h 294"/>
                <a:gd name="T42" fmla="*/ 337 w 337"/>
                <a:gd name="T43" fmla="*/ 12 h 294"/>
                <a:gd name="T44" fmla="*/ 324 w 337"/>
                <a:gd name="T45" fmla="*/ 12 h 294"/>
                <a:gd name="T46" fmla="*/ 311 w 337"/>
                <a:gd name="T47" fmla="*/ 12 h 294"/>
                <a:gd name="T48" fmla="*/ 299 w 337"/>
                <a:gd name="T49" fmla="*/ 16 h 294"/>
                <a:gd name="T50" fmla="*/ 286 w 337"/>
                <a:gd name="T51" fmla="*/ 20 h 294"/>
                <a:gd name="T52" fmla="*/ 272 w 337"/>
                <a:gd name="T53" fmla="*/ 25 h 294"/>
                <a:gd name="T54" fmla="*/ 259 w 337"/>
                <a:gd name="T55" fmla="*/ 32 h 294"/>
                <a:gd name="T56" fmla="*/ 245 w 337"/>
                <a:gd name="T57" fmla="*/ 39 h 294"/>
                <a:gd name="T58" fmla="*/ 232 w 337"/>
                <a:gd name="T59" fmla="*/ 49 h 294"/>
                <a:gd name="T60" fmla="*/ 218 w 337"/>
                <a:gd name="T61" fmla="*/ 59 h 294"/>
                <a:gd name="T62" fmla="*/ 204 w 337"/>
                <a:gd name="T63" fmla="*/ 70 h 294"/>
                <a:gd name="T64" fmla="*/ 190 w 337"/>
                <a:gd name="T65" fmla="*/ 81 h 294"/>
                <a:gd name="T66" fmla="*/ 177 w 337"/>
                <a:gd name="T67" fmla="*/ 94 h 294"/>
                <a:gd name="T68" fmla="*/ 150 w 337"/>
                <a:gd name="T69" fmla="*/ 119 h 294"/>
                <a:gd name="T70" fmla="*/ 125 w 337"/>
                <a:gd name="T71" fmla="*/ 146 h 294"/>
                <a:gd name="T72" fmla="*/ 101 w 337"/>
                <a:gd name="T73" fmla="*/ 173 h 294"/>
                <a:gd name="T74" fmla="*/ 79 w 337"/>
                <a:gd name="T75" fmla="*/ 200 h 294"/>
                <a:gd name="T76" fmla="*/ 60 w 337"/>
                <a:gd name="T77" fmla="*/ 224 h 294"/>
                <a:gd name="T78" fmla="*/ 43 w 337"/>
                <a:gd name="T79" fmla="*/ 246 h 294"/>
                <a:gd name="T80" fmla="*/ 19 w 337"/>
                <a:gd name="T81" fmla="*/ 281 h 294"/>
                <a:gd name="T82" fmla="*/ 11 w 337"/>
                <a:gd name="T83" fmla="*/ 294 h 294"/>
                <a:gd name="T84" fmla="*/ 0 w 337"/>
                <a:gd name="T85" fmla="*/ 28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7" h="294">
                  <a:moveTo>
                    <a:pt x="0" y="286"/>
                  </a:moveTo>
                  <a:lnTo>
                    <a:pt x="10" y="273"/>
                  </a:lnTo>
                  <a:lnTo>
                    <a:pt x="33" y="238"/>
                  </a:lnTo>
                  <a:lnTo>
                    <a:pt x="51" y="216"/>
                  </a:lnTo>
                  <a:lnTo>
                    <a:pt x="70" y="192"/>
                  </a:lnTo>
                  <a:lnTo>
                    <a:pt x="92" y="165"/>
                  </a:lnTo>
                  <a:lnTo>
                    <a:pt x="116" y="138"/>
                  </a:lnTo>
                  <a:lnTo>
                    <a:pt x="142" y="111"/>
                  </a:lnTo>
                  <a:lnTo>
                    <a:pt x="168" y="84"/>
                  </a:lnTo>
                  <a:lnTo>
                    <a:pt x="182" y="71"/>
                  </a:lnTo>
                  <a:lnTo>
                    <a:pt x="196" y="60"/>
                  </a:lnTo>
                  <a:lnTo>
                    <a:pt x="210" y="49"/>
                  </a:lnTo>
                  <a:lnTo>
                    <a:pt x="225" y="38"/>
                  </a:lnTo>
                  <a:lnTo>
                    <a:pt x="239" y="30"/>
                  </a:lnTo>
                  <a:lnTo>
                    <a:pt x="253" y="20"/>
                  </a:lnTo>
                  <a:lnTo>
                    <a:pt x="267" y="14"/>
                  </a:lnTo>
                  <a:lnTo>
                    <a:pt x="281" y="8"/>
                  </a:lnTo>
                  <a:lnTo>
                    <a:pt x="296" y="3"/>
                  </a:lnTo>
                  <a:lnTo>
                    <a:pt x="310" y="0"/>
                  </a:lnTo>
                  <a:lnTo>
                    <a:pt x="324" y="0"/>
                  </a:lnTo>
                  <a:lnTo>
                    <a:pt x="337" y="0"/>
                  </a:lnTo>
                  <a:lnTo>
                    <a:pt x="337" y="12"/>
                  </a:lnTo>
                  <a:lnTo>
                    <a:pt x="324" y="12"/>
                  </a:lnTo>
                  <a:lnTo>
                    <a:pt x="311" y="12"/>
                  </a:lnTo>
                  <a:lnTo>
                    <a:pt x="299" y="16"/>
                  </a:lnTo>
                  <a:lnTo>
                    <a:pt x="286" y="20"/>
                  </a:lnTo>
                  <a:lnTo>
                    <a:pt x="272" y="25"/>
                  </a:lnTo>
                  <a:lnTo>
                    <a:pt x="259" y="32"/>
                  </a:lnTo>
                  <a:lnTo>
                    <a:pt x="245" y="39"/>
                  </a:lnTo>
                  <a:lnTo>
                    <a:pt x="232" y="49"/>
                  </a:lnTo>
                  <a:lnTo>
                    <a:pt x="218" y="59"/>
                  </a:lnTo>
                  <a:lnTo>
                    <a:pt x="204" y="70"/>
                  </a:lnTo>
                  <a:lnTo>
                    <a:pt x="190" y="81"/>
                  </a:lnTo>
                  <a:lnTo>
                    <a:pt x="177" y="94"/>
                  </a:lnTo>
                  <a:lnTo>
                    <a:pt x="150" y="119"/>
                  </a:lnTo>
                  <a:lnTo>
                    <a:pt x="125" y="146"/>
                  </a:lnTo>
                  <a:lnTo>
                    <a:pt x="101" y="173"/>
                  </a:lnTo>
                  <a:lnTo>
                    <a:pt x="79" y="200"/>
                  </a:lnTo>
                  <a:lnTo>
                    <a:pt x="60" y="224"/>
                  </a:lnTo>
                  <a:lnTo>
                    <a:pt x="43" y="246"/>
                  </a:lnTo>
                  <a:lnTo>
                    <a:pt x="19" y="281"/>
                  </a:lnTo>
                  <a:lnTo>
                    <a:pt x="11" y="294"/>
                  </a:lnTo>
                  <a:lnTo>
                    <a:pt x="0" y="286"/>
                  </a:lnTo>
                  <a:close/>
                </a:path>
              </a:pathLst>
            </a:custGeom>
            <a:ln w="19050">
              <a:solidFill>
                <a:srgbClr val="FFFF00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212310" y="1908173"/>
            <a:ext cx="412421" cy="1170535"/>
            <a:chOff x="9364282" y="2232491"/>
            <a:chExt cx="412421" cy="1170535"/>
          </a:xfrm>
        </p:grpSpPr>
        <p:cxnSp>
          <p:nvCxnSpPr>
            <p:cNvPr id="41" name="直接连接符 40"/>
            <p:cNvCxnSpPr>
              <a:stCxn id="27" idx="22"/>
            </p:cNvCxnSpPr>
            <p:nvPr/>
          </p:nvCxnSpPr>
          <p:spPr bwMode="auto">
            <a:xfrm flipH="1">
              <a:off x="9538188" y="2232491"/>
              <a:ext cx="0" cy="81550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/>
                <p:cNvSpPr/>
                <p:nvPr/>
              </p:nvSpPr>
              <p:spPr>
                <a:xfrm>
                  <a:off x="9364282" y="2941361"/>
                  <a:ext cx="41242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/>
                          </a:rPr>
                          <m:t>𝑐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2" name="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4282" y="2941361"/>
                  <a:ext cx="412421" cy="461665"/>
                </a:xfrm>
                <a:prstGeom prst="rect">
                  <a:avLst/>
                </a:prstGeom>
                <a:blipFill rotWithShape="1">
                  <a:blip r:embed="rId2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接连接符 42"/>
          <p:cNvCxnSpPr/>
          <p:nvPr/>
        </p:nvCxnSpPr>
        <p:spPr bwMode="auto">
          <a:xfrm>
            <a:off x="8298962" y="1753361"/>
            <a:ext cx="0" cy="972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79927" y="764704"/>
            <a:ext cx="252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性质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 (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保号性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kumimoji="0" lang="zh-CN" altLang="zh-CN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>
                <a:spLocks noChangeArrowheads="1"/>
              </p:cNvSpPr>
              <p:nvPr/>
            </p:nvSpPr>
            <p:spPr bwMode="auto">
              <a:xfrm>
                <a:off x="651439" y="1428946"/>
                <a:ext cx="447526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t" anchorCtr="0" compatLnSpc="1">
                <a:spAutoFit/>
              </a:bodyPr>
              <a:lstStyle/>
              <a:p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(1)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)≥0,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∈[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</a:t>
                </a:r>
                <a:endParaRPr kumimoji="0" lang="zh-CN" sz="180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439" y="1428946"/>
                <a:ext cx="4475264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3" t="-37" r="8" b="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205430" y="1227361"/>
          <a:ext cx="236537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6" name="Equation" r:id="rId4" imgW="18897600" imgH="7010400" progId="Equation.DSMT4">
                  <p:embed/>
                </p:oleObj>
              </mc:Choice>
              <mc:Fallback>
                <p:oleObj name="Equation" r:id="rId4" imgW="18897600" imgH="7010400" progId="Equation.DSMT4">
                  <p:embed/>
                  <p:pic>
                    <p:nvPicPr>
                      <p:cNvPr id="0" name="图片 37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30" y="1227361"/>
                        <a:ext cx="236537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>
                <a:off x="651439" y="2148083"/>
                <a:ext cx="801264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t" anchorCtr="0" compatLnSpc="1">
                <a:spAutoFit/>
              </a:bodyPr>
              <a:lstStyle/>
              <a:p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(2)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)≥0,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)∈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𝐶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[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不恒为零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</a:t>
                </a:r>
                <a:endParaRPr kumimoji="0" lang="zh-CN" sz="180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439" y="2148083"/>
                <a:ext cx="8012643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7" t="-98" r="2" b="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615057" y="3557960"/>
            <a:ext cx="252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推论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 (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保序性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kumimoji="0" lang="zh-CN" altLang="zh-CN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1"/>
              <p:cNvSpPr>
                <a:spLocks noChangeArrowheads="1"/>
              </p:cNvSpPr>
              <p:nvPr/>
            </p:nvSpPr>
            <p:spPr bwMode="auto">
              <a:xfrm>
                <a:off x="687065" y="4240511"/>
                <a:ext cx="320863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t" anchorCtr="0" compatLnSpc="1">
                <a:spAutoFit/>
              </a:bodyPr>
              <a:lstStyle/>
              <a:p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若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)≤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𝑔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</a:t>
                </a:r>
                <a:endParaRPr kumimoji="0" lang="zh-CN" sz="180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065" y="4240511"/>
                <a:ext cx="3208635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20" t="-118" r="19" b="1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004394" y="4063281"/>
          <a:ext cx="36639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7" name="Equation" r:id="rId8" imgW="29260800" imgH="7010400" progId="Equation.DSMT4">
                  <p:embed/>
                </p:oleObj>
              </mc:Choice>
              <mc:Fallback>
                <p:oleObj name="Equation" r:id="rId8" imgW="29260800" imgH="7010400" progId="Equation.DSMT4">
                  <p:embed/>
                  <p:pic>
                    <p:nvPicPr>
                      <p:cNvPr id="0" name="图片 37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4394" y="4063281"/>
                        <a:ext cx="36639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04225" y="5322564"/>
            <a:ext cx="3743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推论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 (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绝对值不等式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kumimoji="0" lang="zh-CN" altLang="zh-CN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426893" y="5063008"/>
          <a:ext cx="40100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8" name="Equation" r:id="rId10" imgW="32004000" imgH="8229600" progId="Equation.DSMT4">
                  <p:embed/>
                </p:oleObj>
              </mc:Choice>
              <mc:Fallback>
                <p:oleObj name="Equation" r:id="rId10" imgW="32004000" imgH="8229600" progId="Equation.DSMT4">
                  <p:embed/>
                  <p:pic>
                    <p:nvPicPr>
                      <p:cNvPr id="0" name="图片 37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893" y="5063008"/>
                        <a:ext cx="401002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203848" y="2612116"/>
          <a:ext cx="2366963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9" name="Equation" r:id="rId12" imgW="18897600" imgH="7010400" progId="Equation.DSMT4">
                  <p:embed/>
                </p:oleObj>
              </mc:Choice>
              <mc:Fallback>
                <p:oleObj name="Equation" r:id="rId12" imgW="18897600" imgH="7010400" progId="Equation.DSMT4">
                  <p:embed/>
                  <p:pic>
                    <p:nvPicPr>
                      <p:cNvPr id="0" name="图片 37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612116"/>
                        <a:ext cx="2366963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27584" y="836712"/>
            <a:ext cx="7704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推论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 (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积分估值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>
                <a:spLocks noChangeArrowheads="1"/>
              </p:cNvSpPr>
              <p:nvPr/>
            </p:nvSpPr>
            <p:spPr bwMode="auto">
              <a:xfrm>
                <a:off x="1271291" y="1388911"/>
                <a:ext cx="5085879" cy="5386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t" anchorCtr="0" compatLnSpc="1">
                <a:spAutoFit/>
              </a:bodyPr>
              <a:lstStyle/>
              <a:p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𝑚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≤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)≤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𝑀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∈[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</a:t>
                </a:r>
              </a:p>
            </p:txBody>
          </p:sp>
        </mc:Choice>
        <mc:Fallback xmlns="">
          <p:sp>
            <p:nvSpPr>
              <p:cNvPr id="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1291" y="1388911"/>
                <a:ext cx="5085879" cy="538609"/>
              </a:xfrm>
              <a:prstGeom prst="rect">
                <a:avLst/>
              </a:prstGeom>
              <a:blipFill rotWithShape="1">
                <a:blip r:embed="rId3"/>
                <a:stretch>
                  <a:fillRect t="-31" r="4" b="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36025" y="1892401"/>
          <a:ext cx="5916295" cy="965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0" name="Equation" r:id="rId4" imgW="42976800" imgH="7010400" progId="Equation.DSMT4">
                  <p:embed/>
                </p:oleObj>
              </mc:Choice>
              <mc:Fallback>
                <p:oleObj name="Equation" r:id="rId4" imgW="42976800" imgH="7010400" progId="Equation.DSMT4">
                  <p:embed/>
                  <p:pic>
                    <p:nvPicPr>
                      <p:cNvPr id="0" name="图片 38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025" y="1892401"/>
                        <a:ext cx="5916295" cy="965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99021" y="3273660"/>
            <a:ext cx="691197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  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试比较下列两个积分的大小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endParaRPr kumimoji="0" lang="zh-CN" altLang="zh-CN" sz="28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49276" y="3748651"/>
          <a:ext cx="5170996" cy="1062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1" name="Equation" r:id="rId6" imgW="34137600" imgH="7010400" progId="Equation.DSMT4">
                  <p:embed/>
                </p:oleObj>
              </mc:Choice>
              <mc:Fallback>
                <p:oleObj name="Equation" r:id="rId6" imgW="34137600" imgH="7010400" progId="Equation.DSMT4">
                  <p:embed/>
                  <p:pic>
                    <p:nvPicPr>
                      <p:cNvPr id="0" name="图片 38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276" y="3748651"/>
                        <a:ext cx="5170996" cy="1062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953497" y="4978806"/>
          <a:ext cx="3483768" cy="756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2" name="Equation" r:id="rId8" imgW="25298400" imgH="5486400" progId="Equation.DSMT4">
                  <p:embed/>
                </p:oleObj>
              </mc:Choice>
              <mc:Fallback>
                <p:oleObj name="Equation" r:id="rId8" imgW="25298400" imgH="5486400" progId="Equation.DSMT4">
                  <p:embed/>
                  <p:pic>
                    <p:nvPicPr>
                      <p:cNvPr id="0" name="图片 38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497" y="4978806"/>
                        <a:ext cx="3483768" cy="756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402321" y="5060949"/>
          <a:ext cx="1761967" cy="672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3" name="Equation" r:id="rId10" imgW="12801600" imgH="4876800" progId="Equation.DSMT4">
                  <p:embed/>
                </p:oleObj>
              </mc:Choice>
              <mc:Fallback>
                <p:oleObj name="Equation" r:id="rId10" imgW="12801600" imgH="4876800" progId="Equation.DSMT4">
                  <p:embed/>
                  <p:pic>
                    <p:nvPicPr>
                      <p:cNvPr id="0" name="图片 38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321" y="5060949"/>
                        <a:ext cx="1761967" cy="672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899021" y="5085184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提示：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96741" y="981447"/>
            <a:ext cx="198120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试证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404856" y="764704"/>
          <a:ext cx="3319272" cy="102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9" name="Equation" r:id="rId3" imgW="3657600" imgH="1130300" progId="Equation.3">
                  <p:embed/>
                </p:oleObj>
              </mc:Choice>
              <mc:Fallback>
                <p:oleObj name="Equation" r:id="rId3" imgW="3657600" imgH="1130300" progId="Equation.3">
                  <p:embed/>
                  <p:pic>
                    <p:nvPicPr>
                      <p:cNvPr id="0" name="图片 49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856" y="764704"/>
                        <a:ext cx="3319272" cy="1029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9750" y="1891556"/>
            <a:ext cx="1289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grpSp>
        <p:nvGrpSpPr>
          <p:cNvPr id="26629" name="Group 5"/>
          <p:cNvGrpSpPr/>
          <p:nvPr/>
        </p:nvGrpSpPr>
        <p:grpSpPr bwMode="auto">
          <a:xfrm>
            <a:off x="1714500" y="1739156"/>
            <a:ext cx="1943100" cy="823912"/>
            <a:chOff x="1080" y="825"/>
            <a:chExt cx="1224" cy="519"/>
          </a:xfrm>
        </p:grpSpPr>
        <p:graphicFrame>
          <p:nvGraphicFramePr>
            <p:cNvPr id="26630" name="Object 6"/>
            <p:cNvGraphicFramePr>
              <a:graphicFrameLocks noChangeAspect="1"/>
            </p:cNvGraphicFramePr>
            <p:nvPr/>
          </p:nvGraphicFramePr>
          <p:xfrm>
            <a:off x="1080" y="977"/>
            <a:ext cx="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0" name="Equation" r:id="rId5" imgW="1371600" imgH="546100" progId="Equation.3">
                    <p:embed/>
                  </p:oleObj>
                </mc:Choice>
                <mc:Fallback>
                  <p:oleObj name="Equation" r:id="rId5" imgW="1371600" imgH="546100" progId="Equation.3">
                    <p:embed/>
                    <p:pic>
                      <p:nvPicPr>
                        <p:cNvPr id="0" name="图片 49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977"/>
                          <a:ext cx="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1" name="Object 7"/>
            <p:cNvGraphicFramePr>
              <a:graphicFrameLocks noChangeAspect="1"/>
            </p:cNvGraphicFramePr>
            <p:nvPr/>
          </p:nvGraphicFramePr>
          <p:xfrm>
            <a:off x="1785" y="825"/>
            <a:ext cx="519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1" name="Equation" r:id="rId7" imgW="1130300" imgH="1130300" progId="Equation.3">
                    <p:embed/>
                  </p:oleObj>
                </mc:Choice>
                <mc:Fallback>
                  <p:oleObj name="Equation" r:id="rId7" imgW="1130300" imgH="1130300" progId="Equation.3">
                    <p:embed/>
                    <p:pic>
                      <p:nvPicPr>
                        <p:cNvPr id="0" name="图片 493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" y="825"/>
                          <a:ext cx="519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2" name="Group 8"/>
          <p:cNvGrpSpPr/>
          <p:nvPr/>
        </p:nvGrpSpPr>
        <p:grpSpPr bwMode="auto">
          <a:xfrm>
            <a:off x="3657600" y="1828056"/>
            <a:ext cx="3276600" cy="571500"/>
            <a:chOff x="2304" y="881"/>
            <a:chExt cx="2064" cy="360"/>
          </a:xfrm>
        </p:grpSpPr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2304" y="899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则在</a:t>
              </a:r>
            </a:p>
          </p:txBody>
        </p:sp>
        <p:graphicFrame>
          <p:nvGraphicFramePr>
            <p:cNvPr id="26634" name="Object 10"/>
            <p:cNvGraphicFramePr>
              <a:graphicFrameLocks noChangeAspect="1"/>
            </p:cNvGraphicFramePr>
            <p:nvPr/>
          </p:nvGraphicFramePr>
          <p:xfrm>
            <a:off x="2832" y="881"/>
            <a:ext cx="56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2" name="Equation" r:id="rId9" imgW="1206500" imgH="762000" progId="Equation.3">
                    <p:embed/>
                  </p:oleObj>
                </mc:Choice>
                <mc:Fallback>
                  <p:oleObj name="Equation" r:id="rId9" imgW="1206500" imgH="762000" progId="Equation.3">
                    <p:embed/>
                    <p:pic>
                      <p:nvPicPr>
                        <p:cNvPr id="0" name="图片 493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881"/>
                          <a:ext cx="56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3408" y="899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 </a:t>
              </a:r>
              <a:r>
                <a:rPr kumimoji="1" lang="en-US" altLang="zh-CN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kumimoji="1"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</a:t>
              </a:r>
            </a:p>
          </p:txBody>
        </p:sp>
      </p:grpSp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1257300" y="2778968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3" name="Equation" r:id="rId11" imgW="1473200" imgH="558800" progId="Equation.3">
                  <p:embed/>
                </p:oleObj>
              </mc:Choice>
              <mc:Fallback>
                <p:oleObj name="Equation" r:id="rId11" imgW="1473200" imgH="558800" progId="Equation.3">
                  <p:embed/>
                  <p:pic>
                    <p:nvPicPr>
                      <p:cNvPr id="0" name="图片 49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778968"/>
                        <a:ext cx="110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2406650" y="2550368"/>
          <a:ext cx="19367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4" name="Equation" r:id="rId13" imgW="2654300" imgH="1168400" progId="Equation.3">
                  <p:embed/>
                </p:oleObj>
              </mc:Choice>
              <mc:Fallback>
                <p:oleObj name="Equation" r:id="rId13" imgW="2654300" imgH="1168400" progId="Equation.3">
                  <p:embed/>
                  <p:pic>
                    <p:nvPicPr>
                      <p:cNvPr id="0" name="图片 49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2550368"/>
                        <a:ext cx="19367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4419600" y="2778968"/>
          <a:ext cx="2628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5" name="Equation" r:id="rId15" imgW="3505200" imgH="546100" progId="Equation.3">
                  <p:embed/>
                </p:oleObj>
              </mc:Choice>
              <mc:Fallback>
                <p:oleObj name="Equation" r:id="rId15" imgW="3505200" imgH="546100" progId="Equation.3">
                  <p:embed/>
                  <p:pic>
                    <p:nvPicPr>
                      <p:cNvPr id="0" name="图片 49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778968"/>
                        <a:ext cx="2628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4724400" y="2512268"/>
          <a:ext cx="774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6" name="Equation" r:id="rId17" imgW="1028700" imgH="1168400" progId="Equation.3">
                  <p:embed/>
                </p:oleObj>
              </mc:Choice>
              <mc:Fallback>
                <p:oleObj name="Equation" r:id="rId17" imgW="1028700" imgH="1168400" progId="Equation.3">
                  <p:embed/>
                  <p:pic>
                    <p:nvPicPr>
                      <p:cNvPr id="0" name="图片 49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512268"/>
                        <a:ext cx="774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7086600" y="2804368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7" name="Equation" r:id="rId19" imgW="660400" imgH="419100" progId="Equation.3">
                  <p:embed/>
                </p:oleObj>
              </mc:Choice>
              <mc:Fallback>
                <p:oleObj name="Equation" r:id="rId19" imgW="660400" imgH="419100" progId="Equation.3">
                  <p:embed/>
                  <p:pic>
                    <p:nvPicPr>
                      <p:cNvPr id="0" name="图片 49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804368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1" name="Group 17"/>
          <p:cNvGrpSpPr/>
          <p:nvPr/>
        </p:nvGrpSpPr>
        <p:grpSpPr bwMode="auto">
          <a:xfrm>
            <a:off x="1527175" y="3356992"/>
            <a:ext cx="4010025" cy="738188"/>
            <a:chOff x="962" y="1935"/>
            <a:chExt cx="2526" cy="465"/>
          </a:xfrm>
        </p:grpSpPr>
        <p:graphicFrame>
          <p:nvGraphicFramePr>
            <p:cNvPr id="26642" name="Object 18"/>
            <p:cNvGraphicFramePr>
              <a:graphicFrameLocks noChangeAspect="1"/>
            </p:cNvGraphicFramePr>
            <p:nvPr/>
          </p:nvGraphicFramePr>
          <p:xfrm>
            <a:off x="962" y="1967"/>
            <a:ext cx="252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8" name="Equation" r:id="rId21" imgW="5346700" imgH="698500" progId="Equation.3">
                    <p:embed/>
                  </p:oleObj>
                </mc:Choice>
                <mc:Fallback>
                  <p:oleObj name="Equation" r:id="rId21" imgW="5346700" imgH="698500" progId="Equation.3">
                    <p:embed/>
                    <p:pic>
                      <p:nvPicPr>
                        <p:cNvPr id="0" name="图片 493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1967"/>
                          <a:ext cx="252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3" name="Object 19"/>
            <p:cNvGraphicFramePr>
              <a:graphicFrameLocks noChangeAspect="1"/>
            </p:cNvGraphicFramePr>
            <p:nvPr/>
          </p:nvGraphicFramePr>
          <p:xfrm>
            <a:off x="1620" y="1935"/>
            <a:ext cx="204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9" name="Equation" r:id="rId23" imgW="304800" imgH="698500" progId="Equation.3">
                    <p:embed/>
                  </p:oleObj>
                </mc:Choice>
                <mc:Fallback>
                  <p:oleObj name="Equation" r:id="rId23" imgW="304800" imgH="698500" progId="Equation.3">
                    <p:embed/>
                    <p:pic>
                      <p:nvPicPr>
                        <p:cNvPr id="0" name="图片 493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" y="1935"/>
                          <a:ext cx="204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796206" y="4231705"/>
            <a:ext cx="625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p:graphicFrame>
        <p:nvGraphicFramePr>
          <p:cNvPr id="26645" name="Object 21"/>
          <p:cNvGraphicFramePr>
            <a:graphicFrameLocks noChangeAspect="1"/>
          </p:cNvGraphicFramePr>
          <p:nvPr/>
        </p:nvGraphicFramePr>
        <p:xfrm>
          <a:off x="2133600" y="4030092"/>
          <a:ext cx="29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0" name="Equation" r:id="rId25" imgW="393700" imgH="1130300" progId="Equation.3">
                  <p:embed/>
                </p:oleObj>
              </mc:Choice>
              <mc:Fallback>
                <p:oleObj name="Equation" r:id="rId25" imgW="393700" imgH="1130300" progId="Equation.3">
                  <p:embed/>
                  <p:pic>
                    <p:nvPicPr>
                      <p:cNvPr id="0" name="图片 49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030092"/>
                        <a:ext cx="29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22"/>
          <p:cNvGraphicFramePr>
            <a:graphicFrameLocks noChangeAspect="1"/>
          </p:cNvGraphicFramePr>
          <p:nvPr/>
        </p:nvGraphicFramePr>
        <p:xfrm>
          <a:off x="2489200" y="4271392"/>
          <a:ext cx="1612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1" name="Equation" r:id="rId27" imgW="2146300" imgH="546100" progId="Equation.3">
                  <p:embed/>
                </p:oleObj>
              </mc:Choice>
              <mc:Fallback>
                <p:oleObj name="Equation" r:id="rId27" imgW="2146300" imgH="546100" progId="Equation.3">
                  <p:embed/>
                  <p:pic>
                    <p:nvPicPr>
                      <p:cNvPr id="0" name="图片 49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4271392"/>
                        <a:ext cx="1612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7" name="Group 23"/>
          <p:cNvGrpSpPr/>
          <p:nvPr/>
        </p:nvGrpSpPr>
        <p:grpSpPr bwMode="auto">
          <a:xfrm>
            <a:off x="4432300" y="4066605"/>
            <a:ext cx="1422400" cy="738187"/>
            <a:chOff x="2976" y="2319"/>
            <a:chExt cx="896" cy="465"/>
          </a:xfrm>
        </p:grpSpPr>
        <p:graphicFrame>
          <p:nvGraphicFramePr>
            <p:cNvPr id="26648" name="Object 24"/>
            <p:cNvGraphicFramePr>
              <a:graphicFrameLocks noChangeAspect="1"/>
            </p:cNvGraphicFramePr>
            <p:nvPr/>
          </p:nvGraphicFramePr>
          <p:xfrm>
            <a:off x="2976" y="2433"/>
            <a:ext cx="8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52" name="Equation" r:id="rId29" imgW="1892300" imgH="546100" progId="Equation.3">
                    <p:embed/>
                  </p:oleObj>
                </mc:Choice>
                <mc:Fallback>
                  <p:oleObj name="Equation" r:id="rId29" imgW="1892300" imgH="546100" progId="Equation.3">
                    <p:embed/>
                    <p:pic>
                      <p:nvPicPr>
                        <p:cNvPr id="0" name="图片 49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433"/>
                          <a:ext cx="89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9" name="Object 25"/>
            <p:cNvGraphicFramePr>
              <a:graphicFrameLocks noChangeAspect="1"/>
            </p:cNvGraphicFramePr>
            <p:nvPr/>
          </p:nvGraphicFramePr>
          <p:xfrm>
            <a:off x="3600" y="2319"/>
            <a:ext cx="204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53" name="Equation" r:id="rId31" imgW="304800" imgH="698500" progId="Equation.3">
                    <p:embed/>
                  </p:oleObj>
                </mc:Choice>
                <mc:Fallback>
                  <p:oleObj name="Equation" r:id="rId31" imgW="304800" imgH="698500" progId="Equation.3">
                    <p:embed/>
                    <p:pic>
                      <p:nvPicPr>
                        <p:cNvPr id="0" name="图片 49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319"/>
                          <a:ext cx="204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796206" y="4978872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</a:p>
        </p:txBody>
      </p:sp>
      <p:graphicFrame>
        <p:nvGraphicFramePr>
          <p:cNvPr id="26651" name="Object 27"/>
          <p:cNvGraphicFramePr>
            <a:graphicFrameLocks noChangeAspect="1"/>
          </p:cNvGraphicFramePr>
          <p:nvPr/>
        </p:nvGraphicFramePr>
        <p:xfrm>
          <a:off x="2184400" y="4824884"/>
          <a:ext cx="4279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4" name="Equation" r:id="rId33" imgW="5702300" imgH="1104900" progId="Equation.3">
                  <p:embed/>
                </p:oleObj>
              </mc:Choice>
              <mc:Fallback>
                <p:oleObj name="Equation" r:id="rId33" imgW="5702300" imgH="1104900" progId="Equation.3">
                  <p:embed/>
                  <p:pic>
                    <p:nvPicPr>
                      <p:cNvPr id="0" name="图片 49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4824884"/>
                        <a:ext cx="4279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796206" y="5740822"/>
            <a:ext cx="588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p:graphicFrame>
        <p:nvGraphicFramePr>
          <p:cNvPr id="26653" name="Object 29"/>
          <p:cNvGraphicFramePr>
            <a:graphicFrameLocks noChangeAspect="1"/>
          </p:cNvGraphicFramePr>
          <p:nvPr/>
        </p:nvGraphicFramePr>
        <p:xfrm>
          <a:off x="3067050" y="5620172"/>
          <a:ext cx="264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5" name="Equation" r:id="rId35" imgW="3517900" imgH="1130300" progId="Equation.3">
                  <p:embed/>
                </p:oleObj>
              </mc:Choice>
              <mc:Fallback>
                <p:oleObj name="Equation" r:id="rId35" imgW="3517900" imgH="1130300" progId="Equation.3">
                  <p:embed/>
                  <p:pic>
                    <p:nvPicPr>
                      <p:cNvPr id="0" name="图片 49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5620172"/>
                        <a:ext cx="2641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  <p:bldP spid="26644" grpId="0" autoUpdateAnimBg="0"/>
      <p:bldP spid="26650" grpId="0" autoUpdateAnimBg="0"/>
      <p:bldP spid="2665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67544" y="860971"/>
            <a:ext cx="4608512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定理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 (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积分中值定理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>
                <a:spLocks noChangeArrowheads="1"/>
              </p:cNvSpPr>
              <p:nvPr/>
            </p:nvSpPr>
            <p:spPr bwMode="auto">
              <a:xfrm>
                <a:off x="619151" y="1513716"/>
                <a:ext cx="4168873" cy="9848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)∈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𝐶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[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则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至少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存在一点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𝜉∈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[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𝑎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𝑏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],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使 </a:t>
                </a:r>
                <a:endParaRPr kumimoji="0" lang="zh-CN" sz="280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151" y="1513716"/>
                <a:ext cx="4168873" cy="984885"/>
              </a:xfrm>
              <a:prstGeom prst="rect">
                <a:avLst/>
              </a:prstGeom>
              <a:blipFill rotWithShape="1">
                <a:blip r:embed="rId4"/>
                <a:stretch>
                  <a:fillRect l="-1" t="-52" r="3" b="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39552" y="2420888"/>
                <a:ext cx="4208140" cy="1069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𝑏</m:t>
                          </m:r>
                        </m:sup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𝑓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)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𝑑𝑥</m:t>
                          </m:r>
                        </m:e>
                      </m:nary>
                      <m:r>
                        <a:rPr lang="zh-CN" altLang="en-US" sz="2800"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𝑓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𝜉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)(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𝑏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−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𝑎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).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420888"/>
                <a:ext cx="4208140" cy="1069716"/>
              </a:xfrm>
              <a:prstGeom prst="rect">
                <a:avLst/>
              </a:prstGeom>
              <a:blipFill rotWithShape="1">
                <a:blip r:embed="rId5"/>
                <a:stretch>
                  <a:fillRect l="-10" t="-25" r="10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4194375" y="593509"/>
            <a:ext cx="4878150" cy="3239654"/>
            <a:chOff x="6150076" y="883915"/>
            <a:chExt cx="4878150" cy="3239654"/>
          </a:xfrm>
        </p:grpSpPr>
        <p:sp>
          <p:nvSpPr>
            <p:cNvPr id="6" name="Freeform 8"/>
            <p:cNvSpPr/>
            <p:nvPr/>
          </p:nvSpPr>
          <p:spPr bwMode="auto">
            <a:xfrm>
              <a:off x="7098203" y="1636713"/>
              <a:ext cx="3282950" cy="1968500"/>
            </a:xfrm>
            <a:custGeom>
              <a:avLst/>
              <a:gdLst>
                <a:gd name="T0" fmla="*/ 0 w 2068"/>
                <a:gd name="T1" fmla="*/ 413 h 1240"/>
                <a:gd name="T2" fmla="*/ 42 w 2068"/>
                <a:gd name="T3" fmla="*/ 372 h 1240"/>
                <a:gd name="T4" fmla="*/ 83 w 2068"/>
                <a:gd name="T5" fmla="*/ 331 h 1240"/>
                <a:gd name="T6" fmla="*/ 124 w 2068"/>
                <a:gd name="T7" fmla="*/ 291 h 1240"/>
                <a:gd name="T8" fmla="*/ 166 w 2068"/>
                <a:gd name="T9" fmla="*/ 252 h 1240"/>
                <a:gd name="T10" fmla="*/ 207 w 2068"/>
                <a:gd name="T11" fmla="*/ 215 h 1240"/>
                <a:gd name="T12" fmla="*/ 248 w 2068"/>
                <a:gd name="T13" fmla="*/ 179 h 1240"/>
                <a:gd name="T14" fmla="*/ 290 w 2068"/>
                <a:gd name="T15" fmla="*/ 147 h 1240"/>
                <a:gd name="T16" fmla="*/ 331 w 2068"/>
                <a:gd name="T17" fmla="*/ 116 h 1240"/>
                <a:gd name="T18" fmla="*/ 373 w 2068"/>
                <a:gd name="T19" fmla="*/ 89 h 1240"/>
                <a:gd name="T20" fmla="*/ 414 w 2068"/>
                <a:gd name="T21" fmla="*/ 65 h 1240"/>
                <a:gd name="T22" fmla="*/ 455 w 2068"/>
                <a:gd name="T23" fmla="*/ 44 h 1240"/>
                <a:gd name="T24" fmla="*/ 497 w 2068"/>
                <a:gd name="T25" fmla="*/ 27 h 1240"/>
                <a:gd name="T26" fmla="*/ 538 w 2068"/>
                <a:gd name="T27" fmla="*/ 14 h 1240"/>
                <a:gd name="T28" fmla="*/ 579 w 2068"/>
                <a:gd name="T29" fmla="*/ 5 h 1240"/>
                <a:gd name="T30" fmla="*/ 621 w 2068"/>
                <a:gd name="T31" fmla="*/ 0 h 1240"/>
                <a:gd name="T32" fmla="*/ 662 w 2068"/>
                <a:gd name="T33" fmla="*/ 0 h 1240"/>
                <a:gd name="T34" fmla="*/ 703 w 2068"/>
                <a:gd name="T35" fmla="*/ 3 h 1240"/>
                <a:gd name="T36" fmla="*/ 745 w 2068"/>
                <a:gd name="T37" fmla="*/ 10 h 1240"/>
                <a:gd name="T38" fmla="*/ 786 w 2068"/>
                <a:gd name="T39" fmla="*/ 22 h 1240"/>
                <a:gd name="T40" fmla="*/ 827 w 2068"/>
                <a:gd name="T41" fmla="*/ 37 h 1240"/>
                <a:gd name="T42" fmla="*/ 869 w 2068"/>
                <a:gd name="T43" fmla="*/ 56 h 1240"/>
                <a:gd name="T44" fmla="*/ 910 w 2068"/>
                <a:gd name="T45" fmla="*/ 78 h 1240"/>
                <a:gd name="T46" fmla="*/ 952 w 2068"/>
                <a:gd name="T47" fmla="*/ 105 h 1240"/>
                <a:gd name="T48" fmla="*/ 993 w 2068"/>
                <a:gd name="T49" fmla="*/ 134 h 1240"/>
                <a:gd name="T50" fmla="*/ 1034 w 2068"/>
                <a:gd name="T51" fmla="*/ 165 h 1240"/>
                <a:gd name="T52" fmla="*/ 1076 w 2068"/>
                <a:gd name="T53" fmla="*/ 200 h 1240"/>
                <a:gd name="T54" fmla="*/ 1117 w 2068"/>
                <a:gd name="T55" fmla="*/ 236 h 1240"/>
                <a:gd name="T56" fmla="*/ 1158 w 2068"/>
                <a:gd name="T57" fmla="*/ 275 h 1240"/>
                <a:gd name="T58" fmla="*/ 1200 w 2068"/>
                <a:gd name="T59" fmla="*/ 314 h 1240"/>
                <a:gd name="T60" fmla="*/ 1241 w 2068"/>
                <a:gd name="T61" fmla="*/ 354 h 1240"/>
                <a:gd name="T62" fmla="*/ 1282 w 2068"/>
                <a:gd name="T63" fmla="*/ 396 h 1240"/>
                <a:gd name="T64" fmla="*/ 1324 w 2068"/>
                <a:gd name="T65" fmla="*/ 437 h 1240"/>
                <a:gd name="T66" fmla="*/ 1365 w 2068"/>
                <a:gd name="T67" fmla="*/ 478 h 1240"/>
                <a:gd name="T68" fmla="*/ 1406 w 2068"/>
                <a:gd name="T69" fmla="*/ 519 h 1240"/>
                <a:gd name="T70" fmla="*/ 1448 w 2068"/>
                <a:gd name="T71" fmla="*/ 558 h 1240"/>
                <a:gd name="T72" fmla="*/ 1489 w 2068"/>
                <a:gd name="T73" fmla="*/ 596 h 1240"/>
                <a:gd name="T74" fmla="*/ 1531 w 2068"/>
                <a:gd name="T75" fmla="*/ 632 h 1240"/>
                <a:gd name="T76" fmla="*/ 1572 w 2068"/>
                <a:gd name="T77" fmla="*/ 666 h 1240"/>
                <a:gd name="T78" fmla="*/ 1613 w 2068"/>
                <a:gd name="T79" fmla="*/ 698 h 1240"/>
                <a:gd name="T80" fmla="*/ 1655 w 2068"/>
                <a:gd name="T81" fmla="*/ 726 h 1240"/>
                <a:gd name="T82" fmla="*/ 1696 w 2068"/>
                <a:gd name="T83" fmla="*/ 752 h 1240"/>
                <a:gd name="T84" fmla="*/ 1737 w 2068"/>
                <a:gd name="T85" fmla="*/ 773 h 1240"/>
                <a:gd name="T86" fmla="*/ 1779 w 2068"/>
                <a:gd name="T87" fmla="*/ 792 h 1240"/>
                <a:gd name="T88" fmla="*/ 1820 w 2068"/>
                <a:gd name="T89" fmla="*/ 807 h 1240"/>
                <a:gd name="T90" fmla="*/ 1861 w 2068"/>
                <a:gd name="T91" fmla="*/ 817 h 1240"/>
                <a:gd name="T92" fmla="*/ 1903 w 2068"/>
                <a:gd name="T93" fmla="*/ 824 h 1240"/>
                <a:gd name="T94" fmla="*/ 1944 w 2068"/>
                <a:gd name="T95" fmla="*/ 827 h 1240"/>
                <a:gd name="T96" fmla="*/ 1985 w 2068"/>
                <a:gd name="T97" fmla="*/ 825 h 1240"/>
                <a:gd name="T98" fmla="*/ 2027 w 2068"/>
                <a:gd name="T99" fmla="*/ 819 h 1240"/>
                <a:gd name="T100" fmla="*/ 2068 w 2068"/>
                <a:gd name="T101" fmla="*/ 810 h 1240"/>
                <a:gd name="T102" fmla="*/ 0 w 2068"/>
                <a:gd name="T103" fmla="*/ 413 h 1240"/>
                <a:gd name="T104" fmla="*/ 0 w 2068"/>
                <a:gd name="T105" fmla="*/ 1240 h 1240"/>
                <a:gd name="T106" fmla="*/ 2068 w 2068"/>
                <a:gd name="T107" fmla="*/ 1240 h 1240"/>
                <a:gd name="T108" fmla="*/ 2068 w 2068"/>
                <a:gd name="T109" fmla="*/ 810 h 1240"/>
                <a:gd name="T110" fmla="*/ 0 w 2068"/>
                <a:gd name="T111" fmla="*/ 413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8" h="1240">
                  <a:moveTo>
                    <a:pt x="0" y="413"/>
                  </a:moveTo>
                  <a:lnTo>
                    <a:pt x="42" y="372"/>
                  </a:lnTo>
                  <a:lnTo>
                    <a:pt x="83" y="331"/>
                  </a:lnTo>
                  <a:lnTo>
                    <a:pt x="124" y="291"/>
                  </a:lnTo>
                  <a:lnTo>
                    <a:pt x="166" y="252"/>
                  </a:lnTo>
                  <a:lnTo>
                    <a:pt x="207" y="215"/>
                  </a:lnTo>
                  <a:lnTo>
                    <a:pt x="248" y="179"/>
                  </a:lnTo>
                  <a:lnTo>
                    <a:pt x="290" y="147"/>
                  </a:lnTo>
                  <a:lnTo>
                    <a:pt x="331" y="116"/>
                  </a:lnTo>
                  <a:lnTo>
                    <a:pt x="373" y="89"/>
                  </a:lnTo>
                  <a:lnTo>
                    <a:pt x="414" y="65"/>
                  </a:lnTo>
                  <a:lnTo>
                    <a:pt x="455" y="44"/>
                  </a:lnTo>
                  <a:lnTo>
                    <a:pt x="497" y="27"/>
                  </a:lnTo>
                  <a:lnTo>
                    <a:pt x="538" y="14"/>
                  </a:lnTo>
                  <a:lnTo>
                    <a:pt x="579" y="5"/>
                  </a:lnTo>
                  <a:lnTo>
                    <a:pt x="621" y="0"/>
                  </a:lnTo>
                  <a:lnTo>
                    <a:pt x="662" y="0"/>
                  </a:lnTo>
                  <a:lnTo>
                    <a:pt x="703" y="3"/>
                  </a:lnTo>
                  <a:lnTo>
                    <a:pt x="745" y="10"/>
                  </a:lnTo>
                  <a:lnTo>
                    <a:pt x="786" y="22"/>
                  </a:lnTo>
                  <a:lnTo>
                    <a:pt x="827" y="37"/>
                  </a:lnTo>
                  <a:lnTo>
                    <a:pt x="869" y="56"/>
                  </a:lnTo>
                  <a:lnTo>
                    <a:pt x="910" y="78"/>
                  </a:lnTo>
                  <a:lnTo>
                    <a:pt x="952" y="105"/>
                  </a:lnTo>
                  <a:lnTo>
                    <a:pt x="993" y="134"/>
                  </a:lnTo>
                  <a:lnTo>
                    <a:pt x="1034" y="165"/>
                  </a:lnTo>
                  <a:lnTo>
                    <a:pt x="1076" y="200"/>
                  </a:lnTo>
                  <a:lnTo>
                    <a:pt x="1117" y="236"/>
                  </a:lnTo>
                  <a:lnTo>
                    <a:pt x="1158" y="275"/>
                  </a:lnTo>
                  <a:lnTo>
                    <a:pt x="1200" y="314"/>
                  </a:lnTo>
                  <a:lnTo>
                    <a:pt x="1241" y="354"/>
                  </a:lnTo>
                  <a:lnTo>
                    <a:pt x="1282" y="396"/>
                  </a:lnTo>
                  <a:lnTo>
                    <a:pt x="1324" y="437"/>
                  </a:lnTo>
                  <a:lnTo>
                    <a:pt x="1365" y="478"/>
                  </a:lnTo>
                  <a:lnTo>
                    <a:pt x="1406" y="519"/>
                  </a:lnTo>
                  <a:lnTo>
                    <a:pt x="1448" y="558"/>
                  </a:lnTo>
                  <a:lnTo>
                    <a:pt x="1489" y="596"/>
                  </a:lnTo>
                  <a:lnTo>
                    <a:pt x="1531" y="632"/>
                  </a:lnTo>
                  <a:lnTo>
                    <a:pt x="1572" y="666"/>
                  </a:lnTo>
                  <a:lnTo>
                    <a:pt x="1613" y="698"/>
                  </a:lnTo>
                  <a:lnTo>
                    <a:pt x="1655" y="726"/>
                  </a:lnTo>
                  <a:lnTo>
                    <a:pt x="1696" y="752"/>
                  </a:lnTo>
                  <a:lnTo>
                    <a:pt x="1737" y="773"/>
                  </a:lnTo>
                  <a:lnTo>
                    <a:pt x="1779" y="792"/>
                  </a:lnTo>
                  <a:lnTo>
                    <a:pt x="1820" y="807"/>
                  </a:lnTo>
                  <a:lnTo>
                    <a:pt x="1861" y="817"/>
                  </a:lnTo>
                  <a:lnTo>
                    <a:pt x="1903" y="824"/>
                  </a:lnTo>
                  <a:lnTo>
                    <a:pt x="1944" y="827"/>
                  </a:lnTo>
                  <a:lnTo>
                    <a:pt x="1985" y="825"/>
                  </a:lnTo>
                  <a:lnTo>
                    <a:pt x="2027" y="819"/>
                  </a:lnTo>
                  <a:lnTo>
                    <a:pt x="2068" y="810"/>
                  </a:lnTo>
                  <a:lnTo>
                    <a:pt x="0" y="413"/>
                  </a:lnTo>
                  <a:lnTo>
                    <a:pt x="0" y="1240"/>
                  </a:lnTo>
                  <a:lnTo>
                    <a:pt x="2068" y="1240"/>
                  </a:lnTo>
                  <a:lnTo>
                    <a:pt x="2068" y="810"/>
                  </a:lnTo>
                  <a:lnTo>
                    <a:pt x="0" y="413"/>
                  </a:lnTo>
                  <a:close/>
                </a:path>
              </a:pathLst>
            </a:custGeom>
            <a:solidFill>
              <a:srgbClr val="87C8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3"/>
            <p:cNvSpPr/>
            <p:nvPr/>
          </p:nvSpPr>
          <p:spPr bwMode="auto">
            <a:xfrm>
              <a:off x="7104187" y="1635369"/>
              <a:ext cx="3270738" cy="1297433"/>
            </a:xfrm>
            <a:custGeom>
              <a:avLst/>
              <a:gdLst>
                <a:gd name="T0" fmla="*/ 20 w 2073"/>
                <a:gd name="T1" fmla="*/ 609 h 1281"/>
                <a:gd name="T2" fmla="*/ 295 w 2073"/>
                <a:gd name="T3" fmla="*/ 222 h 1281"/>
                <a:gd name="T4" fmla="*/ 428 w 2073"/>
                <a:gd name="T5" fmla="*/ 90 h 1281"/>
                <a:gd name="T6" fmla="*/ 469 w 2073"/>
                <a:gd name="T7" fmla="*/ 60 h 1281"/>
                <a:gd name="T8" fmla="*/ 494 w 2073"/>
                <a:gd name="T9" fmla="*/ 45 h 1281"/>
                <a:gd name="T10" fmla="*/ 526 w 2073"/>
                <a:gd name="T11" fmla="*/ 29 h 1281"/>
                <a:gd name="T12" fmla="*/ 549 w 2073"/>
                <a:gd name="T13" fmla="*/ 19 h 1281"/>
                <a:gd name="T14" fmla="*/ 561 w 2073"/>
                <a:gd name="T15" fmla="*/ 15 h 1281"/>
                <a:gd name="T16" fmla="*/ 579 w 2073"/>
                <a:gd name="T17" fmla="*/ 10 h 1281"/>
                <a:gd name="T18" fmla="*/ 601 w 2073"/>
                <a:gd name="T19" fmla="*/ 5 h 1281"/>
                <a:gd name="T20" fmla="*/ 614 w 2073"/>
                <a:gd name="T21" fmla="*/ 3 h 1281"/>
                <a:gd name="T22" fmla="*/ 623 w 2073"/>
                <a:gd name="T23" fmla="*/ 1 h 1281"/>
                <a:gd name="T24" fmla="*/ 630 w 2073"/>
                <a:gd name="T25" fmla="*/ 1 h 1281"/>
                <a:gd name="T26" fmla="*/ 639 w 2073"/>
                <a:gd name="T27" fmla="*/ 0 h 1281"/>
                <a:gd name="T28" fmla="*/ 643 w 2073"/>
                <a:gd name="T29" fmla="*/ 0 h 1281"/>
                <a:gd name="T30" fmla="*/ 648 w 2073"/>
                <a:gd name="T31" fmla="*/ 0 h 1281"/>
                <a:gd name="T32" fmla="*/ 653 w 2073"/>
                <a:gd name="T33" fmla="*/ 0 h 1281"/>
                <a:gd name="T34" fmla="*/ 657 w 2073"/>
                <a:gd name="T35" fmla="*/ 0 h 1281"/>
                <a:gd name="T36" fmla="*/ 664 w 2073"/>
                <a:gd name="T37" fmla="*/ 0 h 1281"/>
                <a:gd name="T38" fmla="*/ 670 w 2073"/>
                <a:gd name="T39" fmla="*/ 0 h 1281"/>
                <a:gd name="T40" fmla="*/ 678 w 2073"/>
                <a:gd name="T41" fmla="*/ 1 h 1281"/>
                <a:gd name="T42" fmla="*/ 687 w 2073"/>
                <a:gd name="T43" fmla="*/ 2 h 1281"/>
                <a:gd name="T44" fmla="*/ 699 w 2073"/>
                <a:gd name="T45" fmla="*/ 4 h 1281"/>
                <a:gd name="T46" fmla="*/ 717 w 2073"/>
                <a:gd name="T47" fmla="*/ 8 h 1281"/>
                <a:gd name="T48" fmla="*/ 729 w 2073"/>
                <a:gd name="T49" fmla="*/ 11 h 1281"/>
                <a:gd name="T50" fmla="*/ 744 w 2073"/>
                <a:gd name="T51" fmla="*/ 16 h 1281"/>
                <a:gd name="T52" fmla="*/ 771 w 2073"/>
                <a:gd name="T53" fmla="*/ 27 h 1281"/>
                <a:gd name="T54" fmla="*/ 802 w 2073"/>
                <a:gd name="T55" fmla="*/ 42 h 1281"/>
                <a:gd name="T56" fmla="*/ 846 w 2073"/>
                <a:gd name="T57" fmla="*/ 70 h 1281"/>
                <a:gd name="T58" fmla="*/ 890 w 2073"/>
                <a:gd name="T59" fmla="*/ 103 h 1281"/>
                <a:gd name="T60" fmla="*/ 1185 w 2073"/>
                <a:gd name="T61" fmla="*/ 462 h 1281"/>
                <a:gd name="T62" fmla="*/ 1479 w 2073"/>
                <a:gd name="T63" fmla="*/ 905 h 1281"/>
                <a:gd name="T64" fmla="*/ 1690 w 2073"/>
                <a:gd name="T65" fmla="*/ 1157 h 1281"/>
                <a:gd name="T66" fmla="*/ 1735 w 2073"/>
                <a:gd name="T67" fmla="*/ 1194 h 1281"/>
                <a:gd name="T68" fmla="*/ 1778 w 2073"/>
                <a:gd name="T69" fmla="*/ 1225 h 1281"/>
                <a:gd name="T70" fmla="*/ 1800 w 2073"/>
                <a:gd name="T71" fmla="*/ 1238 h 1281"/>
                <a:gd name="T72" fmla="*/ 1823 w 2073"/>
                <a:gd name="T73" fmla="*/ 1250 h 1281"/>
                <a:gd name="T74" fmla="*/ 1851 w 2073"/>
                <a:gd name="T75" fmla="*/ 1262 h 1281"/>
                <a:gd name="T76" fmla="*/ 1872 w 2073"/>
                <a:gd name="T77" fmla="*/ 1269 h 1281"/>
                <a:gd name="T78" fmla="*/ 1885 w 2073"/>
                <a:gd name="T79" fmla="*/ 1272 h 1281"/>
                <a:gd name="T80" fmla="*/ 1903 w 2073"/>
                <a:gd name="T81" fmla="*/ 1277 h 1281"/>
                <a:gd name="T82" fmla="*/ 1910 w 2073"/>
                <a:gd name="T83" fmla="*/ 1278 h 1281"/>
                <a:gd name="T84" fmla="*/ 1923 w 2073"/>
                <a:gd name="T85" fmla="*/ 1280 h 1281"/>
                <a:gd name="T86" fmla="*/ 1933 w 2073"/>
                <a:gd name="T87" fmla="*/ 1281 h 1281"/>
                <a:gd name="T88" fmla="*/ 1939 w 2073"/>
                <a:gd name="T89" fmla="*/ 1281 h 1281"/>
                <a:gd name="T90" fmla="*/ 1944 w 2073"/>
                <a:gd name="T91" fmla="*/ 1281 h 1281"/>
                <a:gd name="T92" fmla="*/ 1949 w 2073"/>
                <a:gd name="T93" fmla="*/ 1281 h 1281"/>
                <a:gd name="T94" fmla="*/ 1954 w 2073"/>
                <a:gd name="T95" fmla="*/ 1281 h 1281"/>
                <a:gd name="T96" fmla="*/ 1959 w 2073"/>
                <a:gd name="T97" fmla="*/ 1281 h 1281"/>
                <a:gd name="T98" fmla="*/ 1963 w 2073"/>
                <a:gd name="T99" fmla="*/ 1281 h 1281"/>
                <a:gd name="T100" fmla="*/ 1970 w 2073"/>
                <a:gd name="T101" fmla="*/ 1281 h 1281"/>
                <a:gd name="T102" fmla="*/ 1978 w 2073"/>
                <a:gd name="T103" fmla="*/ 1280 h 1281"/>
                <a:gd name="T104" fmla="*/ 1988 w 2073"/>
                <a:gd name="T105" fmla="*/ 1279 h 1281"/>
                <a:gd name="T106" fmla="*/ 2002 w 2073"/>
                <a:gd name="T107" fmla="*/ 1277 h 1281"/>
                <a:gd name="T108" fmla="*/ 2028 w 2073"/>
                <a:gd name="T109" fmla="*/ 1271 h 1281"/>
                <a:gd name="T110" fmla="*/ 2051 w 2073"/>
                <a:gd name="T111" fmla="*/ 1264 h 1281"/>
                <a:gd name="T112" fmla="*/ 2064 w 2073"/>
                <a:gd name="T113" fmla="*/ 1259 h 1281"/>
                <a:gd name="T114" fmla="*/ 2072 w 2073"/>
                <a:gd name="T115" fmla="*/ 1256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73" h="1281">
                  <a:moveTo>
                    <a:pt x="0" y="641"/>
                  </a:moveTo>
                  <a:lnTo>
                    <a:pt x="0" y="640"/>
                  </a:lnTo>
                  <a:lnTo>
                    <a:pt x="1" y="639"/>
                  </a:lnTo>
                  <a:lnTo>
                    <a:pt x="2" y="637"/>
                  </a:lnTo>
                  <a:lnTo>
                    <a:pt x="4" y="633"/>
                  </a:lnTo>
                  <a:lnTo>
                    <a:pt x="10" y="625"/>
                  </a:lnTo>
                  <a:lnTo>
                    <a:pt x="20" y="609"/>
                  </a:lnTo>
                  <a:lnTo>
                    <a:pt x="40" y="578"/>
                  </a:lnTo>
                  <a:lnTo>
                    <a:pt x="84" y="510"/>
                  </a:lnTo>
                  <a:lnTo>
                    <a:pt x="126" y="449"/>
                  </a:lnTo>
                  <a:lnTo>
                    <a:pt x="166" y="390"/>
                  </a:lnTo>
                  <a:lnTo>
                    <a:pt x="210" y="330"/>
                  </a:lnTo>
                  <a:lnTo>
                    <a:pt x="250" y="276"/>
                  </a:lnTo>
                  <a:lnTo>
                    <a:pt x="295" y="222"/>
                  </a:lnTo>
                  <a:lnTo>
                    <a:pt x="339" y="173"/>
                  </a:lnTo>
                  <a:lnTo>
                    <a:pt x="379" y="133"/>
                  </a:lnTo>
                  <a:lnTo>
                    <a:pt x="423" y="94"/>
                  </a:lnTo>
                  <a:lnTo>
                    <a:pt x="424" y="94"/>
                  </a:lnTo>
                  <a:lnTo>
                    <a:pt x="424" y="93"/>
                  </a:lnTo>
                  <a:lnTo>
                    <a:pt x="426" y="92"/>
                  </a:lnTo>
                  <a:lnTo>
                    <a:pt x="428" y="90"/>
                  </a:lnTo>
                  <a:lnTo>
                    <a:pt x="433" y="86"/>
                  </a:lnTo>
                  <a:lnTo>
                    <a:pt x="444" y="78"/>
                  </a:lnTo>
                  <a:lnTo>
                    <a:pt x="464" y="64"/>
                  </a:lnTo>
                  <a:lnTo>
                    <a:pt x="465" y="63"/>
                  </a:lnTo>
                  <a:lnTo>
                    <a:pt x="465" y="63"/>
                  </a:lnTo>
                  <a:lnTo>
                    <a:pt x="466" y="62"/>
                  </a:lnTo>
                  <a:lnTo>
                    <a:pt x="469" y="60"/>
                  </a:lnTo>
                  <a:lnTo>
                    <a:pt x="474" y="57"/>
                  </a:lnTo>
                  <a:lnTo>
                    <a:pt x="484" y="51"/>
                  </a:lnTo>
                  <a:lnTo>
                    <a:pt x="485" y="51"/>
                  </a:lnTo>
                  <a:lnTo>
                    <a:pt x="486" y="50"/>
                  </a:lnTo>
                  <a:lnTo>
                    <a:pt x="487" y="50"/>
                  </a:lnTo>
                  <a:lnTo>
                    <a:pt x="489" y="48"/>
                  </a:lnTo>
                  <a:lnTo>
                    <a:pt x="494" y="45"/>
                  </a:lnTo>
                  <a:lnTo>
                    <a:pt x="504" y="39"/>
                  </a:lnTo>
                  <a:lnTo>
                    <a:pt x="505" y="39"/>
                  </a:lnTo>
                  <a:lnTo>
                    <a:pt x="506" y="39"/>
                  </a:lnTo>
                  <a:lnTo>
                    <a:pt x="507" y="38"/>
                  </a:lnTo>
                  <a:lnTo>
                    <a:pt x="510" y="37"/>
                  </a:lnTo>
                  <a:lnTo>
                    <a:pt x="515" y="34"/>
                  </a:lnTo>
                  <a:lnTo>
                    <a:pt x="526" y="29"/>
                  </a:lnTo>
                  <a:lnTo>
                    <a:pt x="527" y="28"/>
                  </a:lnTo>
                  <a:lnTo>
                    <a:pt x="528" y="28"/>
                  </a:lnTo>
                  <a:lnTo>
                    <a:pt x="529" y="27"/>
                  </a:lnTo>
                  <a:lnTo>
                    <a:pt x="532" y="26"/>
                  </a:lnTo>
                  <a:lnTo>
                    <a:pt x="537" y="24"/>
                  </a:lnTo>
                  <a:lnTo>
                    <a:pt x="548" y="20"/>
                  </a:lnTo>
                  <a:lnTo>
                    <a:pt x="549" y="19"/>
                  </a:lnTo>
                  <a:lnTo>
                    <a:pt x="549" y="19"/>
                  </a:lnTo>
                  <a:lnTo>
                    <a:pt x="550" y="18"/>
                  </a:lnTo>
                  <a:lnTo>
                    <a:pt x="553" y="18"/>
                  </a:lnTo>
                  <a:lnTo>
                    <a:pt x="558" y="16"/>
                  </a:lnTo>
                  <a:lnTo>
                    <a:pt x="559" y="16"/>
                  </a:lnTo>
                  <a:lnTo>
                    <a:pt x="559" y="15"/>
                  </a:lnTo>
                  <a:lnTo>
                    <a:pt x="561" y="15"/>
                  </a:lnTo>
                  <a:lnTo>
                    <a:pt x="563" y="14"/>
                  </a:lnTo>
                  <a:lnTo>
                    <a:pt x="568" y="12"/>
                  </a:lnTo>
                  <a:lnTo>
                    <a:pt x="569" y="12"/>
                  </a:lnTo>
                  <a:lnTo>
                    <a:pt x="570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9" y="10"/>
                  </a:lnTo>
                  <a:lnTo>
                    <a:pt x="589" y="7"/>
                  </a:lnTo>
                  <a:lnTo>
                    <a:pt x="589" y="7"/>
                  </a:lnTo>
                  <a:lnTo>
                    <a:pt x="590" y="7"/>
                  </a:lnTo>
                  <a:lnTo>
                    <a:pt x="592" y="6"/>
                  </a:lnTo>
                  <a:lnTo>
                    <a:pt x="594" y="6"/>
                  </a:lnTo>
                  <a:lnTo>
                    <a:pt x="600" y="5"/>
                  </a:lnTo>
                  <a:lnTo>
                    <a:pt x="601" y="5"/>
                  </a:lnTo>
                  <a:lnTo>
                    <a:pt x="601" y="5"/>
                  </a:lnTo>
                  <a:lnTo>
                    <a:pt x="603" y="4"/>
                  </a:lnTo>
                  <a:lnTo>
                    <a:pt x="606" y="4"/>
                  </a:lnTo>
                  <a:lnTo>
                    <a:pt x="611" y="3"/>
                  </a:lnTo>
                  <a:lnTo>
                    <a:pt x="612" y="3"/>
                  </a:lnTo>
                  <a:lnTo>
                    <a:pt x="612" y="3"/>
                  </a:lnTo>
                  <a:lnTo>
                    <a:pt x="614" y="3"/>
                  </a:lnTo>
                  <a:lnTo>
                    <a:pt x="616" y="2"/>
                  </a:lnTo>
                  <a:lnTo>
                    <a:pt x="617" y="2"/>
                  </a:lnTo>
                  <a:lnTo>
                    <a:pt x="618" y="2"/>
                  </a:lnTo>
                  <a:lnTo>
                    <a:pt x="619" y="2"/>
                  </a:lnTo>
                  <a:lnTo>
                    <a:pt x="622" y="2"/>
                  </a:lnTo>
                  <a:lnTo>
                    <a:pt x="623" y="2"/>
                  </a:lnTo>
                  <a:lnTo>
                    <a:pt x="623" y="1"/>
                  </a:lnTo>
                  <a:lnTo>
                    <a:pt x="625" y="1"/>
                  </a:lnTo>
                  <a:lnTo>
                    <a:pt x="625" y="1"/>
                  </a:lnTo>
                  <a:lnTo>
                    <a:pt x="626" y="1"/>
                  </a:lnTo>
                  <a:lnTo>
                    <a:pt x="627" y="1"/>
                  </a:lnTo>
                  <a:lnTo>
                    <a:pt x="628" y="1"/>
                  </a:lnTo>
                  <a:lnTo>
                    <a:pt x="629" y="1"/>
                  </a:lnTo>
                  <a:lnTo>
                    <a:pt x="630" y="1"/>
                  </a:lnTo>
                  <a:lnTo>
                    <a:pt x="633" y="0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636" y="0"/>
                  </a:lnTo>
                  <a:lnTo>
                    <a:pt x="636" y="0"/>
                  </a:lnTo>
                  <a:lnTo>
                    <a:pt x="637" y="0"/>
                  </a:lnTo>
                  <a:lnTo>
                    <a:pt x="639" y="0"/>
                  </a:lnTo>
                  <a:lnTo>
                    <a:pt x="639" y="0"/>
                  </a:lnTo>
                  <a:lnTo>
                    <a:pt x="640" y="0"/>
                  </a:lnTo>
                  <a:lnTo>
                    <a:pt x="640" y="0"/>
                  </a:lnTo>
                  <a:lnTo>
                    <a:pt x="641" y="0"/>
                  </a:lnTo>
                  <a:lnTo>
                    <a:pt x="642" y="0"/>
                  </a:lnTo>
                  <a:lnTo>
                    <a:pt x="643" y="0"/>
                  </a:lnTo>
                  <a:lnTo>
                    <a:pt x="643" y="0"/>
                  </a:lnTo>
                  <a:lnTo>
                    <a:pt x="644" y="0"/>
                  </a:lnTo>
                  <a:lnTo>
                    <a:pt x="645" y="0"/>
                  </a:lnTo>
                  <a:lnTo>
                    <a:pt x="645" y="0"/>
                  </a:lnTo>
                  <a:lnTo>
                    <a:pt x="646" y="0"/>
                  </a:lnTo>
                  <a:lnTo>
                    <a:pt x="646" y="0"/>
                  </a:lnTo>
                  <a:lnTo>
                    <a:pt x="647" y="0"/>
                  </a:lnTo>
                  <a:lnTo>
                    <a:pt x="648" y="0"/>
                  </a:lnTo>
                  <a:lnTo>
                    <a:pt x="649" y="0"/>
                  </a:lnTo>
                  <a:lnTo>
                    <a:pt x="649" y="0"/>
                  </a:lnTo>
                  <a:lnTo>
                    <a:pt x="650" y="0"/>
                  </a:lnTo>
                  <a:lnTo>
                    <a:pt x="651" y="0"/>
                  </a:lnTo>
                  <a:lnTo>
                    <a:pt x="651" y="0"/>
                  </a:lnTo>
                  <a:lnTo>
                    <a:pt x="652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54" y="0"/>
                  </a:lnTo>
                  <a:lnTo>
                    <a:pt x="655" y="0"/>
                  </a:lnTo>
                  <a:lnTo>
                    <a:pt x="655" y="0"/>
                  </a:lnTo>
                  <a:lnTo>
                    <a:pt x="656" y="0"/>
                  </a:lnTo>
                  <a:lnTo>
                    <a:pt x="657" y="0"/>
                  </a:lnTo>
                  <a:lnTo>
                    <a:pt x="657" y="0"/>
                  </a:lnTo>
                  <a:lnTo>
                    <a:pt x="658" y="0"/>
                  </a:lnTo>
                  <a:lnTo>
                    <a:pt x="659" y="0"/>
                  </a:lnTo>
                  <a:lnTo>
                    <a:pt x="660" y="0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3" y="0"/>
                  </a:lnTo>
                  <a:lnTo>
                    <a:pt x="664" y="0"/>
                  </a:lnTo>
                  <a:lnTo>
                    <a:pt x="664" y="0"/>
                  </a:lnTo>
                  <a:lnTo>
                    <a:pt x="666" y="0"/>
                  </a:lnTo>
                  <a:lnTo>
                    <a:pt x="666" y="0"/>
                  </a:lnTo>
                  <a:lnTo>
                    <a:pt x="667" y="0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70" y="0"/>
                  </a:lnTo>
                  <a:lnTo>
                    <a:pt x="671" y="1"/>
                  </a:lnTo>
                  <a:lnTo>
                    <a:pt x="672" y="1"/>
                  </a:lnTo>
                  <a:lnTo>
                    <a:pt x="672" y="1"/>
                  </a:lnTo>
                  <a:lnTo>
                    <a:pt x="674" y="1"/>
                  </a:lnTo>
                  <a:lnTo>
                    <a:pt x="676" y="1"/>
                  </a:lnTo>
                  <a:lnTo>
                    <a:pt x="677" y="1"/>
                  </a:lnTo>
                  <a:lnTo>
                    <a:pt x="678" y="1"/>
                  </a:lnTo>
                  <a:lnTo>
                    <a:pt x="679" y="2"/>
                  </a:lnTo>
                  <a:lnTo>
                    <a:pt x="681" y="2"/>
                  </a:lnTo>
                  <a:lnTo>
                    <a:pt x="682" y="2"/>
                  </a:lnTo>
                  <a:lnTo>
                    <a:pt x="683" y="2"/>
                  </a:lnTo>
                  <a:lnTo>
                    <a:pt x="684" y="2"/>
                  </a:lnTo>
                  <a:lnTo>
                    <a:pt x="687" y="2"/>
                  </a:lnTo>
                  <a:lnTo>
                    <a:pt x="687" y="2"/>
                  </a:lnTo>
                  <a:lnTo>
                    <a:pt x="688" y="2"/>
                  </a:lnTo>
                  <a:lnTo>
                    <a:pt x="689" y="3"/>
                  </a:lnTo>
                  <a:lnTo>
                    <a:pt x="691" y="3"/>
                  </a:lnTo>
                  <a:lnTo>
                    <a:pt x="697" y="4"/>
                  </a:lnTo>
                  <a:lnTo>
                    <a:pt x="697" y="4"/>
                  </a:lnTo>
                  <a:lnTo>
                    <a:pt x="698" y="4"/>
                  </a:lnTo>
                  <a:lnTo>
                    <a:pt x="699" y="4"/>
                  </a:lnTo>
                  <a:lnTo>
                    <a:pt x="702" y="5"/>
                  </a:lnTo>
                  <a:lnTo>
                    <a:pt x="707" y="6"/>
                  </a:lnTo>
                  <a:lnTo>
                    <a:pt x="708" y="6"/>
                  </a:lnTo>
                  <a:lnTo>
                    <a:pt x="708" y="6"/>
                  </a:lnTo>
                  <a:lnTo>
                    <a:pt x="709" y="6"/>
                  </a:lnTo>
                  <a:lnTo>
                    <a:pt x="712" y="7"/>
                  </a:lnTo>
                  <a:lnTo>
                    <a:pt x="717" y="8"/>
                  </a:lnTo>
                  <a:lnTo>
                    <a:pt x="718" y="8"/>
                  </a:lnTo>
                  <a:lnTo>
                    <a:pt x="718" y="8"/>
                  </a:lnTo>
                  <a:lnTo>
                    <a:pt x="720" y="9"/>
                  </a:lnTo>
                  <a:lnTo>
                    <a:pt x="722" y="9"/>
                  </a:lnTo>
                  <a:lnTo>
                    <a:pt x="728" y="11"/>
                  </a:lnTo>
                  <a:lnTo>
                    <a:pt x="729" y="11"/>
                  </a:lnTo>
                  <a:lnTo>
                    <a:pt x="729" y="11"/>
                  </a:lnTo>
                  <a:lnTo>
                    <a:pt x="730" y="12"/>
                  </a:lnTo>
                  <a:lnTo>
                    <a:pt x="733" y="12"/>
                  </a:lnTo>
                  <a:lnTo>
                    <a:pt x="739" y="14"/>
                  </a:lnTo>
                  <a:lnTo>
                    <a:pt x="739" y="15"/>
                  </a:lnTo>
                  <a:lnTo>
                    <a:pt x="740" y="15"/>
                  </a:lnTo>
                  <a:lnTo>
                    <a:pt x="742" y="15"/>
                  </a:lnTo>
                  <a:lnTo>
                    <a:pt x="744" y="16"/>
                  </a:lnTo>
                  <a:lnTo>
                    <a:pt x="750" y="18"/>
                  </a:lnTo>
                  <a:lnTo>
                    <a:pt x="761" y="22"/>
                  </a:lnTo>
                  <a:lnTo>
                    <a:pt x="762" y="23"/>
                  </a:lnTo>
                  <a:lnTo>
                    <a:pt x="762" y="23"/>
                  </a:lnTo>
                  <a:lnTo>
                    <a:pt x="763" y="23"/>
                  </a:lnTo>
                  <a:lnTo>
                    <a:pt x="766" y="24"/>
                  </a:lnTo>
                  <a:lnTo>
                    <a:pt x="771" y="27"/>
                  </a:lnTo>
                  <a:lnTo>
                    <a:pt x="781" y="31"/>
                  </a:lnTo>
                  <a:lnTo>
                    <a:pt x="782" y="32"/>
                  </a:lnTo>
                  <a:lnTo>
                    <a:pt x="783" y="32"/>
                  </a:lnTo>
                  <a:lnTo>
                    <a:pt x="784" y="33"/>
                  </a:lnTo>
                  <a:lnTo>
                    <a:pt x="786" y="34"/>
                  </a:lnTo>
                  <a:lnTo>
                    <a:pt x="792" y="36"/>
                  </a:lnTo>
                  <a:lnTo>
                    <a:pt x="802" y="42"/>
                  </a:lnTo>
                  <a:lnTo>
                    <a:pt x="802" y="42"/>
                  </a:lnTo>
                  <a:lnTo>
                    <a:pt x="803" y="43"/>
                  </a:lnTo>
                  <a:lnTo>
                    <a:pt x="805" y="44"/>
                  </a:lnTo>
                  <a:lnTo>
                    <a:pt x="807" y="45"/>
                  </a:lnTo>
                  <a:lnTo>
                    <a:pt x="813" y="48"/>
                  </a:lnTo>
                  <a:lnTo>
                    <a:pt x="824" y="55"/>
                  </a:lnTo>
                  <a:lnTo>
                    <a:pt x="846" y="70"/>
                  </a:lnTo>
                  <a:lnTo>
                    <a:pt x="847" y="70"/>
                  </a:lnTo>
                  <a:lnTo>
                    <a:pt x="847" y="71"/>
                  </a:lnTo>
                  <a:lnTo>
                    <a:pt x="849" y="72"/>
                  </a:lnTo>
                  <a:lnTo>
                    <a:pt x="852" y="74"/>
                  </a:lnTo>
                  <a:lnTo>
                    <a:pt x="857" y="77"/>
                  </a:lnTo>
                  <a:lnTo>
                    <a:pt x="868" y="86"/>
                  </a:lnTo>
                  <a:lnTo>
                    <a:pt x="890" y="103"/>
                  </a:lnTo>
                  <a:lnTo>
                    <a:pt x="930" y="140"/>
                  </a:lnTo>
                  <a:lnTo>
                    <a:pt x="975" y="185"/>
                  </a:lnTo>
                  <a:lnTo>
                    <a:pt x="1015" y="232"/>
                  </a:lnTo>
                  <a:lnTo>
                    <a:pt x="1056" y="282"/>
                  </a:lnTo>
                  <a:lnTo>
                    <a:pt x="1100" y="340"/>
                  </a:lnTo>
                  <a:lnTo>
                    <a:pt x="1141" y="397"/>
                  </a:lnTo>
                  <a:lnTo>
                    <a:pt x="1185" y="462"/>
                  </a:lnTo>
                  <a:lnTo>
                    <a:pt x="1228" y="527"/>
                  </a:lnTo>
                  <a:lnTo>
                    <a:pt x="1269" y="589"/>
                  </a:lnTo>
                  <a:lnTo>
                    <a:pt x="1313" y="657"/>
                  </a:lnTo>
                  <a:lnTo>
                    <a:pt x="1354" y="720"/>
                  </a:lnTo>
                  <a:lnTo>
                    <a:pt x="1394" y="781"/>
                  </a:lnTo>
                  <a:lnTo>
                    <a:pt x="1438" y="846"/>
                  </a:lnTo>
                  <a:lnTo>
                    <a:pt x="1479" y="905"/>
                  </a:lnTo>
                  <a:lnTo>
                    <a:pt x="1522" y="965"/>
                  </a:lnTo>
                  <a:lnTo>
                    <a:pt x="1564" y="1019"/>
                  </a:lnTo>
                  <a:lnTo>
                    <a:pt x="1604" y="1067"/>
                  </a:lnTo>
                  <a:lnTo>
                    <a:pt x="1648" y="1115"/>
                  </a:lnTo>
                  <a:lnTo>
                    <a:pt x="1689" y="1155"/>
                  </a:lnTo>
                  <a:lnTo>
                    <a:pt x="1690" y="1156"/>
                  </a:lnTo>
                  <a:lnTo>
                    <a:pt x="1690" y="1157"/>
                  </a:lnTo>
                  <a:lnTo>
                    <a:pt x="1692" y="1158"/>
                  </a:lnTo>
                  <a:lnTo>
                    <a:pt x="1695" y="1160"/>
                  </a:lnTo>
                  <a:lnTo>
                    <a:pt x="1700" y="1165"/>
                  </a:lnTo>
                  <a:lnTo>
                    <a:pt x="1711" y="1175"/>
                  </a:lnTo>
                  <a:lnTo>
                    <a:pt x="1733" y="1193"/>
                  </a:lnTo>
                  <a:lnTo>
                    <a:pt x="1734" y="1194"/>
                  </a:lnTo>
                  <a:lnTo>
                    <a:pt x="1735" y="1194"/>
                  </a:lnTo>
                  <a:lnTo>
                    <a:pt x="1736" y="1195"/>
                  </a:lnTo>
                  <a:lnTo>
                    <a:pt x="1739" y="1197"/>
                  </a:lnTo>
                  <a:lnTo>
                    <a:pt x="1744" y="1202"/>
                  </a:lnTo>
                  <a:lnTo>
                    <a:pt x="1755" y="1209"/>
                  </a:lnTo>
                  <a:lnTo>
                    <a:pt x="1777" y="1224"/>
                  </a:lnTo>
                  <a:lnTo>
                    <a:pt x="1777" y="1224"/>
                  </a:lnTo>
                  <a:lnTo>
                    <a:pt x="1778" y="1225"/>
                  </a:lnTo>
                  <a:lnTo>
                    <a:pt x="1779" y="1226"/>
                  </a:lnTo>
                  <a:lnTo>
                    <a:pt x="1782" y="1227"/>
                  </a:lnTo>
                  <a:lnTo>
                    <a:pt x="1787" y="1230"/>
                  </a:lnTo>
                  <a:lnTo>
                    <a:pt x="1797" y="1236"/>
                  </a:lnTo>
                  <a:lnTo>
                    <a:pt x="1798" y="1237"/>
                  </a:lnTo>
                  <a:lnTo>
                    <a:pt x="1798" y="1237"/>
                  </a:lnTo>
                  <a:lnTo>
                    <a:pt x="1800" y="1238"/>
                  </a:lnTo>
                  <a:lnTo>
                    <a:pt x="1802" y="1239"/>
                  </a:lnTo>
                  <a:lnTo>
                    <a:pt x="1807" y="1242"/>
                  </a:lnTo>
                  <a:lnTo>
                    <a:pt x="1818" y="1247"/>
                  </a:lnTo>
                  <a:lnTo>
                    <a:pt x="1818" y="1248"/>
                  </a:lnTo>
                  <a:lnTo>
                    <a:pt x="1819" y="1248"/>
                  </a:lnTo>
                  <a:lnTo>
                    <a:pt x="1820" y="1248"/>
                  </a:lnTo>
                  <a:lnTo>
                    <a:pt x="1823" y="1250"/>
                  </a:lnTo>
                  <a:lnTo>
                    <a:pt x="1828" y="1253"/>
                  </a:lnTo>
                  <a:lnTo>
                    <a:pt x="1840" y="1257"/>
                  </a:lnTo>
                  <a:lnTo>
                    <a:pt x="1840" y="1258"/>
                  </a:lnTo>
                  <a:lnTo>
                    <a:pt x="1841" y="1258"/>
                  </a:lnTo>
                  <a:lnTo>
                    <a:pt x="1842" y="1259"/>
                  </a:lnTo>
                  <a:lnTo>
                    <a:pt x="1845" y="1260"/>
                  </a:lnTo>
                  <a:lnTo>
                    <a:pt x="1851" y="1262"/>
                  </a:lnTo>
                  <a:lnTo>
                    <a:pt x="1861" y="1266"/>
                  </a:lnTo>
                  <a:lnTo>
                    <a:pt x="1862" y="1266"/>
                  </a:lnTo>
                  <a:lnTo>
                    <a:pt x="1863" y="1266"/>
                  </a:lnTo>
                  <a:lnTo>
                    <a:pt x="1864" y="1266"/>
                  </a:lnTo>
                  <a:lnTo>
                    <a:pt x="1867" y="1268"/>
                  </a:lnTo>
                  <a:lnTo>
                    <a:pt x="1872" y="1269"/>
                  </a:lnTo>
                  <a:lnTo>
                    <a:pt x="1872" y="1269"/>
                  </a:lnTo>
                  <a:lnTo>
                    <a:pt x="1873" y="1269"/>
                  </a:lnTo>
                  <a:lnTo>
                    <a:pt x="1875" y="1270"/>
                  </a:lnTo>
                  <a:lnTo>
                    <a:pt x="1877" y="1271"/>
                  </a:lnTo>
                  <a:lnTo>
                    <a:pt x="1882" y="1272"/>
                  </a:lnTo>
                  <a:lnTo>
                    <a:pt x="1883" y="1272"/>
                  </a:lnTo>
                  <a:lnTo>
                    <a:pt x="1884" y="1272"/>
                  </a:lnTo>
                  <a:lnTo>
                    <a:pt x="1885" y="1272"/>
                  </a:lnTo>
                  <a:lnTo>
                    <a:pt x="1887" y="1273"/>
                  </a:lnTo>
                  <a:lnTo>
                    <a:pt x="1893" y="1274"/>
                  </a:lnTo>
                  <a:lnTo>
                    <a:pt x="1893" y="1275"/>
                  </a:lnTo>
                  <a:lnTo>
                    <a:pt x="1894" y="1275"/>
                  </a:lnTo>
                  <a:lnTo>
                    <a:pt x="1895" y="1275"/>
                  </a:lnTo>
                  <a:lnTo>
                    <a:pt x="1897" y="1275"/>
                  </a:lnTo>
                  <a:lnTo>
                    <a:pt x="1903" y="1277"/>
                  </a:lnTo>
                  <a:lnTo>
                    <a:pt x="1903" y="1277"/>
                  </a:lnTo>
                  <a:lnTo>
                    <a:pt x="1904" y="1277"/>
                  </a:lnTo>
                  <a:lnTo>
                    <a:pt x="1905" y="1277"/>
                  </a:lnTo>
                  <a:lnTo>
                    <a:pt x="1908" y="1278"/>
                  </a:lnTo>
                  <a:lnTo>
                    <a:pt x="1908" y="1278"/>
                  </a:lnTo>
                  <a:lnTo>
                    <a:pt x="1909" y="1278"/>
                  </a:lnTo>
                  <a:lnTo>
                    <a:pt x="1910" y="1278"/>
                  </a:lnTo>
                  <a:lnTo>
                    <a:pt x="1913" y="1278"/>
                  </a:lnTo>
                  <a:lnTo>
                    <a:pt x="1913" y="1278"/>
                  </a:lnTo>
                  <a:lnTo>
                    <a:pt x="1914" y="1278"/>
                  </a:lnTo>
                  <a:lnTo>
                    <a:pt x="1915" y="1279"/>
                  </a:lnTo>
                  <a:lnTo>
                    <a:pt x="1918" y="1279"/>
                  </a:lnTo>
                  <a:lnTo>
                    <a:pt x="1923" y="1280"/>
                  </a:lnTo>
                  <a:lnTo>
                    <a:pt x="1923" y="1280"/>
                  </a:lnTo>
                  <a:lnTo>
                    <a:pt x="1924" y="1280"/>
                  </a:lnTo>
                  <a:lnTo>
                    <a:pt x="1925" y="1280"/>
                  </a:lnTo>
                  <a:lnTo>
                    <a:pt x="1928" y="1280"/>
                  </a:lnTo>
                  <a:lnTo>
                    <a:pt x="1929" y="1280"/>
                  </a:lnTo>
                  <a:lnTo>
                    <a:pt x="1929" y="1280"/>
                  </a:lnTo>
                  <a:lnTo>
                    <a:pt x="1930" y="1280"/>
                  </a:lnTo>
                  <a:lnTo>
                    <a:pt x="1933" y="1281"/>
                  </a:lnTo>
                  <a:lnTo>
                    <a:pt x="1933" y="1281"/>
                  </a:lnTo>
                  <a:lnTo>
                    <a:pt x="1934" y="1281"/>
                  </a:lnTo>
                  <a:lnTo>
                    <a:pt x="1935" y="1281"/>
                  </a:lnTo>
                  <a:lnTo>
                    <a:pt x="1936" y="1281"/>
                  </a:lnTo>
                  <a:lnTo>
                    <a:pt x="1937" y="1281"/>
                  </a:lnTo>
                  <a:lnTo>
                    <a:pt x="1938" y="1281"/>
                  </a:lnTo>
                  <a:lnTo>
                    <a:pt x="1939" y="1281"/>
                  </a:lnTo>
                  <a:lnTo>
                    <a:pt x="1939" y="1281"/>
                  </a:lnTo>
                  <a:lnTo>
                    <a:pt x="1941" y="1281"/>
                  </a:lnTo>
                  <a:lnTo>
                    <a:pt x="1941" y="1281"/>
                  </a:lnTo>
                  <a:lnTo>
                    <a:pt x="1942" y="1281"/>
                  </a:lnTo>
                  <a:lnTo>
                    <a:pt x="1943" y="1281"/>
                  </a:lnTo>
                  <a:lnTo>
                    <a:pt x="1944" y="1281"/>
                  </a:lnTo>
                  <a:lnTo>
                    <a:pt x="1944" y="1281"/>
                  </a:lnTo>
                  <a:lnTo>
                    <a:pt x="1945" y="1281"/>
                  </a:lnTo>
                  <a:lnTo>
                    <a:pt x="1946" y="1281"/>
                  </a:lnTo>
                  <a:lnTo>
                    <a:pt x="1947" y="1281"/>
                  </a:lnTo>
                  <a:lnTo>
                    <a:pt x="1947" y="1281"/>
                  </a:lnTo>
                  <a:lnTo>
                    <a:pt x="1948" y="1281"/>
                  </a:lnTo>
                  <a:lnTo>
                    <a:pt x="1948" y="1281"/>
                  </a:lnTo>
                  <a:lnTo>
                    <a:pt x="1949" y="1281"/>
                  </a:lnTo>
                  <a:lnTo>
                    <a:pt x="1950" y="1281"/>
                  </a:lnTo>
                  <a:lnTo>
                    <a:pt x="1950" y="1281"/>
                  </a:lnTo>
                  <a:lnTo>
                    <a:pt x="1951" y="1281"/>
                  </a:lnTo>
                  <a:lnTo>
                    <a:pt x="1952" y="1281"/>
                  </a:lnTo>
                  <a:lnTo>
                    <a:pt x="1953" y="1281"/>
                  </a:lnTo>
                  <a:lnTo>
                    <a:pt x="1953" y="1281"/>
                  </a:lnTo>
                  <a:lnTo>
                    <a:pt x="1954" y="1281"/>
                  </a:lnTo>
                  <a:lnTo>
                    <a:pt x="1954" y="1281"/>
                  </a:lnTo>
                  <a:lnTo>
                    <a:pt x="1955" y="1281"/>
                  </a:lnTo>
                  <a:lnTo>
                    <a:pt x="1956" y="1281"/>
                  </a:lnTo>
                  <a:lnTo>
                    <a:pt x="1957" y="1281"/>
                  </a:lnTo>
                  <a:lnTo>
                    <a:pt x="1957" y="1281"/>
                  </a:lnTo>
                  <a:lnTo>
                    <a:pt x="1958" y="1281"/>
                  </a:lnTo>
                  <a:lnTo>
                    <a:pt x="1959" y="1281"/>
                  </a:lnTo>
                  <a:lnTo>
                    <a:pt x="1959" y="1281"/>
                  </a:lnTo>
                  <a:lnTo>
                    <a:pt x="1960" y="1281"/>
                  </a:lnTo>
                  <a:lnTo>
                    <a:pt x="1961" y="1281"/>
                  </a:lnTo>
                  <a:lnTo>
                    <a:pt x="1962" y="1281"/>
                  </a:lnTo>
                  <a:lnTo>
                    <a:pt x="1962" y="1281"/>
                  </a:lnTo>
                  <a:lnTo>
                    <a:pt x="1963" y="1281"/>
                  </a:lnTo>
                  <a:lnTo>
                    <a:pt x="1963" y="1281"/>
                  </a:lnTo>
                  <a:lnTo>
                    <a:pt x="1965" y="1281"/>
                  </a:lnTo>
                  <a:lnTo>
                    <a:pt x="1966" y="1281"/>
                  </a:lnTo>
                  <a:lnTo>
                    <a:pt x="1966" y="1281"/>
                  </a:lnTo>
                  <a:lnTo>
                    <a:pt x="1968" y="1281"/>
                  </a:lnTo>
                  <a:lnTo>
                    <a:pt x="1968" y="1281"/>
                  </a:lnTo>
                  <a:lnTo>
                    <a:pt x="1969" y="1281"/>
                  </a:lnTo>
                  <a:lnTo>
                    <a:pt x="1970" y="1281"/>
                  </a:lnTo>
                  <a:lnTo>
                    <a:pt x="1971" y="1281"/>
                  </a:lnTo>
                  <a:lnTo>
                    <a:pt x="1972" y="1281"/>
                  </a:lnTo>
                  <a:lnTo>
                    <a:pt x="1973" y="1281"/>
                  </a:lnTo>
                  <a:lnTo>
                    <a:pt x="1976" y="1281"/>
                  </a:lnTo>
                  <a:lnTo>
                    <a:pt x="1977" y="1281"/>
                  </a:lnTo>
                  <a:lnTo>
                    <a:pt x="1977" y="1280"/>
                  </a:lnTo>
                  <a:lnTo>
                    <a:pt x="1978" y="1280"/>
                  </a:lnTo>
                  <a:lnTo>
                    <a:pt x="1981" y="1280"/>
                  </a:lnTo>
                  <a:lnTo>
                    <a:pt x="1982" y="1280"/>
                  </a:lnTo>
                  <a:lnTo>
                    <a:pt x="1983" y="1280"/>
                  </a:lnTo>
                  <a:lnTo>
                    <a:pt x="1984" y="1280"/>
                  </a:lnTo>
                  <a:lnTo>
                    <a:pt x="1987" y="1280"/>
                  </a:lnTo>
                  <a:lnTo>
                    <a:pt x="1987" y="1280"/>
                  </a:lnTo>
                  <a:lnTo>
                    <a:pt x="1988" y="1279"/>
                  </a:lnTo>
                  <a:lnTo>
                    <a:pt x="1989" y="1279"/>
                  </a:lnTo>
                  <a:lnTo>
                    <a:pt x="1992" y="1279"/>
                  </a:lnTo>
                  <a:lnTo>
                    <a:pt x="1997" y="1278"/>
                  </a:lnTo>
                  <a:lnTo>
                    <a:pt x="1998" y="1278"/>
                  </a:lnTo>
                  <a:lnTo>
                    <a:pt x="1998" y="1278"/>
                  </a:lnTo>
                  <a:lnTo>
                    <a:pt x="1999" y="1278"/>
                  </a:lnTo>
                  <a:lnTo>
                    <a:pt x="2002" y="1277"/>
                  </a:lnTo>
                  <a:lnTo>
                    <a:pt x="2007" y="1276"/>
                  </a:lnTo>
                  <a:lnTo>
                    <a:pt x="2008" y="1276"/>
                  </a:lnTo>
                  <a:lnTo>
                    <a:pt x="2008" y="1276"/>
                  </a:lnTo>
                  <a:lnTo>
                    <a:pt x="2010" y="1276"/>
                  </a:lnTo>
                  <a:lnTo>
                    <a:pt x="2012" y="1275"/>
                  </a:lnTo>
                  <a:lnTo>
                    <a:pt x="2017" y="1274"/>
                  </a:lnTo>
                  <a:lnTo>
                    <a:pt x="2028" y="1271"/>
                  </a:lnTo>
                  <a:lnTo>
                    <a:pt x="2028" y="1271"/>
                  </a:lnTo>
                  <a:lnTo>
                    <a:pt x="2029" y="1271"/>
                  </a:lnTo>
                  <a:lnTo>
                    <a:pt x="2030" y="1271"/>
                  </a:lnTo>
                  <a:lnTo>
                    <a:pt x="2033" y="1270"/>
                  </a:lnTo>
                  <a:lnTo>
                    <a:pt x="2039" y="1268"/>
                  </a:lnTo>
                  <a:lnTo>
                    <a:pt x="2050" y="1264"/>
                  </a:lnTo>
                  <a:lnTo>
                    <a:pt x="2051" y="1264"/>
                  </a:lnTo>
                  <a:lnTo>
                    <a:pt x="2052" y="1264"/>
                  </a:lnTo>
                  <a:lnTo>
                    <a:pt x="2053" y="1263"/>
                  </a:lnTo>
                  <a:lnTo>
                    <a:pt x="2056" y="1262"/>
                  </a:lnTo>
                  <a:lnTo>
                    <a:pt x="2062" y="1260"/>
                  </a:lnTo>
                  <a:lnTo>
                    <a:pt x="2062" y="1260"/>
                  </a:lnTo>
                  <a:lnTo>
                    <a:pt x="2063" y="1259"/>
                  </a:lnTo>
                  <a:lnTo>
                    <a:pt x="2064" y="1259"/>
                  </a:lnTo>
                  <a:lnTo>
                    <a:pt x="2067" y="1257"/>
                  </a:lnTo>
                  <a:lnTo>
                    <a:pt x="2068" y="1257"/>
                  </a:lnTo>
                  <a:lnTo>
                    <a:pt x="2069" y="1257"/>
                  </a:lnTo>
                  <a:lnTo>
                    <a:pt x="2070" y="1256"/>
                  </a:lnTo>
                  <a:lnTo>
                    <a:pt x="2071" y="1256"/>
                  </a:lnTo>
                  <a:lnTo>
                    <a:pt x="2071" y="1256"/>
                  </a:lnTo>
                  <a:lnTo>
                    <a:pt x="2072" y="1256"/>
                  </a:lnTo>
                  <a:lnTo>
                    <a:pt x="2073" y="1255"/>
                  </a:lnTo>
                </a:path>
              </a:pathLst>
            </a:custGeom>
            <a:noFill/>
            <a:ln w="28575" cap="sq">
              <a:solidFill>
                <a:srgbClr val="C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 flipV="1">
              <a:off x="6615626" y="1169045"/>
              <a:ext cx="0" cy="27873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9" name="直接连接符 8"/>
            <p:cNvCxnSpPr>
              <a:endCxn id="12" idx="2"/>
            </p:cNvCxnSpPr>
            <p:nvPr/>
          </p:nvCxnSpPr>
          <p:spPr bwMode="auto">
            <a:xfrm>
              <a:off x="6310009" y="3605213"/>
              <a:ext cx="44841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cxnSp>
          <p:nvCxnSpPr>
            <p:cNvPr id="10" name="直接连接符 9"/>
            <p:cNvCxnSpPr>
              <a:stCxn id="6" idx="0"/>
              <a:endCxn id="6" idx="52"/>
            </p:cNvCxnSpPr>
            <p:nvPr/>
          </p:nvCxnSpPr>
          <p:spPr bwMode="auto">
            <a:xfrm>
              <a:off x="7098203" y="2292351"/>
              <a:ext cx="0" cy="13128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直接连接符 10"/>
            <p:cNvCxnSpPr>
              <a:stCxn id="6" idx="50"/>
            </p:cNvCxnSpPr>
            <p:nvPr/>
          </p:nvCxnSpPr>
          <p:spPr bwMode="auto">
            <a:xfrm>
              <a:off x="10381153" y="2922588"/>
              <a:ext cx="0" cy="68262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10560149" y="3124178"/>
                  <a:ext cx="46807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0149" y="3124178"/>
                  <a:ext cx="468077" cy="52322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6592118" y="883915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2118" y="883915"/>
                  <a:ext cx="472950" cy="52322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6150076" y="3513041"/>
                  <a:ext cx="5172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𝑂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076" y="3513041"/>
                  <a:ext cx="517257" cy="52322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6860897" y="3528958"/>
                  <a:ext cx="47557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𝑎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897" y="3528958"/>
                  <a:ext cx="475578" cy="52322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10101786" y="3600349"/>
                  <a:ext cx="46827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𝑏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1786" y="3600349"/>
                  <a:ext cx="468270" cy="523220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/>
          <p:cNvGrpSpPr/>
          <p:nvPr/>
        </p:nvGrpSpPr>
        <p:grpSpPr>
          <a:xfrm>
            <a:off x="5134377" y="1878123"/>
            <a:ext cx="3288323" cy="1950799"/>
            <a:chOff x="7090078" y="2175489"/>
            <a:chExt cx="3288323" cy="1950799"/>
          </a:xfrm>
        </p:grpSpPr>
        <p:sp>
          <p:nvSpPr>
            <p:cNvPr id="18" name="矩形 17"/>
            <p:cNvSpPr/>
            <p:nvPr/>
          </p:nvSpPr>
          <p:spPr>
            <a:xfrm>
              <a:off x="7090078" y="2175489"/>
              <a:ext cx="3288323" cy="1427544"/>
            </a:xfrm>
            <a:prstGeom prst="rect">
              <a:avLst/>
            </a:prstGeom>
            <a:solidFill>
              <a:srgbClr val="92D050">
                <a:alpha val="38000"/>
              </a:srgbClr>
            </a:solidFill>
            <a:ln w="28575">
              <a:solidFill>
                <a:srgbClr val="0070C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9030396" y="2175489"/>
              <a:ext cx="0" cy="142486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8805161" y="3603068"/>
                  <a:ext cx="45358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𝝃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5161" y="3603068"/>
                  <a:ext cx="453586" cy="523220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79013" y="3645024"/>
                <a:ext cx="4037003" cy="1069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/>
                        </a:rPr>
                        <m:t>𝑓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𝜉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)=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𝑏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𝑎</m:t>
                          </m:r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charset="0"/>
                            </a:rPr>
                            <m:t> 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charset="0"/>
                            </a:rPr>
                            <m:t> 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𝑏</m:t>
                          </m:r>
                        </m:sup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/>
                            </a:rPr>
                            <m:t>d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13" y="3645024"/>
                <a:ext cx="4037003" cy="1069716"/>
              </a:xfrm>
              <a:prstGeom prst="rect">
                <a:avLst/>
              </a:prstGeom>
              <a:blipFill rotWithShape="1">
                <a:blip r:embed="rId12"/>
                <a:stretch>
                  <a:fillRect l="-5" t="-12" r="13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93871" y="4690591"/>
                <a:ext cx="5544616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latin typeface="Cambria Math" panose="02040503050406030204"/>
                          </a:rPr>
                          <m:t>𝒇</m:t>
                        </m:r>
                        <m:r>
                          <a:rPr lang="zh-CN" altLang="en-US" sz="2800" b="1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b="1" i="1">
                            <a:latin typeface="Cambria Math" panose="02040503050406030204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latin typeface="Cambria Math" panose="02040503050406030204"/>
                          </a:rPr>
                          <m:t>𝒂</m:t>
                        </m:r>
                        <m:r>
                          <a:rPr lang="zh-CN" altLang="en-US" sz="2800" b="1"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b="1" i="1">
                            <a:latin typeface="Cambria Math" panose="02040503050406030204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上的平均值    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71" y="4690591"/>
                <a:ext cx="5544616" cy="538609"/>
              </a:xfrm>
              <a:prstGeom prst="rect">
                <a:avLst/>
              </a:prstGeom>
              <a:blipFill rotWithShape="1">
                <a:blip r:embed="rId13"/>
                <a:stretch>
                  <a:fillRect l="-2" t="-89" r="10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83641" y="5206836"/>
                <a:ext cx="5594480" cy="958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>
                          <a:latin typeface="Cambria Math" panose="02040503050406030204"/>
                        </a:rPr>
                        <m:t>=</m:t>
                      </m:r>
                      <m:limLow>
                        <m:limLow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𝑓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800">
                                      <a:latin typeface="Cambria Math" panose="02040503050406030204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)+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𝑓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800">
                                      <a:latin typeface="Cambria Math" panose="02040503050406030204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)+⋯+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𝑓</m:t>
                              </m:r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41" y="5206836"/>
                <a:ext cx="5594480" cy="958468"/>
              </a:xfrm>
              <a:prstGeom prst="rect">
                <a:avLst/>
              </a:prstGeom>
              <a:blipFill rotWithShape="1">
                <a:blip r:embed="rId14"/>
                <a:stretch>
                  <a:fillRect l="-1" t="-49" r="3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1938975" y="5229200"/>
            <a:ext cx="4424092" cy="972000"/>
          </a:xfrm>
          <a:prstGeom prst="rect">
            <a:avLst/>
          </a:prstGeom>
          <a:ln w="19050">
            <a:solidFill>
              <a:srgbClr val="0000CC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23360" y="5399684"/>
            <a:ext cx="2239761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算术平均值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8975" y="3645024"/>
            <a:ext cx="2697441" cy="1080000"/>
          </a:xfrm>
          <a:prstGeom prst="rect">
            <a:avLst/>
          </a:prstGeom>
          <a:ln w="19050">
            <a:solidFill>
              <a:srgbClr val="0000CC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4687510" y="3631143"/>
          <a:ext cx="420497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quation" r:id="rId15" imgW="5092700" imgH="1358900" progId="Equation.3">
                  <p:embed/>
                </p:oleObj>
              </mc:Choice>
              <mc:Fallback>
                <p:oleObj name="Equation" r:id="rId15" imgW="5092700" imgH="1358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510" y="3631143"/>
                        <a:ext cx="420497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/>
      <p:bldP spid="24" grpId="0" animBg="1"/>
      <p:bldP spid="25" grpId="0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c19dc49-aee1-40fb-a292-b21841bc6f85"/>
  <p:tag name="COMMONDATA" val="eyJoZGlkIjoiNDc3NTBjNzVkMDEyZDc0NTE2NjNmYWZlNWZjZmU1ZmQ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1367</Words>
  <Application>Microsoft Office PowerPoint</Application>
  <PresentationFormat>全屏显示(4:3)</PresentationFormat>
  <Paragraphs>180</Paragraphs>
  <Slides>25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Cambria Math</vt:lpstr>
      <vt:lpstr>Times New Roman</vt:lpstr>
      <vt:lpstr>1_Office 主题</vt:lpstr>
      <vt:lpstr>Equation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例2. 试证:</vt:lpstr>
      <vt:lpstr>PowerPoint 演示文稿</vt:lpstr>
      <vt:lpstr>例3.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liuxiongwei</dc:creator>
  <cp:lastModifiedBy>Admin</cp:lastModifiedBy>
  <cp:revision>69</cp:revision>
  <cp:lastPrinted>2014-12-21T13:18:00Z</cp:lastPrinted>
  <dcterms:created xsi:type="dcterms:W3CDTF">2014-02-05T03:07:00Z</dcterms:created>
  <dcterms:modified xsi:type="dcterms:W3CDTF">2022-11-18T09:18:32Z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90F0275308514C80BC235B7E4DDE6C9B</vt:lpwstr>
  </property>
  <property fmtid="{D5CDD505-2E9C-101B-9397-08002B2CF9AE}" pid="3" name="KSOProductBuildVer">
    <vt:lpwstr>2052-11.1.0.11744</vt:lpwstr>
  </property>
</Properties>
</file>