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36" r:id="rId2"/>
    <p:sldId id="258" r:id="rId3"/>
    <p:sldId id="315" r:id="rId4"/>
    <p:sldId id="316" r:id="rId5"/>
    <p:sldId id="296" r:id="rId6"/>
    <p:sldId id="298" r:id="rId7"/>
    <p:sldId id="299" r:id="rId8"/>
    <p:sldId id="300" r:id="rId9"/>
    <p:sldId id="301" r:id="rId10"/>
    <p:sldId id="317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310" r:id="rId20"/>
    <p:sldId id="311" r:id="rId21"/>
    <p:sldId id="312" r:id="rId22"/>
    <p:sldId id="313" r:id="rId23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330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emf"/><Relationship Id="rId18" Type="http://schemas.openxmlformats.org/officeDocument/2006/relationships/image" Target="../media/image2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12" Type="http://schemas.openxmlformats.org/officeDocument/2006/relationships/image" Target="../media/image19.emf"/><Relationship Id="rId17" Type="http://schemas.openxmlformats.org/officeDocument/2006/relationships/image" Target="../media/image24.emf"/><Relationship Id="rId2" Type="http://schemas.openxmlformats.org/officeDocument/2006/relationships/image" Target="../media/image9.emf"/><Relationship Id="rId16" Type="http://schemas.openxmlformats.org/officeDocument/2006/relationships/image" Target="../media/image23.emf"/><Relationship Id="rId1" Type="http://schemas.openxmlformats.org/officeDocument/2006/relationships/image" Target="../media/image8.emf"/><Relationship Id="rId6" Type="http://schemas.openxmlformats.org/officeDocument/2006/relationships/image" Target="../media/image13.emf"/><Relationship Id="rId11" Type="http://schemas.openxmlformats.org/officeDocument/2006/relationships/image" Target="../media/image18.emf"/><Relationship Id="rId5" Type="http://schemas.openxmlformats.org/officeDocument/2006/relationships/image" Target="../media/image12.emf"/><Relationship Id="rId15" Type="http://schemas.openxmlformats.org/officeDocument/2006/relationships/image" Target="../media/image22.emf"/><Relationship Id="rId10" Type="http://schemas.openxmlformats.org/officeDocument/2006/relationships/image" Target="../media/image17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Relationship Id="rId14" Type="http://schemas.openxmlformats.org/officeDocument/2006/relationships/image" Target="../media/image21.e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1.emf"/><Relationship Id="rId13" Type="http://schemas.openxmlformats.org/officeDocument/2006/relationships/image" Target="../media/image156.emf"/><Relationship Id="rId18" Type="http://schemas.openxmlformats.org/officeDocument/2006/relationships/image" Target="../media/image161.emf"/><Relationship Id="rId3" Type="http://schemas.openxmlformats.org/officeDocument/2006/relationships/image" Target="../media/image146.emf"/><Relationship Id="rId7" Type="http://schemas.openxmlformats.org/officeDocument/2006/relationships/image" Target="../media/image150.emf"/><Relationship Id="rId12" Type="http://schemas.openxmlformats.org/officeDocument/2006/relationships/image" Target="../media/image155.emf"/><Relationship Id="rId17" Type="http://schemas.openxmlformats.org/officeDocument/2006/relationships/image" Target="../media/image160.emf"/><Relationship Id="rId2" Type="http://schemas.openxmlformats.org/officeDocument/2006/relationships/image" Target="../media/image145.emf"/><Relationship Id="rId16" Type="http://schemas.openxmlformats.org/officeDocument/2006/relationships/image" Target="../media/image159.emf"/><Relationship Id="rId20" Type="http://schemas.openxmlformats.org/officeDocument/2006/relationships/image" Target="../media/image163.emf"/><Relationship Id="rId1" Type="http://schemas.openxmlformats.org/officeDocument/2006/relationships/image" Target="../media/image144.emf"/><Relationship Id="rId6" Type="http://schemas.openxmlformats.org/officeDocument/2006/relationships/image" Target="../media/image149.emf"/><Relationship Id="rId11" Type="http://schemas.openxmlformats.org/officeDocument/2006/relationships/image" Target="../media/image154.emf"/><Relationship Id="rId5" Type="http://schemas.openxmlformats.org/officeDocument/2006/relationships/image" Target="../media/image148.emf"/><Relationship Id="rId15" Type="http://schemas.openxmlformats.org/officeDocument/2006/relationships/image" Target="../media/image158.emf"/><Relationship Id="rId10" Type="http://schemas.openxmlformats.org/officeDocument/2006/relationships/image" Target="../media/image153.emf"/><Relationship Id="rId19" Type="http://schemas.openxmlformats.org/officeDocument/2006/relationships/image" Target="../media/image162.emf"/><Relationship Id="rId4" Type="http://schemas.openxmlformats.org/officeDocument/2006/relationships/image" Target="../media/image147.emf"/><Relationship Id="rId9" Type="http://schemas.openxmlformats.org/officeDocument/2006/relationships/image" Target="../media/image152.emf"/><Relationship Id="rId14" Type="http://schemas.openxmlformats.org/officeDocument/2006/relationships/image" Target="../media/image157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emf"/><Relationship Id="rId2" Type="http://schemas.openxmlformats.org/officeDocument/2006/relationships/image" Target="../media/image165.emf"/><Relationship Id="rId1" Type="http://schemas.openxmlformats.org/officeDocument/2006/relationships/image" Target="../media/image164.emf"/><Relationship Id="rId4" Type="http://schemas.openxmlformats.org/officeDocument/2006/relationships/image" Target="../media/image167.e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emf"/><Relationship Id="rId3" Type="http://schemas.openxmlformats.org/officeDocument/2006/relationships/image" Target="../media/image170.wmf"/><Relationship Id="rId7" Type="http://schemas.openxmlformats.org/officeDocument/2006/relationships/image" Target="../media/image174.emf"/><Relationship Id="rId2" Type="http://schemas.openxmlformats.org/officeDocument/2006/relationships/image" Target="../media/image169.emf"/><Relationship Id="rId1" Type="http://schemas.openxmlformats.org/officeDocument/2006/relationships/image" Target="../media/image168.emf"/><Relationship Id="rId6" Type="http://schemas.openxmlformats.org/officeDocument/2006/relationships/image" Target="../media/image173.wmf"/><Relationship Id="rId11" Type="http://schemas.openxmlformats.org/officeDocument/2006/relationships/image" Target="../media/image178.emf"/><Relationship Id="rId5" Type="http://schemas.openxmlformats.org/officeDocument/2006/relationships/image" Target="../media/image172.emf"/><Relationship Id="rId10" Type="http://schemas.openxmlformats.org/officeDocument/2006/relationships/image" Target="../media/image177.emf"/><Relationship Id="rId4" Type="http://schemas.openxmlformats.org/officeDocument/2006/relationships/image" Target="../media/image171.emf"/><Relationship Id="rId9" Type="http://schemas.openxmlformats.org/officeDocument/2006/relationships/image" Target="../media/image176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6.emf"/><Relationship Id="rId13" Type="http://schemas.openxmlformats.org/officeDocument/2006/relationships/image" Target="../media/image191.emf"/><Relationship Id="rId3" Type="http://schemas.openxmlformats.org/officeDocument/2006/relationships/image" Target="../media/image181.emf"/><Relationship Id="rId7" Type="http://schemas.openxmlformats.org/officeDocument/2006/relationships/image" Target="../media/image185.emf"/><Relationship Id="rId12" Type="http://schemas.openxmlformats.org/officeDocument/2006/relationships/image" Target="../media/image190.emf"/><Relationship Id="rId2" Type="http://schemas.openxmlformats.org/officeDocument/2006/relationships/image" Target="../media/image180.emf"/><Relationship Id="rId1" Type="http://schemas.openxmlformats.org/officeDocument/2006/relationships/image" Target="../media/image179.emf"/><Relationship Id="rId6" Type="http://schemas.openxmlformats.org/officeDocument/2006/relationships/image" Target="../media/image184.emf"/><Relationship Id="rId11" Type="http://schemas.openxmlformats.org/officeDocument/2006/relationships/image" Target="../media/image189.emf"/><Relationship Id="rId5" Type="http://schemas.openxmlformats.org/officeDocument/2006/relationships/image" Target="../media/image183.emf"/><Relationship Id="rId10" Type="http://schemas.openxmlformats.org/officeDocument/2006/relationships/image" Target="../media/image188.emf"/><Relationship Id="rId4" Type="http://schemas.openxmlformats.org/officeDocument/2006/relationships/image" Target="../media/image182.emf"/><Relationship Id="rId9" Type="http://schemas.openxmlformats.org/officeDocument/2006/relationships/image" Target="../media/image187.e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emf"/><Relationship Id="rId13" Type="http://schemas.openxmlformats.org/officeDocument/2006/relationships/image" Target="../media/image204.emf"/><Relationship Id="rId3" Type="http://schemas.openxmlformats.org/officeDocument/2006/relationships/image" Target="../media/image194.emf"/><Relationship Id="rId7" Type="http://schemas.openxmlformats.org/officeDocument/2006/relationships/image" Target="../media/image198.emf"/><Relationship Id="rId12" Type="http://schemas.openxmlformats.org/officeDocument/2006/relationships/image" Target="../media/image203.emf"/><Relationship Id="rId2" Type="http://schemas.openxmlformats.org/officeDocument/2006/relationships/image" Target="../media/image193.emf"/><Relationship Id="rId1" Type="http://schemas.openxmlformats.org/officeDocument/2006/relationships/image" Target="../media/image192.emf"/><Relationship Id="rId6" Type="http://schemas.openxmlformats.org/officeDocument/2006/relationships/image" Target="../media/image197.emf"/><Relationship Id="rId11" Type="http://schemas.openxmlformats.org/officeDocument/2006/relationships/image" Target="../media/image202.emf"/><Relationship Id="rId5" Type="http://schemas.openxmlformats.org/officeDocument/2006/relationships/image" Target="../media/image196.emf"/><Relationship Id="rId10" Type="http://schemas.openxmlformats.org/officeDocument/2006/relationships/image" Target="../media/image201.emf"/><Relationship Id="rId4" Type="http://schemas.openxmlformats.org/officeDocument/2006/relationships/image" Target="../media/image195.emf"/><Relationship Id="rId9" Type="http://schemas.openxmlformats.org/officeDocument/2006/relationships/image" Target="../media/image200.emf"/><Relationship Id="rId14" Type="http://schemas.openxmlformats.org/officeDocument/2006/relationships/image" Target="../media/image205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image" Target="../media/image28.emf"/><Relationship Id="rId7" Type="http://schemas.openxmlformats.org/officeDocument/2006/relationships/image" Target="../media/image32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6" Type="http://schemas.openxmlformats.org/officeDocument/2006/relationships/image" Target="../media/image31.emf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3" Type="http://schemas.openxmlformats.org/officeDocument/2006/relationships/image" Target="../media/image36.emf"/><Relationship Id="rId7" Type="http://schemas.openxmlformats.org/officeDocument/2006/relationships/image" Target="../media/image40.emf"/><Relationship Id="rId12" Type="http://schemas.openxmlformats.org/officeDocument/2006/relationships/image" Target="../media/image45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Relationship Id="rId6" Type="http://schemas.openxmlformats.org/officeDocument/2006/relationships/image" Target="../media/image39.emf"/><Relationship Id="rId11" Type="http://schemas.openxmlformats.org/officeDocument/2006/relationships/image" Target="../media/image44.emf"/><Relationship Id="rId5" Type="http://schemas.openxmlformats.org/officeDocument/2006/relationships/image" Target="../media/image38.emf"/><Relationship Id="rId10" Type="http://schemas.openxmlformats.org/officeDocument/2006/relationships/image" Target="../media/image43.emf"/><Relationship Id="rId4" Type="http://schemas.openxmlformats.org/officeDocument/2006/relationships/image" Target="../media/image37.emf"/><Relationship Id="rId9" Type="http://schemas.openxmlformats.org/officeDocument/2006/relationships/image" Target="../media/image42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13" Type="http://schemas.openxmlformats.org/officeDocument/2006/relationships/image" Target="../media/image60.emf"/><Relationship Id="rId3" Type="http://schemas.openxmlformats.org/officeDocument/2006/relationships/image" Target="../media/image50.emf"/><Relationship Id="rId7" Type="http://schemas.openxmlformats.org/officeDocument/2006/relationships/image" Target="../media/image54.emf"/><Relationship Id="rId12" Type="http://schemas.openxmlformats.org/officeDocument/2006/relationships/image" Target="../media/image59.emf"/><Relationship Id="rId2" Type="http://schemas.openxmlformats.org/officeDocument/2006/relationships/image" Target="../media/image49.emf"/><Relationship Id="rId16" Type="http://schemas.openxmlformats.org/officeDocument/2006/relationships/image" Target="../media/image63.emf"/><Relationship Id="rId1" Type="http://schemas.openxmlformats.org/officeDocument/2006/relationships/image" Target="../media/image48.emf"/><Relationship Id="rId6" Type="http://schemas.openxmlformats.org/officeDocument/2006/relationships/image" Target="../media/image53.emf"/><Relationship Id="rId11" Type="http://schemas.openxmlformats.org/officeDocument/2006/relationships/image" Target="../media/image58.emf"/><Relationship Id="rId5" Type="http://schemas.openxmlformats.org/officeDocument/2006/relationships/image" Target="../media/image52.emf"/><Relationship Id="rId15" Type="http://schemas.openxmlformats.org/officeDocument/2006/relationships/image" Target="../media/image62.emf"/><Relationship Id="rId10" Type="http://schemas.openxmlformats.org/officeDocument/2006/relationships/image" Target="../media/image57.emf"/><Relationship Id="rId4" Type="http://schemas.openxmlformats.org/officeDocument/2006/relationships/image" Target="../media/image51.emf"/><Relationship Id="rId9" Type="http://schemas.openxmlformats.org/officeDocument/2006/relationships/image" Target="../media/image56.emf"/><Relationship Id="rId14" Type="http://schemas.openxmlformats.org/officeDocument/2006/relationships/image" Target="../media/image61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13" Type="http://schemas.openxmlformats.org/officeDocument/2006/relationships/image" Target="../media/image76.emf"/><Relationship Id="rId3" Type="http://schemas.openxmlformats.org/officeDocument/2006/relationships/image" Target="../media/image66.emf"/><Relationship Id="rId7" Type="http://schemas.openxmlformats.org/officeDocument/2006/relationships/image" Target="../media/image70.emf"/><Relationship Id="rId12" Type="http://schemas.openxmlformats.org/officeDocument/2006/relationships/image" Target="../media/image75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Relationship Id="rId6" Type="http://schemas.openxmlformats.org/officeDocument/2006/relationships/image" Target="../media/image69.emf"/><Relationship Id="rId11" Type="http://schemas.openxmlformats.org/officeDocument/2006/relationships/image" Target="../media/image74.emf"/><Relationship Id="rId5" Type="http://schemas.openxmlformats.org/officeDocument/2006/relationships/image" Target="../media/image68.emf"/><Relationship Id="rId15" Type="http://schemas.openxmlformats.org/officeDocument/2006/relationships/image" Target="../media/image78.emf"/><Relationship Id="rId10" Type="http://schemas.openxmlformats.org/officeDocument/2006/relationships/image" Target="../media/image73.emf"/><Relationship Id="rId4" Type="http://schemas.openxmlformats.org/officeDocument/2006/relationships/image" Target="../media/image67.emf"/><Relationship Id="rId9" Type="http://schemas.openxmlformats.org/officeDocument/2006/relationships/image" Target="../media/image72.emf"/><Relationship Id="rId14" Type="http://schemas.openxmlformats.org/officeDocument/2006/relationships/image" Target="../media/image7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1.emf"/><Relationship Id="rId13" Type="http://schemas.openxmlformats.org/officeDocument/2006/relationships/image" Target="../media/image96.emf"/><Relationship Id="rId18" Type="http://schemas.openxmlformats.org/officeDocument/2006/relationships/image" Target="../media/image101.emf"/><Relationship Id="rId3" Type="http://schemas.openxmlformats.org/officeDocument/2006/relationships/image" Target="../media/image86.emf"/><Relationship Id="rId21" Type="http://schemas.openxmlformats.org/officeDocument/2006/relationships/image" Target="../media/image104.emf"/><Relationship Id="rId7" Type="http://schemas.openxmlformats.org/officeDocument/2006/relationships/image" Target="../media/image90.emf"/><Relationship Id="rId12" Type="http://schemas.openxmlformats.org/officeDocument/2006/relationships/image" Target="../media/image95.emf"/><Relationship Id="rId17" Type="http://schemas.openxmlformats.org/officeDocument/2006/relationships/image" Target="../media/image100.emf"/><Relationship Id="rId2" Type="http://schemas.openxmlformats.org/officeDocument/2006/relationships/image" Target="../media/image85.emf"/><Relationship Id="rId16" Type="http://schemas.openxmlformats.org/officeDocument/2006/relationships/image" Target="../media/image99.emf"/><Relationship Id="rId20" Type="http://schemas.openxmlformats.org/officeDocument/2006/relationships/image" Target="../media/image103.emf"/><Relationship Id="rId1" Type="http://schemas.openxmlformats.org/officeDocument/2006/relationships/image" Target="../media/image84.emf"/><Relationship Id="rId6" Type="http://schemas.openxmlformats.org/officeDocument/2006/relationships/image" Target="../media/image89.emf"/><Relationship Id="rId11" Type="http://schemas.openxmlformats.org/officeDocument/2006/relationships/image" Target="../media/image94.emf"/><Relationship Id="rId5" Type="http://schemas.openxmlformats.org/officeDocument/2006/relationships/image" Target="../media/image88.emf"/><Relationship Id="rId15" Type="http://schemas.openxmlformats.org/officeDocument/2006/relationships/image" Target="../media/image98.emf"/><Relationship Id="rId10" Type="http://schemas.openxmlformats.org/officeDocument/2006/relationships/image" Target="../media/image93.emf"/><Relationship Id="rId19" Type="http://schemas.openxmlformats.org/officeDocument/2006/relationships/image" Target="../media/image102.emf"/><Relationship Id="rId4" Type="http://schemas.openxmlformats.org/officeDocument/2006/relationships/image" Target="../media/image87.emf"/><Relationship Id="rId9" Type="http://schemas.openxmlformats.org/officeDocument/2006/relationships/image" Target="../media/image92.emf"/><Relationship Id="rId14" Type="http://schemas.openxmlformats.org/officeDocument/2006/relationships/image" Target="../media/image97.emf"/><Relationship Id="rId22" Type="http://schemas.openxmlformats.org/officeDocument/2006/relationships/image" Target="../media/image105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13" Type="http://schemas.openxmlformats.org/officeDocument/2006/relationships/image" Target="../media/image118.emf"/><Relationship Id="rId18" Type="http://schemas.openxmlformats.org/officeDocument/2006/relationships/image" Target="../media/image123.emf"/><Relationship Id="rId3" Type="http://schemas.openxmlformats.org/officeDocument/2006/relationships/image" Target="../media/image108.emf"/><Relationship Id="rId7" Type="http://schemas.openxmlformats.org/officeDocument/2006/relationships/image" Target="../media/image112.emf"/><Relationship Id="rId12" Type="http://schemas.openxmlformats.org/officeDocument/2006/relationships/image" Target="../media/image117.emf"/><Relationship Id="rId17" Type="http://schemas.openxmlformats.org/officeDocument/2006/relationships/image" Target="../media/image122.emf"/><Relationship Id="rId2" Type="http://schemas.openxmlformats.org/officeDocument/2006/relationships/image" Target="../media/image107.emf"/><Relationship Id="rId16" Type="http://schemas.openxmlformats.org/officeDocument/2006/relationships/image" Target="../media/image121.emf"/><Relationship Id="rId20" Type="http://schemas.openxmlformats.org/officeDocument/2006/relationships/image" Target="../media/image125.emf"/><Relationship Id="rId1" Type="http://schemas.openxmlformats.org/officeDocument/2006/relationships/image" Target="../media/image106.emf"/><Relationship Id="rId6" Type="http://schemas.openxmlformats.org/officeDocument/2006/relationships/image" Target="../media/image111.emf"/><Relationship Id="rId11" Type="http://schemas.openxmlformats.org/officeDocument/2006/relationships/image" Target="../media/image116.emf"/><Relationship Id="rId5" Type="http://schemas.openxmlformats.org/officeDocument/2006/relationships/image" Target="../media/image110.emf"/><Relationship Id="rId15" Type="http://schemas.openxmlformats.org/officeDocument/2006/relationships/image" Target="../media/image120.emf"/><Relationship Id="rId10" Type="http://schemas.openxmlformats.org/officeDocument/2006/relationships/image" Target="../media/image115.emf"/><Relationship Id="rId19" Type="http://schemas.openxmlformats.org/officeDocument/2006/relationships/image" Target="../media/image124.emf"/><Relationship Id="rId4" Type="http://schemas.openxmlformats.org/officeDocument/2006/relationships/image" Target="../media/image109.emf"/><Relationship Id="rId9" Type="http://schemas.openxmlformats.org/officeDocument/2006/relationships/image" Target="../media/image114.emf"/><Relationship Id="rId14" Type="http://schemas.openxmlformats.org/officeDocument/2006/relationships/image" Target="../media/image119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emf"/><Relationship Id="rId13" Type="http://schemas.openxmlformats.org/officeDocument/2006/relationships/image" Target="../media/image138.emf"/><Relationship Id="rId18" Type="http://schemas.openxmlformats.org/officeDocument/2006/relationships/image" Target="../media/image143.emf"/><Relationship Id="rId3" Type="http://schemas.openxmlformats.org/officeDocument/2006/relationships/image" Target="../media/image128.emf"/><Relationship Id="rId7" Type="http://schemas.openxmlformats.org/officeDocument/2006/relationships/image" Target="../media/image132.emf"/><Relationship Id="rId12" Type="http://schemas.openxmlformats.org/officeDocument/2006/relationships/image" Target="../media/image137.emf"/><Relationship Id="rId17" Type="http://schemas.openxmlformats.org/officeDocument/2006/relationships/image" Target="../media/image142.emf"/><Relationship Id="rId2" Type="http://schemas.openxmlformats.org/officeDocument/2006/relationships/image" Target="../media/image127.emf"/><Relationship Id="rId16" Type="http://schemas.openxmlformats.org/officeDocument/2006/relationships/image" Target="../media/image141.emf"/><Relationship Id="rId1" Type="http://schemas.openxmlformats.org/officeDocument/2006/relationships/image" Target="../media/image126.emf"/><Relationship Id="rId6" Type="http://schemas.openxmlformats.org/officeDocument/2006/relationships/image" Target="../media/image131.emf"/><Relationship Id="rId11" Type="http://schemas.openxmlformats.org/officeDocument/2006/relationships/image" Target="../media/image136.emf"/><Relationship Id="rId5" Type="http://schemas.openxmlformats.org/officeDocument/2006/relationships/image" Target="../media/image130.emf"/><Relationship Id="rId15" Type="http://schemas.openxmlformats.org/officeDocument/2006/relationships/image" Target="../media/image140.emf"/><Relationship Id="rId10" Type="http://schemas.openxmlformats.org/officeDocument/2006/relationships/image" Target="../media/image135.emf"/><Relationship Id="rId4" Type="http://schemas.openxmlformats.org/officeDocument/2006/relationships/image" Target="../media/image129.emf"/><Relationship Id="rId9" Type="http://schemas.openxmlformats.org/officeDocument/2006/relationships/image" Target="../media/image134.emf"/><Relationship Id="rId14" Type="http://schemas.openxmlformats.org/officeDocument/2006/relationships/image" Target="../media/image13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66C1A2-4152-4674-A238-B685BD1327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07DFB08B-5B88-4F9C-8171-2D83300D22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概念性的回顾与介绍为主，也会引入一些简单的新的定义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0F7FC-095C-4C0E-B548-D4BAF39A808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29FB2A8-70C8-49AB-B292-05DEDD5A4F2E}" type="slidenum">
              <a:rPr lang="en-US" altLang="zh-CN"/>
              <a:t>2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r>
              <a:rPr lang="zh-CN" altLang="en-US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我国的神舟系列飞船能够顺利进入太空，长征系列运载火箭功不可没！火箭发射过程中向下喷出高温火焰，利用力的相互作用原理，火箭获得向上的升力，也就是高温火焰对火箭做功。</a:t>
            </a:r>
            <a:r>
              <a:rPr lang="en-US" altLang="zh-CN" sz="3000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endParaRPr lang="zh-CN" altLang="zh-CN" sz="3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我国载人深潜器“蛟龙号”成功下潜到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米的深海，使我国成为第五个掌握深潜技术的国家。如此深度的下潜，面临着各项挑战，其中之一就是巨大的水的压力，在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米的深海，每平米要承受大约</a:t>
            </a:r>
            <a:r>
              <a:rPr lang="en-US" altLang="zh-CN" dirty="0" smtClean="0"/>
              <a:t>7000</a:t>
            </a:r>
            <a:r>
              <a:rPr lang="zh-CN" altLang="en-US" dirty="0" smtClean="0"/>
              <a:t>吨的压力。</a:t>
            </a:r>
            <a:endParaRPr lang="zh-CN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r>
              <a:rPr lang="zh-CN" altLang="en-US" dirty="0" smtClean="0"/>
              <a:t>我国正在建设的“北斗”全球定位与通信卫星导航系统已进入应用阶段，是全世界第三个成熟的卫星导航系统。目前“北斗”导航系统是由</a:t>
            </a:r>
            <a:r>
              <a:rPr lang="en-US" altLang="zh-CN" dirty="0" smtClean="0"/>
              <a:t>16</a:t>
            </a:r>
            <a:r>
              <a:rPr lang="zh-CN" altLang="en-US" dirty="0" smtClean="0"/>
              <a:t>颗近地导航卫星构成，卫星之所以能够沿指定轨道运行，是因为其与地球的引力。</a:t>
            </a:r>
            <a:endParaRPr lang="en-US" altLang="zh-CN" dirty="0" smtClean="0"/>
          </a:p>
          <a:p>
            <a:pPr defTabSz="990600">
              <a:defRPr/>
            </a:pPr>
            <a:r>
              <a:rPr lang="zh-CN" altLang="en-US" dirty="0" smtClean="0"/>
              <a:t>上面的三个背景材料构成了本节课的三个关键词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功、液体静压力和引力。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8CDAD08-FAB8-49B0-9648-1305DD120D4F}" type="slidenum">
              <a:rPr lang="en-US" altLang="zh-CN"/>
              <a:t>6</a:t>
            </a:fld>
            <a:endParaRPr lang="en-US" altLang="zh-CN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</p:spPr>
        <p:txBody>
          <a:bodyPr/>
          <a:lstStyle/>
          <a:p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3" name="页眉占位符 2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在建造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拦河大坝时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，因为水坝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承受的压力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随着深度的增加而增大，因此工程师把水坝设计得底部比顶部更厚实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连接发电机组的导流隧道通常在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水坝底部附近，</a:t>
            </a:r>
            <a:r>
              <a:rPr lang="zh-CN" altLang="en-US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这样流出的水便具有更高的压力，从而带动</a:t>
            </a:r>
            <a:r>
              <a:rPr lang="zh-CN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涡轮发电机进行水力发电</a:t>
            </a:r>
            <a:r>
              <a:rPr lang="en-US" altLang="zh-CN" sz="1300" dirty="0"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00">
              <a:defRPr/>
            </a:pP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DFB08B-5B88-4F9C-8171-2D83300D227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zh-CN" altLang="en-US" smtClean="0"/>
              <a:t>打印版本</a:t>
            </a:r>
            <a:endParaRPr lang="zh-CN" altLang="en-US"/>
          </a:p>
        </p:txBody>
      </p:sp>
      <p:sp>
        <p:nvSpPr>
          <p:cNvPr id="6" name="页眉占位符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36</a:t>
            </a:r>
            <a:r>
              <a:rPr lang="zh-CN" altLang="en-US" smtClean="0"/>
              <a:t>讲 定积分的物理应用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 userDrawn="1"/>
        </p:nvSpPr>
        <p:spPr bwMode="auto">
          <a:xfrm>
            <a:off x="8004175" y="0"/>
            <a:ext cx="1139825" cy="6858000"/>
          </a:xfrm>
          <a:prstGeom prst="rect">
            <a:avLst/>
          </a:prstGeom>
          <a:solidFill>
            <a:srgbClr val="ECECE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19" name="Rectangle 3"/>
          <p:cNvSpPr>
            <a:spLocks noChangeArrowheads="1"/>
          </p:cNvSpPr>
          <p:nvPr userDrawn="1"/>
        </p:nvSpPr>
        <p:spPr bwMode="auto">
          <a:xfrm>
            <a:off x="0" y="4076700"/>
            <a:ext cx="9144000" cy="2781300"/>
          </a:xfrm>
          <a:prstGeom prst="rect">
            <a:avLst/>
          </a:prstGeom>
          <a:solidFill>
            <a:schemeClr val="tx2">
              <a:lumMod val="20000"/>
              <a:lumOff val="80000"/>
              <a:alpha val="31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0" name="Rectangle 4"/>
          <p:cNvSpPr>
            <a:spLocks noChangeArrowheads="1"/>
          </p:cNvSpPr>
          <p:nvPr userDrawn="1"/>
        </p:nvSpPr>
        <p:spPr bwMode="auto">
          <a:xfrm>
            <a:off x="0" y="1784350"/>
            <a:ext cx="9144000" cy="24987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9221" name="未知"/>
          <p:cNvSpPr/>
          <p:nvPr userDrawn="1"/>
        </p:nvSpPr>
        <p:spPr bwMode="auto">
          <a:xfrm>
            <a:off x="-7939" y="1773237"/>
            <a:ext cx="9123803" cy="2447071"/>
          </a:xfrm>
          <a:custGeom>
            <a:avLst/>
            <a:gdLst>
              <a:gd name="T0" fmla="*/ 0 w 5049"/>
              <a:gd name="T1" fmla="*/ 0 h 1471"/>
              <a:gd name="T2" fmla="*/ 5049 w 5049"/>
              <a:gd name="T3" fmla="*/ 2 h 1471"/>
              <a:gd name="T4" fmla="*/ 5048 w 5049"/>
              <a:gd name="T5" fmla="*/ 1458 h 1471"/>
              <a:gd name="T6" fmla="*/ 0 w 5049"/>
              <a:gd name="T7" fmla="*/ 1471 h 1471"/>
              <a:gd name="T8" fmla="*/ 0 w 5049"/>
              <a:gd name="T9" fmla="*/ 0 h 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49" h="1471">
                <a:moveTo>
                  <a:pt x="0" y="0"/>
                </a:moveTo>
                <a:lnTo>
                  <a:pt x="5049" y="2"/>
                </a:lnTo>
                <a:lnTo>
                  <a:pt x="5048" y="1458"/>
                </a:lnTo>
                <a:lnTo>
                  <a:pt x="0" y="14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73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3366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pic>
        <p:nvPicPr>
          <p:cNvPr id="9" name="Picture 17" descr="图片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426" y="1774046"/>
            <a:ext cx="986252" cy="882388"/>
          </a:xfrm>
          <a:prstGeom prst="rect">
            <a:avLst/>
          </a:prstGeom>
          <a:noFill/>
          <a:effectLst>
            <a:outerShdw dist="125080" dir="1437749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8" descr="图片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343156"/>
            <a:ext cx="986253" cy="882388"/>
          </a:xfrm>
          <a:prstGeom prst="rect">
            <a:avLst/>
          </a:prstGeom>
          <a:noFill/>
          <a:ln>
            <a:noFill/>
          </a:ln>
          <a:effectLst>
            <a:outerShdw dist="119812" dir="1920323" algn="ctr" rotWithShape="0">
              <a:schemeClr val="tx1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 descr="3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460" y="2230865"/>
            <a:ext cx="1007393" cy="851137"/>
          </a:xfrm>
          <a:prstGeom prst="rect">
            <a:avLst/>
          </a:prstGeom>
          <a:noFill/>
          <a:ln>
            <a:noFill/>
          </a:ln>
          <a:effectLst>
            <a:outerShdw algn="ctr" rotWithShape="0">
              <a:schemeClr val="tx1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定积分的应用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41344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一、变力沿直线所作的功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二、液体静压力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三、引力问题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9144000" cy="764704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3" name="Picture 30" descr="j029323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83" y="188640"/>
            <a:ext cx="714001" cy="52714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 userDrawn="1"/>
        </p:nvSpPr>
        <p:spPr>
          <a:xfrm>
            <a:off x="899592" y="188640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内容小结与练习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 userDrawn="1"/>
        </p:nvSpPr>
        <p:spPr>
          <a:xfrm>
            <a:off x="4175448" y="6488668"/>
            <a:ext cx="496855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mtClean="0">
                <a:solidFill>
                  <a:prstClr val="white">
                    <a:lumMod val="65000"/>
                  </a:prstClr>
                </a:solidFill>
              </a:rPr>
              <a:t>School of Mathematics in HNUST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70.png"/><Relationship Id="rId7" Type="http://schemas.openxmlformats.org/officeDocument/2006/relationships/image" Target="../media/image4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4.bin"/><Relationship Id="rId18" Type="http://schemas.openxmlformats.org/officeDocument/2006/relationships/image" Target="../media/image55.emf"/><Relationship Id="rId26" Type="http://schemas.openxmlformats.org/officeDocument/2006/relationships/image" Target="../media/image59.emf"/><Relationship Id="rId3" Type="http://schemas.openxmlformats.org/officeDocument/2006/relationships/oleObject" Target="../embeddings/oleObject39.bin"/><Relationship Id="rId21" Type="http://schemas.openxmlformats.org/officeDocument/2006/relationships/oleObject" Target="../embeddings/oleObject48.bin"/><Relationship Id="rId34" Type="http://schemas.openxmlformats.org/officeDocument/2006/relationships/image" Target="../media/image63.emf"/><Relationship Id="rId7" Type="http://schemas.openxmlformats.org/officeDocument/2006/relationships/oleObject" Target="../embeddings/oleObject41.bin"/><Relationship Id="rId12" Type="http://schemas.openxmlformats.org/officeDocument/2006/relationships/image" Target="../media/image52.emf"/><Relationship Id="rId17" Type="http://schemas.openxmlformats.org/officeDocument/2006/relationships/oleObject" Target="../embeddings/oleObject46.bin"/><Relationship Id="rId25" Type="http://schemas.openxmlformats.org/officeDocument/2006/relationships/oleObject" Target="../embeddings/oleObject50.bin"/><Relationship Id="rId33" Type="http://schemas.openxmlformats.org/officeDocument/2006/relationships/oleObject" Target="../embeddings/oleObject54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4.emf"/><Relationship Id="rId20" Type="http://schemas.openxmlformats.org/officeDocument/2006/relationships/image" Target="../media/image56.emf"/><Relationship Id="rId29" Type="http://schemas.openxmlformats.org/officeDocument/2006/relationships/oleObject" Target="../embeddings/oleObject52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43.bin"/><Relationship Id="rId24" Type="http://schemas.openxmlformats.org/officeDocument/2006/relationships/image" Target="../media/image58.emf"/><Relationship Id="rId32" Type="http://schemas.openxmlformats.org/officeDocument/2006/relationships/image" Target="../media/image62.emf"/><Relationship Id="rId5" Type="http://schemas.openxmlformats.org/officeDocument/2006/relationships/oleObject" Target="../embeddings/oleObject40.bin"/><Relationship Id="rId15" Type="http://schemas.openxmlformats.org/officeDocument/2006/relationships/oleObject" Target="../embeddings/oleObject45.bin"/><Relationship Id="rId23" Type="http://schemas.openxmlformats.org/officeDocument/2006/relationships/oleObject" Target="../embeddings/oleObject49.bin"/><Relationship Id="rId28" Type="http://schemas.openxmlformats.org/officeDocument/2006/relationships/image" Target="../media/image60.emf"/><Relationship Id="rId10" Type="http://schemas.openxmlformats.org/officeDocument/2006/relationships/image" Target="../media/image51.emf"/><Relationship Id="rId19" Type="http://schemas.openxmlformats.org/officeDocument/2006/relationships/oleObject" Target="../embeddings/oleObject47.bin"/><Relationship Id="rId31" Type="http://schemas.openxmlformats.org/officeDocument/2006/relationships/oleObject" Target="../embeddings/oleObject53.bin"/><Relationship Id="rId4" Type="http://schemas.openxmlformats.org/officeDocument/2006/relationships/image" Target="../media/image48.emf"/><Relationship Id="rId9" Type="http://schemas.openxmlformats.org/officeDocument/2006/relationships/oleObject" Target="../embeddings/oleObject42.bin"/><Relationship Id="rId14" Type="http://schemas.openxmlformats.org/officeDocument/2006/relationships/image" Target="../media/image53.emf"/><Relationship Id="rId22" Type="http://schemas.openxmlformats.org/officeDocument/2006/relationships/image" Target="../media/image57.emf"/><Relationship Id="rId27" Type="http://schemas.openxmlformats.org/officeDocument/2006/relationships/oleObject" Target="../embeddings/oleObject51.bin"/><Relationship Id="rId30" Type="http://schemas.openxmlformats.org/officeDocument/2006/relationships/image" Target="../media/image61.emf"/><Relationship Id="rId8" Type="http://schemas.openxmlformats.org/officeDocument/2006/relationships/image" Target="../media/image5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oleObject" Target="../embeddings/oleObject60.bin"/><Relationship Id="rId18" Type="http://schemas.openxmlformats.org/officeDocument/2006/relationships/image" Target="../media/image71.emf"/><Relationship Id="rId26" Type="http://schemas.openxmlformats.org/officeDocument/2006/relationships/image" Target="../media/image75.emf"/><Relationship Id="rId3" Type="http://schemas.openxmlformats.org/officeDocument/2006/relationships/oleObject" Target="../embeddings/oleObject55.bin"/><Relationship Id="rId21" Type="http://schemas.openxmlformats.org/officeDocument/2006/relationships/oleObject" Target="../embeddings/oleObject64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68.emf"/><Relationship Id="rId17" Type="http://schemas.openxmlformats.org/officeDocument/2006/relationships/oleObject" Target="../embeddings/oleObject62.bin"/><Relationship Id="rId25" Type="http://schemas.openxmlformats.org/officeDocument/2006/relationships/oleObject" Target="../embeddings/oleObject6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70.emf"/><Relationship Id="rId20" Type="http://schemas.openxmlformats.org/officeDocument/2006/relationships/image" Target="../media/image72.emf"/><Relationship Id="rId29" Type="http://schemas.openxmlformats.org/officeDocument/2006/relationships/oleObject" Target="../embeddings/oleObject68.bin"/><Relationship Id="rId1" Type="http://schemas.openxmlformats.org/officeDocument/2006/relationships/vmlDrawing" Target="../drawings/vmlDrawing5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59.bin"/><Relationship Id="rId24" Type="http://schemas.openxmlformats.org/officeDocument/2006/relationships/image" Target="../media/image74.emf"/><Relationship Id="rId32" Type="http://schemas.openxmlformats.org/officeDocument/2006/relationships/image" Target="../media/image78.emf"/><Relationship Id="rId5" Type="http://schemas.openxmlformats.org/officeDocument/2006/relationships/oleObject" Target="../embeddings/oleObject56.bin"/><Relationship Id="rId15" Type="http://schemas.openxmlformats.org/officeDocument/2006/relationships/oleObject" Target="../embeddings/oleObject61.bin"/><Relationship Id="rId23" Type="http://schemas.openxmlformats.org/officeDocument/2006/relationships/oleObject" Target="../embeddings/oleObject65.bin"/><Relationship Id="rId28" Type="http://schemas.openxmlformats.org/officeDocument/2006/relationships/image" Target="../media/image76.emf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63.bin"/><Relationship Id="rId31" Type="http://schemas.openxmlformats.org/officeDocument/2006/relationships/oleObject" Target="../embeddings/oleObject69.bin"/><Relationship Id="rId4" Type="http://schemas.openxmlformats.org/officeDocument/2006/relationships/image" Target="../media/image64.e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69.emf"/><Relationship Id="rId22" Type="http://schemas.openxmlformats.org/officeDocument/2006/relationships/image" Target="../media/image73.emf"/><Relationship Id="rId27" Type="http://schemas.openxmlformats.org/officeDocument/2006/relationships/oleObject" Target="../embeddings/oleObject67.bin"/><Relationship Id="rId30" Type="http://schemas.openxmlformats.org/officeDocument/2006/relationships/image" Target="../media/image7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e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image" Target="../media/image83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80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1.bin"/><Relationship Id="rId10" Type="http://schemas.openxmlformats.org/officeDocument/2006/relationships/image" Target="../media/image82.emf"/><Relationship Id="rId4" Type="http://schemas.openxmlformats.org/officeDocument/2006/relationships/image" Target="../media/image79.emf"/><Relationship Id="rId9" Type="http://schemas.openxmlformats.org/officeDocument/2006/relationships/oleObject" Target="../embeddings/oleObject73.bin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7.emf"/><Relationship Id="rId18" Type="http://schemas.openxmlformats.org/officeDocument/2006/relationships/oleObject" Target="../embeddings/oleObject81.bin"/><Relationship Id="rId26" Type="http://schemas.openxmlformats.org/officeDocument/2006/relationships/oleObject" Target="../embeddings/oleObject85.bin"/><Relationship Id="rId39" Type="http://schemas.openxmlformats.org/officeDocument/2006/relationships/image" Target="../media/image100.emf"/><Relationship Id="rId21" Type="http://schemas.openxmlformats.org/officeDocument/2006/relationships/image" Target="../media/image91.emf"/><Relationship Id="rId34" Type="http://schemas.openxmlformats.org/officeDocument/2006/relationships/oleObject" Target="../embeddings/oleObject89.bin"/><Relationship Id="rId42" Type="http://schemas.openxmlformats.org/officeDocument/2006/relationships/oleObject" Target="../embeddings/oleObject93.bin"/><Relationship Id="rId47" Type="http://schemas.openxmlformats.org/officeDocument/2006/relationships/image" Target="../media/image104.emf"/><Relationship Id="rId7" Type="http://schemas.openxmlformats.org/officeDocument/2006/relationships/image" Target="../media/image84.e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80.bin"/><Relationship Id="rId29" Type="http://schemas.openxmlformats.org/officeDocument/2006/relationships/image" Target="../media/image95.emf"/><Relationship Id="rId11" Type="http://schemas.openxmlformats.org/officeDocument/2006/relationships/image" Target="../media/image86.emf"/><Relationship Id="rId24" Type="http://schemas.openxmlformats.org/officeDocument/2006/relationships/oleObject" Target="../embeddings/oleObject84.bin"/><Relationship Id="rId32" Type="http://schemas.openxmlformats.org/officeDocument/2006/relationships/oleObject" Target="../embeddings/oleObject88.bin"/><Relationship Id="rId37" Type="http://schemas.openxmlformats.org/officeDocument/2006/relationships/image" Target="../media/image99.emf"/><Relationship Id="rId40" Type="http://schemas.openxmlformats.org/officeDocument/2006/relationships/oleObject" Target="../embeddings/oleObject92.bin"/><Relationship Id="rId45" Type="http://schemas.openxmlformats.org/officeDocument/2006/relationships/image" Target="../media/image103.emf"/><Relationship Id="rId5" Type="http://schemas.openxmlformats.org/officeDocument/2006/relationships/image" Target="../media/image114.png"/><Relationship Id="rId15" Type="http://schemas.openxmlformats.org/officeDocument/2006/relationships/image" Target="../media/image88.emf"/><Relationship Id="rId23" Type="http://schemas.openxmlformats.org/officeDocument/2006/relationships/image" Target="../media/image92.emf"/><Relationship Id="rId28" Type="http://schemas.openxmlformats.org/officeDocument/2006/relationships/oleObject" Target="../embeddings/oleObject86.bin"/><Relationship Id="rId36" Type="http://schemas.openxmlformats.org/officeDocument/2006/relationships/oleObject" Target="../embeddings/oleObject90.bin"/><Relationship Id="rId49" Type="http://schemas.openxmlformats.org/officeDocument/2006/relationships/image" Target="../media/image105.emf"/><Relationship Id="rId10" Type="http://schemas.openxmlformats.org/officeDocument/2006/relationships/oleObject" Target="../embeddings/oleObject77.bin"/><Relationship Id="rId19" Type="http://schemas.openxmlformats.org/officeDocument/2006/relationships/image" Target="../media/image90.emf"/><Relationship Id="rId31" Type="http://schemas.openxmlformats.org/officeDocument/2006/relationships/image" Target="../media/image96.emf"/><Relationship Id="rId44" Type="http://schemas.openxmlformats.org/officeDocument/2006/relationships/oleObject" Target="../embeddings/oleObject94.bin"/><Relationship Id="rId4" Type="http://schemas.openxmlformats.org/officeDocument/2006/relationships/image" Target="../media/image113.png"/><Relationship Id="rId9" Type="http://schemas.openxmlformats.org/officeDocument/2006/relationships/image" Target="../media/image85.emf"/><Relationship Id="rId14" Type="http://schemas.openxmlformats.org/officeDocument/2006/relationships/oleObject" Target="../embeddings/oleObject79.bin"/><Relationship Id="rId22" Type="http://schemas.openxmlformats.org/officeDocument/2006/relationships/oleObject" Target="../embeddings/oleObject83.bin"/><Relationship Id="rId27" Type="http://schemas.openxmlformats.org/officeDocument/2006/relationships/image" Target="../media/image94.emf"/><Relationship Id="rId30" Type="http://schemas.openxmlformats.org/officeDocument/2006/relationships/oleObject" Target="../embeddings/oleObject87.bin"/><Relationship Id="rId35" Type="http://schemas.openxmlformats.org/officeDocument/2006/relationships/image" Target="../media/image98.emf"/><Relationship Id="rId43" Type="http://schemas.openxmlformats.org/officeDocument/2006/relationships/image" Target="../media/image102.emf"/><Relationship Id="rId48" Type="http://schemas.openxmlformats.org/officeDocument/2006/relationships/oleObject" Target="../embeddings/oleObject96.bin"/><Relationship Id="rId8" Type="http://schemas.openxmlformats.org/officeDocument/2006/relationships/oleObject" Target="../embeddings/oleObject76.bin"/><Relationship Id="rId3" Type="http://schemas.openxmlformats.org/officeDocument/2006/relationships/notesSlide" Target="../notesSlides/notesSlide7.xml"/><Relationship Id="rId12" Type="http://schemas.openxmlformats.org/officeDocument/2006/relationships/oleObject" Target="../embeddings/oleObject78.bin"/><Relationship Id="rId17" Type="http://schemas.openxmlformats.org/officeDocument/2006/relationships/image" Target="../media/image89.emf"/><Relationship Id="rId25" Type="http://schemas.openxmlformats.org/officeDocument/2006/relationships/image" Target="../media/image93.emf"/><Relationship Id="rId33" Type="http://schemas.openxmlformats.org/officeDocument/2006/relationships/image" Target="../media/image97.emf"/><Relationship Id="rId38" Type="http://schemas.openxmlformats.org/officeDocument/2006/relationships/oleObject" Target="../embeddings/oleObject91.bin"/><Relationship Id="rId46" Type="http://schemas.openxmlformats.org/officeDocument/2006/relationships/oleObject" Target="../embeddings/oleObject95.bin"/><Relationship Id="rId20" Type="http://schemas.openxmlformats.org/officeDocument/2006/relationships/oleObject" Target="../embeddings/oleObject82.bin"/><Relationship Id="rId41" Type="http://schemas.openxmlformats.org/officeDocument/2006/relationships/image" Target="../media/image101.e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75.bin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3.emf"/><Relationship Id="rId26" Type="http://schemas.openxmlformats.org/officeDocument/2006/relationships/image" Target="../media/image117.emf"/><Relationship Id="rId39" Type="http://schemas.openxmlformats.org/officeDocument/2006/relationships/oleObject" Target="../embeddings/oleObject115.bin"/><Relationship Id="rId21" Type="http://schemas.openxmlformats.org/officeDocument/2006/relationships/oleObject" Target="../embeddings/oleObject106.bin"/><Relationship Id="rId34" Type="http://schemas.openxmlformats.org/officeDocument/2006/relationships/image" Target="../media/image121.emf"/><Relationship Id="rId42" Type="http://schemas.openxmlformats.org/officeDocument/2006/relationships/image" Target="../media/image125.emf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12.emf"/><Relationship Id="rId20" Type="http://schemas.openxmlformats.org/officeDocument/2006/relationships/image" Target="../media/image114.emf"/><Relationship Id="rId29" Type="http://schemas.openxmlformats.org/officeDocument/2006/relationships/oleObject" Target="../embeddings/oleObject110.bin"/><Relationship Id="rId41" Type="http://schemas.openxmlformats.org/officeDocument/2006/relationships/oleObject" Target="../embeddings/oleObject116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107.emf"/><Relationship Id="rId11" Type="http://schemas.openxmlformats.org/officeDocument/2006/relationships/oleObject" Target="../embeddings/oleObject101.bin"/><Relationship Id="rId24" Type="http://schemas.openxmlformats.org/officeDocument/2006/relationships/image" Target="../media/image116.emf"/><Relationship Id="rId32" Type="http://schemas.openxmlformats.org/officeDocument/2006/relationships/image" Target="../media/image120.emf"/><Relationship Id="rId37" Type="http://schemas.openxmlformats.org/officeDocument/2006/relationships/oleObject" Target="../embeddings/oleObject114.bin"/><Relationship Id="rId40" Type="http://schemas.openxmlformats.org/officeDocument/2006/relationships/image" Target="../media/image124.emf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23" Type="http://schemas.openxmlformats.org/officeDocument/2006/relationships/oleObject" Target="../embeddings/oleObject107.bin"/><Relationship Id="rId28" Type="http://schemas.openxmlformats.org/officeDocument/2006/relationships/image" Target="../media/image118.emf"/><Relationship Id="rId36" Type="http://schemas.openxmlformats.org/officeDocument/2006/relationships/image" Target="../media/image122.emf"/><Relationship Id="rId10" Type="http://schemas.openxmlformats.org/officeDocument/2006/relationships/image" Target="../media/image109.emf"/><Relationship Id="rId19" Type="http://schemas.openxmlformats.org/officeDocument/2006/relationships/oleObject" Target="../embeddings/oleObject105.bin"/><Relationship Id="rId31" Type="http://schemas.openxmlformats.org/officeDocument/2006/relationships/oleObject" Target="../embeddings/oleObject111.bin"/><Relationship Id="rId4" Type="http://schemas.openxmlformats.org/officeDocument/2006/relationships/image" Target="../media/image106.e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11.emf"/><Relationship Id="rId22" Type="http://schemas.openxmlformats.org/officeDocument/2006/relationships/image" Target="../media/image115.emf"/><Relationship Id="rId27" Type="http://schemas.openxmlformats.org/officeDocument/2006/relationships/oleObject" Target="../embeddings/oleObject109.bin"/><Relationship Id="rId30" Type="http://schemas.openxmlformats.org/officeDocument/2006/relationships/image" Target="../media/image119.emf"/><Relationship Id="rId35" Type="http://schemas.openxmlformats.org/officeDocument/2006/relationships/oleObject" Target="../embeddings/oleObject113.bin"/><Relationship Id="rId8" Type="http://schemas.openxmlformats.org/officeDocument/2006/relationships/image" Target="../media/image108.emf"/><Relationship Id="rId3" Type="http://schemas.openxmlformats.org/officeDocument/2006/relationships/oleObject" Target="../embeddings/oleObject97.bin"/><Relationship Id="rId12" Type="http://schemas.openxmlformats.org/officeDocument/2006/relationships/image" Target="../media/image110.emf"/><Relationship Id="rId17" Type="http://schemas.openxmlformats.org/officeDocument/2006/relationships/oleObject" Target="../embeddings/oleObject104.bin"/><Relationship Id="rId25" Type="http://schemas.openxmlformats.org/officeDocument/2006/relationships/oleObject" Target="../embeddings/oleObject108.bin"/><Relationship Id="rId33" Type="http://schemas.openxmlformats.org/officeDocument/2006/relationships/oleObject" Target="../embeddings/oleObject112.bin"/><Relationship Id="rId38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33.emf"/><Relationship Id="rId26" Type="http://schemas.openxmlformats.org/officeDocument/2006/relationships/oleObject" Target="../embeddings/oleObject127.bin"/><Relationship Id="rId39" Type="http://schemas.openxmlformats.org/officeDocument/2006/relationships/image" Target="../media/image142.emf"/><Relationship Id="rId21" Type="http://schemas.openxmlformats.org/officeDocument/2006/relationships/oleObject" Target="../embeddings/oleObject126.bin"/><Relationship Id="rId34" Type="http://schemas.openxmlformats.org/officeDocument/2006/relationships/oleObject" Target="../embeddings/oleObject131.bin"/><Relationship Id="rId7" Type="http://schemas.openxmlformats.org/officeDocument/2006/relationships/oleObject" Target="../embeddings/oleObject119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2.emf"/><Relationship Id="rId20" Type="http://schemas.openxmlformats.org/officeDocument/2006/relationships/image" Target="../media/image134.emf"/><Relationship Id="rId29" Type="http://schemas.openxmlformats.org/officeDocument/2006/relationships/image" Target="../media/image137.emf"/><Relationship Id="rId41" Type="http://schemas.openxmlformats.org/officeDocument/2006/relationships/image" Target="../media/image143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127.e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68.png"/><Relationship Id="rId32" Type="http://schemas.openxmlformats.org/officeDocument/2006/relationships/oleObject" Target="../embeddings/oleObject130.bin"/><Relationship Id="rId37" Type="http://schemas.openxmlformats.org/officeDocument/2006/relationships/image" Target="../media/image141.emf"/><Relationship Id="rId40" Type="http://schemas.openxmlformats.org/officeDocument/2006/relationships/oleObject" Target="../embeddings/oleObject134.bin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image" Target="../media/image167.png"/><Relationship Id="rId28" Type="http://schemas.openxmlformats.org/officeDocument/2006/relationships/oleObject" Target="../embeddings/oleObject128.bin"/><Relationship Id="rId36" Type="http://schemas.openxmlformats.org/officeDocument/2006/relationships/oleObject" Target="../embeddings/oleObject132.bin"/><Relationship Id="rId10" Type="http://schemas.openxmlformats.org/officeDocument/2006/relationships/image" Target="../media/image129.emf"/><Relationship Id="rId19" Type="http://schemas.openxmlformats.org/officeDocument/2006/relationships/oleObject" Target="../embeddings/oleObject125.bin"/><Relationship Id="rId31" Type="http://schemas.openxmlformats.org/officeDocument/2006/relationships/image" Target="../media/image138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31.emf"/><Relationship Id="rId22" Type="http://schemas.openxmlformats.org/officeDocument/2006/relationships/image" Target="../media/image135.emf"/><Relationship Id="rId27" Type="http://schemas.openxmlformats.org/officeDocument/2006/relationships/image" Target="../media/image136.emf"/><Relationship Id="rId30" Type="http://schemas.openxmlformats.org/officeDocument/2006/relationships/oleObject" Target="../embeddings/oleObject129.bin"/><Relationship Id="rId35" Type="http://schemas.openxmlformats.org/officeDocument/2006/relationships/image" Target="../media/image140.emf"/><Relationship Id="rId8" Type="http://schemas.openxmlformats.org/officeDocument/2006/relationships/image" Target="../media/image128.emf"/><Relationship Id="rId3" Type="http://schemas.openxmlformats.org/officeDocument/2006/relationships/oleObject" Target="../embeddings/oleObject117.bin"/><Relationship Id="rId12" Type="http://schemas.openxmlformats.org/officeDocument/2006/relationships/image" Target="../media/image130.emf"/><Relationship Id="rId17" Type="http://schemas.openxmlformats.org/officeDocument/2006/relationships/oleObject" Target="../embeddings/oleObject124.bin"/><Relationship Id="rId25" Type="http://schemas.openxmlformats.org/officeDocument/2006/relationships/image" Target="../media/image169.png"/><Relationship Id="rId33" Type="http://schemas.openxmlformats.org/officeDocument/2006/relationships/image" Target="../media/image139.emf"/><Relationship Id="rId38" Type="http://schemas.openxmlformats.org/officeDocument/2006/relationships/oleObject" Target="../embeddings/oleObject133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40.bin"/><Relationship Id="rId18" Type="http://schemas.openxmlformats.org/officeDocument/2006/relationships/image" Target="../media/image151.emf"/><Relationship Id="rId26" Type="http://schemas.openxmlformats.org/officeDocument/2006/relationships/image" Target="../media/image155.emf"/><Relationship Id="rId39" Type="http://schemas.openxmlformats.org/officeDocument/2006/relationships/oleObject" Target="../embeddings/oleObject153.bin"/><Relationship Id="rId21" Type="http://schemas.openxmlformats.org/officeDocument/2006/relationships/oleObject" Target="../embeddings/oleObject144.bin"/><Relationship Id="rId34" Type="http://schemas.openxmlformats.org/officeDocument/2006/relationships/image" Target="../media/image159.emf"/><Relationship Id="rId42" Type="http://schemas.openxmlformats.org/officeDocument/2006/relationships/image" Target="../media/image163.emf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50.emf"/><Relationship Id="rId20" Type="http://schemas.openxmlformats.org/officeDocument/2006/relationships/image" Target="../media/image152.emf"/><Relationship Id="rId29" Type="http://schemas.openxmlformats.org/officeDocument/2006/relationships/oleObject" Target="../embeddings/oleObject148.bin"/><Relationship Id="rId41" Type="http://schemas.openxmlformats.org/officeDocument/2006/relationships/oleObject" Target="../embeddings/oleObject154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45.emf"/><Relationship Id="rId11" Type="http://schemas.openxmlformats.org/officeDocument/2006/relationships/oleObject" Target="../embeddings/oleObject139.bin"/><Relationship Id="rId24" Type="http://schemas.openxmlformats.org/officeDocument/2006/relationships/image" Target="../media/image154.emf"/><Relationship Id="rId32" Type="http://schemas.openxmlformats.org/officeDocument/2006/relationships/image" Target="../media/image158.emf"/><Relationship Id="rId37" Type="http://schemas.openxmlformats.org/officeDocument/2006/relationships/oleObject" Target="../embeddings/oleObject152.bin"/><Relationship Id="rId40" Type="http://schemas.openxmlformats.org/officeDocument/2006/relationships/image" Target="../media/image162.emf"/><Relationship Id="rId5" Type="http://schemas.openxmlformats.org/officeDocument/2006/relationships/oleObject" Target="../embeddings/oleObject136.bin"/><Relationship Id="rId15" Type="http://schemas.openxmlformats.org/officeDocument/2006/relationships/oleObject" Target="../embeddings/oleObject141.bin"/><Relationship Id="rId23" Type="http://schemas.openxmlformats.org/officeDocument/2006/relationships/oleObject" Target="../embeddings/oleObject145.bin"/><Relationship Id="rId28" Type="http://schemas.openxmlformats.org/officeDocument/2006/relationships/image" Target="../media/image156.emf"/><Relationship Id="rId36" Type="http://schemas.openxmlformats.org/officeDocument/2006/relationships/image" Target="../media/image160.emf"/><Relationship Id="rId10" Type="http://schemas.openxmlformats.org/officeDocument/2006/relationships/image" Target="../media/image147.emf"/><Relationship Id="rId19" Type="http://schemas.openxmlformats.org/officeDocument/2006/relationships/oleObject" Target="../embeddings/oleObject143.bin"/><Relationship Id="rId31" Type="http://schemas.openxmlformats.org/officeDocument/2006/relationships/oleObject" Target="../embeddings/oleObject149.bin"/><Relationship Id="rId4" Type="http://schemas.openxmlformats.org/officeDocument/2006/relationships/image" Target="../media/image144.emf"/><Relationship Id="rId9" Type="http://schemas.openxmlformats.org/officeDocument/2006/relationships/oleObject" Target="../embeddings/oleObject138.bin"/><Relationship Id="rId14" Type="http://schemas.openxmlformats.org/officeDocument/2006/relationships/image" Target="../media/image149.emf"/><Relationship Id="rId22" Type="http://schemas.openxmlformats.org/officeDocument/2006/relationships/image" Target="../media/image153.emf"/><Relationship Id="rId27" Type="http://schemas.openxmlformats.org/officeDocument/2006/relationships/oleObject" Target="../embeddings/oleObject147.bin"/><Relationship Id="rId30" Type="http://schemas.openxmlformats.org/officeDocument/2006/relationships/image" Target="../media/image157.emf"/><Relationship Id="rId35" Type="http://schemas.openxmlformats.org/officeDocument/2006/relationships/oleObject" Target="../embeddings/oleObject151.bin"/><Relationship Id="rId8" Type="http://schemas.openxmlformats.org/officeDocument/2006/relationships/image" Target="../media/image146.emf"/><Relationship Id="rId3" Type="http://schemas.openxmlformats.org/officeDocument/2006/relationships/oleObject" Target="../embeddings/oleObject135.bin"/><Relationship Id="rId12" Type="http://schemas.openxmlformats.org/officeDocument/2006/relationships/image" Target="../media/image148.emf"/><Relationship Id="rId17" Type="http://schemas.openxmlformats.org/officeDocument/2006/relationships/oleObject" Target="../embeddings/oleObject142.bin"/><Relationship Id="rId25" Type="http://schemas.openxmlformats.org/officeDocument/2006/relationships/oleObject" Target="../embeddings/oleObject146.bin"/><Relationship Id="rId33" Type="http://schemas.openxmlformats.org/officeDocument/2006/relationships/oleObject" Target="../embeddings/oleObject150.bin"/><Relationship Id="rId38" Type="http://schemas.openxmlformats.org/officeDocument/2006/relationships/image" Target="../media/image16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emf"/><Relationship Id="rId13" Type="http://schemas.openxmlformats.org/officeDocument/2006/relationships/image" Target="../media/image206.png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7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64.e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66.emf"/><Relationship Id="rId4" Type="http://schemas.openxmlformats.org/officeDocument/2006/relationships/image" Target="../media/image201.png"/><Relationship Id="rId9" Type="http://schemas.openxmlformats.org/officeDocument/2006/relationships/oleObject" Target="../embeddings/oleObject15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1.bin"/><Relationship Id="rId13" Type="http://schemas.openxmlformats.org/officeDocument/2006/relationships/image" Target="../media/image172.emf"/><Relationship Id="rId18" Type="http://schemas.openxmlformats.org/officeDocument/2006/relationships/oleObject" Target="../embeddings/oleObject166.bin"/><Relationship Id="rId3" Type="http://schemas.openxmlformats.org/officeDocument/2006/relationships/oleObject" Target="../embeddings/oleObject159.bin"/><Relationship Id="rId21" Type="http://schemas.openxmlformats.org/officeDocument/2006/relationships/image" Target="../media/image176.emf"/><Relationship Id="rId7" Type="http://schemas.openxmlformats.org/officeDocument/2006/relationships/image" Target="../media/image209.png"/><Relationship Id="rId12" Type="http://schemas.openxmlformats.org/officeDocument/2006/relationships/oleObject" Target="../embeddings/oleObject163.bin"/><Relationship Id="rId17" Type="http://schemas.openxmlformats.org/officeDocument/2006/relationships/image" Target="../media/image174.emf"/><Relationship Id="rId25" Type="http://schemas.openxmlformats.org/officeDocument/2006/relationships/image" Target="../media/image178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165.bin"/><Relationship Id="rId20" Type="http://schemas.openxmlformats.org/officeDocument/2006/relationships/oleObject" Target="../embeddings/oleObject167.bin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9.emf"/><Relationship Id="rId11" Type="http://schemas.openxmlformats.org/officeDocument/2006/relationships/image" Target="../media/image171.emf"/><Relationship Id="rId24" Type="http://schemas.openxmlformats.org/officeDocument/2006/relationships/oleObject" Target="../embeddings/oleObject169.bin"/><Relationship Id="rId5" Type="http://schemas.openxmlformats.org/officeDocument/2006/relationships/oleObject" Target="../embeddings/oleObject160.bin"/><Relationship Id="rId15" Type="http://schemas.openxmlformats.org/officeDocument/2006/relationships/image" Target="../media/image173.wmf"/><Relationship Id="rId23" Type="http://schemas.openxmlformats.org/officeDocument/2006/relationships/image" Target="../media/image177.emf"/><Relationship Id="rId10" Type="http://schemas.openxmlformats.org/officeDocument/2006/relationships/oleObject" Target="../embeddings/oleObject162.bin"/><Relationship Id="rId19" Type="http://schemas.openxmlformats.org/officeDocument/2006/relationships/image" Target="../media/image175.emf"/><Relationship Id="rId4" Type="http://schemas.openxmlformats.org/officeDocument/2006/relationships/image" Target="../media/image168.emf"/><Relationship Id="rId9" Type="http://schemas.openxmlformats.org/officeDocument/2006/relationships/image" Target="../media/image170.wmf"/><Relationship Id="rId14" Type="http://schemas.openxmlformats.org/officeDocument/2006/relationships/oleObject" Target="../embeddings/oleObject164.bin"/><Relationship Id="rId22" Type="http://schemas.openxmlformats.org/officeDocument/2006/relationships/oleObject" Target="../embeddings/oleObject16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emf"/><Relationship Id="rId13" Type="http://schemas.openxmlformats.org/officeDocument/2006/relationships/oleObject" Target="../embeddings/oleObject174.bin"/><Relationship Id="rId18" Type="http://schemas.openxmlformats.org/officeDocument/2006/relationships/image" Target="../media/image185.emf"/><Relationship Id="rId26" Type="http://schemas.openxmlformats.org/officeDocument/2006/relationships/image" Target="../media/image189.emf"/><Relationship Id="rId3" Type="http://schemas.openxmlformats.org/officeDocument/2006/relationships/oleObject" Target="../embeddings/oleObject170.bin"/><Relationship Id="rId21" Type="http://schemas.openxmlformats.org/officeDocument/2006/relationships/oleObject" Target="../embeddings/oleObject178.bin"/><Relationship Id="rId7" Type="http://schemas.openxmlformats.org/officeDocument/2006/relationships/oleObject" Target="../embeddings/oleObject171.bin"/><Relationship Id="rId12" Type="http://schemas.openxmlformats.org/officeDocument/2006/relationships/image" Target="../media/image182.emf"/><Relationship Id="rId17" Type="http://schemas.openxmlformats.org/officeDocument/2006/relationships/oleObject" Target="../embeddings/oleObject176.bin"/><Relationship Id="rId25" Type="http://schemas.openxmlformats.org/officeDocument/2006/relationships/oleObject" Target="../embeddings/oleObject180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84.emf"/><Relationship Id="rId20" Type="http://schemas.openxmlformats.org/officeDocument/2006/relationships/image" Target="../media/image186.emf"/><Relationship Id="rId29" Type="http://schemas.openxmlformats.org/officeDocument/2006/relationships/oleObject" Target="../embeddings/oleObject182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1.png"/><Relationship Id="rId11" Type="http://schemas.openxmlformats.org/officeDocument/2006/relationships/oleObject" Target="../embeddings/oleObject173.bin"/><Relationship Id="rId24" Type="http://schemas.openxmlformats.org/officeDocument/2006/relationships/image" Target="../media/image188.emf"/><Relationship Id="rId5" Type="http://schemas.openxmlformats.org/officeDocument/2006/relationships/image" Target="../media/image220.png"/><Relationship Id="rId15" Type="http://schemas.openxmlformats.org/officeDocument/2006/relationships/oleObject" Target="../embeddings/oleObject175.bin"/><Relationship Id="rId23" Type="http://schemas.openxmlformats.org/officeDocument/2006/relationships/oleObject" Target="../embeddings/oleObject179.bin"/><Relationship Id="rId28" Type="http://schemas.openxmlformats.org/officeDocument/2006/relationships/image" Target="../media/image190.emf"/><Relationship Id="rId10" Type="http://schemas.openxmlformats.org/officeDocument/2006/relationships/image" Target="../media/image181.emf"/><Relationship Id="rId19" Type="http://schemas.openxmlformats.org/officeDocument/2006/relationships/oleObject" Target="../embeddings/oleObject177.bin"/><Relationship Id="rId4" Type="http://schemas.openxmlformats.org/officeDocument/2006/relationships/image" Target="../media/image179.emf"/><Relationship Id="rId9" Type="http://schemas.openxmlformats.org/officeDocument/2006/relationships/oleObject" Target="../embeddings/oleObject172.bin"/><Relationship Id="rId14" Type="http://schemas.openxmlformats.org/officeDocument/2006/relationships/image" Target="../media/image183.emf"/><Relationship Id="rId22" Type="http://schemas.openxmlformats.org/officeDocument/2006/relationships/image" Target="../media/image187.emf"/><Relationship Id="rId27" Type="http://schemas.openxmlformats.org/officeDocument/2006/relationships/oleObject" Target="../embeddings/oleObject181.bin"/><Relationship Id="rId30" Type="http://schemas.openxmlformats.org/officeDocument/2006/relationships/image" Target="../media/image191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emf"/><Relationship Id="rId13" Type="http://schemas.openxmlformats.org/officeDocument/2006/relationships/oleObject" Target="../embeddings/oleObject188.bin"/><Relationship Id="rId18" Type="http://schemas.openxmlformats.org/officeDocument/2006/relationships/image" Target="../media/image199.emf"/><Relationship Id="rId26" Type="http://schemas.openxmlformats.org/officeDocument/2006/relationships/image" Target="../media/image203.emf"/><Relationship Id="rId3" Type="http://schemas.openxmlformats.org/officeDocument/2006/relationships/oleObject" Target="../embeddings/oleObject183.bin"/><Relationship Id="rId21" Type="http://schemas.openxmlformats.org/officeDocument/2006/relationships/oleObject" Target="../embeddings/oleObject192.bin"/><Relationship Id="rId7" Type="http://schemas.openxmlformats.org/officeDocument/2006/relationships/oleObject" Target="../embeddings/oleObject185.bin"/><Relationship Id="rId12" Type="http://schemas.openxmlformats.org/officeDocument/2006/relationships/image" Target="../media/image196.emf"/><Relationship Id="rId17" Type="http://schemas.openxmlformats.org/officeDocument/2006/relationships/oleObject" Target="../embeddings/oleObject190.bin"/><Relationship Id="rId25" Type="http://schemas.openxmlformats.org/officeDocument/2006/relationships/oleObject" Target="../embeddings/oleObject19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198.emf"/><Relationship Id="rId20" Type="http://schemas.openxmlformats.org/officeDocument/2006/relationships/image" Target="../media/image200.emf"/><Relationship Id="rId29" Type="http://schemas.openxmlformats.org/officeDocument/2006/relationships/oleObject" Target="../embeddings/oleObject196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93.emf"/><Relationship Id="rId11" Type="http://schemas.openxmlformats.org/officeDocument/2006/relationships/oleObject" Target="../embeddings/oleObject187.bin"/><Relationship Id="rId24" Type="http://schemas.openxmlformats.org/officeDocument/2006/relationships/image" Target="../media/image202.emf"/><Relationship Id="rId5" Type="http://schemas.openxmlformats.org/officeDocument/2006/relationships/oleObject" Target="../embeddings/oleObject184.bin"/><Relationship Id="rId15" Type="http://schemas.openxmlformats.org/officeDocument/2006/relationships/oleObject" Target="../embeddings/oleObject189.bin"/><Relationship Id="rId23" Type="http://schemas.openxmlformats.org/officeDocument/2006/relationships/oleObject" Target="../embeddings/oleObject193.bin"/><Relationship Id="rId28" Type="http://schemas.openxmlformats.org/officeDocument/2006/relationships/image" Target="../media/image204.emf"/><Relationship Id="rId10" Type="http://schemas.openxmlformats.org/officeDocument/2006/relationships/image" Target="../media/image195.emf"/><Relationship Id="rId19" Type="http://schemas.openxmlformats.org/officeDocument/2006/relationships/oleObject" Target="../embeddings/oleObject191.bin"/><Relationship Id="rId4" Type="http://schemas.openxmlformats.org/officeDocument/2006/relationships/image" Target="../media/image192.emf"/><Relationship Id="rId9" Type="http://schemas.openxmlformats.org/officeDocument/2006/relationships/oleObject" Target="../embeddings/oleObject186.bin"/><Relationship Id="rId14" Type="http://schemas.openxmlformats.org/officeDocument/2006/relationships/image" Target="../media/image197.emf"/><Relationship Id="rId22" Type="http://schemas.openxmlformats.org/officeDocument/2006/relationships/image" Target="../media/image201.emf"/><Relationship Id="rId27" Type="http://schemas.openxmlformats.org/officeDocument/2006/relationships/oleObject" Target="../embeddings/oleObject195.bin"/><Relationship Id="rId30" Type="http://schemas.openxmlformats.org/officeDocument/2006/relationships/image" Target="../media/image20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e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25.emf"/><Relationship Id="rId21" Type="http://schemas.openxmlformats.org/officeDocument/2006/relationships/image" Target="../media/image16.emf"/><Relationship Id="rId34" Type="http://schemas.openxmlformats.org/officeDocument/2006/relationships/oleObject" Target="../embeddings/oleObject16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4.emf"/><Relationship Id="rId25" Type="http://schemas.openxmlformats.org/officeDocument/2006/relationships/image" Target="../media/image18.emf"/><Relationship Id="rId33" Type="http://schemas.openxmlformats.org/officeDocument/2006/relationships/image" Target="../media/image22.emf"/><Relationship Id="rId38" Type="http://schemas.openxmlformats.org/officeDocument/2006/relationships/oleObject" Target="../embeddings/oleObject18.bin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29" Type="http://schemas.openxmlformats.org/officeDocument/2006/relationships/image" Target="../media/image20.emf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1.e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4.emf"/><Relationship Id="rId5" Type="http://schemas.openxmlformats.org/officeDocument/2006/relationships/image" Target="../media/image8.emf"/><Relationship Id="rId15" Type="http://schemas.openxmlformats.org/officeDocument/2006/relationships/image" Target="../media/image13.emf"/><Relationship Id="rId23" Type="http://schemas.openxmlformats.org/officeDocument/2006/relationships/image" Target="../media/image17.e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5.emf"/><Relationship Id="rId31" Type="http://schemas.openxmlformats.org/officeDocument/2006/relationships/image" Target="../media/image2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10.e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19.e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3.emf"/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13" Type="http://schemas.openxmlformats.org/officeDocument/2006/relationships/image" Target="../media/image44.png"/><Relationship Id="rId18" Type="http://schemas.openxmlformats.org/officeDocument/2006/relationships/image" Target="../media/image48.png"/><Relationship Id="rId3" Type="http://schemas.openxmlformats.org/officeDocument/2006/relationships/oleObject" Target="../embeddings/oleObject19.bin"/><Relationship Id="rId21" Type="http://schemas.openxmlformats.org/officeDocument/2006/relationships/oleObject" Target="../embeddings/oleObject25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43.png"/><Relationship Id="rId17" Type="http://schemas.openxmlformats.org/officeDocument/2006/relationships/image" Target="../media/image30.emf"/><Relationship Id="rId2" Type="http://schemas.openxmlformats.org/officeDocument/2006/relationships/slideLayout" Target="../slideLayouts/slideLayout3.xml"/><Relationship Id="rId16" Type="http://schemas.openxmlformats.org/officeDocument/2006/relationships/oleObject" Target="../embeddings/oleObject23.bin"/><Relationship Id="rId20" Type="http://schemas.openxmlformats.org/officeDocument/2006/relationships/image" Target="../media/image31.e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emf"/><Relationship Id="rId11" Type="http://schemas.openxmlformats.org/officeDocument/2006/relationships/image" Target="../media/image42.png"/><Relationship Id="rId24" Type="http://schemas.openxmlformats.org/officeDocument/2006/relationships/image" Target="../media/image33.emf"/><Relationship Id="rId5" Type="http://schemas.openxmlformats.org/officeDocument/2006/relationships/oleObject" Target="../embeddings/oleObject20.bin"/><Relationship Id="rId15" Type="http://schemas.openxmlformats.org/officeDocument/2006/relationships/image" Target="../media/image46.png"/><Relationship Id="rId23" Type="http://schemas.openxmlformats.org/officeDocument/2006/relationships/oleObject" Target="../embeddings/oleObject26.bin"/><Relationship Id="rId10" Type="http://schemas.openxmlformats.org/officeDocument/2006/relationships/image" Target="../media/image29.emf"/><Relationship Id="rId19" Type="http://schemas.openxmlformats.org/officeDocument/2006/relationships/oleObject" Target="../embeddings/oleObject24.bin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2.bin"/><Relationship Id="rId14" Type="http://schemas.openxmlformats.org/officeDocument/2006/relationships/image" Target="../media/image45.png"/><Relationship Id="rId22" Type="http://schemas.openxmlformats.org/officeDocument/2006/relationships/image" Target="../media/image3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41.emf"/><Relationship Id="rId26" Type="http://schemas.openxmlformats.org/officeDocument/2006/relationships/oleObject" Target="../embeddings/oleObject38.bin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38.emf"/><Relationship Id="rId17" Type="http://schemas.openxmlformats.org/officeDocument/2006/relationships/oleObject" Target="../embeddings/oleObject34.bin"/><Relationship Id="rId25" Type="http://schemas.openxmlformats.org/officeDocument/2006/relationships/image" Target="../media/image44.emf"/><Relationship Id="rId2" Type="http://schemas.openxmlformats.org/officeDocument/2006/relationships/slideLayout" Target="../slideLayouts/slideLayout3.xml"/><Relationship Id="rId16" Type="http://schemas.openxmlformats.org/officeDocument/2006/relationships/image" Target="../media/image40.emf"/><Relationship Id="rId20" Type="http://schemas.openxmlformats.org/officeDocument/2006/relationships/image" Target="../media/image42.e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5.emf"/><Relationship Id="rId11" Type="http://schemas.openxmlformats.org/officeDocument/2006/relationships/oleObject" Target="../embeddings/oleObject31.bin"/><Relationship Id="rId24" Type="http://schemas.openxmlformats.org/officeDocument/2006/relationships/oleObject" Target="../embeddings/oleObject37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23" Type="http://schemas.openxmlformats.org/officeDocument/2006/relationships/image" Target="../media/image62.png"/><Relationship Id="rId10" Type="http://schemas.openxmlformats.org/officeDocument/2006/relationships/image" Target="../media/image37.e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39.emf"/><Relationship Id="rId22" Type="http://schemas.openxmlformats.org/officeDocument/2006/relationships/image" Target="../media/image43.emf"/><Relationship Id="rId27" Type="http://schemas.openxmlformats.org/officeDocument/2006/relationships/image" Target="../media/image4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WordArt 17"/>
          <p:cNvSpPr>
            <a:spLocks noChangeArrowheads="1" noChangeShapeType="1" noTextEdit="1"/>
          </p:cNvSpPr>
          <p:nvPr/>
        </p:nvSpPr>
        <p:spPr bwMode="auto">
          <a:xfrm>
            <a:off x="2159731" y="2564904"/>
            <a:ext cx="5904657" cy="72008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b="1" kern="10" dirty="0" smtClean="0">
                <a:ln w="25400">
                  <a:solidFill>
                    <a:prstClr val="white"/>
                  </a:solidFill>
                  <a:round/>
                </a:ln>
                <a:solidFill>
                  <a:srgbClr val="FF0000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定积分的物理应用</a:t>
            </a:r>
            <a:endParaRPr lang="zh-CN" altLang="en-US" sz="3600" b="1" kern="10" dirty="0">
              <a:ln w="25400">
                <a:solidFill>
                  <a:prstClr val="white"/>
                </a:solidFill>
                <a:round/>
              </a:ln>
              <a:solidFill>
                <a:srgbClr val="FF0000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525859" y="957988"/>
            <a:ext cx="1295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467545" y="764704"/>
            <a:ext cx="8424936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indent="-722630">
              <a:lnSpc>
                <a:spcPct val="13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如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图，有一个宽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，高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3m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的长方形平板闸门，其顶边离水面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2m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，求闸门所受的水压力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.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6903421" y="1916832"/>
            <a:ext cx="541302" cy="3950576"/>
            <a:chOff x="9665563" y="2070596"/>
            <a:chExt cx="541302" cy="3950576"/>
          </a:xfrm>
        </p:grpSpPr>
        <p:cxnSp>
          <p:nvCxnSpPr>
            <p:cNvPr id="5" name="直接箭头连接符 4"/>
            <p:cNvCxnSpPr/>
            <p:nvPr/>
          </p:nvCxnSpPr>
          <p:spPr bwMode="auto">
            <a:xfrm>
              <a:off x="9880946" y="2575241"/>
              <a:ext cx="0" cy="299471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9670567" y="5497952"/>
                  <a:ext cx="492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70567" y="5497952"/>
                  <a:ext cx="49212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665563" y="2070596"/>
                  <a:ext cx="5413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𝑂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563" y="2070596"/>
                  <a:ext cx="541302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" name="直接连接符 7"/>
          <p:cNvCxnSpPr/>
          <p:nvPr/>
        </p:nvCxnSpPr>
        <p:spPr bwMode="auto">
          <a:xfrm>
            <a:off x="6056473" y="2417701"/>
            <a:ext cx="22322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36731" y="4206279"/>
                <a:ext cx="787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3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m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731" y="4206279"/>
                <a:ext cx="787395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1" t="-7" r="-4092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6529439" y="4226107"/>
            <a:ext cx="1166543" cy="216000"/>
          </a:xfrm>
          <a:prstGeom prst="rect">
            <a:avLst/>
          </a:prstGeom>
          <a:pattFill prst="dkDnDiag">
            <a:fgClr>
              <a:srgbClr val="FFFFFF">
                <a:shade val="85000"/>
              </a:srgb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cxnSp>
        <p:nvCxnSpPr>
          <p:cNvPr id="17" name="直接箭头连接符 16"/>
          <p:cNvCxnSpPr/>
          <p:nvPr/>
        </p:nvCxnSpPr>
        <p:spPr bwMode="auto">
          <a:xfrm>
            <a:off x="6141823" y="3394834"/>
            <a:ext cx="0" cy="1747844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18" name="直接连接符 17"/>
          <p:cNvCxnSpPr/>
          <p:nvPr/>
        </p:nvCxnSpPr>
        <p:spPr bwMode="auto">
          <a:xfrm flipH="1">
            <a:off x="6033966" y="3398841"/>
            <a:ext cx="554696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 flipH="1">
            <a:off x="6069815" y="5142678"/>
            <a:ext cx="1037695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>
            <a:off x="6141823" y="2425538"/>
            <a:ext cx="0" cy="973303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05919" y="2808805"/>
                <a:ext cx="787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m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919" y="2808805"/>
                <a:ext cx="78739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76" t="-38" r="-4037" b="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21"/>
          <p:cNvCxnSpPr/>
          <p:nvPr/>
        </p:nvCxnSpPr>
        <p:spPr bwMode="auto">
          <a:xfrm flipV="1">
            <a:off x="7668406" y="3111486"/>
            <a:ext cx="0" cy="2873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>
            <a:off x="6531511" y="3211317"/>
            <a:ext cx="1136895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 flipV="1">
            <a:off x="6530386" y="3093153"/>
            <a:ext cx="0" cy="28735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ffectLst/>
        </p:spPr>
      </p:cxnSp>
      <p:sp>
        <p:nvSpPr>
          <p:cNvPr id="25" name="矩形 24"/>
          <p:cNvSpPr/>
          <p:nvPr/>
        </p:nvSpPr>
        <p:spPr>
          <a:xfrm>
            <a:off x="6531512" y="3332026"/>
            <a:ext cx="1164470" cy="1800000"/>
          </a:xfrm>
          <a:prstGeom prst="rect">
            <a:avLst/>
          </a:prstGeom>
          <a:ln w="28575">
            <a:solidFill>
              <a:srgbClr val="0000CC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zh-CN" altLang="en-US" sz="28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508104" y="2631488"/>
                <a:ext cx="787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/>
                          <a:ea typeface="微软雅黑" panose="020B0503020204020204" pitchFamily="34" charset="-122"/>
                        </a:rPr>
                        <m:t>m</m:t>
                      </m:r>
                    </m:oMath>
                  </m:oMathPara>
                </a14:m>
                <a:endParaRPr lang="zh-CN" altLang="en-US" sz="28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631488"/>
                <a:ext cx="787395" cy="523220"/>
              </a:xfrm>
              <a:prstGeom prst="rect">
                <a:avLst/>
              </a:prstGeom>
              <a:blipFill rotWithShape="1">
                <a:blip r:embed="rId6"/>
                <a:stretch>
                  <a:fillRect l="-14" t="-9" r="-4099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7663205" y="1978387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水面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" name="Picture 5" descr="c:\users\ADMINI~1\appdata\roaming\360se6\USERDA~1\Temp\123375~1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175530"/>
            <a:ext cx="4159971" cy="3294865"/>
          </a:xfrm>
          <a:prstGeom prst="roundRect">
            <a:avLst>
              <a:gd name="adj" fmla="val 3308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80000" endPos="0" dist="5000" dir="5400000" sy="-100000" algn="bl" rotWithShape="0"/>
          </a:effectLst>
        </p:spPr>
      </p:pic>
      <p:pic>
        <p:nvPicPr>
          <p:cNvPr id="29" name="Picture 6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167" y="3896711"/>
            <a:ext cx="3392086" cy="2491933"/>
          </a:xfrm>
          <a:prstGeom prst="roundRect">
            <a:avLst>
              <a:gd name="adj" fmla="val 3308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80000" endPos="0" dist="5000" dir="5400000" sy="-100000" algn="bl" rotWithShape="0"/>
          </a:effectLst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组合 9"/>
          <p:cNvGrpSpPr/>
          <p:nvPr/>
        </p:nvGrpSpPr>
        <p:grpSpPr>
          <a:xfrm>
            <a:off x="7023300" y="4335487"/>
            <a:ext cx="1334211" cy="523220"/>
            <a:chOff x="9785442" y="4489251"/>
            <a:chExt cx="1334211" cy="523220"/>
          </a:xfrm>
        </p:grpSpPr>
        <p:cxnSp>
          <p:nvCxnSpPr>
            <p:cNvPr id="11" name="直接连接符 10"/>
            <p:cNvCxnSpPr/>
            <p:nvPr/>
          </p:nvCxnSpPr>
          <p:spPr bwMode="auto">
            <a:xfrm>
              <a:off x="9869489" y="4575378"/>
              <a:ext cx="652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9785442" y="4489251"/>
                  <a:ext cx="133421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+∆</m:t>
                        </m:r>
                        <m:r>
                          <a:rPr lang="en-US" altLang="zh-CN" sz="2800" i="1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85442" y="4489251"/>
                  <a:ext cx="1334211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组合 12"/>
          <p:cNvGrpSpPr/>
          <p:nvPr/>
        </p:nvGrpSpPr>
        <p:grpSpPr>
          <a:xfrm>
            <a:off x="7005919" y="3822964"/>
            <a:ext cx="492121" cy="523220"/>
            <a:chOff x="9768061" y="3976728"/>
            <a:chExt cx="492121" cy="523220"/>
          </a:xfrm>
        </p:grpSpPr>
        <p:cxnSp>
          <p:nvCxnSpPr>
            <p:cNvPr id="14" name="直接连接符 13"/>
            <p:cNvCxnSpPr/>
            <p:nvPr/>
          </p:nvCxnSpPr>
          <p:spPr bwMode="auto">
            <a:xfrm>
              <a:off x="9876500" y="4374852"/>
              <a:ext cx="6525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9768061" y="3976728"/>
                  <a:ext cx="49212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8061" y="3976728"/>
                  <a:ext cx="492121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410200" y="5750768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小窄条上各点的压强</a:t>
            </a:r>
          </a:p>
        </p:txBody>
      </p:sp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6635750" y="6373068"/>
          <a:ext cx="13811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8" name="Equation" r:id="rId3" imgW="1841500" imgH="419100" progId="Equation.3">
                  <p:embed/>
                </p:oleObj>
              </mc:Choice>
              <mc:Fallback>
                <p:oleObj name="Equation" r:id="rId3" imgW="1841500" imgH="419100" progId="Equation.3">
                  <p:embed/>
                  <p:pic>
                    <p:nvPicPr>
                      <p:cNvPr id="0" name="图片 448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0" y="6373068"/>
                        <a:ext cx="1381125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5410200" y="5598368"/>
            <a:ext cx="33528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69" name="Object 5"/>
          <p:cNvGraphicFramePr>
            <a:graphicFrameLocks noChangeAspect="1"/>
          </p:cNvGraphicFramePr>
          <p:nvPr/>
        </p:nvGraphicFramePr>
        <p:xfrm>
          <a:off x="5308600" y="5318968"/>
          <a:ext cx="1549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69" name="Equation" r:id="rId5" imgW="2070100" imgH="1130300" progId="Equation.3">
                  <p:embed/>
                </p:oleObj>
              </mc:Choice>
              <mc:Fallback>
                <p:oleObj name="Equation" r:id="rId5" imgW="2070100" imgH="1130300" progId="Equation.3">
                  <p:embed/>
                  <p:pic>
                    <p:nvPicPr>
                      <p:cNvPr id="0" name="图片 448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5318968"/>
                        <a:ext cx="1549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0" name="Rectangle 6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23590" y="864443"/>
            <a:ext cx="9080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endParaRPr lang="en-US" altLang="zh-CN" sz="28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451048" y="1421656"/>
            <a:ext cx="8153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 i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0" i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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的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液体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en-US" altLang="zh-CN" sz="2800" b="0" i="1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求桶的一个端面所受的侧压力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539750" y="1955056"/>
            <a:ext cx="3498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建立坐标系如图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10000" y="1955056"/>
            <a:ext cx="2057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所论半圆的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/>
        </p:nvGraphicFramePr>
        <p:xfrm>
          <a:off x="1301750" y="2861518"/>
          <a:ext cx="2247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0" name="Equation" r:id="rId7" imgW="2997200" imgH="711200" progId="Equation.3">
                  <p:embed/>
                </p:oleObj>
              </mc:Choice>
              <mc:Fallback>
                <p:oleObj name="Equation" r:id="rId7" imgW="2997200" imgH="711200" progId="Equation.3">
                  <p:embed/>
                  <p:pic>
                    <p:nvPicPr>
                      <p:cNvPr id="0" name="图片 448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61518"/>
                        <a:ext cx="2247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/>
        </p:nvGraphicFramePr>
        <p:xfrm>
          <a:off x="3886200" y="3007568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1" name="Equation" r:id="rId9" imgW="2184400" imgH="546100" progId="Equation.3">
                  <p:embed/>
                </p:oleObj>
              </mc:Choice>
              <mc:Fallback>
                <p:oleObj name="Equation" r:id="rId9" imgW="2184400" imgH="546100" progId="Equation.3">
                  <p:embed/>
                  <p:pic>
                    <p:nvPicPr>
                      <p:cNvPr id="0" name="图片 448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007568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28600" y="3540968"/>
            <a:ext cx="419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侧压力元素</a:t>
            </a:r>
          </a:p>
        </p:txBody>
      </p:sp>
      <p:graphicFrame>
        <p:nvGraphicFramePr>
          <p:cNvPr id="11277" name="Object 13"/>
          <p:cNvGraphicFramePr>
            <a:graphicFrameLocks noChangeAspect="1"/>
          </p:cNvGraphicFramePr>
          <p:nvPr/>
        </p:nvGraphicFramePr>
        <p:xfrm>
          <a:off x="1219200" y="5407868"/>
          <a:ext cx="127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2" name="Equation" r:id="rId11" imgW="1689100" imgH="1066800" progId="Equation.3">
                  <p:embed/>
                </p:oleObj>
              </mc:Choice>
              <mc:Fallback>
                <p:oleObj name="Equation" r:id="rId11" imgW="1689100" imgH="1066800" progId="Equation.3">
                  <p:embed/>
                  <p:pic>
                    <p:nvPicPr>
                      <p:cNvPr id="0" name="图片 448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407868"/>
                        <a:ext cx="127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Object 14"/>
          <p:cNvGraphicFramePr>
            <a:graphicFrameLocks noChangeAspect="1"/>
          </p:cNvGraphicFramePr>
          <p:nvPr/>
        </p:nvGraphicFramePr>
        <p:xfrm>
          <a:off x="2324100" y="5452318"/>
          <a:ext cx="2933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3" name="Equation" r:id="rId13" imgW="3911600" imgH="711200" progId="Equation.3">
                  <p:embed/>
                </p:oleObj>
              </mc:Choice>
              <mc:Fallback>
                <p:oleObj name="Equation" r:id="rId13" imgW="3911600" imgH="711200" progId="Equation.3">
                  <p:embed/>
                  <p:pic>
                    <p:nvPicPr>
                      <p:cNvPr id="0" name="图片 448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4100" y="5452318"/>
                        <a:ext cx="2933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9" name="Group 15"/>
          <p:cNvGrpSpPr/>
          <p:nvPr/>
        </p:nvGrpSpPr>
        <p:grpSpPr bwMode="auto">
          <a:xfrm>
            <a:off x="6634163" y="3998168"/>
            <a:ext cx="1649412" cy="1014413"/>
            <a:chOff x="4102" y="2160"/>
            <a:chExt cx="1155" cy="710"/>
          </a:xfrm>
        </p:grpSpPr>
        <p:sp>
          <p:nvSpPr>
            <p:cNvPr id="11280" name="Arc 16"/>
            <p:cNvSpPr/>
            <p:nvPr/>
          </p:nvSpPr>
          <p:spPr bwMode="auto">
            <a:xfrm>
              <a:off x="4105" y="2294"/>
              <a:ext cx="1152" cy="576"/>
            </a:xfrm>
            <a:custGeom>
              <a:avLst/>
              <a:gdLst>
                <a:gd name="G0" fmla="+- 21597 0 0"/>
                <a:gd name="G1" fmla="+- 0 0 0"/>
                <a:gd name="G2" fmla="+- 21600 0 0"/>
                <a:gd name="T0" fmla="*/ 43191 w 43191"/>
                <a:gd name="T1" fmla="*/ 488 h 21600"/>
                <a:gd name="T2" fmla="*/ 0 w 43191"/>
                <a:gd name="T3" fmla="*/ 375 h 21600"/>
                <a:gd name="T4" fmla="*/ 21597 w 431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1" h="21600" fill="none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</a:path>
                <a:path w="43191" h="21600" stroke="0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  <a:lnTo>
                    <a:pt x="21597" y="0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281" name="Group 17"/>
            <p:cNvGrpSpPr/>
            <p:nvPr/>
          </p:nvGrpSpPr>
          <p:grpSpPr bwMode="auto">
            <a:xfrm>
              <a:off x="4102" y="2160"/>
              <a:ext cx="1152" cy="136"/>
              <a:chOff x="3984" y="1544"/>
              <a:chExt cx="1152" cy="136"/>
            </a:xfrm>
          </p:grpSpPr>
          <p:sp>
            <p:nvSpPr>
              <p:cNvPr id="11282" name="Line 18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283" name="AutoShape 19" descr="浅色横线"/>
              <p:cNvSpPr>
                <a:spLocks noChangeArrowheads="1"/>
              </p:cNvSpPr>
              <p:nvPr/>
            </p:nvSpPr>
            <p:spPr bwMode="auto">
              <a:xfrm rot="10800000">
                <a:off x="4043" y="1544"/>
                <a:ext cx="181" cy="136"/>
              </a:xfrm>
              <a:prstGeom prst="triangle">
                <a:avLst>
                  <a:gd name="adj" fmla="val 50000"/>
                </a:avLst>
              </a:prstGeom>
              <a:pattFill prst="ltHorz">
                <a:fgClr>
                  <a:schemeClr val="bg1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1284" name="Oval 20"/>
          <p:cNvSpPr>
            <a:spLocks noChangeArrowheads="1"/>
          </p:cNvSpPr>
          <p:nvPr/>
        </p:nvSpPr>
        <p:spPr bwMode="auto">
          <a:xfrm>
            <a:off x="6634163" y="3350468"/>
            <a:ext cx="1646237" cy="16462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5" name="Line 21"/>
          <p:cNvSpPr>
            <a:spLocks noChangeShapeType="1"/>
          </p:cNvSpPr>
          <p:nvPr/>
        </p:nvSpPr>
        <p:spPr bwMode="auto">
          <a:xfrm>
            <a:off x="6427788" y="4187081"/>
            <a:ext cx="233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86" name="Line 22"/>
          <p:cNvSpPr>
            <a:spLocks noChangeShapeType="1"/>
          </p:cNvSpPr>
          <p:nvPr/>
        </p:nvSpPr>
        <p:spPr bwMode="auto">
          <a:xfrm>
            <a:off x="7456488" y="3213943"/>
            <a:ext cx="0" cy="2262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87" name="Object 23"/>
          <p:cNvGraphicFramePr>
            <a:graphicFrameLocks noChangeAspect="1"/>
          </p:cNvGraphicFramePr>
          <p:nvPr/>
        </p:nvGraphicFramePr>
        <p:xfrm>
          <a:off x="7494588" y="3956893"/>
          <a:ext cx="1936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4" name="Equation" r:id="rId15" imgW="292100" imgH="317500" progId="Equation.3">
                  <p:embed/>
                </p:oleObj>
              </mc:Choice>
              <mc:Fallback>
                <p:oleObj name="Equation" r:id="rId15" imgW="292100" imgH="317500" progId="Equation.3">
                  <p:embed/>
                  <p:pic>
                    <p:nvPicPr>
                      <p:cNvPr id="0" name="图片 448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3956893"/>
                        <a:ext cx="1936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Object 24"/>
          <p:cNvGraphicFramePr>
            <a:graphicFrameLocks noChangeAspect="1"/>
          </p:cNvGraphicFramePr>
          <p:nvPr/>
        </p:nvGraphicFramePr>
        <p:xfrm>
          <a:off x="7356475" y="5533281"/>
          <a:ext cx="2063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5" name="Equation" r:id="rId17" imgW="304800" imgH="317500" progId="Equation.3">
                  <p:embed/>
                </p:oleObj>
              </mc:Choice>
              <mc:Fallback>
                <p:oleObj name="Equation" r:id="rId17" imgW="304800" imgH="317500" progId="Equation.3">
                  <p:embed/>
                  <p:pic>
                    <p:nvPicPr>
                      <p:cNvPr id="0" name="图片 448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6475" y="5533281"/>
                        <a:ext cx="20637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9" name="Object 25"/>
          <p:cNvGraphicFramePr>
            <a:graphicFrameLocks noChangeAspect="1"/>
          </p:cNvGraphicFramePr>
          <p:nvPr/>
        </p:nvGraphicFramePr>
        <p:xfrm>
          <a:off x="8545513" y="4274393"/>
          <a:ext cx="2174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6" name="Equation" r:id="rId19" imgW="317500" imgH="419100" progId="Equation.3">
                  <p:embed/>
                </p:oleObj>
              </mc:Choice>
              <mc:Fallback>
                <p:oleObj name="Equation" r:id="rId19" imgW="317500" imgH="419100" progId="Equation.3">
                  <p:embed/>
                  <p:pic>
                    <p:nvPicPr>
                      <p:cNvPr id="0" name="图片 448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513" y="4274393"/>
                        <a:ext cx="2174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0" name="Object 26"/>
          <p:cNvGraphicFramePr>
            <a:graphicFrameLocks noChangeAspect="1"/>
          </p:cNvGraphicFramePr>
          <p:nvPr/>
        </p:nvGraphicFramePr>
        <p:xfrm>
          <a:off x="7494588" y="4996706"/>
          <a:ext cx="2508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7" name="Equation" r:id="rId21" imgW="368300" imgH="406400" progId="Equation.3">
                  <p:embed/>
                </p:oleObj>
              </mc:Choice>
              <mc:Fallback>
                <p:oleObj name="Equation" r:id="rId21" imgW="368300" imgH="406400" progId="Equation.3">
                  <p:embed/>
                  <p:pic>
                    <p:nvPicPr>
                      <p:cNvPr id="0" name="图片 448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4996706"/>
                        <a:ext cx="2508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1" name="Rectangle 27"/>
          <p:cNvSpPr>
            <a:spLocks noChangeArrowheads="1"/>
          </p:cNvSpPr>
          <p:nvPr/>
        </p:nvSpPr>
        <p:spPr bwMode="auto">
          <a:xfrm>
            <a:off x="6702425" y="4463306"/>
            <a:ext cx="1522413" cy="68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292" name="Object 28"/>
          <p:cNvGraphicFramePr>
            <a:graphicFrameLocks noChangeAspect="1"/>
          </p:cNvGraphicFramePr>
          <p:nvPr/>
        </p:nvGraphicFramePr>
        <p:xfrm>
          <a:off x="7494588" y="4231531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8" name="Equation" r:id="rId23" imgW="304800" imgH="317500" progId="Equation.3">
                  <p:embed/>
                </p:oleObj>
              </mc:Choice>
              <mc:Fallback>
                <p:oleObj name="Equation" r:id="rId23" imgW="304800" imgH="317500" progId="Equation.3">
                  <p:embed/>
                  <p:pic>
                    <p:nvPicPr>
                      <p:cNvPr id="0" name="图片 448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4588" y="4231531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/>
          <p:cNvGraphicFramePr>
            <a:graphicFrameLocks noChangeAspect="1"/>
          </p:cNvGraphicFramePr>
          <p:nvPr/>
        </p:nvGraphicFramePr>
        <p:xfrm>
          <a:off x="7459663" y="4493468"/>
          <a:ext cx="892175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79" name="Equation" r:id="rId25" imgW="1320800" imgH="444500" progId="Equation.3">
                  <p:embed/>
                </p:oleObj>
              </mc:Choice>
              <mc:Fallback>
                <p:oleObj name="Equation" r:id="rId25" imgW="1320800" imgH="444500" progId="Equation.3">
                  <p:embed/>
                  <p:pic>
                    <p:nvPicPr>
                      <p:cNvPr id="0" name="图片 448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59663" y="4493468"/>
                        <a:ext cx="892175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4" name="Object 30"/>
          <p:cNvGraphicFramePr>
            <a:graphicFrameLocks noChangeAspect="1"/>
          </p:cNvGraphicFramePr>
          <p:nvPr/>
        </p:nvGraphicFramePr>
        <p:xfrm>
          <a:off x="2095500" y="4150568"/>
          <a:ext cx="2360613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0" name="Equation" r:id="rId27" imgW="3149600" imgH="749300" progId="Equation.3">
                  <p:embed/>
                </p:oleObj>
              </mc:Choice>
              <mc:Fallback>
                <p:oleObj name="Equation" r:id="rId27" imgW="3149600" imgH="749300" progId="Equation.3">
                  <p:embed/>
                  <p:pic>
                    <p:nvPicPr>
                      <p:cNvPr id="0" name="图片 448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4150568"/>
                        <a:ext cx="2360613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/>
        </p:nvGraphicFramePr>
        <p:xfrm>
          <a:off x="1295400" y="4256931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1" name="Equation" r:id="rId29" imgW="1003300" imgH="546100" progId="Equation.3">
                  <p:embed/>
                </p:oleObj>
              </mc:Choice>
              <mc:Fallback>
                <p:oleObj name="Equation" r:id="rId29" imgW="1003300" imgH="546100" progId="Equation.3">
                  <p:embed/>
                  <p:pic>
                    <p:nvPicPr>
                      <p:cNvPr id="0" name="图片 448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256931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6" name="Object 32"/>
          <p:cNvGraphicFramePr>
            <a:graphicFrameLocks noChangeAspect="1"/>
          </p:cNvGraphicFramePr>
          <p:nvPr/>
        </p:nvGraphicFramePr>
        <p:xfrm>
          <a:off x="2339975" y="4314081"/>
          <a:ext cx="70802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2" name="Equation" r:id="rId31" imgW="952500" imgH="419100" progId="Equation.3">
                  <p:embed/>
                </p:oleObj>
              </mc:Choice>
              <mc:Fallback>
                <p:oleObj name="Equation" r:id="rId31" imgW="952500" imgH="419100" progId="Equation.3">
                  <p:embed/>
                  <p:pic>
                    <p:nvPicPr>
                      <p:cNvPr id="0" name="图片 448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314081"/>
                        <a:ext cx="708025" cy="312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152400" y="4760168"/>
            <a:ext cx="3505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端面所受侧压力为</a:t>
            </a:r>
          </a:p>
        </p:txBody>
      </p:sp>
      <p:graphicFrame>
        <p:nvGraphicFramePr>
          <p:cNvPr id="11298" name="Object 34"/>
          <p:cNvGraphicFramePr>
            <a:graphicFrameLocks noChangeAspect="1"/>
          </p:cNvGraphicFramePr>
          <p:nvPr/>
        </p:nvGraphicFramePr>
        <p:xfrm>
          <a:off x="4457700" y="4277568"/>
          <a:ext cx="393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883" name="Equation" r:id="rId33" imgW="520700" imgH="546100" progId="Equation.3">
                  <p:embed/>
                </p:oleObj>
              </mc:Choice>
              <mc:Fallback>
                <p:oleObj name="Equation" r:id="rId33" imgW="520700" imgH="546100" progId="Equation.3">
                  <p:embed/>
                  <p:pic>
                    <p:nvPicPr>
                      <p:cNvPr id="0" name="图片 4483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7700" y="4277568"/>
                        <a:ext cx="393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5" name="Text Box 41"/>
          <p:cNvSpPr txBox="1">
            <a:spLocks noChangeArrowheads="1"/>
          </p:cNvSpPr>
          <p:nvPr/>
        </p:nvSpPr>
        <p:spPr bwMode="auto">
          <a:xfrm>
            <a:off x="152400" y="2474168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方程为</a:t>
            </a:r>
          </a:p>
        </p:txBody>
      </p:sp>
      <p:grpSp>
        <p:nvGrpSpPr>
          <p:cNvPr id="11306" name="Group 42"/>
          <p:cNvGrpSpPr/>
          <p:nvPr/>
        </p:nvGrpSpPr>
        <p:grpSpPr bwMode="auto">
          <a:xfrm>
            <a:off x="6096000" y="2093168"/>
            <a:ext cx="2671763" cy="914400"/>
            <a:chOff x="3840" y="1008"/>
            <a:chExt cx="1683" cy="576"/>
          </a:xfrm>
        </p:grpSpPr>
        <p:grpSp>
          <p:nvGrpSpPr>
            <p:cNvPr id="11307" name="Group 43"/>
            <p:cNvGrpSpPr/>
            <p:nvPr/>
          </p:nvGrpSpPr>
          <p:grpSpPr bwMode="auto">
            <a:xfrm>
              <a:off x="3840" y="1008"/>
              <a:ext cx="1680" cy="576"/>
              <a:chOff x="2016" y="3312"/>
              <a:chExt cx="1680" cy="576"/>
            </a:xfrm>
          </p:grpSpPr>
          <p:sp>
            <p:nvSpPr>
              <p:cNvPr id="11308" name="Freeform 44"/>
              <p:cNvSpPr/>
              <p:nvPr/>
            </p:nvSpPr>
            <p:spPr bwMode="auto">
              <a:xfrm>
                <a:off x="2112" y="3312"/>
                <a:ext cx="1488" cy="576"/>
              </a:xfrm>
              <a:custGeom>
                <a:avLst/>
                <a:gdLst>
                  <a:gd name="T0" fmla="*/ 0 w 1488"/>
                  <a:gd name="T1" fmla="*/ 0 h 576"/>
                  <a:gd name="T2" fmla="*/ 1488 w 1488"/>
                  <a:gd name="T3" fmla="*/ 0 h 576"/>
                  <a:gd name="T4" fmla="*/ 1488 w 1488"/>
                  <a:gd name="T5" fmla="*/ 576 h 576"/>
                  <a:gd name="T6" fmla="*/ 0 w 1488"/>
                  <a:gd name="T7" fmla="*/ 576 h 576"/>
                  <a:gd name="T8" fmla="*/ 0 w 1488"/>
                  <a:gd name="T9" fmla="*/ 0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488" h="576">
                    <a:moveTo>
                      <a:pt x="0" y="0"/>
                    </a:moveTo>
                    <a:lnTo>
                      <a:pt x="1488" y="0"/>
                    </a:lnTo>
                    <a:lnTo>
                      <a:pt x="1488" y="576"/>
                    </a:lnTo>
                    <a:lnTo>
                      <a:pt x="0" y="5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669900">
                      <a:gamma/>
                      <a:shade val="46275"/>
                      <a:invGamma/>
                    </a:srgbClr>
                  </a:gs>
                  <a:gs pos="50000">
                    <a:srgbClr val="669900"/>
                  </a:gs>
                  <a:gs pos="100000">
                    <a:srgbClr val="669900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11309" name="Group 45"/>
              <p:cNvGrpSpPr/>
              <p:nvPr/>
            </p:nvGrpSpPr>
            <p:grpSpPr bwMode="auto">
              <a:xfrm>
                <a:off x="2016" y="3312"/>
                <a:ext cx="240" cy="567"/>
                <a:chOff x="3024" y="2208"/>
                <a:chExt cx="240" cy="567"/>
              </a:xfrm>
            </p:grpSpPr>
            <p:sp>
              <p:nvSpPr>
                <p:cNvPr id="11310" name="Arc 46"/>
                <p:cNvSpPr/>
                <p:nvPr/>
              </p:nvSpPr>
              <p:spPr bwMode="auto">
                <a:xfrm>
                  <a:off x="3151" y="2208"/>
                  <a:ext cx="113" cy="56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80"/>
                    <a:gd name="T2" fmla="*/ 927 w 21600"/>
                    <a:gd name="T3" fmla="*/ 43180 h 43180"/>
                    <a:gd name="T4" fmla="*/ 0 w 21600"/>
                    <a:gd name="T5" fmla="*/ 21600 h 4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</a:path>
                    <a:path w="21600" h="4318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9900">
                        <a:gamma/>
                        <a:shade val="46275"/>
                        <a:invGamma/>
                      </a:srgbClr>
                    </a:gs>
                    <a:gs pos="50000">
                      <a:srgbClr val="669900"/>
                    </a:gs>
                    <a:gs pos="100000">
                      <a:srgbClr val="66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prstDash val="dash"/>
                  <a:round/>
                </a:ln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1311" name="Arc 47"/>
                <p:cNvSpPr/>
                <p:nvPr/>
              </p:nvSpPr>
              <p:spPr bwMode="auto">
                <a:xfrm rot="10800000">
                  <a:off x="3024" y="2208"/>
                  <a:ext cx="113" cy="567"/>
                </a:xfrm>
                <a:custGeom>
                  <a:avLst/>
                  <a:gdLst>
                    <a:gd name="G0" fmla="+- 0 0 0"/>
                    <a:gd name="G1" fmla="+- 21600 0 0"/>
                    <a:gd name="G2" fmla="+- 21600 0 0"/>
                    <a:gd name="T0" fmla="*/ 0 w 21600"/>
                    <a:gd name="T1" fmla="*/ 0 h 43180"/>
                    <a:gd name="T2" fmla="*/ 927 w 21600"/>
                    <a:gd name="T3" fmla="*/ 43180 h 43180"/>
                    <a:gd name="T4" fmla="*/ 0 w 21600"/>
                    <a:gd name="T5" fmla="*/ 21600 h 43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1600" h="4318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</a:path>
                    <a:path w="21600" h="4318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cubicBezTo>
                        <a:pt x="21600" y="33168"/>
                        <a:pt x="12485" y="42683"/>
                        <a:pt x="927" y="4318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gradFill rotWithShape="0">
                  <a:gsLst>
                    <a:gs pos="0">
                      <a:srgbClr val="669900">
                        <a:gamma/>
                        <a:shade val="46275"/>
                        <a:invGamma/>
                      </a:srgbClr>
                    </a:gs>
                    <a:gs pos="50000">
                      <a:srgbClr val="669900"/>
                    </a:gs>
                    <a:gs pos="100000">
                      <a:srgbClr val="669900">
                        <a:gamma/>
                        <a:shade val="46275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312" name="Oval 48"/>
              <p:cNvSpPr>
                <a:spLocks noChangeArrowheads="1"/>
              </p:cNvSpPr>
              <p:nvPr/>
            </p:nvSpPr>
            <p:spPr bwMode="auto">
              <a:xfrm>
                <a:off x="3469" y="3312"/>
                <a:ext cx="227" cy="567"/>
              </a:xfrm>
              <a:prstGeom prst="ellipse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313" name="AutoShape 49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1678" cy="192"/>
              </a:xfrm>
              <a:prstGeom prst="parallelogram">
                <a:avLst>
                  <a:gd name="adj" fmla="val 126036"/>
                </a:avLst>
              </a:prstGeom>
              <a:solidFill>
                <a:srgbClr val="0099FF">
                  <a:alpha val="50000"/>
                </a:srgbClr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1314" name="Arc 50"/>
            <p:cNvSpPr/>
            <p:nvPr/>
          </p:nvSpPr>
          <p:spPr bwMode="auto">
            <a:xfrm>
              <a:off x="5304" y="1219"/>
              <a:ext cx="219" cy="358"/>
            </a:xfrm>
            <a:custGeom>
              <a:avLst/>
              <a:gdLst>
                <a:gd name="G0" fmla="+- 19957 0 0"/>
                <a:gd name="G1" fmla="+- 5656 0 0"/>
                <a:gd name="G2" fmla="+- 21600 0 0"/>
                <a:gd name="T0" fmla="*/ 40803 w 41557"/>
                <a:gd name="T1" fmla="*/ 0 h 27256"/>
                <a:gd name="T2" fmla="*/ 0 w 41557"/>
                <a:gd name="T3" fmla="*/ 13920 h 27256"/>
                <a:gd name="T4" fmla="*/ 19957 w 41557"/>
                <a:gd name="T5" fmla="*/ 5656 h 27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557" h="27256" fill="none" extrusionOk="0">
                  <a:moveTo>
                    <a:pt x="40803" y="-1"/>
                  </a:moveTo>
                  <a:cubicBezTo>
                    <a:pt x="41303" y="1843"/>
                    <a:pt x="41557" y="3745"/>
                    <a:pt x="41557" y="5656"/>
                  </a:cubicBezTo>
                  <a:cubicBezTo>
                    <a:pt x="41557" y="17585"/>
                    <a:pt x="31886" y="27256"/>
                    <a:pt x="19957" y="27256"/>
                  </a:cubicBezTo>
                  <a:cubicBezTo>
                    <a:pt x="11219" y="27256"/>
                    <a:pt x="3343" y="21992"/>
                    <a:pt x="0" y="13919"/>
                  </a:cubicBezTo>
                </a:path>
                <a:path w="41557" h="27256" stroke="0" extrusionOk="0">
                  <a:moveTo>
                    <a:pt x="40803" y="-1"/>
                  </a:moveTo>
                  <a:cubicBezTo>
                    <a:pt x="41303" y="1843"/>
                    <a:pt x="41557" y="3745"/>
                    <a:pt x="41557" y="5656"/>
                  </a:cubicBezTo>
                  <a:cubicBezTo>
                    <a:pt x="41557" y="17585"/>
                    <a:pt x="31886" y="27256"/>
                    <a:pt x="19957" y="27256"/>
                  </a:cubicBezTo>
                  <a:cubicBezTo>
                    <a:pt x="11219" y="27256"/>
                    <a:pt x="3343" y="21992"/>
                    <a:pt x="0" y="13919"/>
                  </a:cubicBezTo>
                  <a:lnTo>
                    <a:pt x="19957" y="5656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1316" name="Text Box 52"/>
          <p:cNvSpPr txBox="1">
            <a:spLocks noChangeArrowheads="1"/>
          </p:cNvSpPr>
          <p:nvPr/>
        </p:nvSpPr>
        <p:spPr bwMode="auto">
          <a:xfrm>
            <a:off x="1295400" y="873968"/>
            <a:ext cx="757450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一水平横放的半径为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2800" b="0" i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的圆桶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内盛半桶密度为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4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utoUpdateAnimBg="0"/>
      <p:bldP spid="11268" grpId="0" animBg="1"/>
      <p:bldP spid="11272" grpId="0" autoUpdateAnimBg="0"/>
      <p:bldP spid="11273" grpId="0" autoUpdateAnimBg="0"/>
      <p:bldP spid="11276" grpId="0" autoUpdateAnimBg="0"/>
      <p:bldP spid="11285" grpId="0" animBg="1"/>
      <p:bldP spid="11286" grpId="0" animBg="1"/>
      <p:bldP spid="11291" grpId="0" animBg="1"/>
      <p:bldP spid="11297" grpId="0" autoUpdateAnimBg="0"/>
      <p:bldP spid="11305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1093788" y="5086052"/>
          <a:ext cx="581025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0" name="Equation" r:id="rId3" imgW="7759700" imgH="1257300" progId="Equation.3">
                  <p:embed/>
                </p:oleObj>
              </mc:Choice>
              <mc:Fallback>
                <p:oleObj name="Equation" r:id="rId3" imgW="7759700" imgH="1257300" progId="Equation.3">
                  <p:embed/>
                  <p:pic>
                    <p:nvPicPr>
                      <p:cNvPr id="0" name="图片 45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086052"/>
                        <a:ext cx="581025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060700" y="1485602"/>
          <a:ext cx="3835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1" name="Equation" r:id="rId5" imgW="5118100" imgH="711200" progId="Equation.3">
                  <p:embed/>
                </p:oleObj>
              </mc:Choice>
              <mc:Fallback>
                <p:oleObj name="Equation" r:id="rId5" imgW="5118100" imgH="711200" progId="Equation.3">
                  <p:embed/>
                  <p:pic>
                    <p:nvPicPr>
                      <p:cNvPr id="0" name="图片 457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00" y="1485602"/>
                        <a:ext cx="3835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4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96280" y="812502"/>
            <a:ext cx="1295400" cy="5334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1447800" y="812502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桶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内充满液体时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graphicFrame>
        <p:nvGraphicFramePr>
          <p:cNvPr id="12294" name="Object 6"/>
          <p:cNvGraphicFramePr>
            <a:graphicFrameLocks noChangeAspect="1"/>
          </p:cNvGraphicFramePr>
          <p:nvPr/>
        </p:nvGraphicFramePr>
        <p:xfrm>
          <a:off x="7173788" y="888702"/>
          <a:ext cx="1790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2" name="Equation" r:id="rId7" imgW="2387600" imgH="546100" progId="Equation.3">
                  <p:embed/>
                </p:oleObj>
              </mc:Choice>
              <mc:Fallback>
                <p:oleObj name="Equation" r:id="rId7" imgW="2387600" imgH="546100" progId="Equation.3">
                  <p:embed/>
                  <p:pic>
                    <p:nvPicPr>
                      <p:cNvPr id="0" name="图片 457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788" y="888702"/>
                        <a:ext cx="1790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7"/>
          <p:cNvSpPr txBox="1">
            <a:spLocks noChangeArrowheads="1"/>
          </p:cNvSpPr>
          <p:nvPr/>
        </p:nvSpPr>
        <p:spPr bwMode="auto">
          <a:xfrm>
            <a:off x="4067944" y="812502"/>
            <a:ext cx="3200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小窄条上的压强为</a:t>
            </a:r>
          </a:p>
        </p:txBody>
      </p:sp>
      <p:sp>
        <p:nvSpPr>
          <p:cNvPr id="12296" name="Text Box 8"/>
          <p:cNvSpPr txBox="1">
            <a:spLocks noChangeArrowheads="1"/>
          </p:cNvSpPr>
          <p:nvPr/>
        </p:nvSpPr>
        <p:spPr bwMode="auto">
          <a:xfrm>
            <a:off x="152400" y="1472902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侧压力元素</a:t>
            </a:r>
          </a:p>
        </p:txBody>
      </p:sp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2286000" y="1625302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3" name="Equation" r:id="rId9" imgW="1003300" imgH="546100" progId="Equation.3">
                  <p:embed/>
                </p:oleObj>
              </mc:Choice>
              <mc:Fallback>
                <p:oleObj name="Equation" r:id="rId9" imgW="1003300" imgH="546100" progId="Equation.3">
                  <p:embed/>
                  <p:pic>
                    <p:nvPicPr>
                      <p:cNvPr id="0" name="图片 457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25302"/>
                        <a:ext cx="749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152400" y="2122190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故端面所受侧压力为</a:t>
            </a:r>
          </a:p>
        </p:txBody>
      </p:sp>
      <p:graphicFrame>
        <p:nvGraphicFramePr>
          <p:cNvPr id="12299" name="Object 11"/>
          <p:cNvGraphicFramePr>
            <a:graphicFrameLocks noChangeAspect="1"/>
          </p:cNvGraphicFramePr>
          <p:nvPr/>
        </p:nvGraphicFramePr>
        <p:xfrm>
          <a:off x="730250" y="2793702"/>
          <a:ext cx="4960938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4" name="Equation" r:id="rId11" imgW="6616700" imgH="977900" progId="Equation.3">
                  <p:embed/>
                </p:oleObj>
              </mc:Choice>
              <mc:Fallback>
                <p:oleObj name="Equation" r:id="rId11" imgW="6616700" imgH="977900" progId="Equation.3">
                  <p:embed/>
                  <p:pic>
                    <p:nvPicPr>
                      <p:cNvPr id="0" name="图片 457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250" y="2793702"/>
                        <a:ext cx="4960938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0" name="Text Box 12"/>
          <p:cNvSpPr txBox="1">
            <a:spLocks noChangeArrowheads="1"/>
          </p:cNvSpPr>
          <p:nvPr/>
        </p:nvSpPr>
        <p:spPr bwMode="auto">
          <a:xfrm>
            <a:off x="5486400" y="3631902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奇函数</a:t>
            </a:r>
          </a:p>
        </p:txBody>
      </p:sp>
      <p:sp>
        <p:nvSpPr>
          <p:cNvPr id="12301" name="Freeform 13"/>
          <p:cNvSpPr/>
          <p:nvPr/>
        </p:nvSpPr>
        <p:spPr bwMode="auto">
          <a:xfrm flipV="1">
            <a:off x="3505200" y="3377902"/>
            <a:ext cx="2057400" cy="558800"/>
          </a:xfrm>
          <a:custGeom>
            <a:avLst/>
            <a:gdLst>
              <a:gd name="T0" fmla="*/ 0 w 672"/>
              <a:gd name="T1" fmla="*/ 336 h 336"/>
              <a:gd name="T2" fmla="*/ 336 w 672"/>
              <a:gd name="T3" fmla="*/ 96 h 336"/>
              <a:gd name="T4" fmla="*/ 672 w 672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336">
                <a:moveTo>
                  <a:pt x="0" y="336"/>
                </a:moveTo>
                <a:cubicBezTo>
                  <a:pt x="112" y="244"/>
                  <a:pt x="224" y="152"/>
                  <a:pt x="336" y="96"/>
                </a:cubicBezTo>
                <a:cubicBezTo>
                  <a:pt x="448" y="40"/>
                  <a:pt x="616" y="16"/>
                  <a:pt x="672" y="0"/>
                </a:cubicBezTo>
              </a:path>
            </a:pathLst>
          </a:custGeom>
          <a:noFill/>
          <a:ln w="28575" cmpd="sng">
            <a:solidFill>
              <a:srgbClr val="C00000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02" name="Object 14"/>
          <p:cNvGraphicFramePr>
            <a:graphicFrameLocks noChangeAspect="1"/>
          </p:cNvGraphicFramePr>
          <p:nvPr/>
        </p:nvGraphicFramePr>
        <p:xfrm>
          <a:off x="1136650" y="6089352"/>
          <a:ext cx="1536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5" name="Equation" r:id="rId13" imgW="2044700" imgH="673100" progId="Equation.3">
                  <p:embed/>
                </p:oleObj>
              </mc:Choice>
              <mc:Fallback>
                <p:oleObj name="Equation" r:id="rId13" imgW="2044700" imgH="673100" progId="Equation.3">
                  <p:embed/>
                  <p:pic>
                    <p:nvPicPr>
                      <p:cNvPr id="0" name="图片 457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650" y="6089352"/>
                        <a:ext cx="1536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/>
          <p:cNvGraphicFramePr>
            <a:graphicFrameLocks noChangeAspect="1"/>
          </p:cNvGraphicFramePr>
          <p:nvPr/>
        </p:nvGraphicFramePr>
        <p:xfrm>
          <a:off x="3352800" y="1574502"/>
          <a:ext cx="16510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6" name="Equation" r:id="rId15" imgW="2197100" imgH="546100" progId="Equation.3">
                  <p:embed/>
                </p:oleObj>
              </mc:Choice>
              <mc:Fallback>
                <p:oleObj name="Equation" r:id="rId15" imgW="2197100" imgH="546100" progId="Equation.3">
                  <p:embed/>
                  <p:pic>
                    <p:nvPicPr>
                      <p:cNvPr id="0" name="图片 457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74502"/>
                        <a:ext cx="16510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Line 16"/>
          <p:cNvSpPr>
            <a:spLocks noChangeShapeType="1"/>
          </p:cNvSpPr>
          <p:nvPr/>
        </p:nvSpPr>
        <p:spPr bwMode="auto">
          <a:xfrm>
            <a:off x="1219200" y="4317702"/>
            <a:ext cx="0" cy="762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05" name="Object 17"/>
          <p:cNvGraphicFramePr>
            <a:graphicFrameLocks noChangeAspect="1"/>
          </p:cNvGraphicFramePr>
          <p:nvPr/>
        </p:nvGraphicFramePr>
        <p:xfrm>
          <a:off x="1111250" y="3670002"/>
          <a:ext cx="3644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7" name="Equation" r:id="rId17" imgW="4864100" imgH="1066800" progId="Equation.3">
                  <p:embed/>
                </p:oleObj>
              </mc:Choice>
              <mc:Fallback>
                <p:oleObj name="Equation" r:id="rId17" imgW="4864100" imgH="1066800" progId="Equation.3">
                  <p:embed/>
                  <p:pic>
                    <p:nvPicPr>
                      <p:cNvPr id="0" name="图片 457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3670002"/>
                        <a:ext cx="36449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Object 18"/>
          <p:cNvGraphicFramePr>
            <a:graphicFrameLocks noChangeAspect="1"/>
          </p:cNvGraphicFramePr>
          <p:nvPr/>
        </p:nvGraphicFramePr>
        <p:xfrm>
          <a:off x="1295400" y="4482802"/>
          <a:ext cx="1905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8" name="Equation" r:id="rId19" imgW="2540000" imgH="596900" progId="Equation.3">
                  <p:embed/>
                </p:oleObj>
              </mc:Choice>
              <mc:Fallback>
                <p:oleObj name="Equation" r:id="rId19" imgW="2540000" imgH="596900" progId="Equation.3">
                  <p:embed/>
                  <p:pic>
                    <p:nvPicPr>
                      <p:cNvPr id="0" name="图片 458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482802"/>
                        <a:ext cx="1905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314" name="Group 26"/>
          <p:cNvGrpSpPr/>
          <p:nvPr/>
        </p:nvGrpSpPr>
        <p:grpSpPr bwMode="auto">
          <a:xfrm>
            <a:off x="6710363" y="2961977"/>
            <a:ext cx="1649412" cy="1014413"/>
            <a:chOff x="4102" y="2160"/>
            <a:chExt cx="1155" cy="710"/>
          </a:xfrm>
        </p:grpSpPr>
        <p:sp>
          <p:nvSpPr>
            <p:cNvPr id="12315" name="Arc 27"/>
            <p:cNvSpPr/>
            <p:nvPr/>
          </p:nvSpPr>
          <p:spPr bwMode="auto">
            <a:xfrm>
              <a:off x="4105" y="2294"/>
              <a:ext cx="1152" cy="576"/>
            </a:xfrm>
            <a:custGeom>
              <a:avLst/>
              <a:gdLst>
                <a:gd name="G0" fmla="+- 21597 0 0"/>
                <a:gd name="G1" fmla="+- 0 0 0"/>
                <a:gd name="G2" fmla="+- 21600 0 0"/>
                <a:gd name="T0" fmla="*/ 43191 w 43191"/>
                <a:gd name="T1" fmla="*/ 488 h 21600"/>
                <a:gd name="T2" fmla="*/ 0 w 43191"/>
                <a:gd name="T3" fmla="*/ 375 h 21600"/>
                <a:gd name="T4" fmla="*/ 21597 w 43191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191" h="21600" fill="none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</a:path>
                <a:path w="43191" h="21600" stroke="0" extrusionOk="0">
                  <a:moveTo>
                    <a:pt x="43191" y="488"/>
                  </a:moveTo>
                  <a:cubicBezTo>
                    <a:pt x="42926" y="12224"/>
                    <a:pt x="33336" y="21599"/>
                    <a:pt x="21597" y="21600"/>
                  </a:cubicBezTo>
                  <a:cubicBezTo>
                    <a:pt x="9813" y="21600"/>
                    <a:pt x="204" y="12156"/>
                    <a:pt x="0" y="374"/>
                  </a:cubicBezTo>
                  <a:lnTo>
                    <a:pt x="21597" y="0"/>
                  </a:lnTo>
                  <a:close/>
                </a:path>
              </a:pathLst>
            </a:custGeom>
            <a:solidFill>
              <a:srgbClr val="0099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2316" name="Group 28"/>
            <p:cNvGrpSpPr/>
            <p:nvPr/>
          </p:nvGrpSpPr>
          <p:grpSpPr bwMode="auto">
            <a:xfrm>
              <a:off x="4102" y="2160"/>
              <a:ext cx="1152" cy="136"/>
              <a:chOff x="3984" y="1544"/>
              <a:chExt cx="1152" cy="136"/>
            </a:xfrm>
          </p:grpSpPr>
          <p:sp>
            <p:nvSpPr>
              <p:cNvPr id="12317" name="Line 29"/>
              <p:cNvSpPr>
                <a:spLocks noChangeShapeType="1"/>
              </p:cNvSpPr>
              <p:nvPr/>
            </p:nvSpPr>
            <p:spPr bwMode="auto">
              <a:xfrm>
                <a:off x="3984" y="1680"/>
                <a:ext cx="115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8" name="AutoShape 30" descr="浅色横线"/>
              <p:cNvSpPr>
                <a:spLocks noChangeArrowheads="1"/>
              </p:cNvSpPr>
              <p:nvPr/>
            </p:nvSpPr>
            <p:spPr bwMode="auto">
              <a:xfrm rot="10800000">
                <a:off x="4043" y="1544"/>
                <a:ext cx="181" cy="136"/>
              </a:xfrm>
              <a:prstGeom prst="triangle">
                <a:avLst>
                  <a:gd name="adj" fmla="val 50000"/>
                </a:avLst>
              </a:prstGeom>
              <a:pattFill prst="ltHorz">
                <a:fgClr>
                  <a:schemeClr val="bg1"/>
                </a:fgClr>
                <a:bgClr>
                  <a:srgbClr val="FFFFFF"/>
                </a:bgClr>
              </a:patt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12319" name="Arc 31"/>
          <p:cNvSpPr/>
          <p:nvPr/>
        </p:nvSpPr>
        <p:spPr bwMode="auto">
          <a:xfrm>
            <a:off x="6715125" y="2311102"/>
            <a:ext cx="1644650" cy="8636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31 w 43200"/>
              <a:gd name="T1" fmla="*/ 22752 h 22752"/>
              <a:gd name="T2" fmla="*/ 43195 w 43200"/>
              <a:gd name="T3" fmla="*/ 22076 h 22752"/>
              <a:gd name="T4" fmla="*/ 21600 w 43200"/>
              <a:gd name="T5" fmla="*/ 21600 h 227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22752" fill="none" extrusionOk="0">
                <a:moveTo>
                  <a:pt x="30" y="22752"/>
                </a:moveTo>
                <a:cubicBezTo>
                  <a:pt x="10" y="22368"/>
                  <a:pt x="0" y="219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58"/>
                  <a:pt x="43198" y="21917"/>
                  <a:pt x="43194" y="22075"/>
                </a:cubicBezTo>
              </a:path>
              <a:path w="43200" h="22752" stroke="0" extrusionOk="0">
                <a:moveTo>
                  <a:pt x="30" y="22752"/>
                </a:moveTo>
                <a:cubicBezTo>
                  <a:pt x="10" y="22368"/>
                  <a:pt x="0" y="21984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1758"/>
                  <a:pt x="43198" y="21917"/>
                  <a:pt x="43194" y="22075"/>
                </a:cubicBezTo>
                <a:lnTo>
                  <a:pt x="21600" y="21600"/>
                </a:lnTo>
                <a:close/>
              </a:path>
            </a:pathLst>
          </a:custGeom>
          <a:solidFill>
            <a:srgbClr val="0099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0" name="Line 32"/>
          <p:cNvSpPr>
            <a:spLocks noChangeShapeType="1"/>
          </p:cNvSpPr>
          <p:nvPr/>
        </p:nvSpPr>
        <p:spPr bwMode="auto">
          <a:xfrm>
            <a:off x="6503988" y="3157240"/>
            <a:ext cx="23320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21" name="Line 33"/>
          <p:cNvSpPr>
            <a:spLocks noChangeShapeType="1"/>
          </p:cNvSpPr>
          <p:nvPr/>
        </p:nvSpPr>
        <p:spPr bwMode="auto">
          <a:xfrm>
            <a:off x="7532688" y="2184102"/>
            <a:ext cx="0" cy="22621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22" name="Object 34"/>
          <p:cNvGraphicFramePr>
            <a:graphicFrameLocks noChangeAspect="1"/>
          </p:cNvGraphicFramePr>
          <p:nvPr/>
        </p:nvGraphicFramePr>
        <p:xfrm>
          <a:off x="7570788" y="2927052"/>
          <a:ext cx="193675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49" name="Equation" r:id="rId21" imgW="292100" imgH="317500" progId="Equation.3">
                  <p:embed/>
                </p:oleObj>
              </mc:Choice>
              <mc:Fallback>
                <p:oleObj name="Equation" r:id="rId21" imgW="292100" imgH="317500" progId="Equation.3">
                  <p:embed/>
                  <p:pic>
                    <p:nvPicPr>
                      <p:cNvPr id="0" name="图片 458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2927052"/>
                        <a:ext cx="193675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3" name="Object 35"/>
          <p:cNvGraphicFramePr>
            <a:graphicFrameLocks noChangeAspect="1"/>
          </p:cNvGraphicFramePr>
          <p:nvPr/>
        </p:nvGraphicFramePr>
        <p:xfrm>
          <a:off x="7432675" y="4503440"/>
          <a:ext cx="206375" cy="21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0" name="Equation" r:id="rId23" imgW="304800" imgH="317500" progId="Equation.3">
                  <p:embed/>
                </p:oleObj>
              </mc:Choice>
              <mc:Fallback>
                <p:oleObj name="Equation" r:id="rId23" imgW="304800" imgH="317500" progId="Equation.3">
                  <p:embed/>
                  <p:pic>
                    <p:nvPicPr>
                      <p:cNvPr id="0" name="图片 458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2675" y="4503440"/>
                        <a:ext cx="206375" cy="217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4" name="Object 36"/>
          <p:cNvGraphicFramePr>
            <a:graphicFrameLocks noChangeAspect="1"/>
          </p:cNvGraphicFramePr>
          <p:nvPr/>
        </p:nvGraphicFramePr>
        <p:xfrm>
          <a:off x="8621713" y="3244552"/>
          <a:ext cx="217487" cy="28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1" name="Equation" r:id="rId25" imgW="317500" imgH="419100" progId="Equation.3">
                  <p:embed/>
                </p:oleObj>
              </mc:Choice>
              <mc:Fallback>
                <p:oleObj name="Equation" r:id="rId25" imgW="317500" imgH="419100" progId="Equation.3">
                  <p:embed/>
                  <p:pic>
                    <p:nvPicPr>
                      <p:cNvPr id="0" name="图片 458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1713" y="3244552"/>
                        <a:ext cx="217487" cy="28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5" name="Object 37"/>
          <p:cNvGraphicFramePr>
            <a:graphicFrameLocks noChangeAspect="1"/>
          </p:cNvGraphicFramePr>
          <p:nvPr/>
        </p:nvGraphicFramePr>
        <p:xfrm>
          <a:off x="7570788" y="3966865"/>
          <a:ext cx="250825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2" name="Equation" r:id="rId27" imgW="368300" imgH="406400" progId="Equation.3">
                  <p:embed/>
                </p:oleObj>
              </mc:Choice>
              <mc:Fallback>
                <p:oleObj name="Equation" r:id="rId27" imgW="368300" imgH="406400" progId="Equation.3">
                  <p:embed/>
                  <p:pic>
                    <p:nvPicPr>
                      <p:cNvPr id="0" name="图片 458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966865"/>
                        <a:ext cx="250825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6" name="Rectangle 38"/>
          <p:cNvSpPr>
            <a:spLocks noChangeArrowheads="1"/>
          </p:cNvSpPr>
          <p:nvPr/>
        </p:nvSpPr>
        <p:spPr bwMode="auto">
          <a:xfrm>
            <a:off x="6778625" y="3433465"/>
            <a:ext cx="1522413" cy="682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327" name="Object 39"/>
          <p:cNvGraphicFramePr>
            <a:graphicFrameLocks noChangeAspect="1"/>
          </p:cNvGraphicFramePr>
          <p:nvPr/>
        </p:nvGraphicFramePr>
        <p:xfrm>
          <a:off x="7570788" y="3201690"/>
          <a:ext cx="204787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3" name="Equation" r:id="rId29" imgW="304800" imgH="317500" progId="Equation.3">
                  <p:embed/>
                </p:oleObj>
              </mc:Choice>
              <mc:Fallback>
                <p:oleObj name="Equation" r:id="rId29" imgW="304800" imgH="317500" progId="Equation.3">
                  <p:embed/>
                  <p:pic>
                    <p:nvPicPr>
                      <p:cNvPr id="0" name="图片 458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70788" y="3201690"/>
                        <a:ext cx="204787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28" name="Object 40"/>
          <p:cNvGraphicFramePr>
            <a:graphicFrameLocks noChangeAspect="1"/>
          </p:cNvGraphicFramePr>
          <p:nvPr/>
        </p:nvGraphicFramePr>
        <p:xfrm>
          <a:off x="7535863" y="3563640"/>
          <a:ext cx="892175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854" name="Equation" r:id="rId31" imgW="1320800" imgH="444500" progId="Equation.3">
                  <p:embed/>
                </p:oleObj>
              </mc:Choice>
              <mc:Fallback>
                <p:oleObj name="Equation" r:id="rId31" imgW="1320800" imgH="444500" progId="Equation.3">
                  <p:embed/>
                  <p:pic>
                    <p:nvPicPr>
                      <p:cNvPr id="0" name="图片 458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3563640"/>
                        <a:ext cx="892175" cy="29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9" name="Oval 41"/>
          <p:cNvSpPr>
            <a:spLocks noChangeArrowheads="1"/>
          </p:cNvSpPr>
          <p:nvPr/>
        </p:nvSpPr>
        <p:spPr bwMode="auto">
          <a:xfrm>
            <a:off x="6710363" y="2320627"/>
            <a:ext cx="1646237" cy="1646238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30" name="Line 42"/>
          <p:cNvSpPr>
            <a:spLocks noChangeShapeType="1"/>
          </p:cNvSpPr>
          <p:nvPr/>
        </p:nvSpPr>
        <p:spPr bwMode="auto">
          <a:xfrm>
            <a:off x="3368040" y="3373457"/>
            <a:ext cx="304800" cy="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0" grpId="0" autoUpdateAnimBg="0"/>
      <p:bldP spid="12301" grpId="0" animBg="1"/>
      <p:bldP spid="12304" grpId="0" animBg="1"/>
      <p:bldP spid="1233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/>
          <p:cNvSpPr>
            <a:spLocks noChangeShapeType="1"/>
          </p:cNvSpPr>
          <p:nvPr/>
        </p:nvSpPr>
        <p:spPr bwMode="auto">
          <a:xfrm flipH="1">
            <a:off x="5853113" y="2106613"/>
            <a:ext cx="2016125" cy="11842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39750" y="12192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质量分别为</a:t>
            </a:r>
          </a:p>
        </p:txBody>
      </p:sp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2438400" y="1308100"/>
          <a:ext cx="1079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4" name="Equation" r:id="rId3" imgW="1435100" imgH="596900" progId="Equation.3">
                  <p:embed/>
                </p:oleObj>
              </mc:Choice>
              <mc:Fallback>
                <p:oleObj name="Equation" r:id="rId3" imgW="1435100" imgH="596900" progId="Equation.3">
                  <p:embed/>
                  <p:pic>
                    <p:nvPicPr>
                      <p:cNvPr id="0" name="图片 463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08100"/>
                        <a:ext cx="1079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581400" y="1295400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的质点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相距 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 ,</a:t>
            </a:r>
          </a:p>
        </p:txBody>
      </p:sp>
      <p:sp>
        <p:nvSpPr>
          <p:cNvPr id="13319" name="Oval 7"/>
          <p:cNvSpPr>
            <a:spLocks noChangeArrowheads="1"/>
          </p:cNvSpPr>
          <p:nvPr/>
        </p:nvSpPr>
        <p:spPr bwMode="auto">
          <a:xfrm>
            <a:off x="5838825" y="3214688"/>
            <a:ext cx="90488" cy="90487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0" name="Oval 8"/>
          <p:cNvSpPr>
            <a:spLocks noChangeArrowheads="1"/>
          </p:cNvSpPr>
          <p:nvPr/>
        </p:nvSpPr>
        <p:spPr bwMode="auto">
          <a:xfrm>
            <a:off x="7834313" y="2057400"/>
            <a:ext cx="90487" cy="9048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3321" name="Object 9"/>
          <p:cNvGraphicFramePr>
            <a:graphicFrameLocks noChangeAspect="1"/>
          </p:cNvGraphicFramePr>
          <p:nvPr/>
        </p:nvGraphicFramePr>
        <p:xfrm>
          <a:off x="5562600" y="2743200"/>
          <a:ext cx="393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5" name="Equation" r:id="rId5" imgW="520700" imgH="596900" progId="Equation.3">
                  <p:embed/>
                </p:oleObj>
              </mc:Choice>
              <mc:Fallback>
                <p:oleObj name="Equation" r:id="rId5" imgW="520700" imgH="596900" progId="Equation.3">
                  <p:embed/>
                  <p:pic>
                    <p:nvPicPr>
                      <p:cNvPr id="0" name="图片 46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743200"/>
                        <a:ext cx="393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0"/>
          <p:cNvGraphicFramePr>
            <a:graphicFrameLocks noChangeAspect="1"/>
          </p:cNvGraphicFramePr>
          <p:nvPr/>
        </p:nvGraphicFramePr>
        <p:xfrm>
          <a:off x="7543800" y="1536700"/>
          <a:ext cx="444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6" name="Equation" r:id="rId7" imgW="596900" imgH="596900" progId="Equation.3">
                  <p:embed/>
                </p:oleObj>
              </mc:Choice>
              <mc:Fallback>
                <p:oleObj name="Equation" r:id="rId7" imgW="596900" imgH="596900" progId="Equation.3">
                  <p:embed/>
                  <p:pic>
                    <p:nvPicPr>
                      <p:cNvPr id="0" name="图片 46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1536700"/>
                        <a:ext cx="444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Object 11"/>
          <p:cNvGraphicFramePr>
            <a:graphicFrameLocks noChangeAspect="1"/>
          </p:cNvGraphicFramePr>
          <p:nvPr/>
        </p:nvGraphicFramePr>
        <p:xfrm>
          <a:off x="6705600" y="2362200"/>
          <a:ext cx="2032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7" name="Equation" r:id="rId9" imgW="266700" imgH="304800" progId="Equation.3">
                  <p:embed/>
                </p:oleObj>
              </mc:Choice>
              <mc:Fallback>
                <p:oleObj name="Equation" r:id="rId9" imgW="266700" imgH="304800" progId="Equation.3">
                  <p:embed/>
                  <p:pic>
                    <p:nvPicPr>
                      <p:cNvPr id="0" name="图片 46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362200"/>
                        <a:ext cx="2032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4" name="Line 12"/>
          <p:cNvSpPr>
            <a:spLocks noChangeShapeType="1"/>
          </p:cNvSpPr>
          <p:nvPr/>
        </p:nvSpPr>
        <p:spPr bwMode="auto">
          <a:xfrm flipH="1">
            <a:off x="5853113" y="2816225"/>
            <a:ext cx="806450" cy="4746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 flipH="1">
            <a:off x="7104063" y="2071688"/>
            <a:ext cx="806450" cy="474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609600" y="1905000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二者间的引力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3327" name="Text Box 15"/>
          <p:cNvSpPr txBox="1">
            <a:spLocks noChangeArrowheads="1"/>
          </p:cNvSpPr>
          <p:nvPr/>
        </p:nvSpPr>
        <p:spPr bwMode="auto">
          <a:xfrm>
            <a:off x="1371600" y="258603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3328" name="Object 16"/>
          <p:cNvGraphicFramePr>
            <a:graphicFrameLocks noChangeAspect="1"/>
          </p:cNvGraphicFramePr>
          <p:nvPr/>
        </p:nvGraphicFramePr>
        <p:xfrm>
          <a:off x="2486154" y="2434590"/>
          <a:ext cx="1941830" cy="99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348" name="Equation" r:id="rId11" imgW="2349500" imgH="1206500" progId="Equation.3">
                  <p:embed/>
                </p:oleObj>
              </mc:Choice>
              <mc:Fallback>
                <p:oleObj name="Equation" r:id="rId11" imgW="2349500" imgH="1206500" progId="Equation.3">
                  <p:embed/>
                  <p:pic>
                    <p:nvPicPr>
                      <p:cNvPr id="0" name="图片 46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6154" y="2434590"/>
                        <a:ext cx="1941830" cy="9918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9" name="Text Box 17"/>
          <p:cNvSpPr txBox="1">
            <a:spLocks noChangeArrowheads="1"/>
          </p:cNvSpPr>
          <p:nvPr/>
        </p:nvSpPr>
        <p:spPr bwMode="auto">
          <a:xfrm>
            <a:off x="1371600" y="3443288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方向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2514600" y="3443288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沿两质点的连线</a:t>
            </a: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533400" y="4205288"/>
            <a:ext cx="701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033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若考虑</a:t>
            </a:r>
            <a:r>
              <a:rPr kumimoji="1"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物体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对质点的引力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则需用积分解决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3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animBg="1"/>
      <p:bldP spid="13316" grpId="0" autoUpdateAnimBg="0"/>
      <p:bldP spid="13318" grpId="0" autoUpdateAnimBg="0"/>
      <p:bldP spid="13319" grpId="0" animBg="1"/>
      <p:bldP spid="13320" grpId="0" animBg="1"/>
      <p:bldP spid="13324" grpId="0" animBg="1"/>
      <p:bldP spid="13325" grpId="0" animBg="1"/>
      <p:bldP spid="13326" grpId="0" autoUpdateAnimBg="0"/>
      <p:bldP spid="13327" grpId="0" autoUpdateAnimBg="0"/>
      <p:bldP spid="13329" grpId="0" autoUpdateAnimBg="0"/>
      <p:bldP spid="13330" grpId="0" autoUpdateAnimBg="0"/>
      <p:bldP spid="13331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67606" y="797768"/>
            <a:ext cx="908050" cy="6096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endParaRPr lang="en-US" altLang="zh-CN" sz="28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9" name="Text Box 3"/>
              <p:cNvSpPr txBox="1">
                <a:spLocks noChangeArrowheads="1"/>
              </p:cNvSpPr>
              <p:nvPr/>
            </p:nvSpPr>
            <p:spPr bwMode="auto">
              <a:xfrm>
                <a:off x="1371600" y="779711"/>
                <a:ext cx="6705600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设有一长度为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线密度为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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的均匀细直棒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4339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71600" y="779711"/>
                <a:ext cx="6705600" cy="519112"/>
              </a:xfrm>
              <a:prstGeom prst="rect">
                <a:avLst/>
              </a:prstGeom>
              <a:blipFill rotWithShape="1">
                <a:blip r:embed="rId4"/>
                <a:stretch>
                  <a:fillRect t="-109" b="4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0" name="Text Box 4"/>
              <p:cNvSpPr txBox="1">
                <a:spLocks noChangeArrowheads="1"/>
              </p:cNvSpPr>
              <p:nvPr/>
            </p:nvSpPr>
            <p:spPr bwMode="auto">
              <a:xfrm>
                <a:off x="152400" y="1343273"/>
                <a:ext cx="7924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其中垂线上距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单位处有一质量为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𝑚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的质点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𝑀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4340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2400" y="1343273"/>
                <a:ext cx="7924800" cy="523220"/>
              </a:xfrm>
              <a:prstGeom prst="rect">
                <a:avLst/>
              </a:prstGeom>
              <a:blipFill rotWithShape="1">
                <a:blip r:embed="rId5"/>
                <a:stretch>
                  <a:fillRect t="-47" b="4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7010400" y="2436068"/>
          <a:ext cx="392113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4" name="Equation" r:id="rId6" imgW="546100" imgH="406400" progId="Equation.3">
                  <p:embed/>
                </p:oleObj>
              </mc:Choice>
              <mc:Fallback>
                <p:oleObj name="Equation" r:id="rId6" imgW="546100" imgH="406400" progId="Equation.3">
                  <p:embed/>
                  <p:pic>
                    <p:nvPicPr>
                      <p:cNvPr id="0" name="图片 56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2436068"/>
                        <a:ext cx="392113" cy="293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152400" y="1884611"/>
            <a:ext cx="4648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该棒对质点的引力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kumimoji="1" lang="en-US" altLang="zh-CN" sz="2000" b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539750" y="2564656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建立坐标系如图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14344" name="Object 8"/>
          <p:cNvGraphicFramePr>
            <a:graphicFrameLocks noChangeAspect="1"/>
          </p:cNvGraphicFramePr>
          <p:nvPr/>
        </p:nvGraphicFramePr>
        <p:xfrm>
          <a:off x="6616700" y="2137023"/>
          <a:ext cx="2413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5" name="Equation" r:id="rId8" imgW="317500" imgH="419100" progId="Equation.3">
                  <p:embed/>
                </p:oleObj>
              </mc:Choice>
              <mc:Fallback>
                <p:oleObj name="Equation" r:id="rId8" imgW="317500" imgH="419100" progId="Equation.3">
                  <p:embed/>
                  <p:pic>
                    <p:nvPicPr>
                      <p:cNvPr id="0" name="图片 56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6700" y="2137023"/>
                        <a:ext cx="2413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9"/>
          <p:cNvGraphicFramePr>
            <a:graphicFrameLocks noChangeAspect="1"/>
          </p:cNvGraphicFramePr>
          <p:nvPr/>
        </p:nvGraphicFramePr>
        <p:xfrm>
          <a:off x="8104188" y="4950668"/>
          <a:ext cx="201612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6" name="Equation" r:id="rId10" imgW="266700" imgH="762000" progId="Equation.3">
                  <p:embed/>
                </p:oleObj>
              </mc:Choice>
              <mc:Fallback>
                <p:oleObj name="Equation" r:id="rId10" imgW="266700" imgH="762000" progId="Equation.3">
                  <p:embed/>
                  <p:pic>
                    <p:nvPicPr>
                      <p:cNvPr id="0" name="图片 56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4188" y="4950668"/>
                        <a:ext cx="201612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/>
        </p:nvGraphicFramePr>
        <p:xfrm>
          <a:off x="5473700" y="5026868"/>
          <a:ext cx="4699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7" name="Equation" r:id="rId12" imgW="622300" imgH="762000" progId="Equation.3">
                  <p:embed/>
                </p:oleObj>
              </mc:Choice>
              <mc:Fallback>
                <p:oleObj name="Equation" r:id="rId12" imgW="622300" imgH="762000" progId="Equation.3">
                  <p:embed/>
                  <p:pic>
                    <p:nvPicPr>
                      <p:cNvPr id="0" name="图片 56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3700" y="5026868"/>
                        <a:ext cx="4699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1"/>
          <p:cNvGraphicFramePr>
            <a:graphicFrameLocks noChangeAspect="1"/>
          </p:cNvGraphicFramePr>
          <p:nvPr/>
        </p:nvGraphicFramePr>
        <p:xfrm>
          <a:off x="190500" y="3236168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8" name="Equation" r:id="rId14" imgW="1981200" imgH="546100" progId="Equation.3">
                  <p:embed/>
                </p:oleObj>
              </mc:Choice>
              <mc:Fallback>
                <p:oleObj name="Equation" r:id="rId14" imgW="1981200" imgH="546100" progId="Equation.3">
                  <p:embed/>
                  <p:pic>
                    <p:nvPicPr>
                      <p:cNvPr id="0" name="图片 56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" y="3236168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3810000" y="2547193"/>
            <a:ext cx="2514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细棒上小段</a:t>
            </a:r>
          </a:p>
        </p:txBody>
      </p:sp>
      <p:sp>
        <p:nvSpPr>
          <p:cNvPr id="14349" name="Text Box 13"/>
          <p:cNvSpPr txBox="1">
            <a:spLocks noChangeArrowheads="1"/>
          </p:cNvSpPr>
          <p:nvPr/>
        </p:nvSpPr>
        <p:spPr bwMode="auto">
          <a:xfrm>
            <a:off x="1676400" y="3098056"/>
            <a:ext cx="3505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对质点的引力大小为</a:t>
            </a:r>
          </a:p>
        </p:txBody>
      </p:sp>
      <p:graphicFrame>
        <p:nvGraphicFramePr>
          <p:cNvPr id="14350" name="Object 14"/>
          <p:cNvGraphicFramePr>
            <a:graphicFrameLocks noChangeAspect="1"/>
          </p:cNvGraphicFramePr>
          <p:nvPr/>
        </p:nvGraphicFramePr>
        <p:xfrm>
          <a:off x="1517650" y="3680668"/>
          <a:ext cx="24003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49" name="Equation" r:id="rId16" imgW="3200400" imgH="1231900" progId="Equation.3">
                  <p:embed/>
                </p:oleObj>
              </mc:Choice>
              <mc:Fallback>
                <p:oleObj name="Equation" r:id="rId16" imgW="3200400" imgH="1231900" progId="Equation.3">
                  <p:embed/>
                  <p:pic>
                    <p:nvPicPr>
                      <p:cNvPr id="0" name="图片 56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3680668"/>
                        <a:ext cx="24003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/>
        </p:nvGraphicFramePr>
        <p:xfrm>
          <a:off x="2787650" y="3702893"/>
          <a:ext cx="95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0" name="Equation" r:id="rId18" imgW="1270000" imgH="546100" progId="Equation.3">
                  <p:embed/>
                </p:oleObj>
              </mc:Choice>
              <mc:Fallback>
                <p:oleObj name="Equation" r:id="rId18" imgW="1270000" imgH="546100" progId="Equation.3">
                  <p:embed/>
                  <p:pic>
                    <p:nvPicPr>
                      <p:cNvPr id="0" name="图片 563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7650" y="3702893"/>
                        <a:ext cx="95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2" name="Object 16"/>
          <p:cNvGraphicFramePr>
            <a:graphicFrameLocks noChangeAspect="1"/>
          </p:cNvGraphicFramePr>
          <p:nvPr/>
        </p:nvGraphicFramePr>
        <p:xfrm>
          <a:off x="2697163" y="4141043"/>
          <a:ext cx="1104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1" name="Equation" r:id="rId20" imgW="1473200" imgH="596900" progId="Equation.3">
                  <p:embed/>
                </p:oleObj>
              </mc:Choice>
              <mc:Fallback>
                <p:oleObj name="Equation" r:id="rId20" imgW="1473200" imgH="596900" progId="Equation.3">
                  <p:embed/>
                  <p:pic>
                    <p:nvPicPr>
                      <p:cNvPr id="0" name="图片 563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7163" y="4141043"/>
                        <a:ext cx="1104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152400" y="4622056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故垂直分力元素为</a:t>
            </a:r>
          </a:p>
        </p:txBody>
      </p:sp>
      <p:graphicFrame>
        <p:nvGraphicFramePr>
          <p:cNvPr id="14354" name="Object 18"/>
          <p:cNvGraphicFramePr>
            <a:graphicFrameLocks noChangeAspect="1"/>
          </p:cNvGraphicFramePr>
          <p:nvPr/>
        </p:nvGraphicFramePr>
        <p:xfrm>
          <a:off x="850900" y="5249118"/>
          <a:ext cx="25781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2" name="Equation" r:id="rId22" imgW="3441700" imgH="673100" progId="Equation.3">
                  <p:embed/>
                </p:oleObj>
              </mc:Choice>
              <mc:Fallback>
                <p:oleObj name="Equation" r:id="rId22" imgW="3441700" imgH="673100" progId="Equation.3">
                  <p:embed/>
                  <p:pic>
                    <p:nvPicPr>
                      <p:cNvPr id="0" name="图片 563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5249118"/>
                        <a:ext cx="25781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5" name="Object 19"/>
          <p:cNvGraphicFramePr>
            <a:graphicFrameLocks noChangeAspect="1"/>
          </p:cNvGraphicFramePr>
          <p:nvPr/>
        </p:nvGraphicFramePr>
        <p:xfrm>
          <a:off x="6629400" y="2728168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3" name="Equation" r:id="rId24" imgW="304800" imgH="317500" progId="Equation.3">
                  <p:embed/>
                </p:oleObj>
              </mc:Choice>
              <mc:Fallback>
                <p:oleObj name="Equation" r:id="rId24" imgW="304800" imgH="317500" progId="Equation.3">
                  <p:embed/>
                  <p:pic>
                    <p:nvPicPr>
                      <p:cNvPr id="0" name="图片 563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728168"/>
                        <a:ext cx="2286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6" name="Object 20"/>
          <p:cNvGraphicFramePr>
            <a:graphicFrameLocks noChangeAspect="1"/>
          </p:cNvGraphicFramePr>
          <p:nvPr/>
        </p:nvGraphicFramePr>
        <p:xfrm>
          <a:off x="1579563" y="5698381"/>
          <a:ext cx="20304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4" name="Equation" r:id="rId26" imgW="2705100" imgH="1181100" progId="Equation.3">
                  <p:embed/>
                </p:oleObj>
              </mc:Choice>
              <mc:Fallback>
                <p:oleObj name="Equation" r:id="rId26" imgW="2705100" imgH="1181100" progId="Equation.3">
                  <p:embed/>
                  <p:pic>
                    <p:nvPicPr>
                      <p:cNvPr id="0" name="图片 563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9563" y="5698381"/>
                        <a:ext cx="20304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7" name="Object 21"/>
          <p:cNvGraphicFramePr>
            <a:graphicFrameLocks noChangeAspect="1"/>
          </p:cNvGraphicFramePr>
          <p:nvPr/>
        </p:nvGraphicFramePr>
        <p:xfrm>
          <a:off x="3683000" y="5674568"/>
          <a:ext cx="14351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5" name="Equation" r:id="rId28" imgW="1917700" imgH="1257300" progId="Equation.3">
                  <p:embed/>
                </p:oleObj>
              </mc:Choice>
              <mc:Fallback>
                <p:oleObj name="Equation" r:id="rId28" imgW="1917700" imgH="1257300" progId="Equation.3">
                  <p:embed/>
                  <p:pic>
                    <p:nvPicPr>
                      <p:cNvPr id="0" name="图片 563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5674568"/>
                        <a:ext cx="14351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8" name="Object 22"/>
          <p:cNvGraphicFramePr>
            <a:graphicFrameLocks noChangeAspect="1"/>
          </p:cNvGraphicFramePr>
          <p:nvPr/>
        </p:nvGraphicFramePr>
        <p:xfrm>
          <a:off x="5170488" y="5674568"/>
          <a:ext cx="31226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6" name="Equation" r:id="rId30" imgW="4165600" imgH="1422400" progId="Equation.3">
                  <p:embed/>
                </p:oleObj>
              </mc:Choice>
              <mc:Fallback>
                <p:oleObj name="Equation" r:id="rId30" imgW="4165600" imgH="1422400" progId="Equation.3">
                  <p:embed/>
                  <p:pic>
                    <p:nvPicPr>
                      <p:cNvPr id="0" name="图片 563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0488" y="5674568"/>
                        <a:ext cx="31226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9" name="Rectangle 23"/>
          <p:cNvSpPr>
            <a:spLocks noChangeArrowheads="1"/>
          </p:cNvSpPr>
          <p:nvPr/>
        </p:nvSpPr>
        <p:spPr bwMode="auto">
          <a:xfrm>
            <a:off x="5741988" y="4885581"/>
            <a:ext cx="2430462" cy="603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0" name="Line 24"/>
          <p:cNvSpPr>
            <a:spLocks noChangeShapeType="1"/>
          </p:cNvSpPr>
          <p:nvPr/>
        </p:nvSpPr>
        <p:spPr bwMode="auto">
          <a:xfrm>
            <a:off x="5448300" y="4923681"/>
            <a:ext cx="3238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1" name="Line 25"/>
          <p:cNvSpPr>
            <a:spLocks noChangeShapeType="1"/>
          </p:cNvSpPr>
          <p:nvPr/>
        </p:nvSpPr>
        <p:spPr bwMode="auto">
          <a:xfrm flipH="1" flipV="1">
            <a:off x="6938963" y="2191593"/>
            <a:ext cx="0" cy="26939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62" name="Line 26"/>
          <p:cNvSpPr>
            <a:spLocks noChangeShapeType="1"/>
          </p:cNvSpPr>
          <p:nvPr/>
        </p:nvSpPr>
        <p:spPr bwMode="auto">
          <a:xfrm flipH="1" flipV="1">
            <a:off x="6938963" y="2867868"/>
            <a:ext cx="0" cy="20716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63" name="Object 27"/>
          <p:cNvGraphicFramePr>
            <a:graphicFrameLocks noChangeAspect="1"/>
          </p:cNvGraphicFramePr>
          <p:nvPr/>
        </p:nvGraphicFramePr>
        <p:xfrm>
          <a:off x="6629400" y="3466356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7" name="Equation" r:id="rId32" imgW="304800" imgH="317500" progId="Equation.3">
                  <p:embed/>
                </p:oleObj>
              </mc:Choice>
              <mc:Fallback>
                <p:oleObj name="Equation" r:id="rId32" imgW="304800" imgH="317500" progId="Equation.3">
                  <p:embed/>
                  <p:pic>
                    <p:nvPicPr>
                      <p:cNvPr id="0" name="图片 563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3466356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4" name="Object 28"/>
          <p:cNvGraphicFramePr>
            <a:graphicFrameLocks noChangeAspect="1"/>
          </p:cNvGraphicFramePr>
          <p:nvPr/>
        </p:nvGraphicFramePr>
        <p:xfrm>
          <a:off x="8461375" y="5014168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8" name="Equation" r:id="rId34" imgW="304800" imgH="317500" progId="Equation.3">
                  <p:embed/>
                </p:oleObj>
              </mc:Choice>
              <mc:Fallback>
                <p:oleObj name="Equation" r:id="rId34" imgW="304800" imgH="317500" progId="Equation.3">
                  <p:embed/>
                  <p:pic>
                    <p:nvPicPr>
                      <p:cNvPr id="0" name="图片 563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75" y="5014168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65" name="Object 29"/>
          <p:cNvGraphicFramePr>
            <a:graphicFrameLocks noChangeAspect="1"/>
          </p:cNvGraphicFramePr>
          <p:nvPr/>
        </p:nvGraphicFramePr>
        <p:xfrm>
          <a:off x="6835775" y="4936381"/>
          <a:ext cx="306388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59" name="Equation" r:id="rId36" imgW="165100" imgH="190500" progId="Equation.3">
                  <p:embed/>
                </p:oleObj>
              </mc:Choice>
              <mc:Fallback>
                <p:oleObj name="Equation" r:id="rId36" imgW="165100" imgH="190500" progId="Equation.3">
                  <p:embed/>
                  <p:pic>
                    <p:nvPicPr>
                      <p:cNvPr id="0" name="图片 563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775" y="4936381"/>
                        <a:ext cx="306388" cy="341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66" name="Group 30"/>
          <p:cNvGrpSpPr/>
          <p:nvPr/>
        </p:nvGrpSpPr>
        <p:grpSpPr bwMode="auto">
          <a:xfrm>
            <a:off x="7467600" y="4868118"/>
            <a:ext cx="225425" cy="387350"/>
            <a:chOff x="4848" y="2636"/>
            <a:chExt cx="142" cy="244"/>
          </a:xfrm>
        </p:grpSpPr>
        <p:graphicFrame>
          <p:nvGraphicFramePr>
            <p:cNvPr id="14367" name="Object 31"/>
            <p:cNvGraphicFramePr>
              <a:graphicFrameLocks noChangeAspect="1"/>
            </p:cNvGraphicFramePr>
            <p:nvPr/>
          </p:nvGraphicFramePr>
          <p:xfrm>
            <a:off x="4848" y="2728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60" name="Equation" r:id="rId38" imgW="304800" imgH="317500" progId="Equation.3">
                    <p:embed/>
                  </p:oleObj>
                </mc:Choice>
                <mc:Fallback>
                  <p:oleObj name="Equation" r:id="rId38" imgW="304800" imgH="317500" progId="Equation.3">
                    <p:embed/>
                    <p:pic>
                      <p:nvPicPr>
                        <p:cNvPr id="0" name="图片 5639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48" y="2728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68" name="Line 32"/>
            <p:cNvSpPr>
              <a:spLocks noChangeShapeType="1"/>
            </p:cNvSpPr>
            <p:nvPr/>
          </p:nvSpPr>
          <p:spPr bwMode="auto">
            <a:xfrm flipV="1">
              <a:off x="4904" y="263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4369" name="Line 33"/>
          <p:cNvSpPr>
            <a:spLocks noChangeShapeType="1"/>
          </p:cNvSpPr>
          <p:nvPr/>
        </p:nvSpPr>
        <p:spPr bwMode="auto">
          <a:xfrm>
            <a:off x="6938963" y="2809131"/>
            <a:ext cx="614362" cy="20589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0" name="Line 34"/>
          <p:cNvSpPr>
            <a:spLocks noChangeShapeType="1"/>
          </p:cNvSpPr>
          <p:nvPr/>
        </p:nvSpPr>
        <p:spPr bwMode="auto">
          <a:xfrm>
            <a:off x="6945313" y="2809131"/>
            <a:ext cx="368300" cy="12350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1" name="Line 35"/>
          <p:cNvSpPr>
            <a:spLocks noChangeShapeType="1"/>
          </p:cNvSpPr>
          <p:nvPr/>
        </p:nvSpPr>
        <p:spPr bwMode="auto">
          <a:xfrm flipH="1">
            <a:off x="6938963" y="2809131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2" name="Line 36"/>
          <p:cNvSpPr>
            <a:spLocks noChangeShapeType="1"/>
          </p:cNvSpPr>
          <p:nvPr/>
        </p:nvSpPr>
        <p:spPr bwMode="auto">
          <a:xfrm flipH="1">
            <a:off x="6938963" y="4044206"/>
            <a:ext cx="374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3" name="Line 37"/>
          <p:cNvSpPr>
            <a:spLocks noChangeShapeType="1"/>
          </p:cNvSpPr>
          <p:nvPr/>
        </p:nvSpPr>
        <p:spPr bwMode="auto">
          <a:xfrm>
            <a:off x="6938963" y="2809131"/>
            <a:ext cx="0" cy="1235075"/>
          </a:xfrm>
          <a:prstGeom prst="line">
            <a:avLst/>
          </a:prstGeom>
          <a:noFill/>
          <a:ln w="28575">
            <a:solidFill>
              <a:srgbClr val="00FF0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4" name="Line 38"/>
          <p:cNvSpPr>
            <a:spLocks noChangeShapeType="1"/>
          </p:cNvSpPr>
          <p:nvPr/>
        </p:nvSpPr>
        <p:spPr bwMode="auto">
          <a:xfrm>
            <a:off x="7315200" y="2809131"/>
            <a:ext cx="0" cy="1235075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4375" name="Object 39"/>
          <p:cNvGraphicFramePr>
            <a:graphicFrameLocks noChangeAspect="1"/>
          </p:cNvGraphicFramePr>
          <p:nvPr/>
        </p:nvGraphicFramePr>
        <p:xfrm>
          <a:off x="6938963" y="3483818"/>
          <a:ext cx="239712" cy="217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1" name="Equation" r:id="rId40" imgW="355600" imgH="317500" progId="Equation.3">
                  <p:embed/>
                </p:oleObj>
              </mc:Choice>
              <mc:Fallback>
                <p:oleObj name="Equation" r:id="rId40" imgW="355600" imgH="317500" progId="Equation.3">
                  <p:embed/>
                  <p:pic>
                    <p:nvPicPr>
                      <p:cNvPr id="0" name="图片 563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963" y="3483818"/>
                        <a:ext cx="239712" cy="217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6" name="Arc 40"/>
          <p:cNvSpPr/>
          <p:nvPr/>
        </p:nvSpPr>
        <p:spPr bwMode="auto">
          <a:xfrm>
            <a:off x="6904038" y="2055068"/>
            <a:ext cx="146050" cy="1235075"/>
          </a:xfrm>
          <a:custGeom>
            <a:avLst/>
            <a:gdLst>
              <a:gd name="G0" fmla="+- 0 0 0"/>
              <a:gd name="G1" fmla="+- 0 0 0"/>
              <a:gd name="G2" fmla="+- 21600 0 0"/>
              <a:gd name="T0" fmla="*/ 7570 w 7570"/>
              <a:gd name="T1" fmla="*/ 20230 h 21576"/>
              <a:gd name="T2" fmla="*/ 1018 w 7570"/>
              <a:gd name="T3" fmla="*/ 21576 h 21576"/>
              <a:gd name="T4" fmla="*/ 0 w 7570"/>
              <a:gd name="T5" fmla="*/ 0 h 21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570" h="21576" fill="none" extrusionOk="0">
                <a:moveTo>
                  <a:pt x="7570" y="20230"/>
                </a:moveTo>
                <a:cubicBezTo>
                  <a:pt x="5469" y="21016"/>
                  <a:pt x="3258" y="21470"/>
                  <a:pt x="1017" y="21575"/>
                </a:cubicBezTo>
              </a:path>
              <a:path w="7570" h="21576" stroke="0" extrusionOk="0">
                <a:moveTo>
                  <a:pt x="7570" y="20230"/>
                </a:moveTo>
                <a:cubicBezTo>
                  <a:pt x="5469" y="21016"/>
                  <a:pt x="3258" y="21470"/>
                  <a:pt x="1017" y="21575"/>
                </a:cubicBezTo>
                <a:lnTo>
                  <a:pt x="0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7" name="Rectangle 41"/>
          <p:cNvSpPr>
            <a:spLocks noChangeArrowheads="1"/>
          </p:cNvSpPr>
          <p:nvPr/>
        </p:nvSpPr>
        <p:spPr bwMode="auto">
          <a:xfrm>
            <a:off x="6446838" y="3350468"/>
            <a:ext cx="411162" cy="48101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78" name="Oval 42"/>
          <p:cNvSpPr>
            <a:spLocks noChangeArrowheads="1"/>
          </p:cNvSpPr>
          <p:nvPr/>
        </p:nvSpPr>
        <p:spPr bwMode="auto">
          <a:xfrm>
            <a:off x="6892925" y="2764681"/>
            <a:ext cx="96838" cy="8255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85" name="Text Box 49"/>
          <p:cNvSpPr txBox="1">
            <a:spLocks noChangeArrowheads="1"/>
          </p:cNvSpPr>
          <p:nvPr/>
        </p:nvSpPr>
        <p:spPr bwMode="auto">
          <a:xfrm>
            <a:off x="8077200" y="765423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</a:p>
        </p:txBody>
      </p:sp>
      <p:sp>
        <p:nvSpPr>
          <p:cNvPr id="14386" name="Text Box 50"/>
          <p:cNvSpPr txBox="1">
            <a:spLocks noChangeArrowheads="1"/>
          </p:cNvSpPr>
          <p:nvPr/>
        </p:nvSpPr>
        <p:spPr bwMode="auto">
          <a:xfrm>
            <a:off x="7420743" y="1351211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试计算</a:t>
            </a:r>
          </a:p>
        </p:txBody>
      </p:sp>
      <p:graphicFrame>
        <p:nvGraphicFramePr>
          <p:cNvPr id="14387" name="Object 51"/>
          <p:cNvGraphicFramePr>
            <a:graphicFrameLocks noChangeAspect="1"/>
          </p:cNvGraphicFramePr>
          <p:nvPr/>
        </p:nvGraphicFramePr>
        <p:xfrm>
          <a:off x="7391400" y="3845768"/>
          <a:ext cx="5476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2" name="Equation" r:id="rId42" imgW="723900" imgH="444500" progId="Equation.3">
                  <p:embed/>
                </p:oleObj>
              </mc:Choice>
              <mc:Fallback>
                <p:oleObj name="Equation" r:id="rId42" imgW="723900" imgH="444500" progId="Equation.3">
                  <p:embed/>
                  <p:pic>
                    <p:nvPicPr>
                      <p:cNvPr id="0" name="图片 563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45768"/>
                        <a:ext cx="547688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8" name="Object 52"/>
          <p:cNvGraphicFramePr>
            <a:graphicFrameLocks noChangeAspect="1"/>
          </p:cNvGraphicFramePr>
          <p:nvPr/>
        </p:nvGraphicFramePr>
        <p:xfrm>
          <a:off x="7423150" y="2569418"/>
          <a:ext cx="636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3" name="Equation" r:id="rId44" imgW="850900" imgH="596900" progId="Equation.3">
                  <p:embed/>
                </p:oleObj>
              </mc:Choice>
              <mc:Fallback>
                <p:oleObj name="Equation" r:id="rId44" imgW="850900" imgH="596900" progId="Equation.3">
                  <p:embed/>
                  <p:pic>
                    <p:nvPicPr>
                      <p:cNvPr id="0" name="图片 563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3150" y="2569418"/>
                        <a:ext cx="636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89" name="Object 53"/>
          <p:cNvGraphicFramePr>
            <a:graphicFrameLocks noChangeAspect="1"/>
          </p:cNvGraphicFramePr>
          <p:nvPr/>
        </p:nvGraphicFramePr>
        <p:xfrm>
          <a:off x="6207125" y="3236168"/>
          <a:ext cx="650875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64" name="Equation" r:id="rId46" imgW="863600" imgH="673100" progId="Equation.3">
                  <p:embed/>
                </p:oleObj>
              </mc:Choice>
              <mc:Fallback>
                <p:oleObj name="Equation" r:id="rId46" imgW="863600" imgH="673100" progId="Equation.3">
                  <p:embed/>
                  <p:pic>
                    <p:nvPicPr>
                      <p:cNvPr id="0" name="图片 563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25" y="3236168"/>
                        <a:ext cx="650875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90" name="Group 54"/>
          <p:cNvGrpSpPr/>
          <p:nvPr/>
        </p:nvGrpSpPr>
        <p:grpSpPr bwMode="auto">
          <a:xfrm>
            <a:off x="7505700" y="4506168"/>
            <a:ext cx="990600" cy="446088"/>
            <a:chOff x="4728" y="2576"/>
            <a:chExt cx="624" cy="281"/>
          </a:xfrm>
        </p:grpSpPr>
        <p:sp>
          <p:nvSpPr>
            <p:cNvPr id="14391" name="Line 55"/>
            <p:cNvSpPr>
              <a:spLocks noChangeShapeType="1"/>
            </p:cNvSpPr>
            <p:nvPr/>
          </p:nvSpPr>
          <p:spPr bwMode="auto">
            <a:xfrm flipV="1">
              <a:off x="4890" y="279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392" name="Object 56"/>
            <p:cNvGraphicFramePr>
              <a:graphicFrameLocks noChangeAspect="1"/>
            </p:cNvGraphicFramePr>
            <p:nvPr/>
          </p:nvGraphicFramePr>
          <p:xfrm>
            <a:off x="4728" y="2576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465" name="Equation" r:id="rId48" imgW="1320800" imgH="444500" progId="Equation.3">
                    <p:embed/>
                  </p:oleObj>
                </mc:Choice>
                <mc:Fallback>
                  <p:oleObj name="Equation" r:id="rId48" imgW="1320800" imgH="444500" progId="Equation.3">
                    <p:embed/>
                    <p:pic>
                      <p:nvPicPr>
                        <p:cNvPr id="0" name="图片 5639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8" y="2576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4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500"/>
                            </p:stCondLst>
                            <p:childTnLst>
                              <p:par>
                                <p:cTn id="5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1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14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4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14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4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14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  <p:bldP spid="14348" grpId="0" autoUpdateAnimBg="0"/>
      <p:bldP spid="14349" grpId="0" autoUpdateAnimBg="0"/>
      <p:bldP spid="14353" grpId="0" autoUpdateAnimBg="0"/>
      <p:bldP spid="14360" grpId="0" animBg="1"/>
      <p:bldP spid="14361" grpId="0" animBg="1"/>
      <p:bldP spid="14369" grpId="0" animBg="1"/>
      <p:bldP spid="14370" grpId="0" animBg="1"/>
      <p:bldP spid="14371" grpId="0" animBg="1"/>
      <p:bldP spid="14372" grpId="0" animBg="1"/>
      <p:bldP spid="14373" grpId="0" animBg="1"/>
      <p:bldP spid="14374" grpId="0" animBg="1"/>
      <p:bldP spid="14376" grpId="0" animBg="1"/>
      <p:bldP spid="1437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477000" y="4326086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利用对称性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/>
        </p:nvGraphicFramePr>
        <p:xfrm>
          <a:off x="762000" y="1379686"/>
          <a:ext cx="42513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4" name="Equation" r:id="rId3" imgW="5676900" imgH="1371600" progId="Equation.3">
                  <p:embed/>
                </p:oleObj>
              </mc:Choice>
              <mc:Fallback>
                <p:oleObj name="Equation" r:id="rId3" imgW="5676900" imgH="1371600" progId="Equation.3">
                  <p:embed/>
                  <p:pic>
                    <p:nvPicPr>
                      <p:cNvPr id="0" name="图片 49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79686"/>
                        <a:ext cx="4251325" cy="102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1295400" y="2522686"/>
          <a:ext cx="3873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5" name="Equation" r:id="rId5" imgW="5168900" imgH="1320800" progId="Equation.3">
                  <p:embed/>
                </p:oleObj>
              </mc:Choice>
              <mc:Fallback>
                <p:oleObj name="Equation" r:id="rId5" imgW="5168900" imgH="1320800" progId="Equation.3">
                  <p:embed/>
                  <p:pic>
                    <p:nvPicPr>
                      <p:cNvPr id="0" name="图片 49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22686"/>
                        <a:ext cx="3873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1320800" y="3716486"/>
          <a:ext cx="325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6" name="Equation" r:id="rId7" imgW="4330700" imgH="1257300" progId="Equation.3">
                  <p:embed/>
                </p:oleObj>
              </mc:Choice>
              <mc:Fallback>
                <p:oleObj name="Equation" r:id="rId7" imgW="4330700" imgH="1257300" progId="Equation.3">
                  <p:embed/>
                  <p:pic>
                    <p:nvPicPr>
                      <p:cNvPr id="0" name="图片 49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3716486"/>
                        <a:ext cx="325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539750" y="4810274"/>
            <a:ext cx="4114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棒对质点引力的水平分力</a:t>
            </a:r>
          </a:p>
        </p:txBody>
      </p:sp>
      <p:graphicFrame>
        <p:nvGraphicFramePr>
          <p:cNvPr id="15367" name="Object 7"/>
          <p:cNvGraphicFramePr>
            <a:graphicFrameLocks noChangeAspect="1"/>
          </p:cNvGraphicFramePr>
          <p:nvPr/>
        </p:nvGraphicFramePr>
        <p:xfrm>
          <a:off x="4597400" y="4918224"/>
          <a:ext cx="11176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67" name="Equation" r:id="rId9" imgW="1485900" imgH="596900" progId="Equation.3">
                  <p:embed/>
                </p:oleObj>
              </mc:Choice>
              <mc:Fallback>
                <p:oleObj name="Equation" r:id="rId9" imgW="1485900" imgH="596900" progId="Equation.3">
                  <p:embed/>
                  <p:pic>
                    <p:nvPicPr>
                      <p:cNvPr id="0" name="图片 49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7400" y="4918224"/>
                        <a:ext cx="11176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4" name="Group 14"/>
          <p:cNvGrpSpPr/>
          <p:nvPr/>
        </p:nvGrpSpPr>
        <p:grpSpPr bwMode="auto">
          <a:xfrm>
            <a:off x="4724400" y="5450036"/>
            <a:ext cx="3421063" cy="1003300"/>
            <a:chOff x="3424" y="3300"/>
            <a:chExt cx="2155" cy="632"/>
          </a:xfrm>
        </p:grpSpPr>
        <p:graphicFrame>
          <p:nvGraphicFramePr>
            <p:cNvPr id="15375" name="Object 15"/>
            <p:cNvGraphicFramePr>
              <a:graphicFrameLocks noChangeAspect="1"/>
            </p:cNvGraphicFramePr>
            <p:nvPr/>
          </p:nvGraphicFramePr>
          <p:xfrm>
            <a:off x="3424" y="3300"/>
            <a:ext cx="2155" cy="6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8" name="Equation" r:id="rId11" imgW="4533900" imgH="1333500" progId="Equation.3">
                    <p:embed/>
                  </p:oleObj>
                </mc:Choice>
                <mc:Fallback>
                  <p:oleObj name="Equation" r:id="rId11" imgW="4533900" imgH="1333500" progId="Equation.3">
                    <p:embed/>
                    <p:pic>
                      <p:nvPicPr>
                        <p:cNvPr id="0" name="图片 491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4" y="3300"/>
                          <a:ext cx="2155" cy="6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6" name="Object 16"/>
            <p:cNvGraphicFramePr>
              <a:graphicFrameLocks noChangeAspect="1"/>
            </p:cNvGraphicFramePr>
            <p:nvPr/>
          </p:nvGraphicFramePr>
          <p:xfrm>
            <a:off x="4044" y="3580"/>
            <a:ext cx="2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69" name="Equation" r:id="rId13" imgW="165100" imgH="190500" progId="Equation.3">
                    <p:embed/>
                  </p:oleObj>
                </mc:Choice>
                <mc:Fallback>
                  <p:oleObj name="Equation" r:id="rId13" imgW="165100" imgH="190500" progId="Equation.3">
                    <p:embed/>
                    <p:pic>
                      <p:nvPicPr>
                        <p:cNvPr id="0" name="图片 4911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44" y="3580"/>
                          <a:ext cx="2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377" name="Object 17"/>
            <p:cNvGraphicFramePr>
              <a:graphicFrameLocks noChangeAspect="1"/>
            </p:cNvGraphicFramePr>
            <p:nvPr/>
          </p:nvGraphicFramePr>
          <p:xfrm>
            <a:off x="4860" y="3676"/>
            <a:ext cx="216" cy="2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70" name="Equation" r:id="rId15" imgW="165100" imgH="190500" progId="Equation.3">
                    <p:embed/>
                  </p:oleObj>
                </mc:Choice>
                <mc:Fallback>
                  <p:oleObj name="Equation" r:id="rId15" imgW="165100" imgH="190500" progId="Equation.3">
                    <p:embed/>
                    <p:pic>
                      <p:nvPicPr>
                        <p:cNvPr id="0" name="图片 49115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0" y="3676"/>
                          <a:ext cx="216" cy="2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378" name="Text Box 18"/>
          <p:cNvSpPr txBox="1">
            <a:spLocks noChangeArrowheads="1"/>
          </p:cNvSpPr>
          <p:nvPr/>
        </p:nvSpPr>
        <p:spPr bwMode="auto">
          <a:xfrm>
            <a:off x="533400" y="5545286"/>
            <a:ext cx="4267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故棒对质点的引力大小为</a:t>
            </a:r>
          </a:p>
        </p:txBody>
      </p:sp>
      <p:grpSp>
        <p:nvGrpSpPr>
          <p:cNvPr id="15379" name="Group 19"/>
          <p:cNvGrpSpPr/>
          <p:nvPr/>
        </p:nvGrpSpPr>
        <p:grpSpPr bwMode="auto">
          <a:xfrm>
            <a:off x="5676900" y="973286"/>
            <a:ext cx="3238500" cy="3467100"/>
            <a:chOff x="3576" y="480"/>
            <a:chExt cx="2040" cy="2184"/>
          </a:xfrm>
        </p:grpSpPr>
        <p:grpSp>
          <p:nvGrpSpPr>
            <p:cNvPr id="15380" name="Group 20"/>
            <p:cNvGrpSpPr/>
            <p:nvPr/>
          </p:nvGrpSpPr>
          <p:grpSpPr bwMode="auto">
            <a:xfrm>
              <a:off x="3576" y="480"/>
              <a:ext cx="2040" cy="2184"/>
              <a:chOff x="3576" y="480"/>
              <a:chExt cx="2040" cy="2184"/>
            </a:xfrm>
          </p:grpSpPr>
          <p:graphicFrame>
            <p:nvGraphicFramePr>
              <p:cNvPr id="15381" name="Object 21"/>
              <p:cNvGraphicFramePr>
                <a:graphicFrameLocks noChangeAspect="1"/>
              </p:cNvGraphicFramePr>
              <p:nvPr/>
            </p:nvGraphicFramePr>
            <p:xfrm>
              <a:off x="3592" y="2304"/>
              <a:ext cx="2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1" name="Equation" r:id="rId17" imgW="622300" imgH="762000" progId="Equation.3">
                      <p:embed/>
                    </p:oleObj>
                  </mc:Choice>
                  <mc:Fallback>
                    <p:oleObj name="Equation" r:id="rId17" imgW="622300" imgH="762000" progId="Equation.3">
                      <p:embed/>
                      <p:pic>
                        <p:nvPicPr>
                          <p:cNvPr id="0" name="图片 491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2304"/>
                            <a:ext cx="2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2" name="Object 22"/>
              <p:cNvGraphicFramePr>
                <a:graphicFrameLocks noChangeAspect="1"/>
              </p:cNvGraphicFramePr>
              <p:nvPr/>
            </p:nvGraphicFramePr>
            <p:xfrm>
              <a:off x="4791" y="1616"/>
              <a:ext cx="330" cy="2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2" name="Equation" r:id="rId19" imgW="723900" imgH="444500" progId="Equation.3">
                      <p:embed/>
                    </p:oleObj>
                  </mc:Choice>
                  <mc:Fallback>
                    <p:oleObj name="Equation" r:id="rId19" imgW="723900" imgH="444500" progId="Equation.3">
                      <p:embed/>
                      <p:pic>
                        <p:nvPicPr>
                          <p:cNvPr id="0" name="图片 4911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91" y="1616"/>
                            <a:ext cx="330" cy="2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3" name="Object 23"/>
              <p:cNvGraphicFramePr>
                <a:graphicFrameLocks noChangeAspect="1"/>
              </p:cNvGraphicFramePr>
              <p:nvPr/>
            </p:nvGraphicFramePr>
            <p:xfrm>
              <a:off x="4783" y="864"/>
              <a:ext cx="384" cy="2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3" name="Equation" r:id="rId21" imgW="850900" imgH="596900" progId="Equation.3">
                      <p:embed/>
                    </p:oleObj>
                  </mc:Choice>
                  <mc:Fallback>
                    <p:oleObj name="Equation" r:id="rId21" imgW="850900" imgH="596900" progId="Equation.3">
                      <p:embed/>
                      <p:pic>
                        <p:nvPicPr>
                          <p:cNvPr id="0" name="图片 4911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83" y="864"/>
                            <a:ext cx="384" cy="2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4" name="Object 24"/>
              <p:cNvGraphicFramePr>
                <a:graphicFrameLocks noChangeAspect="1"/>
              </p:cNvGraphicFramePr>
              <p:nvPr/>
            </p:nvGraphicFramePr>
            <p:xfrm>
              <a:off x="4017" y="1152"/>
              <a:ext cx="392" cy="30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4" name="Equation" r:id="rId23" imgW="863600" imgH="673100" progId="Equation.3">
                      <p:embed/>
                    </p:oleObj>
                  </mc:Choice>
                  <mc:Fallback>
                    <p:oleObj name="Equation" r:id="rId23" imgW="863600" imgH="673100" progId="Equation.3">
                      <p:embed/>
                      <p:pic>
                        <p:nvPicPr>
                          <p:cNvPr id="0" name="图片 4911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017" y="1152"/>
                            <a:ext cx="392" cy="30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 flipV="1">
                <a:off x="4515" y="566"/>
                <a:ext cx="0" cy="169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386" name="Object 26"/>
              <p:cNvGraphicFramePr>
                <a:graphicFrameLocks noChangeAspect="1"/>
              </p:cNvGraphicFramePr>
              <p:nvPr/>
            </p:nvGraphicFramePr>
            <p:xfrm>
              <a:off x="4560" y="720"/>
              <a:ext cx="247" cy="1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5" name="Equation" r:id="rId25" imgW="546100" imgH="406400" progId="Equation.3">
                      <p:embed/>
                    </p:oleObj>
                  </mc:Choice>
                  <mc:Fallback>
                    <p:oleObj name="Equation" r:id="rId25" imgW="546100" imgH="406400" progId="Equation.3">
                      <p:embed/>
                      <p:pic>
                        <p:nvPicPr>
                          <p:cNvPr id="0" name="图片 4912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60" y="720"/>
                            <a:ext cx="247" cy="1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7" name="Object 27"/>
              <p:cNvGraphicFramePr>
                <a:graphicFrameLocks noChangeAspect="1"/>
              </p:cNvGraphicFramePr>
              <p:nvPr/>
            </p:nvGraphicFramePr>
            <p:xfrm>
              <a:off x="4312" y="576"/>
              <a:ext cx="1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6" name="Equation" r:id="rId27" imgW="317500" imgH="419100" progId="Equation.3">
                      <p:embed/>
                    </p:oleObj>
                  </mc:Choice>
                  <mc:Fallback>
                    <p:oleObj name="Equation" r:id="rId27" imgW="317500" imgH="419100" progId="Equation.3">
                      <p:embed/>
                      <p:pic>
                        <p:nvPicPr>
                          <p:cNvPr id="0" name="图片 4912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576"/>
                            <a:ext cx="1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8" name="Object 28"/>
              <p:cNvGraphicFramePr>
                <a:graphicFrameLocks noChangeAspect="1"/>
              </p:cNvGraphicFramePr>
              <p:nvPr/>
            </p:nvGraphicFramePr>
            <p:xfrm>
              <a:off x="5249" y="2304"/>
              <a:ext cx="12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7" name="Equation" r:id="rId29" imgW="266700" imgH="762000" progId="Equation.3">
                      <p:embed/>
                    </p:oleObj>
                  </mc:Choice>
                  <mc:Fallback>
                    <p:oleObj name="Equation" r:id="rId29" imgW="266700" imgH="762000" progId="Equation.3">
                      <p:embed/>
                      <p:pic>
                        <p:nvPicPr>
                          <p:cNvPr id="0" name="图片 491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9" y="2304"/>
                            <a:ext cx="127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5389" name="Object 29"/>
              <p:cNvGraphicFramePr>
                <a:graphicFrameLocks noChangeAspect="1"/>
              </p:cNvGraphicFramePr>
              <p:nvPr/>
            </p:nvGraphicFramePr>
            <p:xfrm>
              <a:off x="4320" y="904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8" name="Equation" r:id="rId31" imgW="304800" imgH="317500" progId="Equation.3">
                      <p:embed/>
                    </p:oleObj>
                  </mc:Choice>
                  <mc:Fallback>
                    <p:oleObj name="Equation" r:id="rId31" imgW="304800" imgH="317500" progId="Equation.3">
                      <p:embed/>
                      <p:pic>
                        <p:nvPicPr>
                          <p:cNvPr id="0" name="图片 491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904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390" name="Rectangle 30"/>
              <p:cNvSpPr>
                <a:spLocks noChangeArrowheads="1"/>
              </p:cNvSpPr>
              <p:nvPr/>
            </p:nvSpPr>
            <p:spPr bwMode="auto">
              <a:xfrm>
                <a:off x="3761" y="2263"/>
                <a:ext cx="1531" cy="3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1" name="Line 31"/>
              <p:cNvSpPr>
                <a:spLocks noChangeShapeType="1"/>
              </p:cNvSpPr>
              <p:nvPr/>
            </p:nvSpPr>
            <p:spPr bwMode="auto">
              <a:xfrm>
                <a:off x="3576" y="2287"/>
                <a:ext cx="2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2" name="Line 32"/>
              <p:cNvSpPr>
                <a:spLocks noChangeShapeType="1"/>
              </p:cNvSpPr>
              <p:nvPr/>
            </p:nvSpPr>
            <p:spPr bwMode="auto">
              <a:xfrm flipH="1" flipV="1">
                <a:off x="4515" y="992"/>
                <a:ext cx="0" cy="130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393" name="Object 33"/>
              <p:cNvGraphicFramePr>
                <a:graphicFrameLocks noChangeAspect="1"/>
              </p:cNvGraphicFramePr>
              <p:nvPr/>
            </p:nvGraphicFramePr>
            <p:xfrm>
              <a:off x="4450" y="2295"/>
              <a:ext cx="19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79" name="Equation" r:id="rId33" imgW="165100" imgH="190500" progId="Equation.3">
                      <p:embed/>
                    </p:oleObj>
                  </mc:Choice>
                  <mc:Fallback>
                    <p:oleObj name="Equation" r:id="rId33" imgW="165100" imgH="190500" progId="Equation.3">
                      <p:embed/>
                      <p:pic>
                        <p:nvPicPr>
                          <p:cNvPr id="0" name="图片 491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0" y="2295"/>
                            <a:ext cx="19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5394" name="Group 34"/>
              <p:cNvGrpSpPr/>
              <p:nvPr/>
            </p:nvGrpSpPr>
            <p:grpSpPr bwMode="auto">
              <a:xfrm>
                <a:off x="4848" y="2252"/>
                <a:ext cx="142" cy="244"/>
                <a:chOff x="4848" y="2636"/>
                <a:chExt cx="142" cy="244"/>
              </a:xfrm>
            </p:grpSpPr>
            <p:graphicFrame>
              <p:nvGraphicFramePr>
                <p:cNvPr id="15395" name="Object 35"/>
                <p:cNvGraphicFramePr>
                  <a:graphicFrameLocks noChangeAspect="1"/>
                </p:cNvGraphicFramePr>
                <p:nvPr/>
              </p:nvGraphicFramePr>
              <p:xfrm>
                <a:off x="4848" y="2728"/>
                <a:ext cx="14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380" name="Equation" r:id="rId35" imgW="304800" imgH="317500" progId="Equation.3">
                        <p:embed/>
                      </p:oleObj>
                    </mc:Choice>
                    <mc:Fallback>
                      <p:oleObj name="Equation" r:id="rId35" imgW="304800" imgH="317500" progId="Equation.3">
                        <p:embed/>
                        <p:pic>
                          <p:nvPicPr>
                            <p:cNvPr id="0" name="图片 49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3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728"/>
                              <a:ext cx="142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5396" name="Line 36"/>
                <p:cNvSpPr>
                  <a:spLocks noChangeShapeType="1"/>
                </p:cNvSpPr>
                <p:nvPr/>
              </p:nvSpPr>
              <p:spPr bwMode="auto">
                <a:xfrm flipV="1">
                  <a:off x="4904" y="2636"/>
                  <a:ext cx="0" cy="61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5397" name="Line 37"/>
              <p:cNvSpPr>
                <a:spLocks noChangeShapeType="1"/>
              </p:cNvSpPr>
              <p:nvPr/>
            </p:nvSpPr>
            <p:spPr bwMode="auto">
              <a:xfrm>
                <a:off x="4515" y="955"/>
                <a:ext cx="387" cy="1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8" name="Line 38"/>
              <p:cNvSpPr>
                <a:spLocks noChangeShapeType="1"/>
              </p:cNvSpPr>
              <p:nvPr/>
            </p:nvSpPr>
            <p:spPr bwMode="auto">
              <a:xfrm>
                <a:off x="4519" y="955"/>
                <a:ext cx="232" cy="7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399" name="Line 39"/>
              <p:cNvSpPr>
                <a:spLocks noChangeShapeType="1"/>
              </p:cNvSpPr>
              <p:nvPr/>
            </p:nvSpPr>
            <p:spPr bwMode="auto">
              <a:xfrm flipH="1">
                <a:off x="4515" y="955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0" name="Line 40"/>
              <p:cNvSpPr>
                <a:spLocks noChangeShapeType="1"/>
              </p:cNvSpPr>
              <p:nvPr/>
            </p:nvSpPr>
            <p:spPr bwMode="auto">
              <a:xfrm flipH="1">
                <a:off x="4515" y="1733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1" name="Line 41"/>
              <p:cNvSpPr>
                <a:spLocks noChangeShapeType="1"/>
              </p:cNvSpPr>
              <p:nvPr/>
            </p:nvSpPr>
            <p:spPr bwMode="auto">
              <a:xfrm>
                <a:off x="4515" y="955"/>
                <a:ext cx="0" cy="77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2" name="Line 42"/>
              <p:cNvSpPr>
                <a:spLocks noChangeShapeType="1"/>
              </p:cNvSpPr>
              <p:nvPr/>
            </p:nvSpPr>
            <p:spPr bwMode="auto">
              <a:xfrm>
                <a:off x="4752" y="955"/>
                <a:ext cx="0" cy="7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403" name="Object 43"/>
              <p:cNvGraphicFramePr>
                <a:graphicFrameLocks noChangeAspect="1"/>
              </p:cNvGraphicFramePr>
              <p:nvPr/>
            </p:nvGraphicFramePr>
            <p:xfrm>
              <a:off x="4515" y="1380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81" name="Equation" r:id="rId37" imgW="355600" imgH="317500" progId="Equation.3">
                      <p:embed/>
                    </p:oleObj>
                  </mc:Choice>
                  <mc:Fallback>
                    <p:oleObj name="Equation" r:id="rId37" imgW="355600" imgH="317500" progId="Equation.3">
                      <p:embed/>
                      <p:pic>
                        <p:nvPicPr>
                          <p:cNvPr id="0" name="图片 4912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5" y="1380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5404" name="Arc 44"/>
              <p:cNvSpPr/>
              <p:nvPr/>
            </p:nvSpPr>
            <p:spPr bwMode="auto">
              <a:xfrm>
                <a:off x="4493" y="480"/>
                <a:ext cx="92" cy="77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7570 w 7570"/>
                  <a:gd name="T1" fmla="*/ 20230 h 21576"/>
                  <a:gd name="T2" fmla="*/ 1018 w 7570"/>
                  <a:gd name="T3" fmla="*/ 21576 h 21576"/>
                  <a:gd name="T4" fmla="*/ 0 w 7570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70" h="21576" fill="none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</a:path>
                  <a:path w="7570" h="21576" stroke="0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405" name="Oval 45"/>
              <p:cNvSpPr>
                <a:spLocks noChangeArrowheads="1"/>
              </p:cNvSpPr>
              <p:nvPr/>
            </p:nvSpPr>
            <p:spPr bwMode="auto">
              <a:xfrm>
                <a:off x="4486" y="927"/>
                <a:ext cx="61" cy="52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5406" name="Object 46"/>
              <p:cNvGraphicFramePr>
                <a:graphicFrameLocks noChangeAspect="1"/>
              </p:cNvGraphicFramePr>
              <p:nvPr/>
            </p:nvGraphicFramePr>
            <p:xfrm>
              <a:off x="5474" y="2352"/>
              <a:ext cx="142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382" name="Equation" r:id="rId39" imgW="304800" imgH="317500" progId="Equation.3">
                      <p:embed/>
                    </p:oleObj>
                  </mc:Choice>
                  <mc:Fallback>
                    <p:oleObj name="Equation" r:id="rId39" imgW="304800" imgH="317500" progId="Equation.3">
                      <p:embed/>
                      <p:pic>
                        <p:nvPicPr>
                          <p:cNvPr id="0" name="图片 49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474" y="2352"/>
                            <a:ext cx="142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5407" name="Line 47"/>
            <p:cNvSpPr>
              <a:spLocks noChangeShapeType="1"/>
            </p:cNvSpPr>
            <p:nvPr/>
          </p:nvSpPr>
          <p:spPr bwMode="auto">
            <a:xfrm flipV="1">
              <a:off x="5034" y="2252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5408" name="Object 48"/>
            <p:cNvGraphicFramePr>
              <a:graphicFrameLocks noChangeAspect="1"/>
            </p:cNvGraphicFramePr>
            <p:nvPr/>
          </p:nvGraphicFramePr>
          <p:xfrm>
            <a:off x="4872" y="2000"/>
            <a:ext cx="62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383" name="Equation" r:id="rId41" imgW="1320800" imgH="444500" progId="Equation.3">
                    <p:embed/>
                  </p:oleObj>
                </mc:Choice>
                <mc:Fallback>
                  <p:oleObj name="Equation" r:id="rId41" imgW="1320800" imgH="444500" progId="Equation.3">
                    <p:embed/>
                    <p:pic>
                      <p:nvPicPr>
                        <p:cNvPr id="0" name="图片 49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2" y="2000"/>
                          <a:ext cx="62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410" name="Text Box 50"/>
          <p:cNvSpPr txBox="1">
            <a:spLocks noChangeArrowheads="1"/>
          </p:cNvSpPr>
          <p:nvPr/>
        </p:nvSpPr>
        <p:spPr bwMode="auto">
          <a:xfrm>
            <a:off x="746125" y="887561"/>
            <a:ext cx="491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棒对质点的引力的垂直分力为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6" grpId="0" autoUpdateAnimBg="0"/>
      <p:bldP spid="15378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2"/>
          <p:cNvGrpSpPr/>
          <p:nvPr/>
        </p:nvGrpSpPr>
        <p:grpSpPr bwMode="auto">
          <a:xfrm>
            <a:off x="5676900" y="940643"/>
            <a:ext cx="3240088" cy="4314825"/>
            <a:chOff x="3576" y="378"/>
            <a:chExt cx="2041" cy="2718"/>
          </a:xfrm>
        </p:grpSpPr>
        <p:grpSp>
          <p:nvGrpSpPr>
            <p:cNvPr id="16387" name="Group 3"/>
            <p:cNvGrpSpPr/>
            <p:nvPr/>
          </p:nvGrpSpPr>
          <p:grpSpPr bwMode="auto">
            <a:xfrm>
              <a:off x="3576" y="378"/>
              <a:ext cx="2040" cy="2718"/>
              <a:chOff x="3576" y="378"/>
              <a:chExt cx="2040" cy="2718"/>
            </a:xfrm>
          </p:grpSpPr>
          <p:sp>
            <p:nvSpPr>
              <p:cNvPr id="16388" name="Rectangle 4"/>
              <p:cNvSpPr>
                <a:spLocks noChangeArrowheads="1"/>
              </p:cNvSpPr>
              <p:nvPr/>
            </p:nvSpPr>
            <p:spPr bwMode="auto">
              <a:xfrm>
                <a:off x="3761" y="2647"/>
                <a:ext cx="1531" cy="38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89" name="Line 5"/>
              <p:cNvSpPr>
                <a:spLocks noChangeShapeType="1"/>
              </p:cNvSpPr>
              <p:nvPr/>
            </p:nvSpPr>
            <p:spPr bwMode="auto">
              <a:xfrm>
                <a:off x="3576" y="2671"/>
                <a:ext cx="204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390" name="Line 6"/>
              <p:cNvSpPr>
                <a:spLocks noChangeShapeType="1"/>
              </p:cNvSpPr>
              <p:nvPr/>
            </p:nvSpPr>
            <p:spPr bwMode="auto">
              <a:xfrm flipH="1" flipV="1">
                <a:off x="4512" y="384"/>
                <a:ext cx="3" cy="22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6391" name="Object 7"/>
              <p:cNvGraphicFramePr>
                <a:graphicFrameLocks noChangeAspect="1"/>
              </p:cNvGraphicFramePr>
              <p:nvPr/>
            </p:nvGraphicFramePr>
            <p:xfrm>
              <a:off x="4312" y="378"/>
              <a:ext cx="152" cy="19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2" name="Equation" r:id="rId3" imgW="317500" imgH="419100" progId="Equation.3">
                      <p:embed/>
                    </p:oleObj>
                  </mc:Choice>
                  <mc:Fallback>
                    <p:oleObj name="Equation" r:id="rId3" imgW="317500" imgH="419100" progId="Equation.3">
                      <p:embed/>
                      <p:pic>
                        <p:nvPicPr>
                          <p:cNvPr id="0" name="图片 500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12" y="378"/>
                            <a:ext cx="152" cy="19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2" name="Object 8"/>
              <p:cNvGraphicFramePr>
                <a:graphicFrameLocks noChangeAspect="1"/>
              </p:cNvGraphicFramePr>
              <p:nvPr/>
            </p:nvGraphicFramePr>
            <p:xfrm>
              <a:off x="5249" y="2688"/>
              <a:ext cx="127" cy="3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3" name="Equation" r:id="rId5" imgW="266700" imgH="762000" progId="Equation.3">
                      <p:embed/>
                    </p:oleObj>
                  </mc:Choice>
                  <mc:Fallback>
                    <p:oleObj name="Equation" r:id="rId5" imgW="266700" imgH="762000" progId="Equation.3">
                      <p:embed/>
                      <p:pic>
                        <p:nvPicPr>
                          <p:cNvPr id="0" name="图片 5003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49" y="2688"/>
                            <a:ext cx="127" cy="3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3" name="Object 9"/>
              <p:cNvGraphicFramePr>
                <a:graphicFrameLocks noChangeAspect="1"/>
              </p:cNvGraphicFramePr>
              <p:nvPr/>
            </p:nvGraphicFramePr>
            <p:xfrm>
              <a:off x="3592" y="2736"/>
              <a:ext cx="296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4" name="Equation" r:id="rId7" imgW="622300" imgH="762000" progId="Equation.3">
                      <p:embed/>
                    </p:oleObj>
                  </mc:Choice>
                  <mc:Fallback>
                    <p:oleObj name="Equation" r:id="rId7" imgW="622300" imgH="762000" progId="Equation.3">
                      <p:embed/>
                      <p:pic>
                        <p:nvPicPr>
                          <p:cNvPr id="0" name="图片 5003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2736"/>
                            <a:ext cx="296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4" name="Object 10"/>
              <p:cNvGraphicFramePr>
                <a:graphicFrameLocks noChangeAspect="1"/>
              </p:cNvGraphicFramePr>
              <p:nvPr/>
            </p:nvGraphicFramePr>
            <p:xfrm>
              <a:off x="4320" y="1288"/>
              <a:ext cx="144" cy="1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5" name="Equation" r:id="rId9" imgW="304800" imgH="317500" progId="Equation.3">
                      <p:embed/>
                    </p:oleObj>
                  </mc:Choice>
                  <mc:Fallback>
                    <p:oleObj name="Equation" r:id="rId9" imgW="304800" imgH="317500" progId="Equation.3">
                      <p:embed/>
                      <p:pic>
                        <p:nvPicPr>
                          <p:cNvPr id="0" name="图片 5003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288"/>
                            <a:ext cx="144" cy="15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395" name="Object 11"/>
              <p:cNvGraphicFramePr>
                <a:graphicFrameLocks noChangeAspect="1"/>
              </p:cNvGraphicFramePr>
              <p:nvPr/>
            </p:nvGraphicFramePr>
            <p:xfrm>
              <a:off x="4450" y="2679"/>
              <a:ext cx="193" cy="21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6" name="Equation" r:id="rId11" imgW="165100" imgH="190500" progId="Equation.3">
                      <p:embed/>
                    </p:oleObj>
                  </mc:Choice>
                  <mc:Fallback>
                    <p:oleObj name="Equation" r:id="rId11" imgW="165100" imgH="190500" progId="Equation.3">
                      <p:embed/>
                      <p:pic>
                        <p:nvPicPr>
                          <p:cNvPr id="0" name="图片 5003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50" y="2679"/>
                            <a:ext cx="193" cy="21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6396" name="Group 12"/>
              <p:cNvGrpSpPr/>
              <p:nvPr/>
            </p:nvGrpSpPr>
            <p:grpSpPr bwMode="auto">
              <a:xfrm>
                <a:off x="4848" y="2636"/>
                <a:ext cx="142" cy="244"/>
                <a:chOff x="4848" y="2636"/>
                <a:chExt cx="142" cy="244"/>
              </a:xfrm>
            </p:grpSpPr>
            <p:graphicFrame>
              <p:nvGraphicFramePr>
                <p:cNvPr id="16397" name="Object 13"/>
                <p:cNvGraphicFramePr>
                  <a:graphicFrameLocks noChangeAspect="1"/>
                </p:cNvGraphicFramePr>
                <p:nvPr/>
              </p:nvGraphicFramePr>
              <p:xfrm>
                <a:off x="4848" y="2728"/>
                <a:ext cx="142" cy="15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0097" name="Equation" r:id="rId13" imgW="304800" imgH="317500" progId="Equation.3">
                        <p:embed/>
                      </p:oleObj>
                    </mc:Choice>
                    <mc:Fallback>
                      <p:oleObj name="Equation" r:id="rId13" imgW="304800" imgH="317500" progId="Equation.3">
                        <p:embed/>
                        <p:pic>
                          <p:nvPicPr>
                            <p:cNvPr id="0" name="图片 5004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848" y="2728"/>
                              <a:ext cx="142" cy="15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6398" name="Line 14"/>
                <p:cNvSpPr>
                  <a:spLocks noChangeShapeType="1"/>
                </p:cNvSpPr>
                <p:nvPr/>
              </p:nvSpPr>
              <p:spPr bwMode="auto">
                <a:xfrm flipV="1">
                  <a:off x="4904" y="2636"/>
                  <a:ext cx="0" cy="61"/>
                </a:xfrm>
                <a:prstGeom prst="line">
                  <a:avLst/>
                </a:prstGeom>
                <a:noFill/>
                <a:ln w="38100">
                  <a:solidFill>
                    <a:srgbClr val="00FF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6399" name="Line 15"/>
              <p:cNvSpPr>
                <a:spLocks noChangeShapeType="1"/>
              </p:cNvSpPr>
              <p:nvPr/>
            </p:nvSpPr>
            <p:spPr bwMode="auto">
              <a:xfrm>
                <a:off x="4515" y="1339"/>
                <a:ext cx="387" cy="129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0" name="Line 16"/>
              <p:cNvSpPr>
                <a:spLocks noChangeShapeType="1"/>
              </p:cNvSpPr>
              <p:nvPr/>
            </p:nvSpPr>
            <p:spPr bwMode="auto">
              <a:xfrm flipH="1">
                <a:off x="4515" y="1339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1" name="Line 17"/>
              <p:cNvSpPr>
                <a:spLocks noChangeShapeType="1"/>
              </p:cNvSpPr>
              <p:nvPr/>
            </p:nvSpPr>
            <p:spPr bwMode="auto">
              <a:xfrm flipH="1">
                <a:off x="4515" y="2117"/>
                <a:ext cx="2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2" name="Line 18"/>
              <p:cNvSpPr>
                <a:spLocks noChangeShapeType="1"/>
              </p:cNvSpPr>
              <p:nvPr/>
            </p:nvSpPr>
            <p:spPr bwMode="auto">
              <a:xfrm>
                <a:off x="4515" y="1339"/>
                <a:ext cx="0" cy="778"/>
              </a:xfrm>
              <a:prstGeom prst="line">
                <a:avLst/>
              </a:prstGeom>
              <a:noFill/>
              <a:ln w="28575">
                <a:solidFill>
                  <a:srgbClr val="00FF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3" name="Line 19"/>
              <p:cNvSpPr>
                <a:spLocks noChangeShapeType="1"/>
              </p:cNvSpPr>
              <p:nvPr/>
            </p:nvSpPr>
            <p:spPr bwMode="auto">
              <a:xfrm>
                <a:off x="4752" y="1339"/>
                <a:ext cx="0" cy="7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prstDash val="dash"/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16404" name="Object 20"/>
              <p:cNvGraphicFramePr>
                <a:graphicFrameLocks noChangeAspect="1"/>
              </p:cNvGraphicFramePr>
              <p:nvPr/>
            </p:nvGraphicFramePr>
            <p:xfrm>
              <a:off x="4515" y="1764"/>
              <a:ext cx="151" cy="1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0098" name="Equation" r:id="rId15" imgW="355600" imgH="317500" progId="Equation.3">
                      <p:embed/>
                    </p:oleObj>
                  </mc:Choice>
                  <mc:Fallback>
                    <p:oleObj name="Equation" r:id="rId15" imgW="355600" imgH="317500" progId="Equation.3">
                      <p:embed/>
                      <p:pic>
                        <p:nvPicPr>
                          <p:cNvPr id="0" name="图片 5004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5" y="1764"/>
                            <a:ext cx="151" cy="1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405" name="Arc 21"/>
              <p:cNvSpPr/>
              <p:nvPr/>
            </p:nvSpPr>
            <p:spPr bwMode="auto">
              <a:xfrm>
                <a:off x="4493" y="864"/>
                <a:ext cx="92" cy="778"/>
              </a:xfrm>
              <a:custGeom>
                <a:avLst/>
                <a:gdLst>
                  <a:gd name="G0" fmla="+- 0 0 0"/>
                  <a:gd name="G1" fmla="+- 0 0 0"/>
                  <a:gd name="G2" fmla="+- 21600 0 0"/>
                  <a:gd name="T0" fmla="*/ 7570 w 7570"/>
                  <a:gd name="T1" fmla="*/ 20230 h 21576"/>
                  <a:gd name="T2" fmla="*/ 1018 w 7570"/>
                  <a:gd name="T3" fmla="*/ 21576 h 21576"/>
                  <a:gd name="T4" fmla="*/ 0 w 7570"/>
                  <a:gd name="T5" fmla="*/ 0 h 21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570" h="21576" fill="none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</a:path>
                  <a:path w="7570" h="21576" stroke="0" extrusionOk="0">
                    <a:moveTo>
                      <a:pt x="7570" y="20230"/>
                    </a:moveTo>
                    <a:cubicBezTo>
                      <a:pt x="5469" y="21016"/>
                      <a:pt x="3258" y="21470"/>
                      <a:pt x="1017" y="21575"/>
                    </a:cubicBezTo>
                    <a:lnTo>
                      <a:pt x="0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6" name="Line 22"/>
              <p:cNvSpPr>
                <a:spLocks noChangeShapeType="1"/>
              </p:cNvSpPr>
              <p:nvPr/>
            </p:nvSpPr>
            <p:spPr bwMode="auto">
              <a:xfrm>
                <a:off x="4519" y="1339"/>
                <a:ext cx="232" cy="778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407" name="Oval 23"/>
              <p:cNvSpPr>
                <a:spLocks noChangeArrowheads="1"/>
              </p:cNvSpPr>
              <p:nvPr/>
            </p:nvSpPr>
            <p:spPr bwMode="auto">
              <a:xfrm>
                <a:off x="4493" y="1314"/>
                <a:ext cx="34" cy="34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6408" name="Line 24"/>
            <p:cNvSpPr>
              <a:spLocks noChangeShapeType="1"/>
            </p:cNvSpPr>
            <p:nvPr/>
          </p:nvSpPr>
          <p:spPr bwMode="auto">
            <a:xfrm flipV="1">
              <a:off x="5034" y="2636"/>
              <a:ext cx="0" cy="61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409" name="Object 25"/>
            <p:cNvGraphicFramePr>
              <a:graphicFrameLocks noChangeAspect="1"/>
            </p:cNvGraphicFramePr>
            <p:nvPr/>
          </p:nvGraphicFramePr>
          <p:xfrm>
            <a:off x="4940" y="2383"/>
            <a:ext cx="628" cy="2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099" name="Equation" r:id="rId17" imgW="1320800" imgH="444500" progId="Equation.3">
                    <p:embed/>
                  </p:oleObj>
                </mc:Choice>
                <mc:Fallback>
                  <p:oleObj name="Equation" r:id="rId17" imgW="1320800" imgH="444500" progId="Equation.3">
                    <p:embed/>
                    <p:pic>
                      <p:nvPicPr>
                        <p:cNvPr id="0" name="图片 50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0" y="2383"/>
                          <a:ext cx="628" cy="2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10" name="Object 26"/>
            <p:cNvGraphicFramePr>
              <a:graphicFrameLocks noChangeAspect="1"/>
            </p:cNvGraphicFramePr>
            <p:nvPr/>
          </p:nvGraphicFramePr>
          <p:xfrm>
            <a:off x="5472" y="2764"/>
            <a:ext cx="145" cy="1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0" name="Equation" r:id="rId19" imgW="304800" imgH="317500" progId="Equation.3">
                    <p:embed/>
                  </p:oleObj>
                </mc:Choice>
                <mc:Fallback>
                  <p:oleObj name="Equation" r:id="rId19" imgW="304800" imgH="317500" progId="Equation.3">
                    <p:embed/>
                    <p:pic>
                      <p:nvPicPr>
                        <p:cNvPr id="0" name="图片 50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2764"/>
                          <a:ext cx="145" cy="1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11" name="Rectangle 2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38748" y="1170086"/>
            <a:ext cx="1371600" cy="533400"/>
          </a:xfrm>
          <a:prstGeom prst="rect">
            <a:avLst/>
          </a:prstGeo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16412" name="Object 28"/>
          <p:cNvGraphicFramePr>
            <a:graphicFrameLocks noChangeAspect="1"/>
          </p:cNvGraphicFramePr>
          <p:nvPr/>
        </p:nvGraphicFramePr>
        <p:xfrm>
          <a:off x="3352800" y="1629618"/>
          <a:ext cx="1003300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1" name="Equation" r:id="rId21" imgW="1333500" imgH="1130300" progId="Equation.3">
                  <p:embed/>
                </p:oleObj>
              </mc:Choice>
              <mc:Fallback>
                <p:oleObj name="Equation" r:id="rId21" imgW="1333500" imgH="1130300" progId="Equation.3">
                  <p:embed/>
                  <p:pic>
                    <p:nvPicPr>
                      <p:cNvPr id="0" name="图片 50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629618"/>
                        <a:ext cx="1003300" cy="84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413" name="Text Box 29"/>
              <p:cNvSpPr txBox="1">
                <a:spLocks noChangeArrowheads="1"/>
              </p:cNvSpPr>
              <p:nvPr/>
            </p:nvSpPr>
            <p:spPr bwMode="auto">
              <a:xfrm>
                <a:off x="179388" y="3007568"/>
                <a:ext cx="640883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2)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若考虑质点克服引力沿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𝑦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轴从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</a:t>
                </a:r>
              </a:p>
            </p:txBody>
          </p:sp>
        </mc:Choice>
        <mc:Fallback xmlns="">
          <p:sp>
            <p:nvSpPr>
              <p:cNvPr id="16413" name="Text 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9388" y="3007568"/>
                <a:ext cx="6408836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5" t="-40" r="2" b="3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414" name="Text Box 30"/>
              <p:cNvSpPr txBox="1">
                <a:spLocks noChangeArrowheads="1"/>
              </p:cNvSpPr>
              <p:nvPr/>
            </p:nvSpPr>
            <p:spPr bwMode="auto">
              <a:xfrm>
                <a:off x="1104900" y="1184373"/>
                <a:ext cx="548640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1)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当细棒很长时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可视</a:t>
                </a:r>
                <a:r>
                  <a:rPr kumimoji="1" lang="zh-CN" altLang="en-US" sz="2800" b="0" i="1" dirty="0">
                    <a:solidFill>
                      <a:schemeClr val="tx2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𝑙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为无穷大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6414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4900" y="1184373"/>
                <a:ext cx="5486400" cy="519113"/>
              </a:xfrm>
              <a:prstGeom prst="rect">
                <a:avLst/>
              </a:prstGeom>
              <a:blipFill rotWithShape="1">
                <a:blip r:embed="rId24"/>
                <a:stretch>
                  <a:fillRect t="-19" b="8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15" name="Text Box 31"/>
          <p:cNvSpPr txBox="1">
            <a:spLocks noChangeArrowheads="1"/>
          </p:cNvSpPr>
          <p:nvPr/>
        </p:nvSpPr>
        <p:spPr bwMode="auto">
          <a:xfrm>
            <a:off x="603250" y="1742330"/>
            <a:ext cx="296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此时引力大小为</a:t>
            </a:r>
          </a:p>
        </p:txBody>
      </p:sp>
      <p:sp>
        <p:nvSpPr>
          <p:cNvPr id="16416" name="Text Box 32"/>
          <p:cNvSpPr txBox="1">
            <a:spLocks noChangeArrowheads="1"/>
          </p:cNvSpPr>
          <p:nvPr/>
        </p:nvSpPr>
        <p:spPr bwMode="auto">
          <a:xfrm>
            <a:off x="533400" y="2397968"/>
            <a:ext cx="480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方向与细棒垂直且指向细棒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17" name="Text Box 33"/>
              <p:cNvSpPr txBox="1">
                <a:spLocks noChangeArrowheads="1"/>
              </p:cNvSpPr>
              <p:nvPr/>
            </p:nvSpPr>
            <p:spPr bwMode="auto">
              <a:xfrm>
                <a:off x="533400" y="3555255"/>
                <a:ext cx="5715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移到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(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𝑎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&lt;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𝑏</m:t>
                    </m:r>
                    <m:r>
                      <a:rPr kumimoji="1" lang="en-US" altLang="zh-CN" sz="2800" b="0" i="1" dirty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)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处时克服引力作的功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</a:p>
            </p:txBody>
          </p:sp>
        </mc:Choice>
        <mc:Fallback xmlns="">
          <p:sp>
            <p:nvSpPr>
              <p:cNvPr id="16417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3555255"/>
                <a:ext cx="5715000" cy="523220"/>
              </a:xfrm>
              <a:prstGeom prst="rect">
                <a:avLst/>
              </a:prstGeom>
              <a:blipFill rotWithShape="1">
                <a:blip r:embed="rId25"/>
                <a:stretch>
                  <a:fillRect t="-100" b="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418" name="Line 34"/>
          <p:cNvSpPr>
            <a:spLocks noChangeShapeType="1"/>
          </p:cNvSpPr>
          <p:nvPr/>
        </p:nvSpPr>
        <p:spPr bwMode="auto">
          <a:xfrm flipV="1">
            <a:off x="7162800" y="1559768"/>
            <a:ext cx="0" cy="914400"/>
          </a:xfrm>
          <a:prstGeom prst="line">
            <a:avLst/>
          </a:prstGeom>
          <a:noFill/>
          <a:ln w="38100">
            <a:solidFill>
              <a:srgbClr val="FF66CC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419" name="Oval 35"/>
          <p:cNvSpPr>
            <a:spLocks noChangeArrowheads="1"/>
          </p:cNvSpPr>
          <p:nvPr/>
        </p:nvSpPr>
        <p:spPr bwMode="auto">
          <a:xfrm>
            <a:off x="7121525" y="1545480"/>
            <a:ext cx="71438" cy="71438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420" name="Object 36"/>
          <p:cNvGraphicFramePr>
            <a:graphicFrameLocks noChangeAspect="1"/>
          </p:cNvGraphicFramePr>
          <p:nvPr/>
        </p:nvGraphicFramePr>
        <p:xfrm>
          <a:off x="6872288" y="1385143"/>
          <a:ext cx="2143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2" name="Equation" r:id="rId26" imgW="292100" imgH="444500" progId="Equation.3">
                  <p:embed/>
                </p:oleObj>
              </mc:Choice>
              <mc:Fallback>
                <p:oleObj name="Equation" r:id="rId26" imgW="292100" imgH="444500" progId="Equation.3">
                  <p:embed/>
                  <p:pic>
                    <p:nvPicPr>
                      <p:cNvPr id="0" name="图片 50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2288" y="1385143"/>
                        <a:ext cx="214312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1" name="Group 37"/>
          <p:cNvGrpSpPr/>
          <p:nvPr/>
        </p:nvGrpSpPr>
        <p:grpSpPr bwMode="auto">
          <a:xfrm>
            <a:off x="7162800" y="1858218"/>
            <a:ext cx="317500" cy="311150"/>
            <a:chOff x="4512" y="956"/>
            <a:chExt cx="200" cy="196"/>
          </a:xfrm>
        </p:grpSpPr>
        <p:sp>
          <p:nvSpPr>
            <p:cNvPr id="16422" name="Line 38"/>
            <p:cNvSpPr>
              <a:spLocks noChangeShapeType="1"/>
            </p:cNvSpPr>
            <p:nvPr/>
          </p:nvSpPr>
          <p:spPr bwMode="auto">
            <a:xfrm>
              <a:off x="4512" y="1036"/>
              <a:ext cx="34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6423" name="Object 39"/>
            <p:cNvGraphicFramePr>
              <a:graphicFrameLocks noChangeAspect="1"/>
            </p:cNvGraphicFramePr>
            <p:nvPr/>
          </p:nvGraphicFramePr>
          <p:xfrm>
            <a:off x="4560" y="956"/>
            <a:ext cx="152" cy="1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3" name="Equation" r:id="rId28" imgW="317500" imgH="419100" progId="Equation.3">
                    <p:embed/>
                  </p:oleObj>
                </mc:Choice>
                <mc:Fallback>
                  <p:oleObj name="Equation" r:id="rId28" imgW="317500" imgH="419100" progId="Equation.3">
                    <p:embed/>
                    <p:pic>
                      <p:nvPicPr>
                        <p:cNvPr id="0" name="图片 50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0" y="956"/>
                          <a:ext cx="152" cy="1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24" name="Object 40"/>
          <p:cNvGraphicFramePr>
            <a:graphicFrameLocks noChangeAspect="1"/>
          </p:cNvGraphicFramePr>
          <p:nvPr/>
        </p:nvGraphicFramePr>
        <p:xfrm>
          <a:off x="1236663" y="5728543"/>
          <a:ext cx="42243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4" name="Equation" r:id="rId30" imgW="5588000" imgH="1358900" progId="Equation.3">
                  <p:embed/>
                </p:oleObj>
              </mc:Choice>
              <mc:Fallback>
                <p:oleObj name="Equation" r:id="rId30" imgW="5588000" imgH="1358900" progId="Equation.3">
                  <p:embed/>
                  <p:pic>
                    <p:nvPicPr>
                      <p:cNvPr id="0" name="图片 50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3" y="5728543"/>
                        <a:ext cx="42243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25" name="Group 41"/>
          <p:cNvGrpSpPr/>
          <p:nvPr/>
        </p:nvGrpSpPr>
        <p:grpSpPr bwMode="auto">
          <a:xfrm>
            <a:off x="1943100" y="4690318"/>
            <a:ext cx="2971800" cy="1016000"/>
            <a:chOff x="1224" y="2740"/>
            <a:chExt cx="1872" cy="640"/>
          </a:xfrm>
        </p:grpSpPr>
        <p:graphicFrame>
          <p:nvGraphicFramePr>
            <p:cNvPr id="16426" name="Object 42"/>
            <p:cNvGraphicFramePr>
              <a:graphicFrameLocks noChangeAspect="1"/>
            </p:cNvGraphicFramePr>
            <p:nvPr/>
          </p:nvGraphicFramePr>
          <p:xfrm>
            <a:off x="1224" y="2740"/>
            <a:ext cx="1872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5" name="Equation" r:id="rId32" imgW="3962400" imgH="1358900" progId="Equation.3">
                    <p:embed/>
                  </p:oleObj>
                </mc:Choice>
                <mc:Fallback>
                  <p:oleObj name="Equation" r:id="rId32" imgW="3962400" imgH="1358900" progId="Equation.3">
                    <p:embed/>
                    <p:pic>
                      <p:nvPicPr>
                        <p:cNvPr id="0" name="图片 500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24" y="2740"/>
                          <a:ext cx="1872" cy="6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7" name="Object 43"/>
            <p:cNvGraphicFramePr>
              <a:graphicFrameLocks noChangeAspect="1"/>
            </p:cNvGraphicFramePr>
            <p:nvPr/>
          </p:nvGraphicFramePr>
          <p:xfrm>
            <a:off x="1656" y="30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6" name="Equation" r:id="rId34" imgW="317500" imgH="419100" progId="Equation.3">
                    <p:embed/>
                  </p:oleObj>
                </mc:Choice>
                <mc:Fallback>
                  <p:oleObj name="Equation" r:id="rId34" imgW="317500" imgH="419100" progId="Equation.3">
                    <p:embed/>
                    <p:pic>
                      <p:nvPicPr>
                        <p:cNvPr id="0" name="图片 5004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6" y="30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28" name="Object 44"/>
            <p:cNvGraphicFramePr>
              <a:graphicFrameLocks noChangeAspect="1"/>
            </p:cNvGraphicFramePr>
            <p:nvPr/>
          </p:nvGraphicFramePr>
          <p:xfrm>
            <a:off x="2424" y="3168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107" name="Equation" r:id="rId36" imgW="317500" imgH="419100" progId="Equation.3">
                    <p:embed/>
                  </p:oleObj>
                </mc:Choice>
                <mc:Fallback>
                  <p:oleObj name="Equation" r:id="rId36" imgW="317500" imgH="419100" progId="Equation.3">
                    <p:embed/>
                    <p:pic>
                      <p:nvPicPr>
                        <p:cNvPr id="0" name="图片 5005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4" y="3168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bg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429" name="Object 45"/>
          <p:cNvGraphicFramePr>
            <a:graphicFrameLocks noChangeAspect="1"/>
          </p:cNvGraphicFramePr>
          <p:nvPr/>
        </p:nvGraphicFramePr>
        <p:xfrm>
          <a:off x="1003300" y="4912568"/>
          <a:ext cx="8921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8" name="Equation" r:id="rId38" imgW="1181100" imgH="546100" progId="Equation.3">
                  <p:embed/>
                </p:oleObj>
              </mc:Choice>
              <mc:Fallback>
                <p:oleObj name="Equation" r:id="rId38" imgW="1181100" imgH="546100" progId="Equation.3">
                  <p:embed/>
                  <p:pic>
                    <p:nvPicPr>
                      <p:cNvPr id="0" name="图片 50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4912568"/>
                        <a:ext cx="89217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30" name="Object 46"/>
          <p:cNvGraphicFramePr>
            <a:graphicFrameLocks noChangeAspect="1"/>
          </p:cNvGraphicFramePr>
          <p:nvPr/>
        </p:nvGraphicFramePr>
        <p:xfrm>
          <a:off x="4991100" y="4963368"/>
          <a:ext cx="419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09" name="Equation" r:id="rId40" imgW="558800" imgH="546100" progId="Equation.3">
                  <p:embed/>
                </p:oleObj>
              </mc:Choice>
              <mc:Fallback>
                <p:oleObj name="Equation" r:id="rId40" imgW="558800" imgH="546100" progId="Equation.3">
                  <p:embed/>
                  <p:pic>
                    <p:nvPicPr>
                      <p:cNvPr id="0" name="图片 500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biLevel thresh="50000"/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100" y="4963368"/>
                        <a:ext cx="419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37" name="Text Box 53"/>
          <p:cNvSpPr txBox="1">
            <a:spLocks noChangeArrowheads="1"/>
          </p:cNvSpPr>
          <p:nvPr/>
        </p:nvSpPr>
        <p:spPr bwMode="auto">
          <a:xfrm>
            <a:off x="609600" y="415056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13" grpId="0" autoUpdateAnimBg="0"/>
      <p:bldP spid="16417" grpId="0" autoUpdateAnimBg="0"/>
      <p:bldP spid="16418" grpId="0" animBg="1"/>
      <p:bldP spid="16419" grpId="0" animBg="1"/>
      <p:bldP spid="1643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/>
          <p:nvPr/>
        </p:nvGrpSpPr>
        <p:grpSpPr bwMode="auto">
          <a:xfrm>
            <a:off x="6049963" y="2903240"/>
            <a:ext cx="2941637" cy="2855912"/>
            <a:chOff x="3811" y="1657"/>
            <a:chExt cx="1853" cy="1799"/>
          </a:xfrm>
        </p:grpSpPr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5328" y="3246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8" name="Equation" r:id="rId3" imgW="203200" imgH="444500" progId="Equation.3">
                    <p:embed/>
                  </p:oleObj>
                </mc:Choice>
                <mc:Fallback>
                  <p:oleObj name="Equation" r:id="rId3" imgW="203200" imgH="444500" progId="Equation.3">
                    <p:embed/>
                    <p:pic>
                      <p:nvPicPr>
                        <p:cNvPr id="0" name="图片 51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8" y="3246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2" name="Rectangle 4"/>
            <p:cNvSpPr>
              <a:spLocks noChangeArrowheads="1"/>
            </p:cNvSpPr>
            <p:nvPr/>
          </p:nvSpPr>
          <p:spPr bwMode="auto">
            <a:xfrm>
              <a:off x="4003" y="3183"/>
              <a:ext cx="1379" cy="35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3971" y="3264"/>
            <a:ext cx="136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89" name="Equation" r:id="rId5" imgW="292100" imgH="317500" progId="Equation.3">
                    <p:embed/>
                  </p:oleObj>
                </mc:Choice>
                <mc:Fallback>
                  <p:oleObj name="Equation" r:id="rId5" imgW="292100" imgH="317500" progId="Equation.3">
                    <p:embed/>
                    <p:pic>
                      <p:nvPicPr>
                        <p:cNvPr id="0" name="图片 511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1" y="3264"/>
                          <a:ext cx="136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4" name="Line 6"/>
            <p:cNvSpPr>
              <a:spLocks noChangeShapeType="1"/>
            </p:cNvSpPr>
            <p:nvPr/>
          </p:nvSpPr>
          <p:spPr bwMode="auto">
            <a:xfrm flipH="1" flipV="1">
              <a:off x="4009" y="1657"/>
              <a:ext cx="0" cy="15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415" name="Line 7"/>
            <p:cNvSpPr>
              <a:spLocks noChangeShapeType="1"/>
            </p:cNvSpPr>
            <p:nvPr/>
          </p:nvSpPr>
          <p:spPr bwMode="auto">
            <a:xfrm flipV="1">
              <a:off x="4011" y="3205"/>
              <a:ext cx="16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5504" y="3264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0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511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04" y="3264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3811" y="1672"/>
            <a:ext cx="1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1" name="Equation" r:id="rId9" imgW="317500" imgH="419100" progId="Equation.3">
                    <p:embed/>
                  </p:oleObj>
                </mc:Choice>
                <mc:Fallback>
                  <p:oleObj name="Equation" r:id="rId9" imgW="317500" imgH="419100" progId="Equation.3">
                    <p:embed/>
                    <p:pic>
                      <p:nvPicPr>
                        <p:cNvPr id="0" name="图片 511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1672"/>
                          <a:ext cx="1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3811" y="1920"/>
            <a:ext cx="144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392" name="Equation" r:id="rId11" imgW="304800" imgH="317500" progId="Equation.3">
                    <p:embed/>
                  </p:oleObj>
                </mc:Choice>
                <mc:Fallback>
                  <p:oleObj name="Equation" r:id="rId11" imgW="304800" imgH="317500" progId="Equation.3">
                    <p:embed/>
                    <p:pic>
                      <p:nvPicPr>
                        <p:cNvPr id="0" name="图片 511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1" y="1920"/>
                          <a:ext cx="144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19" name="Oval 11"/>
            <p:cNvSpPr>
              <a:spLocks noChangeArrowheads="1"/>
            </p:cNvSpPr>
            <p:nvPr/>
          </p:nvSpPr>
          <p:spPr bwMode="auto">
            <a:xfrm>
              <a:off x="3989" y="1990"/>
              <a:ext cx="34" cy="34"/>
            </a:xfrm>
            <a:prstGeom prst="ellipse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420" name="Object 12"/>
          <p:cNvGraphicFramePr>
            <a:graphicFrameLocks noChangeAspect="1"/>
          </p:cNvGraphicFramePr>
          <p:nvPr/>
        </p:nvGraphicFramePr>
        <p:xfrm>
          <a:off x="1150938" y="1638002"/>
          <a:ext cx="20447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3" name="Equation" r:id="rId13" imgW="2730500" imgH="444500" progId="Equation.3">
                  <p:embed/>
                </p:oleObj>
              </mc:Choice>
              <mc:Fallback>
                <p:oleObj name="Equation" r:id="rId13" imgW="2730500" imgH="444500" progId="Equation.3">
                  <p:embed/>
                  <p:pic>
                    <p:nvPicPr>
                      <p:cNvPr id="0" name="图片 51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0938" y="1638002"/>
                        <a:ext cx="20447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 noChangeAspect="1"/>
          </p:cNvGraphicFramePr>
          <p:nvPr/>
        </p:nvGraphicFramePr>
        <p:xfrm>
          <a:off x="544513" y="1593552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4" name="Equation" r:id="rId15" imgW="800100" imgH="673100" progId="Equation.3">
                  <p:embed/>
                </p:oleObj>
              </mc:Choice>
              <mc:Fallback>
                <p:oleObj name="Equation" r:id="rId15" imgW="800100" imgH="673100" progId="Equation.3">
                  <p:embed/>
                  <p:pic>
                    <p:nvPicPr>
                      <p:cNvPr id="0" name="图片 51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513" y="1593552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3255963" y="1434802"/>
          <a:ext cx="32210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5" name="Equation" r:id="rId17" imgW="4318000" imgH="1358900" progId="Equation.3">
                  <p:embed/>
                </p:oleObj>
              </mc:Choice>
              <mc:Fallback>
                <p:oleObj name="Equation" r:id="rId17" imgW="4318000" imgH="1358900" progId="Equation.3">
                  <p:embed/>
                  <p:pic>
                    <p:nvPicPr>
                      <p:cNvPr id="0" name="图片 51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5963" y="1434802"/>
                        <a:ext cx="32210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Object 15"/>
          <p:cNvGraphicFramePr>
            <a:graphicFrameLocks noChangeAspect="1"/>
          </p:cNvGraphicFramePr>
          <p:nvPr/>
        </p:nvGraphicFramePr>
        <p:xfrm>
          <a:off x="476250" y="2636540"/>
          <a:ext cx="57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6" name="Equation" r:id="rId19" imgW="762000" imgH="596900" progId="Equation.3">
                  <p:embed/>
                </p:oleObj>
              </mc:Choice>
              <mc:Fallback>
                <p:oleObj name="Equation" r:id="rId19" imgW="762000" imgH="596900" progId="Equation.3">
                  <p:embed/>
                  <p:pic>
                    <p:nvPicPr>
                      <p:cNvPr id="0" name="图片 51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" y="2636540"/>
                        <a:ext cx="57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Object 16"/>
          <p:cNvGraphicFramePr>
            <a:graphicFrameLocks noChangeAspect="1"/>
          </p:cNvGraphicFramePr>
          <p:nvPr/>
        </p:nvGraphicFramePr>
        <p:xfrm>
          <a:off x="2840038" y="2425402"/>
          <a:ext cx="2798762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7" name="Equation" r:id="rId21" imgW="3721100" imgH="1358900" progId="Equation.3">
                  <p:embed/>
                </p:oleObj>
              </mc:Choice>
              <mc:Fallback>
                <p:oleObj name="Equation" r:id="rId21" imgW="3721100" imgH="1358900" progId="Equation.3">
                  <p:embed/>
                  <p:pic>
                    <p:nvPicPr>
                      <p:cNvPr id="0" name="图片 51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0038" y="2425402"/>
                        <a:ext cx="2798762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Object 17"/>
          <p:cNvGraphicFramePr>
            <a:graphicFrameLocks noChangeAspect="1"/>
          </p:cNvGraphicFramePr>
          <p:nvPr/>
        </p:nvGraphicFramePr>
        <p:xfrm>
          <a:off x="612775" y="3568402"/>
          <a:ext cx="46323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8" name="Equation" r:id="rId23" imgW="6184900" imgH="1358900" progId="Equation.3">
                  <p:embed/>
                </p:oleObj>
              </mc:Choice>
              <mc:Fallback>
                <p:oleObj name="Equation" r:id="rId23" imgW="6184900" imgH="1358900" progId="Equation.3">
                  <p:embed/>
                  <p:pic>
                    <p:nvPicPr>
                      <p:cNvPr id="0" name="图片 51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" y="3568402"/>
                        <a:ext cx="46323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Object 18"/>
          <p:cNvGraphicFramePr>
            <a:graphicFrameLocks noChangeAspect="1"/>
          </p:cNvGraphicFramePr>
          <p:nvPr/>
        </p:nvGraphicFramePr>
        <p:xfrm>
          <a:off x="1162050" y="4787602"/>
          <a:ext cx="36290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99" name="Equation" r:id="rId25" imgW="4838700" imgH="1358900" progId="Equation.3">
                  <p:embed/>
                </p:oleObj>
              </mc:Choice>
              <mc:Fallback>
                <p:oleObj name="Equation" r:id="rId25" imgW="4838700" imgH="1358900" progId="Equation.3">
                  <p:embed/>
                  <p:pic>
                    <p:nvPicPr>
                      <p:cNvPr id="0" name="图片 511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2050" y="4787602"/>
                        <a:ext cx="36290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46100" y="5898852"/>
            <a:ext cx="220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引力大小为</a:t>
            </a:r>
          </a:p>
        </p:txBody>
      </p:sp>
      <p:graphicFrame>
        <p:nvGraphicFramePr>
          <p:cNvPr id="17428" name="Object 20"/>
          <p:cNvGraphicFramePr>
            <a:graphicFrameLocks noChangeAspect="1"/>
          </p:cNvGraphicFramePr>
          <p:nvPr/>
        </p:nvGraphicFramePr>
        <p:xfrm>
          <a:off x="2527300" y="5936952"/>
          <a:ext cx="24257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0" name="Equation" r:id="rId27" imgW="3238500" imgH="876300" progId="Equation.3">
                  <p:embed/>
                </p:oleObj>
              </mc:Choice>
              <mc:Fallback>
                <p:oleObj name="Equation" r:id="rId27" imgW="3238500" imgH="876300" progId="Equation.3">
                  <p:embed/>
                  <p:pic>
                    <p:nvPicPr>
                      <p:cNvPr id="0" name="图片 511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5936952"/>
                        <a:ext cx="24257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724650" y="3720802"/>
          <a:ext cx="1938338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1" name="Equation" r:id="rId29" imgW="2578100" imgH="901700" progId="Equation.3">
                  <p:embed/>
                </p:oleObj>
              </mc:Choice>
              <mc:Fallback>
                <p:oleObj name="Equation" r:id="rId29" imgW="2578100" imgH="901700" progId="Equation.3">
                  <p:embed/>
                  <p:pic>
                    <p:nvPicPr>
                      <p:cNvPr id="0" name="图片 511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4650" y="3720802"/>
                        <a:ext cx="1938338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0" name="Line 22"/>
          <p:cNvSpPr>
            <a:spLocks noChangeShapeType="1"/>
          </p:cNvSpPr>
          <p:nvPr/>
        </p:nvSpPr>
        <p:spPr bwMode="auto">
          <a:xfrm>
            <a:off x="6370638" y="3458865"/>
            <a:ext cx="971550" cy="1897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1" name="Line 23"/>
          <p:cNvSpPr>
            <a:spLocks noChangeShapeType="1"/>
          </p:cNvSpPr>
          <p:nvPr/>
        </p:nvSpPr>
        <p:spPr bwMode="auto">
          <a:xfrm flipH="1">
            <a:off x="6365875" y="4568527"/>
            <a:ext cx="58578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>
            <a:off x="6951663" y="3458865"/>
            <a:ext cx="0" cy="1109662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33" name="Object 25"/>
          <p:cNvGraphicFramePr>
            <a:graphicFrameLocks noChangeAspect="1"/>
          </p:cNvGraphicFramePr>
          <p:nvPr/>
        </p:nvGraphicFramePr>
        <p:xfrm>
          <a:off x="6334125" y="3828752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2" name="Equation" r:id="rId31" imgW="190500" imgH="190500" progId="Equation.3">
                  <p:embed/>
                </p:oleObj>
              </mc:Choice>
              <mc:Fallback>
                <p:oleObj name="Equation" r:id="rId31" imgW="190500" imgH="190500" progId="Equation.3">
                  <p:embed/>
                  <p:pic>
                    <p:nvPicPr>
                      <p:cNvPr id="0" name="图片 51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25" y="3828752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34" name="Arc 26"/>
          <p:cNvSpPr/>
          <p:nvPr/>
        </p:nvSpPr>
        <p:spPr bwMode="auto">
          <a:xfrm>
            <a:off x="6342063" y="2717502"/>
            <a:ext cx="206375" cy="1112838"/>
          </a:xfrm>
          <a:custGeom>
            <a:avLst/>
            <a:gdLst>
              <a:gd name="G0" fmla="+- 6665 0 0"/>
              <a:gd name="G1" fmla="+- 0 0 0"/>
              <a:gd name="G2" fmla="+- 21600 0 0"/>
              <a:gd name="T0" fmla="*/ 11841 w 11841"/>
              <a:gd name="T1" fmla="*/ 20971 h 21600"/>
              <a:gd name="T2" fmla="*/ 0 w 11841"/>
              <a:gd name="T3" fmla="*/ 20546 h 21600"/>
              <a:gd name="T4" fmla="*/ 6665 w 11841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841" h="21600" fill="none" extrusionOk="0">
                <a:moveTo>
                  <a:pt x="11840" y="20970"/>
                </a:moveTo>
                <a:cubicBezTo>
                  <a:pt x="10147" y="21388"/>
                  <a:pt x="8409" y="21599"/>
                  <a:pt x="6665" y="21600"/>
                </a:cubicBezTo>
                <a:cubicBezTo>
                  <a:pt x="4401" y="21600"/>
                  <a:pt x="2152" y="21244"/>
                  <a:pt x="0" y="20545"/>
                </a:cubicBezTo>
              </a:path>
              <a:path w="11841" h="21600" stroke="0" extrusionOk="0">
                <a:moveTo>
                  <a:pt x="11840" y="20970"/>
                </a:moveTo>
                <a:cubicBezTo>
                  <a:pt x="10147" y="21388"/>
                  <a:pt x="8409" y="21599"/>
                  <a:pt x="6665" y="21600"/>
                </a:cubicBezTo>
                <a:cubicBezTo>
                  <a:pt x="4401" y="21600"/>
                  <a:pt x="2152" y="21244"/>
                  <a:pt x="0" y="20545"/>
                </a:cubicBezTo>
                <a:lnTo>
                  <a:pt x="6665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>
            <a:off x="6370638" y="3458865"/>
            <a:ext cx="568325" cy="11096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36" name="Line 28"/>
          <p:cNvSpPr>
            <a:spLocks noChangeShapeType="1"/>
          </p:cNvSpPr>
          <p:nvPr/>
        </p:nvSpPr>
        <p:spPr bwMode="auto">
          <a:xfrm flipH="1">
            <a:off x="6365875" y="3458865"/>
            <a:ext cx="585788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7437" name="Group 29"/>
          <p:cNvGrpSpPr/>
          <p:nvPr/>
        </p:nvGrpSpPr>
        <p:grpSpPr bwMode="auto">
          <a:xfrm>
            <a:off x="7242175" y="5309890"/>
            <a:ext cx="225425" cy="373062"/>
            <a:chOff x="4562" y="3173"/>
            <a:chExt cx="142" cy="235"/>
          </a:xfrm>
        </p:grpSpPr>
        <p:graphicFrame>
          <p:nvGraphicFramePr>
            <p:cNvPr id="17438" name="Object 30"/>
            <p:cNvGraphicFramePr>
              <a:graphicFrameLocks noChangeAspect="1"/>
            </p:cNvGraphicFramePr>
            <p:nvPr/>
          </p:nvGraphicFramePr>
          <p:xfrm>
            <a:off x="4562" y="3256"/>
            <a:ext cx="142" cy="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3" name="Equation" r:id="rId33" imgW="304800" imgH="317500" progId="Equation.3">
                    <p:embed/>
                  </p:oleObj>
                </mc:Choice>
                <mc:Fallback>
                  <p:oleObj name="Equation" r:id="rId33" imgW="304800" imgH="317500" progId="Equation.3">
                    <p:embed/>
                    <p:pic>
                      <p:nvPicPr>
                        <p:cNvPr id="0" name="图片 51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62" y="3256"/>
                          <a:ext cx="142" cy="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9" name="Line 31"/>
            <p:cNvSpPr>
              <a:spLocks noChangeShapeType="1"/>
            </p:cNvSpPr>
            <p:nvPr/>
          </p:nvSpPr>
          <p:spPr bwMode="auto">
            <a:xfrm flipV="1">
              <a:off x="4633" y="3173"/>
              <a:ext cx="0" cy="55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440" name="Group 32"/>
          <p:cNvGrpSpPr/>
          <p:nvPr/>
        </p:nvGrpSpPr>
        <p:grpSpPr bwMode="auto">
          <a:xfrm>
            <a:off x="7464425" y="5327352"/>
            <a:ext cx="993775" cy="355600"/>
            <a:chOff x="4702" y="3184"/>
            <a:chExt cx="626" cy="224"/>
          </a:xfrm>
        </p:grpSpPr>
        <p:graphicFrame>
          <p:nvGraphicFramePr>
            <p:cNvPr id="17441" name="Object 33"/>
            <p:cNvGraphicFramePr>
              <a:graphicFrameLocks noChangeAspect="1"/>
            </p:cNvGraphicFramePr>
            <p:nvPr/>
          </p:nvGraphicFramePr>
          <p:xfrm>
            <a:off x="4702" y="3200"/>
            <a:ext cx="626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404" name="Equation" r:id="rId35" imgW="1320800" imgH="444500" progId="Equation.3">
                    <p:embed/>
                  </p:oleObj>
                </mc:Choice>
                <mc:Fallback>
                  <p:oleObj name="Equation" r:id="rId35" imgW="1320800" imgH="444500" progId="Equation.3">
                    <p:embed/>
                    <p:pic>
                      <p:nvPicPr>
                        <p:cNvPr id="0" name="图片 511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2" y="3200"/>
                          <a:ext cx="626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42" name="Line 34"/>
            <p:cNvSpPr>
              <a:spLocks noChangeShapeType="1"/>
            </p:cNvSpPr>
            <p:nvPr/>
          </p:nvSpPr>
          <p:spPr bwMode="auto">
            <a:xfrm flipV="1">
              <a:off x="4768" y="3184"/>
              <a:ext cx="0" cy="56"/>
            </a:xfrm>
            <a:prstGeom prst="line">
              <a:avLst/>
            </a:prstGeom>
            <a:noFill/>
            <a:ln w="38100">
              <a:solidFill>
                <a:srgbClr val="00FF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7443" name="Object 35"/>
          <p:cNvGraphicFramePr>
            <a:graphicFrameLocks noChangeAspect="1"/>
          </p:cNvGraphicFramePr>
          <p:nvPr/>
        </p:nvGraphicFramePr>
        <p:xfrm>
          <a:off x="7048500" y="3244552"/>
          <a:ext cx="571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Equation" r:id="rId37" imgW="762000" imgH="596900" progId="Equation.3">
                  <p:embed/>
                </p:oleObj>
              </mc:Choice>
              <mc:Fallback>
                <p:oleObj name="Equation" r:id="rId37" imgW="762000" imgH="596900" progId="Equation.3">
                  <p:embed/>
                  <p:pic>
                    <p:nvPicPr>
                      <p:cNvPr id="0" name="图片 511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3244552"/>
                        <a:ext cx="571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44" name="Object 36"/>
          <p:cNvGraphicFramePr>
            <a:graphicFrameLocks noChangeAspect="1"/>
          </p:cNvGraphicFramePr>
          <p:nvPr/>
        </p:nvGraphicFramePr>
        <p:xfrm>
          <a:off x="5638800" y="3727152"/>
          <a:ext cx="5969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39" imgW="800100" imgH="673100" progId="Equation.3">
                  <p:embed/>
                </p:oleObj>
              </mc:Choice>
              <mc:Fallback>
                <p:oleObj name="Equation" r:id="rId39" imgW="800100" imgH="673100" progId="Equation.3">
                  <p:embed/>
                  <p:pic>
                    <p:nvPicPr>
                      <p:cNvPr id="0" name="图片 511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727152"/>
                        <a:ext cx="5969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45" name="Line 37"/>
          <p:cNvSpPr>
            <a:spLocks noChangeShapeType="1"/>
          </p:cNvSpPr>
          <p:nvPr/>
        </p:nvSpPr>
        <p:spPr bwMode="auto">
          <a:xfrm>
            <a:off x="6365875" y="3474740"/>
            <a:ext cx="0" cy="107950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7452" name="Object 44"/>
          <p:cNvGraphicFramePr>
            <a:graphicFrameLocks noChangeAspect="1"/>
          </p:cNvGraphicFramePr>
          <p:nvPr/>
        </p:nvGraphicFramePr>
        <p:xfrm>
          <a:off x="1085850" y="2647652"/>
          <a:ext cx="17399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7" name="Equation" r:id="rId41" imgW="2324100" imgH="444500" progId="Equation.3">
                  <p:embed/>
                </p:oleObj>
              </mc:Choice>
              <mc:Fallback>
                <p:oleObj name="Equation" r:id="rId41" imgW="2324100" imgH="444500" progId="Equation.3">
                  <p:embed/>
                  <p:pic>
                    <p:nvPicPr>
                      <p:cNvPr id="0" name="图片 511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2647652"/>
                        <a:ext cx="17399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3" name="Rectangle 45"/>
          <p:cNvSpPr>
            <a:spLocks noChangeArrowheads="1"/>
          </p:cNvSpPr>
          <p:nvPr/>
        </p:nvSpPr>
        <p:spPr bwMode="auto">
          <a:xfrm>
            <a:off x="7239000" y="1644352"/>
            <a:ext cx="1600200" cy="457200"/>
          </a:xfrm>
          <a:prstGeom prst="rect">
            <a:avLst/>
          </a:prstGeom>
          <a:solidFill>
            <a:srgbClr val="0033CC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kumimoji="1"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注意正负号</a:t>
            </a: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533400" y="820440"/>
            <a:ext cx="59971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当质点位于棒的左端点垂线上时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 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7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7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7" grpId="0" autoUpdateAnimBg="0"/>
      <p:bldP spid="17453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507" name="Text Box 3"/>
              <p:cNvSpPr txBox="1">
                <a:spLocks noChangeArrowheads="1"/>
              </p:cNvSpPr>
              <p:nvPr/>
            </p:nvSpPr>
            <p:spPr bwMode="auto">
              <a:xfrm>
                <a:off x="914400" y="1724249"/>
                <a:ext cx="71628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(1) 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先用微元分析法求出它的微分表达式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𝑑𝑄</m:t>
                    </m:r>
                  </m:oMath>
                </a14:m>
                <a:endParaRPr kumimoji="1" lang="en-US" altLang="zh-CN" sz="2800" b="0" i="1" dirty="0">
                  <a:solidFill>
                    <a:schemeClr val="tx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507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4400" y="1724249"/>
                <a:ext cx="7162800" cy="523220"/>
              </a:xfrm>
              <a:prstGeom prst="rect">
                <a:avLst/>
              </a:prstGeom>
              <a:blipFill rotWithShape="1">
                <a:blip r:embed="rId2"/>
                <a:stretch>
                  <a:fillRect t="-43" b="3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501775" y="2333849"/>
            <a:ext cx="4038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一般微元的几何形状有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447800" y="288153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扇、片、壳</a:t>
            </a:r>
            <a:r>
              <a:rPr kumimoji="1"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510" name="Text Box 6"/>
              <p:cNvSpPr txBox="1">
                <a:spLocks noChangeArrowheads="1"/>
              </p:cNvSpPr>
              <p:nvPr/>
            </p:nvSpPr>
            <p:spPr bwMode="auto">
              <a:xfrm>
                <a:off x="990600" y="3491136"/>
                <a:ext cx="7239000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(2) 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然后用定积分来表示整体量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solidFill>
                          <a:schemeClr val="tx2"/>
                        </a:solidFill>
                        <a:latin typeface="Cambria Math" panose="02040503050406030204"/>
                        <a:ea typeface="微软雅黑" panose="020B0503020204020204" pitchFamily="34" charset="-122"/>
                        <a:sym typeface="Symbol" panose="05050102010706020507" pitchFamily="18" charset="2"/>
                      </a:rPr>
                      <m:t>𝑄</m:t>
                    </m:r>
                  </m:oMath>
                </a14:m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 ,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并计算之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. </a:t>
                </a:r>
              </a:p>
            </p:txBody>
          </p:sp>
        </mc:Choice>
        <mc:Fallback xmlns="">
          <p:sp>
            <p:nvSpPr>
              <p:cNvPr id="2151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491136"/>
                <a:ext cx="7239000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03" b="1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511" name="Rectangle 7"/>
              <p:cNvSpPr>
                <a:spLocks noChangeArrowheads="1"/>
              </p:cNvSpPr>
              <p:nvPr/>
            </p:nvSpPr>
            <p:spPr bwMode="auto">
              <a:xfrm>
                <a:off x="539750" y="1052736"/>
                <a:ext cx="8604250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r>
                  <a:rPr kumimoji="1" lang="en-US" altLang="zh-CN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1.</a:t>
                </a:r>
                <a:r>
                  <a:rPr kumimoji="1" lang="zh-CN" altLang="en-US" sz="2800" b="1" dirty="0" smtClean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用积分</a:t>
                </a: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求一个分布在某区间上的整体量</a:t>
                </a:r>
                <a14:m>
                  <m:oMath xmlns:m="http://schemas.openxmlformats.org/officeDocument/2006/math">
                    <m:r>
                      <a:rPr kumimoji="1" lang="zh-CN" altLang="en-US" sz="2800" b="1" i="1" dirty="0" smtClean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1" i="1" dirty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𝑸</m:t>
                    </m:r>
                    <m:r>
                      <a:rPr kumimoji="1" lang="en-US" altLang="zh-CN" sz="2800" b="1" i="1" dirty="0">
                        <a:solidFill>
                          <a:srgbClr val="FF0000"/>
                        </a:solidFill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的步骤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151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750" y="1052736"/>
                <a:ext cx="8604250" cy="519113"/>
              </a:xfrm>
              <a:prstGeom prst="rect">
                <a:avLst/>
              </a:prstGeom>
              <a:blipFill rotWithShape="1">
                <a:blip r:embed="rId4"/>
                <a:stretch>
                  <a:fillRect t="-104" b="4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512" name="Text Box 8"/>
          <p:cNvSpPr txBox="1">
            <a:spLocks noChangeArrowheads="1"/>
          </p:cNvSpPr>
          <p:nvPr/>
        </p:nvSpPr>
        <p:spPr bwMode="auto">
          <a:xfrm>
            <a:off x="539750" y="4162649"/>
            <a:ext cx="3575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kumimoji="1"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定积分的物理应用</a:t>
            </a:r>
            <a:r>
              <a:rPr kumimoji="1"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914400" y="4772249"/>
            <a:ext cx="2057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变力作功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2743200" y="4786536"/>
            <a:ext cx="175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侧压力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4191000" y="4772249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引力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5181600" y="4772249"/>
            <a:ext cx="2133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21523" name="Text Box 19"/>
          <p:cNvSpPr txBox="1">
            <a:spLocks noChangeArrowheads="1"/>
          </p:cNvSpPr>
          <p:nvPr/>
        </p:nvSpPr>
        <p:spPr bwMode="auto">
          <a:xfrm>
            <a:off x="5311775" y="2333849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条、段、环、带、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/>
      <p:bldP spid="21508" grpId="0"/>
      <p:bldP spid="21509" grpId="0"/>
      <p:bldP spid="21510" grpId="0"/>
      <p:bldP spid="21511" grpId="0"/>
      <p:bldP spid="21512" grpId="0" autoUpdateAnimBg="0"/>
      <p:bldP spid="21513" grpId="0" autoUpdateAnimBg="0"/>
      <p:bldP spid="21514" grpId="0" autoUpdateAnimBg="0"/>
      <p:bldP spid="21515" grpId="0" autoUpdateAnimBg="0"/>
      <p:bldP spid="21516" grpId="0" autoUpdateAnimBg="0"/>
      <p:bldP spid="2152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Text Box 4"/>
              <p:cNvSpPr txBox="1">
                <a:spLocks noChangeArrowheads="1"/>
              </p:cNvSpPr>
              <p:nvPr/>
            </p:nvSpPr>
            <p:spPr bwMode="auto">
              <a:xfrm>
                <a:off x="533400" y="5160045"/>
                <a:ext cx="32766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提示</a:t>
                </a:r>
                <a:r>
                  <a:rPr kumimoji="1" lang="en-US" altLang="zh-CN" sz="2800" b="1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  <a:r>
                  <a:rPr kumimoji="1" lang="en-US" altLang="zh-CN" sz="28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作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轴如图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253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0" y="5160045"/>
                <a:ext cx="3276600" cy="519112"/>
              </a:xfrm>
              <a:prstGeom prst="rect">
                <a:avLst/>
              </a:prstGeom>
              <a:blipFill rotWithShape="1">
                <a:blip r:embed="rId4"/>
                <a:stretch>
                  <a:fillRect t="-7" b="6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533" name="Group 5"/>
          <p:cNvGrpSpPr/>
          <p:nvPr/>
        </p:nvGrpSpPr>
        <p:grpSpPr bwMode="auto">
          <a:xfrm>
            <a:off x="6324600" y="2447007"/>
            <a:ext cx="1727200" cy="3332163"/>
            <a:chOff x="3696" y="1512"/>
            <a:chExt cx="1344" cy="2592"/>
          </a:xfrm>
        </p:grpSpPr>
        <p:sp>
          <p:nvSpPr>
            <p:cNvPr id="22534" name="Oval 6"/>
            <p:cNvSpPr>
              <a:spLocks noChangeArrowheads="1"/>
            </p:cNvSpPr>
            <p:nvPr/>
          </p:nvSpPr>
          <p:spPr bwMode="auto">
            <a:xfrm>
              <a:off x="3744" y="1512"/>
              <a:ext cx="385" cy="385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5" name="Oval 7"/>
            <p:cNvSpPr>
              <a:spLocks noChangeArrowheads="1"/>
            </p:cNvSpPr>
            <p:nvPr/>
          </p:nvSpPr>
          <p:spPr bwMode="auto">
            <a:xfrm>
              <a:off x="4237" y="1512"/>
              <a:ext cx="227" cy="227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6" name="Line 8"/>
            <p:cNvSpPr>
              <a:spLocks noChangeShapeType="1"/>
            </p:cNvSpPr>
            <p:nvPr/>
          </p:nvSpPr>
          <p:spPr bwMode="auto">
            <a:xfrm flipH="1">
              <a:off x="3840" y="1704"/>
              <a:ext cx="9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7" name="Line 9"/>
            <p:cNvSpPr>
              <a:spLocks noChangeShapeType="1"/>
            </p:cNvSpPr>
            <p:nvPr/>
          </p:nvSpPr>
          <p:spPr bwMode="auto">
            <a:xfrm>
              <a:off x="3936" y="1704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8" name="Line 10"/>
            <p:cNvSpPr>
              <a:spLocks noChangeShapeType="1"/>
            </p:cNvSpPr>
            <p:nvPr/>
          </p:nvSpPr>
          <p:spPr bwMode="auto">
            <a:xfrm flipH="1">
              <a:off x="4116" y="1608"/>
              <a:ext cx="252" cy="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H="1">
              <a:off x="4272" y="1608"/>
              <a:ext cx="9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>
              <a:off x="3888" y="15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4464" y="1608"/>
              <a:ext cx="0" cy="1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2" name="AutoShape 14"/>
            <p:cNvSpPr>
              <a:spLocks noChangeArrowheads="1"/>
            </p:cNvSpPr>
            <p:nvPr/>
          </p:nvSpPr>
          <p:spPr bwMode="auto">
            <a:xfrm rot="10800000">
              <a:off x="4405" y="2919"/>
              <a:ext cx="144" cy="127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3" name="Freeform 15"/>
            <p:cNvSpPr/>
            <p:nvPr/>
          </p:nvSpPr>
          <p:spPr bwMode="auto">
            <a:xfrm>
              <a:off x="3696" y="2088"/>
              <a:ext cx="1344" cy="2016"/>
            </a:xfrm>
            <a:custGeom>
              <a:avLst/>
              <a:gdLst>
                <a:gd name="T0" fmla="*/ 0 w 1344"/>
                <a:gd name="T1" fmla="*/ 0 h 2016"/>
                <a:gd name="T2" fmla="*/ 672 w 1344"/>
                <a:gd name="T3" fmla="*/ 0 h 2016"/>
                <a:gd name="T4" fmla="*/ 672 w 1344"/>
                <a:gd name="T5" fmla="*/ 2016 h 2016"/>
                <a:gd name="T6" fmla="*/ 1104 w 1344"/>
                <a:gd name="T7" fmla="*/ 2016 h 2016"/>
                <a:gd name="T8" fmla="*/ 1104 w 1344"/>
                <a:gd name="T9" fmla="*/ 0 h 2016"/>
                <a:gd name="T10" fmla="*/ 1344 w 1344"/>
                <a:gd name="T11" fmla="*/ 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44" h="2016">
                  <a:moveTo>
                    <a:pt x="0" y="0"/>
                  </a:moveTo>
                  <a:lnTo>
                    <a:pt x="672" y="0"/>
                  </a:lnTo>
                  <a:lnTo>
                    <a:pt x="672" y="2016"/>
                  </a:lnTo>
                  <a:lnTo>
                    <a:pt x="1104" y="2016"/>
                  </a:lnTo>
                  <a:lnTo>
                    <a:pt x="1104" y="0"/>
                  </a:lnTo>
                  <a:lnTo>
                    <a:pt x="1344" y="0"/>
                  </a:lnTo>
                </a:path>
              </a:pathLst>
            </a:custGeom>
            <a:noFill/>
            <a:ln w="38100" cmpd="sng">
              <a:pattFill prst="dkDnDiag">
                <a:fgClr>
                  <a:srgbClr val="0000FF"/>
                </a:fgClr>
                <a:bgClr>
                  <a:srgbClr val="FFFFFF"/>
                </a:bgClr>
              </a:patt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544" name="Group 16"/>
          <p:cNvGrpSpPr/>
          <p:nvPr/>
        </p:nvGrpSpPr>
        <p:grpSpPr bwMode="auto">
          <a:xfrm>
            <a:off x="7496175" y="2570832"/>
            <a:ext cx="1489075" cy="3305175"/>
            <a:chOff x="4722" y="1719"/>
            <a:chExt cx="938" cy="2082"/>
          </a:xfrm>
        </p:grpSpPr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>
              <a:off x="5072" y="1719"/>
              <a:ext cx="0" cy="2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4994" y="3740"/>
              <a:ext cx="1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4722" y="2885"/>
              <a:ext cx="41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548" name="Object 20"/>
            <p:cNvGraphicFramePr>
              <a:graphicFrameLocks noChangeAspect="1"/>
            </p:cNvGraphicFramePr>
            <p:nvPr/>
          </p:nvGraphicFramePr>
          <p:xfrm>
            <a:off x="5159" y="3671"/>
            <a:ext cx="116" cy="1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2" name="Equation" r:id="rId5" imgW="292100" imgH="317500" progId="Equation.3">
                    <p:embed/>
                  </p:oleObj>
                </mc:Choice>
                <mc:Fallback>
                  <p:oleObj name="Equation" r:id="rId5" imgW="292100" imgH="317500" progId="Equation.3">
                    <p:embed/>
                    <p:pic>
                      <p:nvPicPr>
                        <p:cNvPr id="0" name="图片 5139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9" y="3671"/>
                          <a:ext cx="116" cy="1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9" name="Object 21"/>
            <p:cNvGraphicFramePr>
              <a:graphicFrameLocks noChangeAspect="1"/>
            </p:cNvGraphicFramePr>
            <p:nvPr/>
          </p:nvGraphicFramePr>
          <p:xfrm>
            <a:off x="5130" y="2832"/>
            <a:ext cx="123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3" name="Equation" r:id="rId7" imgW="304800" imgH="317500" progId="Equation.3">
                    <p:embed/>
                  </p:oleObj>
                </mc:Choice>
                <mc:Fallback>
                  <p:oleObj name="Equation" r:id="rId7" imgW="304800" imgH="317500" progId="Equation.3">
                    <p:embed/>
                    <p:pic>
                      <p:nvPicPr>
                        <p:cNvPr id="0" name="图片 513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832"/>
                          <a:ext cx="123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50" name="Object 22"/>
            <p:cNvGraphicFramePr>
              <a:graphicFrameLocks noChangeAspect="1"/>
            </p:cNvGraphicFramePr>
            <p:nvPr/>
          </p:nvGraphicFramePr>
          <p:xfrm>
            <a:off x="5109" y="1991"/>
            <a:ext cx="242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4" name="Equation" r:id="rId9" imgW="254000" imgH="241300" progId="Equation.3">
                    <p:embed/>
                  </p:oleObj>
                </mc:Choice>
                <mc:Fallback>
                  <p:oleObj name="Equation" r:id="rId9" imgW="254000" imgH="241300" progId="Equation.3">
                    <p:embed/>
                    <p:pic>
                      <p:nvPicPr>
                        <p:cNvPr id="0" name="图片 513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9" y="1991"/>
                          <a:ext cx="242" cy="22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51" name="Line 23"/>
            <p:cNvSpPr>
              <a:spLocks noChangeShapeType="1"/>
            </p:cNvSpPr>
            <p:nvPr/>
          </p:nvSpPr>
          <p:spPr bwMode="auto">
            <a:xfrm>
              <a:off x="5072" y="276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2552" name="Object 24"/>
            <p:cNvGraphicFramePr>
              <a:graphicFrameLocks noChangeAspect="1"/>
            </p:cNvGraphicFramePr>
            <p:nvPr/>
          </p:nvGraphicFramePr>
          <p:xfrm>
            <a:off x="5130" y="2655"/>
            <a:ext cx="530" cy="1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15" name="Equation" r:id="rId11" imgW="1320800" imgH="444500" progId="Equation.3">
                    <p:embed/>
                  </p:oleObj>
                </mc:Choice>
                <mc:Fallback>
                  <p:oleObj name="Equation" r:id="rId11" imgW="1320800" imgH="444500" progId="Equation.3">
                    <p:embed/>
                    <p:pic>
                      <p:nvPicPr>
                        <p:cNvPr id="0" name="图片 514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0" y="2655"/>
                          <a:ext cx="530" cy="1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395536" y="923007"/>
            <a:ext cx="73500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Ex1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为清除井底污泥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用缆绳将抓斗放入井底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22554" name="Text Box 26"/>
          <p:cNvSpPr txBox="1">
            <a:spLocks noChangeArrowheads="1"/>
          </p:cNvSpPr>
          <p:nvPr/>
        </p:nvSpPr>
        <p:spPr bwMode="auto">
          <a:xfrm>
            <a:off x="258763" y="1529432"/>
            <a:ext cx="2441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泥后提出井口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kumimoji="1" lang="en-US" altLang="zh-CN" sz="2800" b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7461250" y="1496095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缆绳每</a:t>
            </a:r>
          </a:p>
        </p:txBody>
      </p:sp>
      <p:sp>
        <p:nvSpPr>
          <p:cNvPr id="22556" name="Text Box 28"/>
          <p:cNvSpPr txBox="1">
            <a:spLocks noChangeArrowheads="1"/>
          </p:cNvSpPr>
          <p:nvPr/>
        </p:nvSpPr>
        <p:spPr bwMode="auto">
          <a:xfrm>
            <a:off x="3067050" y="2715295"/>
            <a:ext cx="30416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在提升过程中污泥</a:t>
            </a:r>
          </a:p>
        </p:txBody>
      </p:sp>
      <p:sp>
        <p:nvSpPr>
          <p:cNvPr id="22557" name="Text Box 29"/>
          <p:cNvSpPr txBox="1">
            <a:spLocks noChangeArrowheads="1"/>
          </p:cNvSpPr>
          <p:nvPr/>
        </p:nvSpPr>
        <p:spPr bwMode="auto">
          <a:xfrm>
            <a:off x="258763" y="3361407"/>
            <a:ext cx="590578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20N/s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速度从抓斗缝隙中漏掉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2558" name="Text Box 30"/>
          <p:cNvSpPr txBox="1">
            <a:spLocks noChangeArrowheads="1"/>
          </p:cNvSpPr>
          <p:nvPr/>
        </p:nvSpPr>
        <p:spPr bwMode="auto">
          <a:xfrm>
            <a:off x="258763" y="3978945"/>
            <a:ext cx="52736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现将抓起污泥的抓斗提升到井口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2559" name="Text Box 31"/>
          <p:cNvSpPr txBox="1">
            <a:spLocks noChangeArrowheads="1"/>
          </p:cNvSpPr>
          <p:nvPr/>
        </p:nvSpPr>
        <p:spPr bwMode="auto">
          <a:xfrm>
            <a:off x="1828800" y="2150145"/>
            <a:ext cx="42755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抓斗抓起的污泥重</a:t>
            </a:r>
            <a:r>
              <a:rPr kumimoji="1"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2000N,</a:t>
            </a:r>
            <a:endParaRPr kumimoji="1" lang="en-US" altLang="zh-CN" sz="2800" b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0" name="Text Box 32"/>
          <p:cNvSpPr txBox="1">
            <a:spLocks noChangeArrowheads="1"/>
          </p:cNvSpPr>
          <p:nvPr/>
        </p:nvSpPr>
        <p:spPr bwMode="auto">
          <a:xfrm>
            <a:off x="258763" y="2737520"/>
            <a:ext cx="314541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提升速度为</a:t>
            </a:r>
            <a:r>
              <a:rPr kumimoji="1"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3m/s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sp>
        <p:nvSpPr>
          <p:cNvPr id="22561" name="Text Box 33"/>
          <p:cNvSpPr txBox="1">
            <a:spLocks noChangeArrowheads="1"/>
          </p:cNvSpPr>
          <p:nvPr/>
        </p:nvSpPr>
        <p:spPr bwMode="auto">
          <a:xfrm>
            <a:off x="5410200" y="3956720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问</a:t>
            </a:r>
          </a:p>
        </p:txBody>
      </p:sp>
      <p:sp>
        <p:nvSpPr>
          <p:cNvPr id="22562" name="Text Box 34"/>
          <p:cNvSpPr txBox="1">
            <a:spLocks noChangeArrowheads="1"/>
          </p:cNvSpPr>
          <p:nvPr/>
        </p:nvSpPr>
        <p:spPr bwMode="auto">
          <a:xfrm>
            <a:off x="258763" y="4580607"/>
            <a:ext cx="50738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克服重力需作多少焦耳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 J ) 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功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</a:p>
        </p:txBody>
      </p:sp>
      <p:sp>
        <p:nvSpPr>
          <p:cNvPr id="22563" name="Text Box 35"/>
          <p:cNvSpPr txBox="1">
            <a:spLocks noChangeArrowheads="1"/>
          </p:cNvSpPr>
          <p:nvPr/>
        </p:nvSpPr>
        <p:spPr bwMode="auto">
          <a:xfrm>
            <a:off x="2514600" y="1518320"/>
            <a:ext cx="25699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已知井深</a:t>
            </a:r>
            <a:r>
              <a:rPr kumimoji="1"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30m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2564" name="Text Box 36"/>
          <p:cNvSpPr txBox="1">
            <a:spLocks noChangeArrowheads="1"/>
          </p:cNvSpPr>
          <p:nvPr/>
        </p:nvSpPr>
        <p:spPr bwMode="auto">
          <a:xfrm>
            <a:off x="4953000" y="1518320"/>
            <a:ext cx="27350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抓斗自重</a:t>
            </a:r>
            <a:r>
              <a:rPr kumimoji="1"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400N, 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565" name="Rectangle 37"/>
          <p:cNvSpPr>
            <a:spLocks noChangeArrowheads="1"/>
          </p:cNvSpPr>
          <p:nvPr/>
        </p:nvSpPr>
        <p:spPr bwMode="auto">
          <a:xfrm>
            <a:off x="3429000" y="5131470"/>
            <a:ext cx="3581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0" hangingPunct="0"/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将抓起污泥的抓斗由</a:t>
            </a:r>
          </a:p>
        </p:txBody>
      </p:sp>
      <p:sp>
        <p:nvSpPr>
          <p:cNvPr id="22572" name="Text Box 44"/>
          <p:cNvSpPr txBox="1">
            <a:spLocks noChangeArrowheads="1"/>
          </p:cNvSpPr>
          <p:nvPr/>
        </p:nvSpPr>
        <p:spPr bwMode="auto">
          <a:xfrm>
            <a:off x="7435850" y="908720"/>
            <a:ext cx="12557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抓起污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73" name="Text Box 45"/>
              <p:cNvSpPr txBox="1">
                <a:spLocks noChangeArrowheads="1"/>
              </p:cNvSpPr>
              <p:nvPr/>
            </p:nvSpPr>
            <p:spPr bwMode="auto">
              <a:xfrm>
                <a:off x="304800" y="5709320"/>
                <a:ext cx="389401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/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提升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𝑑𝑥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所作的功为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</a:p>
            </p:txBody>
          </p:sp>
        </mc:Choice>
        <mc:Fallback xmlns="">
          <p:sp>
            <p:nvSpPr>
              <p:cNvPr id="22573" name="Text 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5709320"/>
                <a:ext cx="3894015" cy="523220"/>
              </a:xfrm>
              <a:prstGeom prst="rect">
                <a:avLst/>
              </a:prstGeom>
              <a:blipFill rotWithShape="1">
                <a:blip r:embed="rId13"/>
                <a:stretch>
                  <a:fillRect t="-7" r="-3468" b="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74" name="Text Box 46"/>
          <p:cNvSpPr txBox="1">
            <a:spLocks noChangeArrowheads="1"/>
          </p:cNvSpPr>
          <p:nvPr/>
        </p:nvSpPr>
        <p:spPr bwMode="auto">
          <a:xfrm>
            <a:off x="258763" y="2142207"/>
            <a:ext cx="170110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米重</a:t>
            </a:r>
            <a:r>
              <a:rPr kumimoji="1" lang="en-US" altLang="zh-CN" sz="2800" b="0" dirty="0" smtClea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50N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2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25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 autoUpdateAnimBg="0"/>
      <p:bldP spid="22565" grpId="0" autoUpdateAnimBg="0"/>
      <p:bldP spid="22573" grpId="0" build="p" autoUpdateAnimBg="0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" descr="D:\360安全浏览器下载\2013-06-10-10-25-35-66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927495"/>
            <a:ext cx="5217924" cy="4640222"/>
          </a:xfrm>
          <a:prstGeom prst="roundRect">
            <a:avLst>
              <a:gd name="adj" fmla="val 3185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stA="30000" endPos="13000" dir="5400000" sy="-100000" algn="bl" rotWithShape="0"/>
          </a:effectLst>
        </p:spPr>
      </p:pic>
      <p:sp>
        <p:nvSpPr>
          <p:cNvPr id="46" name="TextBox 45"/>
          <p:cNvSpPr txBox="1"/>
          <p:nvPr/>
        </p:nvSpPr>
        <p:spPr>
          <a:xfrm>
            <a:off x="4120622" y="5637632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运载火箭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990600" y="4677544"/>
            <a:ext cx="3657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提升抓斗中的污泥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81000" y="755030"/>
            <a:ext cx="8382000" cy="164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井深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 m,   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抓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斗自重 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400N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  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缆绳每米重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50N,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抓斗抓起的污泥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重</a:t>
            </a:r>
            <a:r>
              <a:rPr kumimoji="1"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2000N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          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提升速度为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3m∕s,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污泥以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20N∕s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的速度从抓斗缝隙中漏掉</a:t>
            </a:r>
          </a:p>
        </p:txBody>
      </p:sp>
      <p:graphicFrame>
        <p:nvGraphicFramePr>
          <p:cNvPr id="23577" name="Object 25"/>
          <p:cNvGraphicFramePr>
            <a:graphicFrameLocks noChangeAspect="1"/>
          </p:cNvGraphicFramePr>
          <p:nvPr/>
        </p:nvGraphicFramePr>
        <p:xfrm>
          <a:off x="3422650" y="3001144"/>
          <a:ext cx="2057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0" name="Equation" r:id="rId3" imgW="2743200" imgH="596900" progId="Equation.3">
                  <p:embed/>
                </p:oleObj>
              </mc:Choice>
              <mc:Fallback>
                <p:oleObj name="Equation" r:id="rId3" imgW="2743200" imgH="596900" progId="Equation.3">
                  <p:embed/>
                  <p:pic>
                    <p:nvPicPr>
                      <p:cNvPr id="0" name="图片 527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2650" y="3001144"/>
                        <a:ext cx="2057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8" name="Text Box 26"/>
          <p:cNvSpPr txBox="1">
            <a:spLocks noChangeArrowheads="1"/>
          </p:cNvSpPr>
          <p:nvPr/>
        </p:nvSpPr>
        <p:spPr bwMode="auto">
          <a:xfrm>
            <a:off x="990600" y="345834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克服缆绳重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</p:txBody>
      </p:sp>
      <p:graphicFrame>
        <p:nvGraphicFramePr>
          <p:cNvPr id="23579" name="Object 27"/>
          <p:cNvGraphicFramePr>
            <a:graphicFrameLocks noChangeAspect="1"/>
          </p:cNvGraphicFramePr>
          <p:nvPr/>
        </p:nvGraphicFramePr>
        <p:xfrm>
          <a:off x="3092450" y="3547244"/>
          <a:ext cx="3238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1" name="Equation" r:id="rId5" imgW="4318000" imgH="596900" progId="Equation.3">
                  <p:embed/>
                </p:oleObj>
              </mc:Choice>
              <mc:Fallback>
                <p:oleObj name="Equation" r:id="rId5" imgW="4318000" imgH="596900" progId="Equation.3">
                  <p:embed/>
                  <p:pic>
                    <p:nvPicPr>
                      <p:cNvPr id="0" name="图片 52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3547244"/>
                        <a:ext cx="3238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580" name="Text Box 28"/>
              <p:cNvSpPr txBox="1">
                <a:spLocks noChangeArrowheads="1"/>
              </p:cNvSpPr>
              <p:nvPr/>
            </p:nvSpPr>
            <p:spPr bwMode="auto">
              <a:xfrm>
                <a:off x="1519238" y="4090169"/>
                <a:ext cx="397986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抓斗升至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𝑥</m:t>
                    </m:r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处所需时间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:</a:t>
                </a:r>
              </a:p>
            </p:txBody>
          </p:sp>
        </mc:Choice>
        <mc:Fallback xmlns="">
          <p:sp>
            <p:nvSpPr>
              <p:cNvPr id="23580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9238" y="4090169"/>
                <a:ext cx="3979862" cy="523220"/>
              </a:xfrm>
              <a:prstGeom prst="rect">
                <a:avLst/>
              </a:prstGeom>
              <a:blipFill rotWithShape="1">
                <a:blip r:embed="rId7"/>
                <a:stretch>
                  <a:fillRect l="-8" t="-26" b="2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581" name="Object 29"/>
          <p:cNvGraphicFramePr>
            <a:graphicFrameLocks noChangeAspect="1"/>
          </p:cNvGraphicFramePr>
          <p:nvPr/>
        </p:nvGraphicFramePr>
        <p:xfrm>
          <a:off x="5436096" y="3888453"/>
          <a:ext cx="808541" cy="932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2" name="Equation" r:id="rId8" imgW="8229600" imgH="9448800" progId="Equation.DSMT4">
                  <p:embed/>
                </p:oleObj>
              </mc:Choice>
              <mc:Fallback>
                <p:oleObj name="Equation" r:id="rId8" imgW="8229600" imgH="9448800" progId="Equation.DSMT4">
                  <p:embed/>
                  <p:pic>
                    <p:nvPicPr>
                      <p:cNvPr id="0" name="图片 527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3888453"/>
                        <a:ext cx="808541" cy="932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82" name="Object 30"/>
          <p:cNvGraphicFramePr>
            <a:graphicFrameLocks noChangeAspect="1"/>
          </p:cNvGraphicFramePr>
          <p:nvPr/>
        </p:nvGraphicFramePr>
        <p:xfrm>
          <a:off x="1115616" y="6307088"/>
          <a:ext cx="1701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3" name="Equation" r:id="rId10" imgW="2273300" imgH="546100" progId="Equation.3">
                  <p:embed/>
                </p:oleObj>
              </mc:Choice>
              <mc:Fallback>
                <p:oleObj name="Equation" r:id="rId10" imgW="2273300" imgH="546100" progId="Equation.3">
                  <p:embed/>
                  <p:pic>
                    <p:nvPicPr>
                      <p:cNvPr id="0" name="图片 527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6307088"/>
                        <a:ext cx="1701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6553200" y="5898530"/>
            <a:ext cx="1676400" cy="838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84" name="Object 32"/>
          <p:cNvGraphicFramePr>
            <a:graphicFrameLocks noChangeAspect="1"/>
          </p:cNvGraphicFramePr>
          <p:nvPr/>
        </p:nvGraphicFramePr>
        <p:xfrm>
          <a:off x="187325" y="5553844"/>
          <a:ext cx="72993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4" name="Equation" r:id="rId12" imgW="9740900" imgH="1066800" progId="Equation.3">
                  <p:embed/>
                </p:oleObj>
              </mc:Choice>
              <mc:Fallback>
                <p:oleObj name="Equation" r:id="rId12" imgW="9740900" imgH="1066800" progId="Equation.3">
                  <p:embed/>
                  <p:pic>
                    <p:nvPicPr>
                      <p:cNvPr id="0" name="图片 52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325" y="5553844"/>
                        <a:ext cx="72993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5" name="Line 33"/>
          <p:cNvSpPr>
            <a:spLocks noChangeShapeType="1"/>
          </p:cNvSpPr>
          <p:nvPr/>
        </p:nvSpPr>
        <p:spPr bwMode="auto">
          <a:xfrm>
            <a:off x="152400" y="2385392"/>
            <a:ext cx="88392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86" name="Object 34"/>
          <p:cNvGraphicFramePr>
            <a:graphicFrameLocks noChangeAspect="1"/>
          </p:cNvGraphicFramePr>
          <p:nvPr/>
        </p:nvGraphicFramePr>
        <p:xfrm>
          <a:off x="3118144" y="4910611"/>
          <a:ext cx="3593513" cy="928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5" name="Equation" r:id="rId14" imgW="36576000" imgH="9448800" progId="Equation.DSMT4">
                  <p:embed/>
                </p:oleObj>
              </mc:Choice>
              <mc:Fallback>
                <p:oleObj name="Equation" r:id="rId14" imgW="36576000" imgH="9448800" progId="Equation.DSMT4">
                  <p:embed/>
                  <p:pic>
                    <p:nvPicPr>
                      <p:cNvPr id="0" name="图片 527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144" y="4910611"/>
                        <a:ext cx="3593513" cy="9283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7" name="Line 35"/>
          <p:cNvSpPr>
            <a:spLocks noChangeShapeType="1"/>
          </p:cNvSpPr>
          <p:nvPr/>
        </p:nvSpPr>
        <p:spPr bwMode="auto">
          <a:xfrm>
            <a:off x="5562600" y="1821830"/>
            <a:ext cx="28956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588" name="Object 36"/>
          <p:cNvGraphicFramePr>
            <a:graphicFrameLocks noChangeAspect="1"/>
          </p:cNvGraphicFramePr>
          <p:nvPr/>
        </p:nvGraphicFramePr>
        <p:xfrm>
          <a:off x="463550" y="2537792"/>
          <a:ext cx="3581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6" name="Equation" r:id="rId16" imgW="4775200" imgH="596900" progId="Equation.3">
                  <p:embed/>
                </p:oleObj>
              </mc:Choice>
              <mc:Fallback>
                <p:oleObj name="Equation" r:id="rId16" imgW="4775200" imgH="596900" progId="Equation.3">
                  <p:embed/>
                  <p:pic>
                    <p:nvPicPr>
                      <p:cNvPr id="0" name="图片 527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2537792"/>
                        <a:ext cx="3581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89" name="Line 37"/>
          <p:cNvSpPr>
            <a:spLocks noChangeShapeType="1"/>
          </p:cNvSpPr>
          <p:nvPr/>
        </p:nvSpPr>
        <p:spPr bwMode="auto">
          <a:xfrm>
            <a:off x="990600" y="2924944"/>
            <a:ext cx="0" cy="2667000"/>
          </a:xfrm>
          <a:prstGeom prst="line">
            <a:avLst/>
          </a:prstGeom>
          <a:noFill/>
          <a:ln w="57150">
            <a:solidFill>
              <a:srgbClr val="008000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97" name="Text Box 45"/>
          <p:cNvSpPr txBox="1">
            <a:spLocks noChangeArrowheads="1"/>
          </p:cNvSpPr>
          <p:nvPr/>
        </p:nvSpPr>
        <p:spPr bwMode="auto">
          <a:xfrm>
            <a:off x="990600" y="2924944"/>
            <a:ext cx="25352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克服抓斗自重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</a:p>
        </p:txBody>
      </p:sp>
      <p:grpSp>
        <p:nvGrpSpPr>
          <p:cNvPr id="23618" name="Group 66"/>
          <p:cNvGrpSpPr/>
          <p:nvPr/>
        </p:nvGrpSpPr>
        <p:grpSpPr bwMode="auto">
          <a:xfrm>
            <a:off x="6300788" y="2472705"/>
            <a:ext cx="2660650" cy="3429000"/>
            <a:chOff x="3984" y="1728"/>
            <a:chExt cx="1676" cy="2160"/>
          </a:xfrm>
        </p:grpSpPr>
        <p:grpSp>
          <p:nvGrpSpPr>
            <p:cNvPr id="23598" name="Group 46"/>
            <p:cNvGrpSpPr/>
            <p:nvPr/>
          </p:nvGrpSpPr>
          <p:grpSpPr bwMode="auto">
            <a:xfrm>
              <a:off x="3984" y="1728"/>
              <a:ext cx="1088" cy="2099"/>
              <a:chOff x="3696" y="1512"/>
              <a:chExt cx="1344" cy="2592"/>
            </a:xfrm>
          </p:grpSpPr>
          <p:sp>
            <p:nvSpPr>
              <p:cNvPr id="23599" name="Oval 47"/>
              <p:cNvSpPr>
                <a:spLocks noChangeArrowheads="1"/>
              </p:cNvSpPr>
              <p:nvPr/>
            </p:nvSpPr>
            <p:spPr bwMode="auto">
              <a:xfrm>
                <a:off x="3744" y="1512"/>
                <a:ext cx="385" cy="385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0" name="Oval 48"/>
              <p:cNvSpPr>
                <a:spLocks noChangeArrowheads="1"/>
              </p:cNvSpPr>
              <p:nvPr/>
            </p:nvSpPr>
            <p:spPr bwMode="auto">
              <a:xfrm>
                <a:off x="4237" y="1512"/>
                <a:ext cx="227" cy="227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3840" y="1704"/>
                <a:ext cx="96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2" name="Line 50"/>
              <p:cNvSpPr>
                <a:spLocks noChangeShapeType="1"/>
              </p:cNvSpPr>
              <p:nvPr/>
            </p:nvSpPr>
            <p:spPr bwMode="auto">
              <a:xfrm>
                <a:off x="3936" y="1704"/>
                <a:ext cx="144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3" name="Line 51"/>
              <p:cNvSpPr>
                <a:spLocks noChangeShapeType="1"/>
              </p:cNvSpPr>
              <p:nvPr/>
            </p:nvSpPr>
            <p:spPr bwMode="auto">
              <a:xfrm flipH="1">
                <a:off x="4116" y="1608"/>
                <a:ext cx="252" cy="5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4" name="Line 52"/>
              <p:cNvSpPr>
                <a:spLocks noChangeShapeType="1"/>
              </p:cNvSpPr>
              <p:nvPr/>
            </p:nvSpPr>
            <p:spPr bwMode="auto">
              <a:xfrm flipH="1">
                <a:off x="4272" y="1608"/>
                <a:ext cx="96" cy="48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5" name="Line 53"/>
              <p:cNvSpPr>
                <a:spLocks noChangeShapeType="1"/>
              </p:cNvSpPr>
              <p:nvPr/>
            </p:nvSpPr>
            <p:spPr bwMode="auto">
              <a:xfrm>
                <a:off x="3888" y="151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6" name="Line 54"/>
              <p:cNvSpPr>
                <a:spLocks noChangeShapeType="1"/>
              </p:cNvSpPr>
              <p:nvPr/>
            </p:nvSpPr>
            <p:spPr bwMode="auto">
              <a:xfrm>
                <a:off x="4464" y="1608"/>
                <a:ext cx="0" cy="1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7" name="AutoShape 55"/>
              <p:cNvSpPr>
                <a:spLocks noChangeArrowheads="1"/>
              </p:cNvSpPr>
              <p:nvPr/>
            </p:nvSpPr>
            <p:spPr bwMode="auto">
              <a:xfrm rot="10800000">
                <a:off x="4405" y="2919"/>
                <a:ext cx="144" cy="127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08" name="Freeform 56"/>
              <p:cNvSpPr/>
              <p:nvPr/>
            </p:nvSpPr>
            <p:spPr bwMode="auto">
              <a:xfrm>
                <a:off x="3696" y="2088"/>
                <a:ext cx="1344" cy="2016"/>
              </a:xfrm>
              <a:custGeom>
                <a:avLst/>
                <a:gdLst>
                  <a:gd name="T0" fmla="*/ 0 w 1344"/>
                  <a:gd name="T1" fmla="*/ 0 h 2016"/>
                  <a:gd name="T2" fmla="*/ 672 w 1344"/>
                  <a:gd name="T3" fmla="*/ 0 h 2016"/>
                  <a:gd name="T4" fmla="*/ 672 w 1344"/>
                  <a:gd name="T5" fmla="*/ 2016 h 2016"/>
                  <a:gd name="T6" fmla="*/ 1104 w 1344"/>
                  <a:gd name="T7" fmla="*/ 2016 h 2016"/>
                  <a:gd name="T8" fmla="*/ 1104 w 1344"/>
                  <a:gd name="T9" fmla="*/ 0 h 2016"/>
                  <a:gd name="T10" fmla="*/ 1344 w 1344"/>
                  <a:gd name="T11" fmla="*/ 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344" h="2016">
                    <a:moveTo>
                      <a:pt x="0" y="0"/>
                    </a:moveTo>
                    <a:lnTo>
                      <a:pt x="672" y="0"/>
                    </a:lnTo>
                    <a:lnTo>
                      <a:pt x="672" y="2016"/>
                    </a:lnTo>
                    <a:lnTo>
                      <a:pt x="1104" y="2016"/>
                    </a:lnTo>
                    <a:lnTo>
                      <a:pt x="1104" y="0"/>
                    </a:lnTo>
                    <a:lnTo>
                      <a:pt x="1344" y="0"/>
                    </a:lnTo>
                  </a:path>
                </a:pathLst>
              </a:custGeom>
              <a:noFill/>
              <a:ln w="38100" cmpd="sng">
                <a:pattFill prst="dkDnDiag">
                  <a:fgClr>
                    <a:srgbClr val="0000FF"/>
                  </a:fgClr>
                  <a:bgClr>
                    <a:srgbClr val="FFFFFF"/>
                  </a:bgClr>
                </a:patt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3609" name="Group 57"/>
            <p:cNvGrpSpPr/>
            <p:nvPr/>
          </p:nvGrpSpPr>
          <p:grpSpPr bwMode="auto">
            <a:xfrm>
              <a:off x="4722" y="1806"/>
              <a:ext cx="938" cy="2082"/>
              <a:chOff x="4722" y="1719"/>
              <a:chExt cx="938" cy="2082"/>
            </a:xfrm>
          </p:grpSpPr>
          <p:sp>
            <p:nvSpPr>
              <p:cNvPr id="23610" name="Line 58"/>
              <p:cNvSpPr>
                <a:spLocks noChangeShapeType="1"/>
              </p:cNvSpPr>
              <p:nvPr/>
            </p:nvSpPr>
            <p:spPr bwMode="auto">
              <a:xfrm>
                <a:off x="5072" y="1719"/>
                <a:ext cx="0" cy="202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11" name="Line 59"/>
              <p:cNvSpPr>
                <a:spLocks noChangeShapeType="1"/>
              </p:cNvSpPr>
              <p:nvPr/>
            </p:nvSpPr>
            <p:spPr bwMode="auto">
              <a:xfrm>
                <a:off x="4994" y="3740"/>
                <a:ext cx="1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3612" name="Line 60"/>
              <p:cNvSpPr>
                <a:spLocks noChangeShapeType="1"/>
              </p:cNvSpPr>
              <p:nvPr/>
            </p:nvSpPr>
            <p:spPr bwMode="auto">
              <a:xfrm>
                <a:off x="4722" y="2885"/>
                <a:ext cx="41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3613" name="Object 61"/>
              <p:cNvGraphicFramePr>
                <a:graphicFrameLocks noChangeAspect="1"/>
              </p:cNvGraphicFramePr>
              <p:nvPr/>
            </p:nvGraphicFramePr>
            <p:xfrm>
              <a:off x="5159" y="3671"/>
              <a:ext cx="116" cy="1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7" name="Equation" r:id="rId18" imgW="292100" imgH="317500" progId="Equation.3">
                      <p:embed/>
                    </p:oleObj>
                  </mc:Choice>
                  <mc:Fallback>
                    <p:oleObj name="Equation" r:id="rId18" imgW="292100" imgH="317500" progId="Equation.3">
                      <p:embed/>
                      <p:pic>
                        <p:nvPicPr>
                          <p:cNvPr id="0" name="图片 5277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" y="3671"/>
                            <a:ext cx="116" cy="13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14" name="Object 62"/>
              <p:cNvGraphicFramePr>
                <a:graphicFrameLocks noChangeAspect="1"/>
              </p:cNvGraphicFramePr>
              <p:nvPr/>
            </p:nvGraphicFramePr>
            <p:xfrm>
              <a:off x="5130" y="2832"/>
              <a:ext cx="123" cy="12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8" name="Equation" r:id="rId20" imgW="304800" imgH="317500" progId="Equation.3">
                      <p:embed/>
                    </p:oleObj>
                  </mc:Choice>
                  <mc:Fallback>
                    <p:oleObj name="Equation" r:id="rId20" imgW="304800" imgH="317500" progId="Equation.3">
                      <p:embed/>
                      <p:pic>
                        <p:nvPicPr>
                          <p:cNvPr id="0" name="图片 527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0" y="2832"/>
                            <a:ext cx="123" cy="12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3615" name="Object 63"/>
              <p:cNvGraphicFramePr>
                <a:graphicFrameLocks noChangeAspect="1"/>
              </p:cNvGraphicFramePr>
              <p:nvPr/>
            </p:nvGraphicFramePr>
            <p:xfrm>
              <a:off x="5109" y="1991"/>
              <a:ext cx="242" cy="22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9" name="Equation" r:id="rId22" imgW="254000" imgH="241300" progId="Equation.3">
                      <p:embed/>
                    </p:oleObj>
                  </mc:Choice>
                  <mc:Fallback>
                    <p:oleObj name="Equation" r:id="rId22" imgW="254000" imgH="241300" progId="Equation.3">
                      <p:embed/>
                      <p:pic>
                        <p:nvPicPr>
                          <p:cNvPr id="0" name="图片 5277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09" y="1991"/>
                            <a:ext cx="242" cy="22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3616" name="Line 64"/>
              <p:cNvSpPr>
                <a:spLocks noChangeShapeType="1"/>
              </p:cNvSpPr>
              <p:nvPr/>
            </p:nvSpPr>
            <p:spPr bwMode="auto">
              <a:xfrm>
                <a:off x="5072" y="2769"/>
                <a:ext cx="3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3617" name="Object 65"/>
              <p:cNvGraphicFramePr>
                <a:graphicFrameLocks noChangeAspect="1"/>
              </p:cNvGraphicFramePr>
              <p:nvPr/>
            </p:nvGraphicFramePr>
            <p:xfrm>
              <a:off x="5130" y="2655"/>
              <a:ext cx="530" cy="1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10" name="Equation" r:id="rId24" imgW="1320800" imgH="444500" progId="Equation.3">
                      <p:embed/>
                    </p:oleObj>
                  </mc:Choice>
                  <mc:Fallback>
                    <p:oleObj name="Equation" r:id="rId24" imgW="1320800" imgH="444500" progId="Equation.3">
                      <p:embed/>
                      <p:pic>
                        <p:nvPicPr>
                          <p:cNvPr id="0" name="图片 5277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30" y="2655"/>
                            <a:ext cx="530" cy="17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utoUpdateAnimBg="0"/>
      <p:bldP spid="23578" grpId="0" autoUpdateAnimBg="0"/>
      <p:bldP spid="23580" grpId="0" autoUpdateAnimBg="0"/>
      <p:bldP spid="23583" grpId="0" animBg="1"/>
      <p:bldP spid="23587" grpId="0" animBg="1"/>
      <p:bldP spid="23589" grpId="0" animBg="1"/>
      <p:bldP spid="23597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/>
          <p:nvPr/>
        </p:nvGrpSpPr>
        <p:grpSpPr bwMode="auto">
          <a:xfrm>
            <a:off x="7181850" y="2787352"/>
            <a:ext cx="1079500" cy="1649413"/>
            <a:chOff x="4524" y="1536"/>
            <a:chExt cx="680" cy="1039"/>
          </a:xfrm>
        </p:grpSpPr>
        <p:sp>
          <p:nvSpPr>
            <p:cNvPr id="26627" name="AutoShape 3"/>
            <p:cNvSpPr>
              <a:spLocks noChangeArrowheads="1"/>
            </p:cNvSpPr>
            <p:nvPr/>
          </p:nvSpPr>
          <p:spPr bwMode="auto">
            <a:xfrm flipV="1">
              <a:off x="4524" y="1668"/>
              <a:ext cx="680" cy="907"/>
            </a:xfrm>
            <a:prstGeom prst="rtTriangle">
              <a:avLst/>
            </a:prstGeom>
            <a:solidFill>
              <a:srgbClr val="00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628" name="Object 4"/>
            <p:cNvGraphicFramePr>
              <a:graphicFrameLocks noChangeAspect="1"/>
            </p:cNvGraphicFramePr>
            <p:nvPr/>
          </p:nvGraphicFramePr>
          <p:xfrm>
            <a:off x="4942" y="1704"/>
            <a:ext cx="146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28" name="Equation" r:id="rId3" imgW="317500" imgH="419100" progId="Equation.3">
                    <p:embed/>
                  </p:oleObj>
                </mc:Choice>
                <mc:Fallback>
                  <p:oleObj name="Equation" r:id="rId3" imgW="317500" imgH="419100" progId="Equation.3">
                    <p:embed/>
                    <p:pic>
                      <p:nvPicPr>
                        <p:cNvPr id="0" name="图片 5388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2" y="1704"/>
                          <a:ext cx="146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9" name="AutoShape 5" descr="窄横线"/>
            <p:cNvSpPr>
              <a:spLocks noChangeArrowheads="1"/>
            </p:cNvSpPr>
            <p:nvPr/>
          </p:nvSpPr>
          <p:spPr bwMode="auto">
            <a:xfrm flipV="1">
              <a:off x="4560" y="1536"/>
              <a:ext cx="170" cy="113"/>
            </a:xfrm>
            <a:prstGeom prst="triangle">
              <a:avLst>
                <a:gd name="adj" fmla="val 50000"/>
              </a:avLst>
            </a:prstGeom>
            <a:pattFill prst="nar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630" name="Text Box 6"/>
              <p:cNvSpPr txBox="1">
                <a:spLocks noChangeArrowheads="1"/>
              </p:cNvSpPr>
              <p:nvPr/>
            </p:nvSpPr>
            <p:spPr bwMode="auto">
              <a:xfrm>
                <a:off x="429370" y="2039640"/>
                <a:ext cx="695094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锐角</a:t>
                </a:r>
                <a:r>
                  <a:rPr kumimoji="1" lang="zh-CN" altLang="en-US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Symbol" panose="05050102010706020507" pitchFamily="18" charset="2"/>
                  </a:rPr>
                  <a:t>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 取多大时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  </a:t>
                </a:r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薄板所受的压力</a:t>
                </a:r>
                <a14:m>
                  <m:oMath xmlns:m="http://schemas.openxmlformats.org/officeDocument/2006/math">
                    <m:r>
                      <a:rPr kumimoji="1" lang="zh-CN" altLang="en-US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𝑃</m:t>
                    </m:r>
                    <m:r>
                      <a:rPr kumimoji="1" lang="en-US" altLang="zh-CN" sz="2800" b="0" i="1" dirty="0">
                        <a:latin typeface="Cambria Math" panose="02040503050406030204"/>
                        <a:ea typeface="微软雅黑" panose="020B0503020204020204" pitchFamily="34" charset="-122"/>
                      </a:rPr>
                      <m:t> </m:t>
                    </m:r>
                  </m:oMath>
                </a14:m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最大 </a:t>
                </a:r>
                <a:r>
                  <a:rPr kumimoji="1" lang="en-US" altLang="zh-CN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266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370" y="2039640"/>
                <a:ext cx="6950942" cy="523220"/>
              </a:xfrm>
              <a:prstGeom prst="rect">
                <a:avLst/>
              </a:prstGeom>
              <a:blipFill rotWithShape="1">
                <a:blip r:embed="rId5"/>
                <a:stretch>
                  <a:fillRect l="-2" t="-4" r="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1" name="Rectangle 7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55625" y="829032"/>
            <a:ext cx="1593850" cy="685800"/>
          </a:xfrm>
          <a:prstGeom prst="rect">
            <a:avLst/>
          </a:prstGeom>
          <a:noFill/>
        </p:spPr>
        <p:txBody>
          <a:bodyPr/>
          <a:lstStyle/>
          <a:p>
            <a:pPr algn="l"/>
            <a:r>
              <a:rPr lang="en-US" altLang="zh-CN" sz="32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Ex2:</a:t>
            </a:r>
            <a:endParaRPr lang="zh-CN" altLang="en-US" sz="32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1691680" y="882352"/>
            <a:ext cx="7200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斜边为定长的直角三角形薄板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垂直放置</a:t>
            </a:r>
            <a:r>
              <a:rPr kumimoji="1"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于水</a:t>
            </a:r>
            <a:endParaRPr kumimoji="1" lang="zh-CN" altLang="en-US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39750" y="2644477"/>
            <a:ext cx="34772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选取坐标系如图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34" name="Text Box 10"/>
              <p:cNvSpPr txBox="1">
                <a:spLocks noChangeArrowheads="1"/>
              </p:cNvSpPr>
              <p:nvPr/>
            </p:nvSpPr>
            <p:spPr bwMode="auto">
              <a:xfrm>
                <a:off x="3921125" y="2644477"/>
                <a:ext cx="240322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1" lang="zh-CN" altLang="en-US" sz="2800" b="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设斜边长为 </a:t>
                </a:r>
                <a14:m>
                  <m:oMath xmlns:m="http://schemas.openxmlformats.org/officeDocument/2006/math">
                    <m:r>
                      <a:rPr kumimoji="1" lang="en-US" altLang="zh-CN" sz="2800" b="0" i="1" dirty="0" smtClean="0">
                        <a:latin typeface="Cambria Math" panose="02040503050406030204"/>
                        <a:ea typeface="微软雅黑" panose="020B0503020204020204" pitchFamily="34" charset="-122"/>
                      </a:rPr>
                      <m:t>𝑙</m:t>
                    </m:r>
                  </m:oMath>
                </a14:m>
                <a:r>
                  <a:rPr kumimoji="1" lang="en-US" altLang="zh-CN" sz="2800" b="0" i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,</a:t>
                </a:r>
              </a:p>
            </p:txBody>
          </p:sp>
        </mc:Choice>
        <mc:Fallback xmlns="">
          <p:sp>
            <p:nvSpPr>
              <p:cNvPr id="2663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1125" y="2644477"/>
                <a:ext cx="2403222" cy="523220"/>
              </a:xfrm>
              <a:prstGeom prst="rect">
                <a:avLst/>
              </a:prstGeom>
              <a:blipFill rotWithShape="1">
                <a:blip r:embed="rId6"/>
                <a:stretch>
                  <a:fillRect t="-64" r="-2309" b="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485829" y="1415752"/>
            <a:ext cx="487825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并使一直角边与水面相齐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</a:p>
        </p:txBody>
      </p:sp>
      <p:graphicFrame>
        <p:nvGraphicFramePr>
          <p:cNvPr id="26636" name="Object 12"/>
          <p:cNvGraphicFramePr>
            <a:graphicFrameLocks noChangeAspect="1"/>
          </p:cNvGraphicFramePr>
          <p:nvPr/>
        </p:nvGraphicFramePr>
        <p:xfrm>
          <a:off x="2057400" y="3349327"/>
          <a:ext cx="320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29" name="Equation" r:id="rId7" imgW="4267200" imgH="546100" progId="Equation.3">
                  <p:embed/>
                </p:oleObj>
              </mc:Choice>
              <mc:Fallback>
                <p:oleObj name="Equation" r:id="rId7" imgW="4267200" imgH="546100" progId="Equation.3">
                  <p:embed/>
                  <p:pic>
                    <p:nvPicPr>
                      <p:cNvPr id="0" name="图片 5388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49327"/>
                        <a:ext cx="320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Object 13"/>
          <p:cNvGraphicFramePr>
            <a:graphicFrameLocks noChangeAspect="1"/>
          </p:cNvGraphicFramePr>
          <p:nvPr/>
        </p:nvGraphicFramePr>
        <p:xfrm>
          <a:off x="2717800" y="4082752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0" name="Equation" r:id="rId9" imgW="1879600" imgH="546100" progId="Equation.3">
                  <p:embed/>
                </p:oleObj>
              </mc:Choice>
              <mc:Fallback>
                <p:oleObj name="Equation" r:id="rId9" imgW="1879600" imgH="546100" progId="Equation.3">
                  <p:embed/>
                  <p:pic>
                    <p:nvPicPr>
                      <p:cNvPr id="0" name="图片 5388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7800" y="4082752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Object 14"/>
          <p:cNvGraphicFramePr>
            <a:graphicFrameLocks noChangeAspect="1"/>
          </p:cNvGraphicFramePr>
          <p:nvPr/>
        </p:nvGraphicFramePr>
        <p:xfrm>
          <a:off x="1625600" y="4806652"/>
          <a:ext cx="5203825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1" name="Equation" r:id="rId11" imgW="6946900" imgH="1066800" progId="Equation.3">
                  <p:embed/>
                </p:oleObj>
              </mc:Choice>
              <mc:Fallback>
                <p:oleObj name="Equation" r:id="rId11" imgW="6946900" imgH="1066800" progId="Equation.3">
                  <p:embed/>
                  <p:pic>
                    <p:nvPicPr>
                      <p:cNvPr id="0" name="图片 5388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4806652"/>
                        <a:ext cx="5203825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9" name="Object 15"/>
          <p:cNvGraphicFramePr>
            <a:graphicFrameLocks noChangeAspect="1"/>
          </p:cNvGraphicFramePr>
          <p:nvPr/>
        </p:nvGraphicFramePr>
        <p:xfrm>
          <a:off x="1625600" y="5644852"/>
          <a:ext cx="3505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2" name="Equation" r:id="rId13" imgW="4673600" imgH="1270000" progId="Equation.3">
                  <p:embed/>
                </p:oleObj>
              </mc:Choice>
              <mc:Fallback>
                <p:oleObj name="Equation" r:id="rId13" imgW="4673600" imgH="1270000" progId="Equation.3">
                  <p:embed/>
                  <p:pic>
                    <p:nvPicPr>
                      <p:cNvPr id="0" name="图片 5389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644852"/>
                        <a:ext cx="3505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7769225" y="3701752"/>
          <a:ext cx="1555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3" name="Equation" r:id="rId15" imgW="203200" imgH="444500" progId="Equation.3">
                  <p:embed/>
                </p:oleObj>
              </mc:Choice>
              <mc:Fallback>
                <p:oleObj name="Equation" r:id="rId15" imgW="203200" imgH="444500" progId="Equation.3">
                  <p:embed/>
                  <p:pic>
                    <p:nvPicPr>
                      <p:cNvPr id="0" name="图片 5389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9225" y="3701752"/>
                        <a:ext cx="15557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1" name="Group 17"/>
          <p:cNvGrpSpPr/>
          <p:nvPr/>
        </p:nvGrpSpPr>
        <p:grpSpPr bwMode="auto">
          <a:xfrm>
            <a:off x="6858000" y="2939752"/>
            <a:ext cx="1814513" cy="1968500"/>
            <a:chOff x="4320" y="1632"/>
            <a:chExt cx="1143" cy="1240"/>
          </a:xfrm>
        </p:grpSpPr>
        <p:sp>
          <p:nvSpPr>
            <p:cNvPr id="26642" name="Line 18"/>
            <p:cNvSpPr>
              <a:spLocks noChangeShapeType="1"/>
            </p:cNvSpPr>
            <p:nvPr/>
          </p:nvSpPr>
          <p:spPr bwMode="auto">
            <a:xfrm>
              <a:off x="4524" y="1668"/>
              <a:ext cx="0" cy="1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643" name="Line 19"/>
            <p:cNvSpPr>
              <a:spLocks noChangeShapeType="1"/>
            </p:cNvSpPr>
            <p:nvPr/>
          </p:nvSpPr>
          <p:spPr bwMode="auto">
            <a:xfrm>
              <a:off x="4529" y="1668"/>
              <a:ext cx="8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644" name="Object 20"/>
            <p:cNvGraphicFramePr>
              <a:graphicFrameLocks noChangeAspect="1"/>
            </p:cNvGraphicFramePr>
            <p:nvPr/>
          </p:nvGraphicFramePr>
          <p:xfrm>
            <a:off x="4320" y="1632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4" name="Equation" r:id="rId17" imgW="165100" imgH="190500" progId="Equation.3">
                    <p:embed/>
                  </p:oleObj>
                </mc:Choice>
                <mc:Fallback>
                  <p:oleObj name="Equation" r:id="rId17" imgW="165100" imgH="190500" progId="Equation.3">
                    <p:embed/>
                    <p:pic>
                      <p:nvPicPr>
                        <p:cNvPr id="0" name="图片 53892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632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5" name="Object 21"/>
            <p:cNvGraphicFramePr>
              <a:graphicFrameLocks noChangeAspect="1"/>
            </p:cNvGraphicFramePr>
            <p:nvPr/>
          </p:nvGraphicFramePr>
          <p:xfrm>
            <a:off x="5255" y="1704"/>
            <a:ext cx="208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5" name="Equation" r:id="rId19" imgW="190500" imgH="215900" progId="Equation.3">
                    <p:embed/>
                  </p:oleObj>
                </mc:Choice>
                <mc:Fallback>
                  <p:oleObj name="Equation" r:id="rId19" imgW="190500" imgH="215900" progId="Equation.3">
                    <p:embed/>
                    <p:pic>
                      <p:nvPicPr>
                        <p:cNvPr id="0" name="图片 53893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5" y="1704"/>
                          <a:ext cx="208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46" name="Object 22"/>
            <p:cNvGraphicFramePr>
              <a:graphicFrameLocks noChangeAspect="1"/>
            </p:cNvGraphicFramePr>
            <p:nvPr/>
          </p:nvGraphicFramePr>
          <p:xfrm>
            <a:off x="4551" y="2666"/>
            <a:ext cx="189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6" name="Equation" r:id="rId21" imgW="165100" imgH="190500" progId="Equation.3">
                    <p:embed/>
                  </p:oleObj>
                </mc:Choice>
                <mc:Fallback>
                  <p:oleObj name="Equation" r:id="rId21" imgW="165100" imgH="190500" progId="Equation.3">
                    <p:embed/>
                    <p:pic>
                      <p:nvPicPr>
                        <p:cNvPr id="0" name="图片 53894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1" y="2666"/>
                          <a:ext cx="189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47" name="Object 23"/>
          <p:cNvGraphicFramePr>
            <a:graphicFrameLocks noChangeAspect="1"/>
          </p:cNvGraphicFramePr>
          <p:nvPr/>
        </p:nvGraphicFramePr>
        <p:xfrm>
          <a:off x="7364413" y="3244552"/>
          <a:ext cx="2413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37" name="Equation" r:id="rId23" imgW="317500" imgH="419100" progId="Equation.3">
                  <p:embed/>
                </p:oleObj>
              </mc:Choice>
              <mc:Fallback>
                <p:oleObj name="Equation" r:id="rId23" imgW="317500" imgH="419100" progId="Equation.3">
                  <p:embed/>
                  <p:pic>
                    <p:nvPicPr>
                      <p:cNvPr id="0" name="图片 5389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64413" y="3244552"/>
                        <a:ext cx="2413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8" name="Text Box 24"/>
          <p:cNvSpPr txBox="1">
            <a:spLocks noChangeArrowheads="1"/>
          </p:cNvSpPr>
          <p:nvPr/>
        </p:nvSpPr>
        <p:spPr bwMode="auto">
          <a:xfrm>
            <a:off x="179388" y="3258840"/>
            <a:ext cx="1970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则其方程为</a:t>
            </a:r>
            <a:endParaRPr kumimoji="1" lang="zh-CN" altLang="en-US" sz="2800" b="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649" name="Text Box 25"/>
          <p:cNvSpPr txBox="1">
            <a:spLocks noChangeArrowheads="1"/>
          </p:cNvSpPr>
          <p:nvPr/>
        </p:nvSpPr>
        <p:spPr bwMode="auto">
          <a:xfrm>
            <a:off x="5327650" y="1404640"/>
            <a:ext cx="33988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问斜边与水面交成的</a:t>
            </a:r>
          </a:p>
        </p:txBody>
      </p:sp>
      <p:grpSp>
        <p:nvGrpSpPr>
          <p:cNvPr id="26650" name="Group 26"/>
          <p:cNvGrpSpPr/>
          <p:nvPr/>
        </p:nvGrpSpPr>
        <p:grpSpPr bwMode="auto">
          <a:xfrm>
            <a:off x="6272213" y="3409652"/>
            <a:ext cx="1562100" cy="444500"/>
            <a:chOff x="3951" y="1928"/>
            <a:chExt cx="984" cy="280"/>
          </a:xfrm>
        </p:grpSpPr>
        <p:sp>
          <p:nvSpPr>
            <p:cNvPr id="26651" name="Line 27"/>
            <p:cNvSpPr>
              <a:spLocks noChangeShapeType="1"/>
            </p:cNvSpPr>
            <p:nvPr/>
          </p:nvSpPr>
          <p:spPr bwMode="auto">
            <a:xfrm>
              <a:off x="4527" y="2056"/>
              <a:ext cx="4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26652" name="Object 28"/>
            <p:cNvGraphicFramePr>
              <a:graphicFrameLocks noChangeAspect="1"/>
            </p:cNvGraphicFramePr>
            <p:nvPr/>
          </p:nvGraphicFramePr>
          <p:xfrm>
            <a:off x="4382" y="1928"/>
            <a:ext cx="130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8" name="Equation" r:id="rId25" imgW="304800" imgH="317500" progId="Equation.3">
                    <p:embed/>
                  </p:oleObj>
                </mc:Choice>
                <mc:Fallback>
                  <p:oleObj name="Equation" r:id="rId25" imgW="304800" imgH="317500" progId="Equation.3">
                    <p:embed/>
                    <p:pic>
                      <p:nvPicPr>
                        <p:cNvPr id="0" name="图片 5389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2" y="1928"/>
                          <a:ext cx="130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53" name="Object 29"/>
            <p:cNvGraphicFramePr>
              <a:graphicFrameLocks noChangeAspect="1"/>
            </p:cNvGraphicFramePr>
            <p:nvPr/>
          </p:nvGraphicFramePr>
          <p:xfrm>
            <a:off x="3951" y="2020"/>
            <a:ext cx="561" cy="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939" name="Equation" r:id="rId27" imgW="1320800" imgH="444500" progId="Equation.3">
                    <p:embed/>
                  </p:oleObj>
                </mc:Choice>
                <mc:Fallback>
                  <p:oleObj name="Equation" r:id="rId27" imgW="1320800" imgH="444500" progId="Equation.3">
                    <p:embed/>
                    <p:pic>
                      <p:nvPicPr>
                        <p:cNvPr id="0" name="图片 53897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biLevel thresh="50000"/>
                          <a:grayscl/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1" y="2020"/>
                          <a:ext cx="561" cy="1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61" name="Object 37"/>
          <p:cNvGraphicFramePr>
            <a:graphicFrameLocks noChangeAspect="1"/>
          </p:cNvGraphicFramePr>
          <p:nvPr/>
        </p:nvGraphicFramePr>
        <p:xfrm>
          <a:off x="1295400" y="3892252"/>
          <a:ext cx="1625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940" name="Equation" r:id="rId29" imgW="2171700" imgH="1066800" progId="Equation.3">
                  <p:embed/>
                </p:oleObj>
              </mc:Choice>
              <mc:Fallback>
                <p:oleObj name="Equation" r:id="rId29" imgW="2171700" imgH="1066800" progId="Equation.3">
                  <p:embed/>
                  <p:pic>
                    <p:nvPicPr>
                      <p:cNvPr id="0" name="图片 5389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92252"/>
                        <a:ext cx="1625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6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 autoUpdateAnimBg="0"/>
      <p:bldP spid="26634" grpId="0" build="p" autoUpdateAnimBg="0"/>
      <p:bldP spid="2664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1524000" y="818813"/>
          <a:ext cx="3822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4" name="Equation" r:id="rId3" imgW="5092700" imgH="1270000" progId="Equation.3">
                  <p:embed/>
                </p:oleObj>
              </mc:Choice>
              <mc:Fallback>
                <p:oleObj name="Equation" r:id="rId3" imgW="5092700" imgH="1270000" progId="Equation.3">
                  <p:embed/>
                  <p:pic>
                    <p:nvPicPr>
                      <p:cNvPr id="0" name="图片 5495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818813"/>
                        <a:ext cx="3822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Line 10"/>
          <p:cNvSpPr>
            <a:spLocks noChangeShapeType="1"/>
          </p:cNvSpPr>
          <p:nvPr/>
        </p:nvSpPr>
        <p:spPr bwMode="auto">
          <a:xfrm>
            <a:off x="685800" y="1809413"/>
            <a:ext cx="7391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762000" y="1949113"/>
          <a:ext cx="17018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5" name="Equation" r:id="rId5" imgW="2273300" imgH="1130300" progId="Equation.3">
                  <p:embed/>
                </p:oleObj>
              </mc:Choice>
              <mc:Fallback>
                <p:oleObj name="Equation" r:id="rId5" imgW="2273300" imgH="1130300" progId="Equation.3">
                  <p:embed/>
                  <p:pic>
                    <p:nvPicPr>
                      <p:cNvPr id="0" name="图片 5496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949113"/>
                        <a:ext cx="17018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/>
        </p:nvGraphicFramePr>
        <p:xfrm>
          <a:off x="1993900" y="4211300"/>
          <a:ext cx="2197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6" name="Equation" r:id="rId7" imgW="2933700" imgH="1181100" progId="Equation.3">
                  <p:embed/>
                </p:oleObj>
              </mc:Choice>
              <mc:Fallback>
                <p:oleObj name="Equation" r:id="rId7" imgW="2933700" imgH="1181100" progId="Equation.3">
                  <p:embed/>
                  <p:pic>
                    <p:nvPicPr>
                      <p:cNvPr id="0" name="图片 5496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4211300"/>
                        <a:ext cx="2197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2286000" y="3636625"/>
            <a:ext cx="244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故得唯一驻点 </a:t>
            </a: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27075" y="5760372"/>
            <a:ext cx="23272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故此唯一驻点</a:t>
            </a:r>
          </a:p>
        </p:txBody>
      </p:sp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3013075" y="5801647"/>
          <a:ext cx="441325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7" name="Equation" r:id="rId9" imgW="254000" imgH="304800" progId="Equation.3">
                  <p:embed/>
                </p:oleObj>
              </mc:Choice>
              <mc:Fallback>
                <p:oleObj name="Equation" r:id="rId9" imgW="254000" imgH="304800" progId="Equation.3">
                  <p:embed/>
                  <p:pic>
                    <p:nvPicPr>
                      <p:cNvPr id="0" name="图片 5496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5801647"/>
                        <a:ext cx="441325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433274" y="5790634"/>
            <a:ext cx="18309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即为所求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. 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685800" y="5216188"/>
            <a:ext cx="4724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由实际意义可知最大值存在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2514600" y="2114213"/>
            <a:ext cx="539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</a:p>
        </p:txBody>
      </p:sp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1295400" y="2965113"/>
          <a:ext cx="3759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8" name="Equation" r:id="rId11" imgW="5016500" imgH="596900" progId="Equation.3">
                  <p:embed/>
                </p:oleObj>
              </mc:Choice>
              <mc:Fallback>
                <p:oleObj name="Equation" r:id="rId11" imgW="5016500" imgH="596900" progId="Equation.3">
                  <p:embed/>
                  <p:pic>
                    <p:nvPicPr>
                      <p:cNvPr id="0" name="图片 5496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965113"/>
                        <a:ext cx="3759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8" name="Object 20"/>
          <p:cNvGraphicFramePr>
            <a:graphicFrameLocks noChangeAspect="1"/>
          </p:cNvGraphicFramePr>
          <p:nvPr/>
        </p:nvGraphicFramePr>
        <p:xfrm>
          <a:off x="381000" y="3600113"/>
          <a:ext cx="1828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009" name="Equation" r:id="rId13" imgW="2438400" imgH="762000" progId="Equation.3">
                  <p:embed/>
                </p:oleObj>
              </mc:Choice>
              <mc:Fallback>
                <p:oleObj name="Equation" r:id="rId13" imgW="2438400" imgH="762000" progId="Equation.3">
                  <p:embed/>
                  <p:pic>
                    <p:nvPicPr>
                      <p:cNvPr id="0" name="图片 5496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biLevel thresh="50000"/>
                        <a:grayscl/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600113"/>
                        <a:ext cx="18288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9" name="Group 21"/>
          <p:cNvGrpSpPr/>
          <p:nvPr/>
        </p:nvGrpSpPr>
        <p:grpSpPr bwMode="auto">
          <a:xfrm>
            <a:off x="6019800" y="2266613"/>
            <a:ext cx="2400300" cy="2120900"/>
            <a:chOff x="3951" y="1536"/>
            <a:chExt cx="1512" cy="1336"/>
          </a:xfrm>
        </p:grpSpPr>
        <p:grpSp>
          <p:nvGrpSpPr>
            <p:cNvPr id="27670" name="Group 22"/>
            <p:cNvGrpSpPr/>
            <p:nvPr/>
          </p:nvGrpSpPr>
          <p:grpSpPr bwMode="auto">
            <a:xfrm>
              <a:off x="4524" y="1536"/>
              <a:ext cx="680" cy="1039"/>
              <a:chOff x="4524" y="1536"/>
              <a:chExt cx="680" cy="1039"/>
            </a:xfrm>
          </p:grpSpPr>
          <p:sp>
            <p:nvSpPr>
              <p:cNvPr id="27671" name="AutoShape 23"/>
              <p:cNvSpPr>
                <a:spLocks noChangeArrowheads="1"/>
              </p:cNvSpPr>
              <p:nvPr/>
            </p:nvSpPr>
            <p:spPr bwMode="auto">
              <a:xfrm flipV="1">
                <a:off x="4524" y="1668"/>
                <a:ext cx="680" cy="907"/>
              </a:xfrm>
              <a:prstGeom prst="rtTriangle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7672" name="Object 24"/>
              <p:cNvGraphicFramePr>
                <a:graphicFrameLocks noChangeAspect="1"/>
              </p:cNvGraphicFramePr>
              <p:nvPr/>
            </p:nvGraphicFramePr>
            <p:xfrm>
              <a:off x="4942" y="1704"/>
              <a:ext cx="146" cy="1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0" name="Equation" r:id="rId15" imgW="317500" imgH="419100" progId="Equation.3">
                      <p:embed/>
                    </p:oleObj>
                  </mc:Choice>
                  <mc:Fallback>
                    <p:oleObj name="Equation" r:id="rId15" imgW="317500" imgH="419100" progId="Equation.3">
                      <p:embed/>
                      <p:pic>
                        <p:nvPicPr>
                          <p:cNvPr id="0" name="图片 54965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942" y="1704"/>
                            <a:ext cx="146" cy="19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7673" name="AutoShape 25" descr="窄横线"/>
              <p:cNvSpPr>
                <a:spLocks noChangeArrowheads="1"/>
              </p:cNvSpPr>
              <p:nvPr/>
            </p:nvSpPr>
            <p:spPr bwMode="auto">
              <a:xfrm flipV="1">
                <a:off x="4560" y="1536"/>
                <a:ext cx="170" cy="113"/>
              </a:xfrm>
              <a:prstGeom prst="triangle">
                <a:avLst>
                  <a:gd name="adj" fmla="val 50000"/>
                </a:avLst>
              </a:prstGeom>
              <a:pattFill prst="narHorz">
                <a:fgClr>
                  <a:schemeClr val="tx1"/>
                </a:fgClr>
                <a:bgClr>
                  <a:schemeClr val="bg1"/>
                </a:bgClr>
              </a:patt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aphicFrame>
          <p:nvGraphicFramePr>
            <p:cNvPr id="27674" name="Object 26"/>
            <p:cNvGraphicFramePr>
              <a:graphicFrameLocks noChangeAspect="1"/>
            </p:cNvGraphicFramePr>
            <p:nvPr/>
          </p:nvGraphicFramePr>
          <p:xfrm>
            <a:off x="4894" y="2112"/>
            <a:ext cx="98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1" name="Equation" r:id="rId17" imgW="203200" imgH="444500" progId="Equation.3">
                    <p:embed/>
                  </p:oleObj>
                </mc:Choice>
                <mc:Fallback>
                  <p:oleObj name="Equation" r:id="rId17" imgW="203200" imgH="444500" progId="Equation.3">
                    <p:embed/>
                    <p:pic>
                      <p:nvPicPr>
                        <p:cNvPr id="0" name="图片 54966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4" y="2112"/>
                          <a:ext cx="98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75" name="Group 27"/>
            <p:cNvGrpSpPr/>
            <p:nvPr/>
          </p:nvGrpSpPr>
          <p:grpSpPr bwMode="auto">
            <a:xfrm>
              <a:off x="4320" y="1632"/>
              <a:ext cx="1143" cy="1240"/>
              <a:chOff x="4320" y="1632"/>
              <a:chExt cx="1143" cy="1240"/>
            </a:xfrm>
          </p:grpSpPr>
          <p:sp>
            <p:nvSpPr>
              <p:cNvPr id="27676" name="Line 28"/>
              <p:cNvSpPr>
                <a:spLocks noChangeShapeType="1"/>
              </p:cNvSpPr>
              <p:nvPr/>
            </p:nvSpPr>
            <p:spPr bwMode="auto">
              <a:xfrm>
                <a:off x="4524" y="1668"/>
                <a:ext cx="0" cy="120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677" name="Line 29"/>
              <p:cNvSpPr>
                <a:spLocks noChangeShapeType="1"/>
              </p:cNvSpPr>
              <p:nvPr/>
            </p:nvSpPr>
            <p:spPr bwMode="auto">
              <a:xfrm>
                <a:off x="4529" y="1668"/>
                <a:ext cx="8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7678" name="Object 30"/>
              <p:cNvGraphicFramePr>
                <a:graphicFrameLocks noChangeAspect="1"/>
              </p:cNvGraphicFramePr>
              <p:nvPr/>
            </p:nvGraphicFramePr>
            <p:xfrm>
              <a:off x="4320" y="1632"/>
              <a:ext cx="18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2" name="Equation" r:id="rId19" imgW="165100" imgH="190500" progId="Equation.3">
                      <p:embed/>
                    </p:oleObj>
                  </mc:Choice>
                  <mc:Fallback>
                    <p:oleObj name="Equation" r:id="rId19" imgW="165100" imgH="190500" progId="Equation.3">
                      <p:embed/>
                      <p:pic>
                        <p:nvPicPr>
                          <p:cNvPr id="0" name="图片 54967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0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1632"/>
                            <a:ext cx="18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79" name="Object 31"/>
              <p:cNvGraphicFramePr>
                <a:graphicFrameLocks noChangeAspect="1"/>
              </p:cNvGraphicFramePr>
              <p:nvPr/>
            </p:nvGraphicFramePr>
            <p:xfrm>
              <a:off x="5255" y="1704"/>
              <a:ext cx="208" cy="2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3" name="Equation" r:id="rId21" imgW="190500" imgH="215900" progId="Equation.3">
                      <p:embed/>
                    </p:oleObj>
                  </mc:Choice>
                  <mc:Fallback>
                    <p:oleObj name="Equation" r:id="rId21" imgW="190500" imgH="215900" progId="Equation.3">
                      <p:embed/>
                      <p:pic>
                        <p:nvPicPr>
                          <p:cNvPr id="0" name="图片 54968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2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55" y="1704"/>
                            <a:ext cx="208" cy="2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0" name="Object 32"/>
              <p:cNvGraphicFramePr>
                <a:graphicFrameLocks noChangeAspect="1"/>
              </p:cNvGraphicFramePr>
              <p:nvPr/>
            </p:nvGraphicFramePr>
            <p:xfrm>
              <a:off x="4551" y="2666"/>
              <a:ext cx="189" cy="2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4" name="Equation" r:id="rId23" imgW="165100" imgH="190500" progId="Equation.3">
                      <p:embed/>
                    </p:oleObj>
                  </mc:Choice>
                  <mc:Fallback>
                    <p:oleObj name="Equation" r:id="rId23" imgW="165100" imgH="190500" progId="Equation.3">
                      <p:embed/>
                      <p:pic>
                        <p:nvPicPr>
                          <p:cNvPr id="0" name="图片 54969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4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51" y="2666"/>
                            <a:ext cx="189" cy="2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7681" name="Object 33"/>
            <p:cNvGraphicFramePr>
              <a:graphicFrameLocks noChangeAspect="1"/>
            </p:cNvGraphicFramePr>
            <p:nvPr/>
          </p:nvGraphicFramePr>
          <p:xfrm>
            <a:off x="4639" y="1824"/>
            <a:ext cx="152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5015" name="Equation" r:id="rId25" imgW="317500" imgH="419100" progId="Equation.3">
                    <p:embed/>
                  </p:oleObj>
                </mc:Choice>
                <mc:Fallback>
                  <p:oleObj name="Equation" r:id="rId25" imgW="317500" imgH="419100" progId="Equation.3">
                    <p:embed/>
                    <p:pic>
                      <p:nvPicPr>
                        <p:cNvPr id="0" name="图片 54970"/>
                        <p:cNvPicPr preferRelativeResize="0"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lum bright="-10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39" y="1824"/>
                          <a:ext cx="152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7682" name="Group 34"/>
            <p:cNvGrpSpPr/>
            <p:nvPr/>
          </p:nvGrpSpPr>
          <p:grpSpPr bwMode="auto">
            <a:xfrm>
              <a:off x="3951" y="1928"/>
              <a:ext cx="984" cy="280"/>
              <a:chOff x="3951" y="1928"/>
              <a:chExt cx="984" cy="280"/>
            </a:xfrm>
          </p:grpSpPr>
          <p:sp>
            <p:nvSpPr>
              <p:cNvPr id="27683" name="Line 35"/>
              <p:cNvSpPr>
                <a:spLocks noChangeShapeType="1"/>
              </p:cNvSpPr>
              <p:nvPr/>
            </p:nvSpPr>
            <p:spPr bwMode="auto">
              <a:xfrm>
                <a:off x="4527" y="2056"/>
                <a:ext cx="40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graphicFrame>
            <p:nvGraphicFramePr>
              <p:cNvPr id="27684" name="Object 36"/>
              <p:cNvGraphicFramePr>
                <a:graphicFrameLocks noChangeAspect="1"/>
              </p:cNvGraphicFramePr>
              <p:nvPr/>
            </p:nvGraphicFramePr>
            <p:xfrm>
              <a:off x="4382" y="1928"/>
              <a:ext cx="130" cy="1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6" name="Equation" r:id="rId27" imgW="304800" imgH="317500" progId="Equation.3">
                      <p:embed/>
                    </p:oleObj>
                  </mc:Choice>
                  <mc:Fallback>
                    <p:oleObj name="Equation" r:id="rId27" imgW="304800" imgH="317500" progId="Equation.3">
                      <p:embed/>
                      <p:pic>
                        <p:nvPicPr>
                          <p:cNvPr id="0" name="图片 54971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2" y="1928"/>
                            <a:ext cx="130" cy="1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685" name="Object 37"/>
              <p:cNvGraphicFramePr>
                <a:graphicFrameLocks noChangeAspect="1"/>
              </p:cNvGraphicFramePr>
              <p:nvPr/>
            </p:nvGraphicFramePr>
            <p:xfrm>
              <a:off x="3951" y="2020"/>
              <a:ext cx="561" cy="1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5017" name="Equation" r:id="rId29" imgW="1320800" imgH="444500" progId="Equation.3">
                      <p:embed/>
                    </p:oleObj>
                  </mc:Choice>
                  <mc:Fallback>
                    <p:oleObj name="Equation" r:id="rId29" imgW="1320800" imgH="444500" progId="Equation.3">
                      <p:embed/>
                      <p:pic>
                        <p:nvPicPr>
                          <p:cNvPr id="0" name="图片 54972"/>
                          <p:cNvPicPr preferRelativeResize="0"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biLevel thresh="50000"/>
                            <a:grayscl/>
                            <a:lum bright="-100000"/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951" y="2020"/>
                            <a:ext cx="561" cy="1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6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61" grpId="0" build="p" autoUpdateAnimBg="0"/>
      <p:bldP spid="27662" grpId="0" build="p" autoUpdateAnimBg="0"/>
      <p:bldP spid="27664" grpId="0" build="p" autoUpdateAnimBg="0" advAuto="0"/>
      <p:bldP spid="27665" grpId="0" build="p" autoUpdateAnimBg="0"/>
      <p:bldP spid="27666" grpId="0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D:\360安全浏览器下载\88403028284612063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95" y="1068106"/>
            <a:ext cx="4903627" cy="4403456"/>
          </a:xfrm>
          <a:prstGeom prst="roundRect">
            <a:avLst>
              <a:gd name="adj" fmla="val 3185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stA="30000" endPos="13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4073883" y="562120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潜水器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868697"/>
            <a:ext cx="4752528" cy="4460213"/>
          </a:xfrm>
          <a:prstGeom prst="roundRect">
            <a:avLst>
              <a:gd name="adj" fmla="val 3185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stA="30000" endPos="13000" dir="5400000" sy="-100000" algn="bl" rotWithShape="0"/>
          </a:effectLst>
        </p:spPr>
      </p:pic>
      <p:sp>
        <p:nvSpPr>
          <p:cNvPr id="3" name="TextBox 2"/>
          <p:cNvSpPr txBox="1"/>
          <p:nvPr/>
        </p:nvSpPr>
        <p:spPr>
          <a:xfrm>
            <a:off x="3860215" y="5526980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北斗卫星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组合 38"/>
          <p:cNvGrpSpPr/>
          <p:nvPr/>
        </p:nvGrpSpPr>
        <p:grpSpPr>
          <a:xfrm>
            <a:off x="5942028" y="2136057"/>
            <a:ext cx="790665" cy="589189"/>
            <a:chOff x="8471917" y="2542083"/>
            <a:chExt cx="790665" cy="589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471917" y="2608052"/>
                  <a:ext cx="79066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  <a:ea typeface="+mn-ea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1917" y="2608052"/>
                  <a:ext cx="790665" cy="523220"/>
                </a:xfrm>
                <a:prstGeom prst="rect">
                  <a:avLst/>
                </a:prstGeom>
                <a:blipFill rotWithShape="1">
                  <a:blip r:embed="rId2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连接符 40"/>
            <p:cNvCxnSpPr/>
            <p:nvPr/>
          </p:nvCxnSpPr>
          <p:spPr bwMode="auto">
            <a:xfrm flipH="1" flipV="1">
              <a:off x="8878106" y="254208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2" name="组合 41"/>
          <p:cNvGrpSpPr/>
          <p:nvPr/>
        </p:nvGrpSpPr>
        <p:grpSpPr>
          <a:xfrm>
            <a:off x="6777083" y="2136057"/>
            <a:ext cx="1443342" cy="575614"/>
            <a:chOff x="9306972" y="2542083"/>
            <a:chExt cx="1443342" cy="5756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9306972" y="2594477"/>
                  <a:ext cx="144334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𝑥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</a:rPr>
                          <m:t>+∆</m:t>
                        </m:r>
                        <m:r>
                          <a:rPr lang="en-US" altLang="zh-CN" sz="2800" b="0" i="1" smtClean="0">
                            <a:latin typeface="Cambria Math" panose="02040503050406030204"/>
                            <a:ea typeface="Cambria Math" panose="02040503050406030204"/>
                          </a:rPr>
                          <m:t>𝑥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</a:endParaRPr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972" y="2594477"/>
                  <a:ext cx="1443342" cy="523220"/>
                </a:xfrm>
                <a:prstGeom prst="rect">
                  <a:avLst/>
                </a:prstGeom>
                <a:blipFill rotWithShape="1">
                  <a:blip r:embed="rId3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/>
            <p:cNvCxnSpPr/>
            <p:nvPr/>
          </p:nvCxnSpPr>
          <p:spPr bwMode="auto">
            <a:xfrm flipH="1" flipV="1">
              <a:off x="9454170" y="254208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45" name="组合 44"/>
          <p:cNvGrpSpPr/>
          <p:nvPr/>
        </p:nvGrpSpPr>
        <p:grpSpPr>
          <a:xfrm>
            <a:off x="6014036" y="1179979"/>
            <a:ext cx="1581330" cy="1072765"/>
            <a:chOff x="8694932" y="1586005"/>
            <a:chExt cx="1581330" cy="1072765"/>
          </a:xfrm>
        </p:grpSpPr>
        <p:cxnSp>
          <p:nvCxnSpPr>
            <p:cNvPr id="46" name="直接连接符 45"/>
            <p:cNvCxnSpPr/>
            <p:nvPr/>
          </p:nvCxnSpPr>
          <p:spPr bwMode="auto">
            <a:xfrm flipH="1" flipV="1">
              <a:off x="9052126" y="2550770"/>
              <a:ext cx="1" cy="108000"/>
            </a:xfrm>
            <a:prstGeom prst="line">
              <a:avLst/>
            </a:prstGeom>
            <a:solidFill>
              <a:schemeClr val="accent1"/>
            </a:solidFill>
            <a:ln w="101600" cap="flat" cmpd="sng" algn="ctr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8694932" y="1586005"/>
                  <a:ext cx="158133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+mn-ea"/>
                          </a:rPr>
                          <m:t>𝐹</m:t>
                        </m:r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+mn-ea"/>
                          </a:rPr>
                          <m:t>(</m:t>
                        </m:r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+mn-ea"/>
                          </a:rPr>
                          <m:t>𝑥</m:t>
                        </m:r>
                        <m:r>
                          <a:rPr lang="en-US" altLang="zh-CN" sz="2800" b="0" i="1" smtClean="0">
                            <a:solidFill>
                              <a:srgbClr val="C00000"/>
                            </a:solidFill>
                            <a:latin typeface="Cambria Math" panose="02040503050406030204"/>
                            <a:ea typeface="+mn-ea"/>
                          </a:rPr>
                          <m:t>)</m:t>
                        </m:r>
                      </m:oMath>
                    </m:oMathPara>
                  </a14:m>
                  <a:endParaRPr lang="zh-CN" altLang="en-US" sz="2800" i="1" dirty="0">
                    <a:solidFill>
                      <a:srgbClr val="C00000"/>
                    </a:solidFill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932" y="1586005"/>
                  <a:ext cx="1581330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47"/>
            <p:cNvCxnSpPr/>
            <p:nvPr/>
          </p:nvCxnSpPr>
          <p:spPr bwMode="auto">
            <a:xfrm flipV="1">
              <a:off x="9050545" y="2077155"/>
              <a:ext cx="509756" cy="581615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Box 2"/>
              <p:cNvSpPr txBox="1">
                <a:spLocks noChangeArrowheads="1"/>
              </p:cNvSpPr>
              <p:nvPr/>
            </p:nvSpPr>
            <p:spPr bwMode="auto">
              <a:xfrm>
                <a:off x="551162" y="875831"/>
                <a:ext cx="3588790" cy="28931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设物体在连续变力</a:t>
                </a:r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𝐹</m:t>
                    </m:r>
                    <m:d>
                      <m:dPr>
                        <m:ctrlP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kumimoji="0" lang="en-US" altLang="zh-CN" sz="2800" b="0" i="1" u="none" strike="noStrike" cap="none" normalizeH="0" baseline="0" smtClean="0">
                            <a:ln>
                              <a:noFill/>
                            </a:ln>
                            <a:effectLst/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作用下沿</a:t>
                </a:r>
                <a14:m>
                  <m:oMath xmlns:m="http://schemas.openxmlformats.org/officeDocument/2006/math">
                    <m:r>
                      <a:rPr kumimoji="0" lang="en-US" altLang="zh-CN" sz="2800" b="0" i="0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轴从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移动到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=</m:t>
                    </m:r>
                    <m:r>
                      <a:rPr kumimoji="0" lang="en-US" altLang="zh-CN" sz="28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</m:oMath>
                </a14:m>
                <a:r>
                  <a:rPr kumimoji="0" lang="en-US" alt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力</a:t>
                </a:r>
                <a:r>
                  <a:rPr lang="zh-CN" altLang="en-US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的方向与运动方向平行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变力所做的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功</a:t>
                </a:r>
                <a:r>
                  <a:rPr lang="en-US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</a:t>
                </a:r>
                <a:endParaRPr lang="en-US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9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1162" y="875831"/>
                <a:ext cx="3588790" cy="2893100"/>
              </a:xfrm>
              <a:prstGeom prst="rect">
                <a:avLst/>
              </a:prstGeom>
              <a:blipFill rotWithShape="1">
                <a:blip r:embed="rId5"/>
                <a:stretch>
                  <a:fillRect l="-17" t="-6" r="11" b="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组合 49"/>
          <p:cNvGrpSpPr/>
          <p:nvPr/>
        </p:nvGrpSpPr>
        <p:grpSpPr>
          <a:xfrm>
            <a:off x="4322914" y="1082534"/>
            <a:ext cx="4575982" cy="1800000"/>
            <a:chOff x="6852803" y="1488560"/>
            <a:chExt cx="4575982" cy="1800000"/>
          </a:xfrm>
        </p:grpSpPr>
        <p:sp>
          <p:nvSpPr>
            <p:cNvPr id="51" name="Line 4"/>
            <p:cNvSpPr>
              <a:spLocks noChangeShapeType="1"/>
            </p:cNvSpPr>
            <p:nvPr/>
          </p:nvSpPr>
          <p:spPr bwMode="auto">
            <a:xfrm>
              <a:off x="6930884" y="2649142"/>
              <a:ext cx="41074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6891886" y="2614520"/>
                  <a:ext cx="6986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latin typeface="Cambria Math" panose="02040503050406030204"/>
                            <a:ea typeface="+mn-ea"/>
                          </a:rPr>
                          <m:t>𝑂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1886" y="2614520"/>
                  <a:ext cx="698623" cy="461665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0966339" y="2403853"/>
                  <a:ext cx="42296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/>
                            <a:ea typeface="+mn-ea"/>
                          </a:rPr>
                          <m:t>𝑥</m:t>
                        </m:r>
                      </m:oMath>
                    </m:oMathPara>
                  </a14:m>
                  <a:endParaRPr lang="zh-CN" altLang="en-US" sz="24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66339" y="2403853"/>
                  <a:ext cx="422968" cy="461665"/>
                </a:xfrm>
                <a:prstGeom prst="rect">
                  <a:avLst/>
                </a:prstGeom>
                <a:blipFill rotWithShape="1">
                  <a:blip r:embed="rId7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7535813" y="2590694"/>
                  <a:ext cx="13198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/>
                            <a:ea typeface="+mn-ea"/>
                          </a:rPr>
                          <m:t>𝑎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5813" y="2590694"/>
                  <a:ext cx="1319836" cy="523220"/>
                </a:xfrm>
                <a:prstGeom prst="rect">
                  <a:avLst/>
                </a:prstGeom>
                <a:blipFill rotWithShape="1">
                  <a:blip r:embed="rId8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0607562" y="2683079"/>
                  <a:ext cx="52865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i="1" dirty="0" smtClean="0">
                            <a:latin typeface="Cambria Math" panose="02040503050406030204"/>
                            <a:ea typeface="+mn-ea"/>
                          </a:rPr>
                          <m:t>𝑏</m:t>
                        </m:r>
                      </m:oMath>
                    </m:oMathPara>
                  </a14:m>
                  <a:endParaRPr lang="zh-CN" altLang="en-US" sz="2800" i="1" dirty="0">
                    <a:latin typeface="+mn-ea"/>
                    <a:ea typeface="+mn-ea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07562" y="2683079"/>
                  <a:ext cx="528651" cy="523220"/>
                </a:xfrm>
                <a:prstGeom prst="rect">
                  <a:avLst/>
                </a:prstGeom>
                <a:blipFill rotWithShape="1">
                  <a:blip r:embed="rId9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55"/>
            <p:cNvCxnSpPr/>
            <p:nvPr/>
          </p:nvCxnSpPr>
          <p:spPr bwMode="auto">
            <a:xfrm flipH="1" flipV="1">
              <a:off x="7096819" y="254208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直接连接符 56"/>
            <p:cNvCxnSpPr/>
            <p:nvPr/>
          </p:nvCxnSpPr>
          <p:spPr bwMode="auto">
            <a:xfrm flipH="1" flipV="1">
              <a:off x="10750314" y="2542083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8" name="圆角矩形 57"/>
            <p:cNvSpPr/>
            <p:nvPr/>
          </p:nvSpPr>
          <p:spPr>
            <a:xfrm>
              <a:off x="6852803" y="1488560"/>
              <a:ext cx="4575982" cy="1800000"/>
            </a:xfrm>
            <a:prstGeom prst="roundRect">
              <a:avLst>
                <a:gd name="adj" fmla="val 3777"/>
              </a:avLst>
            </a:prstGeom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30000"/>
                </a:lnSpc>
              </a:pPr>
              <a:endPara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9" name="直接连接符 58"/>
            <p:cNvCxnSpPr/>
            <p:nvPr/>
          </p:nvCxnSpPr>
          <p:spPr bwMode="auto">
            <a:xfrm flipH="1" flipV="1">
              <a:off x="7679828" y="2550770"/>
              <a:ext cx="1" cy="10800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>
              <a:off x="7679828" y="2649142"/>
              <a:ext cx="3070487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CC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矩形 60"/>
              <p:cNvSpPr/>
              <p:nvPr/>
            </p:nvSpPr>
            <p:spPr>
              <a:xfrm>
                <a:off x="1519093" y="3806407"/>
                <a:ext cx="2630657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0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𝐝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𝑾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𝒙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)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2800" b="1" i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𝐝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​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𝒙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1" name="矩形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93" y="3806407"/>
                <a:ext cx="2630657" cy="538609"/>
              </a:xfrm>
              <a:prstGeom prst="rect">
                <a:avLst/>
              </a:prstGeom>
              <a:blipFill rotWithShape="1">
                <a:blip r:embed="rId10"/>
                <a:stretch>
                  <a:fillRect l="-7" t="-40" r="1" b="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 Box 6"/>
              <p:cNvSpPr txBox="1">
                <a:spLocks noChangeArrowheads="1"/>
              </p:cNvSpPr>
              <p:nvPr/>
            </p:nvSpPr>
            <p:spPr bwMode="auto">
              <a:xfrm>
                <a:off x="539552" y="4345016"/>
                <a:ext cx="7132063" cy="5386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因此变力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𝐹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𝑥</m:t>
                        </m:r>
                      </m:e>
                    </m:d>
                  </m:oMath>
                </a14:m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在区间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[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𝑎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,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𝑏</m:t>
                    </m:r>
                    <m:r>
                      <a:rPr lang="en-US" altLang="zh-CN" sz="2800" b="0" i="1" smtClean="0"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]</m:t>
                    </m:r>
                  </m:oMath>
                </a14:m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上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所</a:t>
                </a:r>
                <a:r>
                  <a:rPr lang="zh-CN" altLang="en-US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做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</a:t>
                </a:r>
                <a:r>
                  <a:rPr lang="zh-CN" altLang="zh-CN" sz="2800" dirty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功</a:t>
                </a:r>
                <a:r>
                  <a:rPr lang="zh-CN" altLang="zh-CN" sz="2800" dirty="0" smtClean="0"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</a:t>
                </a:r>
                <a:endParaRPr lang="zh-CN" altLang="zh-CN" sz="28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345016"/>
                <a:ext cx="7132063" cy="538609"/>
              </a:xfrm>
              <a:prstGeom prst="rect">
                <a:avLst/>
              </a:prstGeom>
              <a:blipFill rotWithShape="1">
                <a:blip r:embed="rId11"/>
                <a:stretch>
                  <a:fillRect l="-6" t="-64" r="3" b="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矩形 62"/>
              <p:cNvSpPr/>
              <p:nvPr/>
            </p:nvSpPr>
            <p:spPr>
              <a:xfrm>
                <a:off x="3112012" y="4919496"/>
                <a:ext cx="2909835" cy="1113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𝑾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 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𝒂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 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𝒃</m:t>
                          </m:r>
                        </m:sup>
                        <m:e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𝑭</m:t>
                          </m:r>
                          <m: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(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  <m: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 </m:t>
                          </m:r>
                          <m:r>
                            <a:rPr lang="zh-CN" altLang="en-US" sz="2800" b="1" i="0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𝐝</m:t>
                          </m:r>
                          <m:r>
                            <m:rPr>
                              <m:nor/>
                            </m:rPr>
                            <a:rPr lang="zh-CN" altLang="en-US" sz="2800" b="1">
                              <a:solidFill>
                                <a:srgbClr val="0000CC"/>
                              </a:solidFill>
                              <a:latin typeface="Cambria Math" panose="02040503050406030204" charset="0"/>
                            </a:rPr>
                            <m:t>​</m:t>
                          </m:r>
                          <m:r>
                            <a:rPr lang="zh-CN" altLang="en-US" sz="2800" b="1" i="1">
                              <a:solidFill>
                                <a:srgbClr val="0000CC"/>
                              </a:solidFill>
                              <a:latin typeface="Cambria Math" panose="02040503050406030204"/>
                            </a:rPr>
                            <m:t>𝒙</m:t>
                          </m:r>
                        </m:e>
                      </m:nary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63" name="矩形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2012" y="4919496"/>
                <a:ext cx="2909835" cy="1113190"/>
              </a:xfrm>
              <a:prstGeom prst="rect">
                <a:avLst/>
              </a:prstGeom>
              <a:blipFill rotWithShape="1">
                <a:blip r:embed="rId12"/>
                <a:stretch>
                  <a:fillRect l="-18" t="-14" r="5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接箭头连接符 63"/>
          <p:cNvCxnSpPr/>
          <p:nvPr/>
        </p:nvCxnSpPr>
        <p:spPr bwMode="auto">
          <a:xfrm>
            <a:off x="6384294" y="2188451"/>
            <a:ext cx="553050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/>
      <p:bldP spid="62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598" y="758825"/>
            <a:ext cx="908050" cy="6096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 algn="l"/>
            <a:r>
              <a:rPr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502096" y="1357288"/>
            <a:ext cx="8534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3m, 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试问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要把桶中的水全部吸出需作多少功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?  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539750" y="1966888"/>
            <a:ext cx="36512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</a:t>
            </a:r>
            <a:r>
              <a:rPr kumimoji="1"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kumimoji="1"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建立坐标系如图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7702550" y="2276475"/>
            <a:ext cx="1079500" cy="18097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gradFill rotWithShape="0">
                  <a:gsLst>
                    <a:gs pos="0">
                      <a:schemeClr val="accent1">
                        <a:gamma/>
                        <a:shade val="46275"/>
                        <a:invGamma/>
                      </a:schemeClr>
                    </a:gs>
                    <a:gs pos="50000">
                      <a:schemeClr val="accent1"/>
                    </a:gs>
                    <a:gs pos="100000">
                      <a:schemeClr val="accent1">
                        <a:gamma/>
                        <a:shade val="46275"/>
                        <a:invGamma/>
                      </a:schemeClr>
                    </a:gs>
                  </a:gsLst>
                  <a:lin ang="0" scaled="1"/>
                </a:gradFill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74" name="Line 6"/>
          <p:cNvSpPr>
            <a:spLocks noChangeShapeType="1"/>
          </p:cNvSpPr>
          <p:nvPr/>
        </p:nvSpPr>
        <p:spPr bwMode="auto">
          <a:xfrm>
            <a:off x="8289925" y="227647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8167688" y="2009775"/>
          <a:ext cx="214312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6" name="Equation" r:id="rId4" imgW="292100" imgH="317500" progId="Equation.3">
                  <p:embed/>
                </p:oleObj>
              </mc:Choice>
              <mc:Fallback>
                <p:oleObj name="Equation" r:id="rId4" imgW="292100" imgH="317500" progId="Equation.3">
                  <p:embed/>
                  <p:pic>
                    <p:nvPicPr>
                      <p:cNvPr id="0" name="图片 408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688" y="2009775"/>
                        <a:ext cx="214312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6" name="Object 8"/>
          <p:cNvGraphicFramePr>
            <a:graphicFrameLocks noChangeAspect="1"/>
          </p:cNvGraphicFramePr>
          <p:nvPr/>
        </p:nvGraphicFramePr>
        <p:xfrm>
          <a:off x="8197850" y="4905375"/>
          <a:ext cx="225425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7" name="Equation" r:id="rId6" imgW="304800" imgH="317500" progId="Equation.3">
                  <p:embed/>
                </p:oleObj>
              </mc:Choice>
              <mc:Fallback>
                <p:oleObj name="Equation" r:id="rId6" imgW="304800" imgH="317500" progId="Equation.3">
                  <p:embed/>
                  <p:pic>
                    <p:nvPicPr>
                      <p:cNvPr id="0" name="图片 408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7850" y="4905375"/>
                        <a:ext cx="225425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7" name="Object 9"/>
          <p:cNvGraphicFramePr>
            <a:graphicFrameLocks noChangeAspect="1"/>
          </p:cNvGraphicFramePr>
          <p:nvPr/>
        </p:nvGraphicFramePr>
        <p:xfrm>
          <a:off x="7772400" y="4216400"/>
          <a:ext cx="549275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8" name="Equation" r:id="rId8" imgW="304800" imgH="241300" progId="Equation.3">
                  <p:embed/>
                </p:oleObj>
              </mc:Choice>
              <mc:Fallback>
                <p:oleObj name="Equation" r:id="rId8" imgW="304800" imgH="241300" progId="Equation.3">
                  <p:embed/>
                  <p:pic>
                    <p:nvPicPr>
                      <p:cNvPr id="0" name="图片 408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4216400"/>
                        <a:ext cx="549275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7707313" y="3271838"/>
            <a:ext cx="1079500" cy="7143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179" name="Object 11"/>
          <p:cNvGraphicFramePr>
            <a:graphicFrameLocks noChangeAspect="1"/>
          </p:cNvGraphicFramePr>
          <p:nvPr/>
        </p:nvGraphicFramePr>
        <p:xfrm>
          <a:off x="8305800" y="2967038"/>
          <a:ext cx="301625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79" name="Equation" r:id="rId10" imgW="165100" imgH="190500" progId="Equation.3">
                  <p:embed/>
                </p:oleObj>
              </mc:Choice>
              <mc:Fallback>
                <p:oleObj name="Equation" r:id="rId10" imgW="165100" imgH="190500" progId="Equation.3">
                  <p:embed/>
                  <p:pic>
                    <p:nvPicPr>
                      <p:cNvPr id="0" name="图片 408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2967038"/>
                        <a:ext cx="301625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0" name="Object 12"/>
          <p:cNvGraphicFramePr>
            <a:graphicFrameLocks noChangeAspect="1"/>
          </p:cNvGraphicFramePr>
          <p:nvPr/>
        </p:nvGraphicFramePr>
        <p:xfrm>
          <a:off x="7794625" y="3327400"/>
          <a:ext cx="968375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0" name="Equation" r:id="rId12" imgW="1320800" imgH="444500" progId="Equation.3">
                  <p:embed/>
                </p:oleObj>
              </mc:Choice>
              <mc:Fallback>
                <p:oleObj name="Equation" r:id="rId12" imgW="1320800" imgH="444500" progId="Equation.3">
                  <p:embed/>
                  <p:pic>
                    <p:nvPicPr>
                      <p:cNvPr id="0" name="图片 408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94625" y="3327400"/>
                        <a:ext cx="968375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81" name="Group 13"/>
          <p:cNvGrpSpPr/>
          <p:nvPr/>
        </p:nvGrpSpPr>
        <p:grpSpPr bwMode="auto">
          <a:xfrm>
            <a:off x="7700963" y="4105275"/>
            <a:ext cx="582612" cy="304800"/>
            <a:chOff x="4851" y="2448"/>
            <a:chExt cx="367" cy="192"/>
          </a:xfrm>
        </p:grpSpPr>
        <p:sp>
          <p:nvSpPr>
            <p:cNvPr id="7182" name="Line 14"/>
            <p:cNvSpPr>
              <a:spLocks noChangeShapeType="1"/>
            </p:cNvSpPr>
            <p:nvPr/>
          </p:nvSpPr>
          <p:spPr bwMode="auto">
            <a:xfrm>
              <a:off x="4851" y="2448"/>
              <a:ext cx="0" cy="192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3" name="Line 15"/>
            <p:cNvSpPr>
              <a:spLocks noChangeShapeType="1"/>
            </p:cNvSpPr>
            <p:nvPr/>
          </p:nvSpPr>
          <p:spPr bwMode="auto">
            <a:xfrm>
              <a:off x="4878" y="2544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184" name="Group 16"/>
          <p:cNvGrpSpPr/>
          <p:nvPr/>
        </p:nvGrpSpPr>
        <p:grpSpPr bwMode="auto">
          <a:xfrm>
            <a:off x="7146925" y="2276475"/>
            <a:ext cx="549275" cy="1811338"/>
            <a:chOff x="4502" y="1296"/>
            <a:chExt cx="346" cy="1141"/>
          </a:xfrm>
        </p:grpSpPr>
        <p:graphicFrame>
          <p:nvGraphicFramePr>
            <p:cNvPr id="7185" name="Object 17"/>
            <p:cNvGraphicFramePr>
              <a:graphicFrameLocks noChangeAspect="1"/>
            </p:cNvGraphicFramePr>
            <p:nvPr/>
          </p:nvGraphicFramePr>
          <p:xfrm>
            <a:off x="4502" y="1680"/>
            <a:ext cx="34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881" name="Equation" r:id="rId14" imgW="304800" imgH="241300" progId="Equation.3">
                    <p:embed/>
                  </p:oleObj>
                </mc:Choice>
                <mc:Fallback>
                  <p:oleObj name="Equation" r:id="rId14" imgW="304800" imgH="241300" progId="Equation.3">
                    <p:embed/>
                    <p:pic>
                      <p:nvPicPr>
                        <p:cNvPr id="0" name="图片 408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2" y="1680"/>
                          <a:ext cx="34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6" name="Line 18"/>
            <p:cNvSpPr>
              <a:spLocks noChangeShapeType="1"/>
            </p:cNvSpPr>
            <p:nvPr/>
          </p:nvSpPr>
          <p:spPr bwMode="auto">
            <a:xfrm flipH="1">
              <a:off x="4608" y="1296"/>
              <a:ext cx="2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87" name="Line 19"/>
            <p:cNvSpPr>
              <a:spLocks noChangeShapeType="1"/>
            </p:cNvSpPr>
            <p:nvPr/>
          </p:nvSpPr>
          <p:spPr bwMode="auto">
            <a:xfrm flipH="1">
              <a:off x="4608" y="2437"/>
              <a:ext cx="240" cy="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8" name="Group 20"/>
            <p:cNvGrpSpPr/>
            <p:nvPr/>
          </p:nvGrpSpPr>
          <p:grpSpPr bwMode="auto">
            <a:xfrm>
              <a:off x="4726" y="1296"/>
              <a:ext cx="0" cy="1128"/>
              <a:chOff x="4704" y="1296"/>
              <a:chExt cx="0" cy="1128"/>
            </a:xfrm>
          </p:grpSpPr>
          <p:sp>
            <p:nvSpPr>
              <p:cNvPr id="7189" name="Line 21"/>
              <p:cNvSpPr>
                <a:spLocks noChangeShapeType="1"/>
              </p:cNvSpPr>
              <p:nvPr/>
            </p:nvSpPr>
            <p:spPr bwMode="auto">
              <a:xfrm>
                <a:off x="4704" y="2016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190" name="Line 22"/>
              <p:cNvSpPr>
                <a:spLocks noChangeShapeType="1"/>
              </p:cNvSpPr>
              <p:nvPr/>
            </p:nvSpPr>
            <p:spPr bwMode="auto">
              <a:xfrm>
                <a:off x="4704" y="1296"/>
                <a:ext cx="0" cy="408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 b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3886200" y="1966888"/>
            <a:ext cx="2590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在任一小区间</a:t>
            </a:r>
          </a:p>
        </p:txBody>
      </p:sp>
      <p:graphicFrame>
        <p:nvGraphicFramePr>
          <p:cNvPr id="7192" name="Object 24"/>
          <p:cNvGraphicFramePr>
            <a:graphicFrameLocks noChangeAspect="1"/>
          </p:cNvGraphicFramePr>
          <p:nvPr/>
        </p:nvGraphicFramePr>
        <p:xfrm>
          <a:off x="631676" y="25622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2" name="Equation" r:id="rId16" imgW="1981200" imgH="546100" progId="Equation.3">
                  <p:embed/>
                </p:oleObj>
              </mc:Choice>
              <mc:Fallback>
                <p:oleObj name="Equation" r:id="rId16" imgW="1981200" imgH="546100" progId="Equation.3">
                  <p:embed/>
                  <p:pic>
                    <p:nvPicPr>
                      <p:cNvPr id="0" name="图片 408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676" y="25622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2193776" y="2486000"/>
            <a:ext cx="3962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上的一薄层水的重力为</a:t>
            </a:r>
          </a:p>
        </p:txBody>
      </p:sp>
      <p:graphicFrame>
        <p:nvGraphicFramePr>
          <p:cNvPr id="7194" name="Object 26"/>
          <p:cNvGraphicFramePr>
            <a:graphicFrameLocks noChangeAspect="1"/>
          </p:cNvGraphicFramePr>
          <p:nvPr/>
        </p:nvGraphicFramePr>
        <p:xfrm>
          <a:off x="1946052" y="3311500"/>
          <a:ext cx="3937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3" name="Equation" r:id="rId18" imgW="520700" imgH="419100" progId="Equation.3">
                  <p:embed/>
                </p:oleObj>
              </mc:Choice>
              <mc:Fallback>
                <p:oleObj name="Equation" r:id="rId18" imgW="520700" imgH="419100" progId="Equation.3">
                  <p:embed/>
                  <p:pic>
                    <p:nvPicPr>
                      <p:cNvPr id="0" name="图片 408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052" y="3311500"/>
                        <a:ext cx="3937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5" name="Object 27"/>
          <p:cNvGraphicFramePr>
            <a:graphicFrameLocks noChangeAspect="1"/>
          </p:cNvGraphicFramePr>
          <p:nvPr/>
        </p:nvGraphicFramePr>
        <p:xfrm>
          <a:off x="2319338" y="3114650"/>
          <a:ext cx="1498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4" name="Equation" r:id="rId20" imgW="1993900" imgH="673100" progId="Equation.DSMT4">
                  <p:embed/>
                </p:oleObj>
              </mc:Choice>
              <mc:Fallback>
                <p:oleObj name="Equation" r:id="rId20" imgW="1993900" imgH="673100" progId="Equation.DSMT4">
                  <p:embed/>
                  <p:pic>
                    <p:nvPicPr>
                      <p:cNvPr id="0" name="图片 408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338" y="3114650"/>
                        <a:ext cx="1498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55848" y="3643288"/>
            <a:ext cx="6248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这薄层水吸出桶外所作的功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kumimoji="1" lang="zh-CN" altLang="en-US" sz="2800" b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功元素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</a:p>
        </p:txBody>
      </p:sp>
      <p:graphicFrame>
        <p:nvGraphicFramePr>
          <p:cNvPr id="7197" name="Object 29"/>
          <p:cNvGraphicFramePr>
            <a:graphicFrameLocks noChangeAspect="1"/>
          </p:cNvGraphicFramePr>
          <p:nvPr/>
        </p:nvGraphicFramePr>
        <p:xfrm>
          <a:off x="2286223" y="4276700"/>
          <a:ext cx="609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5" name="Equation" r:id="rId22" imgW="812800" imgH="546100" progId="Equation.3">
                  <p:embed/>
                </p:oleObj>
              </mc:Choice>
              <mc:Fallback>
                <p:oleObj name="Equation" r:id="rId22" imgW="812800" imgH="546100" progId="Equation.3">
                  <p:embed/>
                  <p:pic>
                    <p:nvPicPr>
                      <p:cNvPr id="0" name="图片 408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223" y="4276700"/>
                        <a:ext cx="609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8" name="Object 30"/>
          <p:cNvGraphicFramePr>
            <a:graphicFrameLocks noChangeAspect="1"/>
          </p:cNvGraphicFramePr>
          <p:nvPr/>
        </p:nvGraphicFramePr>
        <p:xfrm>
          <a:off x="2848198" y="4257650"/>
          <a:ext cx="1930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6" name="Equation" r:id="rId24" imgW="2578100" imgH="546100" progId="Equation.3">
                  <p:embed/>
                </p:oleObj>
              </mc:Choice>
              <mc:Fallback>
                <p:oleObj name="Equation" r:id="rId24" imgW="2578100" imgH="546100" progId="Equation.3">
                  <p:embed/>
                  <p:pic>
                    <p:nvPicPr>
                      <p:cNvPr id="0" name="图片 408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198" y="4257650"/>
                        <a:ext cx="1930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555848" y="4710088"/>
            <a:ext cx="2209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故所求功为</a:t>
            </a:r>
          </a:p>
        </p:txBody>
      </p:sp>
      <p:graphicFrame>
        <p:nvGraphicFramePr>
          <p:cNvPr id="7200" name="Object 32"/>
          <p:cNvGraphicFramePr>
            <a:graphicFrameLocks noChangeAspect="1"/>
          </p:cNvGraphicFramePr>
          <p:nvPr/>
        </p:nvGraphicFramePr>
        <p:xfrm>
          <a:off x="946150" y="5149850"/>
          <a:ext cx="1244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7" name="Equation" r:id="rId26" imgW="1663700" imgH="1066800" progId="Equation.3">
                  <p:embed/>
                </p:oleObj>
              </mc:Choice>
              <mc:Fallback>
                <p:oleObj name="Equation" r:id="rId26" imgW="1663700" imgH="1066800" progId="Equation.3">
                  <p:embed/>
                  <p:pic>
                    <p:nvPicPr>
                      <p:cNvPr id="0" name="图片 408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150" y="5149850"/>
                        <a:ext cx="12446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Object 33"/>
          <p:cNvGraphicFramePr>
            <a:graphicFrameLocks noChangeAspect="1"/>
          </p:cNvGraphicFramePr>
          <p:nvPr/>
        </p:nvGraphicFramePr>
        <p:xfrm>
          <a:off x="2178050" y="5356225"/>
          <a:ext cx="1638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8" name="Equation" r:id="rId28" imgW="2184400" imgH="546100" progId="Equation.3">
                  <p:embed/>
                </p:oleObj>
              </mc:Choice>
              <mc:Fallback>
                <p:oleObj name="Equation" r:id="rId28" imgW="2184400" imgH="546100" progId="Equation.3">
                  <p:embed/>
                  <p:pic>
                    <p:nvPicPr>
                      <p:cNvPr id="0" name="图片 408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8050" y="5356225"/>
                        <a:ext cx="16383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2" name="Object 34"/>
          <p:cNvGraphicFramePr>
            <a:graphicFrameLocks noChangeAspect="1"/>
          </p:cNvGraphicFramePr>
          <p:nvPr/>
        </p:nvGraphicFramePr>
        <p:xfrm>
          <a:off x="3873500" y="5387975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89" name="Equation" r:id="rId30" imgW="1778000" imgH="520700" progId="Equation.3">
                  <p:embed/>
                </p:oleObj>
              </mc:Choice>
              <mc:Fallback>
                <p:oleObj name="Equation" r:id="rId30" imgW="1778000" imgH="520700" progId="Equation.3">
                  <p:embed/>
                  <p:pic>
                    <p:nvPicPr>
                      <p:cNvPr id="0" name="图片 408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3500" y="5387975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3" name="Object 35"/>
          <p:cNvGraphicFramePr>
            <a:graphicFrameLocks noChangeAspect="1"/>
          </p:cNvGraphicFramePr>
          <p:nvPr/>
        </p:nvGraphicFramePr>
        <p:xfrm>
          <a:off x="5270500" y="5019675"/>
          <a:ext cx="4445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0" name="Equation" r:id="rId32" imgW="596900" imgH="1270000" progId="Equation.3">
                  <p:embed/>
                </p:oleObj>
              </mc:Choice>
              <mc:Fallback>
                <p:oleObj name="Equation" r:id="rId32" imgW="596900" imgH="1270000" progId="Equation.3">
                  <p:embed/>
                  <p:pic>
                    <p:nvPicPr>
                      <p:cNvPr id="0" name="图片 408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0500" y="5019675"/>
                        <a:ext cx="4445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Object 36"/>
          <p:cNvGraphicFramePr>
            <a:graphicFrameLocks noChangeAspect="1"/>
          </p:cNvGraphicFramePr>
          <p:nvPr/>
        </p:nvGraphicFramePr>
        <p:xfrm>
          <a:off x="1339850" y="6035675"/>
          <a:ext cx="1943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1" name="Equation" r:id="rId34" imgW="2590800" imgH="520700" progId="Equation.3">
                  <p:embed/>
                </p:oleObj>
              </mc:Choice>
              <mc:Fallback>
                <p:oleObj name="Equation" r:id="rId34" imgW="2590800" imgH="520700" progId="Equation.3">
                  <p:embed/>
                  <p:pic>
                    <p:nvPicPr>
                      <p:cNvPr id="0" name="图片 408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6035675"/>
                        <a:ext cx="1943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3352800" y="5934075"/>
            <a:ext cx="175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 KJ</a:t>
            </a:r>
            <a:r>
              <a:rPr kumimoji="1" lang="en-US" altLang="zh-CN" sz="2800" b="0" i="1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206" name="Text Box 38"/>
          <p:cNvSpPr txBox="1">
            <a:spLocks noChangeArrowheads="1"/>
          </p:cNvSpPr>
          <p:nvPr/>
        </p:nvSpPr>
        <p:spPr bwMode="auto">
          <a:xfrm>
            <a:off x="7315200" y="5241925"/>
            <a:ext cx="1676400" cy="95567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设水的密度为</a:t>
            </a:r>
          </a:p>
        </p:txBody>
      </p:sp>
      <p:graphicFrame>
        <p:nvGraphicFramePr>
          <p:cNvPr id="7207" name="Object 39"/>
          <p:cNvGraphicFramePr>
            <a:graphicFrameLocks noChangeAspect="1"/>
          </p:cNvGraphicFramePr>
          <p:nvPr/>
        </p:nvGraphicFramePr>
        <p:xfrm>
          <a:off x="8153400" y="5848350"/>
          <a:ext cx="29210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2" name="Equation" r:id="rId36" imgW="393700" imgH="419100" progId="Equation.3">
                  <p:embed/>
                </p:oleObj>
              </mc:Choice>
              <mc:Fallback>
                <p:oleObj name="Equation" r:id="rId36" imgW="393700" imgH="419100" progId="Equation.3">
                  <p:embed/>
                  <p:pic>
                    <p:nvPicPr>
                      <p:cNvPr id="0" name="图片 408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5848350"/>
                        <a:ext cx="292100" cy="31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4" name="Line 46"/>
          <p:cNvSpPr>
            <a:spLocks noChangeShapeType="1"/>
          </p:cNvSpPr>
          <p:nvPr/>
        </p:nvSpPr>
        <p:spPr bwMode="auto">
          <a:xfrm>
            <a:off x="5791200" y="5095875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215" name="Object 47"/>
          <p:cNvGraphicFramePr>
            <a:graphicFrameLocks noChangeAspect="1"/>
          </p:cNvGraphicFramePr>
          <p:nvPr/>
        </p:nvGraphicFramePr>
        <p:xfrm>
          <a:off x="5867400" y="5095875"/>
          <a:ext cx="215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93" name="Equation" r:id="rId38" imgW="292100" imgH="1308100" progId="Equation.3">
                  <p:embed/>
                </p:oleObj>
              </mc:Choice>
              <mc:Fallback>
                <p:oleObj name="Equation" r:id="rId38" imgW="292100" imgH="1308100" progId="Equation.3">
                  <p:embed/>
                  <p:pic>
                    <p:nvPicPr>
                      <p:cNvPr id="0" name="图片 408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5095875"/>
                        <a:ext cx="215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16" name="Text Box 48"/>
          <p:cNvSpPr txBox="1">
            <a:spLocks noChangeArrowheads="1"/>
          </p:cNvSpPr>
          <p:nvPr/>
        </p:nvSpPr>
        <p:spPr bwMode="auto">
          <a:xfrm>
            <a:off x="3870325" y="3086075"/>
            <a:ext cx="9444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en-US" altLang="zh-CN" sz="2800" b="0">
                <a:latin typeface="微软雅黑" panose="020B0503020204020204" pitchFamily="34" charset="-122"/>
                <a:ea typeface="微软雅黑" panose="020B0503020204020204" pitchFamily="34" charset="-122"/>
              </a:rPr>
              <a:t>(KN)</a:t>
            </a:r>
          </a:p>
        </p:txBody>
      </p:sp>
      <p:sp>
        <p:nvSpPr>
          <p:cNvPr id="7218" name="Text Box 50"/>
          <p:cNvSpPr txBox="1">
            <a:spLocks noChangeArrowheads="1"/>
          </p:cNvSpPr>
          <p:nvPr/>
        </p:nvSpPr>
        <p:spPr bwMode="auto">
          <a:xfrm>
            <a:off x="1295400" y="747688"/>
            <a:ext cx="7239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一蓄满水的圆柱形水桶高为 </a:t>
            </a:r>
            <a:r>
              <a:rPr kumimoji="1"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 m, </a:t>
            </a:r>
            <a:r>
              <a:rPr kumimoji="1"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底圆半径</a:t>
            </a:r>
            <a:r>
              <a:rPr kumimoji="1"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endParaRPr kumimoji="1"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7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nimBg="1"/>
      <p:bldP spid="7174" grpId="0" animBg="1"/>
      <p:bldP spid="7178" grpId="0" animBg="1"/>
      <p:bldP spid="7191" grpId="0" autoUpdateAnimBg="0"/>
      <p:bldP spid="7193" grpId="0" autoUpdateAnimBg="0"/>
      <p:bldP spid="7196" grpId="0" autoUpdateAnimBg="0"/>
      <p:bldP spid="7199" grpId="0" autoUpdateAnimBg="0"/>
      <p:bldP spid="7205" grpId="0" autoUpdateAnimBg="0"/>
      <p:bldP spid="7206" grpId="0" animBg="1" autoUpdateAnimBg="0"/>
      <p:bldP spid="7214" grpId="0" animBg="1"/>
      <p:bldP spid="7216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68288" y="753888"/>
            <a:ext cx="1295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例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2. 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7519988" y="3652663"/>
            <a:ext cx="1200150" cy="457200"/>
          </a:xfrm>
          <a:custGeom>
            <a:avLst/>
            <a:gdLst>
              <a:gd name="T0" fmla="*/ 0 w 1185"/>
              <a:gd name="T1" fmla="*/ 392 h 422"/>
              <a:gd name="T2" fmla="*/ 255 w 1185"/>
              <a:gd name="T3" fmla="*/ 107 h 422"/>
              <a:gd name="T4" fmla="*/ 600 w 1185"/>
              <a:gd name="T5" fmla="*/ 2 h 422"/>
              <a:gd name="T6" fmla="*/ 930 w 1185"/>
              <a:gd name="T7" fmla="*/ 92 h 422"/>
              <a:gd name="T8" fmla="*/ 1185 w 1185"/>
              <a:gd name="T9" fmla="*/ 422 h 4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85" h="422">
                <a:moveTo>
                  <a:pt x="0" y="392"/>
                </a:moveTo>
                <a:cubicBezTo>
                  <a:pt x="92" y="247"/>
                  <a:pt x="155" y="172"/>
                  <a:pt x="255" y="107"/>
                </a:cubicBezTo>
                <a:cubicBezTo>
                  <a:pt x="355" y="42"/>
                  <a:pt x="488" y="4"/>
                  <a:pt x="600" y="2"/>
                </a:cubicBezTo>
                <a:cubicBezTo>
                  <a:pt x="712" y="0"/>
                  <a:pt x="833" y="22"/>
                  <a:pt x="930" y="92"/>
                </a:cubicBezTo>
                <a:cubicBezTo>
                  <a:pt x="1027" y="162"/>
                  <a:pt x="1155" y="287"/>
                  <a:pt x="1185" y="422"/>
                </a:cubicBezTo>
              </a:path>
            </a:pathLst>
          </a:custGeom>
          <a:solidFill>
            <a:srgbClr val="00FF00">
              <a:alpha val="49001"/>
            </a:srgbClr>
          </a:solidFill>
          <a:ln w="28575" cmpd="sng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8069263" y="3662188"/>
            <a:ext cx="68262" cy="55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069263" y="2862088"/>
            <a:ext cx="68262" cy="55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8124825" y="2381076"/>
            <a:ext cx="0" cy="19002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723188" y="3293888"/>
          <a:ext cx="328612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4" name="Equation" r:id="rId3" imgW="203200" imgH="241300" progId="Equation.DSMT4">
                  <p:embed/>
                </p:oleObj>
              </mc:Choice>
              <mc:Fallback>
                <p:oleObj name="Equation" r:id="rId3" imgW="203200" imgH="241300" progId="Equation.DSMT4">
                  <p:embed/>
                  <p:pic>
                    <p:nvPicPr>
                      <p:cNvPr id="0" name="图片 4144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3188" y="3293888"/>
                        <a:ext cx="328612" cy="382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548688" y="3489151"/>
          <a:ext cx="307975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5" name="Equation" r:id="rId5" imgW="203200" imgH="215900" progId="Equation.DSMT4">
                  <p:embed/>
                </p:oleObj>
              </mc:Choice>
              <mc:Fallback>
                <p:oleObj name="Equation" r:id="rId5" imgW="203200" imgH="215900" progId="Equation.DSMT4">
                  <p:embed/>
                  <p:pic>
                    <p:nvPicPr>
                      <p:cNvPr id="0" name="图片 4144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8688" y="3489151"/>
                        <a:ext cx="307975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8124825" y="3820938"/>
            <a:ext cx="431800" cy="431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40650" y="2712863"/>
          <a:ext cx="3111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6" name="Equation" r:id="rId7" imgW="152400" imgH="165100" progId="Equation.DSMT4">
                  <p:embed/>
                </p:oleObj>
              </mc:Choice>
              <mc:Fallback>
                <p:oleObj name="Equation" r:id="rId7" imgW="152400" imgH="165100" progId="Equation.DSMT4">
                  <p:embed/>
                  <p:pic>
                    <p:nvPicPr>
                      <p:cNvPr id="0" name="图片 4144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712863"/>
                        <a:ext cx="311150" cy="34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967663" y="1977851"/>
          <a:ext cx="349250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7" name="Equation" r:id="rId9" imgW="165100" imgH="190500" progId="Equation.DSMT4">
                  <p:embed/>
                </p:oleObj>
              </mc:Choice>
              <mc:Fallback>
                <p:oleObj name="Equation" r:id="rId9" imgW="165100" imgH="190500" progId="Equation.DSMT4">
                  <p:embed/>
                  <p:pic>
                    <p:nvPicPr>
                      <p:cNvPr id="0" name="图片 4145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1977851"/>
                        <a:ext cx="349250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2"/>
              <p:cNvSpPr txBox="1">
                <a:spLocks noChangeArrowheads="1"/>
              </p:cNvSpPr>
              <p:nvPr/>
            </p:nvSpPr>
            <p:spPr bwMode="auto">
              <a:xfrm>
                <a:off x="1185863" y="753888"/>
                <a:ext cx="7958137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从地面垂直向上发射质量为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𝑚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的火箭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当火箭距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3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85863" y="753888"/>
                <a:ext cx="7958137" cy="519113"/>
              </a:xfrm>
              <a:prstGeom prst="rect">
                <a:avLst/>
              </a:prstGeom>
              <a:blipFill rotWithShape="1">
                <a:blip r:embed="rId11"/>
                <a:stretch>
                  <a:fillRect l="-4" t="-28" b="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Box 13"/>
              <p:cNvSpPr txBox="1">
                <a:spLocks noChangeArrowheads="1"/>
              </p:cNvSpPr>
              <p:nvPr/>
            </p:nvSpPr>
            <p:spPr bwMode="auto">
              <a:xfrm>
                <a:off x="395288" y="1330151"/>
                <a:ext cx="8640762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离地面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𝑟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求克服地球引力做的功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.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如果火箭要脱离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330151"/>
                <a:ext cx="8640762" cy="523220"/>
              </a:xfrm>
              <a:prstGeom prst="rect">
                <a:avLst/>
              </a:prstGeom>
              <a:blipFill rotWithShape="1">
                <a:blip r:embed="rId12"/>
                <a:stretch>
                  <a:fillRect l="-4" t="-88" b="8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395288" y="1890538"/>
            <a:ext cx="7127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地球引力范围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火箭应具备多大的初速度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?</a:t>
            </a:r>
            <a:endParaRPr kumimoji="0" lang="zh-CN" alt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95288" y="2481088"/>
            <a:ext cx="12954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解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: 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6"/>
              <p:cNvSpPr txBox="1">
                <a:spLocks noChangeArrowheads="1"/>
              </p:cNvSpPr>
              <p:nvPr/>
            </p:nvSpPr>
            <p:spPr bwMode="auto">
              <a:xfrm>
                <a:off x="1042988" y="2481088"/>
                <a:ext cx="6625356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(1)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如图所示建立坐标系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设火箭距地面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𝑥</m:t>
                    </m:r>
                  </m:oMath>
                </a14:m>
                <a:r>
                  <a:rPr kumimoji="0" lang="en-US" altLang="zh-CN" sz="2800" b="0" i="1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 ,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42988" y="2481088"/>
                <a:ext cx="6625356" cy="523220"/>
              </a:xfrm>
              <a:prstGeom prst="rect">
                <a:avLst/>
              </a:prstGeom>
              <a:blipFill rotWithShape="1">
                <a:blip r:embed="rId13"/>
                <a:stretch>
                  <a:fillRect l="-5" t="-27" r="1" b="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7"/>
              <p:cNvSpPr txBox="1">
                <a:spLocks noChangeArrowheads="1"/>
              </p:cNvSpPr>
              <p:nvPr/>
            </p:nvSpPr>
            <p:spPr bwMode="auto">
              <a:xfrm>
                <a:off x="7019925" y="4482926"/>
                <a:ext cx="2016125" cy="519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地球质量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𝑀</m:t>
                    </m:r>
                  </m:oMath>
                </a14:m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925" y="4482926"/>
                <a:ext cx="2016125" cy="519112"/>
              </a:xfrm>
              <a:prstGeom prst="rect">
                <a:avLst/>
              </a:prstGeom>
              <a:blipFill rotWithShape="1">
                <a:blip r:embed="rId14"/>
                <a:stretch>
                  <a:fillRect t="-89" b="2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8"/>
              <p:cNvSpPr txBox="1">
                <a:spLocks noChangeArrowheads="1"/>
              </p:cNvSpPr>
              <p:nvPr/>
            </p:nvSpPr>
            <p:spPr bwMode="auto">
              <a:xfrm>
                <a:off x="7019925" y="4986163"/>
                <a:ext cx="2016125" cy="519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地球半径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𝑅</m:t>
                    </m:r>
                  </m:oMath>
                </a14:m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19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19925" y="4986163"/>
                <a:ext cx="2016125" cy="519113"/>
              </a:xfrm>
              <a:prstGeom prst="rect">
                <a:avLst/>
              </a:prstGeom>
              <a:blipFill rotWithShape="1">
                <a:blip r:embed="rId15"/>
                <a:stretch>
                  <a:fillRect t="-28" b="89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19"/>
          <p:cNvSpPr txBox="1">
            <a:spLocks noChangeArrowheads="1"/>
          </p:cNvSpPr>
          <p:nvPr/>
        </p:nvSpPr>
        <p:spPr bwMode="auto">
          <a:xfrm>
            <a:off x="395288" y="3057351"/>
            <a:ext cx="65516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由万有引力定律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火箭受到的地球引力为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411413" y="3489151"/>
          <a:ext cx="2232025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8" name="Equation" r:id="rId16" imgW="1358900" imgH="558800" progId="Equation.DSMT4">
                  <p:embed/>
                </p:oleObj>
              </mc:Choice>
              <mc:Fallback>
                <p:oleObj name="Equation" r:id="rId16" imgW="1358900" imgH="558800" progId="Equation.DSMT4">
                  <p:embed/>
                  <p:pic>
                    <p:nvPicPr>
                      <p:cNvPr id="0" name="图片 4145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489151"/>
                        <a:ext cx="2232025" cy="91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21"/>
              <p:cNvSpPr txBox="1">
                <a:spLocks noChangeArrowheads="1"/>
              </p:cNvSpPr>
              <p:nvPr/>
            </p:nvSpPr>
            <p:spPr bwMode="auto">
              <a:xfrm>
                <a:off x="396428" y="4354338"/>
                <a:ext cx="431958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𝑥</m:t>
                    </m:r>
                    <m:r>
                      <a:rPr lang="zh-CN" altLang="en-US" sz="2800">
                        <a:latin typeface="Cambria Math" panose="02040503050406030204"/>
                      </a:rPr>
                      <m:t>=0</m:t>
                    </m:r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时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/>
                      </a:rPr>
                      <m:t>𝐹</m:t>
                    </m:r>
                    <m:r>
                      <a:rPr lang="zh-CN" altLang="en-US" sz="2800">
                        <a:latin typeface="Cambria Math" panose="02040503050406030204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/>
                      </a:rPr>
                      <m:t>𝑚𝑔</m:t>
                    </m:r>
                  </m:oMath>
                </a14:m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, </a:t>
                </a:r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即</a:t>
                </a:r>
                <a:endParaRPr kumimoji="0" 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2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428" y="4354338"/>
                <a:ext cx="4319588" cy="523220"/>
              </a:xfrm>
              <a:prstGeom prst="rect">
                <a:avLst/>
              </a:prstGeom>
              <a:blipFill rotWithShape="1">
                <a:blip r:embed="rId18"/>
                <a:stretch>
                  <a:fillRect l="-4" t="-27" r="12" b="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24075" y="4929013"/>
          <a:ext cx="18970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79" name="Equation" r:id="rId19" imgW="1155700" imgH="520700" progId="Equation.DSMT4">
                  <p:embed/>
                </p:oleObj>
              </mc:Choice>
              <mc:Fallback>
                <p:oleObj name="Equation" r:id="rId19" imgW="1155700" imgH="520700" progId="Equation.DSMT4">
                  <p:embed/>
                  <p:pic>
                    <p:nvPicPr>
                      <p:cNvPr id="0" name="图片 4145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929013"/>
                        <a:ext cx="1897063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79875" y="4875038"/>
          <a:ext cx="1728788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0" name="Equation" r:id="rId21" imgW="1054100" imgH="558800" progId="Equation.DSMT4">
                  <p:embed/>
                </p:oleObj>
              </mc:Choice>
              <mc:Fallback>
                <p:oleObj name="Equation" r:id="rId21" imgW="1054100" imgH="558800" progId="Equation.DSMT4">
                  <p:embed/>
                  <p:pic>
                    <p:nvPicPr>
                      <p:cNvPr id="0" name="图片 4145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9875" y="4875038"/>
                        <a:ext cx="1728788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95288" y="5761260"/>
            <a:ext cx="2016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2216150" y="5661248"/>
          <a:ext cx="32924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81" name="Equation" r:id="rId23" imgW="1993900" imgH="596900" progId="Equation.DSMT4">
                  <p:embed/>
                </p:oleObj>
              </mc:Choice>
              <mc:Fallback>
                <p:oleObj name="Equation" r:id="rId23" imgW="1993900" imgH="596900" progId="Equation.DSMT4">
                  <p:embed/>
                  <p:pic>
                    <p:nvPicPr>
                      <p:cNvPr id="0" name="图片 4145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5661248"/>
                        <a:ext cx="32924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0" grpId="0" animBg="1"/>
      <p:bldP spid="16" grpId="0"/>
      <p:bldP spid="17" grpId="0"/>
      <p:bldP spid="18" grpId="0"/>
      <p:bldP spid="19" grpId="0"/>
      <p:bldP spid="20" grpId="0"/>
      <p:bldP spid="22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27313" y="5444803"/>
          <a:ext cx="32924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59" name="Equation" r:id="rId3" imgW="1993900" imgH="596900" progId="Equation.DSMT4">
                  <p:embed/>
                </p:oleObj>
              </mc:Choice>
              <mc:Fallback>
                <p:oleObj name="Equation" r:id="rId3" imgW="1993900" imgH="596900" progId="Equation.DSMT4">
                  <p:embed/>
                  <p:pic>
                    <p:nvPicPr>
                      <p:cNvPr id="0" name="图片 426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5444803"/>
                        <a:ext cx="3292475" cy="974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FF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395288" y="764431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任取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268413" y="835868"/>
          <a:ext cx="2511425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0" name="Equation" r:id="rId5" imgW="1524000" imgH="266700" progId="Equation.DSMT4">
                  <p:embed/>
                </p:oleObj>
              </mc:Choice>
              <mc:Fallback>
                <p:oleObj name="Equation" r:id="rId5" imgW="1524000" imgH="266700" progId="Equation.DSMT4">
                  <p:embed/>
                  <p:pic>
                    <p:nvPicPr>
                      <p:cNvPr id="0" name="图片 4262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835868"/>
                        <a:ext cx="2511425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51275" y="764431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功微元为</a:t>
            </a:r>
            <a:endParaRPr kumimoji="0" 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2124075" y="1485156"/>
          <a:ext cx="192405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1" name="Equation" r:id="rId7" imgW="1168400" imgH="266700" progId="Equation.DSMT4">
                  <p:embed/>
                </p:oleObj>
              </mc:Choice>
              <mc:Fallback>
                <p:oleObj name="Equation" r:id="rId7" imgW="1168400" imgH="266700" progId="Equation.DSMT4">
                  <p:embed/>
                  <p:pic>
                    <p:nvPicPr>
                      <p:cNvPr id="0" name="图片 4262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485156"/>
                        <a:ext cx="192405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068763" y="1196231"/>
          <a:ext cx="2259012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2" name="Equation" r:id="rId9" imgW="1371600" imgH="596900" progId="Equation.DSMT4">
                  <p:embed/>
                </p:oleObj>
              </mc:Choice>
              <mc:Fallback>
                <p:oleObj name="Equation" r:id="rId9" imgW="1371600" imgH="596900" progId="Equation.DSMT4">
                  <p:embed/>
                  <p:pic>
                    <p:nvPicPr>
                      <p:cNvPr id="0" name="图片 4262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8763" y="1196231"/>
                        <a:ext cx="2259012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323850" y="2132856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故火箭克服地球引力所做的功为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55650" y="2636094"/>
          <a:ext cx="295592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3" name="Equation" r:id="rId11" imgW="1790700" imgH="596900" progId="Equation.DSMT4">
                  <p:embed/>
                </p:oleObj>
              </mc:Choice>
              <mc:Fallback>
                <p:oleObj name="Equation" r:id="rId11" imgW="1790700" imgH="596900" progId="Equation.DSMT4">
                  <p:embed/>
                  <p:pic>
                    <p:nvPicPr>
                      <p:cNvPr id="0" name="图片 4262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636094"/>
                        <a:ext cx="295592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652838" y="2650381"/>
          <a:ext cx="26765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4" name="Equation" r:id="rId13" imgW="1625600" imgH="571500" progId="Equation.DSMT4">
                  <p:embed/>
                </p:oleObj>
              </mc:Choice>
              <mc:Fallback>
                <p:oleObj name="Equation" r:id="rId13" imgW="1625600" imgH="571500" progId="Equation.DSMT4">
                  <p:embed/>
                  <p:pic>
                    <p:nvPicPr>
                      <p:cNvPr id="0" name="图片 426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838" y="2650381"/>
                        <a:ext cx="26765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227763" y="2707531"/>
          <a:ext cx="2816225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5" name="Equation" r:id="rId15" imgW="1714500" imgH="571500" progId="Equation.DSMT4">
                  <p:embed/>
                </p:oleObj>
              </mc:Choice>
              <mc:Fallback>
                <p:oleObj name="Equation" r:id="rId15" imgW="1714500" imgH="571500" progId="Equation.DSMT4">
                  <p:embed/>
                  <p:pic>
                    <p:nvPicPr>
                      <p:cNvPr id="0" name="图片 426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7763" y="2707531"/>
                        <a:ext cx="2816225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95288" y="3644578"/>
            <a:ext cx="8569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(2)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当火箭脱离地球时</a:t>
            </a: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, </a:t>
            </a: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火箭克服引力所做的功为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814513" y="4147815"/>
          <a:ext cx="376555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6" name="Equation" r:id="rId17" imgW="2286000" imgH="571500" progId="Equation.DSMT4">
                  <p:embed/>
                </p:oleObj>
              </mc:Choice>
              <mc:Fallback>
                <p:oleObj name="Equation" r:id="rId17" imgW="2286000" imgH="571500" progId="Equation.DSMT4">
                  <p:embed/>
                  <p:pic>
                    <p:nvPicPr>
                      <p:cNvPr id="0" name="图片 4262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513" y="4147815"/>
                        <a:ext cx="376555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5605463" y="4398640"/>
          <a:ext cx="97631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7" name="Equation" r:id="rId19" imgW="596900" imgH="266700" progId="Equation.DSMT4">
                  <p:embed/>
                </p:oleObj>
              </mc:Choice>
              <mc:Fallback>
                <p:oleObj name="Equation" r:id="rId19" imgW="596900" imgH="266700" progId="Equation.DSMT4">
                  <p:embed/>
                  <p:pic>
                    <p:nvPicPr>
                      <p:cNvPr id="0" name="图片 426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4398640"/>
                        <a:ext cx="97631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5"/>
          <p:cNvSpPr txBox="1">
            <a:spLocks noChangeArrowheads="1"/>
          </p:cNvSpPr>
          <p:nvPr/>
        </p:nvSpPr>
        <p:spPr bwMode="auto">
          <a:xfrm>
            <a:off x="1979613" y="5373365"/>
            <a:ext cx="4608512" cy="1079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395288" y="5213028"/>
            <a:ext cx="20161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由于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57488" y="5013003"/>
          <a:ext cx="187007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8" name="Equation" r:id="rId21" imgW="1130300" imgH="520700" progId="Equation.DSMT4">
                  <p:embed/>
                </p:oleObj>
              </mc:Choice>
              <mc:Fallback>
                <p:oleObj name="Equation" r:id="rId21" imgW="1130300" imgH="520700" progId="Equation.DSMT4">
                  <p:embed/>
                  <p:pic>
                    <p:nvPicPr>
                      <p:cNvPr id="0" name="图片 426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488" y="5013003"/>
                        <a:ext cx="1870075" cy="86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9"/>
              <p:cNvSpPr txBox="1">
                <a:spLocks noChangeArrowheads="1"/>
              </p:cNvSpPr>
              <p:nvPr/>
            </p:nvSpPr>
            <p:spPr bwMode="auto">
              <a:xfrm>
                <a:off x="5076056" y="5286053"/>
                <a:ext cx="331229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d>
                      <m:dPr>
                        <m:endChr m:val="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/>
                              </a:rPr>
                              <m:t>𝑣</m:t>
                            </m:r>
                          </m:e>
                          <m:sub>
                            <m:r>
                              <a:rPr lang="zh-CN" altLang="en-US" sz="2800">
                                <a:latin typeface="Cambria Math" panose="02040503050406030204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为火箭的初速度</a:t>
                </a:r>
                <a:r>
                  <a:rPr kumimoji="0" lang="en-US" altLang="zh-CN" sz="2800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)</a:t>
                </a:r>
                <a:endParaRPr kumimoji="0" lang="zh-CN" altLang="zh-CN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0" name="Text 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76056" y="5286053"/>
                <a:ext cx="3312294" cy="523220"/>
              </a:xfrm>
              <a:prstGeom prst="rect">
                <a:avLst/>
              </a:prstGeom>
              <a:blipFill rotWithShape="1">
                <a:blip r:embed="rId23"/>
                <a:stretch>
                  <a:fillRect l="-15" t="-60" b="5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 Box 20"/>
          <p:cNvSpPr txBox="1">
            <a:spLocks noChangeArrowheads="1"/>
          </p:cNvSpPr>
          <p:nvPr/>
        </p:nvSpPr>
        <p:spPr bwMode="auto">
          <a:xfrm>
            <a:off x="395288" y="5876603"/>
            <a:ext cx="1152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故</a:t>
            </a:r>
            <a:endParaRPr kumimoji="0" lang="zh-CN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93788" y="5876603"/>
          <a:ext cx="1533525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69" name="Equation" r:id="rId24" imgW="927100" imgH="342900" progId="Equation.DSMT4">
                  <p:embed/>
                </p:oleObj>
              </mc:Choice>
              <mc:Fallback>
                <p:oleObj name="Equation" r:id="rId24" imgW="927100" imgH="342900" progId="Equation.DSMT4">
                  <p:embed/>
                  <p:pic>
                    <p:nvPicPr>
                      <p:cNvPr id="0" name="图片 4263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3788" y="5876603"/>
                        <a:ext cx="1533525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2820988" y="5932165"/>
          <a:ext cx="1895475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670" name="Equation" r:id="rId26" imgW="1155700" imgH="266700" progId="Equation.DSMT4">
                  <p:embed/>
                </p:oleObj>
              </mc:Choice>
              <mc:Fallback>
                <p:oleObj name="Equation" r:id="rId26" imgW="1155700" imgH="266700" progId="Equation.DSMT4">
                  <p:embed/>
                  <p:pic>
                    <p:nvPicPr>
                      <p:cNvPr id="0" name="图片 426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lum bright="-10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0988" y="5932165"/>
                        <a:ext cx="1895475" cy="447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23"/>
          <p:cNvSpPr txBox="1">
            <a:spLocks noChangeArrowheads="1"/>
          </p:cNvSpPr>
          <p:nvPr/>
        </p:nvSpPr>
        <p:spPr bwMode="auto">
          <a:xfrm>
            <a:off x="4787900" y="5876603"/>
            <a:ext cx="27368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(</a:t>
            </a:r>
            <a:r>
              <a:rPr kumimoji="0" 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第二宇宙速度</a:t>
            </a:r>
            <a:r>
              <a:rPr kumimoji="0" lang="en-US" altLang="zh-CN" sz="28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)</a:t>
            </a:r>
            <a:endParaRPr kumimoji="0" lang="zh-CN" altLang="zh-CN" sz="18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  <p:bldP spid="13" grpId="0"/>
      <p:bldP spid="17" grpId="0"/>
      <p:bldP spid="20" grpId="0"/>
      <p:bldP spid="21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Box 4"/>
              <p:cNvSpPr txBox="1">
                <a:spLocks noChangeArrowheads="1"/>
              </p:cNvSpPr>
              <p:nvPr/>
            </p:nvSpPr>
            <p:spPr bwMode="auto">
              <a:xfrm>
                <a:off x="709905" y="1010021"/>
                <a:ext cx="4366152" cy="9541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spAutoFit/>
              </a:bodyPr>
              <a:lstStyle/>
              <a:p>
                <a:r>
                  <a:rPr kumimoji="0" lang="zh-CN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设液体密度为</a:t>
                </a:r>
                <a14:m>
                  <m:oMath xmlns:m="http://schemas.openxmlformats.org/officeDocument/2006/math">
                    <m:r>
                      <a:rPr kumimoji="0" lang="zh-CN" altLang="en-US" sz="280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𝜌</m:t>
                    </m:r>
                  </m:oMath>
                </a14:m>
                <a:r>
                  <a:rPr kumimoji="0" lang="zh-CN" altLang="en-US" sz="280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，</a:t>
                </a:r>
                <a:r>
                  <a:rPr lang="zh-CN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深为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h</m:t>
                    </m:r>
                    <m:r>
                      <a:rPr lang="en-US" altLang="zh-CN" sz="2800" b="0" i="1" smtClean="0">
                        <a:solidFill>
                          <a:schemeClr val="tx1"/>
                        </a:solidFill>
                        <a:latin typeface="Cambria Math" panose="02040503050406030204"/>
                        <a:ea typeface="微软雅黑" panose="020B0503020204020204" pitchFamily="34" charset="-122"/>
                        <a:cs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zh-CN" altLang="zh-CN" sz="2800" dirty="0" smtClean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处</a:t>
                </a:r>
                <a:r>
                  <a:rPr lang="zh-CN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的压强</a:t>
                </a:r>
                <a:r>
                  <a:rPr lang="en-US" altLang="zh-CN" sz="2800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宋体" panose="02010600030101010101" pitchFamily="2" charset="-122"/>
                  </a:rPr>
                  <a:t>: </a:t>
                </a:r>
                <a:endParaRPr lang="zh-CN" altLang="zh-CN" sz="28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1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905" y="1010021"/>
                <a:ext cx="4366152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14" t="-39" r="11" b="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 Box 10"/>
          <p:cNvSpPr txBox="1">
            <a:spLocks noChangeArrowheads="1"/>
          </p:cNvSpPr>
          <p:nvPr/>
        </p:nvSpPr>
        <p:spPr bwMode="auto">
          <a:xfrm>
            <a:off x="517630" y="2803457"/>
            <a:ext cx="5255034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marL="457200" indent="-45720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</a:pPr>
            <a:r>
              <a:rPr kumimoji="0" 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当平板与水面平行时</a:t>
            </a:r>
            <a:r>
              <a:rPr kumimoji="0" lang="zh-CN" altLang="en-US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平板一侧所受的液体静压力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为</a:t>
            </a:r>
            <a:r>
              <a:rPr kumimoji="0" lang="en-US" altLang="zh-CN" sz="2800" i="0" u="none" strike="noStrike" cap="none" normalizeH="0" baseline="0" dirty="0" smtClean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 </a:t>
            </a:r>
            <a:endParaRPr kumimoji="0" lang="zh-CN" altLang="zh-CN" sz="2800" i="0" u="none" strike="noStrike" cap="none" normalizeH="0" baseline="0" dirty="0" smtClean="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sp>
        <p:nvSpPr>
          <p:cNvPr id="23" name="Text Box 12"/>
          <p:cNvSpPr txBox="1">
            <a:spLocks noChangeArrowheads="1"/>
          </p:cNvSpPr>
          <p:nvPr/>
        </p:nvSpPr>
        <p:spPr bwMode="auto">
          <a:xfrm>
            <a:off x="516080" y="4729303"/>
            <a:ext cx="7944352" cy="1212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spAutoFit/>
          </a:bodyPr>
          <a:lstStyle>
            <a:defPPr>
              <a:defRPr lang="en-US"/>
            </a:defPPr>
            <a:lvl1pPr marL="457200" indent="-457200">
              <a:lnSpc>
                <a:spcPct val="130000"/>
              </a:lnSpc>
              <a:buClr>
                <a:srgbClr val="FF3300"/>
              </a:buClr>
              <a:buFont typeface="Wingdings" panose="05000000000000000000" pitchFamily="2" charset="2"/>
              <a:buChar char="l"/>
              <a:defRPr kumimoji="0" sz="2800" i="0" u="none" strike="noStrike" cap="none" normalizeH="0" baseline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defRPr>
            </a:lvl1pPr>
          </a:lstStyle>
          <a:p>
            <a:r>
              <a:rPr lang="zh-CN" dirty="0"/>
              <a:t>当平板不与水面平行时</a:t>
            </a:r>
            <a:r>
              <a:rPr lang="zh-CN" altLang="en-US" dirty="0"/>
              <a:t>，</a:t>
            </a:r>
            <a:r>
              <a:rPr lang="zh-CN" altLang="zh-CN" dirty="0"/>
              <a:t>所受液体压力问题就需用积分解决 </a:t>
            </a:r>
            <a:r>
              <a:rPr lang="en-US" altLang="zh-CN" dirty="0"/>
              <a:t>.</a:t>
            </a:r>
            <a:endParaRPr lang="zh-CN" altLang="zh-CN" dirty="0"/>
          </a:p>
        </p:txBody>
      </p:sp>
      <p:grpSp>
        <p:nvGrpSpPr>
          <p:cNvPr id="24" name="组合 23"/>
          <p:cNvGrpSpPr/>
          <p:nvPr/>
        </p:nvGrpSpPr>
        <p:grpSpPr>
          <a:xfrm>
            <a:off x="5580112" y="1257076"/>
            <a:ext cx="3366294" cy="3083659"/>
            <a:chOff x="8064847" y="1526381"/>
            <a:chExt cx="3366294" cy="30836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8399909" y="4086820"/>
                  <a:ext cx="3031232" cy="52322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spAutoFit/>
                </a:bodyPr>
                <a:lstStyle/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</a:pPr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面积为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/>
                          <a:ea typeface="微软雅黑" panose="020B0503020204020204" pitchFamily="34" charset="-122"/>
                          <a:cs typeface="宋体" panose="02010600030101010101" pitchFamily="2" charset="-122"/>
                        </a:rPr>
                        <m:t>𝐴</m:t>
                      </m:r>
                    </m:oMath>
                  </a14:m>
                  <a:r>
                    <a:rPr kumimoji="0" lang="zh-CN" sz="2800" i="0" u="none" strike="noStrike" cap="none" normalizeH="0" baseline="0" dirty="0" smtClean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微软雅黑" panose="020B0503020204020204" pitchFamily="34" charset="-122"/>
                      <a:ea typeface="微软雅黑" panose="020B0503020204020204" pitchFamily="34" charset="-122"/>
                      <a:cs typeface="宋体" panose="02010600030101010101" pitchFamily="2" charset="-122"/>
                    </a:rPr>
                    <a:t>的平板</a:t>
                  </a:r>
                </a:p>
              </p:txBody>
            </p:sp>
          </mc:Choice>
          <mc:Fallback xmlns="">
            <p:sp>
              <p:nvSpPr>
                <p:cNvPr id="25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8399909" y="4086820"/>
                  <a:ext cx="3031232" cy="523220"/>
                </a:xfrm>
                <a:prstGeom prst="rect">
                  <a:avLst/>
                </a:prstGeom>
                <a:blipFill rotWithShape="1">
                  <a:blip r:embed="rId3"/>
                </a:blipFill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Line 3"/>
            <p:cNvSpPr>
              <a:spLocks noChangeShapeType="1"/>
            </p:cNvSpPr>
            <p:nvPr/>
          </p:nvSpPr>
          <p:spPr bwMode="auto">
            <a:xfrm>
              <a:off x="8064847" y="1817935"/>
              <a:ext cx="269875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Line 7"/>
            <p:cNvSpPr>
              <a:spLocks noChangeShapeType="1"/>
            </p:cNvSpPr>
            <p:nvPr/>
          </p:nvSpPr>
          <p:spPr bwMode="auto">
            <a:xfrm>
              <a:off x="8706197" y="3951535"/>
              <a:ext cx="1676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Line 8"/>
            <p:cNvSpPr>
              <a:spLocks noChangeShapeType="1"/>
            </p:cNvSpPr>
            <p:nvPr/>
          </p:nvSpPr>
          <p:spPr bwMode="auto">
            <a:xfrm>
              <a:off x="9315797" y="1817935"/>
              <a:ext cx="0" cy="2133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AutoShape 14" descr="窄横线"/>
            <p:cNvSpPr>
              <a:spLocks noChangeArrowheads="1"/>
            </p:cNvSpPr>
            <p:nvPr/>
          </p:nvSpPr>
          <p:spPr bwMode="auto">
            <a:xfrm flipV="1">
              <a:off x="8325197" y="1526381"/>
              <a:ext cx="381000" cy="291554"/>
            </a:xfrm>
            <a:prstGeom prst="triangle">
              <a:avLst>
                <a:gd name="adj" fmla="val 50000"/>
              </a:avLst>
            </a:prstGeom>
            <a:pattFill prst="nar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/>
            <a:lstStyle/>
            <a:p>
              <a:endPara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矩形 29"/>
                <p:cNvSpPr/>
                <p:nvPr/>
              </p:nvSpPr>
              <p:spPr>
                <a:xfrm>
                  <a:off x="9264005" y="2555488"/>
                  <a:ext cx="47134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solidFill>
                              <a:schemeClr val="tx1"/>
                            </a:solidFill>
                            <a:latin typeface="Cambria Math" panose="02040503050406030204"/>
                            <a:ea typeface="微软雅黑" panose="020B0503020204020204" pitchFamily="34" charset="-122"/>
                            <a:cs typeface="宋体" panose="02010600030101010101" pitchFamily="2" charset="-122"/>
                          </a:rPr>
                          <m:t>h</m:t>
                        </m:r>
                      </m:oMath>
                    </m:oMathPara>
                  </a14:m>
                  <a:endParaRPr lang="zh-CN" altLang="en-US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矩形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4005" y="2555488"/>
                  <a:ext cx="471347" cy="523220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/>
              <p:cNvSpPr/>
              <p:nvPr/>
            </p:nvSpPr>
            <p:spPr>
              <a:xfrm>
                <a:off x="1695371" y="2008219"/>
                <a:ext cx="1955792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𝑷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𝝆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𝒈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 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𝒉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1" name="矩形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371" y="2008219"/>
                <a:ext cx="1955792" cy="538609"/>
              </a:xfrm>
              <a:prstGeom prst="rect">
                <a:avLst/>
              </a:prstGeom>
              <a:blipFill rotWithShape="1">
                <a:blip r:embed="rId5"/>
                <a:stretch>
                  <a:fillRect l="-28" t="-65" r="28" b="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2673267" y="4143002"/>
                <a:ext cx="1785361" cy="53860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𝑭</m:t>
                      </m:r>
                      <m:r>
                        <a:rPr lang="zh-CN" altLang="en-US" sz="2800" b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𝑷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</m:t>
                      </m:r>
                      <m: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𝑨</m:t>
                      </m:r>
                      <m:r>
                        <a:rPr lang="en-US" altLang="zh-CN" sz="2800" b="1" i="1" smtClean="0">
                          <a:solidFill>
                            <a:srgbClr val="0000CC"/>
                          </a:solidFill>
                          <a:latin typeface="Cambria Math" panose="02040503050406030204"/>
                        </a:rPr>
                        <m:t>.</m:t>
                      </m:r>
                      <m:r>
                        <m:rPr>
                          <m:nor/>
                        </m:rPr>
                        <a:rPr lang="zh-CN" altLang="en-US" sz="2800" b="1" i="1">
                          <a:solidFill>
                            <a:srgbClr val="0000CC"/>
                          </a:solidFill>
                          <a:latin typeface="Cambria Math" panose="02040503050406030204" charset="0"/>
                        </a:rPr>
                        <m:t> </m:t>
                      </m:r>
                    </m:oMath>
                  </m:oMathPara>
                </a14:m>
                <a:endParaRPr lang="zh-CN" altLang="en-US" sz="2800" b="1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267" y="4143002"/>
                <a:ext cx="1785361" cy="538609"/>
              </a:xfrm>
              <a:prstGeom prst="rect">
                <a:avLst/>
              </a:prstGeom>
              <a:blipFill rotWithShape="1">
                <a:blip r:embed="rId6"/>
                <a:stretch>
                  <a:fillRect l="-31" t="-49" r="16" b="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99728b1-fee9-4458-b68e-2ddcb3fd4ce9"/>
  <p:tag name="COMMONDATA" val="eyJoZGlkIjoiNDc3NTBjNzVkMDEyZDc0NTE2NjNmYWZlNWZjZmU1ZmQifQ=="/>
</p:tagLst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1347</Words>
  <Application>Microsoft Office PowerPoint</Application>
  <PresentationFormat>全屏显示(4:3)</PresentationFormat>
  <Paragraphs>183</Paragraphs>
  <Slides>22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1_Office 主题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例1.</vt:lpstr>
      <vt:lpstr>PowerPoint 演示文稿</vt:lpstr>
      <vt:lpstr>PowerPoint 演示文稿</vt:lpstr>
      <vt:lpstr>PowerPoint 演示文稿</vt:lpstr>
      <vt:lpstr>PowerPoint 演示文稿</vt:lpstr>
      <vt:lpstr>例4.</vt:lpstr>
      <vt:lpstr>说明:</vt:lpstr>
      <vt:lpstr>PowerPoint 演示文稿</vt:lpstr>
      <vt:lpstr>例5.</vt:lpstr>
      <vt:lpstr>PowerPoint 演示文稿</vt:lpstr>
      <vt:lpstr>说明:</vt:lpstr>
      <vt:lpstr>PowerPoint 演示文稿</vt:lpstr>
      <vt:lpstr>PowerPoint 演示文稿</vt:lpstr>
      <vt:lpstr>PowerPoint 演示文稿</vt:lpstr>
      <vt:lpstr>PowerPoint 演示文稿</vt:lpstr>
      <vt:lpstr>Ex2: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思考与练习</dc:title>
  <dc:creator>liuxiongwei</dc:creator>
  <cp:lastModifiedBy>Admin</cp:lastModifiedBy>
  <cp:revision>48</cp:revision>
  <cp:lastPrinted>2014-10-29T14:00:00Z</cp:lastPrinted>
  <dcterms:created xsi:type="dcterms:W3CDTF">2014-02-05T03:07:00Z</dcterms:created>
  <dcterms:modified xsi:type="dcterms:W3CDTF">2022-12-06T08:35:46Z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1D51A6CA15624227BA61971E2B8EEA8A</vt:lpwstr>
  </property>
  <property fmtid="{D5CDD505-2E9C-101B-9397-08002B2CF9AE}" pid="3" name="KSOProductBuildVer">
    <vt:lpwstr>2052-11.1.0.11744</vt:lpwstr>
  </property>
</Properties>
</file>