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7"/>
  </p:notesMasterIdLst>
  <p:sldIdLst>
    <p:sldId id="256" r:id="rId2"/>
    <p:sldId id="1086" r:id="rId3"/>
    <p:sldId id="895" r:id="rId4"/>
    <p:sldId id="824" r:id="rId5"/>
    <p:sldId id="825" r:id="rId6"/>
    <p:sldId id="1016" r:id="rId7"/>
    <p:sldId id="826" r:id="rId8"/>
    <p:sldId id="828" r:id="rId9"/>
    <p:sldId id="897" r:id="rId10"/>
    <p:sldId id="829" r:id="rId11"/>
    <p:sldId id="1083" r:id="rId12"/>
    <p:sldId id="833" r:id="rId13"/>
    <p:sldId id="832" r:id="rId14"/>
    <p:sldId id="1087" r:id="rId15"/>
    <p:sldId id="900" r:id="rId16"/>
    <p:sldId id="901" r:id="rId17"/>
    <p:sldId id="902" r:id="rId18"/>
    <p:sldId id="903" r:id="rId19"/>
    <p:sldId id="1002" r:id="rId20"/>
    <p:sldId id="1075" r:id="rId21"/>
    <p:sldId id="1084" r:id="rId22"/>
    <p:sldId id="1085" r:id="rId23"/>
    <p:sldId id="904" r:id="rId24"/>
    <p:sldId id="905" r:id="rId25"/>
    <p:sldId id="906" r:id="rId26"/>
    <p:sldId id="907" r:id="rId27"/>
    <p:sldId id="908" r:id="rId28"/>
    <p:sldId id="1077" r:id="rId29"/>
    <p:sldId id="1078" r:id="rId30"/>
    <p:sldId id="909" r:id="rId31"/>
    <p:sldId id="910" r:id="rId32"/>
    <p:sldId id="912" r:id="rId33"/>
    <p:sldId id="1007" r:id="rId34"/>
    <p:sldId id="913" r:id="rId35"/>
    <p:sldId id="914" r:id="rId36"/>
    <p:sldId id="915" r:id="rId37"/>
    <p:sldId id="1088" r:id="rId38"/>
    <p:sldId id="919" r:id="rId39"/>
    <p:sldId id="948" r:id="rId40"/>
    <p:sldId id="949" r:id="rId41"/>
    <p:sldId id="929" r:id="rId42"/>
    <p:sldId id="930" r:id="rId43"/>
    <p:sldId id="931" r:id="rId44"/>
    <p:sldId id="932" r:id="rId45"/>
    <p:sldId id="933" r:id="rId46"/>
    <p:sldId id="1011" r:id="rId47"/>
    <p:sldId id="935" r:id="rId48"/>
    <p:sldId id="1014" r:id="rId49"/>
    <p:sldId id="1013" r:id="rId50"/>
    <p:sldId id="944" r:id="rId51"/>
    <p:sldId id="947" r:id="rId52"/>
    <p:sldId id="1008" r:id="rId53"/>
    <p:sldId id="1009" r:id="rId54"/>
    <p:sldId id="1010" r:id="rId55"/>
    <p:sldId id="712" r:id="rId56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9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CCECFF"/>
    <a:srgbClr val="FFFFCC"/>
    <a:srgbClr val="66CCFF"/>
    <a:srgbClr val="6600FF"/>
    <a:srgbClr val="FF9900"/>
    <a:srgbClr val="FF33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2" autoAdjust="0"/>
    <p:restoredTop sz="94815" autoAdjust="0"/>
  </p:normalViewPr>
  <p:slideViewPr>
    <p:cSldViewPr showGuides="1">
      <p:cViewPr varScale="1">
        <p:scale>
          <a:sx n="94" d="100"/>
          <a:sy n="94" d="100"/>
        </p:scale>
        <p:origin x="1472" y="4"/>
      </p:cViewPr>
      <p:guideLst>
        <p:guide orient="horz" pos="2160"/>
        <p:guide pos="2899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FontTx/>
              <a:buNone/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08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7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Fifth level</a:t>
            </a:r>
          </a:p>
        </p:txBody>
      </p:sp>
      <p:sp>
        <p:nvSpPr>
          <p:cNvPr id="67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buFontTx/>
              <a:buNone/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en-US" altLang="zh-CN" sz="1200" b="0" dirty="0">
                <a:latin typeface="Arial" panose="020B0604020202020204" pitchFamily="34" charset="0"/>
              </a:rPr>
              <a:t>‹#›</a:t>
            </a:fld>
            <a:endParaRPr lang="en-US" altLang="zh-CN" sz="1200" b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04929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128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7"/>
          <p:cNvGrpSpPr/>
          <p:nvPr/>
        </p:nvGrpSpPr>
        <p:grpSpPr>
          <a:xfrm>
            <a:off x="228600" y="3587750"/>
            <a:ext cx="8610600" cy="201613"/>
            <a:chOff x="144" y="1680"/>
            <a:chExt cx="5424" cy="144"/>
          </a:xfrm>
        </p:grpSpPr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91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280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/>
            </a:lvl1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algn="r" eaLnBrk="1" hangingPunct="1"/>
            <a:fld id="{9A0DB2DC-4C9A-4742-B13C-FB6460FD3503}" type="slidenum">
              <a:rPr lang="en-US" altLang="zh-CN" sz="1000" b="0" dirty="0">
                <a:latin typeface="Verdana" panose="020B0604030504040204" pitchFamily="34" charset="0"/>
              </a:rPr>
              <a:t>‹#›</a:t>
            </a:fld>
            <a:endParaRPr lang="en-US" altLang="zh-CN" sz="1000" b="0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7704348" y="8620"/>
            <a:ext cx="1440161" cy="900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fld id="{17E66D44-5078-4FC8-AF00-8FF9453B7C99}" type="slidenum">
              <a:rPr lang="zh-CN" altLang="en-US" sz="2000" b="0" smtClean="0">
                <a:solidFill>
                  <a:srgbClr val="FF0000"/>
                </a:solidFill>
                <a:ea typeface="宋体" pitchFamily="2" charset="-122"/>
              </a:rPr>
              <a:pPr algn="r">
                <a:spcBef>
                  <a:spcPct val="50000"/>
                </a:spcBef>
              </a:pPr>
              <a:t>‹#›</a:t>
            </a:fld>
            <a:r>
              <a:rPr lang="en-US" altLang="zh-CN" sz="2000" b="0" dirty="0" smtClean="0">
                <a:solidFill>
                  <a:srgbClr val="FF0000"/>
                </a:solidFill>
                <a:ea typeface="宋体" pitchFamily="2" charset="-122"/>
              </a:rPr>
              <a:t>/55</a:t>
            </a:r>
            <a:endParaRPr lang="en-US" altLang="zh-CN" sz="2000" b="0" dirty="0">
              <a:solidFill>
                <a:srgbClr val="FF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7704348" y="8620"/>
            <a:ext cx="1440161" cy="900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fld id="{17E66D44-5078-4FC8-AF00-8FF9453B7C99}" type="slidenum">
              <a:rPr lang="zh-CN" altLang="en-US" sz="2000" b="0" smtClean="0">
                <a:solidFill>
                  <a:srgbClr val="FF0000"/>
                </a:solidFill>
                <a:ea typeface="宋体" pitchFamily="2" charset="-122"/>
              </a:rPr>
              <a:pPr algn="r">
                <a:spcBef>
                  <a:spcPct val="50000"/>
                </a:spcBef>
              </a:pPr>
              <a:t>‹#›</a:t>
            </a:fld>
            <a:r>
              <a:rPr lang="en-US" altLang="zh-CN" sz="2000" b="0" dirty="0" smtClean="0">
                <a:solidFill>
                  <a:srgbClr val="FF0000"/>
                </a:solidFill>
                <a:ea typeface="宋体" pitchFamily="2" charset="-122"/>
              </a:rPr>
              <a:t>/55</a:t>
            </a:r>
            <a:endParaRPr lang="en-US" altLang="zh-CN" sz="2000" b="0" dirty="0">
              <a:solidFill>
                <a:srgbClr val="FF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7704348" y="8620"/>
            <a:ext cx="1440161" cy="900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fld id="{17E66D44-5078-4FC8-AF00-8FF9453B7C99}" type="slidenum">
              <a:rPr lang="zh-CN" altLang="en-US" sz="2000" b="0" smtClean="0">
                <a:solidFill>
                  <a:srgbClr val="FF0000"/>
                </a:solidFill>
                <a:ea typeface="宋体" pitchFamily="2" charset="-122"/>
              </a:rPr>
              <a:pPr algn="r">
                <a:spcBef>
                  <a:spcPct val="50000"/>
                </a:spcBef>
              </a:pPr>
              <a:t>‹#›</a:t>
            </a:fld>
            <a:r>
              <a:rPr lang="en-US" altLang="zh-CN" sz="2000" b="0" dirty="0" smtClean="0">
                <a:solidFill>
                  <a:srgbClr val="FF0000"/>
                </a:solidFill>
                <a:ea typeface="宋体" pitchFamily="2" charset="-122"/>
              </a:rPr>
              <a:t>/55</a:t>
            </a:r>
            <a:endParaRPr lang="en-US" altLang="zh-CN" sz="2000" b="0" dirty="0">
              <a:solidFill>
                <a:srgbClr val="FF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 userDrawn="1"/>
        </p:nvSpPr>
        <p:spPr bwMode="auto">
          <a:xfrm>
            <a:off x="7704348" y="8620"/>
            <a:ext cx="1440161" cy="900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fld id="{17E66D44-5078-4FC8-AF00-8FF9453B7C99}" type="slidenum">
              <a:rPr lang="zh-CN" altLang="en-US" sz="2000" b="0" smtClean="0">
                <a:solidFill>
                  <a:srgbClr val="FF0000"/>
                </a:solidFill>
                <a:ea typeface="宋体" pitchFamily="2" charset="-122"/>
              </a:rPr>
              <a:pPr algn="r">
                <a:spcBef>
                  <a:spcPct val="50000"/>
                </a:spcBef>
              </a:pPr>
              <a:t>‹#›</a:t>
            </a:fld>
            <a:r>
              <a:rPr lang="en-US" altLang="zh-CN" sz="2000" b="0" dirty="0">
                <a:solidFill>
                  <a:srgbClr val="FF0000"/>
                </a:solidFill>
                <a:ea typeface="宋体" pitchFamily="2" charset="-122"/>
              </a:rPr>
              <a:t>/</a:t>
            </a:r>
            <a:r>
              <a:rPr lang="en-US" altLang="zh-CN" sz="2000" b="0" dirty="0" smtClean="0">
                <a:solidFill>
                  <a:srgbClr val="FF0000"/>
                </a:solidFill>
                <a:ea typeface="宋体" pitchFamily="2" charset="-122"/>
              </a:rPr>
              <a:t>87</a:t>
            </a:r>
            <a:endParaRPr lang="en-US" altLang="zh-CN" sz="2000" b="0" dirty="0">
              <a:solidFill>
                <a:srgbClr val="FF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7704348" y="8620"/>
            <a:ext cx="1440161" cy="900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fld id="{17E66D44-5078-4FC8-AF00-8FF9453B7C99}" type="slidenum">
              <a:rPr lang="zh-CN" altLang="en-US" sz="2000" b="0" smtClean="0">
                <a:solidFill>
                  <a:srgbClr val="FF0000"/>
                </a:solidFill>
                <a:ea typeface="宋体" pitchFamily="2" charset="-122"/>
              </a:rPr>
              <a:pPr algn="r">
                <a:spcBef>
                  <a:spcPct val="50000"/>
                </a:spcBef>
              </a:pPr>
              <a:t>‹#›</a:t>
            </a:fld>
            <a:r>
              <a:rPr lang="en-US" altLang="zh-CN" sz="2000" b="0" dirty="0">
                <a:solidFill>
                  <a:srgbClr val="FF0000"/>
                </a:solidFill>
                <a:ea typeface="宋体" pitchFamily="2" charset="-122"/>
              </a:rPr>
              <a:t>/</a:t>
            </a:r>
            <a:r>
              <a:rPr lang="en-US" altLang="zh-CN" sz="2000" b="0" dirty="0" smtClean="0">
                <a:solidFill>
                  <a:srgbClr val="FF0000"/>
                </a:solidFill>
                <a:ea typeface="宋体" pitchFamily="2" charset="-122"/>
              </a:rPr>
              <a:t>87</a:t>
            </a:r>
            <a:endParaRPr lang="en-US" altLang="zh-CN" sz="2000" b="0" dirty="0">
              <a:solidFill>
                <a:srgbClr val="FF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7704348" y="8620"/>
            <a:ext cx="1440161" cy="900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fld id="{17E66D44-5078-4FC8-AF00-8FF9453B7C99}" type="slidenum">
              <a:rPr lang="zh-CN" altLang="en-US" sz="2000" b="0" smtClean="0">
                <a:solidFill>
                  <a:srgbClr val="FF0000"/>
                </a:solidFill>
                <a:ea typeface="宋体" pitchFamily="2" charset="-122"/>
              </a:rPr>
              <a:pPr algn="r">
                <a:spcBef>
                  <a:spcPct val="50000"/>
                </a:spcBef>
              </a:pPr>
              <a:t>‹#›</a:t>
            </a:fld>
            <a:r>
              <a:rPr lang="en-US" altLang="zh-CN" sz="2000" b="0" dirty="0" smtClean="0">
                <a:solidFill>
                  <a:srgbClr val="FF0000"/>
                </a:solidFill>
                <a:ea typeface="宋体" pitchFamily="2" charset="-122"/>
              </a:rPr>
              <a:t>/55</a:t>
            </a:r>
            <a:endParaRPr lang="en-US" altLang="zh-CN" sz="2000" b="0" dirty="0">
              <a:solidFill>
                <a:srgbClr val="FF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16280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66800" y="1524000"/>
            <a:ext cx="3619500" cy="46085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38700" y="1524000"/>
            <a:ext cx="3619500" cy="46085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103DE70-2AE3-4686-8B58-DB412F8D524B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8" name="Text Box 4"/>
          <p:cNvSpPr txBox="1">
            <a:spLocks noChangeArrowheads="1"/>
          </p:cNvSpPr>
          <p:nvPr userDrawn="1"/>
        </p:nvSpPr>
        <p:spPr bwMode="auto">
          <a:xfrm>
            <a:off x="7704348" y="8620"/>
            <a:ext cx="1440161" cy="900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fld id="{17E66D44-5078-4FC8-AF00-8FF9453B7C99}" type="slidenum">
              <a:rPr lang="zh-CN" altLang="en-US" sz="2000" b="0" smtClean="0">
                <a:solidFill>
                  <a:srgbClr val="FF0000"/>
                </a:solidFill>
                <a:ea typeface="宋体" pitchFamily="2" charset="-122"/>
              </a:rPr>
              <a:pPr algn="r">
                <a:spcBef>
                  <a:spcPct val="50000"/>
                </a:spcBef>
              </a:pPr>
              <a:t>‹#›</a:t>
            </a:fld>
            <a:r>
              <a:rPr lang="en-US" altLang="zh-CN" sz="2000" b="0" dirty="0" smtClean="0">
                <a:solidFill>
                  <a:srgbClr val="FF0000"/>
                </a:solidFill>
                <a:ea typeface="宋体" pitchFamily="2" charset="-122"/>
              </a:rPr>
              <a:t>/55</a:t>
            </a:r>
            <a:endParaRPr lang="en-US" altLang="zh-CN" sz="2000" b="0" dirty="0">
              <a:solidFill>
                <a:srgbClr val="FF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0297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hyperlink" Target="mailto:luguangm@gmail.com" TargetMode="Externa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242887"/>
            <a:ext cx="8229600" cy="1139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2908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000" b="0">
                <a:latin typeface="Verdana" panose="020B060403050404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08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buFontTx/>
              <a:buNone/>
              <a:defRPr sz="1000" b="0">
                <a:latin typeface="Verdana" panose="020B060403050404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Line 8"/>
          <p:cNvSpPr/>
          <p:nvPr/>
        </p:nvSpPr>
        <p:spPr>
          <a:xfrm>
            <a:off x="457200" y="908050"/>
            <a:ext cx="8077200" cy="0"/>
          </a:xfrm>
          <a:prstGeom prst="line">
            <a:avLst/>
          </a:prstGeom>
          <a:ln w="1905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6759575" y="6491288"/>
            <a:ext cx="2384425" cy="366713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hlinkClick r:id="rId10"/>
              </a:rPr>
              <a:t>luguangm@gmail.com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35D3837C-9915-4E97-B254-ABA32C83EDFA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228531" y="6561348"/>
            <a:ext cx="1355137" cy="2896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4" r:id="rId8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Blip>
          <a:blip r:embed="rId12"/>
        </a:buBlip>
        <a:defRPr sz="2800" b="1">
          <a:solidFill>
            <a:srgbClr val="3333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Blip>
          <a:blip r:embed="rId13"/>
        </a:buBlip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Blip>
          <a:blip r:embed="rId12"/>
        </a:buBlip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9093" y="4584065"/>
            <a:ext cx="8424863" cy="5413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3500" b="1" i="0" u="none" strike="noStrike" kern="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卢光明</a:t>
            </a:r>
            <a:endParaRPr kumimoji="0" lang="en-US" altLang="zh-CN" sz="3500" b="1" i="0" u="none" strike="noStrike" kern="0" cap="none" spc="0" normalizeH="0" baseline="0" noProof="0" dirty="0">
              <a:ln>
                <a:noFill/>
              </a:ln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3500" b="1" i="0" u="none" strike="noStrike" kern="0" cap="none" spc="0" normalizeH="0" baseline="0" noProof="0" dirty="0">
              <a:ln>
                <a:noFill/>
              </a:ln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320516" name="Text Box 4"/>
          <p:cNvSpPr txBox="1">
            <a:spLocks noChangeArrowheads="1"/>
          </p:cNvSpPr>
          <p:nvPr/>
        </p:nvSpPr>
        <p:spPr bwMode="auto">
          <a:xfrm>
            <a:off x="107950" y="1843088"/>
            <a:ext cx="8893175" cy="13295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ctr" defTabSz="914400">
              <a:lnSpc>
                <a:spcPct val="80000"/>
              </a:lnSpc>
              <a:spcBef>
                <a:spcPts val="1200"/>
              </a:spcBef>
              <a:buClr>
                <a:srgbClr val="663300"/>
              </a:buClr>
              <a:buSzPct val="75000"/>
              <a:buFontTx/>
              <a:buNone/>
              <a:defRPr/>
            </a:pPr>
            <a:r>
              <a:rPr kumimoji="0" lang="zh-CN" altLang="en-US" sz="4400" kern="1200" cap="none" spc="0" normalizeH="0" baseline="0" noProof="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汇编语言与接口技术</a:t>
            </a:r>
            <a:endParaRPr kumimoji="0" lang="en-US" altLang="zh-CN" sz="4400" kern="1200" cap="none" spc="0" normalizeH="0" baseline="0" noProof="0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  <a:p>
            <a:pPr algn="ctr">
              <a:lnSpc>
                <a:spcPct val="80000"/>
              </a:lnSpc>
              <a:spcBef>
                <a:spcPts val="1200"/>
              </a:spcBef>
              <a:buClr>
                <a:srgbClr val="663300"/>
              </a:buClr>
              <a:buSzPct val="75000"/>
              <a:defRPr/>
            </a:pPr>
            <a:r>
              <a:rPr lang="zh-CN" altLang="en-US" sz="4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第</a:t>
            </a:r>
            <a:r>
              <a:rPr lang="en-US" altLang="zh-CN" sz="44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10</a:t>
            </a:r>
            <a:r>
              <a:rPr lang="zh-CN" altLang="en-US" sz="44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讲：输入输出接口</a:t>
            </a:r>
            <a:endParaRPr kumimoji="0" lang="zh-CN" altLang="en-US" sz="4400" kern="1200" cap="none" spc="0" normalizeH="0" baseline="0" noProof="0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6F4C0E59-4680-495B-8200-CE9A35146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72" y="0"/>
            <a:ext cx="5262486" cy="112474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47564" y="1088740"/>
            <a:ext cx="2592387" cy="576262"/>
          </a:xfrm>
        </p:spPr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DOS功能调用</a:t>
            </a:r>
          </a:p>
        </p:txBody>
      </p:sp>
      <p:graphicFrame>
        <p:nvGraphicFramePr>
          <p:cNvPr id="12292" name="Group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3714924"/>
              </p:ext>
            </p:extLst>
          </p:nvPr>
        </p:nvGraphicFramePr>
        <p:xfrm>
          <a:off x="452120" y="1880828"/>
          <a:ext cx="8208962" cy="3902077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12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192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3131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类型号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中断功能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类型号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中断功能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4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20H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程序结束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21H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请求DOS功能调用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5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22H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结束地址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23H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中止(Ctrl-Break)处理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4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24H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关键性错误处理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25H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磁盘顺序读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84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26H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磁盘顺序写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27H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程序结束且驻留内存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85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28H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DOS内部使用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29～2EH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DOS内部保留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9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2FH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DOS内部使用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30～3FH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DOS内部保留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BIOS</a:t>
            </a:r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与</a:t>
            </a:r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DOS</a:t>
            </a:r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174255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47564" y="980728"/>
            <a:ext cx="7391400" cy="4608513"/>
          </a:xfrm>
        </p:spPr>
        <p:txBody>
          <a:bodyPr/>
          <a:lstStyle/>
          <a:p>
            <a:r>
              <a:rPr lang="en-US" altLang="zh-CN" sz="2400" dirty="0">
                <a:solidFill>
                  <a:schemeClr val="tx1"/>
                </a:solidFill>
              </a:rPr>
              <a:t>CPU</a:t>
            </a:r>
            <a:r>
              <a:rPr lang="zh-CN" altLang="en-US" sz="2400" dirty="0">
                <a:solidFill>
                  <a:schemeClr val="tx1"/>
                </a:solidFill>
              </a:rPr>
              <a:t>中断、</a:t>
            </a:r>
            <a:r>
              <a:rPr lang="en-US" altLang="zh-CN" sz="2400" dirty="0"/>
              <a:t>8259A</a:t>
            </a:r>
            <a:r>
              <a:rPr lang="zh-CN" altLang="en-US" sz="2400" dirty="0"/>
              <a:t>中断、</a:t>
            </a:r>
            <a:r>
              <a:rPr lang="zh-CN" altLang="en-US" sz="2400" dirty="0">
                <a:solidFill>
                  <a:srgbClr val="FF0000"/>
                </a:solidFill>
              </a:rPr>
              <a:t>BIOS中断</a:t>
            </a:r>
          </a:p>
          <a:p>
            <a:endParaRPr lang="zh-CN" altLang="en-US" sz="2000" b="0" kern="1200" dirty="0">
              <a:latin typeface="Times New Roman" pitchFamily="18" charset="0"/>
              <a:ea typeface="楷体_GB2312" pitchFamily="1" charset="-122"/>
            </a:endParaRPr>
          </a:p>
        </p:txBody>
      </p:sp>
      <p:grpSp>
        <p:nvGrpSpPr>
          <p:cNvPr id="13315" name="Group 3"/>
          <p:cNvGrpSpPr>
            <a:grpSpLocks/>
          </p:cNvGrpSpPr>
          <p:nvPr/>
        </p:nvGrpSpPr>
        <p:grpSpPr bwMode="auto">
          <a:xfrm>
            <a:off x="766626" y="1556991"/>
            <a:ext cx="7561263" cy="4895850"/>
            <a:chOff x="0" y="0"/>
            <a:chExt cx="2576" cy="6738"/>
          </a:xfrm>
        </p:grpSpPr>
        <p:grpSp>
          <p:nvGrpSpPr>
            <p:cNvPr id="13316" name="Group 4"/>
            <p:cNvGrpSpPr>
              <a:grpSpLocks/>
            </p:cNvGrpSpPr>
            <p:nvPr/>
          </p:nvGrpSpPr>
          <p:grpSpPr bwMode="auto">
            <a:xfrm>
              <a:off x="3" y="3"/>
              <a:ext cx="2570" cy="6732"/>
              <a:chOff x="0" y="0"/>
              <a:chExt cx="2570" cy="6732"/>
            </a:xfrm>
          </p:grpSpPr>
          <p:grpSp>
            <p:nvGrpSpPr>
              <p:cNvPr id="13317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497" cy="374"/>
                <a:chOff x="0" y="0"/>
                <a:chExt cx="497" cy="374"/>
              </a:xfrm>
            </p:grpSpPr>
            <p:sp>
              <p:nvSpPr>
                <p:cNvPr id="13318" name="Rectangle 6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11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CN" altLang="en-US" sz="2000" b="0">
                      <a:latin typeface="Times New Roman" pitchFamily="18" charset="0"/>
                      <a:ea typeface="楷体_GB2312" pitchFamily="1" charset="-122"/>
                    </a:rPr>
                    <a:t>类型号</a:t>
                  </a:r>
                </a:p>
              </p:txBody>
            </p:sp>
            <p:sp>
              <p:nvSpPr>
                <p:cNvPr id="13319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97" cy="37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 b="0"/>
                </a:p>
              </p:txBody>
            </p:sp>
          </p:grpSp>
          <p:grpSp>
            <p:nvGrpSpPr>
              <p:cNvPr id="13320" name="Group 8"/>
              <p:cNvGrpSpPr>
                <a:grpSpLocks/>
              </p:cNvGrpSpPr>
              <p:nvPr/>
            </p:nvGrpSpPr>
            <p:grpSpPr bwMode="auto">
              <a:xfrm>
                <a:off x="497" y="0"/>
                <a:ext cx="750" cy="374"/>
                <a:chOff x="0" y="0"/>
                <a:chExt cx="750" cy="374"/>
              </a:xfrm>
            </p:grpSpPr>
            <p:sp>
              <p:nvSpPr>
                <p:cNvPr id="13321" name="Rectangle 9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664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CN" altLang="en-US" sz="2000" b="0">
                      <a:latin typeface="Times New Roman" pitchFamily="18" charset="0"/>
                      <a:ea typeface="楷体_GB2312" pitchFamily="1" charset="-122"/>
                    </a:rPr>
                    <a:t>中断功能</a:t>
                  </a:r>
                </a:p>
              </p:txBody>
            </p:sp>
            <p:sp>
              <p:nvSpPr>
                <p:cNvPr id="13322" name="Rectangle 1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50" cy="37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 b="0"/>
                </a:p>
              </p:txBody>
            </p:sp>
          </p:grpSp>
          <p:grpSp>
            <p:nvGrpSpPr>
              <p:cNvPr id="13323" name="Group 11"/>
              <p:cNvGrpSpPr>
                <a:grpSpLocks/>
              </p:cNvGrpSpPr>
              <p:nvPr/>
            </p:nvGrpSpPr>
            <p:grpSpPr bwMode="auto">
              <a:xfrm>
                <a:off x="1247" y="0"/>
                <a:ext cx="467" cy="374"/>
                <a:chOff x="0" y="0"/>
                <a:chExt cx="467" cy="374"/>
              </a:xfrm>
            </p:grpSpPr>
            <p:sp>
              <p:nvSpPr>
                <p:cNvPr id="13324" name="Rectangle 12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81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CN" altLang="en-US" sz="2000" b="0">
                      <a:latin typeface="Times New Roman" pitchFamily="18" charset="0"/>
                      <a:ea typeface="楷体_GB2312" pitchFamily="1" charset="-122"/>
                    </a:rPr>
                    <a:t>类型号</a:t>
                  </a:r>
                </a:p>
              </p:txBody>
            </p:sp>
            <p:sp>
              <p:nvSpPr>
                <p:cNvPr id="13325" name="Rectangle 1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67" cy="37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 b="0"/>
                </a:p>
              </p:txBody>
            </p:sp>
          </p:grpSp>
          <p:grpSp>
            <p:nvGrpSpPr>
              <p:cNvPr id="13326" name="Group 14"/>
              <p:cNvGrpSpPr>
                <a:grpSpLocks/>
              </p:cNvGrpSpPr>
              <p:nvPr/>
            </p:nvGrpSpPr>
            <p:grpSpPr bwMode="auto">
              <a:xfrm>
                <a:off x="1714" y="0"/>
                <a:ext cx="856" cy="374"/>
                <a:chOff x="0" y="0"/>
                <a:chExt cx="856" cy="374"/>
              </a:xfrm>
            </p:grpSpPr>
            <p:sp>
              <p:nvSpPr>
                <p:cNvPr id="13327" name="Rectangle 15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770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CN" altLang="en-US" sz="2000" b="0">
                      <a:latin typeface="Times New Roman" pitchFamily="18" charset="0"/>
                      <a:ea typeface="楷体_GB2312" pitchFamily="1" charset="-122"/>
                    </a:rPr>
                    <a:t>中断功能</a:t>
                  </a:r>
                </a:p>
              </p:txBody>
            </p:sp>
            <p:sp>
              <p:nvSpPr>
                <p:cNvPr id="13328" name="Rectangle 1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56" cy="37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 b="0"/>
                </a:p>
              </p:txBody>
            </p:sp>
          </p:grpSp>
          <p:grpSp>
            <p:nvGrpSpPr>
              <p:cNvPr id="13329" name="Group 17"/>
              <p:cNvGrpSpPr>
                <a:grpSpLocks/>
              </p:cNvGrpSpPr>
              <p:nvPr/>
            </p:nvGrpSpPr>
            <p:grpSpPr bwMode="auto">
              <a:xfrm>
                <a:off x="0" y="374"/>
                <a:ext cx="497" cy="374"/>
                <a:chOff x="0" y="0"/>
                <a:chExt cx="497" cy="374"/>
              </a:xfrm>
            </p:grpSpPr>
            <p:sp>
              <p:nvSpPr>
                <p:cNvPr id="13330" name="Rectangle 18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11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zh-CN" sz="2000" b="0">
                      <a:latin typeface="Times New Roman" pitchFamily="18" charset="0"/>
                      <a:ea typeface="楷体_GB2312" pitchFamily="1" charset="-122"/>
                    </a:rPr>
                    <a:t>00 H</a:t>
                  </a:r>
                </a:p>
              </p:txBody>
            </p:sp>
            <p:sp>
              <p:nvSpPr>
                <p:cNvPr id="13331" name="Rectangle 1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97" cy="37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 b="0"/>
                </a:p>
              </p:txBody>
            </p:sp>
          </p:grpSp>
          <p:grpSp>
            <p:nvGrpSpPr>
              <p:cNvPr id="13332" name="Group 20"/>
              <p:cNvGrpSpPr>
                <a:grpSpLocks/>
              </p:cNvGrpSpPr>
              <p:nvPr/>
            </p:nvGrpSpPr>
            <p:grpSpPr bwMode="auto">
              <a:xfrm>
                <a:off x="497" y="374"/>
                <a:ext cx="750" cy="374"/>
                <a:chOff x="0" y="0"/>
                <a:chExt cx="750" cy="374"/>
              </a:xfrm>
            </p:grpSpPr>
            <p:sp>
              <p:nvSpPr>
                <p:cNvPr id="13333" name="Rectangle 21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664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CN" altLang="en-US" sz="2000" b="0">
                      <a:latin typeface="Times New Roman" pitchFamily="18" charset="0"/>
                      <a:ea typeface="楷体_GB2312" pitchFamily="1" charset="-122"/>
                    </a:rPr>
                    <a:t>被零除</a:t>
                  </a:r>
                </a:p>
              </p:txBody>
            </p:sp>
            <p:sp>
              <p:nvSpPr>
                <p:cNvPr id="13334" name="Rectangle 2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50" cy="37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 b="0"/>
                </a:p>
              </p:txBody>
            </p:sp>
          </p:grpSp>
          <p:grpSp>
            <p:nvGrpSpPr>
              <p:cNvPr id="13335" name="Group 23"/>
              <p:cNvGrpSpPr>
                <a:grpSpLocks/>
              </p:cNvGrpSpPr>
              <p:nvPr/>
            </p:nvGrpSpPr>
            <p:grpSpPr bwMode="auto">
              <a:xfrm>
                <a:off x="1247" y="374"/>
                <a:ext cx="467" cy="374"/>
                <a:chOff x="0" y="0"/>
                <a:chExt cx="467" cy="374"/>
              </a:xfrm>
            </p:grpSpPr>
            <p:sp>
              <p:nvSpPr>
                <p:cNvPr id="13336" name="Rectangle 24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81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zh-CN" sz="2000" b="0">
                      <a:latin typeface="Times New Roman" pitchFamily="18" charset="0"/>
                      <a:ea typeface="楷体_GB2312" pitchFamily="1" charset="-122"/>
                    </a:rPr>
                    <a:t>11 H</a:t>
                  </a:r>
                </a:p>
              </p:txBody>
            </p:sp>
            <p:sp>
              <p:nvSpPr>
                <p:cNvPr id="13337" name="Rectangle 2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67" cy="37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 b="0"/>
                </a:p>
              </p:txBody>
            </p:sp>
          </p:grpSp>
          <p:grpSp>
            <p:nvGrpSpPr>
              <p:cNvPr id="13338" name="Group 26"/>
              <p:cNvGrpSpPr>
                <a:grpSpLocks/>
              </p:cNvGrpSpPr>
              <p:nvPr/>
            </p:nvGrpSpPr>
            <p:grpSpPr bwMode="auto">
              <a:xfrm>
                <a:off x="1714" y="374"/>
                <a:ext cx="856" cy="374"/>
                <a:chOff x="0" y="0"/>
                <a:chExt cx="856" cy="374"/>
              </a:xfrm>
            </p:grpSpPr>
            <p:sp>
              <p:nvSpPr>
                <p:cNvPr id="13339" name="Rectangle 2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770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CN" altLang="en-US" sz="2000" b="0">
                      <a:latin typeface="Times New Roman" pitchFamily="18" charset="0"/>
                      <a:ea typeface="楷体_GB2312" pitchFamily="1" charset="-122"/>
                    </a:rPr>
                    <a:t>设备检测</a:t>
                  </a:r>
                </a:p>
              </p:txBody>
            </p:sp>
            <p:sp>
              <p:nvSpPr>
                <p:cNvPr id="13340" name="Rectangle 2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56" cy="37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 b="0"/>
                </a:p>
              </p:txBody>
            </p:sp>
          </p:grpSp>
          <p:grpSp>
            <p:nvGrpSpPr>
              <p:cNvPr id="13341" name="Group 29"/>
              <p:cNvGrpSpPr>
                <a:grpSpLocks/>
              </p:cNvGrpSpPr>
              <p:nvPr/>
            </p:nvGrpSpPr>
            <p:grpSpPr bwMode="auto">
              <a:xfrm>
                <a:off x="0" y="748"/>
                <a:ext cx="497" cy="374"/>
                <a:chOff x="0" y="0"/>
                <a:chExt cx="497" cy="374"/>
              </a:xfrm>
            </p:grpSpPr>
            <p:sp>
              <p:nvSpPr>
                <p:cNvPr id="13342" name="Rectangle 30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11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zh-CN" sz="2000" b="0">
                      <a:latin typeface="Times New Roman" pitchFamily="18" charset="0"/>
                      <a:ea typeface="楷体_GB2312" pitchFamily="1" charset="-122"/>
                    </a:rPr>
                    <a:t>01 H</a:t>
                  </a:r>
                </a:p>
              </p:txBody>
            </p:sp>
            <p:sp>
              <p:nvSpPr>
                <p:cNvPr id="13343" name="Rectangle 3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97" cy="37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 b="0"/>
                </a:p>
              </p:txBody>
            </p:sp>
          </p:grpSp>
          <p:grpSp>
            <p:nvGrpSpPr>
              <p:cNvPr id="13344" name="Group 32"/>
              <p:cNvGrpSpPr>
                <a:grpSpLocks/>
              </p:cNvGrpSpPr>
              <p:nvPr/>
            </p:nvGrpSpPr>
            <p:grpSpPr bwMode="auto">
              <a:xfrm>
                <a:off x="497" y="748"/>
                <a:ext cx="750" cy="374"/>
                <a:chOff x="0" y="0"/>
                <a:chExt cx="750" cy="374"/>
              </a:xfrm>
            </p:grpSpPr>
            <p:sp>
              <p:nvSpPr>
                <p:cNvPr id="13345" name="Rectangle 33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664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CN" altLang="en-US" sz="2000" b="0">
                      <a:latin typeface="Times New Roman" pitchFamily="18" charset="0"/>
                      <a:ea typeface="楷体_GB2312" pitchFamily="1" charset="-122"/>
                    </a:rPr>
                    <a:t>单步</a:t>
                  </a:r>
                </a:p>
              </p:txBody>
            </p:sp>
            <p:sp>
              <p:nvSpPr>
                <p:cNvPr id="13346" name="Rectangle 3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50" cy="37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 b="0"/>
                </a:p>
              </p:txBody>
            </p:sp>
          </p:grpSp>
          <p:grpSp>
            <p:nvGrpSpPr>
              <p:cNvPr id="13347" name="Group 35"/>
              <p:cNvGrpSpPr>
                <a:grpSpLocks/>
              </p:cNvGrpSpPr>
              <p:nvPr/>
            </p:nvGrpSpPr>
            <p:grpSpPr bwMode="auto">
              <a:xfrm>
                <a:off x="1247" y="748"/>
                <a:ext cx="467" cy="374"/>
                <a:chOff x="0" y="0"/>
                <a:chExt cx="467" cy="374"/>
              </a:xfrm>
            </p:grpSpPr>
            <p:sp>
              <p:nvSpPr>
                <p:cNvPr id="13348" name="Rectangle 36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81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zh-CN" sz="2000" b="0">
                      <a:latin typeface="Times New Roman" pitchFamily="18" charset="0"/>
                      <a:ea typeface="楷体_GB2312" pitchFamily="1" charset="-122"/>
                    </a:rPr>
                    <a:t>12 H</a:t>
                  </a:r>
                </a:p>
              </p:txBody>
            </p:sp>
            <p:sp>
              <p:nvSpPr>
                <p:cNvPr id="13349" name="Rectangle 3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67" cy="37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 b="0"/>
                </a:p>
              </p:txBody>
            </p:sp>
          </p:grpSp>
          <p:grpSp>
            <p:nvGrpSpPr>
              <p:cNvPr id="13350" name="Group 38"/>
              <p:cNvGrpSpPr>
                <a:grpSpLocks/>
              </p:cNvGrpSpPr>
              <p:nvPr/>
            </p:nvGrpSpPr>
            <p:grpSpPr bwMode="auto">
              <a:xfrm>
                <a:off x="1714" y="748"/>
                <a:ext cx="856" cy="374"/>
                <a:chOff x="0" y="0"/>
                <a:chExt cx="856" cy="374"/>
              </a:xfrm>
            </p:grpSpPr>
            <p:sp>
              <p:nvSpPr>
                <p:cNvPr id="13351" name="Rectangle 39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770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CN" altLang="en-US" sz="2000" b="0">
                      <a:latin typeface="Times New Roman" pitchFamily="18" charset="0"/>
                      <a:ea typeface="楷体_GB2312" pitchFamily="1" charset="-122"/>
                    </a:rPr>
                    <a:t>存储容量</a:t>
                  </a:r>
                </a:p>
              </p:txBody>
            </p:sp>
            <p:sp>
              <p:nvSpPr>
                <p:cNvPr id="13352" name="Rectangle 4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56" cy="37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 b="0"/>
                </a:p>
              </p:txBody>
            </p:sp>
          </p:grpSp>
          <p:grpSp>
            <p:nvGrpSpPr>
              <p:cNvPr id="13353" name="Group 41"/>
              <p:cNvGrpSpPr>
                <a:grpSpLocks/>
              </p:cNvGrpSpPr>
              <p:nvPr/>
            </p:nvGrpSpPr>
            <p:grpSpPr bwMode="auto">
              <a:xfrm>
                <a:off x="0" y="1122"/>
                <a:ext cx="497" cy="374"/>
                <a:chOff x="0" y="0"/>
                <a:chExt cx="497" cy="374"/>
              </a:xfrm>
            </p:grpSpPr>
            <p:sp>
              <p:nvSpPr>
                <p:cNvPr id="13354" name="Rectangle 42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11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zh-CN" sz="2000" b="0">
                      <a:latin typeface="Times New Roman" pitchFamily="18" charset="0"/>
                      <a:ea typeface="楷体_GB2312" pitchFamily="1" charset="-122"/>
                    </a:rPr>
                    <a:t>02 H</a:t>
                  </a:r>
                </a:p>
              </p:txBody>
            </p:sp>
            <p:sp>
              <p:nvSpPr>
                <p:cNvPr id="13355" name="Rectangle 4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97" cy="37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 b="0"/>
                </a:p>
              </p:txBody>
            </p:sp>
          </p:grpSp>
          <p:grpSp>
            <p:nvGrpSpPr>
              <p:cNvPr id="13356" name="Group 44"/>
              <p:cNvGrpSpPr>
                <a:grpSpLocks/>
              </p:cNvGrpSpPr>
              <p:nvPr/>
            </p:nvGrpSpPr>
            <p:grpSpPr bwMode="auto">
              <a:xfrm>
                <a:off x="497" y="1122"/>
                <a:ext cx="750" cy="374"/>
                <a:chOff x="0" y="0"/>
                <a:chExt cx="750" cy="374"/>
              </a:xfrm>
            </p:grpSpPr>
            <p:sp>
              <p:nvSpPr>
                <p:cNvPr id="13357" name="Rectangle 45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664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CN" altLang="en-US" sz="2000" b="0">
                      <a:latin typeface="Times New Roman" pitchFamily="18" charset="0"/>
                      <a:ea typeface="楷体_GB2312" pitchFamily="1" charset="-122"/>
                    </a:rPr>
                    <a:t>不可屏蔽</a:t>
                  </a:r>
                </a:p>
              </p:txBody>
            </p:sp>
            <p:sp>
              <p:nvSpPr>
                <p:cNvPr id="13358" name="Rectangle 4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50" cy="37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 b="0"/>
                </a:p>
              </p:txBody>
            </p:sp>
          </p:grpSp>
          <p:grpSp>
            <p:nvGrpSpPr>
              <p:cNvPr id="13359" name="Group 47"/>
              <p:cNvGrpSpPr>
                <a:grpSpLocks/>
              </p:cNvGrpSpPr>
              <p:nvPr/>
            </p:nvGrpSpPr>
            <p:grpSpPr bwMode="auto">
              <a:xfrm>
                <a:off x="1247" y="1122"/>
                <a:ext cx="467" cy="374"/>
                <a:chOff x="0" y="0"/>
                <a:chExt cx="467" cy="374"/>
              </a:xfrm>
            </p:grpSpPr>
            <p:sp>
              <p:nvSpPr>
                <p:cNvPr id="13360" name="Rectangle 48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81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zh-CN" sz="2000" b="0">
                      <a:latin typeface="Times New Roman" pitchFamily="18" charset="0"/>
                      <a:ea typeface="楷体_GB2312" pitchFamily="1" charset="-122"/>
                    </a:rPr>
                    <a:t>13 H</a:t>
                  </a:r>
                </a:p>
              </p:txBody>
            </p:sp>
            <p:sp>
              <p:nvSpPr>
                <p:cNvPr id="13361" name="Rectangle 4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67" cy="37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 b="0"/>
                </a:p>
              </p:txBody>
            </p:sp>
          </p:grpSp>
          <p:grpSp>
            <p:nvGrpSpPr>
              <p:cNvPr id="13362" name="Group 50"/>
              <p:cNvGrpSpPr>
                <a:grpSpLocks/>
              </p:cNvGrpSpPr>
              <p:nvPr/>
            </p:nvGrpSpPr>
            <p:grpSpPr bwMode="auto">
              <a:xfrm>
                <a:off x="1714" y="1122"/>
                <a:ext cx="856" cy="374"/>
                <a:chOff x="0" y="0"/>
                <a:chExt cx="856" cy="374"/>
              </a:xfrm>
            </p:grpSpPr>
            <p:sp>
              <p:nvSpPr>
                <p:cNvPr id="13363" name="Rectangle 51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770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CN" altLang="en-US" sz="2000" b="0">
                      <a:latin typeface="Times New Roman" pitchFamily="18" charset="0"/>
                      <a:ea typeface="楷体_GB2312" pitchFamily="1" charset="-122"/>
                    </a:rPr>
                    <a:t>磁盘</a:t>
                  </a:r>
                  <a:r>
                    <a:rPr lang="en-US" altLang="zh-CN" sz="2000" b="0">
                      <a:latin typeface="Times New Roman" pitchFamily="18" charset="0"/>
                      <a:ea typeface="楷体_GB2312" pitchFamily="1" charset="-122"/>
                    </a:rPr>
                    <a:t>I/O</a:t>
                  </a:r>
                </a:p>
              </p:txBody>
            </p:sp>
            <p:sp>
              <p:nvSpPr>
                <p:cNvPr id="13364" name="Rectangle 5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56" cy="37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 b="0"/>
                </a:p>
              </p:txBody>
            </p:sp>
          </p:grpSp>
          <p:grpSp>
            <p:nvGrpSpPr>
              <p:cNvPr id="13365" name="Group 53"/>
              <p:cNvGrpSpPr>
                <a:grpSpLocks/>
              </p:cNvGrpSpPr>
              <p:nvPr/>
            </p:nvGrpSpPr>
            <p:grpSpPr bwMode="auto">
              <a:xfrm>
                <a:off x="0" y="1496"/>
                <a:ext cx="497" cy="374"/>
                <a:chOff x="0" y="0"/>
                <a:chExt cx="497" cy="374"/>
              </a:xfrm>
            </p:grpSpPr>
            <p:sp>
              <p:nvSpPr>
                <p:cNvPr id="13366" name="Rectangle 54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11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zh-CN" sz="2000" b="0">
                      <a:latin typeface="Times New Roman" pitchFamily="18" charset="0"/>
                      <a:ea typeface="楷体_GB2312" pitchFamily="1" charset="-122"/>
                    </a:rPr>
                    <a:t>03 H</a:t>
                  </a:r>
                </a:p>
              </p:txBody>
            </p:sp>
            <p:sp>
              <p:nvSpPr>
                <p:cNvPr id="13367" name="Rectangle 5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97" cy="37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 b="0"/>
                </a:p>
              </p:txBody>
            </p:sp>
          </p:grpSp>
          <p:grpSp>
            <p:nvGrpSpPr>
              <p:cNvPr id="13368" name="Group 56"/>
              <p:cNvGrpSpPr>
                <a:grpSpLocks/>
              </p:cNvGrpSpPr>
              <p:nvPr/>
            </p:nvGrpSpPr>
            <p:grpSpPr bwMode="auto">
              <a:xfrm>
                <a:off x="497" y="1496"/>
                <a:ext cx="750" cy="374"/>
                <a:chOff x="0" y="0"/>
                <a:chExt cx="750" cy="374"/>
              </a:xfrm>
            </p:grpSpPr>
            <p:sp>
              <p:nvSpPr>
                <p:cNvPr id="13369" name="Rectangle 5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664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CN" altLang="en-US" sz="2000" b="0">
                      <a:latin typeface="Times New Roman" pitchFamily="18" charset="0"/>
                      <a:ea typeface="楷体_GB2312" pitchFamily="1" charset="-122"/>
                    </a:rPr>
                    <a:t>断点</a:t>
                  </a:r>
                </a:p>
              </p:txBody>
            </p:sp>
            <p:sp>
              <p:nvSpPr>
                <p:cNvPr id="13370" name="Rectangle 5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50" cy="37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 b="0"/>
                </a:p>
              </p:txBody>
            </p:sp>
          </p:grpSp>
          <p:grpSp>
            <p:nvGrpSpPr>
              <p:cNvPr id="13371" name="Group 59"/>
              <p:cNvGrpSpPr>
                <a:grpSpLocks/>
              </p:cNvGrpSpPr>
              <p:nvPr/>
            </p:nvGrpSpPr>
            <p:grpSpPr bwMode="auto">
              <a:xfrm>
                <a:off x="1247" y="1496"/>
                <a:ext cx="467" cy="374"/>
                <a:chOff x="0" y="0"/>
                <a:chExt cx="467" cy="374"/>
              </a:xfrm>
            </p:grpSpPr>
            <p:sp>
              <p:nvSpPr>
                <p:cNvPr id="13372" name="Rectangle 60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81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zh-CN" sz="2000" b="0">
                      <a:latin typeface="Times New Roman" pitchFamily="18" charset="0"/>
                      <a:ea typeface="楷体_GB2312" pitchFamily="1" charset="-122"/>
                    </a:rPr>
                    <a:t>14 H</a:t>
                  </a:r>
                </a:p>
              </p:txBody>
            </p:sp>
            <p:sp>
              <p:nvSpPr>
                <p:cNvPr id="13373" name="Rectangle 6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67" cy="37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 b="0"/>
                </a:p>
              </p:txBody>
            </p:sp>
          </p:grpSp>
          <p:grpSp>
            <p:nvGrpSpPr>
              <p:cNvPr id="13374" name="Group 62"/>
              <p:cNvGrpSpPr>
                <a:grpSpLocks/>
              </p:cNvGrpSpPr>
              <p:nvPr/>
            </p:nvGrpSpPr>
            <p:grpSpPr bwMode="auto">
              <a:xfrm>
                <a:off x="1714" y="1496"/>
                <a:ext cx="856" cy="374"/>
                <a:chOff x="0" y="0"/>
                <a:chExt cx="856" cy="374"/>
              </a:xfrm>
            </p:grpSpPr>
            <p:sp>
              <p:nvSpPr>
                <p:cNvPr id="13375" name="Rectangle 63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770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CN" altLang="en-US" sz="2000" b="0">
                      <a:latin typeface="Times New Roman" pitchFamily="18" charset="0"/>
                      <a:ea typeface="楷体_GB2312" pitchFamily="1" charset="-122"/>
                    </a:rPr>
                    <a:t>通信</a:t>
                  </a:r>
                  <a:r>
                    <a:rPr lang="en-US" altLang="zh-CN" sz="2000" b="0">
                      <a:latin typeface="Times New Roman" pitchFamily="18" charset="0"/>
                      <a:ea typeface="楷体_GB2312" pitchFamily="1" charset="-122"/>
                    </a:rPr>
                    <a:t>I/O</a:t>
                  </a:r>
                </a:p>
              </p:txBody>
            </p:sp>
            <p:sp>
              <p:nvSpPr>
                <p:cNvPr id="13376" name="Rectangle 6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56" cy="37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 b="0"/>
                </a:p>
              </p:txBody>
            </p:sp>
          </p:grpSp>
          <p:grpSp>
            <p:nvGrpSpPr>
              <p:cNvPr id="13377" name="Group 65"/>
              <p:cNvGrpSpPr>
                <a:grpSpLocks/>
              </p:cNvGrpSpPr>
              <p:nvPr/>
            </p:nvGrpSpPr>
            <p:grpSpPr bwMode="auto">
              <a:xfrm>
                <a:off x="0" y="1870"/>
                <a:ext cx="497" cy="374"/>
                <a:chOff x="0" y="0"/>
                <a:chExt cx="497" cy="374"/>
              </a:xfrm>
            </p:grpSpPr>
            <p:sp>
              <p:nvSpPr>
                <p:cNvPr id="13378" name="Rectangle 66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11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zh-CN" sz="2000" b="0">
                      <a:latin typeface="Times New Roman" pitchFamily="18" charset="0"/>
                      <a:ea typeface="楷体_GB2312" pitchFamily="1" charset="-122"/>
                    </a:rPr>
                    <a:t>04 H</a:t>
                  </a:r>
                </a:p>
              </p:txBody>
            </p:sp>
            <p:sp>
              <p:nvSpPr>
                <p:cNvPr id="13379" name="Rectangle 6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97" cy="37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 b="0"/>
                </a:p>
              </p:txBody>
            </p:sp>
          </p:grpSp>
          <p:grpSp>
            <p:nvGrpSpPr>
              <p:cNvPr id="13380" name="Group 68"/>
              <p:cNvGrpSpPr>
                <a:grpSpLocks/>
              </p:cNvGrpSpPr>
              <p:nvPr/>
            </p:nvGrpSpPr>
            <p:grpSpPr bwMode="auto">
              <a:xfrm>
                <a:off x="497" y="1870"/>
                <a:ext cx="750" cy="374"/>
                <a:chOff x="0" y="0"/>
                <a:chExt cx="750" cy="374"/>
              </a:xfrm>
            </p:grpSpPr>
            <p:sp>
              <p:nvSpPr>
                <p:cNvPr id="13381" name="Rectangle 69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664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CN" altLang="en-US" sz="2000" b="0">
                      <a:latin typeface="Times New Roman" pitchFamily="18" charset="0"/>
                      <a:ea typeface="楷体_GB2312" pitchFamily="1" charset="-122"/>
                    </a:rPr>
                    <a:t>溢出</a:t>
                  </a:r>
                </a:p>
              </p:txBody>
            </p:sp>
            <p:sp>
              <p:nvSpPr>
                <p:cNvPr id="13382" name="Rectangle 7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50" cy="37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 b="0"/>
                </a:p>
              </p:txBody>
            </p:sp>
          </p:grpSp>
          <p:grpSp>
            <p:nvGrpSpPr>
              <p:cNvPr id="13383" name="Group 71"/>
              <p:cNvGrpSpPr>
                <a:grpSpLocks/>
              </p:cNvGrpSpPr>
              <p:nvPr/>
            </p:nvGrpSpPr>
            <p:grpSpPr bwMode="auto">
              <a:xfrm>
                <a:off x="1247" y="1870"/>
                <a:ext cx="467" cy="374"/>
                <a:chOff x="0" y="0"/>
                <a:chExt cx="467" cy="374"/>
              </a:xfrm>
            </p:grpSpPr>
            <p:sp>
              <p:nvSpPr>
                <p:cNvPr id="13384" name="Rectangle 72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81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zh-CN" sz="2000" b="0">
                      <a:latin typeface="Times New Roman" pitchFamily="18" charset="0"/>
                      <a:ea typeface="楷体_GB2312" pitchFamily="1" charset="-122"/>
                    </a:rPr>
                    <a:t>15 H</a:t>
                  </a:r>
                </a:p>
              </p:txBody>
            </p:sp>
            <p:sp>
              <p:nvSpPr>
                <p:cNvPr id="13385" name="Rectangle 7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67" cy="37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 b="0"/>
                </a:p>
              </p:txBody>
            </p:sp>
          </p:grpSp>
          <p:grpSp>
            <p:nvGrpSpPr>
              <p:cNvPr id="13386" name="Group 74"/>
              <p:cNvGrpSpPr>
                <a:grpSpLocks/>
              </p:cNvGrpSpPr>
              <p:nvPr/>
            </p:nvGrpSpPr>
            <p:grpSpPr bwMode="auto">
              <a:xfrm>
                <a:off x="1714" y="1870"/>
                <a:ext cx="856" cy="374"/>
                <a:chOff x="0" y="0"/>
                <a:chExt cx="856" cy="374"/>
              </a:xfrm>
            </p:grpSpPr>
            <p:sp>
              <p:nvSpPr>
                <p:cNvPr id="13387" name="Rectangle 75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770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CN" altLang="en-US" sz="2000" b="0">
                      <a:latin typeface="Times New Roman" pitchFamily="18" charset="0"/>
                      <a:ea typeface="楷体_GB2312" pitchFamily="1" charset="-122"/>
                    </a:rPr>
                    <a:t>盒式磁带</a:t>
                  </a:r>
                  <a:r>
                    <a:rPr lang="en-US" altLang="zh-CN" sz="2000" b="0">
                      <a:latin typeface="Times New Roman" pitchFamily="18" charset="0"/>
                      <a:ea typeface="楷体_GB2312" pitchFamily="1" charset="-122"/>
                    </a:rPr>
                    <a:t>I/O</a:t>
                  </a:r>
                </a:p>
              </p:txBody>
            </p:sp>
            <p:sp>
              <p:nvSpPr>
                <p:cNvPr id="13388" name="Rectangle 7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56" cy="37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 b="0"/>
                </a:p>
              </p:txBody>
            </p:sp>
          </p:grpSp>
          <p:grpSp>
            <p:nvGrpSpPr>
              <p:cNvPr id="13389" name="Group 77"/>
              <p:cNvGrpSpPr>
                <a:grpSpLocks/>
              </p:cNvGrpSpPr>
              <p:nvPr/>
            </p:nvGrpSpPr>
            <p:grpSpPr bwMode="auto">
              <a:xfrm>
                <a:off x="0" y="2244"/>
                <a:ext cx="497" cy="374"/>
                <a:chOff x="0" y="0"/>
                <a:chExt cx="497" cy="374"/>
              </a:xfrm>
            </p:grpSpPr>
            <p:sp>
              <p:nvSpPr>
                <p:cNvPr id="13390" name="Rectangle 78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11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zh-CN" sz="2000" b="0">
                      <a:latin typeface="Times New Roman" pitchFamily="18" charset="0"/>
                      <a:ea typeface="楷体_GB2312" pitchFamily="1" charset="-122"/>
                    </a:rPr>
                    <a:t>05 H</a:t>
                  </a:r>
                </a:p>
              </p:txBody>
            </p:sp>
            <p:sp>
              <p:nvSpPr>
                <p:cNvPr id="13391" name="Rectangle 7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97" cy="37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 b="0"/>
                </a:p>
              </p:txBody>
            </p:sp>
          </p:grpSp>
          <p:grpSp>
            <p:nvGrpSpPr>
              <p:cNvPr id="13392" name="Group 80"/>
              <p:cNvGrpSpPr>
                <a:grpSpLocks/>
              </p:cNvGrpSpPr>
              <p:nvPr/>
            </p:nvGrpSpPr>
            <p:grpSpPr bwMode="auto">
              <a:xfrm>
                <a:off x="497" y="2244"/>
                <a:ext cx="750" cy="374"/>
                <a:chOff x="0" y="0"/>
                <a:chExt cx="750" cy="374"/>
              </a:xfrm>
            </p:grpSpPr>
            <p:sp>
              <p:nvSpPr>
                <p:cNvPr id="13393" name="Rectangle 81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664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CN" altLang="en-US" sz="2000" b="0">
                      <a:latin typeface="Times New Roman" pitchFamily="18" charset="0"/>
                      <a:ea typeface="楷体_GB2312" pitchFamily="1" charset="-122"/>
                    </a:rPr>
                    <a:t>打印屏幕</a:t>
                  </a:r>
                </a:p>
              </p:txBody>
            </p:sp>
            <p:sp>
              <p:nvSpPr>
                <p:cNvPr id="13394" name="Rectangle 8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50" cy="37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 b="0"/>
                </a:p>
              </p:txBody>
            </p:sp>
          </p:grpSp>
          <p:grpSp>
            <p:nvGrpSpPr>
              <p:cNvPr id="13395" name="Group 83"/>
              <p:cNvGrpSpPr>
                <a:grpSpLocks/>
              </p:cNvGrpSpPr>
              <p:nvPr/>
            </p:nvGrpSpPr>
            <p:grpSpPr bwMode="auto">
              <a:xfrm>
                <a:off x="1247" y="2244"/>
                <a:ext cx="467" cy="374"/>
                <a:chOff x="0" y="0"/>
                <a:chExt cx="467" cy="374"/>
              </a:xfrm>
            </p:grpSpPr>
            <p:sp>
              <p:nvSpPr>
                <p:cNvPr id="13396" name="Rectangle 84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81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zh-CN" sz="2000" b="0">
                      <a:latin typeface="Times New Roman" pitchFamily="18" charset="0"/>
                      <a:ea typeface="楷体_GB2312" pitchFamily="1" charset="-122"/>
                    </a:rPr>
                    <a:t>16 H</a:t>
                  </a:r>
                </a:p>
              </p:txBody>
            </p:sp>
            <p:sp>
              <p:nvSpPr>
                <p:cNvPr id="13397" name="Rectangle 8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67" cy="37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 b="0"/>
                </a:p>
              </p:txBody>
            </p:sp>
          </p:grpSp>
          <p:grpSp>
            <p:nvGrpSpPr>
              <p:cNvPr id="13398" name="Group 86"/>
              <p:cNvGrpSpPr>
                <a:grpSpLocks/>
              </p:cNvGrpSpPr>
              <p:nvPr/>
            </p:nvGrpSpPr>
            <p:grpSpPr bwMode="auto">
              <a:xfrm>
                <a:off x="1714" y="2244"/>
                <a:ext cx="856" cy="374"/>
                <a:chOff x="0" y="0"/>
                <a:chExt cx="856" cy="374"/>
              </a:xfrm>
            </p:grpSpPr>
            <p:sp>
              <p:nvSpPr>
                <p:cNvPr id="13399" name="Rectangle 8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770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CN" altLang="en-US" sz="2000" b="0" dirty="0">
                      <a:solidFill>
                        <a:srgbClr val="FF0000"/>
                      </a:solidFill>
                      <a:latin typeface="Times New Roman" pitchFamily="18" charset="0"/>
                      <a:ea typeface="楷体_GB2312" pitchFamily="1" charset="-122"/>
                    </a:rPr>
                    <a:t>键盘</a:t>
                  </a:r>
                  <a:r>
                    <a:rPr lang="en-US" altLang="zh-CN" sz="2000" b="0" dirty="0">
                      <a:solidFill>
                        <a:srgbClr val="FF0000"/>
                      </a:solidFill>
                      <a:latin typeface="Times New Roman" pitchFamily="18" charset="0"/>
                      <a:ea typeface="楷体_GB2312" pitchFamily="1" charset="-122"/>
                    </a:rPr>
                    <a:t>I/O</a:t>
                  </a:r>
                </a:p>
              </p:txBody>
            </p:sp>
            <p:sp>
              <p:nvSpPr>
                <p:cNvPr id="13400" name="Rectangle 8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56" cy="37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 b="0"/>
                </a:p>
              </p:txBody>
            </p:sp>
          </p:grpSp>
          <p:grpSp>
            <p:nvGrpSpPr>
              <p:cNvPr id="13401" name="Group 89"/>
              <p:cNvGrpSpPr>
                <a:grpSpLocks/>
              </p:cNvGrpSpPr>
              <p:nvPr/>
            </p:nvGrpSpPr>
            <p:grpSpPr bwMode="auto">
              <a:xfrm>
                <a:off x="0" y="2618"/>
                <a:ext cx="497" cy="374"/>
                <a:chOff x="0" y="0"/>
                <a:chExt cx="497" cy="374"/>
              </a:xfrm>
            </p:grpSpPr>
            <p:sp>
              <p:nvSpPr>
                <p:cNvPr id="13402" name="Rectangle 90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11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zh-CN" sz="2000" b="0" dirty="0">
                      <a:latin typeface="Times New Roman" pitchFamily="18" charset="0"/>
                      <a:ea typeface="楷体_GB2312" pitchFamily="1" charset="-122"/>
                    </a:rPr>
                    <a:t>06 H</a:t>
                  </a:r>
                </a:p>
              </p:txBody>
            </p:sp>
            <p:sp>
              <p:nvSpPr>
                <p:cNvPr id="13403" name="Rectangle 9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97" cy="37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 b="0"/>
                </a:p>
              </p:txBody>
            </p:sp>
          </p:grpSp>
          <p:grpSp>
            <p:nvGrpSpPr>
              <p:cNvPr id="13404" name="Group 92"/>
              <p:cNvGrpSpPr>
                <a:grpSpLocks/>
              </p:cNvGrpSpPr>
              <p:nvPr/>
            </p:nvGrpSpPr>
            <p:grpSpPr bwMode="auto">
              <a:xfrm>
                <a:off x="497" y="2618"/>
                <a:ext cx="750" cy="374"/>
                <a:chOff x="0" y="0"/>
                <a:chExt cx="750" cy="374"/>
              </a:xfrm>
            </p:grpSpPr>
            <p:sp>
              <p:nvSpPr>
                <p:cNvPr id="13405" name="Rectangle 93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664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CN" altLang="en-US" sz="2000" b="0">
                      <a:latin typeface="Times New Roman" pitchFamily="18" charset="0"/>
                      <a:ea typeface="楷体_GB2312" pitchFamily="1" charset="-122"/>
                    </a:rPr>
                    <a:t>保留</a:t>
                  </a:r>
                </a:p>
              </p:txBody>
            </p:sp>
            <p:sp>
              <p:nvSpPr>
                <p:cNvPr id="13406" name="Rectangle 9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50" cy="37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 b="0"/>
                </a:p>
              </p:txBody>
            </p:sp>
          </p:grpSp>
          <p:grpSp>
            <p:nvGrpSpPr>
              <p:cNvPr id="13407" name="Group 95"/>
              <p:cNvGrpSpPr>
                <a:grpSpLocks/>
              </p:cNvGrpSpPr>
              <p:nvPr/>
            </p:nvGrpSpPr>
            <p:grpSpPr bwMode="auto">
              <a:xfrm>
                <a:off x="1247" y="2618"/>
                <a:ext cx="467" cy="374"/>
                <a:chOff x="0" y="0"/>
                <a:chExt cx="467" cy="374"/>
              </a:xfrm>
            </p:grpSpPr>
            <p:sp>
              <p:nvSpPr>
                <p:cNvPr id="13408" name="Rectangle 96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81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zh-CN" sz="2000" b="0">
                      <a:latin typeface="Times New Roman" pitchFamily="18" charset="0"/>
                      <a:ea typeface="楷体_GB2312" pitchFamily="1" charset="-122"/>
                    </a:rPr>
                    <a:t>17 H</a:t>
                  </a:r>
                </a:p>
              </p:txBody>
            </p:sp>
            <p:sp>
              <p:nvSpPr>
                <p:cNvPr id="13409" name="Rectangle 9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67" cy="37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 b="0"/>
                </a:p>
              </p:txBody>
            </p:sp>
          </p:grpSp>
          <p:grpSp>
            <p:nvGrpSpPr>
              <p:cNvPr id="13410" name="Group 98"/>
              <p:cNvGrpSpPr>
                <a:grpSpLocks/>
              </p:cNvGrpSpPr>
              <p:nvPr/>
            </p:nvGrpSpPr>
            <p:grpSpPr bwMode="auto">
              <a:xfrm>
                <a:off x="1714" y="2618"/>
                <a:ext cx="856" cy="374"/>
                <a:chOff x="0" y="0"/>
                <a:chExt cx="856" cy="374"/>
              </a:xfrm>
            </p:grpSpPr>
            <p:sp>
              <p:nvSpPr>
                <p:cNvPr id="13411" name="Rectangle 99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770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CN" altLang="en-US" sz="2000" b="0">
                      <a:latin typeface="Times New Roman" pitchFamily="18" charset="0"/>
                      <a:ea typeface="楷体_GB2312" pitchFamily="1" charset="-122"/>
                    </a:rPr>
                    <a:t>打印机</a:t>
                  </a:r>
                  <a:r>
                    <a:rPr lang="en-US" altLang="zh-CN" sz="2000" b="0">
                      <a:latin typeface="Times New Roman" pitchFamily="18" charset="0"/>
                      <a:ea typeface="楷体_GB2312" pitchFamily="1" charset="-122"/>
                    </a:rPr>
                    <a:t>I/O</a:t>
                  </a:r>
                </a:p>
              </p:txBody>
            </p:sp>
            <p:sp>
              <p:nvSpPr>
                <p:cNvPr id="13412" name="Rectangle 10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56" cy="37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 b="0"/>
                </a:p>
              </p:txBody>
            </p:sp>
          </p:grpSp>
          <p:grpSp>
            <p:nvGrpSpPr>
              <p:cNvPr id="13413" name="Group 101"/>
              <p:cNvGrpSpPr>
                <a:grpSpLocks/>
              </p:cNvGrpSpPr>
              <p:nvPr/>
            </p:nvGrpSpPr>
            <p:grpSpPr bwMode="auto">
              <a:xfrm>
                <a:off x="0" y="2992"/>
                <a:ext cx="497" cy="374"/>
                <a:chOff x="0" y="0"/>
                <a:chExt cx="497" cy="374"/>
              </a:xfrm>
            </p:grpSpPr>
            <p:sp>
              <p:nvSpPr>
                <p:cNvPr id="13414" name="Rectangle 102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11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zh-CN" sz="2000" b="0">
                      <a:latin typeface="Times New Roman" pitchFamily="18" charset="0"/>
                      <a:ea typeface="楷体_GB2312" pitchFamily="1" charset="-122"/>
                    </a:rPr>
                    <a:t>07 H</a:t>
                  </a:r>
                </a:p>
              </p:txBody>
            </p:sp>
            <p:sp>
              <p:nvSpPr>
                <p:cNvPr id="13415" name="Rectangle 10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97" cy="37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 b="0"/>
                </a:p>
              </p:txBody>
            </p:sp>
          </p:grpSp>
          <p:grpSp>
            <p:nvGrpSpPr>
              <p:cNvPr id="13416" name="Group 104"/>
              <p:cNvGrpSpPr>
                <a:grpSpLocks/>
              </p:cNvGrpSpPr>
              <p:nvPr/>
            </p:nvGrpSpPr>
            <p:grpSpPr bwMode="auto">
              <a:xfrm>
                <a:off x="497" y="2992"/>
                <a:ext cx="750" cy="374"/>
                <a:chOff x="0" y="0"/>
                <a:chExt cx="750" cy="374"/>
              </a:xfrm>
            </p:grpSpPr>
            <p:sp>
              <p:nvSpPr>
                <p:cNvPr id="13417" name="Rectangle 105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664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CN" altLang="en-US" sz="2000" b="0">
                      <a:latin typeface="Times New Roman" pitchFamily="18" charset="0"/>
                      <a:ea typeface="楷体_GB2312" pitchFamily="1" charset="-122"/>
                    </a:rPr>
                    <a:t>保留</a:t>
                  </a:r>
                </a:p>
              </p:txBody>
            </p:sp>
            <p:sp>
              <p:nvSpPr>
                <p:cNvPr id="13418" name="Rectangle 10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50" cy="37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 b="0"/>
                </a:p>
              </p:txBody>
            </p:sp>
          </p:grpSp>
          <p:grpSp>
            <p:nvGrpSpPr>
              <p:cNvPr id="13419" name="Group 107"/>
              <p:cNvGrpSpPr>
                <a:grpSpLocks/>
              </p:cNvGrpSpPr>
              <p:nvPr/>
            </p:nvGrpSpPr>
            <p:grpSpPr bwMode="auto">
              <a:xfrm>
                <a:off x="1247" y="2992"/>
                <a:ext cx="467" cy="374"/>
                <a:chOff x="0" y="0"/>
                <a:chExt cx="467" cy="374"/>
              </a:xfrm>
            </p:grpSpPr>
            <p:sp>
              <p:nvSpPr>
                <p:cNvPr id="13420" name="Rectangle 108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81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zh-CN" sz="2000" b="0">
                      <a:latin typeface="Times New Roman" pitchFamily="18" charset="0"/>
                      <a:ea typeface="楷体_GB2312" pitchFamily="1" charset="-122"/>
                    </a:rPr>
                    <a:t>18 H</a:t>
                  </a:r>
                </a:p>
              </p:txBody>
            </p:sp>
            <p:sp>
              <p:nvSpPr>
                <p:cNvPr id="13421" name="Rectangle 10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67" cy="37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 b="0"/>
                </a:p>
              </p:txBody>
            </p:sp>
          </p:grpSp>
          <p:grpSp>
            <p:nvGrpSpPr>
              <p:cNvPr id="13422" name="Group 110"/>
              <p:cNvGrpSpPr>
                <a:grpSpLocks/>
              </p:cNvGrpSpPr>
              <p:nvPr/>
            </p:nvGrpSpPr>
            <p:grpSpPr bwMode="auto">
              <a:xfrm>
                <a:off x="1714" y="2992"/>
                <a:ext cx="856" cy="374"/>
                <a:chOff x="0" y="0"/>
                <a:chExt cx="856" cy="374"/>
              </a:xfrm>
            </p:grpSpPr>
            <p:sp>
              <p:nvSpPr>
                <p:cNvPr id="13423" name="Rectangle 111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770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zh-CN" sz="2000" b="0">
                      <a:latin typeface="Times New Roman" pitchFamily="18" charset="0"/>
                      <a:ea typeface="楷体_GB2312" pitchFamily="1" charset="-122"/>
                    </a:rPr>
                    <a:t>ROM BASIC</a:t>
                  </a:r>
                </a:p>
              </p:txBody>
            </p:sp>
            <p:sp>
              <p:nvSpPr>
                <p:cNvPr id="13424" name="Rectangle 11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56" cy="37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 b="0"/>
                </a:p>
              </p:txBody>
            </p:sp>
          </p:grpSp>
          <p:grpSp>
            <p:nvGrpSpPr>
              <p:cNvPr id="13425" name="Group 113"/>
              <p:cNvGrpSpPr>
                <a:grpSpLocks/>
              </p:cNvGrpSpPr>
              <p:nvPr/>
            </p:nvGrpSpPr>
            <p:grpSpPr bwMode="auto">
              <a:xfrm>
                <a:off x="0" y="3366"/>
                <a:ext cx="497" cy="374"/>
                <a:chOff x="0" y="0"/>
                <a:chExt cx="497" cy="374"/>
              </a:xfrm>
            </p:grpSpPr>
            <p:sp>
              <p:nvSpPr>
                <p:cNvPr id="13426" name="Rectangle 114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11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zh-CN" sz="2000" b="0" dirty="0">
                      <a:latin typeface="Times New Roman" pitchFamily="18" charset="0"/>
                      <a:ea typeface="楷体_GB2312" pitchFamily="1" charset="-122"/>
                    </a:rPr>
                    <a:t>08 H</a:t>
                  </a:r>
                </a:p>
              </p:txBody>
            </p:sp>
            <p:sp>
              <p:nvSpPr>
                <p:cNvPr id="13427" name="Rectangle 11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97" cy="37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 b="0"/>
                </a:p>
              </p:txBody>
            </p:sp>
          </p:grpSp>
          <p:grpSp>
            <p:nvGrpSpPr>
              <p:cNvPr id="13428" name="Group 116"/>
              <p:cNvGrpSpPr>
                <a:grpSpLocks/>
              </p:cNvGrpSpPr>
              <p:nvPr/>
            </p:nvGrpSpPr>
            <p:grpSpPr bwMode="auto">
              <a:xfrm>
                <a:off x="497" y="3366"/>
                <a:ext cx="750" cy="374"/>
                <a:chOff x="0" y="0"/>
                <a:chExt cx="750" cy="374"/>
              </a:xfrm>
            </p:grpSpPr>
            <p:sp>
              <p:nvSpPr>
                <p:cNvPr id="13429" name="Rectangle 11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664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CN" altLang="en-US" sz="2000" b="0" dirty="0">
                      <a:solidFill>
                        <a:srgbClr val="3333FF"/>
                      </a:solidFill>
                      <a:latin typeface="Times New Roman" pitchFamily="18" charset="0"/>
                      <a:ea typeface="楷体_GB2312" pitchFamily="1" charset="-122"/>
                    </a:rPr>
                    <a:t>日时钟</a:t>
                  </a:r>
                </a:p>
              </p:txBody>
            </p:sp>
            <p:sp>
              <p:nvSpPr>
                <p:cNvPr id="13430" name="Rectangle 11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50" cy="37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 b="0"/>
                </a:p>
              </p:txBody>
            </p:sp>
          </p:grpSp>
          <p:grpSp>
            <p:nvGrpSpPr>
              <p:cNvPr id="13431" name="Group 119"/>
              <p:cNvGrpSpPr>
                <a:grpSpLocks/>
              </p:cNvGrpSpPr>
              <p:nvPr/>
            </p:nvGrpSpPr>
            <p:grpSpPr bwMode="auto">
              <a:xfrm>
                <a:off x="1247" y="3366"/>
                <a:ext cx="467" cy="374"/>
                <a:chOff x="0" y="0"/>
                <a:chExt cx="467" cy="374"/>
              </a:xfrm>
            </p:grpSpPr>
            <p:sp>
              <p:nvSpPr>
                <p:cNvPr id="13432" name="Rectangle 120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81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zh-CN" sz="2000" b="0">
                      <a:latin typeface="Times New Roman" pitchFamily="18" charset="0"/>
                      <a:ea typeface="楷体_GB2312" pitchFamily="1" charset="-122"/>
                    </a:rPr>
                    <a:t>19 H</a:t>
                  </a:r>
                </a:p>
              </p:txBody>
            </p:sp>
            <p:sp>
              <p:nvSpPr>
                <p:cNvPr id="13433" name="Rectangle 12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67" cy="37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 b="0"/>
                </a:p>
              </p:txBody>
            </p:sp>
          </p:grpSp>
          <p:grpSp>
            <p:nvGrpSpPr>
              <p:cNvPr id="13434" name="Group 122"/>
              <p:cNvGrpSpPr>
                <a:grpSpLocks/>
              </p:cNvGrpSpPr>
              <p:nvPr/>
            </p:nvGrpSpPr>
            <p:grpSpPr bwMode="auto">
              <a:xfrm>
                <a:off x="1714" y="3366"/>
                <a:ext cx="856" cy="374"/>
                <a:chOff x="0" y="0"/>
                <a:chExt cx="856" cy="374"/>
              </a:xfrm>
            </p:grpSpPr>
            <p:sp>
              <p:nvSpPr>
                <p:cNvPr id="13435" name="Rectangle 123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770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CN" altLang="en-US" sz="2000" b="0">
                      <a:latin typeface="Times New Roman" pitchFamily="18" charset="0"/>
                      <a:ea typeface="楷体_GB2312" pitchFamily="1" charset="-122"/>
                    </a:rPr>
                    <a:t>引导</a:t>
                  </a:r>
                </a:p>
              </p:txBody>
            </p:sp>
            <p:sp>
              <p:nvSpPr>
                <p:cNvPr id="13436" name="Rectangle 12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56" cy="37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 b="0"/>
                </a:p>
              </p:txBody>
            </p:sp>
          </p:grpSp>
          <p:grpSp>
            <p:nvGrpSpPr>
              <p:cNvPr id="13437" name="Group 125"/>
              <p:cNvGrpSpPr>
                <a:grpSpLocks/>
              </p:cNvGrpSpPr>
              <p:nvPr/>
            </p:nvGrpSpPr>
            <p:grpSpPr bwMode="auto">
              <a:xfrm>
                <a:off x="0" y="3740"/>
                <a:ext cx="497" cy="374"/>
                <a:chOff x="0" y="0"/>
                <a:chExt cx="497" cy="374"/>
              </a:xfrm>
            </p:grpSpPr>
            <p:sp>
              <p:nvSpPr>
                <p:cNvPr id="13438" name="Rectangle 126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11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zh-CN" sz="2000" b="0">
                      <a:latin typeface="Times New Roman" pitchFamily="18" charset="0"/>
                      <a:ea typeface="楷体_GB2312" pitchFamily="1" charset="-122"/>
                    </a:rPr>
                    <a:t>09 H</a:t>
                  </a:r>
                </a:p>
              </p:txBody>
            </p:sp>
            <p:sp>
              <p:nvSpPr>
                <p:cNvPr id="13439" name="Rectangle 12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97" cy="37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 b="0"/>
                </a:p>
              </p:txBody>
            </p:sp>
          </p:grpSp>
          <p:grpSp>
            <p:nvGrpSpPr>
              <p:cNvPr id="13440" name="Group 128"/>
              <p:cNvGrpSpPr>
                <a:grpSpLocks/>
              </p:cNvGrpSpPr>
              <p:nvPr/>
            </p:nvGrpSpPr>
            <p:grpSpPr bwMode="auto">
              <a:xfrm>
                <a:off x="497" y="3740"/>
                <a:ext cx="750" cy="374"/>
                <a:chOff x="0" y="0"/>
                <a:chExt cx="750" cy="374"/>
              </a:xfrm>
            </p:grpSpPr>
            <p:sp>
              <p:nvSpPr>
                <p:cNvPr id="13441" name="Rectangle 129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664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CN" altLang="en-US" sz="2000" b="0" dirty="0">
                      <a:solidFill>
                        <a:srgbClr val="3333FF"/>
                      </a:solidFill>
                      <a:ea typeface="楷体_GB2312" pitchFamily="1" charset="-122"/>
                    </a:rPr>
                    <a:t>键盘</a:t>
                  </a:r>
                </a:p>
              </p:txBody>
            </p:sp>
            <p:sp>
              <p:nvSpPr>
                <p:cNvPr id="13442" name="Rectangle 13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50" cy="37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 b="0"/>
                </a:p>
              </p:txBody>
            </p:sp>
          </p:grpSp>
          <p:grpSp>
            <p:nvGrpSpPr>
              <p:cNvPr id="13443" name="Group 131"/>
              <p:cNvGrpSpPr>
                <a:grpSpLocks/>
              </p:cNvGrpSpPr>
              <p:nvPr/>
            </p:nvGrpSpPr>
            <p:grpSpPr bwMode="auto">
              <a:xfrm>
                <a:off x="1247" y="3740"/>
                <a:ext cx="467" cy="374"/>
                <a:chOff x="0" y="0"/>
                <a:chExt cx="467" cy="374"/>
              </a:xfrm>
            </p:grpSpPr>
            <p:sp>
              <p:nvSpPr>
                <p:cNvPr id="13444" name="Rectangle 132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81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zh-CN" sz="2000" b="0">
                      <a:latin typeface="Times New Roman" pitchFamily="18" charset="0"/>
                      <a:ea typeface="楷体_GB2312" pitchFamily="1" charset="-122"/>
                    </a:rPr>
                    <a:t>1A H</a:t>
                  </a:r>
                </a:p>
              </p:txBody>
            </p:sp>
            <p:sp>
              <p:nvSpPr>
                <p:cNvPr id="13445" name="Rectangle 13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67" cy="37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 b="0"/>
                </a:p>
              </p:txBody>
            </p:sp>
          </p:grpSp>
          <p:grpSp>
            <p:nvGrpSpPr>
              <p:cNvPr id="13446" name="Group 134"/>
              <p:cNvGrpSpPr>
                <a:grpSpLocks/>
              </p:cNvGrpSpPr>
              <p:nvPr/>
            </p:nvGrpSpPr>
            <p:grpSpPr bwMode="auto">
              <a:xfrm>
                <a:off x="1714" y="3740"/>
                <a:ext cx="856" cy="374"/>
                <a:chOff x="0" y="0"/>
                <a:chExt cx="856" cy="374"/>
              </a:xfrm>
            </p:grpSpPr>
            <p:sp>
              <p:nvSpPr>
                <p:cNvPr id="13447" name="Rectangle 135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770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CN" altLang="en-US" sz="2000" b="0">
                      <a:latin typeface="Times New Roman" pitchFamily="18" charset="0"/>
                      <a:ea typeface="楷体_GB2312" pitchFamily="1" charset="-122"/>
                    </a:rPr>
                    <a:t>日时钟</a:t>
                  </a:r>
                </a:p>
              </p:txBody>
            </p:sp>
            <p:sp>
              <p:nvSpPr>
                <p:cNvPr id="13448" name="Rectangle 13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56" cy="37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 b="0"/>
                </a:p>
              </p:txBody>
            </p:sp>
          </p:grpSp>
          <p:grpSp>
            <p:nvGrpSpPr>
              <p:cNvPr id="13449" name="Group 137"/>
              <p:cNvGrpSpPr>
                <a:grpSpLocks/>
              </p:cNvGrpSpPr>
              <p:nvPr/>
            </p:nvGrpSpPr>
            <p:grpSpPr bwMode="auto">
              <a:xfrm>
                <a:off x="0" y="4114"/>
                <a:ext cx="497" cy="374"/>
                <a:chOff x="0" y="0"/>
                <a:chExt cx="497" cy="374"/>
              </a:xfrm>
            </p:grpSpPr>
            <p:sp>
              <p:nvSpPr>
                <p:cNvPr id="13450" name="Rectangle 138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11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zh-CN" sz="2000" b="0">
                      <a:latin typeface="Times New Roman" pitchFamily="18" charset="0"/>
                      <a:ea typeface="楷体_GB2312" pitchFamily="1" charset="-122"/>
                    </a:rPr>
                    <a:t>0A H</a:t>
                  </a:r>
                </a:p>
              </p:txBody>
            </p:sp>
            <p:sp>
              <p:nvSpPr>
                <p:cNvPr id="13451" name="Rectangle 13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97" cy="37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 b="0"/>
                </a:p>
              </p:txBody>
            </p:sp>
          </p:grpSp>
          <p:grpSp>
            <p:nvGrpSpPr>
              <p:cNvPr id="13452" name="Group 140"/>
              <p:cNvGrpSpPr>
                <a:grpSpLocks/>
              </p:cNvGrpSpPr>
              <p:nvPr/>
            </p:nvGrpSpPr>
            <p:grpSpPr bwMode="auto">
              <a:xfrm>
                <a:off x="497" y="4114"/>
                <a:ext cx="750" cy="374"/>
                <a:chOff x="0" y="0"/>
                <a:chExt cx="750" cy="374"/>
              </a:xfrm>
            </p:grpSpPr>
            <p:sp>
              <p:nvSpPr>
                <p:cNvPr id="13453" name="Rectangle 141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664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CN" altLang="en-US" sz="2000" b="0" dirty="0">
                      <a:solidFill>
                        <a:srgbClr val="3333FF"/>
                      </a:solidFill>
                      <a:ea typeface="楷体_GB2312" pitchFamily="1" charset="-122"/>
                    </a:rPr>
                    <a:t>保留</a:t>
                  </a:r>
                </a:p>
              </p:txBody>
            </p:sp>
            <p:sp>
              <p:nvSpPr>
                <p:cNvPr id="13454" name="Rectangle 14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50" cy="37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 b="0"/>
                </a:p>
              </p:txBody>
            </p:sp>
          </p:grpSp>
          <p:grpSp>
            <p:nvGrpSpPr>
              <p:cNvPr id="13455" name="Group 143"/>
              <p:cNvGrpSpPr>
                <a:grpSpLocks/>
              </p:cNvGrpSpPr>
              <p:nvPr/>
            </p:nvGrpSpPr>
            <p:grpSpPr bwMode="auto">
              <a:xfrm>
                <a:off x="1247" y="4114"/>
                <a:ext cx="467" cy="374"/>
                <a:chOff x="0" y="0"/>
                <a:chExt cx="467" cy="374"/>
              </a:xfrm>
            </p:grpSpPr>
            <p:sp>
              <p:nvSpPr>
                <p:cNvPr id="13456" name="Rectangle 144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81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zh-CN" sz="2000" b="0">
                      <a:latin typeface="Times New Roman" pitchFamily="18" charset="0"/>
                      <a:ea typeface="楷体_GB2312" pitchFamily="1" charset="-122"/>
                    </a:rPr>
                    <a:t>1B H</a:t>
                  </a:r>
                </a:p>
              </p:txBody>
            </p:sp>
            <p:sp>
              <p:nvSpPr>
                <p:cNvPr id="13457" name="Rectangle 14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67" cy="37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 b="0"/>
                </a:p>
              </p:txBody>
            </p:sp>
          </p:grpSp>
          <p:grpSp>
            <p:nvGrpSpPr>
              <p:cNvPr id="13458" name="Group 146"/>
              <p:cNvGrpSpPr>
                <a:grpSpLocks/>
              </p:cNvGrpSpPr>
              <p:nvPr/>
            </p:nvGrpSpPr>
            <p:grpSpPr bwMode="auto">
              <a:xfrm>
                <a:off x="1714" y="4114"/>
                <a:ext cx="856" cy="374"/>
                <a:chOff x="0" y="0"/>
                <a:chExt cx="856" cy="374"/>
              </a:xfrm>
            </p:grpSpPr>
            <p:sp>
              <p:nvSpPr>
                <p:cNvPr id="13459" name="Rectangle 14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770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zh-CN" sz="2000" b="0">
                      <a:latin typeface="Times New Roman" pitchFamily="18" charset="0"/>
                      <a:ea typeface="楷体_GB2312" pitchFamily="1" charset="-122"/>
                    </a:rPr>
                    <a:t>Ctrl-Break</a:t>
                  </a:r>
                </a:p>
              </p:txBody>
            </p:sp>
            <p:sp>
              <p:nvSpPr>
                <p:cNvPr id="13460" name="Rectangle 14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56" cy="37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 b="0"/>
                </a:p>
              </p:txBody>
            </p:sp>
          </p:grpSp>
          <p:grpSp>
            <p:nvGrpSpPr>
              <p:cNvPr id="13461" name="Group 149"/>
              <p:cNvGrpSpPr>
                <a:grpSpLocks/>
              </p:cNvGrpSpPr>
              <p:nvPr/>
            </p:nvGrpSpPr>
            <p:grpSpPr bwMode="auto">
              <a:xfrm>
                <a:off x="0" y="4488"/>
                <a:ext cx="497" cy="374"/>
                <a:chOff x="0" y="0"/>
                <a:chExt cx="497" cy="374"/>
              </a:xfrm>
            </p:grpSpPr>
            <p:sp>
              <p:nvSpPr>
                <p:cNvPr id="13462" name="Rectangle 150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11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zh-CN" sz="2000" b="0">
                      <a:latin typeface="Times New Roman" pitchFamily="18" charset="0"/>
                      <a:ea typeface="楷体_GB2312" pitchFamily="1" charset="-122"/>
                    </a:rPr>
                    <a:t>0B H</a:t>
                  </a:r>
                </a:p>
              </p:txBody>
            </p:sp>
            <p:sp>
              <p:nvSpPr>
                <p:cNvPr id="13463" name="Rectangle 15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97" cy="37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 b="0"/>
                </a:p>
              </p:txBody>
            </p:sp>
          </p:grpSp>
          <p:grpSp>
            <p:nvGrpSpPr>
              <p:cNvPr id="13464" name="Group 152"/>
              <p:cNvGrpSpPr>
                <a:grpSpLocks/>
              </p:cNvGrpSpPr>
              <p:nvPr/>
            </p:nvGrpSpPr>
            <p:grpSpPr bwMode="auto">
              <a:xfrm>
                <a:off x="497" y="4488"/>
                <a:ext cx="750" cy="374"/>
                <a:chOff x="0" y="0"/>
                <a:chExt cx="750" cy="374"/>
              </a:xfrm>
            </p:grpSpPr>
            <p:sp>
              <p:nvSpPr>
                <p:cNvPr id="13465" name="Rectangle 153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664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CN" altLang="en-US" sz="2000" b="0" dirty="0">
                      <a:solidFill>
                        <a:srgbClr val="3333FF"/>
                      </a:solidFill>
                      <a:ea typeface="楷体_GB2312" pitchFamily="1" charset="-122"/>
                    </a:rPr>
                    <a:t>串口</a:t>
                  </a:r>
                  <a:r>
                    <a:rPr lang="en-US" altLang="zh-CN" sz="2000" b="0" dirty="0">
                      <a:solidFill>
                        <a:srgbClr val="3333FF"/>
                      </a:solidFill>
                      <a:ea typeface="楷体_GB2312" pitchFamily="1" charset="-122"/>
                    </a:rPr>
                    <a:t>2</a:t>
                  </a:r>
                </a:p>
              </p:txBody>
            </p:sp>
            <p:sp>
              <p:nvSpPr>
                <p:cNvPr id="13466" name="Rectangle 15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50" cy="37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 b="0"/>
                </a:p>
              </p:txBody>
            </p:sp>
          </p:grpSp>
          <p:grpSp>
            <p:nvGrpSpPr>
              <p:cNvPr id="13467" name="Group 155"/>
              <p:cNvGrpSpPr>
                <a:grpSpLocks/>
              </p:cNvGrpSpPr>
              <p:nvPr/>
            </p:nvGrpSpPr>
            <p:grpSpPr bwMode="auto">
              <a:xfrm>
                <a:off x="1247" y="4488"/>
                <a:ext cx="467" cy="374"/>
                <a:chOff x="0" y="0"/>
                <a:chExt cx="467" cy="374"/>
              </a:xfrm>
            </p:grpSpPr>
            <p:sp>
              <p:nvSpPr>
                <p:cNvPr id="13468" name="Rectangle 156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81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zh-CN" sz="2000" b="0">
                      <a:latin typeface="Times New Roman" pitchFamily="18" charset="0"/>
                      <a:ea typeface="楷体_GB2312" pitchFamily="1" charset="-122"/>
                    </a:rPr>
                    <a:t>1C H</a:t>
                  </a:r>
                </a:p>
              </p:txBody>
            </p:sp>
            <p:sp>
              <p:nvSpPr>
                <p:cNvPr id="13469" name="Rectangle 15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67" cy="37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 b="0"/>
                </a:p>
              </p:txBody>
            </p:sp>
          </p:grpSp>
          <p:grpSp>
            <p:nvGrpSpPr>
              <p:cNvPr id="13470" name="Group 158"/>
              <p:cNvGrpSpPr>
                <a:grpSpLocks/>
              </p:cNvGrpSpPr>
              <p:nvPr/>
            </p:nvGrpSpPr>
            <p:grpSpPr bwMode="auto">
              <a:xfrm>
                <a:off x="1714" y="4488"/>
                <a:ext cx="856" cy="374"/>
                <a:chOff x="0" y="0"/>
                <a:chExt cx="856" cy="374"/>
              </a:xfrm>
            </p:grpSpPr>
            <p:sp>
              <p:nvSpPr>
                <p:cNvPr id="13471" name="Rectangle 159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770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CN" altLang="en-US" sz="2000" b="0">
                      <a:latin typeface="Times New Roman" pitchFamily="18" charset="0"/>
                      <a:ea typeface="楷体_GB2312" pitchFamily="1" charset="-122"/>
                    </a:rPr>
                    <a:t>定时器报时</a:t>
                  </a:r>
                </a:p>
              </p:txBody>
            </p:sp>
            <p:sp>
              <p:nvSpPr>
                <p:cNvPr id="13472" name="Rectangle 16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56" cy="37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 b="0"/>
                </a:p>
              </p:txBody>
            </p:sp>
          </p:grpSp>
          <p:grpSp>
            <p:nvGrpSpPr>
              <p:cNvPr id="13473" name="Group 161"/>
              <p:cNvGrpSpPr>
                <a:grpSpLocks/>
              </p:cNvGrpSpPr>
              <p:nvPr/>
            </p:nvGrpSpPr>
            <p:grpSpPr bwMode="auto">
              <a:xfrm>
                <a:off x="0" y="4862"/>
                <a:ext cx="497" cy="374"/>
                <a:chOff x="0" y="0"/>
                <a:chExt cx="497" cy="374"/>
              </a:xfrm>
            </p:grpSpPr>
            <p:sp>
              <p:nvSpPr>
                <p:cNvPr id="13474" name="Rectangle 162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11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zh-CN" sz="2000" b="0">
                      <a:latin typeface="Times New Roman" pitchFamily="18" charset="0"/>
                      <a:ea typeface="楷体_GB2312" pitchFamily="1" charset="-122"/>
                    </a:rPr>
                    <a:t>0C H</a:t>
                  </a:r>
                </a:p>
              </p:txBody>
            </p:sp>
            <p:sp>
              <p:nvSpPr>
                <p:cNvPr id="13475" name="Rectangle 16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97" cy="37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 b="0"/>
                </a:p>
              </p:txBody>
            </p:sp>
          </p:grpSp>
          <p:grpSp>
            <p:nvGrpSpPr>
              <p:cNvPr id="13476" name="Group 164"/>
              <p:cNvGrpSpPr>
                <a:grpSpLocks/>
              </p:cNvGrpSpPr>
              <p:nvPr/>
            </p:nvGrpSpPr>
            <p:grpSpPr bwMode="auto">
              <a:xfrm>
                <a:off x="497" y="4862"/>
                <a:ext cx="750" cy="374"/>
                <a:chOff x="0" y="0"/>
                <a:chExt cx="750" cy="374"/>
              </a:xfrm>
            </p:grpSpPr>
            <p:sp>
              <p:nvSpPr>
                <p:cNvPr id="13477" name="Rectangle 165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664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CN" altLang="en-US" sz="2000" b="0" dirty="0">
                      <a:solidFill>
                        <a:srgbClr val="3333FF"/>
                      </a:solidFill>
                      <a:ea typeface="楷体_GB2312" pitchFamily="1" charset="-122"/>
                    </a:rPr>
                    <a:t>串口</a:t>
                  </a:r>
                  <a:r>
                    <a:rPr lang="en-US" altLang="zh-CN" sz="2000" b="0" dirty="0">
                      <a:solidFill>
                        <a:srgbClr val="3333FF"/>
                      </a:solidFill>
                      <a:ea typeface="楷体_GB2312" pitchFamily="1" charset="-122"/>
                    </a:rPr>
                    <a:t>1</a:t>
                  </a:r>
                </a:p>
              </p:txBody>
            </p:sp>
            <p:sp>
              <p:nvSpPr>
                <p:cNvPr id="13478" name="Rectangle 16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50" cy="37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 b="0"/>
                </a:p>
              </p:txBody>
            </p:sp>
          </p:grpSp>
          <p:grpSp>
            <p:nvGrpSpPr>
              <p:cNvPr id="13479" name="Group 167"/>
              <p:cNvGrpSpPr>
                <a:grpSpLocks/>
              </p:cNvGrpSpPr>
              <p:nvPr/>
            </p:nvGrpSpPr>
            <p:grpSpPr bwMode="auto">
              <a:xfrm>
                <a:off x="1247" y="4862"/>
                <a:ext cx="467" cy="374"/>
                <a:chOff x="0" y="0"/>
                <a:chExt cx="467" cy="374"/>
              </a:xfrm>
            </p:grpSpPr>
            <p:sp>
              <p:nvSpPr>
                <p:cNvPr id="13480" name="Rectangle 168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81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zh-CN" sz="2000" b="0">
                      <a:latin typeface="Times New Roman" pitchFamily="18" charset="0"/>
                      <a:ea typeface="楷体_GB2312" pitchFamily="1" charset="-122"/>
                    </a:rPr>
                    <a:t>1D H</a:t>
                  </a:r>
                </a:p>
              </p:txBody>
            </p:sp>
            <p:sp>
              <p:nvSpPr>
                <p:cNvPr id="13481" name="Rectangle 16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67" cy="37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 b="0"/>
                </a:p>
              </p:txBody>
            </p:sp>
          </p:grpSp>
          <p:grpSp>
            <p:nvGrpSpPr>
              <p:cNvPr id="13482" name="Group 170"/>
              <p:cNvGrpSpPr>
                <a:grpSpLocks/>
              </p:cNvGrpSpPr>
              <p:nvPr/>
            </p:nvGrpSpPr>
            <p:grpSpPr bwMode="auto">
              <a:xfrm>
                <a:off x="1714" y="4862"/>
                <a:ext cx="856" cy="374"/>
                <a:chOff x="0" y="0"/>
                <a:chExt cx="856" cy="374"/>
              </a:xfrm>
            </p:grpSpPr>
            <p:sp>
              <p:nvSpPr>
                <p:cNvPr id="13483" name="Rectangle 171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770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CN" altLang="en-US" sz="2000" b="0">
                      <a:latin typeface="Times New Roman" pitchFamily="18" charset="0"/>
                      <a:ea typeface="楷体_GB2312" pitchFamily="1" charset="-122"/>
                    </a:rPr>
                    <a:t>显示器参数</a:t>
                  </a:r>
                </a:p>
              </p:txBody>
            </p:sp>
            <p:sp>
              <p:nvSpPr>
                <p:cNvPr id="13484" name="Rectangle 17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56" cy="37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 b="0"/>
                </a:p>
              </p:txBody>
            </p:sp>
          </p:grpSp>
          <p:grpSp>
            <p:nvGrpSpPr>
              <p:cNvPr id="13485" name="Group 173"/>
              <p:cNvGrpSpPr>
                <a:grpSpLocks/>
              </p:cNvGrpSpPr>
              <p:nvPr/>
            </p:nvGrpSpPr>
            <p:grpSpPr bwMode="auto">
              <a:xfrm>
                <a:off x="0" y="5236"/>
                <a:ext cx="497" cy="374"/>
                <a:chOff x="0" y="0"/>
                <a:chExt cx="497" cy="374"/>
              </a:xfrm>
            </p:grpSpPr>
            <p:sp>
              <p:nvSpPr>
                <p:cNvPr id="13486" name="Rectangle 174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11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zh-CN" sz="2000" b="0">
                      <a:latin typeface="Times New Roman" pitchFamily="18" charset="0"/>
                      <a:ea typeface="楷体_GB2312" pitchFamily="1" charset="-122"/>
                    </a:rPr>
                    <a:t>0D H</a:t>
                  </a:r>
                </a:p>
              </p:txBody>
            </p:sp>
            <p:sp>
              <p:nvSpPr>
                <p:cNvPr id="13487" name="Rectangle 17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97" cy="37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 b="0"/>
                </a:p>
              </p:txBody>
            </p:sp>
          </p:grpSp>
          <p:grpSp>
            <p:nvGrpSpPr>
              <p:cNvPr id="13488" name="Group 176"/>
              <p:cNvGrpSpPr>
                <a:grpSpLocks/>
              </p:cNvGrpSpPr>
              <p:nvPr/>
            </p:nvGrpSpPr>
            <p:grpSpPr bwMode="auto">
              <a:xfrm>
                <a:off x="497" y="5236"/>
                <a:ext cx="750" cy="374"/>
                <a:chOff x="0" y="0"/>
                <a:chExt cx="750" cy="374"/>
              </a:xfrm>
            </p:grpSpPr>
            <p:sp>
              <p:nvSpPr>
                <p:cNvPr id="13489" name="Rectangle 17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664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CN" altLang="en-US" sz="2000" b="0" dirty="0">
                      <a:solidFill>
                        <a:srgbClr val="3333FF"/>
                      </a:solidFill>
                      <a:ea typeface="楷体_GB2312" pitchFamily="1" charset="-122"/>
                    </a:rPr>
                    <a:t>硬盘</a:t>
                  </a:r>
                </a:p>
              </p:txBody>
            </p:sp>
            <p:sp>
              <p:nvSpPr>
                <p:cNvPr id="13490" name="Rectangle 17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50" cy="37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 b="0"/>
                </a:p>
              </p:txBody>
            </p:sp>
          </p:grpSp>
          <p:grpSp>
            <p:nvGrpSpPr>
              <p:cNvPr id="13491" name="Group 179"/>
              <p:cNvGrpSpPr>
                <a:grpSpLocks/>
              </p:cNvGrpSpPr>
              <p:nvPr/>
            </p:nvGrpSpPr>
            <p:grpSpPr bwMode="auto">
              <a:xfrm>
                <a:off x="1247" y="5236"/>
                <a:ext cx="467" cy="374"/>
                <a:chOff x="0" y="0"/>
                <a:chExt cx="467" cy="374"/>
              </a:xfrm>
            </p:grpSpPr>
            <p:sp>
              <p:nvSpPr>
                <p:cNvPr id="13492" name="Rectangle 180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81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zh-CN" sz="2000" b="0">
                      <a:latin typeface="Times New Roman" pitchFamily="18" charset="0"/>
                      <a:ea typeface="楷体_GB2312" pitchFamily="1" charset="-122"/>
                    </a:rPr>
                    <a:t>1E H</a:t>
                  </a:r>
                </a:p>
              </p:txBody>
            </p:sp>
            <p:sp>
              <p:nvSpPr>
                <p:cNvPr id="13493" name="Rectangle 18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67" cy="37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 b="0"/>
                </a:p>
              </p:txBody>
            </p:sp>
          </p:grpSp>
          <p:grpSp>
            <p:nvGrpSpPr>
              <p:cNvPr id="13494" name="Group 182"/>
              <p:cNvGrpSpPr>
                <a:grpSpLocks/>
              </p:cNvGrpSpPr>
              <p:nvPr/>
            </p:nvGrpSpPr>
            <p:grpSpPr bwMode="auto">
              <a:xfrm>
                <a:off x="1714" y="5236"/>
                <a:ext cx="856" cy="374"/>
                <a:chOff x="0" y="0"/>
                <a:chExt cx="856" cy="374"/>
              </a:xfrm>
            </p:grpSpPr>
            <p:sp>
              <p:nvSpPr>
                <p:cNvPr id="13495" name="Rectangle 183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770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CN" altLang="en-US" sz="2000" b="0">
                      <a:latin typeface="Times New Roman" pitchFamily="18" charset="0"/>
                      <a:ea typeface="楷体_GB2312" pitchFamily="1" charset="-122"/>
                    </a:rPr>
                    <a:t>软盘参数</a:t>
                  </a:r>
                </a:p>
              </p:txBody>
            </p:sp>
            <p:sp>
              <p:nvSpPr>
                <p:cNvPr id="13496" name="Rectangle 18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56" cy="37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 b="0"/>
                </a:p>
              </p:txBody>
            </p:sp>
          </p:grpSp>
          <p:grpSp>
            <p:nvGrpSpPr>
              <p:cNvPr id="13497" name="Group 185"/>
              <p:cNvGrpSpPr>
                <a:grpSpLocks/>
              </p:cNvGrpSpPr>
              <p:nvPr/>
            </p:nvGrpSpPr>
            <p:grpSpPr bwMode="auto">
              <a:xfrm>
                <a:off x="0" y="5610"/>
                <a:ext cx="497" cy="374"/>
                <a:chOff x="0" y="0"/>
                <a:chExt cx="497" cy="374"/>
              </a:xfrm>
            </p:grpSpPr>
            <p:sp>
              <p:nvSpPr>
                <p:cNvPr id="13498" name="Rectangle 186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11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zh-CN" sz="2000" b="0">
                      <a:latin typeface="Times New Roman" pitchFamily="18" charset="0"/>
                      <a:ea typeface="楷体_GB2312" pitchFamily="1" charset="-122"/>
                    </a:rPr>
                    <a:t>0E H</a:t>
                  </a:r>
                </a:p>
              </p:txBody>
            </p:sp>
            <p:sp>
              <p:nvSpPr>
                <p:cNvPr id="13499" name="Rectangle 18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97" cy="37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 b="0"/>
                </a:p>
              </p:txBody>
            </p:sp>
          </p:grpSp>
          <p:grpSp>
            <p:nvGrpSpPr>
              <p:cNvPr id="13500" name="Group 188"/>
              <p:cNvGrpSpPr>
                <a:grpSpLocks/>
              </p:cNvGrpSpPr>
              <p:nvPr/>
            </p:nvGrpSpPr>
            <p:grpSpPr bwMode="auto">
              <a:xfrm>
                <a:off x="497" y="5610"/>
                <a:ext cx="750" cy="374"/>
                <a:chOff x="0" y="0"/>
                <a:chExt cx="750" cy="374"/>
              </a:xfrm>
            </p:grpSpPr>
            <p:sp>
              <p:nvSpPr>
                <p:cNvPr id="13501" name="Rectangle 189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664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CN" altLang="en-US" sz="2000" b="0" dirty="0">
                      <a:solidFill>
                        <a:srgbClr val="3333FF"/>
                      </a:solidFill>
                      <a:ea typeface="楷体_GB2312" pitchFamily="1" charset="-122"/>
                    </a:rPr>
                    <a:t>软盘</a:t>
                  </a:r>
                </a:p>
              </p:txBody>
            </p:sp>
            <p:sp>
              <p:nvSpPr>
                <p:cNvPr id="13502" name="Rectangle 19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50" cy="37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 b="0"/>
                </a:p>
              </p:txBody>
            </p:sp>
          </p:grpSp>
          <p:grpSp>
            <p:nvGrpSpPr>
              <p:cNvPr id="13503" name="Group 191"/>
              <p:cNvGrpSpPr>
                <a:grpSpLocks/>
              </p:cNvGrpSpPr>
              <p:nvPr/>
            </p:nvGrpSpPr>
            <p:grpSpPr bwMode="auto">
              <a:xfrm>
                <a:off x="1247" y="5610"/>
                <a:ext cx="467" cy="374"/>
                <a:chOff x="0" y="0"/>
                <a:chExt cx="467" cy="374"/>
              </a:xfrm>
            </p:grpSpPr>
            <p:sp>
              <p:nvSpPr>
                <p:cNvPr id="13504" name="Rectangle 192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81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zh-CN" sz="2000" b="0">
                      <a:latin typeface="Times New Roman" pitchFamily="18" charset="0"/>
                      <a:ea typeface="楷体_GB2312" pitchFamily="1" charset="-122"/>
                    </a:rPr>
                    <a:t>1F H</a:t>
                  </a:r>
                </a:p>
              </p:txBody>
            </p:sp>
            <p:sp>
              <p:nvSpPr>
                <p:cNvPr id="13505" name="Rectangle 19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67" cy="37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 b="0"/>
                </a:p>
              </p:txBody>
            </p:sp>
          </p:grpSp>
          <p:grpSp>
            <p:nvGrpSpPr>
              <p:cNvPr id="13506" name="Group 194"/>
              <p:cNvGrpSpPr>
                <a:grpSpLocks/>
              </p:cNvGrpSpPr>
              <p:nvPr/>
            </p:nvGrpSpPr>
            <p:grpSpPr bwMode="auto">
              <a:xfrm>
                <a:off x="1714" y="5610"/>
                <a:ext cx="856" cy="374"/>
                <a:chOff x="0" y="0"/>
                <a:chExt cx="856" cy="374"/>
              </a:xfrm>
            </p:grpSpPr>
            <p:sp>
              <p:nvSpPr>
                <p:cNvPr id="13507" name="Rectangle 195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770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CN" altLang="en-US" sz="2000" b="0">
                      <a:latin typeface="Times New Roman" pitchFamily="18" charset="0"/>
                      <a:ea typeface="楷体_GB2312" pitchFamily="1" charset="-122"/>
                    </a:rPr>
                    <a:t>图形字符扩展</a:t>
                  </a:r>
                </a:p>
              </p:txBody>
            </p:sp>
            <p:sp>
              <p:nvSpPr>
                <p:cNvPr id="13508" name="Rectangle 19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56" cy="37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 b="0"/>
                </a:p>
              </p:txBody>
            </p:sp>
          </p:grpSp>
          <p:grpSp>
            <p:nvGrpSpPr>
              <p:cNvPr id="13509" name="Group 197"/>
              <p:cNvGrpSpPr>
                <a:grpSpLocks/>
              </p:cNvGrpSpPr>
              <p:nvPr/>
            </p:nvGrpSpPr>
            <p:grpSpPr bwMode="auto">
              <a:xfrm>
                <a:off x="0" y="5984"/>
                <a:ext cx="497" cy="374"/>
                <a:chOff x="0" y="0"/>
                <a:chExt cx="497" cy="374"/>
              </a:xfrm>
            </p:grpSpPr>
            <p:sp>
              <p:nvSpPr>
                <p:cNvPr id="13510" name="Rectangle 198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11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zh-CN" sz="2000" b="0">
                      <a:latin typeface="Times New Roman" pitchFamily="18" charset="0"/>
                      <a:ea typeface="楷体_GB2312" pitchFamily="1" charset="-122"/>
                    </a:rPr>
                    <a:t>0F H</a:t>
                  </a:r>
                </a:p>
              </p:txBody>
            </p:sp>
            <p:sp>
              <p:nvSpPr>
                <p:cNvPr id="13511" name="Rectangle 19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97" cy="37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 b="0"/>
                </a:p>
              </p:txBody>
            </p:sp>
          </p:grpSp>
          <p:grpSp>
            <p:nvGrpSpPr>
              <p:cNvPr id="13512" name="Group 200"/>
              <p:cNvGrpSpPr>
                <a:grpSpLocks/>
              </p:cNvGrpSpPr>
              <p:nvPr/>
            </p:nvGrpSpPr>
            <p:grpSpPr bwMode="auto">
              <a:xfrm>
                <a:off x="497" y="5984"/>
                <a:ext cx="750" cy="374"/>
                <a:chOff x="0" y="0"/>
                <a:chExt cx="750" cy="374"/>
              </a:xfrm>
            </p:grpSpPr>
            <p:sp>
              <p:nvSpPr>
                <p:cNvPr id="13513" name="Rectangle 201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664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CN" altLang="en-US" sz="2000" b="0" dirty="0">
                      <a:solidFill>
                        <a:srgbClr val="3333FF"/>
                      </a:solidFill>
                      <a:ea typeface="楷体_GB2312" pitchFamily="1" charset="-122"/>
                    </a:rPr>
                    <a:t>打印机</a:t>
                  </a:r>
                </a:p>
              </p:txBody>
            </p:sp>
            <p:sp>
              <p:nvSpPr>
                <p:cNvPr id="13514" name="Rectangle 20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50" cy="37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 b="0"/>
                </a:p>
              </p:txBody>
            </p:sp>
          </p:grpSp>
          <p:grpSp>
            <p:nvGrpSpPr>
              <p:cNvPr id="13515" name="Group 203"/>
              <p:cNvGrpSpPr>
                <a:grpSpLocks/>
              </p:cNvGrpSpPr>
              <p:nvPr/>
            </p:nvGrpSpPr>
            <p:grpSpPr bwMode="auto">
              <a:xfrm>
                <a:off x="1247" y="5984"/>
                <a:ext cx="467" cy="374"/>
                <a:chOff x="0" y="0"/>
                <a:chExt cx="467" cy="374"/>
              </a:xfrm>
            </p:grpSpPr>
            <p:sp>
              <p:nvSpPr>
                <p:cNvPr id="13516" name="Rectangle 204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81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zh-CN" sz="2000" b="0">
                      <a:latin typeface="Times New Roman" pitchFamily="18" charset="0"/>
                      <a:ea typeface="楷体_GB2312" pitchFamily="1" charset="-122"/>
                    </a:rPr>
                    <a:t>40 H</a:t>
                  </a:r>
                </a:p>
              </p:txBody>
            </p:sp>
            <p:sp>
              <p:nvSpPr>
                <p:cNvPr id="13517" name="Rectangle 20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67" cy="37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 b="0"/>
                </a:p>
              </p:txBody>
            </p:sp>
          </p:grpSp>
          <p:grpSp>
            <p:nvGrpSpPr>
              <p:cNvPr id="13518" name="Group 206"/>
              <p:cNvGrpSpPr>
                <a:grpSpLocks/>
              </p:cNvGrpSpPr>
              <p:nvPr/>
            </p:nvGrpSpPr>
            <p:grpSpPr bwMode="auto">
              <a:xfrm>
                <a:off x="1714" y="5984"/>
                <a:ext cx="856" cy="374"/>
                <a:chOff x="0" y="0"/>
                <a:chExt cx="856" cy="374"/>
              </a:xfrm>
            </p:grpSpPr>
            <p:sp>
              <p:nvSpPr>
                <p:cNvPr id="13519" name="Rectangle 20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770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CN" altLang="en-US" sz="2000" b="0">
                      <a:latin typeface="Times New Roman" pitchFamily="18" charset="0"/>
                      <a:ea typeface="楷体_GB2312" pitchFamily="1" charset="-122"/>
                    </a:rPr>
                    <a:t>保留给软盘</a:t>
                  </a:r>
                </a:p>
              </p:txBody>
            </p:sp>
            <p:sp>
              <p:nvSpPr>
                <p:cNvPr id="13520" name="Rectangle 20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56" cy="37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 b="0"/>
                </a:p>
              </p:txBody>
            </p:sp>
          </p:grpSp>
          <p:grpSp>
            <p:nvGrpSpPr>
              <p:cNvPr id="13521" name="Group 209"/>
              <p:cNvGrpSpPr>
                <a:grpSpLocks/>
              </p:cNvGrpSpPr>
              <p:nvPr/>
            </p:nvGrpSpPr>
            <p:grpSpPr bwMode="auto">
              <a:xfrm>
                <a:off x="0" y="6358"/>
                <a:ext cx="497" cy="374"/>
                <a:chOff x="0" y="0"/>
                <a:chExt cx="497" cy="374"/>
              </a:xfrm>
            </p:grpSpPr>
            <p:sp>
              <p:nvSpPr>
                <p:cNvPr id="13522" name="Rectangle 210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11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zh-CN" sz="2000" b="0">
                      <a:latin typeface="Times New Roman" pitchFamily="18" charset="0"/>
                      <a:ea typeface="楷体_GB2312" pitchFamily="1" charset="-122"/>
                    </a:rPr>
                    <a:t>10 H</a:t>
                  </a:r>
                </a:p>
              </p:txBody>
            </p:sp>
            <p:sp>
              <p:nvSpPr>
                <p:cNvPr id="13523" name="Rectangle 21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97" cy="37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 b="0"/>
                </a:p>
              </p:txBody>
            </p:sp>
          </p:grpSp>
          <p:grpSp>
            <p:nvGrpSpPr>
              <p:cNvPr id="13524" name="Group 212"/>
              <p:cNvGrpSpPr>
                <a:grpSpLocks/>
              </p:cNvGrpSpPr>
              <p:nvPr/>
            </p:nvGrpSpPr>
            <p:grpSpPr bwMode="auto">
              <a:xfrm>
                <a:off x="497" y="6358"/>
                <a:ext cx="750" cy="374"/>
                <a:chOff x="0" y="0"/>
                <a:chExt cx="750" cy="374"/>
              </a:xfrm>
            </p:grpSpPr>
            <p:sp>
              <p:nvSpPr>
                <p:cNvPr id="13525" name="Rectangle 213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664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CN" altLang="en-US" sz="2000" b="0" dirty="0">
                      <a:solidFill>
                        <a:srgbClr val="FF0000"/>
                      </a:solidFill>
                      <a:latin typeface="Times New Roman" pitchFamily="18" charset="0"/>
                      <a:ea typeface="楷体_GB2312" pitchFamily="1" charset="-122"/>
                    </a:rPr>
                    <a:t>显示器</a:t>
                  </a:r>
                </a:p>
              </p:txBody>
            </p:sp>
            <p:sp>
              <p:nvSpPr>
                <p:cNvPr id="13526" name="Rectangle 21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50" cy="37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 b="0"/>
                </a:p>
              </p:txBody>
            </p:sp>
          </p:grpSp>
          <p:grpSp>
            <p:nvGrpSpPr>
              <p:cNvPr id="13527" name="Group 215"/>
              <p:cNvGrpSpPr>
                <a:grpSpLocks/>
              </p:cNvGrpSpPr>
              <p:nvPr/>
            </p:nvGrpSpPr>
            <p:grpSpPr bwMode="auto">
              <a:xfrm>
                <a:off x="1247" y="6358"/>
                <a:ext cx="467" cy="374"/>
                <a:chOff x="0" y="0"/>
                <a:chExt cx="467" cy="374"/>
              </a:xfrm>
            </p:grpSpPr>
            <p:sp>
              <p:nvSpPr>
                <p:cNvPr id="13528" name="Rectangle 216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81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zh-CN" sz="2000" b="0">
                      <a:latin typeface="Times New Roman" pitchFamily="18" charset="0"/>
                      <a:ea typeface="楷体_GB2312" pitchFamily="1" charset="-122"/>
                    </a:rPr>
                    <a:t>41 H</a:t>
                  </a:r>
                </a:p>
              </p:txBody>
            </p:sp>
            <p:sp>
              <p:nvSpPr>
                <p:cNvPr id="13529" name="Rectangle 21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67" cy="37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 b="0"/>
                </a:p>
              </p:txBody>
            </p:sp>
          </p:grpSp>
          <p:grpSp>
            <p:nvGrpSpPr>
              <p:cNvPr id="13530" name="Group 218"/>
              <p:cNvGrpSpPr>
                <a:grpSpLocks/>
              </p:cNvGrpSpPr>
              <p:nvPr/>
            </p:nvGrpSpPr>
            <p:grpSpPr bwMode="auto">
              <a:xfrm>
                <a:off x="1714" y="6358"/>
                <a:ext cx="856" cy="374"/>
                <a:chOff x="0" y="0"/>
                <a:chExt cx="856" cy="374"/>
              </a:xfrm>
            </p:grpSpPr>
            <p:sp>
              <p:nvSpPr>
                <p:cNvPr id="13531" name="Rectangle 219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770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CN" altLang="en-US" sz="2000" b="0">
                      <a:latin typeface="Times New Roman" pitchFamily="18" charset="0"/>
                      <a:ea typeface="楷体_GB2312" pitchFamily="1" charset="-122"/>
                    </a:rPr>
                    <a:t>硬盘参数</a:t>
                  </a:r>
                </a:p>
              </p:txBody>
            </p:sp>
            <p:sp>
              <p:nvSpPr>
                <p:cNvPr id="13532" name="Rectangle 22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56" cy="37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 b="0"/>
                </a:p>
              </p:txBody>
            </p:sp>
          </p:grpSp>
        </p:grpSp>
        <p:sp>
          <p:nvSpPr>
            <p:cNvPr id="13533" name="Rectangle 221"/>
            <p:cNvSpPr>
              <a:spLocks noChangeArrowheads="1"/>
            </p:cNvSpPr>
            <p:nvPr/>
          </p:nvSpPr>
          <p:spPr bwMode="auto">
            <a:xfrm>
              <a:off x="0" y="0"/>
              <a:ext cx="2576" cy="6738"/>
            </a:xfrm>
            <a:prstGeom prst="rect">
              <a:avLst/>
            </a:prstGeom>
            <a:noFill/>
            <a:ln w="9525" cmpd="sng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/>
            </a:p>
          </p:txBody>
        </p:sp>
      </p:grpSp>
      <p:sp>
        <p:nvSpPr>
          <p:cNvPr id="223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BIOS</a:t>
            </a:r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与</a:t>
            </a:r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DOS</a:t>
            </a:r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4741477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548" y="908720"/>
            <a:ext cx="8172908" cy="5631780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DOS</a:t>
            </a:r>
            <a:r>
              <a:rPr lang="zh-CN" altLang="en-US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调用与</a:t>
            </a:r>
            <a:r>
              <a:rPr lang="en-US" altLang="zh-CN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BIOS</a:t>
            </a:r>
            <a:r>
              <a:rPr lang="zh-CN" altLang="en-US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调用两者</a:t>
            </a:r>
            <a:r>
              <a:rPr lang="zh-CN" altLang="en-US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的异同：</a:t>
            </a:r>
            <a:endParaRPr lang="en-US" altLang="zh-CN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DOS功能调用在更高层次上提供了与BIOS类同的功能。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DOS调用与BIOS调用两者的区别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FF00FF"/>
              </a:buClr>
              <a:buSzPct val="80000"/>
              <a:buFont typeface="Wingdings" pitchFamily="2" charset="2"/>
              <a:buChar char="Ø"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调用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BIOS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中断程序比调用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DOS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的复杂一些，但运行速度快，功能更强；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FF00FF"/>
              </a:buClr>
              <a:buSzPct val="80000"/>
              <a:buFont typeface="Wingdings" pitchFamily="2" charset="2"/>
              <a:buChar char="Ø"/>
            </a:pPr>
            <a:r>
              <a:rPr lang="en-US" altLang="zh-CN" dirty="0">
                <a:solidFill>
                  <a:srgbClr val="9900FF"/>
                </a:solidFill>
                <a:latin typeface="黑体" pitchFamily="49" charset="-122"/>
                <a:ea typeface="黑体" pitchFamily="49" charset="-122"/>
              </a:rPr>
              <a:t>DOS</a:t>
            </a:r>
            <a:r>
              <a:rPr lang="zh-CN" altLang="en-US" dirty="0">
                <a:solidFill>
                  <a:srgbClr val="9900FF"/>
                </a:solidFill>
                <a:latin typeface="黑体" pitchFamily="49" charset="-122"/>
                <a:ea typeface="黑体" pitchFamily="49" charset="-122"/>
              </a:rPr>
              <a:t>功能调用只适用于</a:t>
            </a:r>
            <a:r>
              <a:rPr lang="en-US" altLang="zh-CN" dirty="0">
                <a:solidFill>
                  <a:srgbClr val="9900FF"/>
                </a:solidFill>
                <a:latin typeface="黑体" pitchFamily="49" charset="-122"/>
                <a:ea typeface="黑体" pitchFamily="49" charset="-122"/>
              </a:rPr>
              <a:t>DOS</a:t>
            </a:r>
            <a:r>
              <a:rPr lang="zh-CN" altLang="en-US" dirty="0">
                <a:solidFill>
                  <a:srgbClr val="9900FF"/>
                </a:solidFill>
                <a:latin typeface="黑体" pitchFamily="49" charset="-122"/>
                <a:ea typeface="黑体" pitchFamily="49" charset="-122"/>
              </a:rPr>
              <a:t>环境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，而</a:t>
            </a:r>
            <a:r>
              <a:rPr lang="en-US" altLang="zh-CN" dirty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BIOS</a:t>
            </a:r>
            <a:r>
              <a:rPr lang="zh-CN" altLang="en-US" dirty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功能调用不受任何操作系统的约束；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FF00FF"/>
              </a:buClr>
              <a:buSzPct val="80000"/>
              <a:buFont typeface="Wingdings" pitchFamily="2" charset="2"/>
              <a:buChar char="Ø"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某些功能只有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BIOS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具有。</a:t>
            </a:r>
          </a:p>
          <a:p>
            <a:endParaRPr lang="zh-CN" altLang="en-US" dirty="0"/>
          </a:p>
        </p:txBody>
      </p:sp>
      <p:sp>
        <p:nvSpPr>
          <p:cNvPr id="5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BIOS</a:t>
            </a:r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与</a:t>
            </a:r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DOS</a:t>
            </a:r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18063726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532" y="1016732"/>
            <a:ext cx="8171121" cy="4899757"/>
          </a:xfrm>
        </p:spPr>
        <p:txBody>
          <a:bodyPr/>
          <a:lstStyle/>
          <a:p>
            <a:r>
              <a:rPr lang="zh-CN" altLang="en-US" sz="2400" dirty="0">
                <a:effectLst/>
                <a:latin typeface="黑体" pitchFamily="49" charset="-122"/>
                <a:ea typeface="黑体" pitchFamily="49" charset="-122"/>
              </a:rPr>
              <a:t>例：将一个ASCII字符显示于屏幕的当前光标所在位置。 </a:t>
            </a:r>
          </a:p>
          <a:p>
            <a:pPr>
              <a:buFont typeface="Wingdings" pitchFamily="2" charset="2"/>
              <a:buNone/>
            </a:pPr>
            <a:endParaRPr lang="zh-CN" altLang="en-US" sz="2400" dirty="0">
              <a:effectLst/>
              <a:latin typeface="黑体" pitchFamily="49" charset="-122"/>
              <a:ea typeface="黑体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effectLst/>
                <a:latin typeface="黑体" pitchFamily="49" charset="-122"/>
                <a:ea typeface="黑体" pitchFamily="49" charset="-122"/>
              </a:rPr>
              <a:t>  使用</a:t>
            </a:r>
            <a:r>
              <a:rPr lang="en-US" altLang="zh-CN" sz="2400" dirty="0">
                <a:effectLst/>
                <a:latin typeface="黑体" pitchFamily="49" charset="-122"/>
                <a:ea typeface="黑体" pitchFamily="49" charset="-122"/>
              </a:rPr>
              <a:t>D</a:t>
            </a:r>
            <a:r>
              <a:rPr lang="zh-CN" altLang="en-US" sz="2400" dirty="0">
                <a:effectLst/>
                <a:latin typeface="黑体" pitchFamily="49" charset="-122"/>
                <a:ea typeface="黑体" pitchFamily="49" charset="-122"/>
              </a:rPr>
              <a:t>OS的</a:t>
            </a:r>
            <a:r>
              <a:rPr lang="en-US" altLang="zh-CN" sz="2400" dirty="0">
                <a:effectLst/>
                <a:latin typeface="黑体" pitchFamily="49" charset="-122"/>
                <a:ea typeface="黑体" pitchFamily="49" charset="-122"/>
              </a:rPr>
              <a:t>21</a:t>
            </a:r>
            <a:r>
              <a:rPr lang="zh-CN" altLang="en-US" sz="2400" dirty="0">
                <a:effectLst/>
                <a:latin typeface="黑体" pitchFamily="49" charset="-122"/>
                <a:ea typeface="黑体" pitchFamily="49" charset="-122"/>
              </a:rPr>
              <a:t>号中断的</a:t>
            </a:r>
            <a:r>
              <a:rPr lang="en-US" altLang="zh-CN" sz="2400" dirty="0">
                <a:effectLst/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400" dirty="0">
                <a:effectLst/>
                <a:latin typeface="黑体" pitchFamily="49" charset="-122"/>
                <a:ea typeface="黑体" pitchFamily="49" charset="-122"/>
              </a:rPr>
              <a:t>号功能：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effectLst/>
                <a:latin typeface="黑体" pitchFamily="49" charset="-122"/>
                <a:ea typeface="黑体" pitchFamily="49" charset="-122"/>
              </a:rPr>
              <a:t>	MOV 	</a:t>
            </a:r>
            <a:r>
              <a:rPr lang="en-US" altLang="zh-CN" sz="2400" dirty="0">
                <a:effectLst/>
                <a:latin typeface="黑体" pitchFamily="49" charset="-122"/>
                <a:ea typeface="黑体" pitchFamily="49" charset="-122"/>
              </a:rPr>
              <a:t>D</a:t>
            </a:r>
            <a:r>
              <a:rPr lang="zh-CN" altLang="en-US" sz="2400" dirty="0">
                <a:effectLst/>
                <a:latin typeface="黑体" pitchFamily="49" charset="-122"/>
                <a:ea typeface="黑体" pitchFamily="49" charset="-122"/>
              </a:rPr>
              <a:t>L, '?'	;要显示的字符送入</a:t>
            </a:r>
            <a:r>
              <a:rPr lang="en-US" altLang="zh-CN" sz="2400" dirty="0">
                <a:effectLst/>
                <a:latin typeface="黑体" pitchFamily="49" charset="-122"/>
                <a:ea typeface="黑体" pitchFamily="49" charset="-122"/>
              </a:rPr>
              <a:t>D</a:t>
            </a:r>
            <a:r>
              <a:rPr lang="zh-CN" altLang="en-US" sz="2400" dirty="0">
                <a:effectLst/>
                <a:latin typeface="黑体" pitchFamily="49" charset="-122"/>
                <a:ea typeface="黑体" pitchFamily="49" charset="-122"/>
              </a:rPr>
              <a:t>L</a:t>
            </a:r>
            <a:endParaRPr lang="en-US" altLang="zh-CN" sz="2400" dirty="0">
              <a:effectLst/>
              <a:latin typeface="黑体" pitchFamily="49" charset="-122"/>
              <a:ea typeface="黑体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effectLst/>
                <a:latin typeface="黑体" pitchFamily="49" charset="-122"/>
                <a:ea typeface="黑体" pitchFamily="49" charset="-122"/>
              </a:rPr>
              <a:t>  MOV       AH, 2</a:t>
            </a:r>
            <a:endParaRPr lang="zh-CN" altLang="en-US" sz="2400" dirty="0">
              <a:effectLst/>
              <a:latin typeface="黑体" pitchFamily="49" charset="-122"/>
              <a:ea typeface="黑体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effectLst/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2400" dirty="0">
                <a:solidFill>
                  <a:srgbClr val="FF0000"/>
                </a:solidFill>
                <a:effectLst/>
                <a:latin typeface="黑体" pitchFamily="49" charset="-122"/>
                <a:ea typeface="黑体" pitchFamily="49" charset="-122"/>
              </a:rPr>
              <a:t>INT	   	</a:t>
            </a:r>
            <a:r>
              <a:rPr lang="en-US" altLang="zh-CN" sz="2400" dirty="0">
                <a:solidFill>
                  <a:srgbClr val="FF0000"/>
                </a:solidFill>
                <a:effectLst/>
                <a:latin typeface="黑体" pitchFamily="49" charset="-122"/>
                <a:ea typeface="黑体" pitchFamily="49" charset="-122"/>
              </a:rPr>
              <a:t>21</a:t>
            </a:r>
            <a:r>
              <a:rPr lang="zh-CN" altLang="en-US" sz="2400" dirty="0">
                <a:solidFill>
                  <a:srgbClr val="FF0000"/>
                </a:solidFill>
                <a:effectLst/>
                <a:latin typeface="黑体" pitchFamily="49" charset="-122"/>
                <a:ea typeface="黑体" pitchFamily="49" charset="-122"/>
              </a:rPr>
              <a:t>H</a:t>
            </a:r>
            <a:r>
              <a:rPr lang="zh-CN" altLang="en-US" sz="2400" dirty="0">
                <a:effectLst/>
                <a:latin typeface="黑体" pitchFamily="49" charset="-122"/>
                <a:ea typeface="黑体" pitchFamily="49" charset="-122"/>
              </a:rPr>
              <a:t>		;调用</a:t>
            </a:r>
            <a:r>
              <a:rPr lang="en-US" altLang="zh-CN" sz="2400" dirty="0">
                <a:effectLst/>
                <a:latin typeface="黑体" pitchFamily="49" charset="-122"/>
                <a:ea typeface="黑体" pitchFamily="49" charset="-122"/>
              </a:rPr>
              <a:t>21</a:t>
            </a:r>
            <a:r>
              <a:rPr lang="zh-CN" altLang="en-US" sz="2400" dirty="0">
                <a:effectLst/>
                <a:latin typeface="黑体" pitchFamily="49" charset="-122"/>
                <a:ea typeface="黑体" pitchFamily="49" charset="-122"/>
              </a:rPr>
              <a:t>H软中断</a:t>
            </a:r>
            <a:endParaRPr lang="en-US" altLang="zh-CN" sz="2400" dirty="0">
              <a:effectLst/>
              <a:latin typeface="黑体" pitchFamily="49" charset="-122"/>
              <a:ea typeface="黑体" pitchFamily="49" charset="-122"/>
            </a:endParaRPr>
          </a:p>
          <a:p>
            <a:pPr>
              <a:buFont typeface="Wingdings" pitchFamily="2" charset="2"/>
              <a:buNone/>
            </a:pPr>
            <a:endParaRPr lang="en-US" altLang="zh-CN" sz="2400" dirty="0">
              <a:effectLst/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zh-CN" altLang="en-US" sz="2400" dirty="0">
                <a:effectLst/>
                <a:latin typeface="黑体" pitchFamily="49" charset="-122"/>
                <a:ea typeface="黑体" pitchFamily="49" charset="-122"/>
              </a:rPr>
              <a:t>  使用BIOS的10H中断的0EH号功能：</a:t>
            </a:r>
          </a:p>
          <a:p>
            <a:pPr>
              <a:buNone/>
            </a:pPr>
            <a:r>
              <a:rPr lang="zh-CN" altLang="en-US" sz="2400" dirty="0">
                <a:effectLst/>
                <a:latin typeface="黑体" pitchFamily="49" charset="-122"/>
                <a:ea typeface="黑体" pitchFamily="49" charset="-122"/>
              </a:rPr>
              <a:t>	MOV 	AL, '?'	;要显示的字符送入AL</a:t>
            </a:r>
          </a:p>
          <a:p>
            <a:pPr>
              <a:buNone/>
            </a:pPr>
            <a:r>
              <a:rPr lang="zh-CN" altLang="en-US" sz="2400" dirty="0">
                <a:effectLst/>
                <a:latin typeface="黑体" pitchFamily="49" charset="-122"/>
                <a:ea typeface="黑体" pitchFamily="49" charset="-122"/>
              </a:rPr>
              <a:t>	MOV		AH,0EH	;功能号送入AH</a:t>
            </a:r>
          </a:p>
          <a:p>
            <a:pPr>
              <a:buNone/>
            </a:pPr>
            <a:r>
              <a:rPr lang="zh-CN" altLang="en-US" sz="2400" dirty="0">
                <a:effectLst/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2400" dirty="0">
                <a:solidFill>
                  <a:srgbClr val="FF0000"/>
                </a:solidFill>
                <a:effectLst/>
                <a:latin typeface="黑体" pitchFamily="49" charset="-122"/>
                <a:ea typeface="黑体" pitchFamily="49" charset="-122"/>
              </a:rPr>
              <a:t>INT	   	10H</a:t>
            </a:r>
            <a:r>
              <a:rPr lang="zh-CN" altLang="en-US" sz="2400" dirty="0">
                <a:effectLst/>
                <a:latin typeface="黑体" pitchFamily="49" charset="-122"/>
                <a:ea typeface="黑体" pitchFamily="49" charset="-122"/>
              </a:rPr>
              <a:t>		;调用10H软中断</a:t>
            </a:r>
          </a:p>
        </p:txBody>
      </p:sp>
      <p:sp>
        <p:nvSpPr>
          <p:cNvPr id="4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BIOS</a:t>
            </a:r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与</a:t>
            </a:r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DOS</a:t>
            </a:r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14196534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</a:t>
            </a:r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讲：输入输出接口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23627" y="1225104"/>
            <a:ext cx="6571615" cy="363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60000"/>
              </a:lnSpc>
              <a:buClr>
                <a:srgbClr val="FF3300"/>
              </a:buClr>
              <a:buFont typeface="Wingdings" panose="05000000000000000000" charset="0"/>
              <a:buChar char=""/>
            </a:pPr>
            <a:r>
              <a:rPr lang="en-US" altLang="zh-CN" b="0" dirty="0">
                <a:latin typeface="+mn-lt"/>
                <a:sym typeface="+mn-ea"/>
              </a:rPr>
              <a:t>BIOS</a:t>
            </a:r>
            <a:r>
              <a:rPr lang="zh-CN" altLang="en-US" b="0" dirty="0">
                <a:latin typeface="+mn-lt"/>
                <a:sym typeface="+mn-ea"/>
              </a:rPr>
              <a:t>与</a:t>
            </a:r>
            <a:r>
              <a:rPr lang="en-US" altLang="zh-CN" b="0" dirty="0">
                <a:latin typeface="+mn-lt"/>
                <a:sym typeface="+mn-ea"/>
              </a:rPr>
              <a:t>DOS</a:t>
            </a:r>
            <a:r>
              <a:rPr lang="zh-CN" altLang="en-US" b="0" dirty="0">
                <a:latin typeface="+mn-lt"/>
                <a:sym typeface="+mn-ea"/>
              </a:rPr>
              <a:t>简介</a:t>
            </a:r>
          </a:p>
          <a:p>
            <a:pPr marL="342900" indent="-342900">
              <a:lnSpc>
                <a:spcPct val="160000"/>
              </a:lnSpc>
              <a:buClr>
                <a:srgbClr val="FF3300"/>
              </a:buClr>
              <a:buFont typeface="Wingdings" panose="05000000000000000000" charset="0"/>
              <a:buChar char=""/>
            </a:pPr>
            <a:r>
              <a:rPr lang="zh-CN" altLang="en-US" dirty="0" smtClean="0">
                <a:solidFill>
                  <a:srgbClr val="FF0000"/>
                </a:solidFill>
                <a:latin typeface="+mn-lt"/>
                <a:sym typeface="+mn-ea"/>
              </a:rPr>
              <a:t>常用输入接口：键盘</a:t>
            </a:r>
            <a:r>
              <a:rPr lang="en-US" altLang="zh-CN" dirty="0" smtClean="0">
                <a:solidFill>
                  <a:srgbClr val="FF0000"/>
                </a:solidFill>
                <a:latin typeface="+mn-lt"/>
                <a:sym typeface="+mn-ea"/>
              </a:rPr>
              <a:t>I/O</a:t>
            </a:r>
          </a:p>
          <a:p>
            <a:pPr marL="800100" lvl="1" indent="-342900">
              <a:lnSpc>
                <a:spcPct val="160000"/>
              </a:lnSpc>
              <a:buClr>
                <a:srgbClr val="FF3300"/>
              </a:buClr>
              <a:buFont typeface="Wingdings" panose="05000000000000000000" charset="0"/>
              <a:buChar char=""/>
            </a:pPr>
            <a:r>
              <a:rPr lang="zh-CN" altLang="en-US" dirty="0">
                <a:hlinkClick r:id="rId2" action="ppaction://hlinksldjump"/>
              </a:rPr>
              <a:t>字符码与扫描码 </a:t>
            </a:r>
            <a:endParaRPr lang="en-US" altLang="zh-CN" dirty="0"/>
          </a:p>
          <a:p>
            <a:pPr marL="800100" lvl="1" indent="-342900">
              <a:lnSpc>
                <a:spcPct val="160000"/>
              </a:lnSpc>
              <a:buClr>
                <a:srgbClr val="FF3300"/>
              </a:buClr>
              <a:buFont typeface="Wingdings" panose="05000000000000000000" charset="0"/>
              <a:buChar char=""/>
            </a:pPr>
            <a:r>
              <a:rPr lang="en-US" altLang="zh-CN" dirty="0">
                <a:hlinkClick r:id="rId3" action="ppaction://hlinksldjump"/>
              </a:rPr>
              <a:t>BIOS</a:t>
            </a:r>
            <a:r>
              <a:rPr lang="zh-CN" altLang="en-US" dirty="0">
                <a:hlinkClick r:id="rId3" action="ppaction://hlinksldjump"/>
              </a:rPr>
              <a:t>键盘中断 </a:t>
            </a:r>
            <a:endParaRPr lang="en-US" altLang="zh-CN" dirty="0"/>
          </a:p>
          <a:p>
            <a:pPr marL="800100" lvl="1" indent="-342900">
              <a:lnSpc>
                <a:spcPct val="160000"/>
              </a:lnSpc>
              <a:buClr>
                <a:srgbClr val="FF3300"/>
              </a:buClr>
              <a:buFont typeface="Wingdings" panose="05000000000000000000" charset="0"/>
              <a:buChar char=""/>
            </a:pPr>
            <a:r>
              <a:rPr lang="en-US" altLang="zh-CN" dirty="0">
                <a:hlinkClick r:id="rId4" action="ppaction://hlinksldjump"/>
              </a:rPr>
              <a:t>DOS</a:t>
            </a:r>
            <a:r>
              <a:rPr lang="zh-CN" altLang="en-US" dirty="0">
                <a:hlinkClick r:id="rId4" action="ppaction://hlinksldjump"/>
              </a:rPr>
              <a:t>中断调用</a:t>
            </a:r>
            <a:endParaRPr lang="zh-CN" altLang="en-US" dirty="0"/>
          </a:p>
          <a:p>
            <a:pPr marL="342900" indent="-342900">
              <a:lnSpc>
                <a:spcPct val="160000"/>
              </a:lnSpc>
              <a:buClr>
                <a:srgbClr val="FF3300"/>
              </a:buClr>
              <a:buFont typeface="Wingdings" panose="05000000000000000000" charset="0"/>
              <a:buChar char=""/>
            </a:pPr>
            <a:r>
              <a:rPr lang="zh-CN" altLang="en-US" b="0" dirty="0" smtClean="0">
                <a:latin typeface="+mn-lt"/>
                <a:sym typeface="+mn-ea"/>
              </a:rPr>
              <a:t>常用输出接口：显示器</a:t>
            </a:r>
            <a:r>
              <a:rPr lang="en-US" altLang="zh-CN" b="0" dirty="0" smtClean="0">
                <a:latin typeface="+mn-lt"/>
                <a:sym typeface="+mn-ea"/>
              </a:rPr>
              <a:t>I/O</a:t>
            </a:r>
            <a:endParaRPr lang="zh-CN" altLang="en-US" b="0" dirty="0">
              <a:latin typeface="+mn-lt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71609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052736"/>
            <a:ext cx="8316924" cy="5220580"/>
          </a:xfrm>
          <a:noFill/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3600" dirty="0">
                <a:solidFill>
                  <a:schemeClr val="tx2"/>
                </a:solidFill>
                <a:effectLst/>
                <a:ea typeface="宋体" panose="02010600030101010101" pitchFamily="2" charset="-122"/>
                <a:cs typeface="+mj-cs"/>
              </a:rPr>
              <a:t>字符码与扫描码：</a:t>
            </a:r>
            <a:endParaRPr lang="en-US" altLang="zh-CN" sz="3600" dirty="0">
              <a:solidFill>
                <a:schemeClr val="tx2"/>
              </a:solidFill>
              <a:effectLst/>
              <a:ea typeface="宋体" panose="02010600030101010101" pitchFamily="2" charset="-122"/>
              <a:cs typeface="+mj-cs"/>
            </a:endParaRPr>
          </a:p>
          <a:p>
            <a:pPr marL="0" indent="444500" algn="just">
              <a:buFontTx/>
              <a:buNone/>
            </a:pPr>
            <a:r>
              <a:rPr lang="zh-CN" altLang="en-US" sz="2400" dirty="0">
                <a:effectLst/>
                <a:ea typeface="宋体" panose="02010600030101010101" pitchFamily="2" charset="-122"/>
              </a:rPr>
              <a:t>键盘是计算机最基本的一种输入设备，用来输入信息，以达到人机对话的目的。键盘主要由</a:t>
            </a:r>
            <a:r>
              <a:rPr lang="en-US" altLang="zh-CN" sz="2400" dirty="0">
                <a:effectLst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effectLst/>
                <a:ea typeface="宋体" panose="02010600030101010101" pitchFamily="2" charset="-122"/>
              </a:rPr>
              <a:t>种基本类型的键组成：</a:t>
            </a:r>
          </a:p>
          <a:p>
            <a:pPr algn="just">
              <a:buFontTx/>
              <a:buNone/>
            </a:pPr>
            <a:endParaRPr lang="zh-CN" altLang="en-US" sz="2400" dirty="0">
              <a:effectLst/>
              <a:ea typeface="宋体" panose="02010600030101010101" pitchFamily="2" charset="-122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zh-CN" altLang="en-US" sz="2400" dirty="0">
                <a:solidFill>
                  <a:schemeClr val="tx2"/>
                </a:solidFill>
                <a:effectLst/>
                <a:ea typeface="宋体" panose="02010600030101010101" pitchFamily="2" charset="-122"/>
              </a:rPr>
              <a:t>字符数字键：</a:t>
            </a:r>
            <a:r>
              <a:rPr lang="en-US" altLang="zh-CN" sz="2400" dirty="0">
                <a:effectLst/>
                <a:ea typeface="宋体" panose="02010600030101010101" pitchFamily="2" charset="-122"/>
              </a:rPr>
              <a:t>A~Z, 0~9, </a:t>
            </a:r>
            <a:r>
              <a:rPr lang="zh-CN" altLang="en-US" sz="2400" dirty="0">
                <a:effectLst/>
                <a:ea typeface="宋体" panose="02010600030101010101" pitchFamily="2" charset="-122"/>
              </a:rPr>
              <a:t>以及常用符号</a:t>
            </a:r>
            <a:r>
              <a:rPr lang="en-US" altLang="zh-CN" sz="2400" dirty="0">
                <a:effectLst/>
                <a:ea typeface="宋体" panose="02010600030101010101" pitchFamily="2" charset="-122"/>
              </a:rPr>
              <a:t>%, $, #</a:t>
            </a:r>
            <a:r>
              <a:rPr lang="zh-CN" altLang="en-US" sz="2400" dirty="0">
                <a:effectLst/>
                <a:ea typeface="宋体" panose="02010600030101010101" pitchFamily="2" charset="-122"/>
              </a:rPr>
              <a:t>等。</a:t>
            </a:r>
            <a:r>
              <a:rPr lang="en-US" altLang="zh-CN" sz="2400" dirty="0">
                <a:effectLst/>
                <a:ea typeface="宋体" panose="02010600030101010101" pitchFamily="2" charset="-122"/>
              </a:rPr>
              <a:t> </a:t>
            </a:r>
            <a:endParaRPr lang="zh-CN" altLang="en-US" sz="2400" dirty="0">
              <a:effectLst/>
              <a:ea typeface="宋体" panose="02010600030101010101" pitchFamily="2" charset="-122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zh-CN" altLang="en-US" sz="2400" dirty="0">
                <a:solidFill>
                  <a:schemeClr val="tx2"/>
                </a:solidFill>
                <a:effectLst/>
                <a:ea typeface="宋体" panose="02010600030101010101" pitchFamily="2" charset="-122"/>
              </a:rPr>
              <a:t>扩展功能键</a:t>
            </a:r>
            <a:r>
              <a:rPr lang="zh-CN" altLang="en-US" sz="2400" dirty="0">
                <a:effectLst/>
                <a:ea typeface="宋体" panose="02010600030101010101" pitchFamily="2" charset="-122"/>
              </a:rPr>
              <a:t>：如</a:t>
            </a:r>
            <a:r>
              <a:rPr lang="en-US" altLang="zh-CN" sz="2400" dirty="0">
                <a:effectLst/>
                <a:ea typeface="宋体" panose="02010600030101010101" pitchFamily="2" charset="-122"/>
              </a:rPr>
              <a:t>Home</a:t>
            </a:r>
            <a:r>
              <a:rPr lang="zh-CN" altLang="en-US" sz="2400" dirty="0">
                <a:effectLst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effectLst/>
                <a:ea typeface="宋体" panose="02010600030101010101" pitchFamily="2" charset="-122"/>
              </a:rPr>
              <a:t>End</a:t>
            </a:r>
            <a:r>
              <a:rPr lang="zh-CN" altLang="en-US" sz="2400" dirty="0">
                <a:effectLst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effectLst/>
                <a:ea typeface="宋体" panose="02010600030101010101" pitchFamily="2" charset="-122"/>
              </a:rPr>
              <a:t>Backspace</a:t>
            </a:r>
            <a:r>
              <a:rPr lang="zh-CN" altLang="en-US" sz="2400" dirty="0">
                <a:effectLst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effectLst/>
                <a:ea typeface="宋体" panose="02010600030101010101" pitchFamily="2" charset="-122"/>
              </a:rPr>
              <a:t>Delete</a:t>
            </a:r>
            <a:r>
              <a:rPr lang="zh-CN" altLang="en-US" sz="2400" dirty="0">
                <a:effectLst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effectLst/>
                <a:ea typeface="宋体" panose="02010600030101010101" pitchFamily="2" charset="-122"/>
              </a:rPr>
              <a:t>Insert</a:t>
            </a:r>
            <a:r>
              <a:rPr lang="zh-CN" altLang="en-US" sz="2400" dirty="0">
                <a:effectLst/>
                <a:ea typeface="宋体" panose="02010600030101010101" pitchFamily="2" charset="-122"/>
              </a:rPr>
              <a:t>、</a:t>
            </a:r>
            <a:r>
              <a:rPr lang="en-US" altLang="zh-CN" sz="2400" dirty="0" err="1">
                <a:effectLst/>
                <a:ea typeface="宋体" panose="02010600030101010101" pitchFamily="2" charset="-122"/>
              </a:rPr>
              <a:t>PgUp</a:t>
            </a:r>
            <a:r>
              <a:rPr lang="zh-CN" altLang="en-US" sz="2400" dirty="0">
                <a:effectLst/>
                <a:ea typeface="宋体" panose="02010600030101010101" pitchFamily="2" charset="-122"/>
              </a:rPr>
              <a:t>、</a:t>
            </a:r>
            <a:r>
              <a:rPr lang="en-US" altLang="zh-CN" sz="2400" dirty="0" err="1">
                <a:effectLst/>
                <a:ea typeface="宋体" panose="02010600030101010101" pitchFamily="2" charset="-122"/>
              </a:rPr>
              <a:t>PgDown</a:t>
            </a:r>
            <a:r>
              <a:rPr lang="zh-CN" altLang="en-US" sz="2400" dirty="0">
                <a:effectLst/>
                <a:ea typeface="宋体" panose="02010600030101010101" pitchFamily="2" charset="-122"/>
              </a:rPr>
              <a:t>以及功能键</a:t>
            </a:r>
            <a:r>
              <a:rPr lang="en-US" altLang="zh-CN" sz="2400" dirty="0">
                <a:effectLst/>
                <a:ea typeface="宋体" panose="02010600030101010101" pitchFamily="2" charset="-122"/>
              </a:rPr>
              <a:t>F1</a:t>
            </a:r>
            <a:r>
              <a:rPr lang="zh-CN" altLang="en-US" sz="2400" dirty="0">
                <a:effectLst/>
                <a:ea typeface="宋体" panose="02010600030101010101" pitchFamily="2" charset="-122"/>
              </a:rPr>
              <a:t>～</a:t>
            </a:r>
            <a:r>
              <a:rPr lang="en-US" altLang="zh-CN" sz="2400" dirty="0">
                <a:effectLst/>
                <a:ea typeface="宋体" panose="02010600030101010101" pitchFamily="2" charset="-122"/>
              </a:rPr>
              <a:t>F10</a:t>
            </a:r>
            <a:r>
              <a:rPr lang="zh-CN" altLang="en-US" sz="2400" dirty="0">
                <a:effectLst/>
                <a:ea typeface="宋体" panose="02010600030101010101" pitchFamily="2" charset="-122"/>
              </a:rPr>
              <a:t>等。</a:t>
            </a:r>
            <a:endParaRPr lang="en-US" altLang="zh-CN" sz="2400" dirty="0">
              <a:effectLst/>
              <a:ea typeface="宋体" panose="02010600030101010101" pitchFamily="2" charset="-122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2"/>
                </a:solidFill>
                <a:effectLst/>
                <a:ea typeface="宋体" panose="02010600030101010101" pitchFamily="2" charset="-122"/>
              </a:rPr>
              <a:t>组合</a:t>
            </a:r>
            <a:r>
              <a:rPr lang="zh-CN" altLang="en-US" sz="2400" dirty="0">
                <a:solidFill>
                  <a:schemeClr val="tx2"/>
                </a:solidFill>
                <a:effectLst/>
                <a:ea typeface="宋体" panose="02010600030101010101" pitchFamily="2" charset="-122"/>
              </a:rPr>
              <a:t>使用的控制键</a:t>
            </a:r>
            <a:r>
              <a:rPr lang="zh-CN" altLang="en-US" sz="2400" dirty="0">
                <a:effectLst/>
                <a:ea typeface="宋体" panose="02010600030101010101" pitchFamily="2" charset="-122"/>
              </a:rPr>
              <a:t>：如</a:t>
            </a:r>
            <a:r>
              <a:rPr lang="en-US" altLang="zh-CN" sz="2400" dirty="0">
                <a:effectLst/>
                <a:ea typeface="宋体" panose="02010600030101010101" pitchFamily="2" charset="-122"/>
              </a:rPr>
              <a:t>Alt</a:t>
            </a:r>
            <a:r>
              <a:rPr lang="zh-CN" altLang="en-US" sz="2400" dirty="0">
                <a:effectLst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effectLst/>
                <a:ea typeface="宋体" panose="02010600030101010101" pitchFamily="2" charset="-122"/>
              </a:rPr>
              <a:t>Ctrl</a:t>
            </a:r>
            <a:r>
              <a:rPr lang="zh-CN" altLang="en-US" sz="2400" dirty="0">
                <a:effectLst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effectLst/>
                <a:ea typeface="宋体" panose="02010600030101010101" pitchFamily="2" charset="-122"/>
              </a:rPr>
              <a:t>Shift</a:t>
            </a:r>
            <a:r>
              <a:rPr lang="zh-CN" altLang="en-US" sz="2400" dirty="0">
                <a:effectLst/>
                <a:ea typeface="宋体" panose="02010600030101010101" pitchFamily="2" charset="-122"/>
              </a:rPr>
              <a:t>等。 </a:t>
            </a:r>
            <a:endParaRPr lang="en-US" altLang="zh-CN" sz="2400" dirty="0">
              <a:effectLst/>
              <a:ea typeface="宋体" panose="02010600030101010101" pitchFamily="2" charset="-122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altLang="zh-CN" sz="2400" dirty="0">
              <a:effectLst/>
              <a:ea typeface="宋体" panose="02010600030101010101" pitchFamily="2" charset="-122"/>
            </a:endParaRPr>
          </a:p>
          <a:p>
            <a:pPr marL="0" indent="0" algn="just">
              <a:buNone/>
            </a:pPr>
            <a:r>
              <a:rPr lang="zh-CN" altLang="en-US" sz="2400" dirty="0">
                <a:effectLst/>
                <a:ea typeface="宋体" panose="02010600030101010101" pitchFamily="2" charset="-122"/>
              </a:rPr>
              <a:t>    字符数字键给计算机传送一个</a:t>
            </a:r>
            <a:r>
              <a:rPr lang="en-US" altLang="zh-CN" sz="2400" dirty="0">
                <a:solidFill>
                  <a:srgbClr val="FF0000"/>
                </a:solidFill>
                <a:effectLst/>
                <a:ea typeface="宋体" panose="02010600030101010101" pitchFamily="2" charset="-122"/>
              </a:rPr>
              <a:t>ASCII</a:t>
            </a:r>
            <a:r>
              <a:rPr lang="zh-CN" altLang="en-US" sz="2400" dirty="0">
                <a:solidFill>
                  <a:srgbClr val="FF0000"/>
                </a:solidFill>
                <a:effectLst/>
                <a:ea typeface="宋体" panose="02010600030101010101" pitchFamily="2" charset="-122"/>
              </a:rPr>
              <a:t>码字符</a:t>
            </a:r>
            <a:r>
              <a:rPr lang="zh-CN" altLang="en-US" sz="2400" dirty="0">
                <a:effectLst/>
                <a:ea typeface="宋体" panose="02010600030101010101" pitchFamily="2" charset="-122"/>
              </a:rPr>
              <a:t>，而扩展功能键产生一个</a:t>
            </a:r>
            <a:r>
              <a:rPr lang="zh-CN" altLang="en-US" sz="2400" dirty="0">
                <a:solidFill>
                  <a:srgbClr val="FF0000"/>
                </a:solidFill>
                <a:effectLst/>
                <a:ea typeface="宋体" panose="02010600030101010101" pitchFamily="2" charset="-122"/>
              </a:rPr>
              <a:t>动作</a:t>
            </a:r>
            <a:r>
              <a:rPr lang="zh-CN" altLang="en-US" sz="2400" dirty="0">
                <a:effectLst/>
                <a:ea typeface="宋体" panose="02010600030101010101" pitchFamily="2" charset="-122"/>
              </a:rPr>
              <a:t>，使用组合控制键能改变其他键所产生的</a:t>
            </a:r>
            <a:r>
              <a:rPr lang="zh-CN" altLang="en-US" sz="2400" dirty="0">
                <a:solidFill>
                  <a:srgbClr val="FF0000"/>
                </a:solidFill>
                <a:effectLst/>
                <a:ea typeface="宋体" panose="02010600030101010101" pitchFamily="2" charset="-122"/>
              </a:rPr>
              <a:t>字符码</a:t>
            </a:r>
            <a:r>
              <a:rPr lang="zh-CN" altLang="en-US" sz="2400" dirty="0">
                <a:effectLst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5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键盘</a:t>
            </a:r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I/O</a:t>
            </a:r>
            <a:endParaRPr lang="zh-CN" altLang="en-US" sz="2600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002755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2125" y="944724"/>
            <a:ext cx="8208912" cy="5004556"/>
          </a:xfrm>
        </p:spPr>
        <p:txBody>
          <a:bodyPr/>
          <a:lstStyle/>
          <a:p>
            <a:pPr algn="just"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en-US" altLang="zh-CN" sz="2000" b="0" dirty="0" smtClean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PC</a:t>
            </a:r>
            <a:r>
              <a:rPr lang="zh-CN" altLang="en-US" sz="2000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机系列的键盘触点电路按</a:t>
            </a:r>
            <a:r>
              <a:rPr lang="en-US" altLang="zh-CN" sz="2000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16</a:t>
            </a:r>
            <a:r>
              <a:rPr lang="zh-CN" altLang="en-US" sz="2000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行</a:t>
            </a:r>
            <a:r>
              <a:rPr lang="en-US" altLang="zh-CN" sz="2000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×8</a:t>
            </a:r>
            <a:r>
              <a:rPr lang="zh-CN" altLang="en-US" sz="2000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列的矩阵来排列，用单片机</a:t>
            </a:r>
            <a:r>
              <a:rPr lang="en-US" altLang="zh-CN" sz="2000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Intel8048</a:t>
            </a:r>
            <a:r>
              <a:rPr lang="zh-CN" altLang="en-US" sz="2000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来控制对键盘的扫描。</a:t>
            </a:r>
            <a:endParaRPr lang="en-US" altLang="zh-CN" sz="2000" b="0" dirty="0">
              <a:solidFill>
                <a:schemeClr val="tx1"/>
              </a:solidFill>
              <a:effectLst/>
              <a:ea typeface="宋体" panose="02010600030101010101" pitchFamily="2" charset="-122"/>
            </a:endParaRP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sz="2000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按键的识别采用行列扫描法，即根据对行线和列线的扫描结果来确定闭合键的位置，这个位置值称为按键的</a:t>
            </a:r>
            <a:r>
              <a:rPr lang="zh-CN" altLang="en-US" sz="2000" b="0" dirty="0">
                <a:solidFill>
                  <a:srgbClr val="FF0000"/>
                </a:solidFill>
                <a:effectLst/>
                <a:ea typeface="宋体" panose="02010600030101010101" pitchFamily="2" charset="-122"/>
              </a:rPr>
              <a:t>扫描码</a:t>
            </a:r>
            <a:r>
              <a:rPr lang="zh-CN" altLang="en-US" sz="2000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，通过数据线将</a:t>
            </a:r>
            <a:r>
              <a:rPr lang="en-US" altLang="zh-CN" sz="2000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8</a:t>
            </a:r>
            <a:r>
              <a:rPr lang="zh-CN" altLang="en-US" sz="2000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位扫描码送往主机。</a:t>
            </a:r>
            <a:endParaRPr lang="en-US" altLang="zh-CN" sz="2000" b="0" dirty="0">
              <a:solidFill>
                <a:schemeClr val="tx1"/>
              </a:solidFill>
              <a:effectLst/>
              <a:ea typeface="宋体" panose="02010600030101010101" pitchFamily="2" charset="-122"/>
            </a:endParaRP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sz="2000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当在键盘上“按下”或“放开”一个键时，如果键盘中断是允许的</a:t>
            </a:r>
            <a:r>
              <a:rPr lang="zh-CN" altLang="en-US" sz="2000" b="0" dirty="0" smtClean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（</a:t>
            </a:r>
            <a:r>
              <a:rPr lang="en-US" altLang="zh-CN" sz="2000" b="0" dirty="0" smtClean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8259A 21H</a:t>
            </a:r>
            <a:r>
              <a:rPr lang="zh-CN" altLang="en-US" sz="2000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端口的</a:t>
            </a:r>
            <a:r>
              <a:rPr lang="zh-CN" altLang="en-US" sz="2000" b="0" dirty="0" smtClean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第</a:t>
            </a:r>
            <a:r>
              <a:rPr lang="en-US" altLang="zh-CN" sz="2000" b="0" dirty="0" smtClean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1</a:t>
            </a:r>
            <a:r>
              <a:rPr lang="zh-CN" altLang="en-US" sz="2000" b="0" dirty="0" smtClean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位</a:t>
            </a:r>
            <a:r>
              <a:rPr lang="zh-CN" altLang="en-US" sz="2000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等于</a:t>
            </a:r>
            <a:r>
              <a:rPr lang="en-US" altLang="zh-CN" sz="2000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0</a:t>
            </a:r>
            <a:r>
              <a:rPr lang="zh-CN" altLang="en-US" sz="2000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），就会产生一个类型</a:t>
            </a:r>
            <a:r>
              <a:rPr lang="en-US" altLang="zh-CN" sz="2000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9</a:t>
            </a:r>
            <a:r>
              <a:rPr lang="zh-CN" altLang="en-US" sz="2000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的中断，并转入到</a:t>
            </a:r>
            <a:r>
              <a:rPr lang="en-US" altLang="zh-CN" sz="2000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BIOS</a:t>
            </a:r>
            <a:r>
              <a:rPr lang="zh-CN" altLang="en-US" sz="2000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的键盘中断处理程序。</a:t>
            </a:r>
          </a:p>
        </p:txBody>
      </p:sp>
      <p:sp>
        <p:nvSpPr>
          <p:cNvPr id="3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键盘</a:t>
            </a:r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I/O</a:t>
            </a:r>
            <a:endParaRPr lang="zh-CN" altLang="en-US" sz="2600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  <p:pic>
        <p:nvPicPr>
          <p:cNvPr id="1228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537" y="4583620"/>
            <a:ext cx="480060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8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4035699"/>
            <a:ext cx="291465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93690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31540" y="1001564"/>
            <a:ext cx="8064896" cy="5271752"/>
          </a:xfrm>
        </p:spPr>
        <p:txBody>
          <a:bodyPr/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2400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该处理程序从</a:t>
            </a:r>
            <a:r>
              <a:rPr lang="en-US" altLang="zh-CN" sz="2400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8255</a:t>
            </a:r>
            <a:r>
              <a:rPr lang="zh-CN" altLang="en-US" sz="2400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可编程外围接口芯片的输入</a:t>
            </a:r>
            <a:r>
              <a:rPr lang="zh-CN" altLang="en-US" sz="2400" b="0" dirty="0" smtClean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端口（端口号</a:t>
            </a:r>
            <a:r>
              <a:rPr lang="en-US" altLang="zh-CN" sz="2400" b="0" dirty="0" smtClean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60H</a:t>
            </a:r>
            <a:r>
              <a:rPr lang="zh-CN" altLang="en-US" sz="2400" b="0" dirty="0" smtClean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）读取</a:t>
            </a:r>
            <a:r>
              <a:rPr lang="zh-CN" altLang="en-US" sz="2400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一个字节，这个字节的低</a:t>
            </a:r>
            <a:r>
              <a:rPr lang="en-US" altLang="zh-CN" sz="2400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7</a:t>
            </a:r>
            <a:r>
              <a:rPr lang="zh-CN" altLang="en-US" sz="2400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位是按键的扫描码。最高位为</a:t>
            </a:r>
            <a:r>
              <a:rPr lang="en-US" altLang="zh-CN" sz="2400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0</a:t>
            </a:r>
            <a:r>
              <a:rPr lang="zh-CN" altLang="en-US" sz="2400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或者为</a:t>
            </a:r>
            <a:r>
              <a:rPr lang="en-US" altLang="zh-CN" sz="2400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1</a:t>
            </a:r>
            <a:r>
              <a:rPr lang="zh-CN" altLang="en-US" sz="2400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，分别表示键是“按下”状态还是“放开”状态。</a:t>
            </a:r>
            <a:r>
              <a:rPr lang="zh-CN" altLang="en-US" sz="2400" b="0" u="sng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按下时，取得的字节称为</a:t>
            </a:r>
            <a:r>
              <a:rPr lang="zh-CN" altLang="en-US" sz="2400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通码，</a:t>
            </a:r>
            <a:r>
              <a:rPr lang="zh-CN" altLang="en-US" sz="2400" b="0" u="sng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放开时取得的字节称为</a:t>
            </a:r>
            <a:r>
              <a:rPr lang="zh-CN" altLang="en-US" sz="2400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断码。如</a:t>
            </a:r>
            <a:r>
              <a:rPr lang="en-US" altLang="zh-CN" sz="2400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ESC</a:t>
            </a:r>
            <a:r>
              <a:rPr lang="zh-CN" altLang="en-US" sz="2400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键按下取得的通码为</a:t>
            </a:r>
            <a:r>
              <a:rPr lang="en-US" altLang="zh-CN" sz="2400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01H</a:t>
            </a:r>
            <a:r>
              <a:rPr lang="zh-CN" altLang="en-US" sz="2400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（</a:t>
            </a:r>
            <a:r>
              <a:rPr lang="en-US" altLang="zh-CN" sz="2400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00000001B</a:t>
            </a:r>
            <a:r>
              <a:rPr lang="zh-CN" altLang="en-US" sz="2400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），放开</a:t>
            </a:r>
            <a:r>
              <a:rPr lang="en-US" altLang="zh-CN" sz="2400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ESC</a:t>
            </a:r>
            <a:r>
              <a:rPr lang="zh-CN" altLang="en-US" sz="2400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键时会产生一个断码</a:t>
            </a:r>
            <a:r>
              <a:rPr lang="en-US" altLang="zh-CN" sz="2400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81H</a:t>
            </a:r>
            <a:r>
              <a:rPr lang="zh-CN" altLang="en-US" sz="2400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（</a:t>
            </a:r>
            <a:r>
              <a:rPr lang="en-US" altLang="zh-CN" sz="2400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10000001B</a:t>
            </a:r>
            <a:r>
              <a:rPr lang="zh-CN" altLang="en-US" sz="2400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）。</a:t>
            </a:r>
            <a:endParaRPr lang="en-US" altLang="zh-CN" sz="2400" b="0" dirty="0">
              <a:solidFill>
                <a:schemeClr val="tx1"/>
              </a:solidFill>
              <a:effectLst/>
              <a:ea typeface="宋体" panose="02010600030101010101" pitchFamily="2" charset="-122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u"/>
            </a:pPr>
            <a:endParaRPr lang="zh-CN" altLang="en-US" sz="2400" b="0" dirty="0">
              <a:solidFill>
                <a:schemeClr val="tx1"/>
              </a:solidFill>
              <a:effectLst/>
              <a:ea typeface="宋体" panose="02010600030101010101" pitchFamily="2" charset="-122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zh-CN" sz="2400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BIOS</a:t>
            </a:r>
            <a:r>
              <a:rPr lang="zh-CN" altLang="en-US" sz="2400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键盘处理程序将取得的扫描码转换成相应的字符码，</a:t>
            </a:r>
            <a:r>
              <a:rPr lang="zh-CN" altLang="en-US" sz="2400" b="0" dirty="0">
                <a:solidFill>
                  <a:srgbClr val="FF0000"/>
                </a:solidFill>
                <a:effectLst/>
                <a:ea typeface="宋体" panose="02010600030101010101" pitchFamily="2" charset="-122"/>
              </a:rPr>
              <a:t>大部分的字符码是一个标准的</a:t>
            </a:r>
            <a:r>
              <a:rPr lang="en-US" altLang="zh-CN" sz="2400" b="0" dirty="0">
                <a:solidFill>
                  <a:srgbClr val="FF0000"/>
                </a:solidFill>
                <a:effectLst/>
                <a:ea typeface="宋体" panose="02010600030101010101" pitchFamily="2" charset="-122"/>
              </a:rPr>
              <a:t>ASCII</a:t>
            </a:r>
            <a:r>
              <a:rPr lang="zh-CN" altLang="en-US" sz="2400" b="0" dirty="0">
                <a:solidFill>
                  <a:srgbClr val="FF0000"/>
                </a:solidFill>
                <a:effectLst/>
                <a:ea typeface="宋体" panose="02010600030101010101" pitchFamily="2" charset="-122"/>
              </a:rPr>
              <a:t>码</a:t>
            </a:r>
            <a:r>
              <a:rPr lang="zh-CN" altLang="en-US" sz="2400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；没有相应</a:t>
            </a:r>
            <a:r>
              <a:rPr lang="en-US" altLang="zh-CN" sz="2400" b="0" dirty="0" smtClean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ASCII</a:t>
            </a:r>
            <a:r>
              <a:rPr lang="zh-CN" altLang="en-US" sz="2400" b="0" dirty="0" smtClean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码的</a:t>
            </a:r>
            <a:r>
              <a:rPr lang="zh-CN" altLang="en-US" sz="2400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键，如</a:t>
            </a:r>
            <a:r>
              <a:rPr lang="en-US" altLang="zh-CN" sz="2400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Alt</a:t>
            </a:r>
            <a:r>
              <a:rPr lang="zh-CN" altLang="en-US" sz="2400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和功能键（</a:t>
            </a:r>
            <a:r>
              <a:rPr lang="en-US" altLang="zh-CN" sz="2400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F1</a:t>
            </a:r>
            <a:r>
              <a:rPr lang="zh-CN" altLang="en-US" sz="2400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～</a:t>
            </a:r>
            <a:r>
              <a:rPr lang="en-US" altLang="zh-CN" sz="2400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F10</a:t>
            </a:r>
            <a:r>
              <a:rPr lang="zh-CN" altLang="en-US" sz="2400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），字符码为</a:t>
            </a:r>
            <a:r>
              <a:rPr lang="en-US" altLang="zh-CN" sz="2400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0</a:t>
            </a:r>
            <a:r>
              <a:rPr lang="zh-CN" altLang="en-US" sz="2400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；还有一些非</a:t>
            </a:r>
            <a:r>
              <a:rPr lang="en-US" altLang="zh-CN" sz="2400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ASCII</a:t>
            </a:r>
            <a:r>
              <a:rPr lang="zh-CN" altLang="en-US" sz="2400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码键产生一个指定的操作，如</a:t>
            </a:r>
            <a:r>
              <a:rPr lang="en-US" altLang="zh-CN" sz="2400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PRTSC</a:t>
            </a:r>
            <a:r>
              <a:rPr lang="zh-CN" altLang="en-US" sz="2400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3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键盘</a:t>
            </a:r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I/O</a:t>
            </a:r>
            <a:endParaRPr lang="zh-CN" altLang="en-US" sz="2600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522635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ChangeArrowheads="1"/>
          </p:cNvSpPr>
          <p:nvPr/>
        </p:nvSpPr>
        <p:spPr bwMode="auto">
          <a:xfrm>
            <a:off x="304800" y="944724"/>
            <a:ext cx="8534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26987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indent="0"/>
            <a:r>
              <a:rPr lang="zh-CN" altLang="en-US" b="0" dirty="0">
                <a:latin typeface="+mn-lt"/>
              </a:rPr>
              <a:t>    转换成的字符码以及扫描码存储在</a:t>
            </a:r>
            <a:r>
              <a:rPr lang="en-US" altLang="zh-CN" b="0" dirty="0">
                <a:latin typeface="+mn-lt"/>
              </a:rPr>
              <a:t>BIOS</a:t>
            </a:r>
            <a:r>
              <a:rPr lang="zh-CN" altLang="en-US" b="0" dirty="0">
                <a:latin typeface="+mn-lt"/>
              </a:rPr>
              <a:t>数据区的键盘缓冲区</a:t>
            </a:r>
            <a:r>
              <a:rPr lang="en-US" altLang="zh-CN" b="0" dirty="0">
                <a:latin typeface="+mn-lt"/>
              </a:rPr>
              <a:t>KB_BUFFER</a:t>
            </a:r>
            <a:r>
              <a:rPr lang="zh-CN" altLang="en-US" b="0" dirty="0">
                <a:latin typeface="+mn-lt"/>
              </a:rPr>
              <a:t>中：</a:t>
            </a:r>
          </a:p>
        </p:txBody>
      </p:sp>
      <p:sp>
        <p:nvSpPr>
          <p:cNvPr id="268302" name="Rectangle 14"/>
          <p:cNvSpPr>
            <a:spLocks noChangeArrowheads="1"/>
          </p:cNvSpPr>
          <p:nvPr/>
        </p:nvSpPr>
        <p:spPr bwMode="auto">
          <a:xfrm>
            <a:off x="304800" y="3609020"/>
            <a:ext cx="8534400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latin typeface="+mn-lt"/>
              </a:rPr>
              <a:t>         </a:t>
            </a:r>
            <a:r>
              <a:rPr lang="zh-CN" altLang="en-US" b="0" dirty="0">
                <a:solidFill>
                  <a:srgbClr val="003300"/>
                </a:solidFill>
                <a:latin typeface="+mn-lt"/>
              </a:rPr>
              <a:t>键盘缓冲区是一个</a:t>
            </a:r>
            <a:r>
              <a:rPr lang="zh-CN" altLang="en-US" b="0" dirty="0">
                <a:solidFill>
                  <a:srgbClr val="FF0000"/>
                </a:solidFill>
                <a:latin typeface="+mn-lt"/>
              </a:rPr>
              <a:t>先进先出的循环队列</a:t>
            </a:r>
            <a:r>
              <a:rPr lang="zh-CN" altLang="en-US" b="0" dirty="0">
                <a:solidFill>
                  <a:srgbClr val="003300"/>
                </a:solidFill>
                <a:latin typeface="+mn-lt"/>
              </a:rPr>
              <a:t>。虽然缓冲区的本身长度为</a:t>
            </a:r>
            <a:r>
              <a:rPr lang="en-US" altLang="zh-CN" b="0" dirty="0">
                <a:solidFill>
                  <a:srgbClr val="003300"/>
                </a:solidFill>
                <a:latin typeface="+mn-lt"/>
              </a:rPr>
              <a:t>16</a:t>
            </a:r>
            <a:r>
              <a:rPr lang="zh-CN" altLang="en-US" b="0" dirty="0">
                <a:solidFill>
                  <a:srgbClr val="003300"/>
                </a:solidFill>
                <a:latin typeface="+mn-lt"/>
              </a:rPr>
              <a:t>个字，但出于判断</a:t>
            </a:r>
            <a:r>
              <a:rPr lang="zh-CN" altLang="en-US" b="0" dirty="0" smtClean="0">
                <a:solidFill>
                  <a:srgbClr val="003300"/>
                </a:solidFill>
                <a:latin typeface="+mn-lt"/>
              </a:rPr>
              <a:t>“队列满”</a:t>
            </a:r>
            <a:r>
              <a:rPr lang="zh-CN" altLang="en-US" b="0" dirty="0">
                <a:solidFill>
                  <a:srgbClr val="003300"/>
                </a:solidFill>
                <a:latin typeface="+mn-lt"/>
              </a:rPr>
              <a:t>的考虑，它最多只能保存</a:t>
            </a:r>
            <a:r>
              <a:rPr lang="en-US" altLang="zh-CN" b="0" dirty="0">
                <a:solidFill>
                  <a:srgbClr val="003300"/>
                </a:solidFill>
                <a:latin typeface="+mn-lt"/>
              </a:rPr>
              <a:t>15</a:t>
            </a:r>
            <a:r>
              <a:rPr lang="zh-CN" altLang="en-US" b="0" dirty="0">
                <a:solidFill>
                  <a:srgbClr val="003300"/>
                </a:solidFill>
                <a:latin typeface="+mn-lt"/>
              </a:rPr>
              <a:t>个键盘信息。当缓冲区满时，系统将不再接受按键信息，而会发出“嘟”的声音，以示要暂缓按键。当</a:t>
            </a:r>
            <a:r>
              <a:rPr lang="en-US" altLang="zh-CN" b="0" dirty="0" err="1">
                <a:solidFill>
                  <a:srgbClr val="003300"/>
                </a:solidFill>
                <a:latin typeface="+mn-lt"/>
              </a:rPr>
              <a:t>Buffer_Head</a:t>
            </a:r>
            <a:r>
              <a:rPr lang="zh-CN" altLang="en-US" b="0" dirty="0">
                <a:solidFill>
                  <a:srgbClr val="003300"/>
                </a:solidFill>
                <a:latin typeface="+mn-lt"/>
              </a:rPr>
              <a:t>＝</a:t>
            </a:r>
            <a:r>
              <a:rPr lang="en-US" altLang="zh-CN" b="0" dirty="0" err="1">
                <a:solidFill>
                  <a:srgbClr val="003300"/>
                </a:solidFill>
                <a:latin typeface="+mn-lt"/>
              </a:rPr>
              <a:t>Buffer_Tail</a:t>
            </a:r>
            <a:r>
              <a:rPr lang="zh-CN" altLang="en-US" b="0" dirty="0">
                <a:solidFill>
                  <a:srgbClr val="003300"/>
                </a:solidFill>
                <a:latin typeface="+mn-lt"/>
              </a:rPr>
              <a:t>时，说明缓冲区为空，表示无键盘输入。</a:t>
            </a:r>
            <a:endParaRPr lang="en-US" altLang="zh-CN" b="0" dirty="0">
              <a:solidFill>
                <a:srgbClr val="003300"/>
              </a:solidFill>
              <a:latin typeface="+mn-lt"/>
            </a:endParaRPr>
          </a:p>
          <a:p>
            <a:endParaRPr lang="en-US" altLang="zh-CN" b="0" dirty="0">
              <a:solidFill>
                <a:srgbClr val="003300"/>
              </a:solidFill>
              <a:latin typeface="+mn-lt"/>
            </a:endParaRPr>
          </a:p>
          <a:p>
            <a:r>
              <a:rPr lang="en-US" altLang="zh-CN" b="0" dirty="0">
                <a:solidFill>
                  <a:srgbClr val="003300"/>
                </a:solidFill>
                <a:latin typeface="+mn-lt"/>
              </a:rPr>
              <a:t>     </a:t>
            </a:r>
            <a:r>
              <a:rPr lang="zh-CN" altLang="en-US" b="0" dirty="0">
                <a:solidFill>
                  <a:srgbClr val="003300"/>
                </a:solidFill>
                <a:latin typeface="+mn-lt"/>
              </a:rPr>
              <a:t>可以用</a:t>
            </a:r>
            <a:r>
              <a:rPr lang="en-US" altLang="zh-CN" b="0" dirty="0">
                <a:solidFill>
                  <a:srgbClr val="003300"/>
                </a:solidFill>
                <a:latin typeface="+mn-lt"/>
              </a:rPr>
              <a:t>BIOS</a:t>
            </a:r>
            <a:r>
              <a:rPr lang="zh-CN" altLang="en-US" b="0" dirty="0">
                <a:solidFill>
                  <a:srgbClr val="003300"/>
                </a:solidFill>
                <a:latin typeface="+mn-lt"/>
              </a:rPr>
              <a:t>中断，也可以用</a:t>
            </a:r>
            <a:r>
              <a:rPr lang="en-US" altLang="zh-CN" b="0" dirty="0">
                <a:solidFill>
                  <a:srgbClr val="003300"/>
                </a:solidFill>
                <a:latin typeface="+mn-lt"/>
              </a:rPr>
              <a:t>DOS</a:t>
            </a:r>
            <a:r>
              <a:rPr lang="zh-CN" altLang="en-US" b="0" dirty="0">
                <a:solidFill>
                  <a:srgbClr val="003300"/>
                </a:solidFill>
                <a:latin typeface="+mn-lt"/>
              </a:rPr>
              <a:t>中断和键盘通信。</a:t>
            </a:r>
          </a:p>
        </p:txBody>
      </p:sp>
      <p:sp>
        <p:nvSpPr>
          <p:cNvPr id="268303" name="Rectangle 15"/>
          <p:cNvSpPr>
            <a:spLocks noChangeArrowheads="1"/>
          </p:cNvSpPr>
          <p:nvPr/>
        </p:nvSpPr>
        <p:spPr bwMode="auto">
          <a:xfrm>
            <a:off x="458972" y="1808820"/>
            <a:ext cx="8231832" cy="1631216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altLang="zh-CN" sz="2000" b="1" dirty="0">
              <a:solidFill>
                <a:srgbClr val="000066"/>
              </a:solidFill>
            </a:endParaRPr>
          </a:p>
          <a:p>
            <a:r>
              <a:rPr lang="en-US" altLang="zh-CN" sz="2000" b="1" dirty="0" err="1">
                <a:solidFill>
                  <a:srgbClr val="000066"/>
                </a:solidFill>
              </a:rPr>
              <a:t>Buffer_Head</a:t>
            </a:r>
            <a:r>
              <a:rPr lang="en-US" altLang="zh-CN" sz="2000" b="1" dirty="0">
                <a:solidFill>
                  <a:srgbClr val="000066"/>
                </a:solidFill>
              </a:rPr>
              <a:t>   DW</a:t>
            </a:r>
            <a:r>
              <a:rPr lang="zh-CN" altLang="en-US" sz="2000" b="1" dirty="0">
                <a:solidFill>
                  <a:srgbClr val="000066"/>
                </a:solidFill>
              </a:rPr>
              <a:t>　</a:t>
            </a:r>
            <a:r>
              <a:rPr lang="en-US" altLang="zh-CN" sz="2000" b="1" dirty="0">
                <a:solidFill>
                  <a:srgbClr val="000066"/>
                </a:solidFill>
              </a:rPr>
              <a:t>?	       ;</a:t>
            </a:r>
            <a:r>
              <a:rPr lang="zh-CN" altLang="en-US" sz="2000" b="1" dirty="0">
                <a:solidFill>
                  <a:srgbClr val="000066"/>
                </a:solidFill>
              </a:rPr>
              <a:t>键盘缓冲区头指针</a:t>
            </a:r>
            <a:endParaRPr lang="en-US" altLang="zh-CN" sz="2000" b="1" dirty="0">
              <a:solidFill>
                <a:srgbClr val="000066"/>
              </a:solidFill>
            </a:endParaRPr>
          </a:p>
          <a:p>
            <a:r>
              <a:rPr lang="en-US" altLang="zh-CN" sz="2000" dirty="0">
                <a:solidFill>
                  <a:srgbClr val="000066"/>
                </a:solidFill>
              </a:rPr>
              <a:t>Buffer_ Tail  </a:t>
            </a:r>
            <a:r>
              <a:rPr lang="en-US" altLang="zh-CN" sz="2000" b="1" dirty="0">
                <a:solidFill>
                  <a:srgbClr val="000066"/>
                </a:solidFill>
              </a:rPr>
              <a:t>   DW</a:t>
            </a:r>
            <a:r>
              <a:rPr lang="zh-CN" altLang="en-US" sz="2000" b="1" dirty="0">
                <a:solidFill>
                  <a:srgbClr val="000066"/>
                </a:solidFill>
              </a:rPr>
              <a:t>　</a:t>
            </a:r>
            <a:r>
              <a:rPr lang="en-US" altLang="zh-CN" sz="2000" b="1" dirty="0">
                <a:solidFill>
                  <a:srgbClr val="000066"/>
                </a:solidFill>
              </a:rPr>
              <a:t>?	       ;</a:t>
            </a:r>
            <a:r>
              <a:rPr lang="zh-CN" altLang="en-US" sz="2000" b="1" dirty="0">
                <a:solidFill>
                  <a:srgbClr val="000066"/>
                </a:solidFill>
              </a:rPr>
              <a:t>键盘缓冲区尾指针</a:t>
            </a:r>
          </a:p>
          <a:p>
            <a:r>
              <a:rPr lang="en-US" altLang="zh-CN" sz="2000" b="1" dirty="0" err="1">
                <a:solidFill>
                  <a:srgbClr val="000066"/>
                </a:solidFill>
              </a:rPr>
              <a:t>KB_Buffer</a:t>
            </a:r>
            <a:r>
              <a:rPr lang="en-US" altLang="zh-CN" sz="2000" b="1" dirty="0">
                <a:solidFill>
                  <a:srgbClr val="000066"/>
                </a:solidFill>
              </a:rPr>
              <a:t>       DW</a:t>
            </a:r>
            <a:r>
              <a:rPr lang="zh-CN" altLang="en-US" sz="2000" b="1" dirty="0">
                <a:solidFill>
                  <a:srgbClr val="000066"/>
                </a:solidFill>
              </a:rPr>
              <a:t>　</a:t>
            </a:r>
            <a:r>
              <a:rPr lang="en-US" altLang="zh-CN" sz="2000" b="1" dirty="0">
                <a:solidFill>
                  <a:srgbClr val="000066"/>
                </a:solidFill>
              </a:rPr>
              <a:t>16 DUP(?)    ;</a:t>
            </a:r>
            <a:r>
              <a:rPr lang="zh-CN" altLang="en-US" sz="2000" b="1" dirty="0">
                <a:solidFill>
                  <a:srgbClr val="000066"/>
                </a:solidFill>
              </a:rPr>
              <a:t>键盘缓冲区的缺省长度为</a:t>
            </a:r>
            <a:r>
              <a:rPr lang="en-US" altLang="zh-CN" sz="2000" b="1" dirty="0">
                <a:solidFill>
                  <a:srgbClr val="000066"/>
                </a:solidFill>
              </a:rPr>
              <a:t>16</a:t>
            </a:r>
            <a:r>
              <a:rPr lang="zh-CN" altLang="en-US" sz="2000" b="1" dirty="0">
                <a:solidFill>
                  <a:srgbClr val="000066"/>
                </a:solidFill>
              </a:rPr>
              <a:t>个字</a:t>
            </a:r>
            <a:endParaRPr lang="en-US" altLang="zh-CN" sz="2000" b="1" dirty="0">
              <a:solidFill>
                <a:srgbClr val="000066"/>
              </a:solidFill>
            </a:endParaRPr>
          </a:p>
          <a:p>
            <a:r>
              <a:rPr lang="en-US" altLang="zh-CN" sz="2000" dirty="0" err="1">
                <a:solidFill>
                  <a:srgbClr val="000066"/>
                </a:solidFill>
              </a:rPr>
              <a:t>KB_Buffer_End</a:t>
            </a:r>
            <a:r>
              <a:rPr lang="en-US" altLang="zh-CN" sz="2000" dirty="0">
                <a:solidFill>
                  <a:srgbClr val="000066"/>
                </a:solidFill>
              </a:rPr>
              <a:t>   Label   Word</a:t>
            </a:r>
            <a:endParaRPr lang="zh-CN" altLang="en-US" sz="2000" b="1" dirty="0">
              <a:solidFill>
                <a:srgbClr val="000066"/>
              </a:solidFill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键盘</a:t>
            </a:r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I/O</a:t>
            </a:r>
            <a:endParaRPr lang="zh-CN" altLang="en-US" sz="2600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524246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8" name="Picture 4" descr="f1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44"/>
          <a:stretch/>
        </p:blipFill>
        <p:spPr bwMode="auto">
          <a:xfrm>
            <a:off x="359532" y="1160748"/>
            <a:ext cx="8640078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17AD7B71-C841-4BD2-BAE1-DFFE6F7CC349}"/>
              </a:ext>
            </a:extLst>
          </p:cNvPr>
          <p:cNvSpPr txBox="1"/>
          <p:nvPr/>
        </p:nvSpPr>
        <p:spPr>
          <a:xfrm>
            <a:off x="3707904" y="6093296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键盘中断处理流程</a:t>
            </a:r>
          </a:p>
        </p:txBody>
      </p:sp>
      <p:sp>
        <p:nvSpPr>
          <p:cNvPr id="5" name="文本框 1">
            <a:extLst>
              <a:ext uri="{FF2B5EF4-FFF2-40B4-BE49-F238E27FC236}">
                <a16:creationId xmlns:a16="http://schemas.microsoft.com/office/drawing/2014/main" xmlns="" id="{1B10530A-D2E7-4B7D-ABCD-E2C9C1B47FE9}"/>
              </a:ext>
            </a:extLst>
          </p:cNvPr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键盘</a:t>
            </a:r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I/O</a:t>
            </a:r>
            <a:endParaRPr lang="zh-CN" altLang="en-US" sz="2600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520967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</a:t>
            </a:r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讲：输入输出接口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23627" y="1225104"/>
            <a:ext cx="6571615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60000"/>
              </a:lnSpc>
              <a:buClr>
                <a:srgbClr val="FF3300"/>
              </a:buClr>
              <a:buFont typeface="Wingdings" panose="05000000000000000000" charset="0"/>
              <a:buChar char=""/>
            </a:pPr>
            <a:r>
              <a:rPr lang="en-US" altLang="zh-CN" b="0" dirty="0">
                <a:latin typeface="+mn-lt"/>
                <a:sym typeface="+mn-ea"/>
              </a:rPr>
              <a:t>BIOS</a:t>
            </a:r>
            <a:r>
              <a:rPr lang="zh-CN" altLang="en-US" b="0" dirty="0">
                <a:latin typeface="+mn-lt"/>
                <a:sym typeface="+mn-ea"/>
              </a:rPr>
              <a:t>与</a:t>
            </a:r>
            <a:r>
              <a:rPr lang="en-US" altLang="zh-CN" b="0" dirty="0">
                <a:latin typeface="+mn-lt"/>
                <a:sym typeface="+mn-ea"/>
              </a:rPr>
              <a:t>DOS</a:t>
            </a:r>
            <a:r>
              <a:rPr lang="zh-CN" altLang="en-US" b="0" dirty="0">
                <a:latin typeface="+mn-lt"/>
                <a:sym typeface="+mn-ea"/>
              </a:rPr>
              <a:t>简介</a:t>
            </a:r>
          </a:p>
          <a:p>
            <a:pPr marL="342900" indent="-342900">
              <a:lnSpc>
                <a:spcPct val="160000"/>
              </a:lnSpc>
              <a:buClr>
                <a:srgbClr val="FF3300"/>
              </a:buClr>
              <a:buFont typeface="Wingdings" panose="05000000000000000000" charset="0"/>
              <a:buChar char=""/>
            </a:pPr>
            <a:r>
              <a:rPr lang="zh-CN" altLang="en-US" b="0" dirty="0" smtClean="0">
                <a:latin typeface="+mn-lt"/>
                <a:sym typeface="+mn-ea"/>
              </a:rPr>
              <a:t>常用输入接口：键盘</a:t>
            </a:r>
            <a:r>
              <a:rPr lang="en-US" altLang="zh-CN" b="0" dirty="0">
                <a:latin typeface="+mn-lt"/>
                <a:sym typeface="+mn-ea"/>
              </a:rPr>
              <a:t>I/O</a:t>
            </a:r>
            <a:endParaRPr lang="zh-CN" altLang="en-US" b="0" dirty="0">
              <a:latin typeface="+mn-lt"/>
              <a:sym typeface="+mn-ea"/>
            </a:endParaRPr>
          </a:p>
          <a:p>
            <a:pPr marL="342900" indent="-342900">
              <a:lnSpc>
                <a:spcPct val="160000"/>
              </a:lnSpc>
              <a:buClr>
                <a:srgbClr val="FF3300"/>
              </a:buClr>
              <a:buFont typeface="Wingdings" panose="05000000000000000000" charset="0"/>
              <a:buChar char=""/>
            </a:pPr>
            <a:r>
              <a:rPr lang="zh-CN" altLang="en-US" b="0" dirty="0" smtClean="0">
                <a:latin typeface="+mn-lt"/>
                <a:sym typeface="+mn-ea"/>
              </a:rPr>
              <a:t>常用输出接口：显示器</a:t>
            </a:r>
            <a:r>
              <a:rPr lang="en-US" altLang="zh-CN" b="0" dirty="0" smtClean="0">
                <a:latin typeface="+mn-lt"/>
                <a:sym typeface="+mn-ea"/>
              </a:rPr>
              <a:t>I/O</a:t>
            </a:r>
            <a:endParaRPr lang="zh-CN" altLang="en-US" b="0" dirty="0">
              <a:latin typeface="+mn-lt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289900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BD4084F8-E607-44AF-9DDB-8E3EA040E9DB}"/>
              </a:ext>
            </a:extLst>
          </p:cNvPr>
          <p:cNvSpPr txBox="1"/>
          <p:nvPr/>
        </p:nvSpPr>
        <p:spPr>
          <a:xfrm>
            <a:off x="719572" y="1052736"/>
            <a:ext cx="7560840" cy="3900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键盘中断：</a:t>
            </a:r>
            <a:r>
              <a:rPr lang="en-US" altLang="zh-CN" dirty="0">
                <a:solidFill>
                  <a:srgbClr val="FF0000"/>
                </a:solidFill>
              </a:rPr>
              <a:t>09H vs.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16H?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3333FF"/>
                </a:solidFill>
              </a:rPr>
              <a:t>09H</a:t>
            </a:r>
            <a:r>
              <a:rPr lang="zh-CN" altLang="en-US" dirty="0">
                <a:solidFill>
                  <a:srgbClr val="3333FF"/>
                </a:solidFill>
              </a:rPr>
              <a:t>：硬件中断；</a:t>
            </a:r>
            <a:r>
              <a:rPr lang="en-US" altLang="zh-CN" dirty="0">
                <a:solidFill>
                  <a:srgbClr val="3333FF"/>
                </a:solidFill>
              </a:rPr>
              <a:t>16H</a:t>
            </a:r>
            <a:r>
              <a:rPr lang="zh-CN" altLang="en-US" dirty="0">
                <a:solidFill>
                  <a:srgbClr val="3333FF"/>
                </a:solidFill>
              </a:rPr>
              <a:t>：软件中断。</a:t>
            </a:r>
            <a:endParaRPr lang="en-US" altLang="zh-CN" dirty="0">
              <a:solidFill>
                <a:srgbClr val="3333FF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3333FF"/>
                </a:solidFill>
              </a:rPr>
              <a:t>BIOS</a:t>
            </a:r>
            <a:r>
              <a:rPr lang="zh-CN" altLang="en-US" dirty="0">
                <a:solidFill>
                  <a:srgbClr val="3333FF"/>
                </a:solidFill>
              </a:rPr>
              <a:t>的</a:t>
            </a:r>
            <a:r>
              <a:rPr lang="en-US" altLang="zh-CN" dirty="0">
                <a:solidFill>
                  <a:srgbClr val="3333FF"/>
                </a:solidFill>
              </a:rPr>
              <a:t>INT 09H</a:t>
            </a:r>
            <a:r>
              <a:rPr lang="zh-CN" altLang="en-US" dirty="0">
                <a:solidFill>
                  <a:srgbClr val="3333FF"/>
                </a:solidFill>
              </a:rPr>
              <a:t>和</a:t>
            </a:r>
            <a:r>
              <a:rPr lang="en-US" altLang="zh-CN" dirty="0">
                <a:solidFill>
                  <a:srgbClr val="3333FF"/>
                </a:solidFill>
              </a:rPr>
              <a:t>INT 16H</a:t>
            </a:r>
            <a:r>
              <a:rPr lang="zh-CN" altLang="en-US" dirty="0">
                <a:solidFill>
                  <a:srgbClr val="3333FF"/>
                </a:solidFill>
              </a:rPr>
              <a:t>中断处理程序是一对相互配合的程序，其中</a:t>
            </a:r>
            <a:r>
              <a:rPr lang="en-US" altLang="zh-CN" dirty="0">
                <a:solidFill>
                  <a:srgbClr val="3333FF"/>
                </a:solidFill>
              </a:rPr>
              <a:t>09H</a:t>
            </a:r>
            <a:r>
              <a:rPr lang="zh-CN" altLang="en-US" dirty="0">
                <a:solidFill>
                  <a:srgbClr val="3333FF"/>
                </a:solidFill>
              </a:rPr>
              <a:t>向键盘缓冲区写入，</a:t>
            </a:r>
            <a:r>
              <a:rPr lang="en-US" altLang="zh-CN" dirty="0">
                <a:solidFill>
                  <a:srgbClr val="3333FF"/>
                </a:solidFill>
              </a:rPr>
              <a:t>16H</a:t>
            </a:r>
            <a:r>
              <a:rPr lang="zh-CN" altLang="en-US" dirty="0">
                <a:solidFill>
                  <a:srgbClr val="3333FF"/>
                </a:solidFill>
              </a:rPr>
              <a:t>从键盘缓冲区读出。</a:t>
            </a:r>
            <a:endParaRPr lang="en-US" altLang="zh-CN" dirty="0">
              <a:solidFill>
                <a:srgbClr val="3333FF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3333FF"/>
                </a:solidFill>
              </a:rPr>
              <a:t>处理时机不同：</a:t>
            </a:r>
            <a:r>
              <a:rPr lang="en-US" altLang="zh-CN" dirty="0">
                <a:solidFill>
                  <a:srgbClr val="3333FF"/>
                </a:solidFill>
              </a:rPr>
              <a:t>09H</a:t>
            </a:r>
            <a:r>
              <a:rPr lang="zh-CN" altLang="en-US" dirty="0">
                <a:solidFill>
                  <a:srgbClr val="3333FF"/>
                </a:solidFill>
              </a:rPr>
              <a:t>是有键按下的时候产生硬件中断并触发；</a:t>
            </a:r>
            <a:r>
              <a:rPr lang="en-US" altLang="zh-CN" dirty="0">
                <a:solidFill>
                  <a:srgbClr val="3333FF"/>
                </a:solidFill>
              </a:rPr>
              <a:t>16H</a:t>
            </a:r>
            <a:r>
              <a:rPr lang="zh-CN" altLang="en-US" dirty="0">
                <a:solidFill>
                  <a:srgbClr val="3333FF"/>
                </a:solidFill>
              </a:rPr>
              <a:t>是应用程序调用的时候起作用。</a:t>
            </a:r>
          </a:p>
        </p:txBody>
      </p:sp>
      <p:sp>
        <p:nvSpPr>
          <p:cNvPr id="5" name="文本框 1">
            <a:extLst>
              <a:ext uri="{FF2B5EF4-FFF2-40B4-BE49-F238E27FC236}">
                <a16:creationId xmlns:a16="http://schemas.microsoft.com/office/drawing/2014/main" xmlns="" id="{1B10530A-D2E7-4B7D-ABCD-E2C9C1B47FE9}"/>
              </a:ext>
            </a:extLst>
          </p:cNvPr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键盘</a:t>
            </a:r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I/O</a:t>
            </a:r>
            <a:endParaRPr lang="zh-CN" altLang="en-US" sz="2600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351322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键盘</a:t>
            </a:r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I/O</a:t>
            </a:r>
            <a:endParaRPr lang="zh-CN" altLang="en-US" sz="2600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48958" y="4653136"/>
            <a:ext cx="42049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83</a:t>
            </a:r>
            <a:r>
              <a:rPr lang="zh-CN" altLang="en-US" dirty="0" smtClean="0"/>
              <a:t>键键盘的键位</a:t>
            </a:r>
            <a:r>
              <a:rPr lang="zh-CN" altLang="en-US" dirty="0"/>
              <a:t>布局和扫描</a:t>
            </a:r>
            <a:r>
              <a:rPr lang="zh-CN" altLang="en-US" dirty="0" smtClean="0"/>
              <a:t>码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16" y="1338936"/>
            <a:ext cx="8426883" cy="314341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47564" y="5625244"/>
            <a:ext cx="73808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83</a:t>
            </a:r>
            <a:r>
              <a:rPr lang="zh-CN" altLang="en-US" dirty="0"/>
              <a:t>键是笔记本或平板电脑键盘的</a:t>
            </a:r>
            <a:r>
              <a:rPr lang="en-US" altLang="zh-CN" dirty="0"/>
              <a:t>mini</a:t>
            </a:r>
            <a:r>
              <a:rPr lang="zh-CN" altLang="en-US" dirty="0"/>
              <a:t>键盘的规格。</a:t>
            </a:r>
          </a:p>
        </p:txBody>
      </p:sp>
    </p:spTree>
    <p:extLst>
      <p:ext uri="{BB962C8B-B14F-4D97-AF65-F5344CB8AC3E}">
        <p14:creationId xmlns:p14="http://schemas.microsoft.com/office/powerpoint/2010/main" val="16933594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键盘</a:t>
            </a:r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I/O</a:t>
            </a:r>
            <a:endParaRPr lang="zh-CN" altLang="en-US" sz="2600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268760"/>
            <a:ext cx="8477686" cy="368954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43708" y="5301208"/>
            <a:ext cx="49776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美式</a:t>
            </a:r>
            <a:r>
              <a:rPr lang="en-US" altLang="zh-CN" dirty="0" smtClean="0"/>
              <a:t>101</a:t>
            </a:r>
            <a:r>
              <a:rPr lang="zh-CN" altLang="en-US" dirty="0" smtClean="0"/>
              <a:t>键键盘的</a:t>
            </a:r>
            <a:r>
              <a:rPr lang="zh-CN" altLang="en-US" dirty="0"/>
              <a:t>键位布局和扫描码</a:t>
            </a:r>
          </a:p>
        </p:txBody>
      </p:sp>
    </p:spTree>
    <p:extLst>
      <p:ext uri="{BB962C8B-B14F-4D97-AF65-F5344CB8AC3E}">
        <p14:creationId xmlns:p14="http://schemas.microsoft.com/office/powerpoint/2010/main" val="40242208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575556" y="1016732"/>
            <a:ext cx="7772400" cy="533400"/>
          </a:xfrm>
        </p:spPr>
        <p:txBody>
          <a:bodyPr/>
          <a:lstStyle/>
          <a:p>
            <a:pPr algn="l"/>
            <a:r>
              <a:rPr lang="en-US" altLang="zh-CN" sz="3600" dirty="0"/>
              <a:t>BIOS</a:t>
            </a:r>
            <a:r>
              <a:rPr lang="zh-CN" altLang="en-US" sz="3600" dirty="0"/>
              <a:t>键盘中断</a:t>
            </a:r>
            <a:r>
              <a:rPr lang="zh-CN" altLang="en-US" dirty="0"/>
              <a:t> 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548" y="1628800"/>
            <a:ext cx="8280412" cy="4680520"/>
          </a:xfrm>
          <a:noFill/>
        </p:spPr>
        <p:txBody>
          <a:bodyPr/>
          <a:lstStyle/>
          <a:p>
            <a:pPr marL="0" indent="622300" algn="just">
              <a:spcBef>
                <a:spcPts val="1200"/>
              </a:spcBef>
              <a:buFontTx/>
              <a:buNone/>
            </a:pPr>
            <a:r>
              <a:rPr lang="zh-CN" altLang="en-US" sz="2400" dirty="0">
                <a:effectLst/>
                <a:ea typeface="楷体_GB2312" pitchFamily="1" charset="-122"/>
              </a:rPr>
              <a:t>类型 </a:t>
            </a:r>
            <a:r>
              <a:rPr lang="en-US" altLang="zh-CN" sz="2400" dirty="0">
                <a:effectLst/>
                <a:ea typeface="楷体_GB2312" pitchFamily="1" charset="-122"/>
              </a:rPr>
              <a:t>16H </a:t>
            </a:r>
            <a:r>
              <a:rPr lang="zh-CN" altLang="en-US" sz="2400" dirty="0">
                <a:effectLst/>
                <a:ea typeface="楷体_GB2312" pitchFamily="1" charset="-122"/>
              </a:rPr>
              <a:t>的中断提供了基本的键盘操作，它的中断处理程序包括</a:t>
            </a:r>
            <a:r>
              <a:rPr lang="en-US" altLang="zh-CN" sz="2400" dirty="0">
                <a:effectLst/>
                <a:ea typeface="楷体_GB2312" pitchFamily="1" charset="-122"/>
              </a:rPr>
              <a:t>3</a:t>
            </a:r>
            <a:r>
              <a:rPr lang="zh-CN" altLang="en-US" sz="2400" dirty="0">
                <a:effectLst/>
                <a:ea typeface="楷体_GB2312" pitchFamily="1" charset="-122"/>
              </a:rPr>
              <a:t>个不同的功能，分别根据</a:t>
            </a:r>
            <a:r>
              <a:rPr lang="en-US" altLang="zh-CN" sz="2400" dirty="0">
                <a:effectLst/>
                <a:ea typeface="楷体_GB2312" pitchFamily="1" charset="-122"/>
              </a:rPr>
              <a:t>AH</a:t>
            </a:r>
            <a:r>
              <a:rPr lang="zh-CN" altLang="en-US" sz="2400" dirty="0">
                <a:effectLst/>
                <a:ea typeface="楷体_GB2312" pitchFamily="1" charset="-122"/>
              </a:rPr>
              <a:t>寄存器中的子功能号来确定。</a:t>
            </a:r>
            <a:endParaRPr lang="en-US" altLang="zh-CN" sz="2400" dirty="0">
              <a:effectLst/>
              <a:ea typeface="楷体_GB2312" pitchFamily="1" charset="-122"/>
            </a:endParaRPr>
          </a:p>
          <a:p>
            <a:pPr marL="0" indent="622300" algn="just">
              <a:spcBef>
                <a:spcPts val="1200"/>
              </a:spcBef>
              <a:buFontTx/>
              <a:buNone/>
            </a:pPr>
            <a:r>
              <a:rPr lang="zh-CN" altLang="en-US" sz="2400" dirty="0">
                <a:effectLst/>
                <a:ea typeface="楷体_GB2312" pitchFamily="1" charset="-122"/>
              </a:rPr>
              <a:t>（</a:t>
            </a:r>
            <a:r>
              <a:rPr lang="en-US" altLang="zh-CN" sz="2400" dirty="0">
                <a:effectLst/>
                <a:ea typeface="楷体_GB2312" pitchFamily="1" charset="-122"/>
              </a:rPr>
              <a:t>1</a:t>
            </a:r>
            <a:r>
              <a:rPr lang="zh-CN" altLang="en-US" sz="2400" dirty="0">
                <a:effectLst/>
                <a:ea typeface="楷体_GB2312" pitchFamily="1" charset="-122"/>
              </a:rPr>
              <a:t>）</a:t>
            </a:r>
            <a:r>
              <a:rPr lang="en-US" altLang="zh-CN" sz="2400" dirty="0">
                <a:effectLst/>
                <a:ea typeface="楷体_GB2312" pitchFamily="1" charset="-122"/>
              </a:rPr>
              <a:t>AH=0</a:t>
            </a:r>
            <a:r>
              <a:rPr lang="zh-CN" altLang="en-US" sz="2400" dirty="0">
                <a:effectLst/>
                <a:ea typeface="楷体_GB2312" pitchFamily="1" charset="-122"/>
              </a:rPr>
              <a:t>：</a:t>
            </a:r>
            <a:r>
              <a:rPr lang="zh-CN" altLang="en-US" sz="2400" u="sng" dirty="0">
                <a:effectLst/>
                <a:ea typeface="楷体_GB2312" pitchFamily="1" charset="-122"/>
              </a:rPr>
              <a:t>从键盘读字符到</a:t>
            </a:r>
            <a:r>
              <a:rPr lang="en-US" altLang="zh-CN" sz="2400" u="sng" dirty="0">
                <a:effectLst/>
                <a:ea typeface="楷体_GB2312" pitchFamily="1" charset="-122"/>
              </a:rPr>
              <a:t>AX</a:t>
            </a:r>
            <a:r>
              <a:rPr lang="zh-CN" altLang="en-US" sz="2400" dirty="0">
                <a:effectLst/>
                <a:ea typeface="楷体_GB2312" pitchFamily="1" charset="-122"/>
              </a:rPr>
              <a:t>寄存器中。其中</a:t>
            </a:r>
            <a:r>
              <a:rPr lang="en-US" altLang="zh-CN" sz="2400" dirty="0">
                <a:effectLst/>
                <a:ea typeface="楷体_GB2312" pitchFamily="1" charset="-122"/>
              </a:rPr>
              <a:t>AL=</a:t>
            </a:r>
            <a:r>
              <a:rPr lang="zh-CN" altLang="en-US" sz="2400" dirty="0">
                <a:effectLst/>
                <a:ea typeface="楷体_GB2312" pitchFamily="1" charset="-122"/>
              </a:rPr>
              <a:t>字符码，</a:t>
            </a:r>
            <a:r>
              <a:rPr lang="en-US" altLang="zh-CN" sz="2400" dirty="0">
                <a:effectLst/>
                <a:ea typeface="楷体_GB2312" pitchFamily="1" charset="-122"/>
              </a:rPr>
              <a:t>AH=</a:t>
            </a:r>
            <a:r>
              <a:rPr lang="zh-CN" altLang="en-US" sz="2400" dirty="0">
                <a:effectLst/>
                <a:ea typeface="楷体_GB2312" pitchFamily="1" charset="-122"/>
              </a:rPr>
              <a:t>扫描码。</a:t>
            </a:r>
            <a:endParaRPr lang="en-US" altLang="zh-CN" sz="2400" dirty="0">
              <a:effectLst/>
              <a:ea typeface="楷体_GB2312" pitchFamily="1" charset="-122"/>
            </a:endParaRPr>
          </a:p>
          <a:p>
            <a:pPr marL="0" indent="622300" algn="just">
              <a:spcBef>
                <a:spcPts val="1200"/>
              </a:spcBef>
              <a:buFontTx/>
              <a:buNone/>
            </a:pPr>
            <a:r>
              <a:rPr lang="zh-CN" altLang="en-US" sz="2400" dirty="0">
                <a:effectLst/>
                <a:ea typeface="楷体_GB2312" pitchFamily="1" charset="-122"/>
              </a:rPr>
              <a:t>（</a:t>
            </a:r>
            <a:r>
              <a:rPr lang="en-US" altLang="zh-CN" sz="2400" dirty="0">
                <a:effectLst/>
                <a:ea typeface="楷体_GB2312" pitchFamily="1" charset="-122"/>
              </a:rPr>
              <a:t>2</a:t>
            </a:r>
            <a:r>
              <a:rPr lang="zh-CN" altLang="en-US" sz="2400" dirty="0">
                <a:effectLst/>
                <a:ea typeface="楷体_GB2312" pitchFamily="1" charset="-122"/>
              </a:rPr>
              <a:t>）</a:t>
            </a:r>
            <a:r>
              <a:rPr lang="en-US" altLang="zh-CN" sz="2400" dirty="0">
                <a:effectLst/>
                <a:ea typeface="楷体_GB2312" pitchFamily="1" charset="-122"/>
              </a:rPr>
              <a:t>AH=1</a:t>
            </a:r>
            <a:r>
              <a:rPr lang="zh-CN" altLang="en-US" sz="2400" dirty="0">
                <a:effectLst/>
                <a:ea typeface="楷体_GB2312" pitchFamily="1" charset="-122"/>
              </a:rPr>
              <a:t>：</a:t>
            </a:r>
            <a:r>
              <a:rPr lang="zh-CN" altLang="en-US" sz="2400" u="sng" dirty="0">
                <a:effectLst/>
                <a:ea typeface="楷体_GB2312" pitchFamily="1" charset="-122"/>
              </a:rPr>
              <a:t>读键盘缓冲区字符到</a:t>
            </a:r>
            <a:r>
              <a:rPr lang="en-US" altLang="zh-CN" sz="2400" u="sng" dirty="0">
                <a:effectLst/>
                <a:ea typeface="楷体_GB2312" pitchFamily="1" charset="-122"/>
              </a:rPr>
              <a:t>AX</a:t>
            </a:r>
            <a:r>
              <a:rPr lang="zh-CN" altLang="en-US" sz="2400" dirty="0">
                <a:effectLst/>
                <a:ea typeface="楷体_GB2312" pitchFamily="1" charset="-122"/>
              </a:rPr>
              <a:t>寄存器中，</a:t>
            </a:r>
            <a:r>
              <a:rPr lang="zh-CN" altLang="en-US" sz="2400" u="sng" dirty="0">
                <a:effectLst/>
                <a:ea typeface="楷体_GB2312" pitchFamily="1" charset="-122"/>
              </a:rPr>
              <a:t>并置</a:t>
            </a:r>
            <a:r>
              <a:rPr lang="en-US" altLang="zh-CN" sz="2400" u="sng" dirty="0">
                <a:effectLst/>
                <a:ea typeface="楷体_GB2312" pitchFamily="1" charset="-122"/>
              </a:rPr>
              <a:t>ZF</a:t>
            </a:r>
            <a:r>
              <a:rPr lang="zh-CN" altLang="en-US" sz="2400" u="sng" dirty="0">
                <a:effectLst/>
                <a:ea typeface="楷体_GB2312" pitchFamily="1" charset="-122"/>
              </a:rPr>
              <a:t>标志位</a:t>
            </a:r>
            <a:r>
              <a:rPr lang="zh-CN" altLang="en-US" sz="2400" dirty="0">
                <a:effectLst/>
                <a:ea typeface="楷体_GB2312" pitchFamily="1" charset="-122"/>
              </a:rPr>
              <a:t>。</a:t>
            </a:r>
            <a:endParaRPr lang="en-US" altLang="zh-CN" sz="2400" dirty="0">
              <a:effectLst/>
              <a:ea typeface="楷体_GB2312" pitchFamily="1" charset="-122"/>
            </a:endParaRPr>
          </a:p>
          <a:p>
            <a:pPr marL="800100" lvl="2" indent="622300" algn="just">
              <a:spcBef>
                <a:spcPts val="1200"/>
              </a:spcBef>
              <a:buNone/>
            </a:pPr>
            <a:r>
              <a:rPr lang="zh-CN" altLang="en-US" sz="2400" dirty="0">
                <a:effectLst/>
                <a:ea typeface="楷体_GB2312" pitchFamily="1" charset="-122"/>
              </a:rPr>
              <a:t>若</a:t>
            </a:r>
            <a:r>
              <a:rPr lang="en-US" altLang="zh-CN" sz="2400" dirty="0">
                <a:effectLst/>
                <a:ea typeface="楷体_GB2312" pitchFamily="1" charset="-122"/>
              </a:rPr>
              <a:t>ZF=0</a:t>
            </a:r>
            <a:r>
              <a:rPr lang="zh-CN" altLang="en-US" sz="2400" dirty="0">
                <a:effectLst/>
                <a:ea typeface="楷体_GB2312" pitchFamily="1" charset="-122"/>
              </a:rPr>
              <a:t>，则</a:t>
            </a:r>
            <a:r>
              <a:rPr lang="en-US" altLang="zh-CN" sz="2400" dirty="0">
                <a:effectLst/>
                <a:ea typeface="楷体_GB2312" pitchFamily="1" charset="-122"/>
              </a:rPr>
              <a:t>AL=</a:t>
            </a:r>
            <a:r>
              <a:rPr lang="zh-CN" altLang="en-US" sz="2400" dirty="0">
                <a:effectLst/>
                <a:ea typeface="楷体_GB2312" pitchFamily="1" charset="-122"/>
              </a:rPr>
              <a:t>字符码，</a:t>
            </a:r>
            <a:r>
              <a:rPr lang="en-US" altLang="zh-CN" sz="2400" dirty="0">
                <a:effectLst/>
                <a:ea typeface="楷体_GB2312" pitchFamily="1" charset="-122"/>
              </a:rPr>
              <a:t>AH=</a:t>
            </a:r>
            <a:r>
              <a:rPr lang="zh-CN" altLang="en-US" sz="2400" dirty="0">
                <a:effectLst/>
                <a:ea typeface="楷体_GB2312" pitchFamily="1" charset="-122"/>
              </a:rPr>
              <a:t>扫描码</a:t>
            </a:r>
            <a:endParaRPr lang="en-US" altLang="zh-CN" sz="2400" dirty="0">
              <a:effectLst/>
              <a:ea typeface="楷体_GB2312" pitchFamily="1" charset="-122"/>
            </a:endParaRPr>
          </a:p>
          <a:p>
            <a:pPr marL="800100" lvl="2" indent="622300" algn="just">
              <a:spcBef>
                <a:spcPts val="1200"/>
              </a:spcBef>
              <a:buNone/>
            </a:pPr>
            <a:r>
              <a:rPr lang="zh-CN" altLang="en-US" sz="2400" dirty="0">
                <a:effectLst/>
                <a:ea typeface="楷体_GB2312" pitchFamily="1" charset="-122"/>
              </a:rPr>
              <a:t>若</a:t>
            </a:r>
            <a:r>
              <a:rPr lang="en-US" altLang="zh-CN" sz="2400" dirty="0">
                <a:effectLst/>
                <a:ea typeface="楷体_GB2312" pitchFamily="1" charset="-122"/>
              </a:rPr>
              <a:t>ZF=1</a:t>
            </a:r>
            <a:r>
              <a:rPr lang="zh-CN" altLang="en-US" sz="2400" dirty="0">
                <a:effectLst/>
                <a:ea typeface="楷体_GB2312" pitchFamily="1" charset="-122"/>
              </a:rPr>
              <a:t>，则表示缓冲区空</a:t>
            </a:r>
            <a:endParaRPr lang="en-US" altLang="zh-CN" sz="2400" dirty="0">
              <a:effectLst/>
              <a:ea typeface="楷体_GB2312" pitchFamily="1" charset="-122"/>
            </a:endParaRPr>
          </a:p>
          <a:p>
            <a:pPr marL="0" indent="622300" algn="just">
              <a:spcBef>
                <a:spcPts val="1200"/>
              </a:spcBef>
              <a:buFontTx/>
              <a:buNone/>
            </a:pPr>
            <a:r>
              <a:rPr lang="zh-CN" altLang="en-US" sz="2400" dirty="0">
                <a:effectLst/>
                <a:ea typeface="楷体_GB2312" pitchFamily="1" charset="-122"/>
              </a:rPr>
              <a:t>（</a:t>
            </a:r>
            <a:r>
              <a:rPr lang="en-US" altLang="zh-CN" sz="2400" dirty="0">
                <a:effectLst/>
                <a:ea typeface="楷体_GB2312" pitchFamily="1" charset="-122"/>
              </a:rPr>
              <a:t>3</a:t>
            </a:r>
            <a:r>
              <a:rPr lang="zh-CN" altLang="en-US" sz="2400" dirty="0">
                <a:effectLst/>
                <a:ea typeface="楷体_GB2312" pitchFamily="1" charset="-122"/>
              </a:rPr>
              <a:t>）</a:t>
            </a:r>
            <a:r>
              <a:rPr lang="en-US" altLang="zh-CN" sz="2400" dirty="0">
                <a:effectLst/>
                <a:ea typeface="楷体_GB2312" pitchFamily="1" charset="-122"/>
              </a:rPr>
              <a:t>AH=2</a:t>
            </a:r>
            <a:r>
              <a:rPr lang="zh-CN" altLang="en-US" sz="2400" dirty="0">
                <a:effectLst/>
                <a:ea typeface="楷体_GB2312" pitchFamily="1" charset="-122"/>
              </a:rPr>
              <a:t>：</a:t>
            </a:r>
            <a:r>
              <a:rPr lang="zh-CN" altLang="en-US" sz="2400" u="sng" dirty="0">
                <a:effectLst/>
                <a:ea typeface="楷体_GB2312" pitchFamily="1" charset="-122"/>
              </a:rPr>
              <a:t>读取键盘状态字节</a:t>
            </a:r>
            <a:r>
              <a:rPr lang="zh-CN" altLang="en-US" sz="2400" dirty="0">
                <a:effectLst/>
                <a:ea typeface="楷体_GB2312" pitchFamily="1" charset="-122"/>
              </a:rPr>
              <a:t>。</a:t>
            </a:r>
            <a:r>
              <a:rPr lang="en-US" altLang="zh-CN" sz="2400" dirty="0">
                <a:effectLst/>
                <a:ea typeface="楷体_GB2312" pitchFamily="1" charset="-122"/>
              </a:rPr>
              <a:t>(AL=</a:t>
            </a:r>
            <a:r>
              <a:rPr lang="zh-CN" altLang="en-US" sz="2400" dirty="0">
                <a:effectLst/>
                <a:ea typeface="楷体_GB2312" pitchFamily="1" charset="-122"/>
              </a:rPr>
              <a:t>键盘状态字节）。</a:t>
            </a:r>
          </a:p>
        </p:txBody>
      </p:sp>
      <p:sp>
        <p:nvSpPr>
          <p:cNvPr id="4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键盘</a:t>
            </a:r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I/O</a:t>
            </a:r>
            <a:endParaRPr lang="zh-CN" altLang="en-US" sz="2600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867667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4" name="Text Box 4"/>
          <p:cNvSpPr txBox="1">
            <a:spLocks noChangeArrowheads="1"/>
          </p:cNvSpPr>
          <p:nvPr/>
        </p:nvSpPr>
        <p:spPr bwMode="auto">
          <a:xfrm>
            <a:off x="650874" y="1805642"/>
            <a:ext cx="2978597" cy="462366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indent="622300" algn="just" eaLnBrk="0" hangingPunct="0">
              <a:spcBef>
                <a:spcPts val="1200"/>
              </a:spcBef>
              <a:buClr>
                <a:schemeClr val="bg2"/>
              </a:buClr>
              <a:buSzPct val="75000"/>
              <a:buFontTx/>
              <a:defRPr>
                <a:solidFill>
                  <a:srgbClr val="3333FF"/>
                </a:solidFill>
                <a:effectLst/>
                <a:latin typeface="+mn-lt"/>
                <a:ea typeface="楷体_GB2312" pitchFamily="1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2"/>
              </a:buBlip>
              <a:defRPr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Blip>
                <a:blip r:embed="rId3"/>
              </a:buBlip>
              <a:defRPr sz="20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latin typeface="+mn-lt"/>
                <a:ea typeface="+mn-ea"/>
              </a:defRPr>
            </a:lvl9pPr>
          </a:lstStyle>
          <a:p>
            <a:pPr indent="0"/>
            <a:r>
              <a:rPr lang="en-US" altLang="zh-CN" b="0" dirty="0"/>
              <a:t>…</a:t>
            </a:r>
          </a:p>
          <a:p>
            <a:pPr indent="0"/>
            <a:r>
              <a:rPr lang="en-US" altLang="zh-CN" b="0" dirty="0"/>
              <a:t>mov   ah, 0</a:t>
            </a:r>
          </a:p>
          <a:p>
            <a:pPr indent="0"/>
            <a:r>
              <a:rPr lang="en-US" altLang="zh-CN" b="0" dirty="0"/>
              <a:t>int     16h</a:t>
            </a:r>
          </a:p>
          <a:p>
            <a:pPr indent="0"/>
            <a:r>
              <a:rPr lang="en-US" altLang="zh-CN" b="0" dirty="0"/>
              <a:t>mov   bx, ax</a:t>
            </a:r>
          </a:p>
          <a:p>
            <a:pPr indent="0"/>
            <a:r>
              <a:rPr lang="en-US" altLang="zh-CN" b="0" dirty="0"/>
              <a:t>BHTOAL  ;</a:t>
            </a:r>
            <a:r>
              <a:rPr lang="zh-CN" altLang="en-US" b="0" dirty="0"/>
              <a:t>字符码</a:t>
            </a:r>
            <a:endParaRPr lang="en-US" altLang="zh-CN" b="0" dirty="0"/>
          </a:p>
          <a:p>
            <a:pPr indent="0"/>
            <a:r>
              <a:rPr lang="en-US" altLang="zh-CN" b="0" dirty="0"/>
              <a:t>mov   cx, ax</a:t>
            </a:r>
          </a:p>
          <a:p>
            <a:pPr indent="0"/>
            <a:r>
              <a:rPr lang="en-US" altLang="zh-CN" b="0" dirty="0"/>
              <a:t>mov   al, </a:t>
            </a:r>
            <a:r>
              <a:rPr lang="en-US" altLang="zh-CN" b="0" dirty="0" err="1"/>
              <a:t>bh</a:t>
            </a:r>
            <a:endParaRPr lang="en-US" altLang="zh-CN" b="0" dirty="0"/>
          </a:p>
          <a:p>
            <a:pPr indent="0"/>
            <a:r>
              <a:rPr lang="en-US" altLang="zh-CN" b="0" dirty="0"/>
              <a:t>BHTOAL  ;</a:t>
            </a:r>
            <a:r>
              <a:rPr lang="zh-CN" altLang="en-US" b="0" dirty="0"/>
              <a:t>扫描码</a:t>
            </a:r>
            <a:endParaRPr lang="en-US" altLang="zh-CN" b="0" dirty="0"/>
          </a:p>
          <a:p>
            <a:pPr indent="0"/>
            <a:r>
              <a:rPr lang="en-US" altLang="zh-CN" b="0" dirty="0"/>
              <a:t>…</a:t>
            </a:r>
          </a:p>
        </p:txBody>
      </p:sp>
      <p:sp>
        <p:nvSpPr>
          <p:cNvPr id="209926" name="Rectangle 6"/>
          <p:cNvSpPr>
            <a:spLocks noChangeArrowheads="1"/>
          </p:cNvSpPr>
          <p:nvPr/>
        </p:nvSpPr>
        <p:spPr bwMode="auto">
          <a:xfrm>
            <a:off x="650875" y="1097756"/>
            <a:ext cx="536128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0" dirty="0">
                <a:solidFill>
                  <a:srgbClr val="3333FF"/>
                </a:solidFill>
                <a:latin typeface="楷体_GB2312" pitchFamily="1" charset="-122"/>
                <a:ea typeface="楷体_GB2312" pitchFamily="1" charset="-122"/>
              </a:rPr>
              <a:t>例：从键盘读</a:t>
            </a:r>
            <a:r>
              <a:rPr lang="en-US" altLang="zh-CN" sz="2000" b="0" dirty="0">
                <a:solidFill>
                  <a:srgbClr val="3333FF"/>
                </a:solidFill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en-US" sz="2000" b="0" dirty="0">
                <a:solidFill>
                  <a:srgbClr val="3333FF"/>
                </a:solidFill>
                <a:latin typeface="楷体_GB2312" pitchFamily="1" charset="-122"/>
                <a:ea typeface="楷体_GB2312" pitchFamily="1" charset="-122"/>
              </a:rPr>
              <a:t>个字符，并将其对应的字符码和扫描码打印出来。</a:t>
            </a:r>
          </a:p>
        </p:txBody>
      </p:sp>
      <p:sp>
        <p:nvSpPr>
          <p:cNvPr id="4" name="文本框 1"/>
          <p:cNvSpPr txBox="1"/>
          <p:nvPr/>
        </p:nvSpPr>
        <p:spPr>
          <a:xfrm>
            <a:off x="452121" y="317500"/>
            <a:ext cx="2139660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键盘</a:t>
            </a:r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I/O</a:t>
            </a:r>
            <a:endParaRPr lang="zh-CN" altLang="en-US" sz="2600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xmlns="" id="{D90995FA-94D5-423A-BEA6-3643F748D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0172" y="220171"/>
            <a:ext cx="2932076" cy="659320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300" b="0" dirty="0"/>
              <a:t>BHTOA1	MACRO</a:t>
            </a:r>
          </a:p>
          <a:p>
            <a:pPr>
              <a:spcBef>
                <a:spcPct val="50000"/>
              </a:spcBef>
            </a:pPr>
            <a:r>
              <a:rPr lang="en-US" altLang="zh-CN" sz="1300" b="0" dirty="0"/>
              <a:t>	MOV	AH</a:t>
            </a:r>
            <a:r>
              <a:rPr lang="zh-CN" altLang="en-US" sz="1300" b="0" dirty="0"/>
              <a:t>，</a:t>
            </a:r>
            <a:r>
              <a:rPr lang="en-US" altLang="zh-CN" sz="1300" b="0" dirty="0"/>
              <a:t>AL</a:t>
            </a:r>
          </a:p>
          <a:p>
            <a:pPr>
              <a:spcBef>
                <a:spcPct val="50000"/>
              </a:spcBef>
            </a:pPr>
            <a:r>
              <a:rPr lang="en-US" altLang="zh-CN" sz="1300" b="0" dirty="0">
                <a:solidFill>
                  <a:srgbClr val="3333FF"/>
                </a:solidFill>
              </a:rPr>
              <a:t>AHHN	MACRO</a:t>
            </a:r>
          </a:p>
          <a:p>
            <a:pPr>
              <a:spcBef>
                <a:spcPct val="50000"/>
              </a:spcBef>
            </a:pPr>
            <a:r>
              <a:rPr lang="en-US" altLang="zh-CN" sz="1300" b="0" dirty="0">
                <a:solidFill>
                  <a:srgbClr val="3333FF"/>
                </a:solidFill>
              </a:rPr>
              <a:t>	</a:t>
            </a:r>
            <a:r>
              <a:rPr lang="en-US" altLang="zh-CN" sz="1300" dirty="0">
                <a:solidFill>
                  <a:srgbClr val="3333FF"/>
                </a:solidFill>
              </a:rPr>
              <a:t>LOACAL	AHHN1</a:t>
            </a:r>
          </a:p>
          <a:p>
            <a:pPr>
              <a:spcBef>
                <a:spcPct val="50000"/>
              </a:spcBef>
            </a:pPr>
            <a:r>
              <a:rPr lang="en-US" altLang="zh-CN" sz="1300" b="0" dirty="0">
                <a:solidFill>
                  <a:srgbClr val="3333FF"/>
                </a:solidFill>
              </a:rPr>
              <a:t>	MOV	CL</a:t>
            </a:r>
            <a:r>
              <a:rPr lang="zh-CN" altLang="en-US" sz="1300" b="0" dirty="0">
                <a:solidFill>
                  <a:srgbClr val="3333FF"/>
                </a:solidFill>
              </a:rPr>
              <a:t>，</a:t>
            </a:r>
            <a:r>
              <a:rPr lang="en-US" altLang="zh-CN" sz="1300" b="0" dirty="0">
                <a:solidFill>
                  <a:srgbClr val="3333FF"/>
                </a:solidFill>
              </a:rPr>
              <a:t>4</a:t>
            </a:r>
          </a:p>
          <a:p>
            <a:pPr>
              <a:spcBef>
                <a:spcPct val="50000"/>
              </a:spcBef>
            </a:pPr>
            <a:r>
              <a:rPr lang="en-US" altLang="zh-CN" sz="1300" b="0" dirty="0">
                <a:solidFill>
                  <a:srgbClr val="3333FF"/>
                </a:solidFill>
              </a:rPr>
              <a:t>	SHR	AH</a:t>
            </a:r>
            <a:r>
              <a:rPr lang="zh-CN" altLang="en-US" sz="1300" b="0" dirty="0">
                <a:solidFill>
                  <a:srgbClr val="3333FF"/>
                </a:solidFill>
              </a:rPr>
              <a:t>，</a:t>
            </a:r>
            <a:r>
              <a:rPr lang="en-US" altLang="zh-CN" sz="1300" b="0" dirty="0">
                <a:solidFill>
                  <a:srgbClr val="3333FF"/>
                </a:solidFill>
              </a:rPr>
              <a:t>CL</a:t>
            </a:r>
          </a:p>
          <a:p>
            <a:pPr>
              <a:spcBef>
                <a:spcPct val="50000"/>
              </a:spcBef>
            </a:pPr>
            <a:r>
              <a:rPr lang="en-US" altLang="zh-CN" sz="1300" b="0" dirty="0">
                <a:solidFill>
                  <a:srgbClr val="3333FF"/>
                </a:solidFill>
              </a:rPr>
              <a:t>	CMP	AH</a:t>
            </a:r>
            <a:r>
              <a:rPr lang="zh-CN" altLang="en-US" sz="1300" b="0" dirty="0">
                <a:solidFill>
                  <a:srgbClr val="3333FF"/>
                </a:solidFill>
              </a:rPr>
              <a:t>，</a:t>
            </a:r>
            <a:r>
              <a:rPr lang="en-US" altLang="zh-CN" sz="1300" b="0" dirty="0">
                <a:solidFill>
                  <a:srgbClr val="3333FF"/>
                </a:solidFill>
              </a:rPr>
              <a:t>10</a:t>
            </a:r>
          </a:p>
          <a:p>
            <a:pPr>
              <a:spcBef>
                <a:spcPct val="50000"/>
              </a:spcBef>
            </a:pPr>
            <a:r>
              <a:rPr lang="en-US" altLang="zh-CN" sz="1300" b="0" dirty="0">
                <a:solidFill>
                  <a:srgbClr val="3333FF"/>
                </a:solidFill>
              </a:rPr>
              <a:t>	JC	AHHN1</a:t>
            </a:r>
          </a:p>
          <a:p>
            <a:pPr>
              <a:spcBef>
                <a:spcPct val="50000"/>
              </a:spcBef>
            </a:pPr>
            <a:r>
              <a:rPr lang="en-US" altLang="zh-CN" sz="1300" b="0" dirty="0">
                <a:solidFill>
                  <a:srgbClr val="3333FF"/>
                </a:solidFill>
              </a:rPr>
              <a:t>	ADD	AH</a:t>
            </a:r>
            <a:r>
              <a:rPr lang="zh-CN" altLang="en-US" sz="1300" b="0" dirty="0">
                <a:solidFill>
                  <a:srgbClr val="3333FF"/>
                </a:solidFill>
              </a:rPr>
              <a:t>，</a:t>
            </a:r>
            <a:r>
              <a:rPr lang="en-US" altLang="zh-CN" sz="1300" b="0" dirty="0">
                <a:solidFill>
                  <a:srgbClr val="3333FF"/>
                </a:solidFill>
              </a:rPr>
              <a:t>7</a:t>
            </a:r>
          </a:p>
          <a:p>
            <a:pPr>
              <a:spcBef>
                <a:spcPct val="50000"/>
              </a:spcBef>
            </a:pPr>
            <a:r>
              <a:rPr lang="en-US" altLang="zh-CN" sz="1300" b="0" dirty="0">
                <a:solidFill>
                  <a:srgbClr val="3333FF"/>
                </a:solidFill>
              </a:rPr>
              <a:t>AHHN1</a:t>
            </a:r>
            <a:r>
              <a:rPr lang="zh-CN" altLang="en-US" sz="1300" b="0" dirty="0">
                <a:solidFill>
                  <a:srgbClr val="3333FF"/>
                </a:solidFill>
              </a:rPr>
              <a:t>：	</a:t>
            </a:r>
            <a:r>
              <a:rPr lang="en-US" altLang="zh-CN" sz="1300" b="0" dirty="0">
                <a:solidFill>
                  <a:srgbClr val="3333FF"/>
                </a:solidFill>
              </a:rPr>
              <a:t>ADD	AH</a:t>
            </a:r>
            <a:r>
              <a:rPr lang="zh-CN" altLang="en-US" sz="1300" b="0" dirty="0">
                <a:solidFill>
                  <a:srgbClr val="3333FF"/>
                </a:solidFill>
              </a:rPr>
              <a:t>，</a:t>
            </a:r>
            <a:r>
              <a:rPr lang="en-US" altLang="zh-CN" sz="1300" b="0" dirty="0">
                <a:solidFill>
                  <a:srgbClr val="3333FF"/>
                </a:solidFill>
              </a:rPr>
              <a:t>30H</a:t>
            </a:r>
          </a:p>
          <a:p>
            <a:pPr>
              <a:spcBef>
                <a:spcPct val="50000"/>
              </a:spcBef>
            </a:pPr>
            <a:r>
              <a:rPr lang="en-US" altLang="zh-CN" sz="1300" b="0" dirty="0">
                <a:solidFill>
                  <a:srgbClr val="3333FF"/>
                </a:solidFill>
              </a:rPr>
              <a:t>	ENDM</a:t>
            </a:r>
          </a:p>
          <a:p>
            <a:pPr>
              <a:spcBef>
                <a:spcPct val="50000"/>
              </a:spcBef>
            </a:pPr>
            <a:r>
              <a:rPr lang="en-US" altLang="zh-CN" sz="1300" b="0" dirty="0">
                <a:solidFill>
                  <a:srgbClr val="FF0000"/>
                </a:solidFill>
              </a:rPr>
              <a:t>ALLN	MACRO</a:t>
            </a:r>
          </a:p>
          <a:p>
            <a:pPr>
              <a:spcBef>
                <a:spcPct val="50000"/>
              </a:spcBef>
            </a:pPr>
            <a:r>
              <a:rPr lang="en-US" altLang="zh-CN" sz="1300" b="0" dirty="0">
                <a:solidFill>
                  <a:srgbClr val="FF0000"/>
                </a:solidFill>
              </a:rPr>
              <a:t>	</a:t>
            </a:r>
            <a:r>
              <a:rPr lang="en-US" altLang="zh-CN" sz="1300" dirty="0">
                <a:solidFill>
                  <a:srgbClr val="FF0000"/>
                </a:solidFill>
              </a:rPr>
              <a:t>LOCAL	ALLN1</a:t>
            </a:r>
          </a:p>
          <a:p>
            <a:pPr>
              <a:spcBef>
                <a:spcPct val="50000"/>
              </a:spcBef>
            </a:pPr>
            <a:r>
              <a:rPr lang="en-US" altLang="zh-CN" sz="1300" b="0" dirty="0">
                <a:solidFill>
                  <a:srgbClr val="FF0000"/>
                </a:solidFill>
              </a:rPr>
              <a:t>	AND	AL</a:t>
            </a:r>
            <a:r>
              <a:rPr lang="zh-CN" altLang="en-US" sz="1300" b="0" dirty="0">
                <a:solidFill>
                  <a:srgbClr val="FF0000"/>
                </a:solidFill>
              </a:rPr>
              <a:t>，</a:t>
            </a:r>
            <a:r>
              <a:rPr lang="en-US" altLang="zh-CN" sz="1300" b="0" dirty="0">
                <a:solidFill>
                  <a:srgbClr val="FF0000"/>
                </a:solidFill>
              </a:rPr>
              <a:t>0FH</a:t>
            </a:r>
          </a:p>
          <a:p>
            <a:pPr>
              <a:spcBef>
                <a:spcPct val="50000"/>
              </a:spcBef>
            </a:pPr>
            <a:r>
              <a:rPr lang="en-US" altLang="zh-CN" sz="1300" b="0" dirty="0">
                <a:solidFill>
                  <a:srgbClr val="FF0000"/>
                </a:solidFill>
              </a:rPr>
              <a:t>	CMP	AL</a:t>
            </a:r>
            <a:r>
              <a:rPr lang="zh-CN" altLang="en-US" sz="1300" b="0" dirty="0">
                <a:solidFill>
                  <a:srgbClr val="FF0000"/>
                </a:solidFill>
              </a:rPr>
              <a:t>，</a:t>
            </a:r>
            <a:r>
              <a:rPr lang="en-US" altLang="zh-CN" sz="1300" b="0" dirty="0">
                <a:solidFill>
                  <a:srgbClr val="FF0000"/>
                </a:solidFill>
              </a:rPr>
              <a:t>10</a:t>
            </a:r>
          </a:p>
          <a:p>
            <a:pPr>
              <a:spcBef>
                <a:spcPct val="50000"/>
              </a:spcBef>
            </a:pPr>
            <a:r>
              <a:rPr lang="en-US" altLang="zh-CN" sz="1300" b="0" dirty="0">
                <a:solidFill>
                  <a:srgbClr val="FF0000"/>
                </a:solidFill>
              </a:rPr>
              <a:t>	JC	ALLN1</a:t>
            </a:r>
          </a:p>
          <a:p>
            <a:pPr>
              <a:spcBef>
                <a:spcPct val="50000"/>
              </a:spcBef>
            </a:pPr>
            <a:r>
              <a:rPr lang="en-US" altLang="zh-CN" sz="1300" b="0" dirty="0">
                <a:solidFill>
                  <a:srgbClr val="FF0000"/>
                </a:solidFill>
              </a:rPr>
              <a:t>	ADD	AL</a:t>
            </a:r>
            <a:r>
              <a:rPr lang="zh-CN" altLang="en-US" sz="1300" b="0" dirty="0">
                <a:solidFill>
                  <a:srgbClr val="FF0000"/>
                </a:solidFill>
              </a:rPr>
              <a:t>，</a:t>
            </a:r>
            <a:r>
              <a:rPr lang="en-US" altLang="zh-CN" sz="1300" b="0" dirty="0">
                <a:solidFill>
                  <a:srgbClr val="FF0000"/>
                </a:solidFill>
              </a:rPr>
              <a:t>7</a:t>
            </a:r>
          </a:p>
          <a:p>
            <a:pPr>
              <a:spcBef>
                <a:spcPct val="50000"/>
              </a:spcBef>
            </a:pPr>
            <a:r>
              <a:rPr lang="en-US" altLang="zh-CN" sz="1300" b="0" dirty="0">
                <a:solidFill>
                  <a:srgbClr val="FF0000"/>
                </a:solidFill>
              </a:rPr>
              <a:t>ALLN1</a:t>
            </a:r>
            <a:r>
              <a:rPr lang="zh-CN" altLang="en-US" sz="1300" b="0" dirty="0">
                <a:solidFill>
                  <a:srgbClr val="FF0000"/>
                </a:solidFill>
              </a:rPr>
              <a:t>：	</a:t>
            </a:r>
            <a:r>
              <a:rPr lang="en-US" altLang="zh-CN" sz="1300" b="0" dirty="0">
                <a:solidFill>
                  <a:srgbClr val="FF0000"/>
                </a:solidFill>
              </a:rPr>
              <a:t>ADD	AL</a:t>
            </a:r>
            <a:r>
              <a:rPr lang="zh-CN" altLang="en-US" sz="1300" b="0" dirty="0">
                <a:solidFill>
                  <a:srgbClr val="FF0000"/>
                </a:solidFill>
              </a:rPr>
              <a:t>，</a:t>
            </a:r>
            <a:r>
              <a:rPr lang="en-US" altLang="zh-CN" sz="1300" b="0" dirty="0">
                <a:solidFill>
                  <a:srgbClr val="FF0000"/>
                </a:solidFill>
              </a:rPr>
              <a:t>30H</a:t>
            </a:r>
          </a:p>
          <a:p>
            <a:pPr>
              <a:spcBef>
                <a:spcPct val="50000"/>
              </a:spcBef>
            </a:pPr>
            <a:r>
              <a:rPr lang="en-US" altLang="zh-CN" sz="1300" b="0" dirty="0">
                <a:solidFill>
                  <a:srgbClr val="FF0000"/>
                </a:solidFill>
              </a:rPr>
              <a:t>	ENDM</a:t>
            </a:r>
          </a:p>
          <a:p>
            <a:pPr algn="l">
              <a:spcBef>
                <a:spcPct val="50000"/>
              </a:spcBef>
            </a:pPr>
            <a:r>
              <a:rPr lang="en-US" altLang="zh-CN" sz="1300" b="0" dirty="0">
                <a:latin typeface="宋体" panose="02010600030101010101" pitchFamily="2" charset="-122"/>
                <a:sym typeface="+mn-ea"/>
              </a:rPr>
              <a:t>	</a:t>
            </a:r>
            <a:r>
              <a:rPr lang="en-US" altLang="zh-CN" sz="1300" b="0" dirty="0">
                <a:sym typeface="+mn-ea"/>
              </a:rPr>
              <a:t>AHHN</a:t>
            </a:r>
            <a:endParaRPr lang="en-US" altLang="zh-CN" sz="1300" b="0" dirty="0"/>
          </a:p>
          <a:p>
            <a:pPr algn="l">
              <a:spcBef>
                <a:spcPct val="50000"/>
              </a:spcBef>
            </a:pPr>
            <a:r>
              <a:rPr lang="en-US" altLang="zh-CN" sz="1300" b="0" dirty="0">
                <a:sym typeface="+mn-ea"/>
              </a:rPr>
              <a:t>	ALLN</a:t>
            </a:r>
            <a:endParaRPr lang="en-US" altLang="zh-CN" sz="1300" b="0" dirty="0"/>
          </a:p>
          <a:p>
            <a:pPr>
              <a:spcBef>
                <a:spcPct val="50000"/>
              </a:spcBef>
            </a:pPr>
            <a:r>
              <a:rPr lang="en-US" altLang="zh-CN" sz="1300" b="0" dirty="0"/>
              <a:t>	ENDM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B9A33D22-F782-4861-9FB1-4910513C3B83}"/>
              </a:ext>
            </a:extLst>
          </p:cNvPr>
          <p:cNvSpPr txBox="1"/>
          <p:nvPr/>
        </p:nvSpPr>
        <p:spPr>
          <a:xfrm>
            <a:off x="3724956" y="3248980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>
                <a:solidFill>
                  <a:srgbClr val="FF0000"/>
                </a:solidFill>
              </a:rPr>
              <a:t>BHTOAL</a:t>
            </a:r>
            <a:r>
              <a:rPr lang="zh-CN" altLang="en-US" sz="2000" dirty="0">
                <a:solidFill>
                  <a:srgbClr val="FF0000"/>
                </a:solidFill>
              </a:rPr>
              <a:t>宏：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algn="just"/>
            <a:r>
              <a:rPr lang="zh-CN" altLang="en-US" sz="2000" dirty="0"/>
              <a:t>将</a:t>
            </a:r>
            <a:r>
              <a:rPr lang="en-US" altLang="zh-CN" sz="2000" dirty="0"/>
              <a:t>AL</a:t>
            </a:r>
            <a:r>
              <a:rPr lang="zh-CN" altLang="en-US" sz="2000" dirty="0"/>
              <a:t>中</a:t>
            </a:r>
            <a:r>
              <a:rPr lang="zh-CN" altLang="en-US" sz="2000" dirty="0" smtClean="0"/>
              <a:t>的值转换成</a:t>
            </a:r>
            <a:r>
              <a:rPr lang="en-US" altLang="zh-CN" sz="2000" dirty="0" smtClean="0"/>
              <a:t>ASCII</a:t>
            </a:r>
            <a:r>
              <a:rPr lang="zh-CN" altLang="en-US" sz="2000" dirty="0" smtClean="0"/>
              <a:t>码。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252464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ChangeArrowheads="1"/>
          </p:cNvSpPr>
          <p:nvPr/>
        </p:nvSpPr>
        <p:spPr bwMode="auto">
          <a:xfrm>
            <a:off x="395536" y="1804749"/>
            <a:ext cx="8153400" cy="42165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indent="622300" algn="just" eaLnBrk="0" hangingPunct="0">
              <a:lnSpc>
                <a:spcPct val="125000"/>
              </a:lnSpc>
              <a:spcBef>
                <a:spcPts val="1200"/>
              </a:spcBef>
              <a:buClr>
                <a:schemeClr val="bg2"/>
              </a:buClr>
              <a:buSzPct val="75000"/>
              <a:buFontTx/>
            </a:pPr>
            <a:r>
              <a:rPr lang="zh-CN" altLang="en-US" b="0" dirty="0">
                <a:solidFill>
                  <a:srgbClr val="3333FF"/>
                </a:solidFill>
                <a:latin typeface="+mn-lt"/>
                <a:ea typeface="楷体_GB2312" pitchFamily="1" charset="-122"/>
              </a:rPr>
              <a:t>在计算机键盘上除了可输入各种字符</a:t>
            </a:r>
            <a:r>
              <a:rPr lang="en-US" altLang="zh-CN" b="0" dirty="0">
                <a:solidFill>
                  <a:srgbClr val="3333FF"/>
                </a:solidFill>
                <a:latin typeface="+mn-lt"/>
                <a:ea typeface="楷体_GB2312" pitchFamily="1" charset="-122"/>
              </a:rPr>
              <a:t>(</a:t>
            </a:r>
            <a:r>
              <a:rPr lang="zh-CN" altLang="en-US" b="0" dirty="0">
                <a:solidFill>
                  <a:srgbClr val="3333FF"/>
                </a:solidFill>
                <a:latin typeface="+mn-lt"/>
                <a:ea typeface="楷体_GB2312" pitchFamily="1" charset="-122"/>
              </a:rPr>
              <a:t>字母、数字和符号等</a:t>
            </a:r>
            <a:r>
              <a:rPr lang="en-US" altLang="zh-CN" b="0" dirty="0">
                <a:solidFill>
                  <a:srgbClr val="3333FF"/>
                </a:solidFill>
                <a:latin typeface="+mn-lt"/>
                <a:ea typeface="楷体_GB2312" pitchFamily="1" charset="-122"/>
              </a:rPr>
              <a:t>)</a:t>
            </a:r>
            <a:r>
              <a:rPr lang="zh-CN" altLang="en-US" b="0" dirty="0">
                <a:solidFill>
                  <a:srgbClr val="3333FF"/>
                </a:solidFill>
                <a:latin typeface="+mn-lt"/>
                <a:ea typeface="楷体_GB2312" pitchFamily="1" charset="-122"/>
              </a:rPr>
              <a:t>的按键之外，还有一些控制键</a:t>
            </a:r>
            <a:r>
              <a:rPr lang="en-US" altLang="zh-CN" b="0" dirty="0">
                <a:solidFill>
                  <a:srgbClr val="3333FF"/>
                </a:solidFill>
                <a:latin typeface="+mn-lt"/>
                <a:ea typeface="楷体_GB2312" pitchFamily="1" charset="-122"/>
              </a:rPr>
              <a:t>(</a:t>
            </a:r>
            <a:r>
              <a:rPr lang="zh-CN" altLang="en-US" b="0" dirty="0">
                <a:solidFill>
                  <a:srgbClr val="3333FF"/>
                </a:solidFill>
                <a:latin typeface="+mn-lt"/>
                <a:ea typeface="楷体_GB2312" pitchFamily="1" charset="-122"/>
              </a:rPr>
              <a:t>如：</a:t>
            </a:r>
            <a:r>
              <a:rPr lang="en-US" altLang="zh-CN" b="0" dirty="0">
                <a:solidFill>
                  <a:srgbClr val="3333FF"/>
                </a:solidFill>
                <a:latin typeface="+mn-lt"/>
                <a:ea typeface="楷体_GB2312" pitchFamily="1" charset="-122"/>
              </a:rPr>
              <a:t>Ctrl</a:t>
            </a:r>
            <a:r>
              <a:rPr lang="zh-CN" altLang="en-US" b="0" dirty="0">
                <a:solidFill>
                  <a:srgbClr val="3333FF"/>
                </a:solidFill>
                <a:latin typeface="+mn-lt"/>
                <a:ea typeface="楷体_GB2312" pitchFamily="1" charset="-122"/>
              </a:rPr>
              <a:t>、</a:t>
            </a:r>
            <a:r>
              <a:rPr lang="en-US" altLang="zh-CN" b="0" dirty="0">
                <a:solidFill>
                  <a:srgbClr val="3333FF"/>
                </a:solidFill>
                <a:latin typeface="+mn-lt"/>
                <a:ea typeface="楷体_GB2312" pitchFamily="1" charset="-122"/>
              </a:rPr>
              <a:t>Alt</a:t>
            </a:r>
            <a:r>
              <a:rPr lang="zh-CN" altLang="en-US" b="0" dirty="0">
                <a:solidFill>
                  <a:srgbClr val="3333FF"/>
                </a:solidFill>
                <a:latin typeface="+mn-lt"/>
                <a:ea typeface="楷体_GB2312" pitchFamily="1" charset="-122"/>
              </a:rPr>
              <a:t>、</a:t>
            </a:r>
            <a:r>
              <a:rPr lang="en-US" altLang="zh-CN" b="0" dirty="0">
                <a:solidFill>
                  <a:srgbClr val="3333FF"/>
                </a:solidFill>
                <a:latin typeface="+mn-lt"/>
                <a:ea typeface="楷体_GB2312" pitchFamily="1" charset="-122"/>
              </a:rPr>
              <a:t>Shift</a:t>
            </a:r>
            <a:r>
              <a:rPr lang="zh-CN" altLang="en-US" b="0" dirty="0">
                <a:solidFill>
                  <a:srgbClr val="3333FF"/>
                </a:solidFill>
                <a:latin typeface="+mn-lt"/>
                <a:ea typeface="楷体_GB2312" pitchFamily="1" charset="-122"/>
              </a:rPr>
              <a:t>等</a:t>
            </a:r>
            <a:r>
              <a:rPr lang="en-US" altLang="zh-CN" b="0" dirty="0">
                <a:solidFill>
                  <a:srgbClr val="3333FF"/>
                </a:solidFill>
                <a:latin typeface="+mn-lt"/>
                <a:ea typeface="楷体_GB2312" pitchFamily="1" charset="-122"/>
              </a:rPr>
              <a:t>)</a:t>
            </a:r>
            <a:r>
              <a:rPr lang="zh-CN" altLang="en-US" b="0" dirty="0">
                <a:solidFill>
                  <a:srgbClr val="3333FF"/>
                </a:solidFill>
                <a:latin typeface="+mn-lt"/>
                <a:ea typeface="楷体_GB2312" pitchFamily="1" charset="-122"/>
              </a:rPr>
              <a:t>、双态键</a:t>
            </a:r>
            <a:r>
              <a:rPr lang="en-US" altLang="zh-CN" b="0" dirty="0">
                <a:solidFill>
                  <a:srgbClr val="3333FF"/>
                </a:solidFill>
                <a:latin typeface="+mn-lt"/>
                <a:ea typeface="楷体_GB2312" pitchFamily="1" charset="-122"/>
              </a:rPr>
              <a:t>(</a:t>
            </a:r>
            <a:r>
              <a:rPr lang="zh-CN" altLang="en-US" b="0" dirty="0">
                <a:solidFill>
                  <a:srgbClr val="3333FF"/>
                </a:solidFill>
                <a:latin typeface="+mn-lt"/>
                <a:ea typeface="楷体_GB2312" pitchFamily="1" charset="-122"/>
              </a:rPr>
              <a:t>如：</a:t>
            </a:r>
            <a:r>
              <a:rPr lang="en-US" altLang="zh-CN" b="0" dirty="0" err="1">
                <a:solidFill>
                  <a:srgbClr val="3333FF"/>
                </a:solidFill>
                <a:latin typeface="+mn-lt"/>
                <a:ea typeface="楷体_GB2312" pitchFamily="1" charset="-122"/>
              </a:rPr>
              <a:t>Num</a:t>
            </a:r>
            <a:r>
              <a:rPr lang="en-US" altLang="zh-CN" b="0" dirty="0">
                <a:solidFill>
                  <a:srgbClr val="3333FF"/>
                </a:solidFill>
                <a:latin typeface="+mn-lt"/>
                <a:ea typeface="楷体_GB2312" pitchFamily="1" charset="-122"/>
              </a:rPr>
              <a:t> Lock</a:t>
            </a:r>
            <a:r>
              <a:rPr lang="zh-CN" altLang="en-US" b="0" dirty="0">
                <a:solidFill>
                  <a:srgbClr val="3333FF"/>
                </a:solidFill>
                <a:latin typeface="+mn-lt"/>
                <a:ea typeface="楷体_GB2312" pitchFamily="1" charset="-122"/>
              </a:rPr>
              <a:t>、</a:t>
            </a:r>
            <a:r>
              <a:rPr lang="en-US" altLang="zh-CN" b="0" dirty="0">
                <a:solidFill>
                  <a:srgbClr val="3333FF"/>
                </a:solidFill>
                <a:latin typeface="+mn-lt"/>
                <a:ea typeface="楷体_GB2312" pitchFamily="1" charset="-122"/>
              </a:rPr>
              <a:t>Caps Lock</a:t>
            </a:r>
            <a:r>
              <a:rPr lang="zh-CN" altLang="en-US" b="0" dirty="0">
                <a:solidFill>
                  <a:srgbClr val="3333FF"/>
                </a:solidFill>
                <a:latin typeface="+mn-lt"/>
                <a:ea typeface="楷体_GB2312" pitchFamily="1" charset="-122"/>
              </a:rPr>
              <a:t>等</a:t>
            </a:r>
            <a:r>
              <a:rPr lang="en-US" altLang="zh-CN" b="0" dirty="0">
                <a:solidFill>
                  <a:srgbClr val="3333FF"/>
                </a:solidFill>
                <a:latin typeface="+mn-lt"/>
                <a:ea typeface="楷体_GB2312" pitchFamily="1" charset="-122"/>
              </a:rPr>
              <a:t>)</a:t>
            </a:r>
            <a:r>
              <a:rPr lang="zh-CN" altLang="en-US" b="0" dirty="0">
                <a:solidFill>
                  <a:srgbClr val="3333FF"/>
                </a:solidFill>
                <a:latin typeface="+mn-lt"/>
                <a:ea typeface="楷体_GB2312" pitchFamily="1" charset="-122"/>
              </a:rPr>
              <a:t>和特殊请求键</a:t>
            </a:r>
            <a:r>
              <a:rPr lang="en-US" altLang="zh-CN" b="0" dirty="0">
                <a:solidFill>
                  <a:srgbClr val="3333FF"/>
                </a:solidFill>
                <a:latin typeface="+mn-lt"/>
                <a:ea typeface="楷体_GB2312" pitchFamily="1" charset="-122"/>
              </a:rPr>
              <a:t>(</a:t>
            </a:r>
            <a:r>
              <a:rPr lang="zh-CN" altLang="en-US" b="0" dirty="0">
                <a:solidFill>
                  <a:srgbClr val="3333FF"/>
                </a:solidFill>
                <a:latin typeface="+mn-lt"/>
                <a:ea typeface="楷体_GB2312" pitchFamily="1" charset="-122"/>
              </a:rPr>
              <a:t>如：</a:t>
            </a:r>
            <a:r>
              <a:rPr lang="en-US" altLang="zh-CN" b="0" dirty="0">
                <a:solidFill>
                  <a:srgbClr val="3333FF"/>
                </a:solidFill>
                <a:latin typeface="+mn-lt"/>
                <a:ea typeface="楷体_GB2312" pitchFamily="1" charset="-122"/>
              </a:rPr>
              <a:t>Print Screen</a:t>
            </a:r>
            <a:r>
              <a:rPr lang="zh-CN" altLang="en-US" b="0" dirty="0">
                <a:solidFill>
                  <a:srgbClr val="3333FF"/>
                </a:solidFill>
                <a:latin typeface="+mn-lt"/>
                <a:ea typeface="楷体_GB2312" pitchFamily="1" charset="-122"/>
              </a:rPr>
              <a:t>、</a:t>
            </a:r>
            <a:r>
              <a:rPr lang="en-US" altLang="zh-CN" b="0" dirty="0">
                <a:solidFill>
                  <a:srgbClr val="3333FF"/>
                </a:solidFill>
                <a:latin typeface="+mn-lt"/>
                <a:ea typeface="楷体_GB2312" pitchFamily="1" charset="-122"/>
              </a:rPr>
              <a:t>Scroll Lock</a:t>
            </a:r>
            <a:r>
              <a:rPr lang="zh-CN" altLang="en-US" b="0" dirty="0">
                <a:solidFill>
                  <a:srgbClr val="3333FF"/>
                </a:solidFill>
                <a:latin typeface="+mn-lt"/>
                <a:ea typeface="楷体_GB2312" pitchFamily="1" charset="-122"/>
              </a:rPr>
              <a:t>等</a:t>
            </a:r>
            <a:r>
              <a:rPr lang="en-US" altLang="zh-CN" b="0" dirty="0">
                <a:solidFill>
                  <a:srgbClr val="3333FF"/>
                </a:solidFill>
                <a:latin typeface="+mn-lt"/>
                <a:ea typeface="楷体_GB2312" pitchFamily="1" charset="-122"/>
              </a:rPr>
              <a:t>)</a:t>
            </a:r>
            <a:r>
              <a:rPr lang="zh-CN" altLang="en-US" b="0" dirty="0">
                <a:solidFill>
                  <a:srgbClr val="3333FF"/>
                </a:solidFill>
                <a:latin typeface="+mn-lt"/>
                <a:ea typeface="楷体_GB2312" pitchFamily="1" charset="-122"/>
              </a:rPr>
              <a:t>。 </a:t>
            </a:r>
          </a:p>
          <a:p>
            <a:pPr indent="622300" algn="just" eaLnBrk="0" hangingPunct="0">
              <a:lnSpc>
                <a:spcPct val="125000"/>
              </a:lnSpc>
              <a:spcBef>
                <a:spcPts val="1200"/>
              </a:spcBef>
              <a:buClr>
                <a:schemeClr val="bg2"/>
              </a:buClr>
              <a:buSzPct val="75000"/>
              <a:buFontTx/>
            </a:pPr>
            <a:r>
              <a:rPr lang="zh-CN" altLang="en-US" b="0" dirty="0">
                <a:solidFill>
                  <a:srgbClr val="3333FF"/>
                </a:solidFill>
                <a:latin typeface="+mn-lt"/>
                <a:ea typeface="楷体_GB2312" pitchFamily="1" charset="-122"/>
              </a:rPr>
              <a:t>键盘中的控制键和双态键是非打印按键，</a:t>
            </a:r>
            <a:r>
              <a:rPr lang="zh-CN" altLang="en-US" b="0" dirty="0" smtClean="0">
                <a:solidFill>
                  <a:srgbClr val="3333FF"/>
                </a:solidFill>
                <a:latin typeface="+mn-lt"/>
                <a:ea typeface="楷体_GB2312" pitchFamily="1" charset="-122"/>
              </a:rPr>
              <a:t>它们起</a:t>
            </a:r>
            <a:r>
              <a:rPr lang="zh-CN" altLang="en-US" b="0" dirty="0">
                <a:solidFill>
                  <a:srgbClr val="3333FF"/>
                </a:solidFill>
                <a:latin typeface="+mn-lt"/>
                <a:ea typeface="楷体_GB2312" pitchFamily="1" charset="-122"/>
              </a:rPr>
              <a:t>控制或转换</a:t>
            </a:r>
            <a:r>
              <a:rPr lang="zh-CN" altLang="en-US" b="0" dirty="0" smtClean="0">
                <a:solidFill>
                  <a:srgbClr val="3333FF"/>
                </a:solidFill>
                <a:latin typeface="+mn-lt"/>
                <a:ea typeface="楷体_GB2312" pitchFamily="1" charset="-122"/>
              </a:rPr>
              <a:t>作用。</a:t>
            </a:r>
            <a:r>
              <a:rPr lang="zh-CN" altLang="en-US" b="0" dirty="0">
                <a:solidFill>
                  <a:srgbClr val="3333FF"/>
                </a:solidFill>
                <a:latin typeface="+mn-lt"/>
                <a:ea typeface="楷体_GB2312" pitchFamily="1" charset="-122"/>
              </a:rPr>
              <a:t>当使用者按下控制键或双态键时，系统要记住其所按下的按键。为此，在计算机系统中，特意安排的一个</a:t>
            </a:r>
            <a:r>
              <a:rPr lang="zh-CN" altLang="en-US" b="0" dirty="0" smtClean="0">
                <a:solidFill>
                  <a:srgbClr val="3333FF"/>
                </a:solidFill>
                <a:latin typeface="+mn-lt"/>
                <a:ea typeface="楷体_GB2312" pitchFamily="1" charset="-122"/>
              </a:rPr>
              <a:t>字节来</a:t>
            </a:r>
            <a:r>
              <a:rPr lang="zh-CN" altLang="en-US" b="0" dirty="0">
                <a:solidFill>
                  <a:srgbClr val="3333FF"/>
                </a:solidFill>
                <a:latin typeface="+mn-lt"/>
                <a:ea typeface="楷体_GB2312" pitchFamily="1" charset="-122"/>
              </a:rPr>
              <a:t>标志这些按键的状态，我们称该字为</a:t>
            </a:r>
            <a:r>
              <a:rPr lang="zh-CN" altLang="en-US" b="0" dirty="0">
                <a:solidFill>
                  <a:srgbClr val="FF0000"/>
                </a:solidFill>
                <a:latin typeface="+mn-lt"/>
                <a:ea typeface="楷体_GB2312" pitchFamily="1" charset="-122"/>
              </a:rPr>
              <a:t>键盘状态</a:t>
            </a:r>
            <a:r>
              <a:rPr lang="zh-CN" altLang="en-US" b="0" dirty="0" smtClean="0">
                <a:solidFill>
                  <a:srgbClr val="FF0000"/>
                </a:solidFill>
                <a:latin typeface="+mn-lt"/>
                <a:ea typeface="楷体_GB2312" pitchFamily="1" charset="-122"/>
              </a:rPr>
              <a:t>字节</a:t>
            </a:r>
            <a:r>
              <a:rPr lang="zh-CN" altLang="en-US" b="0" dirty="0">
                <a:solidFill>
                  <a:srgbClr val="FF0000"/>
                </a:solidFill>
              </a:rPr>
              <a:t>（</a:t>
            </a:r>
            <a:r>
              <a:rPr lang="en-US" altLang="zh-CN" b="0" dirty="0" err="1">
                <a:solidFill>
                  <a:srgbClr val="FF0000"/>
                </a:solidFill>
              </a:rPr>
              <a:t>KB_Flag</a:t>
            </a:r>
            <a:r>
              <a:rPr lang="zh-CN" altLang="en-US" b="0" dirty="0">
                <a:solidFill>
                  <a:srgbClr val="FF0000"/>
                </a:solidFill>
              </a:rPr>
              <a:t>） </a:t>
            </a:r>
            <a:r>
              <a:rPr lang="zh-CN" altLang="en-US" b="0" dirty="0" smtClean="0">
                <a:solidFill>
                  <a:srgbClr val="3333FF"/>
                </a:solidFill>
                <a:latin typeface="+mn-lt"/>
                <a:ea typeface="楷体_GB2312" pitchFamily="1" charset="-122"/>
              </a:rPr>
              <a:t>。</a:t>
            </a:r>
            <a:endParaRPr lang="zh-CN" altLang="en-US" b="0" dirty="0">
              <a:solidFill>
                <a:srgbClr val="3333FF"/>
              </a:solidFill>
              <a:latin typeface="+mn-lt"/>
              <a:ea typeface="楷体_GB2312" pitchFamily="1" charset="-122"/>
            </a:endParaRPr>
          </a:p>
        </p:txBody>
      </p:sp>
      <p:sp>
        <p:nvSpPr>
          <p:cNvPr id="266243" name="Rectangle 3"/>
          <p:cNvSpPr>
            <a:spLocks noChangeArrowheads="1"/>
          </p:cNvSpPr>
          <p:nvPr/>
        </p:nvSpPr>
        <p:spPr bwMode="auto">
          <a:xfrm>
            <a:off x="471736" y="1042749"/>
            <a:ext cx="2057400" cy="5191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键盘状态字</a:t>
            </a:r>
          </a:p>
        </p:txBody>
      </p:sp>
      <p:sp>
        <p:nvSpPr>
          <p:cNvPr id="4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键盘</a:t>
            </a:r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I/O</a:t>
            </a:r>
            <a:endParaRPr lang="zh-CN" altLang="en-US" sz="2600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308947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266" name="Picture 1026" descr="C:\Documents and Settings\ljz\My Documents\My Pictures\08-5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65"/>
          <a:stretch/>
        </p:blipFill>
        <p:spPr bwMode="auto">
          <a:xfrm>
            <a:off x="1794510" y="1785984"/>
            <a:ext cx="5554975" cy="367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键盘</a:t>
            </a:r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I/O</a:t>
            </a:r>
            <a:endParaRPr lang="zh-CN" altLang="en-US" sz="2600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F515B02D-8431-4BC0-B89F-598613448967}"/>
              </a:ext>
            </a:extLst>
          </p:cNvPr>
          <p:cNvSpPr txBox="1"/>
          <p:nvPr/>
        </p:nvSpPr>
        <p:spPr>
          <a:xfrm>
            <a:off x="467542" y="5625244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>
                <a:solidFill>
                  <a:srgbClr val="FF0000"/>
                </a:solidFill>
              </a:rPr>
              <a:t>INT 16H</a:t>
            </a:r>
            <a:r>
              <a:rPr lang="zh-CN" altLang="en-US" b="0" dirty="0">
                <a:solidFill>
                  <a:srgbClr val="FF0000"/>
                </a:solidFill>
              </a:rPr>
              <a:t>的</a:t>
            </a:r>
            <a:r>
              <a:rPr lang="en-US" altLang="zh-CN" b="0" dirty="0">
                <a:solidFill>
                  <a:srgbClr val="FF0000"/>
                </a:solidFill>
              </a:rPr>
              <a:t>2</a:t>
            </a:r>
            <a:r>
              <a:rPr lang="zh-CN" altLang="en-US" b="0" dirty="0">
                <a:solidFill>
                  <a:srgbClr val="FF0000"/>
                </a:solidFill>
              </a:rPr>
              <a:t>号功能，可以把键盘状态字节（</a:t>
            </a:r>
            <a:r>
              <a:rPr lang="en-US" altLang="zh-CN" b="0" dirty="0" err="1">
                <a:solidFill>
                  <a:srgbClr val="FF0000"/>
                </a:solidFill>
              </a:rPr>
              <a:t>KB_Flag</a:t>
            </a:r>
            <a:r>
              <a:rPr lang="zh-CN" altLang="en-US" b="0" dirty="0">
                <a:solidFill>
                  <a:srgbClr val="FF0000"/>
                </a:solidFill>
              </a:rPr>
              <a:t>）回送到</a:t>
            </a:r>
            <a:r>
              <a:rPr lang="en-US" altLang="zh-CN" b="0" dirty="0">
                <a:solidFill>
                  <a:srgbClr val="FF0000"/>
                </a:solidFill>
              </a:rPr>
              <a:t>AL</a:t>
            </a:r>
            <a:r>
              <a:rPr lang="zh-CN" altLang="en-US" b="0" dirty="0">
                <a:solidFill>
                  <a:srgbClr val="FF0000"/>
                </a:solidFill>
              </a:rPr>
              <a:t>，其中</a:t>
            </a:r>
            <a:r>
              <a:rPr lang="en-US" altLang="zh-CN" b="0" dirty="0">
                <a:solidFill>
                  <a:srgbClr val="FF0000"/>
                </a:solidFill>
              </a:rPr>
              <a:t>1</a:t>
            </a:r>
            <a:r>
              <a:rPr lang="zh-CN" altLang="en-US" b="0" dirty="0">
                <a:solidFill>
                  <a:srgbClr val="FF0000"/>
                </a:solidFill>
              </a:rPr>
              <a:t>表示按下。</a:t>
            </a:r>
          </a:p>
        </p:txBody>
      </p:sp>
      <p:sp>
        <p:nvSpPr>
          <p:cNvPr id="4" name="矩形 3"/>
          <p:cNvSpPr/>
          <p:nvPr/>
        </p:nvSpPr>
        <p:spPr>
          <a:xfrm>
            <a:off x="575556" y="1155359"/>
            <a:ext cx="68407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键盘状态字节的各位含义如下图所示。</a:t>
            </a:r>
          </a:p>
        </p:txBody>
      </p:sp>
    </p:spTree>
    <p:extLst>
      <p:ext uri="{BB962C8B-B14F-4D97-AF65-F5344CB8AC3E}">
        <p14:creationId xmlns:p14="http://schemas.microsoft.com/office/powerpoint/2010/main" val="4539614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Text Box 1026"/>
          <p:cNvSpPr txBox="1">
            <a:spLocks noChangeArrowheads="1"/>
          </p:cNvSpPr>
          <p:nvPr/>
        </p:nvSpPr>
        <p:spPr bwMode="auto">
          <a:xfrm>
            <a:off x="2375756" y="1859755"/>
            <a:ext cx="3886200" cy="424731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indent="622300" algn="just" eaLnBrk="0" hangingPunct="0">
              <a:spcBef>
                <a:spcPts val="1200"/>
              </a:spcBef>
              <a:buClr>
                <a:schemeClr val="bg2"/>
              </a:buClr>
              <a:buSzPct val="75000"/>
              <a:buFontTx/>
              <a:defRPr>
                <a:solidFill>
                  <a:srgbClr val="3333FF"/>
                </a:solidFill>
                <a:effectLst/>
                <a:latin typeface="+mn-lt"/>
                <a:ea typeface="楷体_GB2312" pitchFamily="1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2"/>
              </a:buBlip>
              <a:defRPr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Blip>
                <a:blip r:embed="rId3"/>
              </a:buBlip>
              <a:defRPr sz="20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latin typeface="+mn-lt"/>
                <a:ea typeface="+mn-ea"/>
              </a:defRPr>
            </a:lvl9pPr>
          </a:lstStyle>
          <a:p>
            <a:r>
              <a:rPr lang="en-US" altLang="zh-CN" dirty="0"/>
              <a:t>code segment</a:t>
            </a:r>
          </a:p>
          <a:p>
            <a:r>
              <a:rPr lang="en-US" altLang="zh-CN" dirty="0"/>
              <a:t>         assume </a:t>
            </a:r>
            <a:r>
              <a:rPr lang="en-US" altLang="zh-CN" dirty="0" err="1"/>
              <a:t>cs:code</a:t>
            </a:r>
            <a:endParaRPr lang="en-US" altLang="zh-CN" dirty="0"/>
          </a:p>
          <a:p>
            <a:r>
              <a:rPr lang="en-US" altLang="zh-CN" dirty="0"/>
              <a:t>         </a:t>
            </a:r>
            <a:r>
              <a:rPr lang="en-US" altLang="zh-CN" dirty="0" err="1"/>
              <a:t>mov</a:t>
            </a:r>
            <a:r>
              <a:rPr lang="en-US" altLang="zh-CN" dirty="0"/>
              <a:t>  ah, 2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int</a:t>
            </a:r>
            <a:r>
              <a:rPr lang="en-US" altLang="zh-CN" dirty="0"/>
              <a:t>     16h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mov</a:t>
            </a:r>
            <a:r>
              <a:rPr lang="en-US" altLang="zh-CN" dirty="0"/>
              <a:t>   ah, 4ch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int</a:t>
            </a:r>
            <a:r>
              <a:rPr lang="en-US" altLang="zh-CN" dirty="0"/>
              <a:t>     21h</a:t>
            </a:r>
          </a:p>
          <a:p>
            <a:r>
              <a:rPr lang="en-US" altLang="zh-CN" dirty="0"/>
              <a:t>   code  ends</a:t>
            </a:r>
          </a:p>
          <a:p>
            <a:r>
              <a:rPr lang="en-US" altLang="zh-CN" dirty="0"/>
              <a:t>end</a:t>
            </a:r>
          </a:p>
        </p:txBody>
      </p:sp>
      <p:sp>
        <p:nvSpPr>
          <p:cNvPr id="271363" name="Rectangle 1027"/>
          <p:cNvSpPr>
            <a:spLocks noChangeArrowheads="1"/>
          </p:cNvSpPr>
          <p:nvPr/>
        </p:nvSpPr>
        <p:spPr bwMode="auto">
          <a:xfrm>
            <a:off x="2269480" y="945356"/>
            <a:ext cx="3756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u="sng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1" charset="-122"/>
                <a:ea typeface="楷体_GB2312" pitchFamily="1" charset="-122"/>
              </a:rPr>
              <a:t>读取特殊功能键的状态</a:t>
            </a:r>
          </a:p>
        </p:txBody>
      </p:sp>
      <p:sp>
        <p:nvSpPr>
          <p:cNvPr id="4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键盘</a:t>
            </a:r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I/O</a:t>
            </a:r>
            <a:endParaRPr lang="zh-CN" altLang="en-US" sz="2600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828298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">
            <a:extLst>
              <a:ext uri="{FF2B5EF4-FFF2-40B4-BE49-F238E27FC236}">
                <a16:creationId xmlns:a16="http://schemas.microsoft.com/office/drawing/2014/main" xmlns="" id="{41108F7D-06C9-4212-ACBE-DFDAE21C56D4}"/>
              </a:ext>
            </a:extLst>
          </p:cNvPr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键盘</a:t>
            </a:r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I/O</a:t>
            </a:r>
            <a:endParaRPr lang="zh-CN" altLang="en-US" sz="2600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7FA8C971-0BC2-4F02-BB6C-A374C79A00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49" r="5501" b="10724"/>
          <a:stretch/>
        </p:blipFill>
        <p:spPr>
          <a:xfrm>
            <a:off x="452120" y="980728"/>
            <a:ext cx="7216224" cy="394881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3E63567D-5D53-436C-B36C-029B028856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8610"/>
          <a:stretch/>
        </p:blipFill>
        <p:spPr>
          <a:xfrm>
            <a:off x="499402" y="5100329"/>
            <a:ext cx="7312958" cy="146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8677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CCC1A138-7C6E-45BC-8AFD-8D11B9C65E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77" t="21525" r="5199" b="2750"/>
          <a:stretch/>
        </p:blipFill>
        <p:spPr>
          <a:xfrm>
            <a:off x="935596" y="1124744"/>
            <a:ext cx="7128792" cy="5193196"/>
          </a:xfrm>
          <a:prstGeom prst="rect">
            <a:avLst/>
          </a:prstGeom>
        </p:spPr>
      </p:pic>
      <p:sp>
        <p:nvSpPr>
          <p:cNvPr id="5" name="文本框 1">
            <a:extLst>
              <a:ext uri="{FF2B5EF4-FFF2-40B4-BE49-F238E27FC236}">
                <a16:creationId xmlns:a16="http://schemas.microsoft.com/office/drawing/2014/main" xmlns="" id="{FC8A9BDE-1476-4932-8AA0-8E0E8C233070}"/>
              </a:ext>
            </a:extLst>
          </p:cNvPr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键盘</a:t>
            </a:r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I/O</a:t>
            </a:r>
            <a:endParaRPr lang="zh-CN" altLang="en-US" sz="2600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152855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</a:t>
            </a:r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讲：输入输出接口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23627" y="1225104"/>
            <a:ext cx="6571615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60000"/>
              </a:lnSpc>
              <a:buClr>
                <a:srgbClr val="FF3300"/>
              </a:buClr>
              <a:buFont typeface="Wingdings" panose="05000000000000000000" charset="0"/>
              <a:buChar char=""/>
            </a:pPr>
            <a:r>
              <a:rPr lang="en-US" altLang="zh-CN" dirty="0">
                <a:solidFill>
                  <a:srgbClr val="FF0000"/>
                </a:solidFill>
                <a:latin typeface="+mn-lt"/>
                <a:sym typeface="+mn-ea"/>
              </a:rPr>
              <a:t>BIOS</a:t>
            </a:r>
            <a:r>
              <a:rPr lang="zh-CN" altLang="en-US" dirty="0">
                <a:solidFill>
                  <a:srgbClr val="FF0000"/>
                </a:solidFill>
                <a:latin typeface="+mn-lt"/>
                <a:sym typeface="+mn-ea"/>
              </a:rPr>
              <a:t>与</a:t>
            </a:r>
            <a:r>
              <a:rPr lang="en-US" altLang="zh-CN" dirty="0">
                <a:solidFill>
                  <a:srgbClr val="FF0000"/>
                </a:solidFill>
                <a:latin typeface="+mn-lt"/>
                <a:sym typeface="+mn-ea"/>
              </a:rPr>
              <a:t>DOS</a:t>
            </a:r>
            <a:r>
              <a:rPr lang="zh-CN" altLang="en-US" dirty="0">
                <a:solidFill>
                  <a:srgbClr val="FF0000"/>
                </a:solidFill>
                <a:latin typeface="+mn-lt"/>
                <a:sym typeface="+mn-ea"/>
              </a:rPr>
              <a:t>简介</a:t>
            </a:r>
          </a:p>
          <a:p>
            <a:pPr marL="342900" indent="-342900">
              <a:lnSpc>
                <a:spcPct val="160000"/>
              </a:lnSpc>
              <a:buClr>
                <a:srgbClr val="FF3300"/>
              </a:buClr>
              <a:buFont typeface="Wingdings" panose="05000000000000000000" charset="0"/>
              <a:buChar char=""/>
            </a:pPr>
            <a:r>
              <a:rPr lang="zh-CN" altLang="en-US" b="0" dirty="0" smtClean="0">
                <a:latin typeface="+mn-lt"/>
                <a:sym typeface="+mn-ea"/>
              </a:rPr>
              <a:t>常用输入接口：键盘</a:t>
            </a:r>
            <a:r>
              <a:rPr lang="en-US" altLang="zh-CN" b="0" dirty="0">
                <a:latin typeface="+mn-lt"/>
                <a:sym typeface="+mn-ea"/>
              </a:rPr>
              <a:t>I/O</a:t>
            </a:r>
            <a:endParaRPr lang="zh-CN" altLang="en-US" b="0" dirty="0">
              <a:latin typeface="+mn-lt"/>
              <a:sym typeface="+mn-ea"/>
            </a:endParaRPr>
          </a:p>
          <a:p>
            <a:pPr marL="342900" indent="-342900">
              <a:lnSpc>
                <a:spcPct val="160000"/>
              </a:lnSpc>
              <a:buClr>
                <a:srgbClr val="FF3300"/>
              </a:buClr>
              <a:buFont typeface="Wingdings" panose="05000000000000000000" charset="0"/>
              <a:buChar char=""/>
            </a:pPr>
            <a:r>
              <a:rPr lang="zh-CN" altLang="en-US" b="0" dirty="0" smtClean="0">
                <a:latin typeface="+mn-lt"/>
                <a:sym typeface="+mn-ea"/>
              </a:rPr>
              <a:t>常用输出接口：显示器</a:t>
            </a:r>
            <a:r>
              <a:rPr lang="en-US" altLang="zh-CN" b="0" dirty="0" smtClean="0">
                <a:latin typeface="+mn-lt"/>
                <a:sym typeface="+mn-ea"/>
              </a:rPr>
              <a:t>I/O</a:t>
            </a:r>
            <a:endParaRPr lang="zh-CN" altLang="en-US" b="0" dirty="0">
              <a:latin typeface="+mn-lt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08664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548" y="1088740"/>
            <a:ext cx="8458200" cy="457200"/>
          </a:xfrm>
        </p:spPr>
        <p:txBody>
          <a:bodyPr/>
          <a:lstStyle/>
          <a:p>
            <a:pPr algn="l"/>
            <a:r>
              <a:rPr lang="en-US" altLang="zh-CN" sz="3600" dirty="0"/>
              <a:t>DOS</a:t>
            </a:r>
            <a:r>
              <a:rPr lang="zh-CN" altLang="en-US" sz="3600" dirty="0"/>
              <a:t>键盘功能调用（</a:t>
            </a:r>
            <a:r>
              <a:rPr lang="en-US" altLang="zh-CN" sz="3600" dirty="0"/>
              <a:t>INT   21H</a:t>
            </a:r>
            <a:r>
              <a:rPr lang="zh-CN" altLang="en-US" sz="3600" dirty="0"/>
              <a:t>）</a:t>
            </a:r>
          </a:p>
        </p:txBody>
      </p:sp>
      <p:sp>
        <p:nvSpPr>
          <p:cNvPr id="5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键盘</a:t>
            </a:r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I/O</a:t>
            </a:r>
            <a:endParaRPr lang="zh-CN" altLang="en-US" sz="2600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48" y="1772816"/>
            <a:ext cx="8113849" cy="428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08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7" name="Text Box 3075"/>
          <p:cNvSpPr txBox="1">
            <a:spLocks noChangeArrowheads="1"/>
          </p:cNvSpPr>
          <p:nvPr/>
        </p:nvSpPr>
        <p:spPr bwMode="auto">
          <a:xfrm>
            <a:off x="463952" y="2426399"/>
            <a:ext cx="3733800" cy="395492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</a:lvl1pPr>
          </a:lstStyle>
          <a:p>
            <a:r>
              <a:rPr lang="zh-CN" altLang="en-US" dirty="0"/>
              <a:t>例</a:t>
            </a:r>
            <a:r>
              <a:rPr lang="en-US" altLang="zh-CN" dirty="0"/>
              <a:t>9-2   </a:t>
            </a:r>
            <a:r>
              <a:rPr lang="zh-CN" altLang="en-US" dirty="0"/>
              <a:t>接收键盘输入并对其进行测试。</a:t>
            </a:r>
          </a:p>
          <a:p>
            <a:pPr>
              <a:spcBef>
                <a:spcPts val="600"/>
              </a:spcBef>
            </a:pP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3333FF"/>
                </a:solidFill>
              </a:rPr>
              <a:t>get_key:mov</a:t>
            </a:r>
            <a:r>
              <a:rPr lang="en-US" altLang="zh-CN" dirty="0">
                <a:solidFill>
                  <a:srgbClr val="3333FF"/>
                </a:solidFill>
              </a:rPr>
              <a:t>   ah, 1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solidFill>
                  <a:srgbClr val="3333FF"/>
                </a:solidFill>
              </a:rPr>
              <a:t>                </a:t>
            </a:r>
            <a:r>
              <a:rPr lang="en-US" altLang="zh-CN" dirty="0" err="1">
                <a:solidFill>
                  <a:srgbClr val="3333FF"/>
                </a:solidFill>
              </a:rPr>
              <a:t>int</a:t>
            </a:r>
            <a:r>
              <a:rPr lang="en-US" altLang="zh-CN" dirty="0">
                <a:solidFill>
                  <a:srgbClr val="3333FF"/>
                </a:solidFill>
              </a:rPr>
              <a:t>     21h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solidFill>
                  <a:srgbClr val="3333FF"/>
                </a:solidFill>
              </a:rPr>
              <a:t>                </a:t>
            </a:r>
            <a:r>
              <a:rPr lang="en-US" altLang="zh-CN" dirty="0" err="1">
                <a:solidFill>
                  <a:srgbClr val="3333FF"/>
                </a:solidFill>
              </a:rPr>
              <a:t>cmp</a:t>
            </a:r>
            <a:r>
              <a:rPr lang="en-US" altLang="zh-CN" dirty="0">
                <a:solidFill>
                  <a:srgbClr val="3333FF"/>
                </a:solidFill>
              </a:rPr>
              <a:t>  al , ’y’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solidFill>
                  <a:srgbClr val="3333FF"/>
                </a:solidFill>
              </a:rPr>
              <a:t>                je      yes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solidFill>
                  <a:srgbClr val="3333FF"/>
                </a:solidFill>
              </a:rPr>
              <a:t>                </a:t>
            </a:r>
            <a:r>
              <a:rPr lang="en-US" altLang="zh-CN" dirty="0" err="1">
                <a:solidFill>
                  <a:srgbClr val="3333FF"/>
                </a:solidFill>
              </a:rPr>
              <a:t>cmp</a:t>
            </a:r>
            <a:r>
              <a:rPr lang="en-US" altLang="zh-CN" dirty="0">
                <a:solidFill>
                  <a:srgbClr val="3333FF"/>
                </a:solidFill>
              </a:rPr>
              <a:t>  al, ’n’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solidFill>
                  <a:srgbClr val="3333FF"/>
                </a:solidFill>
              </a:rPr>
              <a:t>                je       no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solidFill>
                  <a:srgbClr val="3333FF"/>
                </a:solidFill>
              </a:rPr>
              <a:t>                </a:t>
            </a:r>
            <a:r>
              <a:rPr lang="en-US" altLang="zh-CN" dirty="0" err="1">
                <a:solidFill>
                  <a:srgbClr val="3333FF"/>
                </a:solidFill>
              </a:rPr>
              <a:t>jne</a:t>
            </a:r>
            <a:r>
              <a:rPr lang="en-US" altLang="zh-CN" dirty="0">
                <a:solidFill>
                  <a:srgbClr val="3333FF"/>
                </a:solidFill>
              </a:rPr>
              <a:t>    </a:t>
            </a:r>
            <a:r>
              <a:rPr lang="en-US" altLang="zh-CN" dirty="0" err="1">
                <a:solidFill>
                  <a:srgbClr val="3333FF"/>
                </a:solidFill>
              </a:rPr>
              <a:t>get_key</a:t>
            </a:r>
            <a:endParaRPr lang="en-US" altLang="zh-CN" dirty="0">
              <a:solidFill>
                <a:srgbClr val="3333FF"/>
              </a:solidFill>
            </a:endParaRPr>
          </a:p>
        </p:txBody>
      </p:sp>
      <p:sp>
        <p:nvSpPr>
          <p:cNvPr id="210949" name="Text Box 3077"/>
          <p:cNvSpPr txBox="1">
            <a:spLocks noChangeArrowheads="1"/>
          </p:cNvSpPr>
          <p:nvPr/>
        </p:nvSpPr>
        <p:spPr bwMode="auto">
          <a:xfrm>
            <a:off x="452120" y="1016732"/>
            <a:ext cx="74676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/>
              <a:t>1</a:t>
            </a:r>
            <a:r>
              <a:rPr lang="zh-CN" altLang="en-US" b="1" dirty="0"/>
              <a:t>）单字符输入：</a:t>
            </a:r>
            <a:endParaRPr lang="en-US" altLang="zh-CN" b="1" dirty="0"/>
          </a:p>
          <a:p>
            <a:pPr>
              <a:spcBef>
                <a:spcPct val="50000"/>
              </a:spcBef>
            </a:pPr>
            <a:r>
              <a:rPr lang="en-US" altLang="zh-CN" dirty="0"/>
              <a:t>	</a:t>
            </a:r>
            <a:r>
              <a:rPr lang="en-US" altLang="zh-CN" b="1" dirty="0"/>
              <a:t>INT 21H</a:t>
            </a:r>
            <a:r>
              <a:rPr lang="zh-CN" altLang="en-US" b="1" dirty="0"/>
              <a:t>的</a:t>
            </a:r>
            <a:r>
              <a:rPr lang="en-US" altLang="zh-CN" b="1" dirty="0"/>
              <a:t>1</a:t>
            </a:r>
            <a:r>
              <a:rPr lang="zh-CN" altLang="en-US" b="1" dirty="0" smtClean="0"/>
              <a:t>号、</a:t>
            </a:r>
            <a:r>
              <a:rPr lang="en-US" altLang="zh-CN" b="1" dirty="0" smtClean="0"/>
              <a:t>7</a:t>
            </a:r>
            <a:r>
              <a:rPr lang="zh-CN" altLang="en-US" b="1" dirty="0" smtClean="0"/>
              <a:t>号或</a:t>
            </a:r>
            <a:r>
              <a:rPr lang="en-US" altLang="zh-CN" b="1" dirty="0" smtClean="0"/>
              <a:t>8</a:t>
            </a:r>
            <a:r>
              <a:rPr lang="zh-CN" altLang="en-US" b="1" dirty="0" smtClean="0"/>
              <a:t>号功能</a:t>
            </a:r>
            <a:r>
              <a:rPr lang="zh-CN" altLang="en-US" b="1" dirty="0"/>
              <a:t>，</a:t>
            </a:r>
            <a:r>
              <a:rPr lang="en-US" altLang="zh-CN" b="1" dirty="0"/>
              <a:t>AL=</a:t>
            </a:r>
            <a:r>
              <a:rPr lang="zh-CN" altLang="en-US" b="1" dirty="0"/>
              <a:t>输入字符</a:t>
            </a:r>
          </a:p>
        </p:txBody>
      </p:sp>
      <p:sp>
        <p:nvSpPr>
          <p:cNvPr id="4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键盘</a:t>
            </a:r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I/O</a:t>
            </a:r>
            <a:endParaRPr lang="zh-CN" altLang="en-US" sz="2600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  <p:sp>
        <p:nvSpPr>
          <p:cNvPr id="5" name="Text Box 4099"/>
          <p:cNvSpPr txBox="1">
            <a:spLocks noChangeArrowheads="1"/>
          </p:cNvSpPr>
          <p:nvPr/>
        </p:nvSpPr>
        <p:spPr bwMode="auto">
          <a:xfrm>
            <a:off x="4572000" y="2426399"/>
            <a:ext cx="4284475" cy="30469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/>
              <a:t>例</a:t>
            </a:r>
            <a:r>
              <a:rPr lang="en-US" altLang="zh-CN" b="1" dirty="0"/>
              <a:t>9-3   </a:t>
            </a:r>
            <a:r>
              <a:rPr lang="zh-CN" altLang="en-US" b="1" dirty="0"/>
              <a:t>检测键盘输入的字符是否是回车键。</a:t>
            </a:r>
            <a:endParaRPr lang="en-US" altLang="zh-CN" b="1" dirty="0"/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3333FF"/>
                </a:solidFill>
              </a:rPr>
              <a:t> </a:t>
            </a:r>
            <a:r>
              <a:rPr lang="en-US" altLang="zh-CN" dirty="0" err="1">
                <a:solidFill>
                  <a:srgbClr val="3333FF"/>
                </a:solidFill>
              </a:rPr>
              <a:t>wait_here</a:t>
            </a:r>
            <a:r>
              <a:rPr lang="en-US" altLang="zh-CN" dirty="0">
                <a:solidFill>
                  <a:srgbClr val="3333FF"/>
                </a:solidFill>
              </a:rPr>
              <a:t>: </a:t>
            </a:r>
            <a:r>
              <a:rPr lang="en-US" altLang="zh-CN" dirty="0" err="1">
                <a:solidFill>
                  <a:srgbClr val="3333FF"/>
                </a:solidFill>
              </a:rPr>
              <a:t>mov</a:t>
            </a:r>
            <a:r>
              <a:rPr lang="en-US" altLang="zh-CN" dirty="0">
                <a:solidFill>
                  <a:srgbClr val="3333FF"/>
                </a:solidFill>
              </a:rPr>
              <a:t>  ah, 7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3333FF"/>
                </a:solidFill>
              </a:rPr>
              <a:t>                    </a:t>
            </a:r>
            <a:r>
              <a:rPr lang="en-US" altLang="zh-CN" dirty="0" err="1">
                <a:solidFill>
                  <a:srgbClr val="3333FF"/>
                </a:solidFill>
              </a:rPr>
              <a:t>int</a:t>
            </a:r>
            <a:r>
              <a:rPr lang="en-US" altLang="zh-CN" dirty="0">
                <a:solidFill>
                  <a:srgbClr val="3333FF"/>
                </a:solidFill>
              </a:rPr>
              <a:t>     21h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3333FF"/>
                </a:solidFill>
              </a:rPr>
              <a:t>                    </a:t>
            </a:r>
            <a:r>
              <a:rPr lang="en-US" altLang="zh-CN" dirty="0" err="1">
                <a:solidFill>
                  <a:srgbClr val="3333FF"/>
                </a:solidFill>
              </a:rPr>
              <a:t>cmp</a:t>
            </a:r>
            <a:r>
              <a:rPr lang="en-US" altLang="zh-CN" dirty="0">
                <a:solidFill>
                  <a:srgbClr val="3333FF"/>
                </a:solidFill>
              </a:rPr>
              <a:t>   al, 0dh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3333FF"/>
                </a:solidFill>
              </a:rPr>
              <a:t>                    </a:t>
            </a:r>
            <a:r>
              <a:rPr lang="en-US" altLang="zh-CN" dirty="0" err="1">
                <a:solidFill>
                  <a:srgbClr val="3333FF"/>
                </a:solidFill>
              </a:rPr>
              <a:t>jne</a:t>
            </a:r>
            <a:r>
              <a:rPr lang="en-US" altLang="zh-CN" dirty="0">
                <a:solidFill>
                  <a:srgbClr val="3333FF"/>
                </a:solidFill>
              </a:rPr>
              <a:t>    </a:t>
            </a:r>
            <a:r>
              <a:rPr lang="en-US" altLang="zh-CN" dirty="0" err="1">
                <a:solidFill>
                  <a:srgbClr val="3333FF"/>
                </a:solidFill>
              </a:rPr>
              <a:t>wait_here</a:t>
            </a:r>
            <a:endParaRPr lang="zh-CN" altLang="en-US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0427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7" grpId="0" animBg="1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1" name="Text Box 4099"/>
          <p:cNvSpPr txBox="1">
            <a:spLocks noChangeArrowheads="1"/>
          </p:cNvSpPr>
          <p:nvPr/>
        </p:nvSpPr>
        <p:spPr bwMode="auto">
          <a:xfrm>
            <a:off x="5399608" y="908720"/>
            <a:ext cx="3636888" cy="5877272"/>
          </a:xfrm>
          <a:prstGeom prst="rect">
            <a:avLst/>
          </a:prstGeom>
          <a:solidFill>
            <a:srgbClr val="CCECFF"/>
          </a:solidFill>
          <a:ln w="9525">
            <a:solidFill>
              <a:srgbClr val="FF0000"/>
            </a:solidFill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indent="622300" algn="just" eaLnBrk="0" hangingPunct="0">
              <a:spcBef>
                <a:spcPts val="1200"/>
              </a:spcBef>
              <a:buClr>
                <a:schemeClr val="bg2"/>
              </a:buClr>
              <a:buSzPct val="75000"/>
              <a:buFontTx/>
              <a:defRPr>
                <a:solidFill>
                  <a:srgbClr val="3333FF"/>
                </a:solidFill>
                <a:effectLst/>
                <a:latin typeface="+mn-lt"/>
                <a:ea typeface="楷体_GB2312" pitchFamily="1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2"/>
              </a:buBlip>
              <a:defRPr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Blip>
                <a:blip r:embed="rId3"/>
              </a:buBlip>
              <a:defRPr sz="20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CN" sz="2000" dirty="0"/>
              <a:t>      …</a:t>
            </a:r>
          </a:p>
          <a:p>
            <a:pPr>
              <a:spcBef>
                <a:spcPts val="0"/>
              </a:spcBef>
            </a:pPr>
            <a:r>
              <a:rPr lang="en-US" altLang="zh-CN" sz="2000" dirty="0"/>
              <a:t>      </a:t>
            </a:r>
            <a:r>
              <a:rPr lang="en-US" altLang="zh-CN" sz="2000" dirty="0" err="1"/>
              <a:t>mov</a:t>
            </a:r>
            <a:r>
              <a:rPr lang="en-US" altLang="zh-CN" sz="2000" dirty="0"/>
              <a:t>  ah,7</a:t>
            </a:r>
          </a:p>
          <a:p>
            <a:pPr>
              <a:spcBef>
                <a:spcPts val="0"/>
              </a:spcBef>
            </a:pPr>
            <a:r>
              <a:rPr lang="en-US" altLang="zh-CN" sz="2000" dirty="0"/>
              <a:t>   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 21h</a:t>
            </a:r>
          </a:p>
          <a:p>
            <a:pPr>
              <a:spcBef>
                <a:spcPts val="0"/>
              </a:spcBef>
            </a:pPr>
            <a:r>
              <a:rPr lang="en-US" altLang="zh-CN" sz="2000" dirty="0"/>
              <a:t>      </a:t>
            </a:r>
            <a:r>
              <a:rPr lang="en-US" altLang="zh-CN" sz="2000" dirty="0" err="1"/>
              <a:t>cmp</a:t>
            </a:r>
            <a:r>
              <a:rPr lang="en-US" altLang="zh-CN" sz="2000" dirty="0"/>
              <a:t>  al,0</a:t>
            </a:r>
          </a:p>
          <a:p>
            <a:pPr>
              <a:spcBef>
                <a:spcPts val="0"/>
              </a:spcBef>
            </a:pPr>
            <a:r>
              <a:rPr lang="en-US" altLang="zh-CN" sz="2000" dirty="0"/>
              <a:t>      je   </a:t>
            </a:r>
            <a:r>
              <a:rPr lang="en-US" altLang="zh-CN" sz="2000" dirty="0" err="1"/>
              <a:t>get_char</a:t>
            </a:r>
            <a:endParaRPr lang="en-US" altLang="zh-CN" sz="2000" dirty="0"/>
          </a:p>
          <a:p>
            <a:pPr>
              <a:spcBef>
                <a:spcPts val="0"/>
              </a:spcBef>
            </a:pPr>
            <a:r>
              <a:rPr lang="en-US" altLang="zh-CN" sz="2000" dirty="0"/>
              <a:t>      </a:t>
            </a:r>
            <a:r>
              <a:rPr lang="en-US" altLang="zh-CN" sz="2000" dirty="0" err="1"/>
              <a:t>jmp</a:t>
            </a:r>
            <a:r>
              <a:rPr lang="en-US" altLang="zh-CN" sz="2000" dirty="0"/>
              <a:t>  error</a:t>
            </a:r>
          </a:p>
          <a:p>
            <a:pPr indent="0">
              <a:spcBef>
                <a:spcPts val="0"/>
              </a:spcBef>
            </a:pPr>
            <a:r>
              <a:rPr lang="en-US" altLang="zh-CN" sz="2000" dirty="0" err="1"/>
              <a:t>get_char</a:t>
            </a:r>
            <a:r>
              <a:rPr lang="en-US" altLang="zh-CN" sz="2000" dirty="0"/>
              <a:t>:</a:t>
            </a:r>
          </a:p>
          <a:p>
            <a:pPr>
              <a:spcBef>
                <a:spcPts val="0"/>
              </a:spcBef>
            </a:pPr>
            <a:r>
              <a:rPr lang="en-US" altLang="zh-CN" sz="2000" dirty="0"/>
              <a:t>      </a:t>
            </a:r>
            <a:r>
              <a:rPr lang="en-US" altLang="zh-CN" sz="2000" dirty="0" err="1"/>
              <a:t>mov</a:t>
            </a:r>
            <a:r>
              <a:rPr lang="en-US" altLang="zh-CN" sz="2000" dirty="0"/>
              <a:t>  ah,7</a:t>
            </a:r>
          </a:p>
          <a:p>
            <a:pPr>
              <a:spcBef>
                <a:spcPts val="0"/>
              </a:spcBef>
            </a:pPr>
            <a:r>
              <a:rPr lang="en-US" altLang="zh-CN" sz="2000" dirty="0"/>
              <a:t>   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 21h</a:t>
            </a:r>
          </a:p>
          <a:p>
            <a:pPr>
              <a:spcBef>
                <a:spcPts val="0"/>
              </a:spcBef>
            </a:pPr>
            <a:r>
              <a:rPr lang="en-US" altLang="zh-CN" sz="2000" dirty="0"/>
              <a:t>      </a:t>
            </a:r>
            <a:r>
              <a:rPr lang="en-US" altLang="zh-CN" sz="2000" dirty="0" err="1"/>
              <a:t>cmp</a:t>
            </a:r>
            <a:r>
              <a:rPr lang="en-US" altLang="zh-CN" sz="2000" dirty="0"/>
              <a:t>  al, 3bh	;F1?</a:t>
            </a:r>
          </a:p>
          <a:p>
            <a:pPr>
              <a:spcBef>
                <a:spcPts val="0"/>
              </a:spcBef>
            </a:pPr>
            <a:r>
              <a:rPr lang="en-US" altLang="zh-CN" sz="2000" dirty="0"/>
              <a:t>      je   option1</a:t>
            </a:r>
          </a:p>
          <a:p>
            <a:pPr>
              <a:spcBef>
                <a:spcPts val="0"/>
              </a:spcBef>
            </a:pPr>
            <a:r>
              <a:rPr lang="en-US" altLang="zh-CN" sz="2000" dirty="0"/>
              <a:t>      </a:t>
            </a:r>
            <a:r>
              <a:rPr lang="en-US" altLang="zh-CN" sz="2000" dirty="0" err="1"/>
              <a:t>cmp</a:t>
            </a:r>
            <a:r>
              <a:rPr lang="en-US" altLang="zh-CN" sz="2000" dirty="0"/>
              <a:t>  al, 3ch	;F2?</a:t>
            </a:r>
          </a:p>
          <a:p>
            <a:pPr>
              <a:spcBef>
                <a:spcPts val="0"/>
              </a:spcBef>
            </a:pPr>
            <a:r>
              <a:rPr lang="en-US" altLang="zh-CN" sz="2000" dirty="0"/>
              <a:t>      </a:t>
            </a:r>
            <a:r>
              <a:rPr lang="en-US" altLang="zh-CN" sz="2000" dirty="0" err="1"/>
              <a:t>je</a:t>
            </a:r>
            <a:r>
              <a:rPr lang="en-US" altLang="zh-CN" sz="2000" dirty="0"/>
              <a:t>   option2</a:t>
            </a:r>
          </a:p>
          <a:p>
            <a:pPr>
              <a:spcBef>
                <a:spcPts val="0"/>
              </a:spcBef>
            </a:pPr>
            <a:r>
              <a:rPr lang="en-US" altLang="zh-CN" sz="2000" dirty="0"/>
              <a:t>      </a:t>
            </a:r>
            <a:r>
              <a:rPr lang="en-US" altLang="zh-CN" sz="2000" dirty="0" err="1"/>
              <a:t>cmp</a:t>
            </a:r>
            <a:r>
              <a:rPr lang="en-US" altLang="zh-CN" sz="2000" dirty="0"/>
              <a:t>  al, 3dh	;F3?</a:t>
            </a:r>
          </a:p>
          <a:p>
            <a:pPr>
              <a:spcBef>
                <a:spcPts val="0"/>
              </a:spcBef>
            </a:pPr>
            <a:r>
              <a:rPr lang="en-US" altLang="zh-CN" sz="2000" dirty="0"/>
              <a:t>      </a:t>
            </a:r>
            <a:r>
              <a:rPr lang="en-US" altLang="zh-CN" sz="2000" dirty="0" err="1"/>
              <a:t>je</a:t>
            </a:r>
            <a:r>
              <a:rPr lang="en-US" altLang="zh-CN" sz="2000" dirty="0"/>
              <a:t>   option3         </a:t>
            </a:r>
          </a:p>
          <a:p>
            <a:pPr>
              <a:spcBef>
                <a:spcPts val="0"/>
              </a:spcBef>
            </a:pPr>
            <a:r>
              <a:rPr lang="en-US" altLang="zh-CN" sz="2000" dirty="0"/>
              <a:t>      </a:t>
            </a:r>
            <a:r>
              <a:rPr lang="en-US" altLang="zh-CN" sz="2000" dirty="0" err="1"/>
              <a:t>jmp</a:t>
            </a:r>
            <a:r>
              <a:rPr lang="en-US" altLang="zh-CN" sz="2000" dirty="0"/>
              <a:t>  error</a:t>
            </a:r>
          </a:p>
          <a:p>
            <a:pPr>
              <a:spcBef>
                <a:spcPts val="0"/>
              </a:spcBef>
            </a:pPr>
            <a:r>
              <a:rPr lang="en-US" altLang="zh-CN" sz="2000" dirty="0"/>
              <a:t>      …</a:t>
            </a:r>
          </a:p>
          <a:p>
            <a:pPr indent="0">
              <a:spcBef>
                <a:spcPts val="0"/>
              </a:spcBef>
            </a:pPr>
            <a:r>
              <a:rPr lang="en-US" altLang="zh-CN" sz="2000" dirty="0"/>
              <a:t>error:</a:t>
            </a:r>
          </a:p>
          <a:p>
            <a:pPr>
              <a:spcBef>
                <a:spcPts val="0"/>
              </a:spcBef>
            </a:pPr>
            <a:r>
              <a:rPr lang="en-US" altLang="zh-CN" sz="2000" dirty="0"/>
              <a:t>      …</a:t>
            </a:r>
          </a:p>
        </p:txBody>
      </p:sp>
      <p:sp>
        <p:nvSpPr>
          <p:cNvPr id="211972" name="Text Box 4100"/>
          <p:cNvSpPr txBox="1">
            <a:spLocks noChangeArrowheads="1"/>
          </p:cNvSpPr>
          <p:nvPr/>
        </p:nvSpPr>
        <p:spPr bwMode="auto">
          <a:xfrm>
            <a:off x="395536" y="1186024"/>
            <a:ext cx="4648200" cy="2810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b="1" dirty="0"/>
              <a:t>如果程序要求能接收功能键或数字组合键必须进行两次</a:t>
            </a:r>
            <a:r>
              <a:rPr lang="en-US" altLang="zh-CN" b="1" dirty="0"/>
              <a:t>DOS</a:t>
            </a:r>
            <a:r>
              <a:rPr lang="zh-CN" altLang="en-US" b="1" dirty="0"/>
              <a:t>功能调用</a:t>
            </a:r>
            <a:r>
              <a:rPr lang="en-US" altLang="zh-CN" b="1" dirty="0"/>
              <a:t>: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</a:rPr>
              <a:t>第一次回送</a:t>
            </a:r>
            <a:r>
              <a:rPr lang="en-US" altLang="zh-CN" b="1" dirty="0">
                <a:solidFill>
                  <a:srgbClr val="FF0000"/>
                </a:solidFill>
              </a:rPr>
              <a:t>00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</a:rPr>
              <a:t>第二次回送扫描码</a:t>
            </a:r>
          </a:p>
        </p:txBody>
      </p:sp>
      <p:sp>
        <p:nvSpPr>
          <p:cNvPr id="211973" name="Text Box 4101"/>
          <p:cNvSpPr txBox="1">
            <a:spLocks noChangeArrowheads="1"/>
          </p:cNvSpPr>
          <p:nvPr/>
        </p:nvSpPr>
        <p:spPr bwMode="auto">
          <a:xfrm>
            <a:off x="395536" y="4473116"/>
            <a:ext cx="4392488" cy="16201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indent="622300" algn="just" eaLnBrk="0" hangingPunct="0">
              <a:spcBef>
                <a:spcPts val="1200"/>
              </a:spcBef>
              <a:buClr>
                <a:schemeClr val="bg2"/>
              </a:buClr>
              <a:buSzPct val="75000"/>
              <a:buFontTx/>
              <a:defRPr>
                <a:solidFill>
                  <a:srgbClr val="3333FF"/>
                </a:solidFill>
                <a:effectLst/>
                <a:latin typeface="+mn-lt"/>
                <a:ea typeface="楷体_GB2312" pitchFamily="1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2"/>
              </a:buBlip>
              <a:defRPr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Blip>
                <a:blip r:embed="rId3"/>
              </a:buBlip>
              <a:defRPr sz="20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latin typeface="+mn-lt"/>
                <a:ea typeface="+mn-ea"/>
              </a:defRPr>
            </a:lvl9pPr>
          </a:lstStyle>
          <a:p>
            <a:pPr indent="0"/>
            <a:r>
              <a:rPr lang="zh-CN" altLang="en-US" dirty="0"/>
              <a:t>例</a:t>
            </a:r>
            <a:r>
              <a:rPr lang="en-US" altLang="zh-CN" dirty="0"/>
              <a:t>9-4   </a:t>
            </a:r>
            <a:r>
              <a:rPr lang="zh-CN" altLang="en-US" dirty="0"/>
              <a:t>程序显示一个菜单，要求用户通过输入</a:t>
            </a:r>
            <a:r>
              <a:rPr lang="en-US" altLang="zh-CN" dirty="0"/>
              <a:t>F1</a:t>
            </a:r>
            <a:r>
              <a:rPr lang="zh-CN" altLang="en-US" dirty="0"/>
              <a:t>、</a:t>
            </a:r>
            <a:r>
              <a:rPr lang="en-US" altLang="zh-CN" dirty="0"/>
              <a:t>F2</a:t>
            </a:r>
            <a:r>
              <a:rPr lang="zh-CN" altLang="en-US" dirty="0"/>
              <a:t>、</a:t>
            </a:r>
            <a:r>
              <a:rPr lang="en-US" altLang="zh-CN" dirty="0"/>
              <a:t>F3</a:t>
            </a:r>
            <a:r>
              <a:rPr lang="zh-CN" altLang="en-US" dirty="0"/>
              <a:t>来选择，其他按键则产生错误信息。</a:t>
            </a:r>
          </a:p>
        </p:txBody>
      </p:sp>
      <p:sp>
        <p:nvSpPr>
          <p:cNvPr id="5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键盘</a:t>
            </a:r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I/O</a:t>
            </a:r>
            <a:endParaRPr lang="zh-CN" altLang="en-US" sz="2600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991977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00" name="Rectangle 8"/>
          <p:cNvSpPr>
            <a:spLocks noChangeArrowheads="1"/>
          </p:cNvSpPr>
          <p:nvPr/>
        </p:nvSpPr>
        <p:spPr bwMode="auto">
          <a:xfrm>
            <a:off x="497076" y="980728"/>
            <a:ext cx="8149848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/>
              <a:t>2</a:t>
            </a:r>
            <a:r>
              <a:rPr lang="zh-CN" altLang="en-US" sz="2800" b="1" dirty="0"/>
              <a:t>）输入字符串</a:t>
            </a:r>
            <a:endParaRPr lang="en-US" altLang="zh-CN" sz="2800" b="1" dirty="0"/>
          </a:p>
          <a:p>
            <a:r>
              <a:rPr lang="en-US" altLang="zh-CN" b="1" dirty="0"/>
              <a:t>	INT 21H</a:t>
            </a:r>
            <a:r>
              <a:rPr lang="zh-CN" altLang="en-US" b="1" dirty="0"/>
              <a:t>的</a:t>
            </a:r>
            <a:r>
              <a:rPr lang="en-US" altLang="zh-CN" b="1" dirty="0"/>
              <a:t>10</a:t>
            </a:r>
            <a:r>
              <a:rPr lang="zh-CN" altLang="en-US" b="1" dirty="0"/>
              <a:t>号功能，</a:t>
            </a:r>
            <a:r>
              <a:rPr lang="en-US" altLang="zh-CN" b="1" dirty="0"/>
              <a:t>DS</a:t>
            </a:r>
            <a:r>
              <a:rPr lang="zh-CN" altLang="en-US" b="1" dirty="0"/>
              <a:t>：</a:t>
            </a:r>
            <a:r>
              <a:rPr lang="en-US" altLang="zh-CN" b="1" dirty="0"/>
              <a:t>DX=</a:t>
            </a:r>
            <a:r>
              <a:rPr lang="zh-CN" altLang="en-US" b="1" dirty="0"/>
              <a:t>缓冲区首地址。</a:t>
            </a:r>
            <a:endParaRPr lang="en-US" altLang="zh-CN" b="1" dirty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b="0" dirty="0"/>
              <a:t>缓冲区的第一个字节保存最大字符数（逻辑上限是</a:t>
            </a:r>
            <a:r>
              <a:rPr lang="en-US" altLang="zh-CN" b="0" dirty="0"/>
              <a:t>255</a:t>
            </a:r>
            <a:r>
              <a:rPr lang="zh-CN" altLang="en-US" b="0" dirty="0"/>
              <a:t>），由用户设定，若输入的字符数大于此数，</a:t>
            </a:r>
            <a:r>
              <a:rPr lang="en-US" altLang="zh-CN" b="0" dirty="0"/>
              <a:t>PC</a:t>
            </a:r>
            <a:r>
              <a:rPr lang="zh-CN" altLang="en-US" b="0" dirty="0"/>
              <a:t>机会发出“嘟嘟”声，光标不再移动。</a:t>
            </a:r>
            <a:endParaRPr lang="en-US" altLang="zh-CN" b="0" dirty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b="0" dirty="0"/>
              <a:t>第二个字节是实际输入字符的个数。这个数据由功能</a:t>
            </a:r>
            <a:r>
              <a:rPr lang="en-US" altLang="zh-CN" b="0" dirty="0"/>
              <a:t>10</a:t>
            </a:r>
            <a:r>
              <a:rPr lang="zh-CN" altLang="en-US" b="0" dirty="0"/>
              <a:t>自动填入。</a:t>
            </a:r>
            <a:endParaRPr lang="en-US" altLang="zh-CN" b="0" dirty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b="0" dirty="0"/>
              <a:t>两个字节之后就是用户输入的字符串，以回车键结束（也会占用一个字节）。</a:t>
            </a:r>
            <a:endParaRPr lang="en-US" altLang="zh-CN" b="0" dirty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b="0" dirty="0"/>
              <a:t>因此缓冲区的大小应为：最大字符数（包括回车）</a:t>
            </a:r>
            <a:r>
              <a:rPr lang="en-US" altLang="zh-CN" b="0" dirty="0"/>
              <a:t>+2</a:t>
            </a:r>
            <a:endParaRPr lang="zh-CN" altLang="en-US" b="0" dirty="0"/>
          </a:p>
        </p:txBody>
      </p:sp>
      <p:sp>
        <p:nvSpPr>
          <p:cNvPr id="6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键盘</a:t>
            </a:r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I/O</a:t>
            </a:r>
            <a:endParaRPr lang="zh-CN" altLang="en-US" sz="2600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090FF7F7-8E7C-4F47-9F56-8210B8D8564C}"/>
              </a:ext>
            </a:extLst>
          </p:cNvPr>
          <p:cNvSpPr txBox="1"/>
          <p:nvPr/>
        </p:nvSpPr>
        <p:spPr>
          <a:xfrm>
            <a:off x="647564" y="5049180"/>
            <a:ext cx="4071949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MaxLen</a:t>
            </a:r>
            <a:r>
              <a:rPr lang="en-US" altLang="zh-CN" dirty="0">
                <a:solidFill>
                  <a:srgbClr val="FF0000"/>
                </a:solidFill>
              </a:rPr>
              <a:t>  DB  32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ActLen</a:t>
            </a:r>
            <a:r>
              <a:rPr lang="en-US" altLang="zh-CN" dirty="0">
                <a:solidFill>
                  <a:srgbClr val="FF0000"/>
                </a:solidFill>
              </a:rPr>
              <a:t>    DB  </a:t>
            </a:r>
            <a:r>
              <a:rPr lang="zh-CN" altLang="en-US" dirty="0">
                <a:solidFill>
                  <a:srgbClr val="FF0000"/>
                </a:solidFill>
              </a:rPr>
              <a:t>？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String      DB  32  DUP</a:t>
            </a:r>
            <a:r>
              <a:rPr lang="zh-CN" altLang="en-US" dirty="0">
                <a:solidFill>
                  <a:srgbClr val="FF0000"/>
                </a:solidFill>
              </a:rPr>
              <a:t>（？）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EB0A7930-03EC-4013-A7F9-02AAD37F4115}"/>
              </a:ext>
            </a:extLst>
          </p:cNvPr>
          <p:cNvSpPr txBox="1"/>
          <p:nvPr/>
        </p:nvSpPr>
        <p:spPr>
          <a:xfrm>
            <a:off x="5343486" y="5072987"/>
            <a:ext cx="2972930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LEA     DX,</a:t>
            </a:r>
            <a:r>
              <a:rPr lang="zh-CN" altLang="en-US" dirty="0"/>
              <a:t>  </a:t>
            </a:r>
            <a:r>
              <a:rPr lang="en-US" altLang="zh-CN" dirty="0" err="1"/>
              <a:t>MaxLen</a:t>
            </a:r>
            <a:endParaRPr lang="en-US" altLang="zh-CN" dirty="0"/>
          </a:p>
          <a:p>
            <a:r>
              <a:rPr lang="en-US" altLang="zh-CN" dirty="0"/>
              <a:t>MOV    AH,  0AH</a:t>
            </a:r>
          </a:p>
          <a:p>
            <a:r>
              <a:rPr lang="en-US" altLang="zh-CN" dirty="0"/>
              <a:t>INT      21H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99609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6" name="Text Box 4"/>
          <p:cNvSpPr txBox="1">
            <a:spLocks noChangeArrowheads="1"/>
          </p:cNvSpPr>
          <p:nvPr/>
        </p:nvSpPr>
        <p:spPr bwMode="auto">
          <a:xfrm>
            <a:off x="575556" y="1052736"/>
            <a:ext cx="3445260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b="0" dirty="0">
                <a:latin typeface="+mn-lt"/>
                <a:ea typeface="MS Sans Serif" charset="-122"/>
              </a:rPr>
              <a:t>data segment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b="0" dirty="0">
                <a:solidFill>
                  <a:schemeClr val="hlink"/>
                </a:solidFill>
                <a:latin typeface="+mn-lt"/>
                <a:ea typeface="MS Sans Serif" charset="-122"/>
              </a:rPr>
              <a:t>     </a:t>
            </a:r>
            <a:r>
              <a:rPr lang="en-US" altLang="zh-CN" sz="2000" b="0" dirty="0" err="1">
                <a:solidFill>
                  <a:schemeClr val="hlink"/>
                </a:solidFill>
                <a:latin typeface="+mn-lt"/>
                <a:ea typeface="MS Sans Serif" charset="-122"/>
              </a:rPr>
              <a:t>smax</a:t>
            </a:r>
            <a:r>
              <a:rPr lang="en-US" altLang="zh-CN" sz="2000" b="0" dirty="0">
                <a:solidFill>
                  <a:schemeClr val="hlink"/>
                </a:solidFill>
                <a:latin typeface="+mn-lt"/>
                <a:ea typeface="MS Sans Serif" charset="-122"/>
              </a:rPr>
              <a:t>  </a:t>
            </a:r>
            <a:r>
              <a:rPr lang="en-US" altLang="zh-CN" sz="2000" b="0" dirty="0" err="1">
                <a:solidFill>
                  <a:schemeClr val="hlink"/>
                </a:solidFill>
                <a:latin typeface="+mn-lt"/>
                <a:ea typeface="MS Sans Serif" charset="-122"/>
              </a:rPr>
              <a:t>db</a:t>
            </a:r>
            <a:r>
              <a:rPr lang="en-US" altLang="zh-CN" sz="2000" b="0" dirty="0">
                <a:solidFill>
                  <a:schemeClr val="hlink"/>
                </a:solidFill>
                <a:latin typeface="+mn-lt"/>
                <a:ea typeface="MS Sans Serif" charset="-122"/>
              </a:rPr>
              <a:t> 21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b="0" dirty="0">
                <a:solidFill>
                  <a:schemeClr val="hlink"/>
                </a:solidFill>
                <a:latin typeface="+mn-lt"/>
                <a:ea typeface="MS Sans Serif" charset="-122"/>
              </a:rPr>
              <a:t>     </a:t>
            </a:r>
            <a:r>
              <a:rPr lang="en-US" altLang="zh-CN" sz="2000" b="0" dirty="0" err="1">
                <a:solidFill>
                  <a:schemeClr val="hlink"/>
                </a:solidFill>
                <a:latin typeface="+mn-lt"/>
                <a:ea typeface="MS Sans Serif" charset="-122"/>
              </a:rPr>
              <a:t>sact</a:t>
            </a:r>
            <a:r>
              <a:rPr lang="en-US" altLang="zh-CN" sz="2000" b="0" dirty="0">
                <a:solidFill>
                  <a:schemeClr val="hlink"/>
                </a:solidFill>
                <a:latin typeface="+mn-lt"/>
                <a:ea typeface="MS Sans Serif" charset="-122"/>
              </a:rPr>
              <a:t>    </a:t>
            </a:r>
            <a:r>
              <a:rPr lang="en-US" altLang="zh-CN" sz="2000" b="0" dirty="0" err="1">
                <a:solidFill>
                  <a:schemeClr val="hlink"/>
                </a:solidFill>
                <a:latin typeface="+mn-lt"/>
                <a:ea typeface="MS Sans Serif" charset="-122"/>
              </a:rPr>
              <a:t>db</a:t>
            </a:r>
            <a:r>
              <a:rPr lang="en-US" altLang="zh-CN" sz="2000" b="0" dirty="0">
                <a:solidFill>
                  <a:schemeClr val="hlink"/>
                </a:solidFill>
                <a:latin typeface="+mn-lt"/>
                <a:ea typeface="MS Sans Serif" charset="-122"/>
              </a:rPr>
              <a:t> ?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b="0" dirty="0">
                <a:solidFill>
                  <a:schemeClr val="hlink"/>
                </a:solidFill>
                <a:latin typeface="+mn-lt"/>
                <a:ea typeface="MS Sans Serif" charset="-122"/>
              </a:rPr>
              <a:t>     </a:t>
            </a:r>
            <a:r>
              <a:rPr lang="en-US" altLang="zh-CN" sz="2000" b="0" dirty="0" err="1">
                <a:solidFill>
                  <a:schemeClr val="hlink"/>
                </a:solidFill>
                <a:latin typeface="+mn-lt"/>
                <a:ea typeface="MS Sans Serif" charset="-122"/>
              </a:rPr>
              <a:t>stri</a:t>
            </a:r>
            <a:r>
              <a:rPr lang="en-US" altLang="zh-CN" sz="2000" b="0" dirty="0">
                <a:solidFill>
                  <a:schemeClr val="hlink"/>
                </a:solidFill>
                <a:latin typeface="+mn-lt"/>
                <a:ea typeface="MS Sans Serif" charset="-122"/>
              </a:rPr>
              <a:t>     </a:t>
            </a:r>
            <a:r>
              <a:rPr lang="en-US" altLang="zh-CN" sz="2000" b="0" dirty="0" err="1">
                <a:solidFill>
                  <a:schemeClr val="hlink"/>
                </a:solidFill>
                <a:latin typeface="+mn-lt"/>
                <a:ea typeface="MS Sans Serif" charset="-122"/>
              </a:rPr>
              <a:t>db</a:t>
            </a:r>
            <a:r>
              <a:rPr lang="en-US" altLang="zh-CN" sz="2000" b="0" dirty="0">
                <a:solidFill>
                  <a:schemeClr val="hlink"/>
                </a:solidFill>
                <a:latin typeface="+mn-lt"/>
                <a:ea typeface="MS Sans Serif" charset="-122"/>
              </a:rPr>
              <a:t> 21 dup(?)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b="0" dirty="0">
                <a:latin typeface="+mn-lt"/>
                <a:ea typeface="MS Sans Serif" charset="-122"/>
              </a:rPr>
              <a:t>data ends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b="0" dirty="0">
                <a:latin typeface="+mn-lt"/>
                <a:ea typeface="MS Sans Serif" charset="-122"/>
              </a:rPr>
              <a:t>code segment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b="0" dirty="0">
                <a:latin typeface="+mn-lt"/>
                <a:ea typeface="MS Sans Serif" charset="-122"/>
              </a:rPr>
              <a:t>     assume </a:t>
            </a:r>
            <a:r>
              <a:rPr lang="en-US" altLang="zh-CN" sz="2000" b="0" dirty="0" err="1">
                <a:latin typeface="+mn-lt"/>
                <a:ea typeface="MS Sans Serif" charset="-122"/>
              </a:rPr>
              <a:t>cs:code,ds:data</a:t>
            </a:r>
            <a:r>
              <a:rPr lang="en-US" altLang="zh-CN" sz="2000" b="0" dirty="0">
                <a:latin typeface="+mn-lt"/>
                <a:ea typeface="MS Sans Serif" charset="-122"/>
              </a:rPr>
              <a:t>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b="0" dirty="0" err="1">
                <a:latin typeface="+mn-lt"/>
                <a:ea typeface="MS Sans Serif" charset="-122"/>
              </a:rPr>
              <a:t>Start:mov</a:t>
            </a:r>
            <a:r>
              <a:rPr lang="en-US" altLang="zh-CN" sz="2000" b="0" dirty="0">
                <a:latin typeface="+mn-lt"/>
                <a:ea typeface="MS Sans Serif" charset="-122"/>
              </a:rPr>
              <a:t> </a:t>
            </a:r>
            <a:r>
              <a:rPr lang="en-US" altLang="zh-CN" sz="2000" b="0" dirty="0" err="1">
                <a:latin typeface="+mn-lt"/>
                <a:ea typeface="MS Sans Serif" charset="-122"/>
              </a:rPr>
              <a:t>ax,data</a:t>
            </a:r>
            <a:endParaRPr lang="en-US" altLang="zh-CN" sz="2000" b="0" dirty="0">
              <a:latin typeface="+mn-lt"/>
              <a:ea typeface="MS Sans Serif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b="0" dirty="0">
                <a:solidFill>
                  <a:schemeClr val="hlink"/>
                </a:solidFill>
                <a:latin typeface="+mn-lt"/>
                <a:ea typeface="MS Sans Serif" charset="-122"/>
              </a:rPr>
              <a:t>      </a:t>
            </a:r>
            <a:r>
              <a:rPr lang="en-US" altLang="zh-CN" sz="2000" b="0" dirty="0" err="1">
                <a:latin typeface="+mn-lt"/>
                <a:ea typeface="MS Sans Serif" charset="-122"/>
              </a:rPr>
              <a:t>mov</a:t>
            </a:r>
            <a:r>
              <a:rPr lang="en-US" altLang="zh-CN" sz="2000" b="0" dirty="0">
                <a:latin typeface="+mn-lt"/>
                <a:ea typeface="MS Sans Serif" charset="-122"/>
              </a:rPr>
              <a:t> </a:t>
            </a:r>
            <a:r>
              <a:rPr lang="en-US" altLang="zh-CN" sz="2000" b="0" dirty="0" err="1">
                <a:latin typeface="+mn-lt"/>
                <a:ea typeface="MS Sans Serif" charset="-122"/>
              </a:rPr>
              <a:t>ds,ax</a:t>
            </a:r>
            <a:r>
              <a:rPr lang="en-US" altLang="zh-CN" sz="2000" b="0" dirty="0">
                <a:latin typeface="+mn-lt"/>
                <a:ea typeface="MS Sans Serif" charset="-122"/>
              </a:rPr>
              <a:t>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b="0" dirty="0">
                <a:latin typeface="+mn-lt"/>
                <a:ea typeface="MS Sans Serif" charset="-122"/>
              </a:rPr>
              <a:t>      </a:t>
            </a:r>
            <a:r>
              <a:rPr lang="en-US" altLang="zh-CN" sz="2000" b="0" dirty="0">
                <a:solidFill>
                  <a:srgbClr val="3333FF"/>
                </a:solidFill>
                <a:latin typeface="+mn-lt"/>
                <a:ea typeface="MS Sans Serif" charset="-122"/>
              </a:rPr>
              <a:t>lea    dx, </a:t>
            </a:r>
            <a:r>
              <a:rPr lang="en-US" altLang="zh-CN" sz="2000" b="0" dirty="0" err="1">
                <a:solidFill>
                  <a:srgbClr val="3333FF"/>
                </a:solidFill>
                <a:latin typeface="+mn-lt"/>
                <a:ea typeface="MS Sans Serif" charset="-122"/>
              </a:rPr>
              <a:t>smax</a:t>
            </a:r>
            <a:endParaRPr lang="en-US" altLang="zh-CN" sz="2000" b="0" dirty="0">
              <a:solidFill>
                <a:srgbClr val="3333FF"/>
              </a:solidFill>
              <a:latin typeface="+mn-lt"/>
              <a:ea typeface="MS Sans Serif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b="0" dirty="0">
                <a:solidFill>
                  <a:srgbClr val="3333FF"/>
                </a:solidFill>
                <a:latin typeface="+mn-lt"/>
                <a:ea typeface="MS Sans Serif" charset="-122"/>
              </a:rPr>
              <a:t>      </a:t>
            </a:r>
            <a:r>
              <a:rPr lang="en-US" altLang="zh-CN" sz="2000" b="0" dirty="0" err="1">
                <a:solidFill>
                  <a:srgbClr val="3333FF"/>
                </a:solidFill>
                <a:latin typeface="+mn-lt"/>
                <a:ea typeface="MS Sans Serif" charset="-122"/>
              </a:rPr>
              <a:t>mov</a:t>
            </a:r>
            <a:r>
              <a:rPr lang="en-US" altLang="zh-CN" sz="2000" b="0" dirty="0">
                <a:solidFill>
                  <a:srgbClr val="3333FF"/>
                </a:solidFill>
                <a:latin typeface="+mn-lt"/>
                <a:ea typeface="MS Sans Serif" charset="-122"/>
              </a:rPr>
              <a:t> ah</a:t>
            </a:r>
            <a:r>
              <a:rPr lang="en-US" altLang="zh-CN" sz="2000" b="0" dirty="0" smtClean="0">
                <a:solidFill>
                  <a:srgbClr val="3333FF"/>
                </a:solidFill>
                <a:latin typeface="+mn-lt"/>
                <a:ea typeface="MS Sans Serif" charset="-122"/>
              </a:rPr>
              <a:t>, 0ah</a:t>
            </a:r>
            <a:endParaRPr lang="en-US" altLang="zh-CN" sz="2000" b="0" dirty="0">
              <a:solidFill>
                <a:srgbClr val="3333FF"/>
              </a:solidFill>
              <a:latin typeface="+mn-lt"/>
              <a:ea typeface="MS Sans Serif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b="0" dirty="0">
                <a:solidFill>
                  <a:srgbClr val="3333FF"/>
                </a:solidFill>
                <a:latin typeface="+mn-lt"/>
                <a:ea typeface="MS Sans Serif" charset="-122"/>
              </a:rPr>
              <a:t>      </a:t>
            </a:r>
            <a:r>
              <a:rPr lang="en-US" altLang="zh-CN" sz="2000" b="0" dirty="0" err="1">
                <a:solidFill>
                  <a:srgbClr val="3333FF"/>
                </a:solidFill>
                <a:latin typeface="+mn-lt"/>
                <a:ea typeface="MS Sans Serif" charset="-122"/>
              </a:rPr>
              <a:t>int</a:t>
            </a:r>
            <a:r>
              <a:rPr lang="en-US" altLang="zh-CN" sz="2000" b="0" dirty="0">
                <a:solidFill>
                  <a:srgbClr val="3333FF"/>
                </a:solidFill>
                <a:latin typeface="+mn-lt"/>
                <a:ea typeface="MS Sans Serif" charset="-122"/>
              </a:rPr>
              <a:t>    21h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b="0" dirty="0">
                <a:solidFill>
                  <a:schemeClr val="hlink"/>
                </a:solidFill>
                <a:latin typeface="+mn-lt"/>
                <a:ea typeface="MS Sans Serif" charset="-122"/>
              </a:rPr>
              <a:t>      </a:t>
            </a:r>
            <a:r>
              <a:rPr lang="en-US" altLang="zh-CN" sz="2000" b="0" dirty="0" err="1">
                <a:latin typeface="+mn-lt"/>
                <a:ea typeface="MS Sans Serif" charset="-122"/>
              </a:rPr>
              <a:t>mov</a:t>
            </a:r>
            <a:r>
              <a:rPr lang="en-US" altLang="zh-CN" sz="2000" b="0" dirty="0">
                <a:latin typeface="+mn-lt"/>
                <a:ea typeface="MS Sans Serif" charset="-122"/>
              </a:rPr>
              <a:t> ah,4ch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b="0" dirty="0">
                <a:latin typeface="+mn-lt"/>
                <a:ea typeface="MS Sans Serif" charset="-122"/>
              </a:rPr>
              <a:t>      </a:t>
            </a:r>
            <a:r>
              <a:rPr lang="en-US" altLang="zh-CN" sz="2000" b="0" dirty="0" err="1">
                <a:latin typeface="+mn-lt"/>
                <a:ea typeface="MS Sans Serif" charset="-122"/>
              </a:rPr>
              <a:t>int</a:t>
            </a:r>
            <a:r>
              <a:rPr lang="en-US" altLang="zh-CN" sz="2000" b="0" dirty="0">
                <a:latin typeface="+mn-lt"/>
                <a:ea typeface="MS Sans Serif" charset="-122"/>
              </a:rPr>
              <a:t>    21h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b="0" dirty="0">
                <a:latin typeface="+mn-lt"/>
                <a:ea typeface="MS Sans Serif" charset="-122"/>
              </a:rPr>
              <a:t> code ends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b="0" dirty="0">
                <a:latin typeface="+mn-lt"/>
                <a:ea typeface="MS Sans Serif" charset="-122"/>
              </a:rPr>
              <a:t>End start</a:t>
            </a:r>
          </a:p>
        </p:txBody>
      </p:sp>
      <p:sp>
        <p:nvSpPr>
          <p:cNvPr id="212997" name="Rectangle 5"/>
          <p:cNvSpPr>
            <a:spLocks noChangeArrowheads="1"/>
          </p:cNvSpPr>
          <p:nvPr/>
        </p:nvSpPr>
        <p:spPr bwMode="auto">
          <a:xfrm>
            <a:off x="4885211" y="1808820"/>
            <a:ext cx="3918907" cy="4464496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000066"/>
                </a:solidFill>
                <a:latin typeface="MS Sans Serif" charset="-122"/>
                <a:ea typeface="MS Sans Serif" charset="-122"/>
              </a:rPr>
              <a:t>缓冲区的定义方式：</a:t>
            </a:r>
            <a:endParaRPr lang="en-US" altLang="zh-CN" sz="2000" b="1" dirty="0" smtClean="0">
              <a:solidFill>
                <a:srgbClr val="000066"/>
              </a:solidFill>
              <a:latin typeface="MS Sans Serif" charset="-122"/>
              <a:ea typeface="MS Sans Serif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rgbClr val="000066"/>
                </a:solidFill>
                <a:latin typeface="MS Sans Serif" charset="-122"/>
                <a:ea typeface="MS Sans Serif" charset="-122"/>
              </a:rPr>
              <a:t>(</a:t>
            </a:r>
            <a:r>
              <a:rPr lang="en-US" altLang="zh-CN" sz="2000" b="1" dirty="0">
                <a:solidFill>
                  <a:srgbClr val="000066"/>
                </a:solidFill>
                <a:latin typeface="MS Sans Serif" charset="-122"/>
                <a:ea typeface="MS Sans Serif" charset="-122"/>
              </a:rPr>
              <a:t>1) </a:t>
            </a:r>
            <a:r>
              <a:rPr lang="en-US" altLang="zh-CN" sz="2000" b="1" dirty="0" err="1">
                <a:solidFill>
                  <a:srgbClr val="000066"/>
                </a:solidFill>
                <a:latin typeface="MS Sans Serif" charset="-122"/>
                <a:ea typeface="MS Sans Serif" charset="-122"/>
              </a:rPr>
              <a:t>smax</a:t>
            </a:r>
            <a:r>
              <a:rPr lang="en-US" altLang="zh-CN" sz="2000" b="1" dirty="0">
                <a:solidFill>
                  <a:srgbClr val="000066"/>
                </a:solidFill>
                <a:latin typeface="MS Sans Serif" charset="-122"/>
                <a:ea typeface="MS Sans Serif" charset="-122"/>
              </a:rPr>
              <a:t> </a:t>
            </a:r>
            <a:r>
              <a:rPr lang="en-US" altLang="zh-CN" sz="2000" b="1" dirty="0" err="1">
                <a:solidFill>
                  <a:srgbClr val="000066"/>
                </a:solidFill>
                <a:latin typeface="MS Sans Serif" charset="-122"/>
                <a:ea typeface="MS Sans Serif" charset="-122"/>
              </a:rPr>
              <a:t>db</a:t>
            </a:r>
            <a:r>
              <a:rPr lang="en-US" altLang="zh-CN" sz="2000" b="1" dirty="0">
                <a:solidFill>
                  <a:srgbClr val="000066"/>
                </a:solidFill>
                <a:latin typeface="MS Sans Serif" charset="-122"/>
                <a:ea typeface="MS Sans Serif" charset="-122"/>
              </a:rPr>
              <a:t> 21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66"/>
                </a:solidFill>
                <a:latin typeface="MS Sans Serif" charset="-122"/>
                <a:ea typeface="MS Sans Serif" charset="-122"/>
              </a:rPr>
              <a:t>     </a:t>
            </a:r>
            <a:r>
              <a:rPr lang="en-US" altLang="zh-CN" sz="2000" b="1" dirty="0" err="1">
                <a:solidFill>
                  <a:srgbClr val="000066"/>
                </a:solidFill>
                <a:latin typeface="MS Sans Serif" charset="-122"/>
                <a:ea typeface="MS Sans Serif" charset="-122"/>
              </a:rPr>
              <a:t>sact</a:t>
            </a:r>
            <a:r>
              <a:rPr lang="en-US" altLang="zh-CN" sz="2000" b="1" dirty="0">
                <a:solidFill>
                  <a:srgbClr val="000066"/>
                </a:solidFill>
                <a:latin typeface="MS Sans Serif" charset="-122"/>
                <a:ea typeface="MS Sans Serif" charset="-122"/>
              </a:rPr>
              <a:t> </a:t>
            </a:r>
            <a:r>
              <a:rPr lang="en-US" altLang="zh-CN" sz="2000" b="1" dirty="0" err="1">
                <a:solidFill>
                  <a:srgbClr val="000066"/>
                </a:solidFill>
                <a:latin typeface="MS Sans Serif" charset="-122"/>
                <a:ea typeface="MS Sans Serif" charset="-122"/>
              </a:rPr>
              <a:t>db</a:t>
            </a:r>
            <a:r>
              <a:rPr lang="en-US" altLang="zh-CN" sz="2000" b="1" dirty="0">
                <a:solidFill>
                  <a:srgbClr val="000066"/>
                </a:solidFill>
                <a:latin typeface="MS Sans Serif" charset="-122"/>
                <a:ea typeface="MS Sans Serif" charset="-122"/>
              </a:rPr>
              <a:t> ?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66"/>
                </a:solidFill>
                <a:latin typeface="MS Sans Serif" charset="-122"/>
                <a:ea typeface="MS Sans Serif" charset="-122"/>
              </a:rPr>
              <a:t>     </a:t>
            </a:r>
            <a:r>
              <a:rPr lang="en-US" altLang="zh-CN" sz="2000" b="1" dirty="0" err="1">
                <a:solidFill>
                  <a:srgbClr val="000066"/>
                </a:solidFill>
                <a:latin typeface="MS Sans Serif" charset="-122"/>
                <a:ea typeface="MS Sans Serif" charset="-122"/>
              </a:rPr>
              <a:t>stri</a:t>
            </a:r>
            <a:r>
              <a:rPr lang="en-US" altLang="zh-CN" sz="2000" b="1" dirty="0">
                <a:solidFill>
                  <a:srgbClr val="000066"/>
                </a:solidFill>
                <a:latin typeface="MS Sans Serif" charset="-122"/>
                <a:ea typeface="MS Sans Serif" charset="-122"/>
              </a:rPr>
              <a:t> </a:t>
            </a:r>
            <a:r>
              <a:rPr lang="en-US" altLang="zh-CN" sz="2000" b="1" dirty="0" err="1">
                <a:solidFill>
                  <a:srgbClr val="000066"/>
                </a:solidFill>
                <a:latin typeface="MS Sans Serif" charset="-122"/>
                <a:ea typeface="MS Sans Serif" charset="-122"/>
              </a:rPr>
              <a:t>db</a:t>
            </a:r>
            <a:r>
              <a:rPr lang="en-US" altLang="zh-CN" sz="2000" b="1" dirty="0">
                <a:solidFill>
                  <a:srgbClr val="000066"/>
                </a:solidFill>
                <a:latin typeface="MS Sans Serif" charset="-122"/>
                <a:ea typeface="MS Sans Serif" charset="-122"/>
              </a:rPr>
              <a:t> 21 dup(?)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endParaRPr lang="en-US" altLang="zh-CN" sz="2000" b="1" dirty="0">
              <a:solidFill>
                <a:srgbClr val="000066"/>
              </a:solidFill>
              <a:latin typeface="MS Sans Serif" charset="-122"/>
              <a:ea typeface="MS Sans Serif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66"/>
                </a:solidFill>
                <a:latin typeface="MS Sans Serif" charset="-122"/>
                <a:ea typeface="MS Sans Serif" charset="-122"/>
              </a:rPr>
              <a:t>(2) </a:t>
            </a:r>
            <a:r>
              <a:rPr lang="en-US" altLang="zh-CN" sz="2000" b="1" dirty="0" err="1">
                <a:solidFill>
                  <a:srgbClr val="000066"/>
                </a:solidFill>
                <a:latin typeface="MS Sans Serif" charset="-122"/>
                <a:ea typeface="MS Sans Serif" charset="-122"/>
              </a:rPr>
              <a:t>smax</a:t>
            </a:r>
            <a:r>
              <a:rPr lang="en-US" altLang="zh-CN" sz="2000" b="1" dirty="0">
                <a:solidFill>
                  <a:srgbClr val="000066"/>
                </a:solidFill>
                <a:latin typeface="MS Sans Serif" charset="-122"/>
                <a:ea typeface="MS Sans Serif" charset="-122"/>
              </a:rPr>
              <a:t> </a:t>
            </a:r>
            <a:r>
              <a:rPr lang="en-US" altLang="zh-CN" sz="2000" b="1" dirty="0" err="1">
                <a:solidFill>
                  <a:srgbClr val="000066"/>
                </a:solidFill>
                <a:latin typeface="MS Sans Serif" charset="-122"/>
                <a:ea typeface="MS Sans Serif" charset="-122"/>
              </a:rPr>
              <a:t>db</a:t>
            </a:r>
            <a:r>
              <a:rPr lang="en-US" altLang="zh-CN" sz="2000" b="1" dirty="0">
                <a:solidFill>
                  <a:srgbClr val="000066"/>
                </a:solidFill>
                <a:latin typeface="MS Sans Serif" charset="-122"/>
                <a:ea typeface="MS Sans Serif" charset="-122"/>
              </a:rPr>
              <a:t> 21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66"/>
                </a:solidFill>
                <a:latin typeface="MS Sans Serif" charset="-122"/>
                <a:ea typeface="MS Sans Serif" charset="-122"/>
              </a:rPr>
              <a:t>         </a:t>
            </a:r>
            <a:r>
              <a:rPr lang="en-US" altLang="zh-CN" sz="2000" b="1" dirty="0" err="1">
                <a:solidFill>
                  <a:srgbClr val="000066"/>
                </a:solidFill>
                <a:latin typeface="MS Sans Serif" charset="-122"/>
                <a:ea typeface="MS Sans Serif" charset="-122"/>
              </a:rPr>
              <a:t>db</a:t>
            </a:r>
            <a:r>
              <a:rPr lang="en-US" altLang="zh-CN" sz="2000" b="1" dirty="0">
                <a:solidFill>
                  <a:srgbClr val="000066"/>
                </a:solidFill>
                <a:latin typeface="MS Sans Serif" charset="-122"/>
                <a:ea typeface="MS Sans Serif" charset="-122"/>
              </a:rPr>
              <a:t> ?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66"/>
                </a:solidFill>
                <a:latin typeface="MS Sans Serif" charset="-122"/>
                <a:ea typeface="MS Sans Serif" charset="-122"/>
              </a:rPr>
              <a:t>         </a:t>
            </a:r>
            <a:r>
              <a:rPr lang="en-US" altLang="zh-CN" sz="2000" b="1" dirty="0" err="1">
                <a:solidFill>
                  <a:srgbClr val="000066"/>
                </a:solidFill>
                <a:latin typeface="MS Sans Serif" charset="-122"/>
                <a:ea typeface="MS Sans Serif" charset="-122"/>
              </a:rPr>
              <a:t>db</a:t>
            </a:r>
            <a:r>
              <a:rPr lang="en-US" altLang="zh-CN" sz="2000" b="1" dirty="0">
                <a:solidFill>
                  <a:srgbClr val="000066"/>
                </a:solidFill>
                <a:latin typeface="MS Sans Serif" charset="-122"/>
                <a:ea typeface="MS Sans Serif" charset="-122"/>
              </a:rPr>
              <a:t> 21 dup(?)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endParaRPr lang="en-US" altLang="zh-CN" sz="2000" b="1" dirty="0">
              <a:solidFill>
                <a:srgbClr val="000066"/>
              </a:solidFill>
              <a:latin typeface="MS Sans Serif" charset="-122"/>
              <a:ea typeface="MS Sans Serif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66"/>
                </a:solidFill>
                <a:latin typeface="MS Sans Serif" charset="-122"/>
                <a:ea typeface="MS Sans Serif" charset="-122"/>
              </a:rPr>
              <a:t>(3)</a:t>
            </a:r>
            <a:r>
              <a:rPr lang="en-US" altLang="zh-CN" sz="2000" b="1" dirty="0" err="1">
                <a:solidFill>
                  <a:srgbClr val="000066"/>
                </a:solidFill>
                <a:latin typeface="MS Sans Serif" charset="-122"/>
                <a:ea typeface="MS Sans Serif" charset="-122"/>
              </a:rPr>
              <a:t>smax</a:t>
            </a:r>
            <a:r>
              <a:rPr lang="en-US" altLang="zh-CN" sz="2000" b="1" dirty="0">
                <a:solidFill>
                  <a:srgbClr val="000066"/>
                </a:solidFill>
                <a:latin typeface="MS Sans Serif" charset="-122"/>
                <a:ea typeface="MS Sans Serif" charset="-122"/>
              </a:rPr>
              <a:t> </a:t>
            </a:r>
            <a:r>
              <a:rPr lang="en-US" altLang="zh-CN" sz="2000" b="1" dirty="0" err="1">
                <a:solidFill>
                  <a:srgbClr val="000066"/>
                </a:solidFill>
                <a:latin typeface="MS Sans Serif" charset="-122"/>
                <a:ea typeface="MS Sans Serif" charset="-122"/>
              </a:rPr>
              <a:t>db</a:t>
            </a:r>
            <a:r>
              <a:rPr lang="en-US" altLang="zh-CN" sz="2000" b="1" dirty="0">
                <a:solidFill>
                  <a:srgbClr val="000066"/>
                </a:solidFill>
                <a:latin typeface="MS Sans Serif" charset="-122"/>
                <a:ea typeface="MS Sans Serif" charset="-122"/>
              </a:rPr>
              <a:t> 21, ?, 21 dup</a:t>
            </a:r>
            <a:r>
              <a:rPr lang="en-US" altLang="zh-CN" sz="2000" b="1" dirty="0" smtClean="0">
                <a:solidFill>
                  <a:srgbClr val="000066"/>
                </a:solidFill>
                <a:latin typeface="MS Sans Serif" charset="-122"/>
                <a:ea typeface="MS Sans Serif" charset="-122"/>
              </a:rPr>
              <a:t>(?)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endParaRPr lang="en-US" altLang="zh-CN" sz="2000" b="1" dirty="0" smtClean="0">
              <a:solidFill>
                <a:srgbClr val="000066"/>
              </a:solidFill>
              <a:latin typeface="MS Sans Serif" charset="-122"/>
              <a:ea typeface="MS Sans Serif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dirty="0" smtClean="0">
                <a:solidFill>
                  <a:srgbClr val="000066"/>
                </a:solidFill>
                <a:latin typeface="MS Sans Serif" charset="-122"/>
                <a:ea typeface="MS Sans Serif" charset="-122"/>
              </a:rPr>
              <a:t>(4)</a:t>
            </a:r>
            <a:r>
              <a:rPr lang="en-US" altLang="zh-CN" sz="2000" dirty="0" err="1" smtClean="0">
                <a:solidFill>
                  <a:srgbClr val="000066"/>
                </a:solidFill>
                <a:latin typeface="MS Sans Serif" charset="-122"/>
                <a:ea typeface="MS Sans Serif" charset="-122"/>
              </a:rPr>
              <a:t>smax</a:t>
            </a:r>
            <a:r>
              <a:rPr lang="en-US" altLang="zh-CN" sz="2000" dirty="0" smtClean="0">
                <a:solidFill>
                  <a:srgbClr val="000066"/>
                </a:solidFill>
                <a:latin typeface="MS Sans Serif" charset="-122"/>
                <a:ea typeface="MS Sans Serif" charset="-122"/>
              </a:rPr>
              <a:t> </a:t>
            </a:r>
            <a:r>
              <a:rPr lang="en-US" altLang="zh-CN" sz="2000" dirty="0" err="1">
                <a:solidFill>
                  <a:srgbClr val="000066"/>
                </a:solidFill>
                <a:latin typeface="MS Sans Serif" charset="-122"/>
                <a:ea typeface="MS Sans Serif" charset="-122"/>
              </a:rPr>
              <a:t>db</a:t>
            </a:r>
            <a:r>
              <a:rPr lang="en-US" altLang="zh-CN" sz="2000" dirty="0">
                <a:solidFill>
                  <a:srgbClr val="000066"/>
                </a:solidFill>
                <a:latin typeface="MS Sans Serif" charset="-122"/>
                <a:ea typeface="MS Sans Serif" charset="-122"/>
              </a:rPr>
              <a:t> 21, </a:t>
            </a:r>
            <a:r>
              <a:rPr lang="en-US" altLang="zh-CN" sz="2000" dirty="0" smtClean="0">
                <a:solidFill>
                  <a:srgbClr val="000066"/>
                </a:solidFill>
                <a:latin typeface="MS Sans Serif" charset="-122"/>
                <a:ea typeface="MS Sans Serif" charset="-122"/>
              </a:rPr>
              <a:t>22 </a:t>
            </a:r>
            <a:r>
              <a:rPr lang="en-US" altLang="zh-CN" sz="2000" dirty="0">
                <a:solidFill>
                  <a:srgbClr val="000066"/>
                </a:solidFill>
                <a:latin typeface="MS Sans Serif" charset="-122"/>
                <a:ea typeface="MS Sans Serif" charset="-122"/>
              </a:rPr>
              <a:t>dup</a:t>
            </a:r>
            <a:r>
              <a:rPr lang="en-US" altLang="zh-CN" sz="2000" dirty="0" smtClean="0">
                <a:solidFill>
                  <a:srgbClr val="000066"/>
                </a:solidFill>
                <a:latin typeface="MS Sans Serif" charset="-122"/>
                <a:ea typeface="MS Sans Serif" charset="-122"/>
              </a:rPr>
              <a:t>(?)</a:t>
            </a:r>
            <a:endParaRPr lang="en-US" altLang="zh-CN" sz="2000" b="1" dirty="0">
              <a:solidFill>
                <a:srgbClr val="000066"/>
              </a:solidFill>
              <a:latin typeface="MS Sans Serif" charset="-122"/>
              <a:ea typeface="MS Sans Serif" charset="-122"/>
            </a:endParaRPr>
          </a:p>
        </p:txBody>
      </p:sp>
      <p:sp>
        <p:nvSpPr>
          <p:cNvPr id="212999" name="Text Box 7"/>
          <p:cNvSpPr txBox="1">
            <a:spLocks noChangeArrowheads="1"/>
          </p:cNvSpPr>
          <p:nvPr/>
        </p:nvSpPr>
        <p:spPr bwMode="auto">
          <a:xfrm>
            <a:off x="4977765" y="1177689"/>
            <a:ext cx="3733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9-5   </a:t>
            </a:r>
            <a:r>
              <a:rPr lang="zh-CN" altLang="en-US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输入字符串程序</a:t>
            </a: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键盘</a:t>
            </a:r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I/O</a:t>
            </a:r>
            <a:endParaRPr lang="zh-CN" altLang="en-US" sz="2600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491781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Text Box 2"/>
          <p:cNvSpPr txBox="1">
            <a:spLocks noChangeArrowheads="1"/>
          </p:cNvSpPr>
          <p:nvPr/>
        </p:nvSpPr>
        <p:spPr bwMode="auto">
          <a:xfrm>
            <a:off x="539552" y="1519583"/>
            <a:ext cx="8026152" cy="1200329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b="1" dirty="0" err="1">
                <a:solidFill>
                  <a:srgbClr val="000066"/>
                </a:solidFill>
              </a:rPr>
              <a:t>Int</a:t>
            </a:r>
            <a:r>
              <a:rPr lang="en-US" altLang="zh-CN" b="1" dirty="0">
                <a:solidFill>
                  <a:srgbClr val="000066"/>
                </a:solidFill>
              </a:rPr>
              <a:t> 21</a:t>
            </a:r>
            <a:r>
              <a:rPr lang="zh-CN" altLang="en-US" b="1" dirty="0" smtClean="0">
                <a:solidFill>
                  <a:srgbClr val="000066"/>
                </a:solidFill>
              </a:rPr>
              <a:t>的</a:t>
            </a:r>
            <a:r>
              <a:rPr lang="en-US" altLang="zh-CN" dirty="0">
                <a:solidFill>
                  <a:srgbClr val="000066"/>
                </a:solidFill>
              </a:rPr>
              <a:t>0ch</a:t>
            </a:r>
            <a:r>
              <a:rPr lang="zh-CN" altLang="en-US" b="1" dirty="0" smtClean="0">
                <a:solidFill>
                  <a:srgbClr val="000066"/>
                </a:solidFill>
              </a:rPr>
              <a:t>功能可清除</a:t>
            </a:r>
            <a:r>
              <a:rPr lang="zh-CN" altLang="en-US" b="1" dirty="0">
                <a:solidFill>
                  <a:srgbClr val="000066"/>
                </a:solidFill>
              </a:rPr>
              <a:t>键盘缓冲区，然后执行在</a:t>
            </a:r>
            <a:r>
              <a:rPr lang="en-US" altLang="zh-CN" b="1" dirty="0">
                <a:solidFill>
                  <a:srgbClr val="000066"/>
                </a:solidFill>
              </a:rPr>
              <a:t>AL</a:t>
            </a:r>
            <a:r>
              <a:rPr lang="zh-CN" altLang="en-US" b="1" dirty="0">
                <a:solidFill>
                  <a:srgbClr val="000066"/>
                </a:solidFill>
              </a:rPr>
              <a:t>中指定的功能。</a:t>
            </a:r>
            <a:r>
              <a:rPr lang="en-US" altLang="zh-CN" b="1" dirty="0">
                <a:solidFill>
                  <a:srgbClr val="000066"/>
                </a:solidFill>
              </a:rPr>
              <a:t>AL</a:t>
            </a:r>
            <a:r>
              <a:rPr lang="zh-CN" altLang="en-US" b="1" dirty="0">
                <a:solidFill>
                  <a:srgbClr val="000066"/>
                </a:solidFill>
              </a:rPr>
              <a:t>中指定的功能可以是</a:t>
            </a:r>
            <a:r>
              <a:rPr lang="en-US" altLang="zh-CN" b="1" dirty="0">
                <a:solidFill>
                  <a:srgbClr val="000066"/>
                </a:solidFill>
              </a:rPr>
              <a:t>1</a:t>
            </a:r>
            <a:r>
              <a:rPr lang="zh-CN" altLang="en-US" b="1" dirty="0">
                <a:solidFill>
                  <a:srgbClr val="000066"/>
                </a:solidFill>
              </a:rPr>
              <a:t>，</a:t>
            </a:r>
            <a:r>
              <a:rPr lang="en-US" altLang="zh-CN" b="1" dirty="0">
                <a:solidFill>
                  <a:srgbClr val="000066"/>
                </a:solidFill>
              </a:rPr>
              <a:t>6</a:t>
            </a:r>
            <a:r>
              <a:rPr lang="zh-CN" altLang="en-US" b="1" dirty="0">
                <a:solidFill>
                  <a:srgbClr val="000066"/>
                </a:solidFill>
              </a:rPr>
              <a:t>，</a:t>
            </a:r>
            <a:r>
              <a:rPr lang="en-US" altLang="zh-CN" b="1" dirty="0">
                <a:solidFill>
                  <a:srgbClr val="000066"/>
                </a:solidFill>
              </a:rPr>
              <a:t>7</a:t>
            </a:r>
            <a:r>
              <a:rPr lang="zh-CN" altLang="en-US" b="1" dirty="0">
                <a:solidFill>
                  <a:srgbClr val="000066"/>
                </a:solidFill>
              </a:rPr>
              <a:t>，</a:t>
            </a:r>
            <a:r>
              <a:rPr lang="en-US" altLang="zh-CN" b="1" dirty="0">
                <a:solidFill>
                  <a:srgbClr val="000066"/>
                </a:solidFill>
              </a:rPr>
              <a:t>8</a:t>
            </a:r>
            <a:r>
              <a:rPr lang="zh-CN" altLang="en-US" b="1" dirty="0">
                <a:solidFill>
                  <a:srgbClr val="000066"/>
                </a:solidFill>
              </a:rPr>
              <a:t>或</a:t>
            </a:r>
            <a:r>
              <a:rPr lang="en-US" altLang="zh-CN" b="1" dirty="0">
                <a:solidFill>
                  <a:srgbClr val="000066"/>
                </a:solidFill>
              </a:rPr>
              <a:t>0AH</a:t>
            </a:r>
            <a:r>
              <a:rPr lang="zh-CN" altLang="en-US" b="1" dirty="0">
                <a:solidFill>
                  <a:srgbClr val="000066"/>
                </a:solidFill>
              </a:rPr>
              <a:t>。</a:t>
            </a:r>
          </a:p>
        </p:txBody>
      </p:sp>
      <p:sp>
        <p:nvSpPr>
          <p:cNvPr id="276483" name="Text Box 3"/>
          <p:cNvSpPr txBox="1">
            <a:spLocks noChangeArrowheads="1"/>
          </p:cNvSpPr>
          <p:nvPr/>
        </p:nvSpPr>
        <p:spPr bwMode="auto">
          <a:xfrm>
            <a:off x="763725" y="3219375"/>
            <a:ext cx="3124200" cy="227694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indent="622300" algn="just" eaLnBrk="0" hangingPunct="0">
              <a:spcBef>
                <a:spcPts val="1200"/>
              </a:spcBef>
              <a:buClr>
                <a:schemeClr val="bg2"/>
              </a:buClr>
              <a:buSzPct val="75000"/>
              <a:buFontTx/>
              <a:defRPr>
                <a:solidFill>
                  <a:srgbClr val="3333FF"/>
                </a:solidFill>
                <a:effectLst/>
                <a:latin typeface="+mn-lt"/>
                <a:ea typeface="楷体_GB2312" pitchFamily="1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2"/>
              </a:buBlip>
              <a:defRPr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Blip>
                <a:blip r:embed="rId3"/>
              </a:buBlip>
              <a:defRPr sz="20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latin typeface="+mn-lt"/>
                <a:ea typeface="+mn-ea"/>
              </a:defRPr>
            </a:lvl9pPr>
          </a:lstStyle>
          <a:p>
            <a:r>
              <a:rPr lang="en-US" altLang="zh-CN" dirty="0"/>
              <a:t> …</a:t>
            </a:r>
          </a:p>
          <a:p>
            <a:r>
              <a:rPr lang="en-US" altLang="zh-CN" dirty="0" err="1"/>
              <a:t>mov</a:t>
            </a:r>
            <a:r>
              <a:rPr lang="en-US" altLang="zh-CN" dirty="0"/>
              <a:t>   ah, 0ch</a:t>
            </a:r>
          </a:p>
          <a:p>
            <a:r>
              <a:rPr lang="en-US" altLang="zh-CN" dirty="0" err="1"/>
              <a:t>mov</a:t>
            </a:r>
            <a:r>
              <a:rPr lang="en-US" altLang="zh-CN" dirty="0"/>
              <a:t>   al, 08h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    21h</a:t>
            </a:r>
          </a:p>
        </p:txBody>
      </p:sp>
      <p:sp>
        <p:nvSpPr>
          <p:cNvPr id="276484" name="Rectangle 4"/>
          <p:cNvSpPr>
            <a:spLocks noChangeArrowheads="1"/>
          </p:cNvSpPr>
          <p:nvPr/>
        </p:nvSpPr>
        <p:spPr bwMode="auto">
          <a:xfrm>
            <a:off x="452120" y="909984"/>
            <a:ext cx="4038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/>
              <a:t>3</a:t>
            </a:r>
            <a:r>
              <a:rPr lang="zh-CN" altLang="en-US" sz="2800" b="1" dirty="0"/>
              <a:t>）清除键盘缓冲区</a:t>
            </a:r>
          </a:p>
        </p:txBody>
      </p:sp>
      <p:sp>
        <p:nvSpPr>
          <p:cNvPr id="5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键盘</a:t>
            </a:r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I/O</a:t>
            </a:r>
            <a:endParaRPr lang="zh-CN" altLang="en-US" sz="2600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37C1262C-148B-49DC-AB14-B06962A8F60C}"/>
              </a:ext>
            </a:extLst>
          </p:cNvPr>
          <p:cNvSpPr txBox="1"/>
          <p:nvPr/>
        </p:nvSpPr>
        <p:spPr>
          <a:xfrm>
            <a:off x="5256077" y="3573016"/>
            <a:ext cx="29495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使用</a:t>
            </a:r>
            <a:r>
              <a:rPr lang="en-US" altLang="zh-CN" dirty="0">
                <a:solidFill>
                  <a:srgbClr val="FF0000"/>
                </a:solidFill>
              </a:rPr>
              <a:t>0CH</a:t>
            </a:r>
            <a:r>
              <a:rPr lang="zh-CN" altLang="en-US" dirty="0">
                <a:solidFill>
                  <a:srgbClr val="FF0000"/>
                </a:solidFill>
              </a:rPr>
              <a:t>的好处是可以避免因为偶然超前输入的字符而出现错误。</a:t>
            </a:r>
          </a:p>
        </p:txBody>
      </p:sp>
    </p:spTree>
    <p:extLst>
      <p:ext uri="{BB962C8B-B14F-4D97-AF65-F5344CB8AC3E}">
        <p14:creationId xmlns:p14="http://schemas.microsoft.com/office/powerpoint/2010/main" val="27793558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4" name="Text Box 4"/>
          <p:cNvSpPr txBox="1">
            <a:spLocks noChangeArrowheads="1"/>
          </p:cNvSpPr>
          <p:nvPr/>
        </p:nvSpPr>
        <p:spPr bwMode="auto">
          <a:xfrm>
            <a:off x="719100" y="2888637"/>
            <a:ext cx="5977136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indent="622300" algn="just" eaLnBrk="0" hangingPunct="0">
              <a:spcBef>
                <a:spcPts val="1200"/>
              </a:spcBef>
              <a:buClr>
                <a:schemeClr val="bg2"/>
              </a:buClr>
              <a:buSzPct val="75000"/>
              <a:buFontTx/>
              <a:defRPr>
                <a:solidFill>
                  <a:srgbClr val="3333FF"/>
                </a:solidFill>
                <a:effectLst/>
                <a:latin typeface="+mn-lt"/>
                <a:ea typeface="楷体_GB2312" pitchFamily="1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2"/>
              </a:buBlip>
              <a:defRPr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Blip>
                <a:blip r:embed="rId3"/>
              </a:buBlip>
              <a:defRPr sz="20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latin typeface="+mn-lt"/>
                <a:ea typeface="+mn-ea"/>
              </a:defRPr>
            </a:lvl9pPr>
          </a:lstStyle>
          <a:p>
            <a:r>
              <a:rPr lang="zh-CN" altLang="en-US" dirty="0"/>
              <a:t>例  编写按任意键结束程序的程序段</a:t>
            </a:r>
          </a:p>
        </p:txBody>
      </p:sp>
      <p:sp>
        <p:nvSpPr>
          <p:cNvPr id="235525" name="Text Box 5"/>
          <p:cNvSpPr txBox="1">
            <a:spLocks noChangeArrowheads="1"/>
          </p:cNvSpPr>
          <p:nvPr/>
        </p:nvSpPr>
        <p:spPr bwMode="auto">
          <a:xfrm>
            <a:off x="1339788" y="3645024"/>
            <a:ext cx="3124200" cy="2700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indent="622300" algn="just" eaLnBrk="0" hangingPunct="0">
              <a:spcBef>
                <a:spcPts val="1200"/>
              </a:spcBef>
              <a:buClr>
                <a:schemeClr val="bg2"/>
              </a:buClr>
              <a:buSzPct val="75000"/>
              <a:buFontTx/>
              <a:defRPr>
                <a:solidFill>
                  <a:srgbClr val="3333FF"/>
                </a:solidFill>
                <a:effectLst/>
                <a:latin typeface="+mn-lt"/>
                <a:ea typeface="楷体_GB2312" pitchFamily="1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2"/>
              </a:buBlip>
              <a:defRPr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Blip>
                <a:blip r:embed="rId3"/>
              </a:buBlip>
              <a:defRPr sz="20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latin typeface="+mn-lt"/>
                <a:ea typeface="+mn-ea"/>
              </a:defRPr>
            </a:lvl9pPr>
          </a:lstStyle>
          <a:p>
            <a:pPr indent="0">
              <a:spcBef>
                <a:spcPts val="600"/>
              </a:spcBef>
            </a:pPr>
            <a:r>
              <a:rPr lang="en-US" altLang="zh-CN" dirty="0"/>
              <a:t>Wait:   …</a:t>
            </a:r>
          </a:p>
          <a:p>
            <a:pPr>
              <a:spcBef>
                <a:spcPts val="600"/>
              </a:spcBef>
            </a:pPr>
            <a:r>
              <a:rPr lang="en-US" altLang="zh-CN" dirty="0"/>
              <a:t>    </a:t>
            </a:r>
            <a:r>
              <a:rPr lang="en-US" altLang="zh-CN" dirty="0" err="1" smtClean="0"/>
              <a:t>mov</a:t>
            </a:r>
            <a:r>
              <a:rPr lang="en-US" altLang="zh-CN" dirty="0" smtClean="0"/>
              <a:t>   </a:t>
            </a:r>
            <a:r>
              <a:rPr lang="en-US" altLang="zh-CN" dirty="0"/>
              <a:t>ah, 0bh</a:t>
            </a:r>
          </a:p>
          <a:p>
            <a:pPr>
              <a:spcBef>
                <a:spcPts val="600"/>
              </a:spcBef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    </a:t>
            </a:r>
            <a:r>
              <a:rPr lang="en-US" altLang="zh-CN" dirty="0" smtClean="0"/>
              <a:t>21h</a:t>
            </a:r>
            <a:endParaRPr lang="en-US" altLang="zh-CN" dirty="0"/>
          </a:p>
          <a:p>
            <a:pPr>
              <a:spcBef>
                <a:spcPts val="600"/>
              </a:spcBef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inc</a:t>
            </a:r>
            <a:r>
              <a:rPr lang="en-US" altLang="zh-CN" dirty="0" smtClean="0"/>
              <a:t>    al</a:t>
            </a:r>
          </a:p>
          <a:p>
            <a:pPr>
              <a:spcBef>
                <a:spcPts val="600"/>
              </a:spcBef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jnz</a:t>
            </a:r>
            <a:r>
              <a:rPr lang="en-US" altLang="zh-CN" dirty="0" smtClean="0"/>
              <a:t>    Wait</a:t>
            </a:r>
          </a:p>
          <a:p>
            <a:pPr>
              <a:spcBef>
                <a:spcPts val="600"/>
              </a:spcBef>
            </a:pPr>
            <a:r>
              <a:rPr lang="en-US" altLang="zh-CN" dirty="0" smtClean="0"/>
              <a:t>    </a:t>
            </a:r>
            <a:r>
              <a:rPr lang="en-US" altLang="zh-CN" dirty="0"/>
              <a:t>ret</a:t>
            </a:r>
          </a:p>
        </p:txBody>
      </p:sp>
      <p:sp>
        <p:nvSpPr>
          <p:cNvPr id="235527" name="Rectangle 7"/>
          <p:cNvSpPr>
            <a:spLocks noChangeArrowheads="1"/>
          </p:cNvSpPr>
          <p:nvPr/>
        </p:nvSpPr>
        <p:spPr bwMode="auto">
          <a:xfrm>
            <a:off x="452120" y="1085280"/>
            <a:ext cx="8080320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/>
              <a:t>4</a:t>
            </a:r>
            <a:r>
              <a:rPr lang="zh-CN" altLang="en-US" sz="2800" b="1" dirty="0"/>
              <a:t>）检验键盘状态</a:t>
            </a:r>
            <a:endParaRPr lang="en-US" altLang="zh-CN" sz="2800" b="1" dirty="0"/>
          </a:p>
          <a:p>
            <a:r>
              <a:rPr lang="en-US" altLang="zh-CN" sz="2800" dirty="0"/>
              <a:t>	</a:t>
            </a:r>
            <a:r>
              <a:rPr lang="en-US" altLang="zh-CN" b="0" dirty="0"/>
              <a:t>INT 21H</a:t>
            </a:r>
            <a:r>
              <a:rPr lang="zh-CN" altLang="en-US" b="0" dirty="0"/>
              <a:t>的</a:t>
            </a:r>
            <a:r>
              <a:rPr lang="en-US" altLang="zh-CN" b="0" dirty="0"/>
              <a:t>0B</a:t>
            </a:r>
            <a:r>
              <a:rPr lang="zh-CN" altLang="en-US" b="0" dirty="0"/>
              <a:t>号功能可以检验一个键是否被按动，如果按下一个键，则</a:t>
            </a:r>
            <a:r>
              <a:rPr lang="en-US" altLang="zh-CN" b="0" dirty="0"/>
              <a:t>AL=0FFH</a:t>
            </a:r>
            <a:r>
              <a:rPr lang="zh-CN" altLang="en-US" b="0" dirty="0"/>
              <a:t>，否则</a:t>
            </a:r>
            <a:r>
              <a:rPr lang="en-US" altLang="zh-CN" b="0" dirty="0"/>
              <a:t>AL=0</a:t>
            </a:r>
            <a:r>
              <a:rPr lang="zh-CN" altLang="en-US" b="0" dirty="0"/>
              <a:t>。无论哪种情况都将继续执行下一条语句。</a:t>
            </a:r>
          </a:p>
        </p:txBody>
      </p:sp>
      <p:sp>
        <p:nvSpPr>
          <p:cNvPr id="5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键盘</a:t>
            </a:r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I/O</a:t>
            </a:r>
            <a:endParaRPr lang="zh-CN" altLang="en-US" sz="2600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372151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</a:t>
            </a:r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讲：输入输出接口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23627" y="1225104"/>
            <a:ext cx="6571615" cy="422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60000"/>
              </a:lnSpc>
              <a:buClr>
                <a:srgbClr val="FF3300"/>
              </a:buClr>
              <a:buFont typeface="Wingdings" panose="05000000000000000000" charset="0"/>
              <a:buChar char=""/>
            </a:pPr>
            <a:r>
              <a:rPr lang="en-US" altLang="zh-CN" b="0" dirty="0">
                <a:latin typeface="+mn-lt"/>
                <a:sym typeface="+mn-ea"/>
              </a:rPr>
              <a:t>BIOS</a:t>
            </a:r>
            <a:r>
              <a:rPr lang="zh-CN" altLang="en-US" b="0" dirty="0">
                <a:latin typeface="+mn-lt"/>
                <a:sym typeface="+mn-ea"/>
              </a:rPr>
              <a:t>与</a:t>
            </a:r>
            <a:r>
              <a:rPr lang="en-US" altLang="zh-CN" b="0" dirty="0">
                <a:latin typeface="+mn-lt"/>
                <a:sym typeface="+mn-ea"/>
              </a:rPr>
              <a:t>DOS</a:t>
            </a:r>
            <a:r>
              <a:rPr lang="zh-CN" altLang="en-US" b="0" dirty="0">
                <a:latin typeface="+mn-lt"/>
                <a:sym typeface="+mn-ea"/>
              </a:rPr>
              <a:t>简介</a:t>
            </a:r>
          </a:p>
          <a:p>
            <a:pPr marL="342900" indent="-342900">
              <a:lnSpc>
                <a:spcPct val="160000"/>
              </a:lnSpc>
              <a:buClr>
                <a:srgbClr val="FF3300"/>
              </a:buClr>
              <a:buFont typeface="Wingdings" panose="05000000000000000000" charset="0"/>
              <a:buChar char=""/>
            </a:pPr>
            <a:r>
              <a:rPr lang="zh-CN" altLang="en-US" b="0" dirty="0" smtClean="0">
                <a:latin typeface="+mn-lt"/>
                <a:sym typeface="+mn-ea"/>
              </a:rPr>
              <a:t>常用输入接口：键盘</a:t>
            </a:r>
            <a:r>
              <a:rPr lang="en-US" altLang="zh-CN" b="0" dirty="0">
                <a:latin typeface="+mn-lt"/>
                <a:sym typeface="+mn-ea"/>
              </a:rPr>
              <a:t>I/O</a:t>
            </a:r>
            <a:endParaRPr lang="zh-CN" altLang="en-US" b="0" dirty="0">
              <a:latin typeface="+mn-lt"/>
              <a:sym typeface="+mn-ea"/>
            </a:endParaRPr>
          </a:p>
          <a:p>
            <a:pPr marL="342900" indent="-342900">
              <a:lnSpc>
                <a:spcPct val="160000"/>
              </a:lnSpc>
              <a:buClr>
                <a:srgbClr val="FF3300"/>
              </a:buClr>
              <a:buFont typeface="Wingdings" panose="05000000000000000000" charset="0"/>
              <a:buChar char=""/>
            </a:pPr>
            <a:r>
              <a:rPr lang="zh-CN" altLang="en-US" dirty="0" smtClean="0">
                <a:solidFill>
                  <a:srgbClr val="FF0000"/>
                </a:solidFill>
                <a:latin typeface="+mn-lt"/>
                <a:sym typeface="+mn-ea"/>
              </a:rPr>
              <a:t>常用输出接口：显示器</a:t>
            </a:r>
            <a:r>
              <a:rPr lang="en-US" altLang="zh-CN" dirty="0" smtClean="0">
                <a:solidFill>
                  <a:srgbClr val="FF0000"/>
                </a:solidFill>
                <a:latin typeface="+mn-lt"/>
                <a:sym typeface="+mn-ea"/>
              </a:rPr>
              <a:t>I/O</a:t>
            </a:r>
          </a:p>
          <a:p>
            <a:pPr marL="800100" lvl="2" indent="-342900">
              <a:lnSpc>
                <a:spcPct val="160000"/>
              </a:lnSpc>
              <a:buClr>
                <a:srgbClr val="FF3300"/>
              </a:buClr>
              <a:buFont typeface="Wingdings" panose="05000000000000000000" charset="0"/>
              <a:buChar char=""/>
            </a:pPr>
            <a:r>
              <a:rPr lang="zh-CN" altLang="en-US" u="sng" dirty="0">
                <a:solidFill>
                  <a:srgbClr val="FF0000"/>
                </a:solidFill>
              </a:rPr>
              <a:t>字符属性</a:t>
            </a:r>
            <a:endParaRPr lang="en-US" altLang="zh-CN" u="sng" dirty="0">
              <a:solidFill>
                <a:srgbClr val="FF0000"/>
              </a:solidFill>
            </a:endParaRPr>
          </a:p>
          <a:p>
            <a:pPr marL="800100" lvl="2" indent="-342900">
              <a:lnSpc>
                <a:spcPct val="160000"/>
              </a:lnSpc>
              <a:buClr>
                <a:srgbClr val="FF3300"/>
              </a:buClr>
              <a:buFont typeface="Wingdings" panose="05000000000000000000" charset="0"/>
              <a:buChar char=""/>
            </a:pPr>
            <a:r>
              <a:rPr lang="en-US" altLang="zh-CN" u="sng" dirty="0">
                <a:solidFill>
                  <a:srgbClr val="FF0000"/>
                </a:solidFill>
              </a:rPr>
              <a:t>BIOS</a:t>
            </a:r>
            <a:r>
              <a:rPr lang="zh-CN" altLang="en-US" u="sng" dirty="0">
                <a:solidFill>
                  <a:srgbClr val="FF0000"/>
                </a:solidFill>
              </a:rPr>
              <a:t>显示中断</a:t>
            </a:r>
            <a:endParaRPr lang="en-US" altLang="zh-CN" u="sng" dirty="0">
              <a:solidFill>
                <a:srgbClr val="FF0000"/>
              </a:solidFill>
            </a:endParaRPr>
          </a:p>
          <a:p>
            <a:pPr marL="800100" lvl="2" indent="-342900">
              <a:lnSpc>
                <a:spcPct val="160000"/>
              </a:lnSpc>
              <a:buClr>
                <a:srgbClr val="FF3300"/>
              </a:buClr>
              <a:buFont typeface="Wingdings" panose="05000000000000000000" charset="0"/>
              <a:buChar char=""/>
            </a:pPr>
            <a:r>
              <a:rPr lang="en-US" altLang="zh-CN" u="sng" dirty="0">
                <a:solidFill>
                  <a:srgbClr val="FF0000"/>
                </a:solidFill>
              </a:rPr>
              <a:t>DOS</a:t>
            </a:r>
            <a:r>
              <a:rPr lang="zh-CN" altLang="en-US" u="sng" dirty="0">
                <a:solidFill>
                  <a:srgbClr val="FF0000"/>
                </a:solidFill>
              </a:rPr>
              <a:t>显示功能调用</a:t>
            </a:r>
          </a:p>
          <a:p>
            <a:pPr marL="342900" indent="-342900">
              <a:lnSpc>
                <a:spcPct val="160000"/>
              </a:lnSpc>
              <a:buClr>
                <a:srgbClr val="FF3300"/>
              </a:buClr>
              <a:buFont typeface="Wingdings" panose="05000000000000000000" charset="0"/>
              <a:buChar char=""/>
            </a:pPr>
            <a:endParaRPr lang="zh-CN" altLang="en-US" b="0" dirty="0">
              <a:latin typeface="+mn-lt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524030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8" name="Text Box 4"/>
          <p:cNvSpPr txBox="1">
            <a:spLocks noChangeArrowheads="1"/>
          </p:cNvSpPr>
          <p:nvPr/>
        </p:nvSpPr>
        <p:spPr bwMode="auto">
          <a:xfrm>
            <a:off x="395536" y="1048668"/>
            <a:ext cx="8209607" cy="477053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+mn-lt"/>
              </a:rPr>
              <a:t>字符属性</a:t>
            </a:r>
            <a:endParaRPr lang="zh-CN" altLang="en-US" b="1" dirty="0">
              <a:solidFill>
                <a:schemeClr val="tx2"/>
              </a:solidFill>
              <a:latin typeface="+mn-lt"/>
            </a:endParaRPr>
          </a:p>
          <a:p>
            <a:pPr marL="342900" indent="-342900" algn="just"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3333FF"/>
                </a:solidFill>
                <a:latin typeface="+mn-lt"/>
              </a:rPr>
              <a:t>显示器的屏幕通常划分为行和列的一个二维系统，显示适配器就在行和列组成的网格位置上显示字符。</a:t>
            </a:r>
            <a:endParaRPr lang="en-US" altLang="zh-CN" b="1" dirty="0">
              <a:solidFill>
                <a:srgbClr val="3333FF"/>
              </a:solidFill>
              <a:latin typeface="+mn-lt"/>
            </a:endParaRPr>
          </a:p>
          <a:p>
            <a:pPr marL="342900" indent="-342900" algn="just"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3333FF"/>
                </a:solidFill>
                <a:latin typeface="+mn-lt"/>
              </a:rPr>
              <a:t>每个字符都是以矩形块形式显示的。在</a:t>
            </a:r>
            <a:r>
              <a:rPr lang="en-US" altLang="zh-CN" b="1" dirty="0">
                <a:solidFill>
                  <a:srgbClr val="3333FF"/>
                </a:solidFill>
                <a:latin typeface="+mn-lt"/>
              </a:rPr>
              <a:t>BIOS ROM</a:t>
            </a:r>
            <a:r>
              <a:rPr lang="zh-CN" altLang="en-US" b="1" dirty="0">
                <a:solidFill>
                  <a:srgbClr val="3333FF"/>
                </a:solidFill>
                <a:latin typeface="+mn-lt"/>
              </a:rPr>
              <a:t>中存有多种不同大小的字符集，主要的显示字符集大小为：</a:t>
            </a:r>
            <a:r>
              <a:rPr lang="en-US" altLang="zh-CN" b="1" dirty="0">
                <a:solidFill>
                  <a:srgbClr val="3333FF"/>
                </a:solidFill>
                <a:latin typeface="+mn-lt"/>
              </a:rPr>
              <a:t>8×8 (</a:t>
            </a:r>
            <a:r>
              <a:rPr lang="zh-CN" altLang="en-US" b="1" dirty="0">
                <a:solidFill>
                  <a:srgbClr val="3333FF"/>
                </a:solidFill>
                <a:latin typeface="+mn-lt"/>
              </a:rPr>
              <a:t>标准</a:t>
            </a:r>
            <a:r>
              <a:rPr lang="en-US" altLang="zh-CN" b="1" dirty="0">
                <a:solidFill>
                  <a:srgbClr val="3333FF"/>
                </a:solidFill>
                <a:latin typeface="+mn-lt"/>
              </a:rPr>
              <a:t>)</a:t>
            </a:r>
            <a:r>
              <a:rPr lang="zh-CN" altLang="en-US" b="1" dirty="0">
                <a:solidFill>
                  <a:srgbClr val="3333FF"/>
                </a:solidFill>
                <a:latin typeface="+mn-lt"/>
              </a:rPr>
              <a:t>、</a:t>
            </a:r>
            <a:r>
              <a:rPr lang="en-US" altLang="zh-CN" b="1" dirty="0">
                <a:solidFill>
                  <a:srgbClr val="3333FF"/>
                </a:solidFill>
                <a:latin typeface="+mn-lt"/>
              </a:rPr>
              <a:t>8×14</a:t>
            </a:r>
            <a:r>
              <a:rPr lang="zh-CN" altLang="en-US" b="1" dirty="0">
                <a:solidFill>
                  <a:srgbClr val="3333FF"/>
                </a:solidFill>
                <a:latin typeface="+mn-lt"/>
              </a:rPr>
              <a:t>和</a:t>
            </a:r>
            <a:r>
              <a:rPr lang="en-US" altLang="zh-CN" b="1" dirty="0">
                <a:solidFill>
                  <a:srgbClr val="3333FF"/>
                </a:solidFill>
                <a:latin typeface="+mn-lt"/>
              </a:rPr>
              <a:t>8×16</a:t>
            </a:r>
            <a:r>
              <a:rPr lang="zh-CN" altLang="en-US" b="1" dirty="0">
                <a:solidFill>
                  <a:srgbClr val="3333FF"/>
                </a:solidFill>
                <a:latin typeface="+mn-lt"/>
              </a:rPr>
              <a:t>等。</a:t>
            </a:r>
            <a:endParaRPr lang="en-US" altLang="zh-CN" b="1" dirty="0">
              <a:solidFill>
                <a:srgbClr val="3333FF"/>
              </a:solidFill>
              <a:latin typeface="+mn-lt"/>
            </a:endParaRPr>
          </a:p>
          <a:p>
            <a:pPr marL="342900" indent="-342900" algn="just"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3333FF"/>
                </a:solidFill>
                <a:latin typeface="+mn-lt"/>
              </a:rPr>
              <a:t>在常用的文本显示模式下，屏幕被划分成</a:t>
            </a:r>
            <a:r>
              <a:rPr lang="en-US" altLang="zh-CN" b="1" dirty="0">
                <a:solidFill>
                  <a:srgbClr val="3333FF"/>
                </a:solidFill>
                <a:latin typeface="+mn-lt"/>
              </a:rPr>
              <a:t>25</a:t>
            </a:r>
            <a:r>
              <a:rPr lang="zh-CN" altLang="en-US" b="1" dirty="0">
                <a:solidFill>
                  <a:srgbClr val="3333FF"/>
                </a:solidFill>
                <a:latin typeface="+mn-lt"/>
              </a:rPr>
              <a:t>行，每行可显示</a:t>
            </a:r>
            <a:r>
              <a:rPr lang="en-US" altLang="zh-CN" b="1" dirty="0">
                <a:solidFill>
                  <a:srgbClr val="3333FF"/>
                </a:solidFill>
                <a:latin typeface="+mn-lt"/>
              </a:rPr>
              <a:t>80</a:t>
            </a:r>
            <a:r>
              <a:rPr lang="zh-CN" altLang="en-US" b="1" dirty="0">
                <a:solidFill>
                  <a:srgbClr val="3333FF"/>
                </a:solidFill>
                <a:latin typeface="+mn-lt"/>
              </a:rPr>
              <a:t>个字符，所以，每屏最多可显示</a:t>
            </a:r>
            <a:r>
              <a:rPr lang="en-US" altLang="zh-CN" b="1" dirty="0">
                <a:solidFill>
                  <a:srgbClr val="3333FF"/>
                </a:solidFill>
                <a:latin typeface="+mn-lt"/>
              </a:rPr>
              <a:t>2000(80×25)</a:t>
            </a:r>
            <a:r>
              <a:rPr lang="zh-CN" altLang="en-US" b="1" dirty="0">
                <a:solidFill>
                  <a:srgbClr val="3333FF"/>
                </a:solidFill>
                <a:latin typeface="+mn-lt"/>
              </a:rPr>
              <a:t>个字符。</a:t>
            </a:r>
            <a:endParaRPr lang="en-US" altLang="zh-CN" b="1" dirty="0">
              <a:solidFill>
                <a:srgbClr val="3333FF"/>
              </a:solidFill>
              <a:latin typeface="+mn-lt"/>
            </a:endParaRPr>
          </a:p>
          <a:p>
            <a:pPr marL="342900" indent="-342900" algn="just"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3333FF"/>
                </a:solidFill>
                <a:latin typeface="+mn-lt"/>
              </a:rPr>
              <a:t>为了便于标识屏幕上的每个显示位置，我们就用其所在行和列来</a:t>
            </a:r>
            <a:r>
              <a:rPr lang="zh-CN" altLang="en-US" b="1" dirty="0" smtClean="0">
                <a:solidFill>
                  <a:srgbClr val="3333FF"/>
                </a:solidFill>
                <a:latin typeface="+mn-lt"/>
              </a:rPr>
              <a:t>表示，</a:t>
            </a:r>
            <a:r>
              <a:rPr lang="zh-CN" altLang="en-US" b="1" dirty="0">
                <a:solidFill>
                  <a:srgbClr val="3333FF"/>
                </a:solidFill>
                <a:latin typeface="+mn-lt"/>
              </a:rPr>
              <a:t>并规定：屏幕的左上角坐标为</a:t>
            </a:r>
            <a:r>
              <a:rPr lang="en-US" altLang="zh-CN" b="1" dirty="0">
                <a:solidFill>
                  <a:srgbClr val="3333FF"/>
                </a:solidFill>
                <a:latin typeface="+mn-lt"/>
              </a:rPr>
              <a:t>(0, 0)</a:t>
            </a:r>
            <a:r>
              <a:rPr lang="zh-CN" altLang="en-US" b="1" dirty="0">
                <a:solidFill>
                  <a:srgbClr val="3333FF"/>
                </a:solidFill>
                <a:latin typeface="+mn-lt"/>
              </a:rPr>
              <a:t>，右下角坐标为</a:t>
            </a:r>
            <a:r>
              <a:rPr lang="en-US" altLang="zh-CN" b="1" dirty="0">
                <a:solidFill>
                  <a:srgbClr val="3333FF"/>
                </a:solidFill>
                <a:latin typeface="+mn-lt"/>
              </a:rPr>
              <a:t>(24, 79)</a:t>
            </a:r>
            <a:r>
              <a:rPr lang="zh-CN" altLang="en-US" b="1" dirty="0">
                <a:solidFill>
                  <a:srgbClr val="3333FF"/>
                </a:solidFill>
                <a:latin typeface="+mn-lt"/>
              </a:rPr>
              <a:t>。</a:t>
            </a:r>
            <a:endParaRPr lang="en-US" altLang="zh-CN" b="1" dirty="0">
              <a:solidFill>
                <a:srgbClr val="3333FF"/>
              </a:solidFill>
              <a:latin typeface="+mn-lt"/>
            </a:endParaRPr>
          </a:p>
        </p:txBody>
      </p:sp>
      <p:sp>
        <p:nvSpPr>
          <p:cNvPr id="3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显示器</a:t>
            </a:r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I/O</a:t>
            </a:r>
            <a:endParaRPr lang="zh-CN" altLang="en-US" sz="2600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609094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0" name="Rectangle 38"/>
          <p:cNvSpPr>
            <a:spLocks noChangeArrowheads="1"/>
          </p:cNvSpPr>
          <p:nvPr/>
        </p:nvSpPr>
        <p:spPr bwMode="auto">
          <a:xfrm>
            <a:off x="539750" y="949636"/>
            <a:ext cx="7884616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0099"/>
                </a:solidFill>
                <a:latin typeface="+mn-lt"/>
              </a:rPr>
              <a:t>对应屏幕上的每个字符位置，主存空间都有相应的存储单元与之对应，因此可说是显示屏幕是“存储器的映像”。</a:t>
            </a:r>
            <a:endParaRPr lang="en-US" altLang="zh-CN" sz="2000" dirty="0">
              <a:solidFill>
                <a:srgbClr val="000099"/>
              </a:solidFill>
              <a:latin typeface="+mn-lt"/>
            </a:endParaRPr>
          </a:p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0099"/>
                </a:solidFill>
                <a:latin typeface="+mn-lt"/>
              </a:rPr>
              <a:t>对应显示屏幕上的每个字符，在存储器中由连续的两个字节表示，</a:t>
            </a:r>
            <a:r>
              <a:rPr lang="zh-CN" altLang="en-US" sz="2000" dirty="0">
                <a:solidFill>
                  <a:srgbClr val="FF0000"/>
                </a:solidFill>
                <a:latin typeface="+mn-lt"/>
              </a:rPr>
              <a:t>一个字节表示</a:t>
            </a:r>
            <a:r>
              <a:rPr lang="en-US" altLang="zh-CN" sz="2000" dirty="0">
                <a:solidFill>
                  <a:srgbClr val="FF0000"/>
                </a:solidFill>
                <a:latin typeface="+mn-lt"/>
              </a:rPr>
              <a:t>ASCII</a:t>
            </a:r>
            <a:r>
              <a:rPr lang="zh-CN" altLang="en-US" sz="2000" dirty="0">
                <a:solidFill>
                  <a:srgbClr val="FF0000"/>
                </a:solidFill>
                <a:latin typeface="+mn-lt"/>
              </a:rPr>
              <a:t>码，另一个字节保存字符的属性</a:t>
            </a:r>
            <a:r>
              <a:rPr lang="zh-CN" altLang="en-US" sz="2000" dirty="0">
                <a:solidFill>
                  <a:srgbClr val="000099"/>
                </a:solidFill>
                <a:latin typeface="+mn-lt"/>
              </a:rPr>
              <a:t>。</a:t>
            </a:r>
            <a:endParaRPr lang="zh-CN" altLang="en-US" sz="20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sp>
        <p:nvSpPr>
          <p:cNvPr id="7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显示器</a:t>
            </a:r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I/O</a:t>
            </a:r>
            <a:endParaRPr lang="zh-CN" altLang="en-US" sz="2600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  <p:pic>
        <p:nvPicPr>
          <p:cNvPr id="5" name="Picture 2" descr="08-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347" y="2636912"/>
            <a:ext cx="6912768" cy="381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3934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2692" y="944724"/>
            <a:ext cx="8459788" cy="4608512"/>
          </a:xfrm>
        </p:spPr>
        <p:txBody>
          <a:bodyPr/>
          <a:lstStyle/>
          <a:p>
            <a:r>
              <a:rPr lang="zh-CN" altLang="en-US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基本概念</a:t>
            </a:r>
          </a:p>
          <a:p>
            <a:pPr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sz="2000" b="0" dirty="0">
                <a:effectLst/>
                <a:ea typeface="宋体" panose="02010600030101010101" pitchFamily="2" charset="-122"/>
              </a:rPr>
              <a:t>(1) BIOS</a:t>
            </a:r>
          </a:p>
          <a:p>
            <a:pPr>
              <a:spcBef>
                <a:spcPts val="1200"/>
              </a:spcBef>
              <a:buNone/>
            </a:pPr>
            <a:r>
              <a:rPr lang="zh-CN" altLang="en-US" sz="2000" b="0" dirty="0" smtClean="0">
                <a:effectLst/>
                <a:ea typeface="宋体" panose="02010600030101010101" pitchFamily="2" charset="-122"/>
              </a:rPr>
              <a:t>     IBM </a:t>
            </a:r>
            <a:r>
              <a:rPr lang="zh-CN" altLang="en-US" sz="2000" b="0" dirty="0">
                <a:effectLst/>
                <a:ea typeface="宋体" panose="02010600030101010101" pitchFamily="2" charset="-122"/>
              </a:rPr>
              <a:t>PC系列机在只读存储器ROM中固化有一组</a:t>
            </a:r>
            <a:r>
              <a:rPr lang="zh-CN" altLang="en-US" sz="2000" b="0" dirty="0">
                <a:solidFill>
                  <a:srgbClr val="FF0000"/>
                </a:solidFill>
                <a:effectLst/>
                <a:ea typeface="宋体" panose="02010600030101010101" pitchFamily="2" charset="-122"/>
              </a:rPr>
              <a:t>外部设备驱动与管理软件</a:t>
            </a:r>
            <a:r>
              <a:rPr lang="zh-CN" altLang="en-US" sz="2000" b="0" dirty="0">
                <a:effectLst/>
                <a:ea typeface="宋体" panose="02010600030101010101" pitchFamily="2" charset="-122"/>
              </a:rPr>
              <a:t>，组成PC机基本输入输出系统(</a:t>
            </a:r>
            <a:r>
              <a:rPr lang="en-US" altLang="zh-CN" sz="2000" b="0" dirty="0">
                <a:effectLst/>
                <a:ea typeface="宋体" panose="02010600030101010101" pitchFamily="2" charset="-122"/>
              </a:rPr>
              <a:t>Basic </a:t>
            </a:r>
            <a:r>
              <a:rPr lang="en-US" altLang="zh-CN" sz="2000" b="0" dirty="0" err="1">
                <a:effectLst/>
                <a:ea typeface="宋体" panose="02010600030101010101" pitchFamily="2" charset="-122"/>
              </a:rPr>
              <a:t>Input/Output</a:t>
            </a:r>
            <a:r>
              <a:rPr lang="en-US" altLang="zh-CN" sz="2000" b="0" dirty="0">
                <a:effectLst/>
                <a:ea typeface="宋体" panose="02010600030101010101" pitchFamily="2" charset="-122"/>
              </a:rPr>
              <a:t> System</a:t>
            </a:r>
            <a:r>
              <a:rPr lang="zh-CN" altLang="en-US" sz="2000" b="0" dirty="0">
                <a:effectLst/>
                <a:ea typeface="宋体" panose="02010600030101010101" pitchFamily="2" charset="-122"/>
              </a:rPr>
              <a:t>，</a:t>
            </a:r>
            <a:r>
              <a:rPr lang="en-US" altLang="zh-CN" sz="2000" b="0" dirty="0">
                <a:effectLst/>
                <a:ea typeface="宋体" panose="02010600030101010101" pitchFamily="2" charset="-122"/>
              </a:rPr>
              <a:t>BIOS</a:t>
            </a:r>
            <a:r>
              <a:rPr lang="zh-CN" altLang="en-US" sz="2000" b="0" dirty="0">
                <a:effectLst/>
                <a:ea typeface="宋体" panose="02010600030101010101" pitchFamily="2" charset="-122"/>
              </a:rPr>
              <a:t>),它处于系统软件的最低层，又称ROM BIOS。</a:t>
            </a:r>
            <a:r>
              <a:rPr lang="zh-CN" altLang="en-US" sz="2000" b="0" u="sng" dirty="0">
                <a:solidFill>
                  <a:srgbClr val="9900FF"/>
                </a:solidFill>
                <a:effectLst/>
                <a:ea typeface="宋体" panose="02010600030101010101" pitchFamily="2" charset="-122"/>
              </a:rPr>
              <a:t>BIOS主要包括以下一些功能：</a:t>
            </a:r>
          </a:p>
          <a:p>
            <a:pPr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sz="2000" b="0" dirty="0">
                <a:solidFill>
                  <a:srgbClr val="9900FF"/>
                </a:solidFill>
                <a:effectLst/>
                <a:ea typeface="宋体" panose="02010600030101010101" pitchFamily="2" charset="-122"/>
              </a:rPr>
              <a:t>①系统自检及</a:t>
            </a:r>
            <a:r>
              <a:rPr lang="zh-CN" altLang="en-US" sz="2000" b="0" dirty="0" smtClean="0">
                <a:solidFill>
                  <a:srgbClr val="9900FF"/>
                </a:solidFill>
                <a:effectLst/>
                <a:ea typeface="宋体" panose="02010600030101010101" pitchFamily="2" charset="-122"/>
              </a:rPr>
              <a:t>初始化</a:t>
            </a:r>
            <a:r>
              <a:rPr lang="en-US" altLang="zh-CN" sz="2000" b="0" dirty="0" smtClean="0">
                <a:solidFill>
                  <a:srgbClr val="9900FF"/>
                </a:solidFill>
                <a:effectLst/>
                <a:ea typeface="宋体" panose="02010600030101010101" pitchFamily="2" charset="-122"/>
              </a:rPr>
              <a:t>	</a:t>
            </a:r>
            <a:r>
              <a:rPr lang="zh-CN" altLang="en-US" sz="2000" b="0" dirty="0" smtClean="0">
                <a:effectLst/>
                <a:ea typeface="宋体" panose="02010600030101010101" pitchFamily="2" charset="-122"/>
              </a:rPr>
              <a:t>例如</a:t>
            </a:r>
            <a:r>
              <a:rPr lang="zh-CN" altLang="en-US" sz="2000" b="0" dirty="0">
                <a:effectLst/>
                <a:ea typeface="宋体" panose="02010600030101010101" pitchFamily="2" charset="-122"/>
              </a:rPr>
              <a:t>，系统加电启动时对硬件进行检测、对外部设备进行初始化、设置中断向量、引导操作系统等。</a:t>
            </a:r>
          </a:p>
          <a:p>
            <a:pPr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sz="2000" b="0" dirty="0">
                <a:solidFill>
                  <a:srgbClr val="9900FF"/>
                </a:solidFill>
                <a:effectLst/>
                <a:ea typeface="宋体" panose="02010600030101010101" pitchFamily="2" charset="-122"/>
              </a:rPr>
              <a:t>②系统</a:t>
            </a:r>
            <a:r>
              <a:rPr lang="zh-CN" altLang="en-US" sz="2000" b="0" dirty="0" smtClean="0">
                <a:solidFill>
                  <a:srgbClr val="9900FF"/>
                </a:solidFill>
                <a:effectLst/>
                <a:ea typeface="宋体" panose="02010600030101010101" pitchFamily="2" charset="-122"/>
              </a:rPr>
              <a:t>服务</a:t>
            </a:r>
            <a:r>
              <a:rPr lang="en-US" altLang="zh-CN" sz="2000" b="0" dirty="0" smtClean="0">
                <a:solidFill>
                  <a:srgbClr val="9900FF"/>
                </a:solidFill>
                <a:effectLst/>
                <a:ea typeface="宋体" panose="02010600030101010101" pitchFamily="2" charset="-122"/>
              </a:rPr>
              <a:t>		</a:t>
            </a:r>
            <a:r>
              <a:rPr lang="zh-CN" altLang="en-US" sz="2000" b="0" dirty="0" smtClean="0">
                <a:effectLst/>
                <a:ea typeface="宋体" panose="02010600030101010101" pitchFamily="2" charset="-122"/>
              </a:rPr>
              <a:t>为</a:t>
            </a:r>
            <a:r>
              <a:rPr lang="zh-CN" altLang="en-US" sz="2000" b="0" dirty="0">
                <a:effectLst/>
                <a:ea typeface="宋体" panose="02010600030101010101" pitchFamily="2" charset="-122"/>
              </a:rPr>
              <a:t>操作系统和应用程序提供系统服务，这些服务主要与I/O设备有关，如读取键盘</a:t>
            </a:r>
            <a:r>
              <a:rPr lang="zh-CN" altLang="en-US" sz="2000" b="0" dirty="0" smtClean="0">
                <a:effectLst/>
                <a:ea typeface="宋体" panose="02010600030101010101" pitchFamily="2" charset="-122"/>
              </a:rPr>
              <a:t>输入、显示等</a:t>
            </a:r>
            <a:r>
              <a:rPr lang="zh-CN" altLang="en-US" sz="2000" b="0" dirty="0">
                <a:effectLst/>
                <a:ea typeface="宋体" panose="02010600030101010101" pitchFamily="2" charset="-122"/>
              </a:rPr>
              <a:t>。为了完成这些操作，BIOS必须直接与I/O设备打交道，它通过端口与I/O设备之间传送数据，使应用程序脱离具体的硬件操作。</a:t>
            </a:r>
          </a:p>
          <a:p>
            <a:pPr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sz="2000" b="0" dirty="0">
                <a:solidFill>
                  <a:srgbClr val="9900FF"/>
                </a:solidFill>
                <a:effectLst/>
                <a:ea typeface="宋体" panose="02010600030101010101" pitchFamily="2" charset="-122"/>
              </a:rPr>
              <a:t>③硬件</a:t>
            </a:r>
            <a:r>
              <a:rPr lang="zh-CN" altLang="en-US" sz="2000" b="0" dirty="0" smtClean="0">
                <a:solidFill>
                  <a:srgbClr val="9900FF"/>
                </a:solidFill>
                <a:effectLst/>
                <a:ea typeface="宋体" panose="02010600030101010101" pitchFamily="2" charset="-122"/>
              </a:rPr>
              <a:t>中断处理</a:t>
            </a:r>
            <a:r>
              <a:rPr lang="en-US" altLang="zh-CN" sz="2000" b="0" dirty="0" smtClean="0">
                <a:solidFill>
                  <a:srgbClr val="9900FF"/>
                </a:solidFill>
                <a:effectLst/>
                <a:ea typeface="宋体" panose="02010600030101010101" pitchFamily="2" charset="-122"/>
              </a:rPr>
              <a:t>		</a:t>
            </a:r>
            <a:r>
              <a:rPr lang="zh-CN" altLang="en-US" sz="2000" b="0" dirty="0" smtClean="0">
                <a:effectLst/>
                <a:ea typeface="宋体" panose="02010600030101010101" pitchFamily="2" charset="-122"/>
              </a:rPr>
              <a:t>提供</a:t>
            </a:r>
            <a:r>
              <a:rPr lang="zh-CN" altLang="en-US" sz="2000" b="0" dirty="0">
                <a:effectLst/>
                <a:ea typeface="宋体" panose="02010600030101010101" pitchFamily="2" charset="-122"/>
              </a:rPr>
              <a:t>硬件中断服务程序。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29597" y="5625244"/>
            <a:ext cx="849668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  <a:ea typeface="黑体" pitchFamily="49" charset="-122"/>
              </a:rPr>
              <a:t>计算机系统软件就是利用这些基本的</a:t>
            </a:r>
            <a:r>
              <a:rPr lang="zh-CN" altLang="en-US" b="1" dirty="0" smtClean="0">
                <a:solidFill>
                  <a:srgbClr val="0000FF"/>
                </a:solidFill>
                <a:ea typeface="黑体" pitchFamily="49" charset="-122"/>
              </a:rPr>
              <a:t>设备驱动程序与管理软件，</a:t>
            </a:r>
            <a:r>
              <a:rPr lang="zh-CN" altLang="en-US" b="1" dirty="0">
                <a:solidFill>
                  <a:srgbClr val="0000FF"/>
                </a:solidFill>
                <a:ea typeface="黑体" pitchFamily="49" charset="-122"/>
              </a:rPr>
              <a:t>完成各种功能操作。</a:t>
            </a:r>
          </a:p>
        </p:txBody>
      </p:sp>
      <p:sp>
        <p:nvSpPr>
          <p:cNvPr id="4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BIOS</a:t>
            </a:r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与</a:t>
            </a:r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DOS</a:t>
            </a:r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4687829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1042988" y="1533068"/>
            <a:ext cx="698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000" dirty="0">
                <a:effectLst/>
                <a:latin typeface="Times New Roman" pitchFamily="18" charset="0"/>
                <a:ea typeface="宋体" pitchFamily="2" charset="-122"/>
              </a:rPr>
              <a:t>                  </a:t>
            </a:r>
            <a:r>
              <a:rPr lang="en-US" altLang="zh-CN" sz="1800" dirty="0">
                <a:effectLst/>
                <a:latin typeface="Times New Roman" pitchFamily="18" charset="0"/>
                <a:ea typeface="宋体" pitchFamily="2" charset="-122"/>
              </a:rPr>
              <a:t>7                   6     5    4                    3                        2     1     0</a:t>
            </a:r>
          </a:p>
        </p:txBody>
      </p:sp>
      <p:graphicFrame>
        <p:nvGraphicFramePr>
          <p:cNvPr id="69639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084229"/>
              </p:ext>
            </p:extLst>
          </p:nvPr>
        </p:nvGraphicFramePr>
        <p:xfrm>
          <a:off x="1042988" y="1916832"/>
          <a:ext cx="6769100" cy="396875"/>
        </p:xfrm>
        <a:graphic>
          <a:graphicData uri="http://schemas.openxmlformats.org/drawingml/2006/table">
            <a:tbl>
              <a:tblPr/>
              <a:tblGrid>
                <a:gridCol w="14446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35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446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4626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algn="l"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闪烁位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背景色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亮度色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前景色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9653" name="Rectangle 21"/>
          <p:cNvSpPr>
            <a:spLocks noChangeArrowheads="1"/>
          </p:cNvSpPr>
          <p:nvPr/>
        </p:nvSpPr>
        <p:spPr bwMode="auto">
          <a:xfrm>
            <a:off x="471689" y="908720"/>
            <a:ext cx="792011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200" dirty="0">
                <a:solidFill>
                  <a:srgbClr val="FF0000"/>
                </a:solidFill>
                <a:effectLst/>
                <a:latin typeface="宋体" panose="02010600030101010101" pitchFamily="2" charset="-122"/>
              </a:rPr>
              <a:t>1</a:t>
            </a:r>
            <a:r>
              <a:rPr lang="zh-CN" altLang="en-US" sz="2200" dirty="0">
                <a:solidFill>
                  <a:srgbClr val="FF0000"/>
                </a:solidFill>
                <a:effectLst/>
                <a:latin typeface="宋体" panose="02010600030101010101" pitchFamily="2" charset="-122"/>
              </a:rPr>
              <a:t>、单色字符显示：</a:t>
            </a:r>
            <a:r>
              <a:rPr lang="zh-CN" altLang="en-US" sz="2200" b="0" dirty="0">
                <a:effectLst/>
                <a:latin typeface="宋体" panose="02010600030101010101" pitchFamily="2" charset="-122"/>
              </a:rPr>
              <a:t>对单色显示，字符的属性确定了该字符的显示方式，如</a:t>
            </a:r>
            <a:r>
              <a:rPr lang="zh-CN" altLang="en-US" sz="2200" b="0" dirty="0">
                <a:solidFill>
                  <a:srgbClr val="CC0000"/>
                </a:solidFill>
                <a:effectLst/>
                <a:latin typeface="宋体" panose="02010600030101010101" pitchFamily="2" charset="-122"/>
              </a:rPr>
              <a:t>字符是否闪烁、是否高亮度、是否反向显示等。    </a:t>
            </a:r>
            <a:endParaRPr lang="en-US" altLang="zh-CN" sz="2400" b="0" dirty="0">
              <a:effectLst/>
              <a:latin typeface="宋体" panose="02010600030101010101" pitchFamily="2" charset="-122"/>
            </a:endParaRPr>
          </a:p>
        </p:txBody>
      </p:sp>
      <p:sp>
        <p:nvSpPr>
          <p:cNvPr id="7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显示器</a:t>
            </a:r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I/O</a:t>
            </a:r>
            <a:endParaRPr lang="zh-CN" altLang="en-US" sz="2600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86385" y="2384600"/>
            <a:ext cx="1361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/>
              <a:t>0=</a:t>
            </a:r>
            <a:r>
              <a:rPr lang="zh-CN" altLang="en-US" sz="1800" b="0" dirty="0"/>
              <a:t>正常显示</a:t>
            </a:r>
            <a:endParaRPr lang="en-US" altLang="zh-CN" sz="1800" b="0" dirty="0"/>
          </a:p>
          <a:p>
            <a:r>
              <a:rPr lang="en-US" altLang="zh-CN" sz="1800" b="0" dirty="0"/>
              <a:t>1=</a:t>
            </a:r>
            <a:r>
              <a:rPr lang="zh-CN" altLang="en-US" sz="1800" b="0" dirty="0"/>
              <a:t>闪烁显示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81704" y="2365265"/>
            <a:ext cx="891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/>
              <a:t>000=</a:t>
            </a:r>
            <a:r>
              <a:rPr lang="zh-CN" altLang="en-US" sz="1800" b="0" dirty="0"/>
              <a:t>黑</a:t>
            </a:r>
            <a:endParaRPr lang="en-US" altLang="zh-CN" sz="1800" b="0" dirty="0"/>
          </a:p>
          <a:p>
            <a:r>
              <a:rPr lang="en-US" altLang="zh-CN" sz="1800" b="0" dirty="0"/>
              <a:t>111=</a:t>
            </a:r>
            <a:r>
              <a:rPr lang="zh-CN" altLang="en-US" sz="1800" b="0" dirty="0"/>
              <a:t>白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44208" y="2356691"/>
            <a:ext cx="891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/>
              <a:t>000=</a:t>
            </a:r>
            <a:r>
              <a:rPr lang="zh-CN" altLang="en-US" sz="1800" b="0" dirty="0"/>
              <a:t>黑</a:t>
            </a:r>
            <a:endParaRPr lang="en-US" altLang="zh-CN" sz="1800" b="0" dirty="0"/>
          </a:p>
          <a:p>
            <a:r>
              <a:rPr lang="en-US" altLang="zh-CN" sz="1800" b="0" dirty="0"/>
              <a:t>111=</a:t>
            </a:r>
            <a:r>
              <a:rPr lang="zh-CN" altLang="en-US" sz="1800" b="0" dirty="0"/>
              <a:t>白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83968" y="2356690"/>
            <a:ext cx="1353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/>
              <a:t>0=</a:t>
            </a:r>
            <a:r>
              <a:rPr lang="zh-CN" altLang="en-US" sz="1800" b="0" dirty="0"/>
              <a:t>正常亮度</a:t>
            </a:r>
            <a:endParaRPr lang="en-US" altLang="zh-CN" sz="1800" b="0" dirty="0"/>
          </a:p>
          <a:p>
            <a:r>
              <a:rPr lang="en-US" altLang="zh-CN" sz="1800" b="0" dirty="0"/>
              <a:t>1=</a:t>
            </a:r>
            <a:r>
              <a:rPr lang="zh-CN" altLang="en-US" sz="1800" b="0" dirty="0"/>
              <a:t>加强亮度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4753" y="5805264"/>
            <a:ext cx="71384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b="0" dirty="0"/>
              <a:t>如：黑底白字闪烁显示，可设置属性为</a:t>
            </a:r>
            <a:r>
              <a:rPr lang="en-US" altLang="zh-CN" sz="2200" b="0" dirty="0"/>
              <a:t>87H</a:t>
            </a:r>
            <a:r>
              <a:rPr lang="zh-CN" altLang="en-US" sz="2200" b="0" dirty="0"/>
              <a:t>（</a:t>
            </a:r>
            <a:r>
              <a:rPr lang="en-US" altLang="zh-CN" sz="2200" b="0" dirty="0"/>
              <a:t>10000111</a:t>
            </a:r>
            <a:r>
              <a:rPr lang="zh-CN" altLang="en-US" sz="2200" b="0" dirty="0"/>
              <a:t>）</a:t>
            </a:r>
            <a:endParaRPr lang="en-US" altLang="zh-CN" sz="2200" b="0" dirty="0"/>
          </a:p>
          <a:p>
            <a:r>
              <a:rPr lang="en-US" altLang="zh-CN" sz="2200" b="0" dirty="0"/>
              <a:t>        </a:t>
            </a:r>
            <a:r>
              <a:rPr lang="zh-CN" altLang="en-US" sz="2200" b="0" dirty="0"/>
              <a:t>不显示字符：</a:t>
            </a:r>
            <a:r>
              <a:rPr lang="en-US" altLang="zh-CN" sz="2200" b="0" dirty="0"/>
              <a:t>00H </a:t>
            </a:r>
            <a:endParaRPr lang="zh-CN" altLang="en-US" sz="2200" b="0" dirty="0"/>
          </a:p>
        </p:txBody>
      </p:sp>
      <p:graphicFrame>
        <p:nvGraphicFramePr>
          <p:cNvPr id="14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065849"/>
              </p:ext>
            </p:extLst>
          </p:nvPr>
        </p:nvGraphicFramePr>
        <p:xfrm>
          <a:off x="791333" y="3068960"/>
          <a:ext cx="7165043" cy="2682240"/>
        </p:xfrm>
        <a:graphic>
          <a:graphicData uri="http://schemas.openxmlformats.org/drawingml/2006/table">
            <a:tbl>
              <a:tblPr/>
              <a:tblGrid>
                <a:gridCol w="21926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78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2458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90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属性值（二进制）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属性值（十六进制）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显示效果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78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00000000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无显示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90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00000001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黑底白字，下划线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90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00000111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黑底白字，正常显示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78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00001111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黑底白字，高亮度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90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01110000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白底黑字，反相显示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78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10000111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黑底白字，闪烁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90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11110000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白底黑字，反相闪烁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7716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20" name="Text Box 4"/>
          <p:cNvSpPr txBox="1">
            <a:spLocks noChangeArrowheads="1"/>
          </p:cNvSpPr>
          <p:nvPr/>
        </p:nvSpPr>
        <p:spPr bwMode="auto">
          <a:xfrm>
            <a:off x="423638" y="1016732"/>
            <a:ext cx="8108802" cy="20594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2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200" dirty="0"/>
              <a:t>2</a:t>
            </a:r>
            <a:r>
              <a:rPr lang="zh-CN" altLang="en-US" sz="2200" dirty="0"/>
              <a:t>、彩色字符显示：</a:t>
            </a:r>
            <a:r>
              <a:rPr lang="zh-CN" altLang="en-US" sz="2200" b="0" dirty="0">
                <a:solidFill>
                  <a:schemeClr val="tx1"/>
                </a:solidFill>
              </a:rPr>
              <a:t>显示彩色字符时，属性字节可以选择显示字符的前景颜色和背景颜色。</a:t>
            </a:r>
            <a:endParaRPr lang="en-US" altLang="zh-CN" sz="2200" b="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200" b="0" dirty="0"/>
              <a:t>前景颜色有</a:t>
            </a:r>
            <a:r>
              <a:rPr lang="en-US" altLang="zh-CN" sz="2200" b="0" dirty="0"/>
              <a:t>16</a:t>
            </a:r>
            <a:r>
              <a:rPr lang="zh-CN" altLang="en-US" sz="2200" b="0" dirty="0"/>
              <a:t>种可以选择，背景颜色有</a:t>
            </a:r>
            <a:r>
              <a:rPr lang="en-US" altLang="zh-CN" sz="2200" b="0" dirty="0"/>
              <a:t>8</a:t>
            </a:r>
            <a:r>
              <a:rPr lang="zh-CN" altLang="en-US" sz="2200" b="0" dirty="0"/>
              <a:t>种可以选择。</a:t>
            </a:r>
            <a:endParaRPr lang="en-US" altLang="zh-CN" sz="2200" b="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200" b="0" dirty="0"/>
              <a:t>闪烁和亮度只应用于前景。</a:t>
            </a:r>
          </a:p>
        </p:txBody>
      </p:sp>
      <p:grpSp>
        <p:nvGrpSpPr>
          <p:cNvPr id="239621" name="Group 5"/>
          <p:cNvGrpSpPr>
            <a:grpSpLocks/>
          </p:cNvGrpSpPr>
          <p:nvPr/>
        </p:nvGrpSpPr>
        <p:grpSpPr bwMode="auto">
          <a:xfrm>
            <a:off x="304800" y="3758716"/>
            <a:ext cx="8610600" cy="2514600"/>
            <a:chOff x="-3" y="-3"/>
            <a:chExt cx="3333" cy="1128"/>
          </a:xfrm>
        </p:grpSpPr>
        <p:grpSp>
          <p:nvGrpSpPr>
            <p:cNvPr id="239622" name="Group 6"/>
            <p:cNvGrpSpPr>
              <a:grpSpLocks/>
            </p:cNvGrpSpPr>
            <p:nvPr/>
          </p:nvGrpSpPr>
          <p:grpSpPr bwMode="auto">
            <a:xfrm>
              <a:off x="0" y="0"/>
              <a:ext cx="3327" cy="1122"/>
              <a:chOff x="0" y="0"/>
              <a:chExt cx="3327" cy="1122"/>
            </a:xfrm>
          </p:grpSpPr>
          <p:grpSp>
            <p:nvGrpSpPr>
              <p:cNvPr id="239623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806" cy="374"/>
                <a:chOff x="0" y="0"/>
                <a:chExt cx="806" cy="374"/>
              </a:xfrm>
            </p:grpSpPr>
            <p:sp>
              <p:nvSpPr>
                <p:cNvPr id="239624" name="Rectangle 8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720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CN" altLang="en-US" b="1" dirty="0">
                      <a:solidFill>
                        <a:schemeClr val="hlink"/>
                      </a:solidFill>
                      <a:latin typeface="Arial" pitchFamily="34" charset="0"/>
                      <a:ea typeface="黑体" pitchFamily="49" charset="-122"/>
                    </a:rPr>
                    <a:t>位号</a:t>
                  </a:r>
                  <a:endParaRPr lang="zh-CN" altLang="en-US" b="1" dirty="0">
                    <a:solidFill>
                      <a:schemeClr val="hlink"/>
                    </a:solidFill>
                  </a:endParaRPr>
                </a:p>
              </p:txBody>
            </p:sp>
            <p:sp>
              <p:nvSpPr>
                <p:cNvPr id="239625" name="Rectangle 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06" cy="374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9626" name="Group 10"/>
              <p:cNvGrpSpPr>
                <a:grpSpLocks/>
              </p:cNvGrpSpPr>
              <p:nvPr/>
            </p:nvGrpSpPr>
            <p:grpSpPr bwMode="auto">
              <a:xfrm>
                <a:off x="806" y="0"/>
                <a:ext cx="649" cy="374"/>
                <a:chOff x="806" y="0"/>
                <a:chExt cx="649" cy="374"/>
              </a:xfrm>
            </p:grpSpPr>
            <p:sp>
              <p:nvSpPr>
                <p:cNvPr id="239627" name="Rectangle 11"/>
                <p:cNvSpPr>
                  <a:spLocks noChangeArrowheads="1"/>
                </p:cNvSpPr>
                <p:nvPr/>
              </p:nvSpPr>
              <p:spPr bwMode="auto">
                <a:xfrm>
                  <a:off x="849" y="0"/>
                  <a:ext cx="563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zh-CN" b="1" dirty="0">
                      <a:solidFill>
                        <a:schemeClr val="hlink"/>
                      </a:solidFill>
                      <a:latin typeface="Arial" pitchFamily="34" charset="0"/>
                      <a:ea typeface="黑体" pitchFamily="49" charset="-122"/>
                    </a:rPr>
                    <a:t>7</a:t>
                  </a:r>
                </a:p>
              </p:txBody>
            </p:sp>
            <p:sp>
              <p:nvSpPr>
                <p:cNvPr id="239628" name="Rectangle 12"/>
                <p:cNvSpPr>
                  <a:spLocks noChangeArrowheads="1"/>
                </p:cNvSpPr>
                <p:nvPr/>
              </p:nvSpPr>
              <p:spPr bwMode="auto">
                <a:xfrm>
                  <a:off x="806" y="0"/>
                  <a:ext cx="649" cy="374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9629" name="Group 13"/>
              <p:cNvGrpSpPr>
                <a:grpSpLocks/>
              </p:cNvGrpSpPr>
              <p:nvPr/>
            </p:nvGrpSpPr>
            <p:grpSpPr bwMode="auto">
              <a:xfrm>
                <a:off x="1455" y="0"/>
                <a:ext cx="936" cy="374"/>
                <a:chOff x="1455" y="0"/>
                <a:chExt cx="936" cy="374"/>
              </a:xfrm>
            </p:grpSpPr>
            <p:sp>
              <p:nvSpPr>
                <p:cNvPr id="239630" name="Rectangle 14"/>
                <p:cNvSpPr>
                  <a:spLocks noChangeArrowheads="1"/>
                </p:cNvSpPr>
                <p:nvPr/>
              </p:nvSpPr>
              <p:spPr bwMode="auto">
                <a:xfrm>
                  <a:off x="1498" y="0"/>
                  <a:ext cx="850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zh-CN" b="1" dirty="0">
                      <a:solidFill>
                        <a:schemeClr val="hlink"/>
                      </a:solidFill>
                      <a:latin typeface="Arial" pitchFamily="34" charset="0"/>
                      <a:ea typeface="黑体" pitchFamily="49" charset="-122"/>
                    </a:rPr>
                    <a:t>6  5  4</a:t>
                  </a:r>
                </a:p>
              </p:txBody>
            </p:sp>
            <p:sp>
              <p:nvSpPr>
                <p:cNvPr id="239631" name="Rectangle 15"/>
                <p:cNvSpPr>
                  <a:spLocks noChangeArrowheads="1"/>
                </p:cNvSpPr>
                <p:nvPr/>
              </p:nvSpPr>
              <p:spPr bwMode="auto">
                <a:xfrm>
                  <a:off x="1455" y="0"/>
                  <a:ext cx="936" cy="374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9632" name="Group 16"/>
              <p:cNvGrpSpPr>
                <a:grpSpLocks/>
              </p:cNvGrpSpPr>
              <p:nvPr/>
            </p:nvGrpSpPr>
            <p:grpSpPr bwMode="auto">
              <a:xfrm>
                <a:off x="2391" y="0"/>
                <a:ext cx="936" cy="374"/>
                <a:chOff x="2391" y="0"/>
                <a:chExt cx="936" cy="374"/>
              </a:xfrm>
            </p:grpSpPr>
            <p:sp>
              <p:nvSpPr>
                <p:cNvPr id="239633" name="Rectangle 17"/>
                <p:cNvSpPr>
                  <a:spLocks noChangeArrowheads="1"/>
                </p:cNvSpPr>
                <p:nvPr/>
              </p:nvSpPr>
              <p:spPr bwMode="auto">
                <a:xfrm>
                  <a:off x="2434" y="0"/>
                  <a:ext cx="850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zh-CN" b="1" dirty="0">
                      <a:solidFill>
                        <a:schemeClr val="hlink"/>
                      </a:solidFill>
                      <a:latin typeface="Arial" pitchFamily="34" charset="0"/>
                      <a:ea typeface="黑体" pitchFamily="49" charset="-122"/>
                    </a:rPr>
                    <a:t>3  2  1  0</a:t>
                  </a:r>
                </a:p>
              </p:txBody>
            </p:sp>
            <p:sp>
              <p:nvSpPr>
                <p:cNvPr id="239634" name="Rectangle 18"/>
                <p:cNvSpPr>
                  <a:spLocks noChangeArrowheads="1"/>
                </p:cNvSpPr>
                <p:nvPr/>
              </p:nvSpPr>
              <p:spPr bwMode="auto">
                <a:xfrm>
                  <a:off x="2391" y="0"/>
                  <a:ext cx="936" cy="374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9635" name="Group 19"/>
              <p:cNvGrpSpPr>
                <a:grpSpLocks/>
              </p:cNvGrpSpPr>
              <p:nvPr/>
            </p:nvGrpSpPr>
            <p:grpSpPr bwMode="auto">
              <a:xfrm>
                <a:off x="0" y="374"/>
                <a:ext cx="806" cy="748"/>
                <a:chOff x="0" y="374"/>
                <a:chExt cx="806" cy="748"/>
              </a:xfrm>
            </p:grpSpPr>
            <p:sp>
              <p:nvSpPr>
                <p:cNvPr id="239636" name="Rectangle 20"/>
                <p:cNvSpPr>
                  <a:spLocks noChangeArrowheads="1"/>
                </p:cNvSpPr>
                <p:nvPr/>
              </p:nvSpPr>
              <p:spPr bwMode="auto">
                <a:xfrm>
                  <a:off x="43" y="374"/>
                  <a:ext cx="720" cy="74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CN" altLang="en-US" b="1" dirty="0">
                      <a:solidFill>
                        <a:schemeClr val="hlink"/>
                      </a:solidFill>
                      <a:latin typeface="Arial" pitchFamily="34" charset="0"/>
                      <a:ea typeface="黑体" pitchFamily="49" charset="-122"/>
                    </a:rPr>
                    <a:t>属性</a:t>
                  </a:r>
                </a:p>
                <a:p>
                  <a:pPr algn="ctr"/>
                  <a:r>
                    <a:rPr lang="zh-CN" altLang="en-US" b="1" dirty="0">
                      <a:solidFill>
                        <a:schemeClr val="hlink"/>
                      </a:solidFill>
                      <a:latin typeface="Arial" pitchFamily="34" charset="0"/>
                      <a:ea typeface="黑体" pitchFamily="49" charset="-122"/>
                    </a:rPr>
                    <a:t>字节</a:t>
                  </a:r>
                </a:p>
                <a:p>
                  <a:pPr algn="ctr"/>
                  <a:endParaRPr lang="en-US" altLang="zh-CN" sz="2000" b="1" dirty="0">
                    <a:solidFill>
                      <a:schemeClr val="hlink"/>
                    </a:solidFill>
                  </a:endParaRPr>
                </a:p>
              </p:txBody>
            </p:sp>
            <p:sp>
              <p:nvSpPr>
                <p:cNvPr id="239637" name="Rectangle 21"/>
                <p:cNvSpPr>
                  <a:spLocks noChangeArrowheads="1"/>
                </p:cNvSpPr>
                <p:nvPr/>
              </p:nvSpPr>
              <p:spPr bwMode="auto">
                <a:xfrm>
                  <a:off x="0" y="374"/>
                  <a:ext cx="806" cy="748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9638" name="Group 22"/>
              <p:cNvGrpSpPr>
                <a:grpSpLocks/>
              </p:cNvGrpSpPr>
              <p:nvPr/>
            </p:nvGrpSpPr>
            <p:grpSpPr bwMode="auto">
              <a:xfrm>
                <a:off x="806" y="374"/>
                <a:ext cx="649" cy="374"/>
                <a:chOff x="806" y="374"/>
                <a:chExt cx="649" cy="374"/>
              </a:xfrm>
            </p:grpSpPr>
            <p:sp>
              <p:nvSpPr>
                <p:cNvPr id="239639" name="Rectangle 23"/>
                <p:cNvSpPr>
                  <a:spLocks noChangeArrowheads="1"/>
                </p:cNvSpPr>
                <p:nvPr/>
              </p:nvSpPr>
              <p:spPr bwMode="auto">
                <a:xfrm>
                  <a:off x="849" y="374"/>
                  <a:ext cx="563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zh-CN" b="1" dirty="0">
                      <a:solidFill>
                        <a:srgbClr val="3333FF"/>
                      </a:solidFill>
                      <a:latin typeface="Arial" pitchFamily="34" charset="0"/>
                      <a:ea typeface="黑体" pitchFamily="49" charset="-122"/>
                    </a:rPr>
                    <a:t>BL</a:t>
                  </a:r>
                </a:p>
              </p:txBody>
            </p:sp>
            <p:sp>
              <p:nvSpPr>
                <p:cNvPr id="239640" name="Rectangle 24"/>
                <p:cNvSpPr>
                  <a:spLocks noChangeArrowheads="1"/>
                </p:cNvSpPr>
                <p:nvPr/>
              </p:nvSpPr>
              <p:spPr bwMode="auto">
                <a:xfrm>
                  <a:off x="806" y="374"/>
                  <a:ext cx="649" cy="374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9641" name="Group 25"/>
              <p:cNvGrpSpPr>
                <a:grpSpLocks/>
              </p:cNvGrpSpPr>
              <p:nvPr/>
            </p:nvGrpSpPr>
            <p:grpSpPr bwMode="auto">
              <a:xfrm>
                <a:off x="1455" y="374"/>
                <a:ext cx="936" cy="374"/>
                <a:chOff x="1455" y="374"/>
                <a:chExt cx="936" cy="374"/>
              </a:xfrm>
            </p:grpSpPr>
            <p:sp>
              <p:nvSpPr>
                <p:cNvPr id="239642" name="Rectangle 26"/>
                <p:cNvSpPr>
                  <a:spLocks noChangeArrowheads="1"/>
                </p:cNvSpPr>
                <p:nvPr/>
              </p:nvSpPr>
              <p:spPr bwMode="auto">
                <a:xfrm>
                  <a:off x="1498" y="374"/>
                  <a:ext cx="850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zh-CN" b="1" dirty="0">
                      <a:solidFill>
                        <a:schemeClr val="folHlink"/>
                      </a:solidFill>
                      <a:latin typeface="Arial" pitchFamily="34" charset="0"/>
                      <a:ea typeface="黑体" pitchFamily="49" charset="-122"/>
                    </a:rPr>
                    <a:t>R  G  B</a:t>
                  </a:r>
                </a:p>
              </p:txBody>
            </p:sp>
            <p:sp>
              <p:nvSpPr>
                <p:cNvPr id="239643" name="Rectangle 27"/>
                <p:cNvSpPr>
                  <a:spLocks noChangeArrowheads="1"/>
                </p:cNvSpPr>
                <p:nvPr/>
              </p:nvSpPr>
              <p:spPr bwMode="auto">
                <a:xfrm>
                  <a:off x="1455" y="374"/>
                  <a:ext cx="936" cy="374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9644" name="Group 28"/>
              <p:cNvGrpSpPr>
                <a:grpSpLocks/>
              </p:cNvGrpSpPr>
              <p:nvPr/>
            </p:nvGrpSpPr>
            <p:grpSpPr bwMode="auto">
              <a:xfrm>
                <a:off x="2391" y="374"/>
                <a:ext cx="936" cy="374"/>
                <a:chOff x="2391" y="374"/>
                <a:chExt cx="936" cy="374"/>
              </a:xfrm>
            </p:grpSpPr>
            <p:sp>
              <p:nvSpPr>
                <p:cNvPr id="239645" name="Rectangle 29"/>
                <p:cNvSpPr>
                  <a:spLocks noChangeArrowheads="1"/>
                </p:cNvSpPr>
                <p:nvPr/>
              </p:nvSpPr>
              <p:spPr bwMode="auto">
                <a:xfrm>
                  <a:off x="2434" y="374"/>
                  <a:ext cx="850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zh-CN" b="1" dirty="0">
                      <a:latin typeface="Arial" pitchFamily="34" charset="0"/>
                      <a:ea typeface="黑体" pitchFamily="49" charset="-122"/>
                    </a:rPr>
                    <a:t>I  R  G  B</a:t>
                  </a:r>
                </a:p>
              </p:txBody>
            </p:sp>
            <p:sp>
              <p:nvSpPr>
                <p:cNvPr id="239646" name="Rectangle 30"/>
                <p:cNvSpPr>
                  <a:spLocks noChangeArrowheads="1"/>
                </p:cNvSpPr>
                <p:nvPr/>
              </p:nvSpPr>
              <p:spPr bwMode="auto">
                <a:xfrm>
                  <a:off x="2391" y="374"/>
                  <a:ext cx="936" cy="374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9647" name="Group 31"/>
              <p:cNvGrpSpPr>
                <a:grpSpLocks/>
              </p:cNvGrpSpPr>
              <p:nvPr/>
            </p:nvGrpSpPr>
            <p:grpSpPr bwMode="auto">
              <a:xfrm>
                <a:off x="806" y="748"/>
                <a:ext cx="649" cy="374"/>
                <a:chOff x="806" y="748"/>
                <a:chExt cx="649" cy="374"/>
              </a:xfrm>
            </p:grpSpPr>
            <p:sp>
              <p:nvSpPr>
                <p:cNvPr id="239648" name="Rectangle 32"/>
                <p:cNvSpPr>
                  <a:spLocks noChangeArrowheads="1"/>
                </p:cNvSpPr>
                <p:nvPr/>
              </p:nvSpPr>
              <p:spPr bwMode="auto">
                <a:xfrm>
                  <a:off x="849" y="748"/>
                  <a:ext cx="563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CN" altLang="en-US" b="1" dirty="0">
                      <a:solidFill>
                        <a:srgbClr val="3333FF"/>
                      </a:solidFill>
                      <a:latin typeface="Arial" pitchFamily="34" charset="0"/>
                      <a:ea typeface="黑体" pitchFamily="49" charset="-122"/>
                    </a:rPr>
                    <a:t>闪烁选择</a:t>
                  </a:r>
                </a:p>
              </p:txBody>
            </p:sp>
            <p:sp>
              <p:nvSpPr>
                <p:cNvPr id="239649" name="Rectangle 33"/>
                <p:cNvSpPr>
                  <a:spLocks noChangeArrowheads="1"/>
                </p:cNvSpPr>
                <p:nvPr/>
              </p:nvSpPr>
              <p:spPr bwMode="auto">
                <a:xfrm>
                  <a:off x="806" y="748"/>
                  <a:ext cx="649" cy="374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9650" name="Group 34"/>
              <p:cNvGrpSpPr>
                <a:grpSpLocks/>
              </p:cNvGrpSpPr>
              <p:nvPr/>
            </p:nvGrpSpPr>
            <p:grpSpPr bwMode="auto">
              <a:xfrm>
                <a:off x="1455" y="748"/>
                <a:ext cx="936" cy="374"/>
                <a:chOff x="1455" y="748"/>
                <a:chExt cx="936" cy="374"/>
              </a:xfrm>
            </p:grpSpPr>
            <p:sp>
              <p:nvSpPr>
                <p:cNvPr id="239651" name="Rectangle 35"/>
                <p:cNvSpPr>
                  <a:spLocks noChangeArrowheads="1"/>
                </p:cNvSpPr>
                <p:nvPr/>
              </p:nvSpPr>
              <p:spPr bwMode="auto">
                <a:xfrm>
                  <a:off x="1498" y="748"/>
                  <a:ext cx="850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CN" altLang="en-US" b="1" dirty="0">
                      <a:solidFill>
                        <a:schemeClr val="folHlink"/>
                      </a:solidFill>
                      <a:latin typeface="Arial" pitchFamily="34" charset="0"/>
                      <a:ea typeface="黑体" pitchFamily="49" charset="-122"/>
                    </a:rPr>
                    <a:t>背景颜色</a:t>
                  </a:r>
                </a:p>
              </p:txBody>
            </p:sp>
            <p:sp>
              <p:nvSpPr>
                <p:cNvPr id="239652" name="Rectangle 36"/>
                <p:cNvSpPr>
                  <a:spLocks noChangeArrowheads="1"/>
                </p:cNvSpPr>
                <p:nvPr/>
              </p:nvSpPr>
              <p:spPr bwMode="auto">
                <a:xfrm>
                  <a:off x="1455" y="748"/>
                  <a:ext cx="936" cy="374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9653" name="Group 37"/>
              <p:cNvGrpSpPr>
                <a:grpSpLocks/>
              </p:cNvGrpSpPr>
              <p:nvPr/>
            </p:nvGrpSpPr>
            <p:grpSpPr bwMode="auto">
              <a:xfrm>
                <a:off x="2391" y="748"/>
                <a:ext cx="936" cy="374"/>
                <a:chOff x="2391" y="748"/>
                <a:chExt cx="936" cy="374"/>
              </a:xfrm>
            </p:grpSpPr>
            <p:sp>
              <p:nvSpPr>
                <p:cNvPr id="239654" name="Rectangle 38"/>
                <p:cNvSpPr>
                  <a:spLocks noChangeArrowheads="1"/>
                </p:cNvSpPr>
                <p:nvPr/>
              </p:nvSpPr>
              <p:spPr bwMode="auto">
                <a:xfrm>
                  <a:off x="2434" y="748"/>
                  <a:ext cx="850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CN" altLang="en-US" b="1" dirty="0">
                      <a:latin typeface="Arial" pitchFamily="34" charset="0"/>
                      <a:ea typeface="黑体" pitchFamily="49" charset="-122"/>
                    </a:rPr>
                    <a:t>前景颜色</a:t>
                  </a:r>
                </a:p>
              </p:txBody>
            </p:sp>
            <p:sp>
              <p:nvSpPr>
                <p:cNvPr id="239655" name="Rectangle 39"/>
                <p:cNvSpPr>
                  <a:spLocks noChangeArrowheads="1"/>
                </p:cNvSpPr>
                <p:nvPr/>
              </p:nvSpPr>
              <p:spPr bwMode="auto">
                <a:xfrm>
                  <a:off x="2391" y="748"/>
                  <a:ext cx="936" cy="374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39656" name="Rectangle 40"/>
            <p:cNvSpPr>
              <a:spLocks noChangeArrowheads="1"/>
            </p:cNvSpPr>
            <p:nvPr/>
          </p:nvSpPr>
          <p:spPr bwMode="auto">
            <a:xfrm>
              <a:off x="-3" y="-3"/>
              <a:ext cx="3333" cy="1128"/>
            </a:xfrm>
            <a:prstGeom prst="rect">
              <a:avLst/>
            </a:prstGeom>
            <a:noFill/>
            <a:ln w="11112" cap="sq">
              <a:solidFill>
                <a:srgbClr val="A0A0A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9710" name="Text Box 94"/>
          <p:cNvSpPr txBox="1">
            <a:spLocks noChangeArrowheads="1"/>
          </p:cNvSpPr>
          <p:nvPr/>
        </p:nvSpPr>
        <p:spPr bwMode="auto">
          <a:xfrm>
            <a:off x="1920040" y="3309320"/>
            <a:ext cx="5115997" cy="40011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>
                <a:solidFill>
                  <a:srgbClr val="000066"/>
                </a:solidFill>
                <a:ea typeface="楷体_GB2312" pitchFamily="1" charset="-122"/>
              </a:rPr>
              <a:t>彩色字符显示属性字节</a:t>
            </a:r>
          </a:p>
        </p:txBody>
      </p:sp>
      <p:sp>
        <p:nvSpPr>
          <p:cNvPr id="40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显示器</a:t>
            </a:r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I/O</a:t>
            </a:r>
            <a:endParaRPr lang="zh-CN" altLang="en-US" sz="2600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057854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7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806" name="Text Box 1190"/>
          <p:cNvSpPr txBox="1">
            <a:spLocks noChangeArrowheads="1"/>
          </p:cNvSpPr>
          <p:nvPr/>
        </p:nvSpPr>
        <p:spPr bwMode="auto">
          <a:xfrm>
            <a:off x="971600" y="1103987"/>
            <a:ext cx="2088232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zh-CN" altLang="en-US" sz="2400" dirty="0"/>
              <a:t>背景颜色组合</a:t>
            </a:r>
          </a:p>
        </p:txBody>
      </p:sp>
      <p:sp>
        <p:nvSpPr>
          <p:cNvPr id="240807" name="Text Box 1191"/>
          <p:cNvSpPr txBox="1">
            <a:spLocks noChangeArrowheads="1"/>
          </p:cNvSpPr>
          <p:nvPr/>
        </p:nvSpPr>
        <p:spPr bwMode="auto">
          <a:xfrm>
            <a:off x="5112060" y="1088740"/>
            <a:ext cx="2592288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zh-CN" altLang="en-US" sz="2400" dirty="0"/>
              <a:t>前景颜色组合</a:t>
            </a:r>
          </a:p>
        </p:txBody>
      </p:sp>
      <p:graphicFrame>
        <p:nvGraphicFramePr>
          <p:cNvPr id="166" name="表格 1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562563"/>
              </p:ext>
            </p:extLst>
          </p:nvPr>
        </p:nvGraphicFramePr>
        <p:xfrm>
          <a:off x="870124" y="1790700"/>
          <a:ext cx="2405732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1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965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3333FF"/>
                          </a:solidFill>
                        </a:rPr>
                        <a:t>RGB</a:t>
                      </a:r>
                      <a:endParaRPr lang="zh-CN" altLang="en-US" sz="2400" dirty="0">
                        <a:solidFill>
                          <a:srgbClr val="3333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rgbClr val="3333FF"/>
                          </a:solidFill>
                        </a:rPr>
                        <a:t>颜色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3333FF"/>
                          </a:solidFill>
                        </a:rPr>
                        <a:t>000</a:t>
                      </a:r>
                      <a:endParaRPr lang="zh-CN" altLang="en-US" sz="2400" dirty="0">
                        <a:solidFill>
                          <a:srgbClr val="3333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rgbClr val="3333FF"/>
                          </a:solidFill>
                        </a:rPr>
                        <a:t>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3333FF"/>
                          </a:solidFill>
                        </a:rPr>
                        <a:t>001</a:t>
                      </a:r>
                      <a:endParaRPr lang="zh-CN" altLang="en-US" sz="2400" dirty="0">
                        <a:solidFill>
                          <a:srgbClr val="3333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rgbClr val="3333FF"/>
                          </a:solidFill>
                        </a:rPr>
                        <a:t>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3333FF"/>
                          </a:solidFill>
                        </a:rPr>
                        <a:t>010</a:t>
                      </a:r>
                      <a:endParaRPr lang="zh-CN" altLang="en-US" sz="2400" dirty="0">
                        <a:solidFill>
                          <a:srgbClr val="3333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rgbClr val="3333FF"/>
                          </a:solidFill>
                        </a:rPr>
                        <a:t>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3333FF"/>
                          </a:solidFill>
                        </a:rPr>
                        <a:t>011</a:t>
                      </a:r>
                      <a:endParaRPr lang="zh-CN" altLang="en-US" sz="2400" dirty="0">
                        <a:solidFill>
                          <a:srgbClr val="3333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rgbClr val="3333FF"/>
                          </a:solidFill>
                        </a:rPr>
                        <a:t>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3333FF"/>
                          </a:solidFill>
                        </a:rPr>
                        <a:t>100</a:t>
                      </a:r>
                      <a:endParaRPr lang="zh-CN" altLang="en-US" sz="2400" dirty="0">
                        <a:solidFill>
                          <a:srgbClr val="3333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rgbClr val="3333FF"/>
                          </a:solidFill>
                        </a:rPr>
                        <a:t>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3333FF"/>
                          </a:solidFill>
                        </a:rPr>
                        <a:t>101</a:t>
                      </a:r>
                      <a:endParaRPr lang="zh-CN" altLang="en-US" sz="2400" dirty="0">
                        <a:solidFill>
                          <a:srgbClr val="3333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rgbClr val="3333FF"/>
                          </a:solidFill>
                        </a:rPr>
                        <a:t>品红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3333FF"/>
                          </a:solidFill>
                        </a:rPr>
                        <a:t>110</a:t>
                      </a:r>
                      <a:endParaRPr lang="zh-CN" altLang="en-US" sz="2400" dirty="0">
                        <a:solidFill>
                          <a:srgbClr val="3333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rgbClr val="3333FF"/>
                          </a:solidFill>
                        </a:rPr>
                        <a:t>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3333FF"/>
                          </a:solidFill>
                        </a:rPr>
                        <a:t>111</a:t>
                      </a:r>
                      <a:endParaRPr lang="zh-CN" altLang="en-US" sz="2400" dirty="0">
                        <a:solidFill>
                          <a:srgbClr val="3333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rgbClr val="3333FF"/>
                          </a:solidFill>
                        </a:rPr>
                        <a:t>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167" name="表格 1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812145"/>
              </p:ext>
            </p:extLst>
          </p:nvPr>
        </p:nvGraphicFramePr>
        <p:xfrm>
          <a:off x="3500153" y="1798476"/>
          <a:ext cx="5284315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7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195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195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195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3333FF"/>
                          </a:solidFill>
                        </a:rPr>
                        <a:t>IRGB</a:t>
                      </a:r>
                      <a:endParaRPr lang="zh-CN" altLang="en-US" sz="2400" dirty="0">
                        <a:solidFill>
                          <a:srgbClr val="3333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rgbClr val="3333FF"/>
                          </a:solidFill>
                        </a:rPr>
                        <a:t>颜色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3333FF"/>
                          </a:solidFill>
                        </a:rPr>
                        <a:t>IRGB</a:t>
                      </a:r>
                      <a:endParaRPr lang="zh-CN" altLang="en-US" sz="2400" dirty="0">
                        <a:solidFill>
                          <a:srgbClr val="3333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rgbClr val="3333FF"/>
                          </a:solidFill>
                        </a:rPr>
                        <a:t>颜色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3333FF"/>
                          </a:solidFill>
                        </a:rPr>
                        <a:t>0000</a:t>
                      </a:r>
                      <a:endParaRPr lang="zh-CN" altLang="en-US" sz="2400" dirty="0">
                        <a:solidFill>
                          <a:srgbClr val="3333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rgbClr val="3333FF"/>
                          </a:solidFill>
                        </a:rPr>
                        <a:t>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>
                          <a:solidFill>
                            <a:srgbClr val="3333FF"/>
                          </a:solidFill>
                        </a:rPr>
                        <a:t>1000</a:t>
                      </a:r>
                      <a:endParaRPr lang="zh-CN" altLang="en-US" sz="2400" b="0" dirty="0">
                        <a:solidFill>
                          <a:srgbClr val="3333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rgbClr val="3333FF"/>
                          </a:solidFill>
                        </a:rPr>
                        <a:t>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3333FF"/>
                          </a:solidFill>
                        </a:rPr>
                        <a:t>0001</a:t>
                      </a:r>
                      <a:endParaRPr lang="zh-CN" altLang="en-US" sz="2400" dirty="0">
                        <a:solidFill>
                          <a:srgbClr val="3333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rgbClr val="3333FF"/>
                          </a:solidFill>
                        </a:rPr>
                        <a:t>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>
                          <a:solidFill>
                            <a:srgbClr val="3333FF"/>
                          </a:solidFill>
                        </a:rPr>
                        <a:t>1001</a:t>
                      </a:r>
                      <a:endParaRPr lang="zh-CN" altLang="en-US" sz="2400" b="0" dirty="0">
                        <a:solidFill>
                          <a:srgbClr val="3333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rgbClr val="3333FF"/>
                          </a:solidFill>
                        </a:rPr>
                        <a:t>浅蓝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3333FF"/>
                          </a:solidFill>
                        </a:rPr>
                        <a:t>0010</a:t>
                      </a:r>
                      <a:endParaRPr lang="zh-CN" altLang="en-US" sz="2400" dirty="0">
                        <a:solidFill>
                          <a:srgbClr val="3333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rgbClr val="3333FF"/>
                          </a:solidFill>
                        </a:rPr>
                        <a:t>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>
                          <a:solidFill>
                            <a:srgbClr val="3333FF"/>
                          </a:solidFill>
                        </a:rPr>
                        <a:t>1010</a:t>
                      </a:r>
                      <a:endParaRPr lang="zh-CN" altLang="en-US" sz="2400" b="0" dirty="0">
                        <a:solidFill>
                          <a:srgbClr val="3333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rgbClr val="3333FF"/>
                          </a:solidFill>
                        </a:rPr>
                        <a:t>浅绿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3333FF"/>
                          </a:solidFill>
                        </a:rPr>
                        <a:t>0011</a:t>
                      </a:r>
                      <a:endParaRPr lang="zh-CN" altLang="en-US" sz="2400" dirty="0">
                        <a:solidFill>
                          <a:srgbClr val="3333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rgbClr val="3333FF"/>
                          </a:solidFill>
                        </a:rPr>
                        <a:t>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>
                          <a:solidFill>
                            <a:srgbClr val="3333FF"/>
                          </a:solidFill>
                        </a:rPr>
                        <a:t>1011</a:t>
                      </a:r>
                      <a:endParaRPr lang="zh-CN" altLang="en-US" sz="2400" b="0" dirty="0">
                        <a:solidFill>
                          <a:srgbClr val="3333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rgbClr val="3333FF"/>
                          </a:solidFill>
                        </a:rPr>
                        <a:t>浅青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3333FF"/>
                          </a:solidFill>
                        </a:rPr>
                        <a:t>0100</a:t>
                      </a:r>
                      <a:endParaRPr lang="zh-CN" altLang="en-US" sz="2400" dirty="0">
                        <a:solidFill>
                          <a:srgbClr val="3333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rgbClr val="3333FF"/>
                          </a:solidFill>
                        </a:rPr>
                        <a:t>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>
                          <a:solidFill>
                            <a:srgbClr val="3333FF"/>
                          </a:solidFill>
                        </a:rPr>
                        <a:t>1100</a:t>
                      </a:r>
                      <a:endParaRPr lang="zh-CN" altLang="en-US" sz="2400" b="0" dirty="0">
                        <a:solidFill>
                          <a:srgbClr val="3333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rgbClr val="3333FF"/>
                          </a:solidFill>
                        </a:rPr>
                        <a:t>浅红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3333FF"/>
                          </a:solidFill>
                        </a:rPr>
                        <a:t>0101</a:t>
                      </a:r>
                      <a:endParaRPr lang="zh-CN" altLang="en-US" sz="2400" dirty="0">
                        <a:solidFill>
                          <a:srgbClr val="3333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rgbClr val="3333FF"/>
                          </a:solidFill>
                        </a:rPr>
                        <a:t>品红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>
                          <a:solidFill>
                            <a:srgbClr val="3333FF"/>
                          </a:solidFill>
                        </a:rPr>
                        <a:t>1101</a:t>
                      </a:r>
                      <a:endParaRPr lang="zh-CN" altLang="en-US" sz="2400" b="0" dirty="0">
                        <a:solidFill>
                          <a:srgbClr val="3333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rgbClr val="3333FF"/>
                          </a:solidFill>
                        </a:rPr>
                        <a:t>浅品红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3333FF"/>
                          </a:solidFill>
                        </a:rPr>
                        <a:t>0110</a:t>
                      </a:r>
                      <a:endParaRPr lang="zh-CN" altLang="en-US" sz="2400" dirty="0">
                        <a:solidFill>
                          <a:srgbClr val="3333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rgbClr val="3333FF"/>
                          </a:solidFill>
                        </a:rPr>
                        <a:t>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>
                          <a:solidFill>
                            <a:srgbClr val="3333FF"/>
                          </a:solidFill>
                        </a:rPr>
                        <a:t>1110</a:t>
                      </a:r>
                      <a:endParaRPr lang="zh-CN" altLang="en-US" sz="2400" b="0" dirty="0">
                        <a:solidFill>
                          <a:srgbClr val="3333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rgbClr val="3333FF"/>
                          </a:solidFill>
                        </a:rPr>
                        <a:t>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3333FF"/>
                          </a:solidFill>
                        </a:rPr>
                        <a:t>0111</a:t>
                      </a:r>
                      <a:endParaRPr lang="zh-CN" altLang="en-US" sz="2400" dirty="0">
                        <a:solidFill>
                          <a:srgbClr val="3333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rgbClr val="3333FF"/>
                          </a:solidFill>
                        </a:rPr>
                        <a:t>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>
                          <a:solidFill>
                            <a:srgbClr val="3333FF"/>
                          </a:solidFill>
                        </a:rPr>
                        <a:t>1111</a:t>
                      </a:r>
                      <a:endParaRPr lang="zh-CN" altLang="en-US" sz="2400" b="0" dirty="0">
                        <a:solidFill>
                          <a:srgbClr val="3333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rgbClr val="3333FF"/>
                          </a:solidFill>
                        </a:rPr>
                        <a:t>强度白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168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显示器</a:t>
            </a:r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I/O</a:t>
            </a:r>
            <a:endParaRPr lang="zh-CN" altLang="en-US" sz="2600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363932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8" name="Text Box 4"/>
          <p:cNvSpPr txBox="1">
            <a:spLocks noChangeArrowheads="1"/>
          </p:cNvSpPr>
          <p:nvPr/>
        </p:nvSpPr>
        <p:spPr bwMode="auto">
          <a:xfrm>
            <a:off x="503548" y="981730"/>
            <a:ext cx="3317875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altLang="zh-CN" dirty="0"/>
              <a:t>3. </a:t>
            </a:r>
            <a:r>
              <a:rPr lang="zh-CN" altLang="en-US" dirty="0"/>
              <a:t>显示存储器</a:t>
            </a:r>
          </a:p>
        </p:txBody>
      </p:sp>
      <p:sp>
        <p:nvSpPr>
          <p:cNvPr id="241669" name="Text Box 5"/>
          <p:cNvSpPr txBox="1">
            <a:spLocks noChangeArrowheads="1"/>
          </p:cNvSpPr>
          <p:nvPr/>
        </p:nvSpPr>
        <p:spPr bwMode="auto">
          <a:xfrm>
            <a:off x="304800" y="1524000"/>
            <a:ext cx="85344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ts val="1200"/>
              </a:spcBef>
            </a:pPr>
            <a:r>
              <a:rPr lang="en-US" altLang="zh-CN" dirty="0"/>
              <a:t>      </a:t>
            </a:r>
            <a:r>
              <a:rPr lang="zh-CN" altLang="en-US" dirty="0">
                <a:solidFill>
                  <a:srgbClr val="3333FF"/>
                </a:solidFill>
              </a:rPr>
              <a:t>对于所有的显示适配器，文本方式下显示字符的原理是一样的，所不同的是显存的起始地址不同，对于单色显示适配器</a:t>
            </a:r>
            <a:r>
              <a:rPr lang="en-US" altLang="zh-CN" dirty="0">
                <a:solidFill>
                  <a:srgbClr val="3333FF"/>
                </a:solidFill>
              </a:rPr>
              <a:t>MDA</a:t>
            </a:r>
            <a:r>
              <a:rPr lang="zh-CN" altLang="en-US" dirty="0">
                <a:solidFill>
                  <a:srgbClr val="3333FF"/>
                </a:solidFill>
              </a:rPr>
              <a:t>，显存的起始地址为</a:t>
            </a:r>
            <a:r>
              <a:rPr lang="en-US" altLang="zh-CN" dirty="0">
                <a:solidFill>
                  <a:srgbClr val="3333FF"/>
                </a:solidFill>
              </a:rPr>
              <a:t>B000:0000</a:t>
            </a:r>
            <a:r>
              <a:rPr lang="zh-CN" altLang="en-US" dirty="0">
                <a:solidFill>
                  <a:srgbClr val="3333FF"/>
                </a:solidFill>
              </a:rPr>
              <a:t>；对于</a:t>
            </a:r>
            <a:r>
              <a:rPr lang="en-US" altLang="zh-CN" dirty="0">
                <a:solidFill>
                  <a:srgbClr val="3333FF"/>
                </a:solidFill>
              </a:rPr>
              <a:t>CGA</a:t>
            </a:r>
            <a:r>
              <a:rPr lang="zh-CN" altLang="en-US" dirty="0">
                <a:solidFill>
                  <a:srgbClr val="3333FF"/>
                </a:solidFill>
              </a:rPr>
              <a:t>、</a:t>
            </a:r>
            <a:r>
              <a:rPr lang="en-US" altLang="zh-CN" dirty="0">
                <a:solidFill>
                  <a:srgbClr val="3333FF"/>
                </a:solidFill>
              </a:rPr>
              <a:t>EGA</a:t>
            </a:r>
            <a:r>
              <a:rPr lang="zh-CN" altLang="en-US" dirty="0">
                <a:solidFill>
                  <a:srgbClr val="3333FF"/>
                </a:solidFill>
              </a:rPr>
              <a:t>、</a:t>
            </a:r>
            <a:r>
              <a:rPr lang="en-US" altLang="zh-CN" dirty="0">
                <a:solidFill>
                  <a:srgbClr val="3333FF"/>
                </a:solidFill>
              </a:rPr>
              <a:t>VGA</a:t>
            </a:r>
            <a:r>
              <a:rPr lang="zh-CN" altLang="en-US" dirty="0">
                <a:solidFill>
                  <a:srgbClr val="3333FF"/>
                </a:solidFill>
              </a:rPr>
              <a:t>是</a:t>
            </a:r>
            <a:r>
              <a:rPr lang="en-US" altLang="zh-CN" dirty="0">
                <a:solidFill>
                  <a:srgbClr val="3333FF"/>
                </a:solidFill>
              </a:rPr>
              <a:t>B800:0000</a:t>
            </a:r>
            <a:r>
              <a:rPr lang="zh-CN" altLang="en-US" dirty="0">
                <a:solidFill>
                  <a:srgbClr val="3333FF"/>
                </a:solidFill>
              </a:rPr>
              <a:t>。</a:t>
            </a:r>
          </a:p>
          <a:p>
            <a:pPr algn="just">
              <a:spcBef>
                <a:spcPts val="1200"/>
              </a:spcBef>
            </a:pPr>
            <a:r>
              <a:rPr lang="zh-CN" altLang="en-US" dirty="0">
                <a:solidFill>
                  <a:srgbClr val="3333FF"/>
                </a:solidFill>
              </a:rPr>
              <a:t>    在</a:t>
            </a:r>
            <a:r>
              <a:rPr lang="en-US" altLang="zh-CN" dirty="0">
                <a:solidFill>
                  <a:srgbClr val="3333FF"/>
                </a:solidFill>
              </a:rPr>
              <a:t>25 X 80</a:t>
            </a:r>
            <a:r>
              <a:rPr lang="zh-CN" altLang="en-US" dirty="0">
                <a:solidFill>
                  <a:srgbClr val="3333FF"/>
                </a:solidFill>
              </a:rPr>
              <a:t>的文本显示方式下，屏幕可有</a:t>
            </a:r>
            <a:r>
              <a:rPr lang="en-US" altLang="zh-CN" dirty="0">
                <a:solidFill>
                  <a:srgbClr val="3333FF"/>
                </a:solidFill>
              </a:rPr>
              <a:t>2000</a:t>
            </a:r>
            <a:r>
              <a:rPr lang="zh-CN" altLang="en-US" dirty="0">
                <a:solidFill>
                  <a:srgbClr val="3333FF"/>
                </a:solidFill>
              </a:rPr>
              <a:t>个字符位置，因每个字符需要用两个字节，所以每屏显存容量需要</a:t>
            </a:r>
            <a:r>
              <a:rPr lang="en-US" altLang="zh-CN" dirty="0">
                <a:solidFill>
                  <a:srgbClr val="3333FF"/>
                </a:solidFill>
              </a:rPr>
              <a:t>4K</a:t>
            </a:r>
            <a:r>
              <a:rPr lang="zh-CN" altLang="en-US" dirty="0">
                <a:solidFill>
                  <a:srgbClr val="3333FF"/>
                </a:solidFill>
              </a:rPr>
              <a:t>。若显存有</a:t>
            </a:r>
            <a:r>
              <a:rPr lang="en-US" altLang="zh-CN" dirty="0">
                <a:solidFill>
                  <a:srgbClr val="3333FF"/>
                </a:solidFill>
              </a:rPr>
              <a:t>16K</a:t>
            </a:r>
            <a:r>
              <a:rPr lang="zh-CN" altLang="en-US" dirty="0">
                <a:solidFill>
                  <a:srgbClr val="3333FF"/>
                </a:solidFill>
              </a:rPr>
              <a:t>，则可以保存</a:t>
            </a:r>
            <a:r>
              <a:rPr lang="en-US" altLang="zh-CN" dirty="0">
                <a:solidFill>
                  <a:srgbClr val="3333FF"/>
                </a:solidFill>
              </a:rPr>
              <a:t>4</a:t>
            </a:r>
            <a:r>
              <a:rPr lang="zh-CN" altLang="en-US" dirty="0" smtClean="0">
                <a:solidFill>
                  <a:srgbClr val="3333FF"/>
                </a:solidFill>
              </a:rPr>
              <a:t>屏</a:t>
            </a:r>
            <a:r>
              <a:rPr lang="en-US" altLang="zh-CN" dirty="0" smtClean="0">
                <a:solidFill>
                  <a:srgbClr val="3333FF"/>
                </a:solidFill>
              </a:rPr>
              <a:t>(</a:t>
            </a:r>
            <a:r>
              <a:rPr lang="zh-CN" altLang="en-US" dirty="0" smtClean="0">
                <a:solidFill>
                  <a:srgbClr val="3333FF"/>
                </a:solidFill>
              </a:rPr>
              <a:t>页</a:t>
            </a:r>
            <a:r>
              <a:rPr lang="en-US" altLang="zh-CN" dirty="0" smtClean="0">
                <a:solidFill>
                  <a:srgbClr val="3333FF"/>
                </a:solidFill>
              </a:rPr>
              <a:t>)</a:t>
            </a:r>
            <a:r>
              <a:rPr lang="zh-CN" altLang="en-US" dirty="0" smtClean="0">
                <a:solidFill>
                  <a:srgbClr val="3333FF"/>
                </a:solidFill>
              </a:rPr>
              <a:t>的</a:t>
            </a:r>
            <a:r>
              <a:rPr lang="zh-CN" altLang="en-US" dirty="0">
                <a:solidFill>
                  <a:srgbClr val="3333FF"/>
                </a:solidFill>
              </a:rPr>
              <a:t>显示字符数据。</a:t>
            </a:r>
            <a:endParaRPr lang="en-US" altLang="zh-CN" dirty="0">
              <a:solidFill>
                <a:srgbClr val="3333FF"/>
              </a:solidFill>
            </a:endParaRPr>
          </a:p>
          <a:p>
            <a:pPr algn="just">
              <a:spcBef>
                <a:spcPts val="1200"/>
              </a:spcBef>
            </a:pPr>
            <a:r>
              <a:rPr lang="zh-CN" altLang="en-US" dirty="0">
                <a:solidFill>
                  <a:srgbClr val="3333FF"/>
                </a:solidFill>
              </a:rPr>
              <a:t>    对</a:t>
            </a:r>
            <a:r>
              <a:rPr lang="en-US" altLang="zh-CN" dirty="0">
                <a:solidFill>
                  <a:srgbClr val="3333FF"/>
                </a:solidFill>
              </a:rPr>
              <a:t>VGA</a:t>
            </a:r>
            <a:r>
              <a:rPr lang="zh-CN" altLang="en-US" dirty="0">
                <a:solidFill>
                  <a:srgbClr val="3333FF"/>
                </a:solidFill>
              </a:rPr>
              <a:t>的</a:t>
            </a:r>
            <a:r>
              <a:rPr lang="en-US" altLang="zh-CN" dirty="0">
                <a:solidFill>
                  <a:srgbClr val="3333FF"/>
                </a:solidFill>
              </a:rPr>
              <a:t>80</a:t>
            </a:r>
            <a:r>
              <a:rPr lang="zh-CN" altLang="en-US" dirty="0">
                <a:solidFill>
                  <a:srgbClr val="3333FF"/>
                </a:solidFill>
              </a:rPr>
              <a:t>列显示方式，</a:t>
            </a:r>
            <a:r>
              <a:rPr lang="en-US" altLang="zh-CN" dirty="0">
                <a:solidFill>
                  <a:srgbClr val="3333FF"/>
                </a:solidFill>
              </a:rPr>
              <a:t>0</a:t>
            </a:r>
            <a:r>
              <a:rPr lang="zh-CN" altLang="en-US" dirty="0">
                <a:solidFill>
                  <a:srgbClr val="3333FF"/>
                </a:solidFill>
              </a:rPr>
              <a:t>页的起始地址是</a:t>
            </a:r>
            <a:r>
              <a:rPr lang="en-US" altLang="zh-CN" dirty="0">
                <a:solidFill>
                  <a:srgbClr val="3333FF"/>
                </a:solidFill>
              </a:rPr>
              <a:t>B800:0000</a:t>
            </a:r>
            <a:r>
              <a:rPr lang="zh-CN" altLang="en-US" dirty="0">
                <a:solidFill>
                  <a:srgbClr val="3333FF"/>
                </a:solidFill>
              </a:rPr>
              <a:t>，</a:t>
            </a:r>
            <a:r>
              <a:rPr lang="en-US" altLang="zh-CN" dirty="0">
                <a:solidFill>
                  <a:srgbClr val="3333FF"/>
                </a:solidFill>
              </a:rPr>
              <a:t>1</a:t>
            </a:r>
            <a:r>
              <a:rPr lang="zh-CN" altLang="en-US" dirty="0">
                <a:solidFill>
                  <a:srgbClr val="3333FF"/>
                </a:solidFill>
              </a:rPr>
              <a:t>页的起始地址是</a:t>
            </a:r>
            <a:r>
              <a:rPr lang="en-US" altLang="zh-CN" dirty="0">
                <a:solidFill>
                  <a:srgbClr val="3333FF"/>
                </a:solidFill>
              </a:rPr>
              <a:t>B800:1000</a:t>
            </a:r>
            <a:r>
              <a:rPr lang="zh-CN" altLang="en-US" dirty="0">
                <a:solidFill>
                  <a:srgbClr val="3333FF"/>
                </a:solidFill>
              </a:rPr>
              <a:t>，</a:t>
            </a:r>
            <a:r>
              <a:rPr lang="en-US" altLang="zh-CN" dirty="0">
                <a:solidFill>
                  <a:srgbClr val="3333FF"/>
                </a:solidFill>
              </a:rPr>
              <a:t>2</a:t>
            </a:r>
            <a:r>
              <a:rPr lang="zh-CN" altLang="en-US" dirty="0">
                <a:solidFill>
                  <a:srgbClr val="3333FF"/>
                </a:solidFill>
              </a:rPr>
              <a:t>页的起始地址为</a:t>
            </a:r>
            <a:r>
              <a:rPr lang="en-US" altLang="zh-CN" dirty="0">
                <a:solidFill>
                  <a:srgbClr val="3333FF"/>
                </a:solidFill>
              </a:rPr>
              <a:t>B800:2000</a:t>
            </a:r>
            <a:r>
              <a:rPr lang="zh-CN" altLang="en-US" dirty="0">
                <a:solidFill>
                  <a:srgbClr val="3333FF"/>
                </a:solidFill>
              </a:rPr>
              <a:t>，</a:t>
            </a:r>
            <a:r>
              <a:rPr lang="en-US" altLang="zh-CN" dirty="0">
                <a:solidFill>
                  <a:srgbClr val="3333FF"/>
                </a:solidFill>
              </a:rPr>
              <a:t>3</a:t>
            </a:r>
            <a:r>
              <a:rPr lang="zh-CN" altLang="en-US" dirty="0">
                <a:solidFill>
                  <a:srgbClr val="3333FF"/>
                </a:solidFill>
              </a:rPr>
              <a:t>页的起始地址为</a:t>
            </a:r>
            <a:r>
              <a:rPr lang="en-US" altLang="zh-CN" dirty="0">
                <a:solidFill>
                  <a:srgbClr val="3333FF"/>
                </a:solidFill>
              </a:rPr>
              <a:t>B800:3000 </a:t>
            </a:r>
            <a:r>
              <a:rPr lang="zh-CN" altLang="en-US" dirty="0">
                <a:solidFill>
                  <a:srgbClr val="3333FF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710810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770" name="Picture 2" descr="08-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088740"/>
            <a:ext cx="6984776" cy="3852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显示器</a:t>
            </a:r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I/O</a:t>
            </a:r>
            <a:endParaRPr lang="zh-CN" altLang="en-US" sz="2600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8464" y="5301208"/>
            <a:ext cx="78790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dirty="0"/>
              <a:t>屏幕上某一字符在显存中的偏移地址可由下列公式算出：</a:t>
            </a:r>
            <a:endParaRPr lang="en-US" altLang="zh-CN" b="0" dirty="0"/>
          </a:p>
          <a:p>
            <a:r>
              <a:rPr lang="en-US" altLang="zh-CN" b="0" dirty="0" smtClean="0">
                <a:solidFill>
                  <a:srgbClr val="FF0000"/>
                </a:solidFill>
              </a:rPr>
              <a:t>	</a:t>
            </a:r>
            <a:r>
              <a:rPr lang="en-US" altLang="zh-CN" b="0" dirty="0" err="1" smtClean="0">
                <a:solidFill>
                  <a:srgbClr val="FF0000"/>
                </a:solidFill>
              </a:rPr>
              <a:t>Char_Offset</a:t>
            </a:r>
            <a:r>
              <a:rPr lang="en-US" altLang="zh-CN" b="0" dirty="0" smtClean="0">
                <a:solidFill>
                  <a:srgbClr val="FF0000"/>
                </a:solidFill>
              </a:rPr>
              <a:t>=</a:t>
            </a:r>
            <a:r>
              <a:rPr lang="en-US" altLang="zh-CN" b="0" dirty="0" err="1" smtClean="0">
                <a:solidFill>
                  <a:srgbClr val="FF0000"/>
                </a:solidFill>
              </a:rPr>
              <a:t>Page_Offset</a:t>
            </a:r>
            <a:r>
              <a:rPr lang="en-US" altLang="zh-CN" b="0" dirty="0">
                <a:solidFill>
                  <a:srgbClr val="FF0000"/>
                </a:solidFill>
              </a:rPr>
              <a:t>+(row*</a:t>
            </a:r>
            <a:r>
              <a:rPr lang="en-US" altLang="zh-CN" b="0" dirty="0" err="1">
                <a:solidFill>
                  <a:srgbClr val="FF0000"/>
                </a:solidFill>
              </a:rPr>
              <a:t>width+column</a:t>
            </a:r>
            <a:r>
              <a:rPr lang="en-US" altLang="zh-CN" b="0" dirty="0">
                <a:solidFill>
                  <a:srgbClr val="FF0000"/>
                </a:solidFill>
              </a:rPr>
              <a:t>)*</a:t>
            </a:r>
            <a:r>
              <a:rPr lang="en-US" altLang="zh-CN" b="0" dirty="0" smtClean="0">
                <a:solidFill>
                  <a:srgbClr val="FF0000"/>
                </a:solidFill>
              </a:rPr>
              <a:t>bytes</a:t>
            </a:r>
            <a:endParaRPr lang="en-US" altLang="zh-CN" b="0" dirty="0" smtClean="0">
              <a:solidFill>
                <a:srgbClr val="FF0000"/>
              </a:solidFill>
            </a:endParaRPr>
          </a:p>
          <a:p>
            <a:r>
              <a:rPr lang="en-US" altLang="zh-CN" b="0" dirty="0" smtClean="0">
                <a:solidFill>
                  <a:srgbClr val="FF0000"/>
                </a:solidFill>
              </a:rPr>
              <a:t>bytes</a:t>
            </a:r>
            <a:r>
              <a:rPr lang="zh-CN" altLang="en-US" b="0" dirty="0" smtClean="0">
                <a:solidFill>
                  <a:srgbClr val="FF0000"/>
                </a:solidFill>
              </a:rPr>
              <a:t>是</a:t>
            </a:r>
            <a:r>
              <a:rPr lang="zh-CN" altLang="en-US" b="0" dirty="0" smtClean="0">
                <a:solidFill>
                  <a:srgbClr val="FF0000"/>
                </a:solidFill>
              </a:rPr>
              <a:t>表示一个字符所用的字节数，这里：</a:t>
            </a:r>
            <a:r>
              <a:rPr lang="en-US" altLang="zh-CN" b="0" dirty="0" smtClean="0">
                <a:solidFill>
                  <a:srgbClr val="FF0000"/>
                </a:solidFill>
              </a:rPr>
              <a:t>bytes=2</a:t>
            </a:r>
            <a:r>
              <a:rPr lang="zh-CN" altLang="en-US" b="0" dirty="0" smtClean="0">
                <a:solidFill>
                  <a:srgbClr val="FF0000"/>
                </a:solidFill>
              </a:rPr>
              <a:t>。</a:t>
            </a:r>
            <a:endParaRPr lang="zh-CN" altLang="en-US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1460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2120" y="944724"/>
            <a:ext cx="3507812" cy="461665"/>
          </a:xfr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kern="120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BIOS</a:t>
            </a:r>
            <a:r>
              <a:rPr lang="zh-CN" altLang="en-US" sz="2400" kern="120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显示中断调用 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2120" y="1484784"/>
            <a:ext cx="8209160" cy="4862870"/>
          </a:xfr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L="0" indent="0" eaLnBrk="1" hangingPunct="1">
              <a:spcBef>
                <a:spcPts val="1200"/>
              </a:spcBef>
              <a:buNone/>
            </a:pPr>
            <a:r>
              <a:rPr lang="en-US" altLang="zh-CN" sz="2000" b="0" kern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10H</a:t>
            </a:r>
            <a:r>
              <a:rPr lang="zh-CN" altLang="en-US" sz="2000" b="0" kern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中断调用为显示器中断，共有</a:t>
            </a:r>
            <a:r>
              <a:rPr lang="en-US" altLang="zh-CN" sz="2000" b="0" kern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r>
            <a:r>
              <a:rPr lang="zh-CN" altLang="en-US" sz="2000" b="0" kern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种功 能。</a:t>
            </a:r>
            <a:r>
              <a:rPr lang="zh-CN" altLang="en-US" sz="2000" b="0" kern="12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下面介绍几种</a:t>
            </a:r>
            <a:r>
              <a:rPr lang="zh-CN" altLang="en-US" sz="2000" b="0" kern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主要</a:t>
            </a:r>
            <a:r>
              <a:rPr lang="zh-CN" altLang="en-US" sz="2000" b="0" kern="12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功能： </a:t>
            </a:r>
            <a:endParaRPr lang="zh-CN" altLang="en-US" sz="2000" b="0" kern="12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1200"/>
              </a:spcBef>
              <a:buNone/>
            </a:pPr>
            <a:r>
              <a:rPr lang="zh-CN" altLang="en-US" sz="2000" b="0" kern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b="0" kern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000" b="0" kern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）设置光标类型（</a:t>
            </a:r>
            <a:r>
              <a:rPr lang="en-US" altLang="zh-CN" sz="2000" b="0" kern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000" b="0" kern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号功能）</a:t>
            </a:r>
          </a:p>
          <a:p>
            <a:pPr marL="0" indent="0" eaLnBrk="1" hangingPunct="1">
              <a:spcBef>
                <a:spcPts val="1200"/>
              </a:spcBef>
              <a:buNone/>
            </a:pPr>
            <a:r>
              <a:rPr lang="en-US" altLang="zh-CN" sz="2000" b="0" kern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lang="zh-CN" altLang="en-US" sz="2000" b="0" kern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入口参数：</a:t>
            </a:r>
            <a:r>
              <a:rPr lang="en-US" altLang="zh-CN" sz="2000" b="0" kern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AH=1</a:t>
            </a:r>
            <a:r>
              <a:rPr lang="zh-CN" altLang="en-US" sz="2000" b="0" kern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（功能号），</a:t>
            </a:r>
            <a:r>
              <a:rPr lang="en-US" altLang="zh-CN" sz="2000" b="0" kern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CH=</a:t>
            </a:r>
            <a:r>
              <a:rPr lang="zh-CN" altLang="en-US" sz="2000" b="0" kern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光标开始行，</a:t>
            </a:r>
            <a:r>
              <a:rPr lang="en-US" altLang="zh-CN" sz="2000" b="0" kern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CL=</a:t>
            </a:r>
            <a:r>
              <a:rPr lang="zh-CN" altLang="en-US" sz="2000" b="0" kern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光标结束行。</a:t>
            </a:r>
          </a:p>
          <a:p>
            <a:pPr marL="0" indent="0" eaLnBrk="1" hangingPunct="1">
              <a:spcBef>
                <a:spcPts val="1200"/>
              </a:spcBef>
              <a:buNone/>
            </a:pPr>
            <a:r>
              <a:rPr lang="en-US" altLang="zh-CN" sz="2000" b="0" kern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zh-CN" altLang="en-US" sz="2000" b="0" kern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出口参数：无。根据</a:t>
            </a:r>
            <a:r>
              <a:rPr lang="en-US" altLang="zh-CN" sz="2000" b="0" kern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CX</a:t>
            </a:r>
            <a:r>
              <a:rPr lang="zh-CN" altLang="en-US" sz="2000" b="0" kern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给出光标的大小。</a:t>
            </a:r>
            <a:endParaRPr lang="en-US" altLang="zh-CN" sz="2000" b="0" kern="12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1200"/>
              </a:spcBef>
              <a:buNone/>
            </a:pPr>
            <a:r>
              <a:rPr lang="zh-CN" altLang="en-US" sz="2000" b="0" kern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b="0" kern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000" b="0" kern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）设置光标位置（</a:t>
            </a:r>
            <a:r>
              <a:rPr lang="en-US" altLang="zh-CN" sz="2000" b="0" kern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000" b="0" kern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号功能）</a:t>
            </a:r>
          </a:p>
          <a:p>
            <a:pPr marL="0" indent="0" eaLnBrk="1" hangingPunct="1">
              <a:spcBef>
                <a:spcPts val="1200"/>
              </a:spcBef>
              <a:buNone/>
            </a:pPr>
            <a:r>
              <a:rPr lang="en-US" altLang="zh-CN" sz="2000" b="0" kern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lang="zh-CN" altLang="en-US" sz="2000" b="0" kern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入口参数：</a:t>
            </a:r>
            <a:r>
              <a:rPr lang="en-US" altLang="zh-CN" sz="2000" b="0" kern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AH=2</a:t>
            </a:r>
            <a:r>
              <a:rPr lang="zh-CN" altLang="en-US" sz="2000" b="0" kern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（功能号），</a:t>
            </a:r>
            <a:r>
              <a:rPr lang="en-US" altLang="zh-CN" sz="2000" b="0" kern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BH=</a:t>
            </a:r>
            <a:r>
              <a:rPr lang="zh-CN" altLang="en-US" sz="2000" b="0" kern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页号，</a:t>
            </a:r>
            <a:r>
              <a:rPr lang="en-US" altLang="zh-CN" sz="2000" b="0" kern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DH=</a:t>
            </a:r>
            <a:r>
              <a:rPr lang="zh-CN" altLang="en-US" sz="2000" b="0" kern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行号，</a:t>
            </a:r>
            <a:r>
              <a:rPr lang="en-US" altLang="zh-CN" sz="2000" b="0" kern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DL=</a:t>
            </a:r>
            <a:r>
              <a:rPr lang="zh-CN" altLang="en-US" sz="2000" b="0" kern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列号。</a:t>
            </a:r>
          </a:p>
          <a:p>
            <a:pPr marL="0" indent="0" eaLnBrk="1" hangingPunct="1">
              <a:spcBef>
                <a:spcPts val="1200"/>
              </a:spcBef>
              <a:buNone/>
            </a:pPr>
            <a:r>
              <a:rPr lang="zh-CN" altLang="en-US" sz="2000" b="0" kern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0" kern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zh-CN" altLang="en-US" sz="2000" b="0" kern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出口参数：无。根据</a:t>
            </a:r>
            <a:r>
              <a:rPr lang="en-US" altLang="zh-CN" sz="2000" b="0" kern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DX</a:t>
            </a:r>
            <a:r>
              <a:rPr lang="zh-CN" altLang="en-US" sz="2000" b="0" kern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确定了光标位置。</a:t>
            </a:r>
            <a:endParaRPr lang="en-US" altLang="zh-CN" sz="2000" b="0" kern="12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1200"/>
              </a:spcBef>
              <a:buNone/>
            </a:pPr>
            <a:r>
              <a:rPr lang="zh-CN" altLang="en-US" sz="2000" b="0" kern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b="0" kern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000" b="0" kern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）读当前光标位置（</a:t>
            </a:r>
            <a:r>
              <a:rPr lang="en-US" altLang="zh-CN" sz="2000" b="0" kern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000" b="0" kern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号功能）</a:t>
            </a:r>
          </a:p>
          <a:p>
            <a:pPr marL="0" indent="0" eaLnBrk="1" hangingPunct="1">
              <a:spcBef>
                <a:spcPts val="1200"/>
              </a:spcBef>
              <a:buNone/>
            </a:pPr>
            <a:r>
              <a:rPr lang="zh-CN" altLang="en-US" sz="2000" b="0" kern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入口参数；</a:t>
            </a:r>
            <a:r>
              <a:rPr lang="en-US" altLang="zh-CN" sz="2000" b="0" kern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AH=3</a:t>
            </a:r>
            <a:r>
              <a:rPr lang="zh-CN" altLang="en-US" sz="2000" b="0" kern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（功能号），</a:t>
            </a:r>
            <a:r>
              <a:rPr lang="en-US" altLang="zh-CN" sz="2000" b="0" kern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BH=</a:t>
            </a:r>
            <a:r>
              <a:rPr lang="zh-CN" altLang="en-US" sz="2000" b="0" kern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页号。</a:t>
            </a:r>
          </a:p>
          <a:p>
            <a:pPr marL="0" indent="0" eaLnBrk="1" hangingPunct="1">
              <a:spcBef>
                <a:spcPts val="1200"/>
              </a:spcBef>
              <a:buNone/>
            </a:pPr>
            <a:r>
              <a:rPr lang="zh-CN" altLang="en-US" sz="2000" b="0" kern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出口参数：</a:t>
            </a:r>
            <a:r>
              <a:rPr lang="en-US" altLang="zh-CN" sz="2000" b="0" kern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DH=</a:t>
            </a:r>
            <a:r>
              <a:rPr lang="zh-CN" altLang="en-US" sz="2000" b="0" kern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行号，</a:t>
            </a:r>
            <a:r>
              <a:rPr lang="en-US" altLang="zh-CN" sz="2000" b="0" kern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DL=</a:t>
            </a:r>
            <a:r>
              <a:rPr lang="zh-CN" altLang="en-US" sz="2000" b="0" kern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列号，</a:t>
            </a:r>
            <a:r>
              <a:rPr lang="en-US" altLang="zh-CN" sz="2000" b="0" kern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CX=</a:t>
            </a:r>
            <a:r>
              <a:rPr lang="zh-CN" altLang="en-US" sz="2000" b="0" kern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光标大小。</a:t>
            </a:r>
          </a:p>
        </p:txBody>
      </p:sp>
      <p:sp>
        <p:nvSpPr>
          <p:cNvPr id="4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显示器</a:t>
            </a:r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I/O</a:t>
            </a:r>
            <a:endParaRPr lang="zh-CN" altLang="en-US" sz="2600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891817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452120" y="1880828"/>
            <a:ext cx="3091044" cy="452431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altLang="zh-CN" sz="1600" dirty="0">
                <a:solidFill>
                  <a:schemeClr val="tx1"/>
                </a:solidFill>
              </a:rPr>
              <a:t>CODES SEGMENT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    ASSUME CS:CODES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START:</a:t>
            </a:r>
          </a:p>
          <a:p>
            <a:r>
              <a:rPr lang="en-US" altLang="zh-CN" sz="1600" dirty="0">
                <a:solidFill>
                  <a:srgbClr val="3333FF"/>
                </a:solidFill>
              </a:rPr>
              <a:t>    </a:t>
            </a:r>
            <a:r>
              <a:rPr lang="en-US" altLang="zh-CN" sz="1600" dirty="0" err="1">
                <a:solidFill>
                  <a:srgbClr val="3333FF"/>
                </a:solidFill>
              </a:rPr>
              <a:t>mov</a:t>
            </a:r>
            <a:r>
              <a:rPr lang="en-US" altLang="zh-CN" sz="1600" dirty="0">
                <a:solidFill>
                  <a:srgbClr val="3333FF"/>
                </a:solidFill>
              </a:rPr>
              <a:t> ch,1</a:t>
            </a:r>
          </a:p>
          <a:p>
            <a:r>
              <a:rPr lang="en-US" altLang="zh-CN" sz="1600" dirty="0">
                <a:solidFill>
                  <a:srgbClr val="3333FF"/>
                </a:solidFill>
              </a:rPr>
              <a:t>    </a:t>
            </a:r>
            <a:r>
              <a:rPr lang="en-US" altLang="zh-CN" sz="1600" dirty="0" err="1">
                <a:solidFill>
                  <a:srgbClr val="3333FF"/>
                </a:solidFill>
              </a:rPr>
              <a:t>mov</a:t>
            </a:r>
            <a:r>
              <a:rPr lang="en-US" altLang="zh-CN" sz="1600" dirty="0">
                <a:solidFill>
                  <a:srgbClr val="3333FF"/>
                </a:solidFill>
              </a:rPr>
              <a:t> cl,7</a:t>
            </a:r>
          </a:p>
          <a:p>
            <a:r>
              <a:rPr lang="en-US" altLang="zh-CN" sz="1600" dirty="0">
                <a:solidFill>
                  <a:srgbClr val="3333FF"/>
                </a:solidFill>
              </a:rPr>
              <a:t>    </a:t>
            </a:r>
            <a:r>
              <a:rPr lang="en-US" altLang="zh-CN" sz="1600" dirty="0" err="1">
                <a:solidFill>
                  <a:srgbClr val="3333FF"/>
                </a:solidFill>
              </a:rPr>
              <a:t>mov</a:t>
            </a:r>
            <a:r>
              <a:rPr lang="en-US" altLang="zh-CN" sz="1600" dirty="0">
                <a:solidFill>
                  <a:srgbClr val="3333FF"/>
                </a:solidFill>
              </a:rPr>
              <a:t> ah,1</a:t>
            </a:r>
          </a:p>
          <a:p>
            <a:r>
              <a:rPr lang="en-US" altLang="zh-CN" sz="1600" dirty="0">
                <a:solidFill>
                  <a:srgbClr val="3333FF"/>
                </a:solidFill>
              </a:rPr>
              <a:t>    </a:t>
            </a:r>
            <a:r>
              <a:rPr lang="en-US" altLang="zh-CN" sz="1600" dirty="0" err="1">
                <a:solidFill>
                  <a:srgbClr val="3333FF"/>
                </a:solidFill>
              </a:rPr>
              <a:t>int</a:t>
            </a:r>
            <a:r>
              <a:rPr lang="en-US" altLang="zh-CN" sz="1600" dirty="0">
                <a:solidFill>
                  <a:srgbClr val="3333FF"/>
                </a:solidFill>
              </a:rPr>
              <a:t>   10h</a:t>
            </a:r>
          </a:p>
          <a:p>
            <a:r>
              <a:rPr lang="en-US" altLang="zh-CN" sz="1600" dirty="0"/>
              <a:t>    mov dh,4</a:t>
            </a:r>
          </a:p>
          <a:p>
            <a:r>
              <a:rPr lang="en-US" altLang="zh-CN" sz="1600" dirty="0"/>
              <a:t>    mov dl,5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mov</a:t>
            </a:r>
            <a:r>
              <a:rPr lang="en-US" altLang="zh-CN" sz="1600" dirty="0"/>
              <a:t> bh,0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mov</a:t>
            </a:r>
            <a:r>
              <a:rPr lang="en-US" altLang="zh-CN" sz="1600" dirty="0"/>
              <a:t> ah,2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  10h      </a:t>
            </a:r>
          </a:p>
          <a:p>
            <a:r>
              <a:rPr lang="en-US" altLang="zh-CN" sz="1600" dirty="0">
                <a:solidFill>
                  <a:srgbClr val="00B050"/>
                </a:solidFill>
              </a:rPr>
              <a:t>    </a:t>
            </a:r>
            <a:r>
              <a:rPr lang="en-US" altLang="zh-CN" sz="1600" dirty="0" err="1">
                <a:solidFill>
                  <a:srgbClr val="00B050"/>
                </a:solidFill>
              </a:rPr>
              <a:t>mov</a:t>
            </a:r>
            <a:r>
              <a:rPr lang="en-US" altLang="zh-CN" sz="1600" dirty="0">
                <a:solidFill>
                  <a:srgbClr val="00B050"/>
                </a:solidFill>
              </a:rPr>
              <a:t> ah,1     ;</a:t>
            </a:r>
            <a:r>
              <a:rPr lang="zh-CN" altLang="en-US" sz="1600" dirty="0">
                <a:solidFill>
                  <a:srgbClr val="00B050"/>
                </a:solidFill>
              </a:rPr>
              <a:t>输入字符并显示</a:t>
            </a:r>
            <a:endParaRPr lang="en-US" altLang="zh-CN" sz="1600" dirty="0">
              <a:solidFill>
                <a:srgbClr val="00B050"/>
              </a:solidFill>
            </a:endParaRPr>
          </a:p>
          <a:p>
            <a:r>
              <a:rPr lang="en-US" altLang="zh-CN" sz="1600" dirty="0">
                <a:solidFill>
                  <a:srgbClr val="00B050"/>
                </a:solidFill>
              </a:rPr>
              <a:t>    </a:t>
            </a:r>
            <a:r>
              <a:rPr lang="en-US" altLang="zh-CN" sz="1600" dirty="0" err="1">
                <a:solidFill>
                  <a:srgbClr val="00B050"/>
                </a:solidFill>
              </a:rPr>
              <a:t>int</a:t>
            </a:r>
            <a:r>
              <a:rPr lang="en-US" altLang="zh-CN" sz="1600" dirty="0">
                <a:solidFill>
                  <a:srgbClr val="00B050"/>
                </a:solidFill>
              </a:rPr>
              <a:t>   21h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>
                <a:solidFill>
                  <a:schemeClr val="tx1"/>
                </a:solidFill>
              </a:rPr>
              <a:t>MOV AH,4CH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    INT 21H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CODES ENDS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    END START</a:t>
            </a:r>
          </a:p>
        </p:txBody>
      </p:sp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431540" y="924946"/>
            <a:ext cx="8179060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zh-CN" altLang="en-US" sz="2400" dirty="0">
                <a:solidFill>
                  <a:srgbClr val="3333FF"/>
                </a:solidFill>
              </a:rPr>
              <a:t>例：置光标的类型：开始行为</a:t>
            </a:r>
            <a:r>
              <a:rPr lang="en-US" altLang="zh-CN" sz="2400" dirty="0">
                <a:solidFill>
                  <a:srgbClr val="3333FF"/>
                </a:solidFill>
              </a:rPr>
              <a:t>1</a:t>
            </a:r>
            <a:r>
              <a:rPr lang="zh-CN" altLang="en-US" sz="2400" dirty="0">
                <a:solidFill>
                  <a:srgbClr val="3333FF"/>
                </a:solidFill>
              </a:rPr>
              <a:t>，结束行为</a:t>
            </a:r>
            <a:r>
              <a:rPr lang="en-US" altLang="zh-CN" sz="2400" dirty="0">
                <a:solidFill>
                  <a:srgbClr val="3333FF"/>
                </a:solidFill>
              </a:rPr>
              <a:t>7</a:t>
            </a:r>
            <a:r>
              <a:rPr lang="zh-CN" altLang="en-US" sz="2400" dirty="0">
                <a:solidFill>
                  <a:srgbClr val="3333FF"/>
                </a:solidFill>
              </a:rPr>
              <a:t>，并把它设置到第五行、第六列。</a:t>
            </a:r>
          </a:p>
        </p:txBody>
      </p:sp>
      <p:sp>
        <p:nvSpPr>
          <p:cNvPr id="119813" name="Text Box 5"/>
          <p:cNvSpPr txBox="1">
            <a:spLocks noChangeArrowheads="1"/>
          </p:cNvSpPr>
          <p:nvPr/>
        </p:nvSpPr>
        <p:spPr bwMode="auto">
          <a:xfrm>
            <a:off x="3829050" y="4653136"/>
            <a:ext cx="4781550" cy="163121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zh-CN" altLang="en-US" sz="2000" dirty="0">
                <a:solidFill>
                  <a:srgbClr val="3333FF"/>
                </a:solidFill>
              </a:rPr>
              <a:t>设置光标位置（</a:t>
            </a:r>
            <a:r>
              <a:rPr lang="en-US" altLang="zh-CN" sz="2000" dirty="0">
                <a:solidFill>
                  <a:srgbClr val="3333FF"/>
                </a:solidFill>
              </a:rPr>
              <a:t>2</a:t>
            </a:r>
            <a:r>
              <a:rPr lang="zh-CN" altLang="en-US" sz="2000" dirty="0">
                <a:solidFill>
                  <a:srgbClr val="3333FF"/>
                </a:solidFill>
              </a:rPr>
              <a:t>号功能）</a:t>
            </a:r>
          </a:p>
          <a:p>
            <a:r>
              <a:rPr lang="zh-CN" altLang="en-US" sz="2000" dirty="0">
                <a:solidFill>
                  <a:srgbClr val="3333FF"/>
                </a:solidFill>
              </a:rPr>
              <a:t>入口参数：</a:t>
            </a:r>
            <a:r>
              <a:rPr lang="en-US" altLang="zh-CN" sz="2000" dirty="0">
                <a:solidFill>
                  <a:srgbClr val="3333FF"/>
                </a:solidFill>
              </a:rPr>
              <a:t>AH=2</a:t>
            </a:r>
            <a:r>
              <a:rPr lang="zh-CN" altLang="en-US" sz="2000" dirty="0">
                <a:solidFill>
                  <a:srgbClr val="3333FF"/>
                </a:solidFill>
              </a:rPr>
              <a:t>（功能号），</a:t>
            </a:r>
            <a:r>
              <a:rPr lang="en-US" altLang="zh-CN" sz="2000" dirty="0">
                <a:solidFill>
                  <a:srgbClr val="3333FF"/>
                </a:solidFill>
              </a:rPr>
              <a:t>BH=</a:t>
            </a:r>
            <a:r>
              <a:rPr lang="zh-CN" altLang="en-US" sz="2000" dirty="0">
                <a:solidFill>
                  <a:srgbClr val="3333FF"/>
                </a:solidFill>
              </a:rPr>
              <a:t>页号，</a:t>
            </a:r>
            <a:r>
              <a:rPr lang="en-US" altLang="zh-CN" sz="2000" dirty="0">
                <a:solidFill>
                  <a:srgbClr val="3333FF"/>
                </a:solidFill>
              </a:rPr>
              <a:t>DH=</a:t>
            </a:r>
            <a:r>
              <a:rPr lang="zh-CN" altLang="en-US" sz="2000" dirty="0">
                <a:solidFill>
                  <a:srgbClr val="3333FF"/>
                </a:solidFill>
              </a:rPr>
              <a:t>行号，</a:t>
            </a:r>
            <a:r>
              <a:rPr lang="en-US" altLang="zh-CN" sz="2000" dirty="0">
                <a:solidFill>
                  <a:srgbClr val="3333FF"/>
                </a:solidFill>
              </a:rPr>
              <a:t>DL=</a:t>
            </a:r>
            <a:r>
              <a:rPr lang="zh-CN" altLang="en-US" sz="2000" dirty="0">
                <a:solidFill>
                  <a:srgbClr val="3333FF"/>
                </a:solidFill>
              </a:rPr>
              <a:t>列号。</a:t>
            </a:r>
            <a:endParaRPr lang="en-US" altLang="zh-CN" sz="2000" dirty="0">
              <a:solidFill>
                <a:srgbClr val="3333FF"/>
              </a:solidFill>
            </a:endParaRPr>
          </a:p>
          <a:p>
            <a:r>
              <a:rPr lang="zh-CN" altLang="en-US" sz="2000" dirty="0">
                <a:solidFill>
                  <a:srgbClr val="3333FF"/>
                </a:solidFill>
              </a:rPr>
              <a:t>出口参数：无。</a:t>
            </a:r>
            <a:endParaRPr lang="en-US" altLang="zh-CN" sz="2000" dirty="0">
              <a:solidFill>
                <a:srgbClr val="3333FF"/>
              </a:solidFill>
            </a:endParaRPr>
          </a:p>
          <a:p>
            <a:r>
              <a:rPr lang="zh-CN" altLang="en-US" sz="2000" dirty="0"/>
              <a:t>根据</a:t>
            </a:r>
            <a:r>
              <a:rPr lang="en-US" altLang="zh-CN" sz="2000" dirty="0"/>
              <a:t>DX</a:t>
            </a:r>
            <a:r>
              <a:rPr lang="zh-CN" altLang="en-US" sz="2000" dirty="0"/>
              <a:t>确定了光标位置。</a:t>
            </a:r>
          </a:p>
        </p:txBody>
      </p:sp>
      <p:sp>
        <p:nvSpPr>
          <p:cNvPr id="119814" name="Text Box 6"/>
          <p:cNvSpPr txBox="1">
            <a:spLocks noChangeArrowheads="1"/>
          </p:cNvSpPr>
          <p:nvPr/>
        </p:nvSpPr>
        <p:spPr bwMode="auto">
          <a:xfrm>
            <a:off x="3810000" y="2128494"/>
            <a:ext cx="4800600" cy="224676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zh-CN" altLang="en-US" sz="2000" dirty="0">
                <a:solidFill>
                  <a:srgbClr val="3333FF"/>
                </a:solidFill>
              </a:rPr>
              <a:t>设置光标类型（</a:t>
            </a:r>
            <a:r>
              <a:rPr lang="en-US" altLang="zh-CN" sz="2000" dirty="0">
                <a:solidFill>
                  <a:srgbClr val="3333FF"/>
                </a:solidFill>
              </a:rPr>
              <a:t>1</a:t>
            </a:r>
            <a:r>
              <a:rPr lang="zh-CN" altLang="en-US" sz="2000" dirty="0">
                <a:solidFill>
                  <a:srgbClr val="3333FF"/>
                </a:solidFill>
              </a:rPr>
              <a:t>号功能）</a:t>
            </a:r>
          </a:p>
          <a:p>
            <a:r>
              <a:rPr lang="zh-CN" altLang="en-US" sz="2000" dirty="0">
                <a:solidFill>
                  <a:srgbClr val="3333FF"/>
                </a:solidFill>
              </a:rPr>
              <a:t>入口参数：</a:t>
            </a:r>
            <a:r>
              <a:rPr lang="en-US" altLang="zh-CN" sz="2000" dirty="0">
                <a:solidFill>
                  <a:srgbClr val="3333FF"/>
                </a:solidFill>
              </a:rPr>
              <a:t>AH=1</a:t>
            </a:r>
            <a:r>
              <a:rPr lang="zh-CN" altLang="en-US" sz="2000" dirty="0">
                <a:solidFill>
                  <a:srgbClr val="3333FF"/>
                </a:solidFill>
              </a:rPr>
              <a:t>（功能号），</a:t>
            </a:r>
            <a:r>
              <a:rPr lang="en-US" altLang="zh-CN" sz="2000" dirty="0">
                <a:solidFill>
                  <a:srgbClr val="3333FF"/>
                </a:solidFill>
              </a:rPr>
              <a:t>CH=</a:t>
            </a:r>
            <a:r>
              <a:rPr lang="zh-CN" altLang="en-US" sz="2000" dirty="0">
                <a:solidFill>
                  <a:srgbClr val="3333FF"/>
                </a:solidFill>
              </a:rPr>
              <a:t>光标开始行，</a:t>
            </a:r>
            <a:r>
              <a:rPr lang="en-US" altLang="zh-CN" sz="2000" dirty="0">
                <a:solidFill>
                  <a:srgbClr val="3333FF"/>
                </a:solidFill>
              </a:rPr>
              <a:t>CL=</a:t>
            </a:r>
            <a:r>
              <a:rPr lang="zh-CN" altLang="en-US" sz="2000" dirty="0">
                <a:solidFill>
                  <a:srgbClr val="3333FF"/>
                </a:solidFill>
              </a:rPr>
              <a:t>光标结束行。</a:t>
            </a:r>
            <a:endParaRPr lang="en-US" altLang="zh-CN" sz="2000" dirty="0">
              <a:solidFill>
                <a:srgbClr val="3333FF"/>
              </a:solidFill>
            </a:endParaRPr>
          </a:p>
          <a:p>
            <a:r>
              <a:rPr lang="zh-CN" altLang="en-US" sz="2000" dirty="0">
                <a:solidFill>
                  <a:srgbClr val="3333FF"/>
                </a:solidFill>
              </a:rPr>
              <a:t>只用</a:t>
            </a:r>
            <a:r>
              <a:rPr lang="en-US" altLang="zh-CN" sz="2000" dirty="0">
                <a:solidFill>
                  <a:srgbClr val="3333FF"/>
                </a:solidFill>
              </a:rPr>
              <a:t>CH</a:t>
            </a:r>
            <a:r>
              <a:rPr lang="zh-CN" altLang="en-US" sz="2000" dirty="0">
                <a:solidFill>
                  <a:srgbClr val="3333FF"/>
                </a:solidFill>
              </a:rPr>
              <a:t>、</a:t>
            </a:r>
            <a:r>
              <a:rPr lang="en-US" altLang="zh-CN" sz="2000" dirty="0">
                <a:solidFill>
                  <a:srgbClr val="3333FF"/>
                </a:solidFill>
              </a:rPr>
              <a:t>CL</a:t>
            </a:r>
            <a:r>
              <a:rPr lang="zh-CN" altLang="en-US" sz="2000" dirty="0">
                <a:solidFill>
                  <a:srgbClr val="3333FF"/>
                </a:solidFill>
              </a:rPr>
              <a:t>的低</a:t>
            </a:r>
            <a:r>
              <a:rPr lang="en-US" altLang="zh-CN" sz="2000" dirty="0">
                <a:solidFill>
                  <a:srgbClr val="3333FF"/>
                </a:solidFill>
              </a:rPr>
              <a:t>4</a:t>
            </a:r>
            <a:r>
              <a:rPr lang="zh-CN" altLang="en-US" sz="2000" dirty="0">
                <a:solidFill>
                  <a:srgbClr val="3333FF"/>
                </a:solidFill>
              </a:rPr>
              <a:t>位，若</a:t>
            </a:r>
            <a:r>
              <a:rPr lang="en-US" altLang="zh-CN" sz="2000" dirty="0">
                <a:solidFill>
                  <a:srgbClr val="3333FF"/>
                </a:solidFill>
              </a:rPr>
              <a:t>CH</a:t>
            </a:r>
            <a:r>
              <a:rPr lang="zh-CN" altLang="en-US" sz="2000" dirty="0">
                <a:solidFill>
                  <a:srgbClr val="3333FF"/>
                </a:solidFill>
              </a:rPr>
              <a:t>的第</a:t>
            </a:r>
            <a:r>
              <a:rPr lang="en-US" altLang="zh-CN" sz="2000" dirty="0">
                <a:solidFill>
                  <a:srgbClr val="3333FF"/>
                </a:solidFill>
              </a:rPr>
              <a:t>4</a:t>
            </a:r>
            <a:r>
              <a:rPr lang="zh-CN" altLang="en-US" sz="2000" dirty="0">
                <a:solidFill>
                  <a:srgbClr val="3333FF"/>
                </a:solidFill>
              </a:rPr>
              <a:t>位为</a:t>
            </a:r>
            <a:r>
              <a:rPr lang="en-US" altLang="zh-CN" sz="2000" dirty="0">
                <a:solidFill>
                  <a:srgbClr val="3333FF"/>
                </a:solidFill>
              </a:rPr>
              <a:t>1</a:t>
            </a:r>
            <a:r>
              <a:rPr lang="zh-CN" altLang="en-US" sz="2000" dirty="0">
                <a:solidFill>
                  <a:srgbClr val="3333FF"/>
                </a:solidFill>
              </a:rPr>
              <a:t>，光标不显示。</a:t>
            </a:r>
          </a:p>
          <a:p>
            <a:r>
              <a:rPr lang="zh-CN" altLang="en-US" sz="2000" dirty="0">
                <a:solidFill>
                  <a:srgbClr val="3333FF"/>
                </a:solidFill>
              </a:rPr>
              <a:t>出口参数：无。</a:t>
            </a:r>
            <a:endParaRPr lang="en-US" altLang="zh-CN" sz="2000" dirty="0">
              <a:solidFill>
                <a:srgbClr val="3333FF"/>
              </a:solidFill>
            </a:endParaRPr>
          </a:p>
          <a:p>
            <a:r>
              <a:rPr lang="zh-CN" altLang="en-US" sz="2000" dirty="0"/>
              <a:t>根据</a:t>
            </a:r>
            <a:r>
              <a:rPr lang="en-US" altLang="zh-CN" sz="2000" dirty="0"/>
              <a:t>CX</a:t>
            </a:r>
            <a:r>
              <a:rPr lang="zh-CN" altLang="en-US" sz="2000" dirty="0"/>
              <a:t>给出光标的大小。</a:t>
            </a:r>
          </a:p>
        </p:txBody>
      </p:sp>
      <p:sp>
        <p:nvSpPr>
          <p:cNvPr id="6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显示器</a:t>
            </a:r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I/O</a:t>
            </a:r>
            <a:endParaRPr lang="zh-CN" altLang="en-US" sz="2600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589068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395536" y="969977"/>
            <a:ext cx="8388932" cy="555536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2"/>
                </a:solidFill>
              </a:defRPr>
            </a:lvl1pPr>
          </a:lstStyle>
          <a:p>
            <a:pPr>
              <a:spcBef>
                <a:spcPts val="600"/>
              </a:spcBef>
            </a:pPr>
            <a:r>
              <a:rPr lang="zh-CN" altLang="en-US" sz="2000" b="0" dirty="0">
                <a:solidFill>
                  <a:srgbClr val="3333FF"/>
                </a:solidFill>
              </a:rPr>
              <a:t>（</a:t>
            </a:r>
            <a:r>
              <a:rPr lang="en-US" altLang="zh-CN" sz="2000" b="0" dirty="0">
                <a:solidFill>
                  <a:srgbClr val="3333FF"/>
                </a:solidFill>
              </a:rPr>
              <a:t>4</a:t>
            </a:r>
            <a:r>
              <a:rPr lang="zh-CN" altLang="en-US" sz="2000" b="0" dirty="0">
                <a:solidFill>
                  <a:srgbClr val="3333FF"/>
                </a:solidFill>
              </a:rPr>
              <a:t>）初始窗口或向上滚动（</a:t>
            </a:r>
            <a:r>
              <a:rPr lang="en-US" altLang="zh-CN" sz="2000" b="0" dirty="0">
                <a:solidFill>
                  <a:srgbClr val="3333FF"/>
                </a:solidFill>
              </a:rPr>
              <a:t>6</a:t>
            </a:r>
            <a:r>
              <a:rPr lang="zh-CN" altLang="en-US" sz="2000" b="0" dirty="0">
                <a:solidFill>
                  <a:srgbClr val="3333FF"/>
                </a:solidFill>
              </a:rPr>
              <a:t>号功能）</a:t>
            </a:r>
          </a:p>
          <a:p>
            <a:pPr>
              <a:spcBef>
                <a:spcPts val="600"/>
              </a:spcBef>
            </a:pPr>
            <a:r>
              <a:rPr lang="zh-CN" altLang="en-US" sz="2000" b="0" dirty="0">
                <a:solidFill>
                  <a:srgbClr val="3333FF"/>
                </a:solidFill>
              </a:rPr>
              <a:t>         入口参数：</a:t>
            </a:r>
            <a:r>
              <a:rPr lang="en-US" altLang="zh-CN" sz="2000" b="0" dirty="0">
                <a:solidFill>
                  <a:srgbClr val="3333FF"/>
                </a:solidFill>
              </a:rPr>
              <a:t>AH=6</a:t>
            </a:r>
            <a:r>
              <a:rPr lang="zh-CN" altLang="en-US" sz="2000" b="0" dirty="0">
                <a:solidFill>
                  <a:srgbClr val="3333FF"/>
                </a:solidFill>
              </a:rPr>
              <a:t>，</a:t>
            </a:r>
            <a:r>
              <a:rPr lang="en-US" altLang="zh-CN" sz="2000" b="0" dirty="0">
                <a:solidFill>
                  <a:srgbClr val="3333FF"/>
                </a:solidFill>
              </a:rPr>
              <a:t>AL=</a:t>
            </a:r>
            <a:r>
              <a:rPr lang="zh-CN" altLang="en-US" sz="2000" b="0" dirty="0">
                <a:solidFill>
                  <a:srgbClr val="3333FF"/>
                </a:solidFill>
              </a:rPr>
              <a:t>上滚行数，</a:t>
            </a:r>
            <a:r>
              <a:rPr lang="en-US" altLang="zh-CN" sz="2000" b="0" dirty="0">
                <a:solidFill>
                  <a:srgbClr val="3333FF"/>
                </a:solidFill>
              </a:rPr>
              <a:t>CX=</a:t>
            </a:r>
            <a:r>
              <a:rPr lang="zh-CN" altLang="en-US" sz="2000" b="0" dirty="0">
                <a:solidFill>
                  <a:srgbClr val="3333FF"/>
                </a:solidFill>
              </a:rPr>
              <a:t>上滚窗口左上角的行、列号。</a:t>
            </a:r>
            <a:r>
              <a:rPr lang="en-US" altLang="zh-CN" sz="2000" b="0" dirty="0">
                <a:solidFill>
                  <a:srgbClr val="3333FF"/>
                </a:solidFill>
              </a:rPr>
              <a:t>DX=</a:t>
            </a:r>
            <a:r>
              <a:rPr lang="zh-CN" altLang="en-US" sz="2000" b="0" dirty="0">
                <a:solidFill>
                  <a:srgbClr val="3333FF"/>
                </a:solidFill>
              </a:rPr>
              <a:t>上滚窗口右下角的行、列号。</a:t>
            </a:r>
            <a:r>
              <a:rPr lang="en-US" altLang="zh-CN" sz="2000" b="0" dirty="0">
                <a:solidFill>
                  <a:srgbClr val="3333FF"/>
                </a:solidFill>
              </a:rPr>
              <a:t>BH=</a:t>
            </a:r>
            <a:r>
              <a:rPr lang="zh-CN" altLang="en-US" sz="2000" b="0" dirty="0">
                <a:solidFill>
                  <a:srgbClr val="3333FF"/>
                </a:solidFill>
              </a:rPr>
              <a:t>空白行的属性。</a:t>
            </a:r>
          </a:p>
          <a:p>
            <a:pPr>
              <a:spcBef>
                <a:spcPts val="600"/>
              </a:spcBef>
            </a:pPr>
            <a:r>
              <a:rPr lang="en-US" altLang="zh-CN" sz="2000" b="0" dirty="0">
                <a:solidFill>
                  <a:srgbClr val="3333FF"/>
                </a:solidFill>
              </a:rPr>
              <a:t>        </a:t>
            </a:r>
            <a:r>
              <a:rPr lang="zh-CN" altLang="en-US" sz="2000" b="0" dirty="0">
                <a:solidFill>
                  <a:srgbClr val="3333FF"/>
                </a:solidFill>
              </a:rPr>
              <a:t>出口参数：无。当滚动后，底部为空白输入行。</a:t>
            </a:r>
            <a:endParaRPr lang="en-US" altLang="zh-CN" sz="2000" b="0" dirty="0">
              <a:solidFill>
                <a:srgbClr val="3333FF"/>
              </a:solidFill>
            </a:endParaRPr>
          </a:p>
          <a:p>
            <a:pPr>
              <a:spcBef>
                <a:spcPts val="600"/>
              </a:spcBef>
            </a:pPr>
            <a:r>
              <a:rPr lang="zh-CN" altLang="en-US" sz="2000" b="0" dirty="0">
                <a:solidFill>
                  <a:srgbClr val="3333FF"/>
                </a:solidFill>
              </a:rPr>
              <a:t>（</a:t>
            </a:r>
            <a:r>
              <a:rPr lang="en-US" altLang="zh-CN" sz="2000" b="0" dirty="0">
                <a:solidFill>
                  <a:srgbClr val="3333FF"/>
                </a:solidFill>
              </a:rPr>
              <a:t>5</a:t>
            </a:r>
            <a:r>
              <a:rPr lang="zh-CN" altLang="en-US" sz="2000" b="0" dirty="0">
                <a:solidFill>
                  <a:srgbClr val="3333FF"/>
                </a:solidFill>
              </a:rPr>
              <a:t>）初始窗口或向下滚动（</a:t>
            </a:r>
            <a:r>
              <a:rPr lang="en-US" altLang="zh-CN" sz="2000" b="0" dirty="0">
                <a:solidFill>
                  <a:srgbClr val="3333FF"/>
                </a:solidFill>
              </a:rPr>
              <a:t>7</a:t>
            </a:r>
            <a:r>
              <a:rPr lang="zh-CN" altLang="en-US" sz="2000" b="0" dirty="0">
                <a:solidFill>
                  <a:srgbClr val="3333FF"/>
                </a:solidFill>
              </a:rPr>
              <a:t>号功能）</a:t>
            </a:r>
          </a:p>
          <a:p>
            <a:pPr>
              <a:spcBef>
                <a:spcPts val="600"/>
              </a:spcBef>
            </a:pPr>
            <a:r>
              <a:rPr lang="en-US" altLang="zh-CN" sz="2000" b="0" dirty="0">
                <a:solidFill>
                  <a:srgbClr val="3333FF"/>
                </a:solidFill>
              </a:rPr>
              <a:t>         </a:t>
            </a:r>
            <a:r>
              <a:rPr lang="zh-CN" altLang="en-US" sz="2000" b="0" dirty="0">
                <a:solidFill>
                  <a:srgbClr val="3333FF"/>
                </a:solidFill>
              </a:rPr>
              <a:t>入口参数：</a:t>
            </a:r>
            <a:r>
              <a:rPr lang="en-US" altLang="zh-CN" sz="2000" b="0" dirty="0">
                <a:solidFill>
                  <a:srgbClr val="3333FF"/>
                </a:solidFill>
              </a:rPr>
              <a:t>AH=7</a:t>
            </a:r>
            <a:r>
              <a:rPr lang="zh-CN" altLang="en-US" sz="2000" b="0" dirty="0">
                <a:solidFill>
                  <a:srgbClr val="3333FF"/>
                </a:solidFill>
              </a:rPr>
              <a:t>，</a:t>
            </a:r>
            <a:r>
              <a:rPr lang="en-US" altLang="zh-CN" sz="2000" b="0" dirty="0">
                <a:solidFill>
                  <a:srgbClr val="3333FF"/>
                </a:solidFill>
              </a:rPr>
              <a:t>AL=</a:t>
            </a:r>
            <a:r>
              <a:rPr lang="zh-CN" altLang="en-US" sz="2000" b="0" dirty="0">
                <a:solidFill>
                  <a:srgbClr val="3333FF"/>
                </a:solidFill>
              </a:rPr>
              <a:t>下滚行数，</a:t>
            </a:r>
            <a:r>
              <a:rPr lang="en-US" altLang="zh-CN" sz="2000" b="0" dirty="0">
                <a:solidFill>
                  <a:srgbClr val="3333FF"/>
                </a:solidFill>
              </a:rPr>
              <a:t>CX=</a:t>
            </a:r>
            <a:r>
              <a:rPr lang="zh-CN" altLang="en-US" sz="2000" b="0" dirty="0">
                <a:solidFill>
                  <a:srgbClr val="3333FF"/>
                </a:solidFill>
              </a:rPr>
              <a:t>下滚窗口左上角的行、列号。</a:t>
            </a:r>
            <a:r>
              <a:rPr lang="en-US" altLang="zh-CN" sz="2000" b="0" dirty="0">
                <a:solidFill>
                  <a:srgbClr val="3333FF"/>
                </a:solidFill>
              </a:rPr>
              <a:t>DX=</a:t>
            </a:r>
            <a:r>
              <a:rPr lang="zh-CN" altLang="en-US" sz="2000" b="0" dirty="0">
                <a:solidFill>
                  <a:srgbClr val="3333FF"/>
                </a:solidFill>
              </a:rPr>
              <a:t>下滚窗口右下角的行、列号。</a:t>
            </a:r>
            <a:r>
              <a:rPr lang="en-US" altLang="zh-CN" sz="2000" b="0" dirty="0">
                <a:solidFill>
                  <a:srgbClr val="3333FF"/>
                </a:solidFill>
              </a:rPr>
              <a:t>BH=</a:t>
            </a:r>
            <a:r>
              <a:rPr lang="zh-CN" altLang="en-US" sz="2000" b="0" dirty="0">
                <a:solidFill>
                  <a:srgbClr val="3333FF"/>
                </a:solidFill>
              </a:rPr>
              <a:t>空白行的属性。</a:t>
            </a:r>
          </a:p>
          <a:p>
            <a:pPr>
              <a:spcBef>
                <a:spcPts val="600"/>
              </a:spcBef>
            </a:pPr>
            <a:r>
              <a:rPr lang="en-US" altLang="zh-CN" sz="2000" b="0" dirty="0">
                <a:solidFill>
                  <a:srgbClr val="3333FF"/>
                </a:solidFill>
              </a:rPr>
              <a:t>         </a:t>
            </a:r>
            <a:r>
              <a:rPr lang="zh-CN" altLang="en-US" sz="2000" b="0" dirty="0">
                <a:solidFill>
                  <a:srgbClr val="3333FF"/>
                </a:solidFill>
              </a:rPr>
              <a:t>出口参数：无。当滚动后，顶部为空白输入行。</a:t>
            </a:r>
            <a:endParaRPr lang="en-US" altLang="zh-CN" sz="2000" b="0" dirty="0">
              <a:solidFill>
                <a:srgbClr val="3333FF"/>
              </a:solidFill>
            </a:endParaRPr>
          </a:p>
          <a:p>
            <a:pPr>
              <a:spcBef>
                <a:spcPts val="600"/>
              </a:spcBef>
            </a:pPr>
            <a:r>
              <a:rPr lang="zh-CN" altLang="en-US" sz="2000" b="0" dirty="0">
                <a:solidFill>
                  <a:srgbClr val="3333FF"/>
                </a:solidFill>
              </a:rPr>
              <a:t>（</a:t>
            </a:r>
            <a:r>
              <a:rPr lang="en-US" altLang="zh-CN" sz="2000" b="0" dirty="0">
                <a:solidFill>
                  <a:srgbClr val="3333FF"/>
                </a:solidFill>
              </a:rPr>
              <a:t>6</a:t>
            </a:r>
            <a:r>
              <a:rPr lang="zh-CN" altLang="en-US" sz="2000" b="0" dirty="0">
                <a:solidFill>
                  <a:srgbClr val="3333FF"/>
                </a:solidFill>
              </a:rPr>
              <a:t>）读当前光标位置的字符与属性（</a:t>
            </a:r>
            <a:r>
              <a:rPr lang="en-US" altLang="zh-CN" sz="2000" b="0" dirty="0">
                <a:solidFill>
                  <a:srgbClr val="3333FF"/>
                </a:solidFill>
              </a:rPr>
              <a:t>8</a:t>
            </a:r>
            <a:r>
              <a:rPr lang="zh-CN" altLang="en-US" sz="2000" b="0" dirty="0">
                <a:solidFill>
                  <a:srgbClr val="3333FF"/>
                </a:solidFill>
              </a:rPr>
              <a:t>号功能）</a:t>
            </a:r>
          </a:p>
          <a:p>
            <a:pPr>
              <a:spcBef>
                <a:spcPts val="600"/>
              </a:spcBef>
            </a:pPr>
            <a:r>
              <a:rPr lang="en-US" altLang="zh-CN" sz="2000" b="0" dirty="0">
                <a:solidFill>
                  <a:srgbClr val="3333FF"/>
                </a:solidFill>
              </a:rPr>
              <a:t>         </a:t>
            </a:r>
            <a:r>
              <a:rPr lang="zh-CN" altLang="en-US" sz="2000" b="0" dirty="0">
                <a:solidFill>
                  <a:srgbClr val="3333FF"/>
                </a:solidFill>
              </a:rPr>
              <a:t>入口参数：</a:t>
            </a:r>
            <a:r>
              <a:rPr lang="en-US" altLang="zh-CN" sz="2000" b="0" dirty="0">
                <a:solidFill>
                  <a:srgbClr val="3333FF"/>
                </a:solidFill>
              </a:rPr>
              <a:t>AH=08H</a:t>
            </a:r>
            <a:r>
              <a:rPr lang="zh-CN" altLang="en-US" sz="2000" b="0" dirty="0">
                <a:solidFill>
                  <a:srgbClr val="3333FF"/>
                </a:solidFill>
              </a:rPr>
              <a:t>，</a:t>
            </a:r>
            <a:r>
              <a:rPr lang="en-US" altLang="zh-CN" sz="2000" b="0" dirty="0">
                <a:solidFill>
                  <a:srgbClr val="3333FF"/>
                </a:solidFill>
              </a:rPr>
              <a:t>BH=</a:t>
            </a:r>
            <a:r>
              <a:rPr lang="zh-CN" altLang="en-US" sz="2000" b="0" dirty="0">
                <a:solidFill>
                  <a:srgbClr val="3333FF"/>
                </a:solidFill>
              </a:rPr>
              <a:t>页号。</a:t>
            </a:r>
          </a:p>
          <a:p>
            <a:pPr>
              <a:spcBef>
                <a:spcPts val="600"/>
              </a:spcBef>
            </a:pPr>
            <a:r>
              <a:rPr lang="en-US" altLang="zh-CN" sz="2000" b="0" dirty="0">
                <a:solidFill>
                  <a:srgbClr val="3333FF"/>
                </a:solidFill>
              </a:rPr>
              <a:t>         </a:t>
            </a:r>
            <a:r>
              <a:rPr lang="zh-CN" altLang="en-US" sz="2000" b="0" dirty="0">
                <a:solidFill>
                  <a:srgbClr val="3333FF"/>
                </a:solidFill>
              </a:rPr>
              <a:t>出口参数：</a:t>
            </a:r>
            <a:r>
              <a:rPr lang="en-US" altLang="zh-CN" sz="2000" b="0" dirty="0">
                <a:solidFill>
                  <a:srgbClr val="3333FF"/>
                </a:solidFill>
              </a:rPr>
              <a:t>AL</a:t>
            </a:r>
            <a:r>
              <a:rPr lang="zh-CN" altLang="en-US" sz="2000" b="0" dirty="0">
                <a:solidFill>
                  <a:srgbClr val="3333FF"/>
                </a:solidFill>
              </a:rPr>
              <a:t>为读出的字符，</a:t>
            </a:r>
            <a:r>
              <a:rPr lang="en-US" altLang="zh-CN" sz="2000" b="0" dirty="0">
                <a:solidFill>
                  <a:srgbClr val="3333FF"/>
                </a:solidFill>
              </a:rPr>
              <a:t>AH</a:t>
            </a:r>
            <a:r>
              <a:rPr lang="zh-CN" altLang="en-US" sz="2000" b="0" dirty="0">
                <a:solidFill>
                  <a:srgbClr val="3333FF"/>
                </a:solidFill>
              </a:rPr>
              <a:t>为字符属性。</a:t>
            </a:r>
            <a:endParaRPr lang="en-US" altLang="zh-CN" sz="2000" b="0" dirty="0">
              <a:solidFill>
                <a:srgbClr val="3333FF"/>
              </a:solidFill>
            </a:endParaRPr>
          </a:p>
          <a:p>
            <a:pPr>
              <a:spcBef>
                <a:spcPts val="600"/>
              </a:spcBef>
            </a:pPr>
            <a:r>
              <a:rPr lang="zh-CN" altLang="en-US" sz="2000" b="0" dirty="0">
                <a:solidFill>
                  <a:srgbClr val="3333FF"/>
                </a:solidFill>
              </a:rPr>
              <a:t>（</a:t>
            </a:r>
            <a:r>
              <a:rPr lang="en-US" altLang="zh-CN" sz="2000" b="0" dirty="0">
                <a:solidFill>
                  <a:srgbClr val="3333FF"/>
                </a:solidFill>
              </a:rPr>
              <a:t>7</a:t>
            </a:r>
            <a:r>
              <a:rPr lang="zh-CN" altLang="en-US" sz="2000" b="0" dirty="0">
                <a:solidFill>
                  <a:srgbClr val="3333FF"/>
                </a:solidFill>
              </a:rPr>
              <a:t>）在当前光标位置写字符和属性（</a:t>
            </a:r>
            <a:r>
              <a:rPr lang="en-US" altLang="zh-CN" sz="2000" b="0" dirty="0">
                <a:solidFill>
                  <a:srgbClr val="3333FF"/>
                </a:solidFill>
              </a:rPr>
              <a:t>9</a:t>
            </a:r>
            <a:r>
              <a:rPr lang="zh-CN" altLang="en-US" sz="2000" b="0" dirty="0">
                <a:solidFill>
                  <a:srgbClr val="3333FF"/>
                </a:solidFill>
              </a:rPr>
              <a:t>号功能）</a:t>
            </a:r>
          </a:p>
          <a:p>
            <a:pPr>
              <a:spcBef>
                <a:spcPts val="600"/>
              </a:spcBef>
            </a:pPr>
            <a:r>
              <a:rPr lang="zh-CN" altLang="en-US" sz="2000" b="0" dirty="0">
                <a:solidFill>
                  <a:srgbClr val="3333FF"/>
                </a:solidFill>
              </a:rPr>
              <a:t>         入口参数：</a:t>
            </a:r>
            <a:r>
              <a:rPr lang="en-US" altLang="zh-CN" sz="2000" b="0" dirty="0">
                <a:solidFill>
                  <a:srgbClr val="3333FF"/>
                </a:solidFill>
              </a:rPr>
              <a:t>AH=9</a:t>
            </a:r>
            <a:r>
              <a:rPr lang="zh-CN" altLang="en-US" sz="2000" b="0" dirty="0">
                <a:solidFill>
                  <a:srgbClr val="3333FF"/>
                </a:solidFill>
              </a:rPr>
              <a:t>，</a:t>
            </a:r>
            <a:r>
              <a:rPr lang="en-US" altLang="zh-CN" sz="2000" b="0" dirty="0">
                <a:solidFill>
                  <a:srgbClr val="3333FF"/>
                </a:solidFill>
              </a:rPr>
              <a:t>BH=</a:t>
            </a:r>
            <a:r>
              <a:rPr lang="zh-CN" altLang="en-US" sz="2000" b="0" dirty="0">
                <a:solidFill>
                  <a:srgbClr val="3333FF"/>
                </a:solidFill>
              </a:rPr>
              <a:t>页号，</a:t>
            </a:r>
            <a:r>
              <a:rPr lang="en-US" altLang="zh-CN" sz="2000" b="0" dirty="0">
                <a:solidFill>
                  <a:srgbClr val="3333FF"/>
                </a:solidFill>
              </a:rPr>
              <a:t>AL=</a:t>
            </a:r>
            <a:r>
              <a:rPr lang="zh-CN" altLang="en-US" sz="2000" b="0" dirty="0">
                <a:solidFill>
                  <a:srgbClr val="3333FF"/>
                </a:solidFill>
              </a:rPr>
              <a:t>字符的</a:t>
            </a:r>
            <a:r>
              <a:rPr lang="en-US" altLang="zh-CN" sz="2000" b="0" dirty="0">
                <a:solidFill>
                  <a:srgbClr val="3333FF"/>
                </a:solidFill>
              </a:rPr>
              <a:t>ASCII</a:t>
            </a:r>
            <a:r>
              <a:rPr lang="zh-CN" altLang="en-US" sz="2000" b="0" dirty="0">
                <a:solidFill>
                  <a:srgbClr val="3333FF"/>
                </a:solidFill>
              </a:rPr>
              <a:t>码，</a:t>
            </a:r>
            <a:r>
              <a:rPr lang="en-US" altLang="zh-CN" sz="2000" b="0" dirty="0">
                <a:solidFill>
                  <a:srgbClr val="3333FF"/>
                </a:solidFill>
              </a:rPr>
              <a:t>BL=</a:t>
            </a:r>
            <a:r>
              <a:rPr lang="zh-CN" altLang="en-US" sz="2000" b="0" dirty="0">
                <a:solidFill>
                  <a:srgbClr val="3333FF"/>
                </a:solidFill>
              </a:rPr>
              <a:t>字符属性，</a:t>
            </a:r>
            <a:r>
              <a:rPr lang="en-US" altLang="zh-CN" sz="2000" b="0" dirty="0">
                <a:solidFill>
                  <a:srgbClr val="3333FF"/>
                </a:solidFill>
              </a:rPr>
              <a:t>CX=</a:t>
            </a:r>
            <a:r>
              <a:rPr lang="zh-CN" altLang="en-US" sz="2000" b="0" dirty="0">
                <a:solidFill>
                  <a:srgbClr val="3333FF"/>
                </a:solidFill>
              </a:rPr>
              <a:t>写入字符重复次数。</a:t>
            </a:r>
          </a:p>
          <a:p>
            <a:pPr>
              <a:spcBef>
                <a:spcPts val="600"/>
              </a:spcBef>
            </a:pPr>
            <a:r>
              <a:rPr lang="zh-CN" altLang="en-US" sz="2000" b="0" dirty="0">
                <a:solidFill>
                  <a:srgbClr val="3333FF"/>
                </a:solidFill>
              </a:rPr>
              <a:t>         出口参数：无。</a:t>
            </a:r>
            <a:endParaRPr lang="zh-CN" altLang="en-US" sz="2200" dirty="0">
              <a:solidFill>
                <a:srgbClr val="3333FF"/>
              </a:solidFill>
            </a:endParaRPr>
          </a:p>
        </p:txBody>
      </p:sp>
      <p:sp>
        <p:nvSpPr>
          <p:cNvPr id="3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显示器</a:t>
            </a:r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I/O</a:t>
            </a:r>
            <a:endParaRPr lang="zh-CN" altLang="en-US" sz="2600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876384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43" name="Text Box 55"/>
          <p:cNvSpPr txBox="1">
            <a:spLocks noChangeArrowheads="1"/>
          </p:cNvSpPr>
          <p:nvPr/>
        </p:nvSpPr>
        <p:spPr bwMode="auto">
          <a:xfrm>
            <a:off x="2408277" y="-70939"/>
            <a:ext cx="5760640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20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1" charset="-122"/>
                <a:ea typeface="楷体_GB2312" pitchFamily="1" charset="-122"/>
              </a:defRPr>
            </a:lvl1pPr>
          </a:lstStyle>
          <a:p>
            <a:r>
              <a:rPr lang="zh-CN" altLang="en-US" dirty="0">
                <a:effectLst/>
              </a:rPr>
              <a:t>例：在屏幕中心建立一个</a:t>
            </a:r>
            <a:r>
              <a:rPr lang="en-US" altLang="zh-CN" dirty="0">
                <a:effectLst/>
              </a:rPr>
              <a:t>20</a:t>
            </a:r>
            <a:r>
              <a:rPr lang="zh-CN" altLang="en-US" dirty="0">
                <a:effectLst/>
              </a:rPr>
              <a:t>列宽和</a:t>
            </a:r>
            <a:r>
              <a:rPr lang="en-US" altLang="zh-CN" dirty="0">
                <a:effectLst/>
              </a:rPr>
              <a:t>9</a:t>
            </a:r>
            <a:r>
              <a:rPr lang="zh-CN" altLang="en-US" dirty="0">
                <a:effectLst/>
              </a:rPr>
              <a:t>行高的小窗口。在小窗口的最下一行输入字符，满一行就向上卷动。</a:t>
            </a:r>
          </a:p>
        </p:txBody>
      </p:sp>
      <p:sp>
        <p:nvSpPr>
          <p:cNvPr id="114744" name="Text Box 56"/>
          <p:cNvSpPr txBox="1">
            <a:spLocks noChangeArrowheads="1"/>
          </p:cNvSpPr>
          <p:nvPr/>
        </p:nvSpPr>
        <p:spPr bwMode="auto">
          <a:xfrm>
            <a:off x="236577" y="905434"/>
            <a:ext cx="4343400" cy="56877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zh-CN" sz="1800" b="0" dirty="0">
                <a:solidFill>
                  <a:schemeClr val="hlink"/>
                </a:solidFill>
                <a:ea typeface="MS Sans Serif" charset="-122"/>
              </a:rPr>
              <a:t>data segment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zh-CN" sz="1800" b="0" dirty="0">
                <a:ea typeface="MS Sans Serif" charset="-122"/>
              </a:rPr>
              <a:t>     </a:t>
            </a:r>
            <a:r>
              <a:rPr lang="en-US" altLang="zh-CN" sz="1800" b="0" dirty="0" err="1">
                <a:ea typeface="MS Sans Serif" charset="-122"/>
              </a:rPr>
              <a:t>esc_key</a:t>
            </a:r>
            <a:r>
              <a:rPr lang="en-US" altLang="zh-CN" sz="1800" b="0" dirty="0">
                <a:ea typeface="MS Sans Serif" charset="-122"/>
              </a:rPr>
              <a:t>     </a:t>
            </a:r>
            <a:r>
              <a:rPr lang="en-US" altLang="zh-CN" sz="1800" b="0" dirty="0" err="1">
                <a:ea typeface="MS Sans Serif" charset="-122"/>
              </a:rPr>
              <a:t>equ</a:t>
            </a:r>
            <a:r>
              <a:rPr lang="en-US" altLang="zh-CN" sz="1800" b="0" dirty="0">
                <a:ea typeface="MS Sans Serif" charset="-122"/>
              </a:rPr>
              <a:t>  1bh  </a:t>
            </a:r>
            <a:r>
              <a:rPr lang="zh-CN" altLang="en-US" sz="1800" b="0" dirty="0">
                <a:ea typeface="MS Sans Serif" charset="-122"/>
              </a:rPr>
              <a:t>；</a:t>
            </a:r>
            <a:r>
              <a:rPr lang="en-US" altLang="zh-CN" sz="1800" b="0" dirty="0">
                <a:ea typeface="MS Sans Serif" charset="-122"/>
              </a:rPr>
              <a:t>ESC</a:t>
            </a:r>
            <a:r>
              <a:rPr lang="zh-CN" altLang="en-US" sz="1800" b="0" dirty="0">
                <a:ea typeface="MS Sans Serif" charset="-122"/>
              </a:rPr>
              <a:t>的</a:t>
            </a:r>
            <a:r>
              <a:rPr lang="en-US" altLang="zh-CN" sz="1800" b="0" dirty="0">
                <a:ea typeface="MS Sans Serif" charset="-122"/>
              </a:rPr>
              <a:t>ASCII</a:t>
            </a:r>
            <a:r>
              <a:rPr lang="zh-CN" altLang="en-US" sz="1800" b="0" dirty="0">
                <a:ea typeface="MS Sans Serif" charset="-122"/>
              </a:rPr>
              <a:t>码</a:t>
            </a:r>
            <a:endParaRPr lang="en-US" altLang="zh-CN" sz="1800" b="0" dirty="0">
              <a:ea typeface="MS Sans Serif" charset="-122"/>
            </a:endParaRP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zh-CN" sz="1800" b="0" dirty="0">
                <a:ea typeface="MS Sans Serif" charset="-122"/>
              </a:rPr>
              <a:t>     </a:t>
            </a:r>
            <a:r>
              <a:rPr lang="en-US" altLang="zh-CN" sz="1800" b="0" dirty="0" err="1">
                <a:ea typeface="MS Sans Serif" charset="-122"/>
              </a:rPr>
              <a:t>win_ulr</a:t>
            </a:r>
            <a:r>
              <a:rPr lang="en-US" altLang="zh-CN" sz="1800" b="0" dirty="0">
                <a:ea typeface="MS Sans Serif" charset="-122"/>
              </a:rPr>
              <a:t>     </a:t>
            </a:r>
            <a:r>
              <a:rPr lang="en-US" altLang="zh-CN" sz="1800" b="0" dirty="0" err="1">
                <a:ea typeface="MS Sans Serif" charset="-122"/>
              </a:rPr>
              <a:t>equ</a:t>
            </a:r>
            <a:r>
              <a:rPr lang="en-US" altLang="zh-CN" sz="1800" b="0" dirty="0">
                <a:ea typeface="MS Sans Serif" charset="-122"/>
              </a:rPr>
              <a:t>   8     </a:t>
            </a:r>
            <a:r>
              <a:rPr lang="zh-CN" altLang="en-US" sz="1800" b="0" dirty="0">
                <a:ea typeface="MS Sans Serif" charset="-122"/>
              </a:rPr>
              <a:t>；左上角行号</a:t>
            </a:r>
            <a:endParaRPr lang="en-US" altLang="zh-CN" sz="1800" b="0" dirty="0">
              <a:ea typeface="MS Sans Serif" charset="-122"/>
            </a:endParaRP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zh-CN" sz="1800" b="0" dirty="0">
                <a:ea typeface="MS Sans Serif" charset="-122"/>
              </a:rPr>
              <a:t> </a:t>
            </a:r>
            <a:r>
              <a:rPr lang="en-US" altLang="zh-CN" sz="1800" b="0" dirty="0" smtClean="0">
                <a:ea typeface="MS Sans Serif" charset="-122"/>
              </a:rPr>
              <a:t>    </a:t>
            </a:r>
            <a:r>
              <a:rPr lang="en-US" altLang="zh-CN" sz="1800" b="0" dirty="0" err="1" smtClean="0">
                <a:ea typeface="MS Sans Serif" charset="-122"/>
              </a:rPr>
              <a:t>win_ulc</a:t>
            </a:r>
            <a:r>
              <a:rPr lang="en-US" altLang="zh-CN" sz="1800" b="0" dirty="0" smtClean="0">
                <a:ea typeface="MS Sans Serif" charset="-122"/>
              </a:rPr>
              <a:t>     </a:t>
            </a:r>
            <a:r>
              <a:rPr lang="en-US" altLang="zh-CN" sz="1800" b="0" dirty="0" err="1">
                <a:ea typeface="MS Sans Serif" charset="-122"/>
              </a:rPr>
              <a:t>equ</a:t>
            </a:r>
            <a:r>
              <a:rPr lang="en-US" altLang="zh-CN" sz="1800" b="0" dirty="0">
                <a:ea typeface="MS Sans Serif" charset="-122"/>
              </a:rPr>
              <a:t>  30    </a:t>
            </a:r>
            <a:r>
              <a:rPr lang="zh-CN" altLang="en-US" sz="1800" b="0" dirty="0">
                <a:ea typeface="MS Sans Serif" charset="-122"/>
              </a:rPr>
              <a:t>；左上角列号</a:t>
            </a:r>
            <a:endParaRPr lang="en-US" altLang="zh-CN" sz="1800" b="0" dirty="0">
              <a:ea typeface="MS Sans Serif" charset="-122"/>
            </a:endParaRP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zh-CN" sz="1800" b="0" dirty="0" smtClean="0">
                <a:ea typeface="MS Sans Serif" charset="-122"/>
              </a:rPr>
              <a:t>     </a:t>
            </a:r>
            <a:r>
              <a:rPr lang="en-US" altLang="zh-CN" sz="1800" b="0" dirty="0" err="1" smtClean="0">
                <a:ea typeface="MS Sans Serif" charset="-122"/>
              </a:rPr>
              <a:t>win_lrr</a:t>
            </a:r>
            <a:r>
              <a:rPr lang="en-US" altLang="zh-CN" sz="1800" b="0" dirty="0" smtClean="0">
                <a:ea typeface="MS Sans Serif" charset="-122"/>
              </a:rPr>
              <a:t>      </a:t>
            </a:r>
            <a:r>
              <a:rPr lang="en-US" altLang="zh-CN" sz="1800" b="0" dirty="0" err="1">
                <a:ea typeface="MS Sans Serif" charset="-122"/>
              </a:rPr>
              <a:t>equ</a:t>
            </a:r>
            <a:r>
              <a:rPr lang="en-US" altLang="zh-CN" sz="1800" b="0" dirty="0">
                <a:ea typeface="MS Sans Serif" charset="-122"/>
              </a:rPr>
              <a:t>  16    </a:t>
            </a:r>
            <a:r>
              <a:rPr lang="zh-CN" altLang="en-US" sz="1800" b="0" dirty="0">
                <a:ea typeface="MS Sans Serif" charset="-122"/>
              </a:rPr>
              <a:t>；右下角行号</a:t>
            </a:r>
            <a:endParaRPr lang="en-US" altLang="zh-CN" sz="1800" b="0" dirty="0">
              <a:ea typeface="MS Sans Serif" charset="-122"/>
            </a:endParaRP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zh-CN" sz="1800" b="0" dirty="0" smtClean="0">
                <a:ea typeface="MS Sans Serif" charset="-122"/>
              </a:rPr>
              <a:t>     </a:t>
            </a:r>
            <a:r>
              <a:rPr lang="en-US" altLang="zh-CN" sz="1800" b="0" dirty="0" err="1" smtClean="0">
                <a:ea typeface="MS Sans Serif" charset="-122"/>
              </a:rPr>
              <a:t>win_lrc</a:t>
            </a:r>
            <a:r>
              <a:rPr lang="en-US" altLang="zh-CN" sz="1800" b="0" dirty="0" smtClean="0">
                <a:ea typeface="MS Sans Serif" charset="-122"/>
              </a:rPr>
              <a:t>      </a:t>
            </a:r>
            <a:r>
              <a:rPr lang="en-US" altLang="zh-CN" sz="1800" b="0" dirty="0" err="1">
                <a:ea typeface="MS Sans Serif" charset="-122"/>
              </a:rPr>
              <a:t>equ</a:t>
            </a:r>
            <a:r>
              <a:rPr lang="en-US" altLang="zh-CN" sz="1800" b="0" dirty="0">
                <a:ea typeface="MS Sans Serif" charset="-122"/>
              </a:rPr>
              <a:t>  </a:t>
            </a:r>
            <a:r>
              <a:rPr lang="en-US" altLang="zh-CN" sz="1800" b="0" dirty="0" smtClean="0">
                <a:ea typeface="MS Sans Serif" charset="-122"/>
              </a:rPr>
              <a:t>49   </a:t>
            </a:r>
            <a:r>
              <a:rPr lang="zh-CN" altLang="en-US" sz="1800" b="0" dirty="0">
                <a:ea typeface="MS Sans Serif" charset="-122"/>
              </a:rPr>
              <a:t>；右下角列号</a:t>
            </a:r>
            <a:endParaRPr lang="en-US" altLang="zh-CN" sz="1800" b="0" dirty="0">
              <a:ea typeface="MS Sans Serif" charset="-122"/>
            </a:endParaRP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zh-CN" sz="1800" b="0" dirty="0" smtClean="0">
                <a:ea typeface="MS Sans Serif" charset="-122"/>
              </a:rPr>
              <a:t>     </a:t>
            </a:r>
            <a:r>
              <a:rPr lang="en-US" altLang="zh-CN" sz="1800" b="0" dirty="0" err="1" smtClean="0">
                <a:ea typeface="MS Sans Serif" charset="-122"/>
              </a:rPr>
              <a:t>win_width</a:t>
            </a:r>
            <a:r>
              <a:rPr lang="en-US" altLang="zh-CN" sz="1800" b="0" dirty="0" smtClean="0">
                <a:ea typeface="MS Sans Serif" charset="-122"/>
              </a:rPr>
              <a:t> </a:t>
            </a:r>
            <a:r>
              <a:rPr lang="en-US" altLang="zh-CN" sz="1800" b="0" dirty="0" err="1">
                <a:ea typeface="MS Sans Serif" charset="-122"/>
              </a:rPr>
              <a:t>equ</a:t>
            </a:r>
            <a:r>
              <a:rPr lang="en-US" altLang="zh-CN" sz="1800" b="0" dirty="0">
                <a:ea typeface="MS Sans Serif" charset="-122"/>
              </a:rPr>
              <a:t>  20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zh-CN" sz="1800" b="0" dirty="0">
                <a:solidFill>
                  <a:schemeClr val="hlink"/>
                </a:solidFill>
                <a:ea typeface="MS Sans Serif" charset="-122"/>
              </a:rPr>
              <a:t>data ends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zh-CN" sz="1800" b="0" dirty="0">
                <a:solidFill>
                  <a:schemeClr val="hlink"/>
                </a:solidFill>
                <a:ea typeface="MS Sans Serif" charset="-122"/>
              </a:rPr>
              <a:t>code segment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zh-CN" sz="1800" b="0" dirty="0">
                <a:ea typeface="MS Sans Serif" charset="-122"/>
              </a:rPr>
              <a:t>      assume </a:t>
            </a:r>
            <a:r>
              <a:rPr lang="en-US" altLang="zh-CN" sz="1800" b="0" dirty="0" err="1">
                <a:ea typeface="MS Sans Serif" charset="-122"/>
              </a:rPr>
              <a:t>cs:code,ds:data</a:t>
            </a:r>
            <a:endParaRPr lang="en-US" altLang="zh-CN" sz="1800" b="0" dirty="0">
              <a:ea typeface="MS Sans Serif" charset="-122"/>
            </a:endParaRP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zh-CN" sz="1800" b="0" dirty="0">
                <a:ea typeface="MS Sans Serif" charset="-122"/>
              </a:rPr>
              <a:t>start</a:t>
            </a:r>
            <a:r>
              <a:rPr lang="en-US" altLang="zh-CN" sz="1800" b="0" dirty="0" smtClean="0">
                <a:ea typeface="MS Sans Serif" charset="-122"/>
              </a:rPr>
              <a:t>: </a:t>
            </a:r>
            <a:r>
              <a:rPr lang="en-US" altLang="zh-CN" sz="1800" b="0" dirty="0" err="1" smtClean="0">
                <a:ea typeface="MS Sans Serif" charset="-122"/>
              </a:rPr>
              <a:t>mov</a:t>
            </a:r>
            <a:r>
              <a:rPr lang="en-US" altLang="zh-CN" sz="1800" b="0" dirty="0" smtClean="0">
                <a:ea typeface="MS Sans Serif" charset="-122"/>
              </a:rPr>
              <a:t> ax, data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zh-CN" sz="1800" b="0" dirty="0">
                <a:ea typeface="MS Sans Serif" charset="-122"/>
              </a:rPr>
              <a:t> </a:t>
            </a:r>
            <a:r>
              <a:rPr lang="en-US" altLang="zh-CN" sz="1800" b="0" dirty="0" smtClean="0">
                <a:ea typeface="MS Sans Serif" charset="-122"/>
              </a:rPr>
              <a:t>     </a:t>
            </a:r>
            <a:r>
              <a:rPr lang="en-US" altLang="zh-CN" sz="1800" b="0" dirty="0" err="1" smtClean="0">
                <a:ea typeface="MS Sans Serif" charset="-122"/>
              </a:rPr>
              <a:t>mov</a:t>
            </a:r>
            <a:r>
              <a:rPr lang="en-US" altLang="zh-CN" sz="1800" b="0" dirty="0" smtClean="0">
                <a:ea typeface="MS Sans Serif" charset="-122"/>
              </a:rPr>
              <a:t>, ds, ax 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zh-CN" sz="1800" b="0" dirty="0" smtClean="0">
                <a:solidFill>
                  <a:srgbClr val="3333FF"/>
                </a:solidFill>
                <a:ea typeface="MS Sans Serif" charset="-122"/>
              </a:rPr>
              <a:t>again: </a:t>
            </a:r>
            <a:r>
              <a:rPr lang="en-US" altLang="zh-CN" sz="1800" b="0" dirty="0" err="1" smtClean="0">
                <a:solidFill>
                  <a:srgbClr val="3333FF"/>
                </a:solidFill>
                <a:ea typeface="MS Sans Serif" charset="-122"/>
              </a:rPr>
              <a:t>mov</a:t>
            </a:r>
            <a:r>
              <a:rPr lang="en-US" altLang="zh-CN" sz="1800" b="0" dirty="0" smtClean="0">
                <a:solidFill>
                  <a:srgbClr val="3333FF"/>
                </a:solidFill>
                <a:ea typeface="MS Sans Serif" charset="-122"/>
              </a:rPr>
              <a:t> </a:t>
            </a:r>
            <a:r>
              <a:rPr lang="en-US" altLang="zh-CN" sz="1800" b="0" dirty="0">
                <a:solidFill>
                  <a:srgbClr val="3333FF"/>
                </a:solidFill>
                <a:ea typeface="MS Sans Serif" charset="-122"/>
              </a:rPr>
              <a:t>ah,2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zh-CN" sz="1800" b="0" dirty="0">
                <a:solidFill>
                  <a:srgbClr val="3333FF"/>
                </a:solidFill>
                <a:ea typeface="MS Sans Serif" charset="-122"/>
              </a:rPr>
              <a:t>      </a:t>
            </a:r>
            <a:r>
              <a:rPr lang="en-US" altLang="zh-CN" sz="1800" b="0" dirty="0" err="1">
                <a:solidFill>
                  <a:srgbClr val="3333FF"/>
                </a:solidFill>
                <a:ea typeface="MS Sans Serif" charset="-122"/>
              </a:rPr>
              <a:t>mov</a:t>
            </a:r>
            <a:r>
              <a:rPr lang="en-US" altLang="zh-CN" sz="1800" b="0" dirty="0">
                <a:solidFill>
                  <a:srgbClr val="3333FF"/>
                </a:solidFill>
                <a:ea typeface="MS Sans Serif" charset="-122"/>
              </a:rPr>
              <a:t> 	</a:t>
            </a:r>
            <a:r>
              <a:rPr lang="en-US" altLang="zh-CN" sz="1800" b="0" dirty="0" err="1">
                <a:solidFill>
                  <a:srgbClr val="3333FF"/>
                </a:solidFill>
                <a:ea typeface="MS Sans Serif" charset="-122"/>
              </a:rPr>
              <a:t>dh,win_lrr</a:t>
            </a:r>
            <a:endParaRPr lang="en-US" altLang="zh-CN" sz="1800" b="0" dirty="0">
              <a:solidFill>
                <a:srgbClr val="3333FF"/>
              </a:solidFill>
              <a:ea typeface="MS Sans Serif" charset="-122"/>
            </a:endParaRP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zh-CN" sz="1800" b="0" dirty="0">
                <a:solidFill>
                  <a:srgbClr val="3333FF"/>
                </a:solidFill>
                <a:ea typeface="MS Sans Serif" charset="-122"/>
              </a:rPr>
              <a:t>      </a:t>
            </a:r>
            <a:r>
              <a:rPr lang="en-US" altLang="zh-CN" sz="1800" b="0" dirty="0" err="1">
                <a:solidFill>
                  <a:srgbClr val="3333FF"/>
                </a:solidFill>
                <a:ea typeface="MS Sans Serif" charset="-122"/>
              </a:rPr>
              <a:t>mov</a:t>
            </a:r>
            <a:r>
              <a:rPr lang="en-US" altLang="zh-CN" sz="1800" b="0" dirty="0">
                <a:solidFill>
                  <a:srgbClr val="3333FF"/>
                </a:solidFill>
                <a:ea typeface="MS Sans Serif" charset="-122"/>
              </a:rPr>
              <a:t> 	</a:t>
            </a:r>
            <a:r>
              <a:rPr lang="en-US" altLang="zh-CN" sz="1800" b="0" dirty="0" err="1">
                <a:solidFill>
                  <a:srgbClr val="3333FF"/>
                </a:solidFill>
                <a:ea typeface="MS Sans Serif" charset="-122"/>
              </a:rPr>
              <a:t>dl,win_ulc</a:t>
            </a:r>
            <a:endParaRPr lang="en-US" altLang="zh-CN" sz="1800" b="0" dirty="0">
              <a:solidFill>
                <a:srgbClr val="3333FF"/>
              </a:solidFill>
              <a:ea typeface="MS Sans Serif" charset="-122"/>
            </a:endParaRP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zh-CN" sz="1800" b="0" dirty="0">
                <a:solidFill>
                  <a:srgbClr val="3333FF"/>
                </a:solidFill>
                <a:ea typeface="MS Sans Serif" charset="-122"/>
              </a:rPr>
              <a:t>      </a:t>
            </a:r>
            <a:r>
              <a:rPr lang="en-US" altLang="zh-CN" sz="1800" b="0" dirty="0" err="1">
                <a:solidFill>
                  <a:srgbClr val="3333FF"/>
                </a:solidFill>
                <a:ea typeface="MS Sans Serif" charset="-122"/>
              </a:rPr>
              <a:t>mov</a:t>
            </a:r>
            <a:r>
              <a:rPr lang="en-US" altLang="zh-CN" sz="1800" b="0" dirty="0">
                <a:solidFill>
                  <a:srgbClr val="3333FF"/>
                </a:solidFill>
                <a:ea typeface="MS Sans Serif" charset="-122"/>
              </a:rPr>
              <a:t> 	bh,0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zh-CN" sz="1800" b="0" dirty="0">
                <a:solidFill>
                  <a:srgbClr val="3333FF"/>
                </a:solidFill>
                <a:ea typeface="MS Sans Serif" charset="-122"/>
              </a:rPr>
              <a:t>      </a:t>
            </a:r>
            <a:r>
              <a:rPr lang="en-US" altLang="zh-CN" sz="1800" b="0" dirty="0" err="1">
                <a:solidFill>
                  <a:srgbClr val="3333FF"/>
                </a:solidFill>
                <a:ea typeface="MS Sans Serif" charset="-122"/>
              </a:rPr>
              <a:t>int</a:t>
            </a:r>
            <a:r>
              <a:rPr lang="en-US" altLang="zh-CN" sz="1800" b="0" dirty="0">
                <a:solidFill>
                  <a:srgbClr val="3333FF"/>
                </a:solidFill>
                <a:ea typeface="MS Sans Serif" charset="-122"/>
              </a:rPr>
              <a:t> 	10h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zh-CN" sz="1800" b="0" dirty="0">
                <a:ea typeface="MS Sans Serif" charset="-122"/>
              </a:rPr>
              <a:t>      </a:t>
            </a:r>
            <a:r>
              <a:rPr lang="en-US" altLang="zh-CN" sz="1800" b="0" dirty="0" err="1">
                <a:ea typeface="MS Sans Serif" charset="-122"/>
              </a:rPr>
              <a:t>mov</a:t>
            </a:r>
            <a:r>
              <a:rPr lang="en-US" altLang="zh-CN" sz="1800" b="0" dirty="0">
                <a:ea typeface="MS Sans Serif" charset="-122"/>
              </a:rPr>
              <a:t>	 </a:t>
            </a:r>
            <a:r>
              <a:rPr lang="en-US" altLang="zh-CN" sz="1800" b="0" dirty="0" err="1" smtClean="0">
                <a:ea typeface="MS Sans Serif" charset="-122"/>
              </a:rPr>
              <a:t>cx,win_width</a:t>
            </a:r>
            <a:endParaRPr lang="en-US" altLang="zh-CN" sz="1800" b="0" dirty="0">
              <a:ea typeface="MS Sans Serif" charset="-122"/>
            </a:endParaRPr>
          </a:p>
        </p:txBody>
      </p:sp>
      <p:sp>
        <p:nvSpPr>
          <p:cNvPr id="114745" name="Text Box 57"/>
          <p:cNvSpPr txBox="1">
            <a:spLocks noChangeArrowheads="1"/>
          </p:cNvSpPr>
          <p:nvPr/>
        </p:nvSpPr>
        <p:spPr bwMode="auto">
          <a:xfrm>
            <a:off x="4875138" y="631902"/>
            <a:ext cx="3627512" cy="62278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zh-CN" sz="1800" b="0" dirty="0" err="1" smtClean="0">
                <a:ea typeface="MS Sans Serif" charset="-122"/>
              </a:rPr>
              <a:t>get_char</a:t>
            </a:r>
            <a:r>
              <a:rPr lang="en-US" altLang="zh-CN" sz="1800" b="0" dirty="0">
                <a:ea typeface="MS Sans Serif" charset="-122"/>
              </a:rPr>
              <a:t>: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zh-CN" sz="1800" b="0" dirty="0">
                <a:ea typeface="MS Sans Serif" charset="-122"/>
              </a:rPr>
              <a:t>      </a:t>
            </a:r>
            <a:r>
              <a:rPr lang="en-US" altLang="zh-CN" sz="1800" b="0" dirty="0" err="1">
                <a:ea typeface="MS Sans Serif" charset="-122"/>
              </a:rPr>
              <a:t>mov</a:t>
            </a:r>
            <a:r>
              <a:rPr lang="en-US" altLang="zh-CN" sz="1800" b="0" dirty="0">
                <a:ea typeface="MS Sans Serif" charset="-122"/>
              </a:rPr>
              <a:t>	 ah,1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zh-CN" sz="1800" b="0" dirty="0">
                <a:ea typeface="MS Sans Serif" charset="-122"/>
              </a:rPr>
              <a:t>      </a:t>
            </a:r>
            <a:r>
              <a:rPr lang="en-US" altLang="zh-CN" sz="1800" b="0" dirty="0" err="1">
                <a:ea typeface="MS Sans Serif" charset="-122"/>
              </a:rPr>
              <a:t>int</a:t>
            </a:r>
            <a:r>
              <a:rPr lang="en-US" altLang="zh-CN" sz="1800" b="0" dirty="0">
                <a:ea typeface="MS Sans Serif" charset="-122"/>
              </a:rPr>
              <a:t> 	21h</a:t>
            </a:r>
            <a:endParaRPr lang="en-US" altLang="zh-CN" sz="1800" b="0" dirty="0"/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b="0" dirty="0">
                <a:ea typeface="MS Sans Serif" charset="-122"/>
              </a:rPr>
              <a:t> </a:t>
            </a:r>
            <a:r>
              <a:rPr lang="en-US" altLang="zh-CN" sz="1800" b="0" dirty="0" smtClean="0">
                <a:ea typeface="MS Sans Serif" charset="-122"/>
              </a:rPr>
              <a:t>     </a:t>
            </a:r>
            <a:r>
              <a:rPr lang="en-US" altLang="zh-CN" sz="1800" b="0" dirty="0" err="1" smtClean="0">
                <a:ea typeface="MS Sans Serif" charset="-122"/>
              </a:rPr>
              <a:t>cmp</a:t>
            </a:r>
            <a:r>
              <a:rPr lang="en-US" altLang="zh-CN" sz="1800" b="0" dirty="0" smtClean="0">
                <a:ea typeface="MS Sans Serif" charset="-122"/>
              </a:rPr>
              <a:t> </a:t>
            </a:r>
            <a:r>
              <a:rPr lang="en-US" altLang="zh-CN" sz="1800" b="0" dirty="0">
                <a:ea typeface="MS Sans Serif" charset="-122"/>
              </a:rPr>
              <a:t>al, </a:t>
            </a:r>
            <a:r>
              <a:rPr lang="en-US" altLang="zh-CN" sz="1800" b="0" dirty="0" err="1">
                <a:ea typeface="MS Sans Serif" charset="-122"/>
              </a:rPr>
              <a:t>esc_key</a:t>
            </a:r>
            <a:endParaRPr lang="en-US" altLang="zh-CN" sz="1800" b="0" dirty="0">
              <a:ea typeface="MS Sans Serif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b="0" dirty="0">
                <a:ea typeface="MS Sans Serif" charset="-122"/>
              </a:rPr>
              <a:t>      </a:t>
            </a:r>
            <a:r>
              <a:rPr lang="en-US" altLang="zh-CN" sz="1800" b="0" dirty="0" err="1">
                <a:ea typeface="MS Sans Serif" charset="-122"/>
              </a:rPr>
              <a:t>jz</a:t>
            </a:r>
            <a:r>
              <a:rPr lang="en-US" altLang="zh-CN" sz="1800" b="0" dirty="0">
                <a:ea typeface="MS Sans Serif" charset="-122"/>
              </a:rPr>
              <a:t> exit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b="0" dirty="0">
                <a:ea typeface="MS Sans Serif" charset="-122"/>
              </a:rPr>
              <a:t>      loop  	</a:t>
            </a:r>
            <a:r>
              <a:rPr lang="en-US" altLang="zh-CN" sz="1800" b="0" dirty="0" err="1">
                <a:ea typeface="MS Sans Serif" charset="-122"/>
              </a:rPr>
              <a:t>get_char</a:t>
            </a:r>
            <a:endParaRPr lang="en-US" altLang="zh-CN" sz="1800" b="0" dirty="0">
              <a:ea typeface="MS Sans Serif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b="0" dirty="0">
                <a:ea typeface="MS Sans Serif" charset="-122"/>
              </a:rPr>
              <a:t>      </a:t>
            </a:r>
            <a:r>
              <a:rPr lang="en-US" altLang="zh-CN" sz="1800" b="0" dirty="0" err="1">
                <a:solidFill>
                  <a:schemeClr val="tx2"/>
                </a:solidFill>
                <a:ea typeface="MS Sans Serif" charset="-122"/>
              </a:rPr>
              <a:t>mov</a:t>
            </a:r>
            <a:r>
              <a:rPr lang="en-US" altLang="zh-CN" sz="1800" b="0" dirty="0">
                <a:solidFill>
                  <a:schemeClr val="tx2"/>
                </a:solidFill>
                <a:ea typeface="MS Sans Serif" charset="-122"/>
              </a:rPr>
              <a:t>	 ah,6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b="0" dirty="0">
                <a:solidFill>
                  <a:schemeClr val="tx2"/>
                </a:solidFill>
                <a:ea typeface="MS Sans Serif" charset="-122"/>
              </a:rPr>
              <a:t>      </a:t>
            </a:r>
            <a:r>
              <a:rPr lang="en-US" altLang="zh-CN" sz="1800" b="0" dirty="0" err="1">
                <a:solidFill>
                  <a:schemeClr val="tx2"/>
                </a:solidFill>
                <a:ea typeface="MS Sans Serif" charset="-122"/>
              </a:rPr>
              <a:t>mov</a:t>
            </a:r>
            <a:r>
              <a:rPr lang="en-US" altLang="zh-CN" sz="1800" b="0" dirty="0">
                <a:solidFill>
                  <a:schemeClr val="tx2"/>
                </a:solidFill>
                <a:ea typeface="MS Sans Serif" charset="-122"/>
              </a:rPr>
              <a:t>	 al,1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b="0" dirty="0">
                <a:solidFill>
                  <a:schemeClr val="tx2"/>
                </a:solidFill>
                <a:ea typeface="MS Sans Serif" charset="-122"/>
              </a:rPr>
              <a:t>      </a:t>
            </a:r>
            <a:r>
              <a:rPr lang="en-US" altLang="zh-CN" sz="1800" b="0" dirty="0" err="1">
                <a:solidFill>
                  <a:schemeClr val="tx2"/>
                </a:solidFill>
                <a:ea typeface="MS Sans Serif" charset="-122"/>
              </a:rPr>
              <a:t>mov</a:t>
            </a:r>
            <a:r>
              <a:rPr lang="en-US" altLang="zh-CN" sz="1800" b="0" dirty="0">
                <a:solidFill>
                  <a:schemeClr val="tx2"/>
                </a:solidFill>
                <a:ea typeface="MS Sans Serif" charset="-122"/>
              </a:rPr>
              <a:t> 	</a:t>
            </a:r>
            <a:r>
              <a:rPr lang="en-US" altLang="zh-CN" sz="1800" b="0" dirty="0" err="1">
                <a:solidFill>
                  <a:schemeClr val="tx2"/>
                </a:solidFill>
                <a:ea typeface="MS Sans Serif" charset="-122"/>
              </a:rPr>
              <a:t>ch,win_ulr</a:t>
            </a:r>
            <a:endParaRPr lang="en-US" altLang="zh-CN" sz="1800" b="0" dirty="0">
              <a:solidFill>
                <a:schemeClr val="tx2"/>
              </a:solidFill>
              <a:ea typeface="MS Sans Serif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b="0" dirty="0">
                <a:solidFill>
                  <a:schemeClr val="tx2"/>
                </a:solidFill>
                <a:ea typeface="MS Sans Serif" charset="-122"/>
              </a:rPr>
              <a:t>      </a:t>
            </a:r>
            <a:r>
              <a:rPr lang="en-US" altLang="zh-CN" sz="1800" b="0" dirty="0" err="1">
                <a:solidFill>
                  <a:schemeClr val="tx2"/>
                </a:solidFill>
                <a:ea typeface="MS Sans Serif" charset="-122"/>
              </a:rPr>
              <a:t>mov</a:t>
            </a:r>
            <a:r>
              <a:rPr lang="en-US" altLang="zh-CN" sz="1800" b="0" dirty="0">
                <a:solidFill>
                  <a:schemeClr val="tx2"/>
                </a:solidFill>
                <a:ea typeface="MS Sans Serif" charset="-122"/>
              </a:rPr>
              <a:t> 	</a:t>
            </a:r>
            <a:r>
              <a:rPr lang="en-US" altLang="zh-CN" sz="1800" b="0" dirty="0" err="1">
                <a:solidFill>
                  <a:schemeClr val="tx2"/>
                </a:solidFill>
                <a:ea typeface="MS Sans Serif" charset="-122"/>
              </a:rPr>
              <a:t>cl,win_ulc</a:t>
            </a:r>
            <a:r>
              <a:rPr lang="en-US" altLang="zh-CN" sz="1800" b="0" dirty="0">
                <a:solidFill>
                  <a:schemeClr val="tx2"/>
                </a:solidFill>
                <a:ea typeface="MS Sans Serif" charset="-122"/>
              </a:rPr>
              <a:t>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b="0" dirty="0">
                <a:solidFill>
                  <a:schemeClr val="tx2"/>
                </a:solidFill>
                <a:ea typeface="MS Sans Serif" charset="-122"/>
              </a:rPr>
              <a:t>      </a:t>
            </a:r>
            <a:r>
              <a:rPr lang="en-US" altLang="zh-CN" sz="1800" b="0" dirty="0" err="1">
                <a:solidFill>
                  <a:schemeClr val="tx2"/>
                </a:solidFill>
                <a:ea typeface="MS Sans Serif" charset="-122"/>
              </a:rPr>
              <a:t>mov</a:t>
            </a:r>
            <a:r>
              <a:rPr lang="en-US" altLang="zh-CN" sz="1800" b="0" dirty="0">
                <a:solidFill>
                  <a:schemeClr val="tx2"/>
                </a:solidFill>
                <a:ea typeface="MS Sans Serif" charset="-122"/>
              </a:rPr>
              <a:t> 	</a:t>
            </a:r>
            <a:r>
              <a:rPr lang="en-US" altLang="zh-CN" sz="1800" b="0" dirty="0" err="1">
                <a:solidFill>
                  <a:schemeClr val="tx2"/>
                </a:solidFill>
                <a:ea typeface="MS Sans Serif" charset="-122"/>
              </a:rPr>
              <a:t>dh,win_lrr</a:t>
            </a:r>
            <a:endParaRPr lang="en-US" altLang="zh-CN" sz="1800" b="0" dirty="0">
              <a:solidFill>
                <a:schemeClr val="tx2"/>
              </a:solidFill>
              <a:ea typeface="MS Sans Serif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b="0" dirty="0">
                <a:solidFill>
                  <a:schemeClr val="tx2"/>
                </a:solidFill>
                <a:ea typeface="MS Sans Serif" charset="-122"/>
              </a:rPr>
              <a:t>      </a:t>
            </a:r>
            <a:r>
              <a:rPr lang="en-US" altLang="zh-CN" sz="1800" b="0" dirty="0" err="1">
                <a:solidFill>
                  <a:schemeClr val="tx2"/>
                </a:solidFill>
                <a:ea typeface="MS Sans Serif" charset="-122"/>
              </a:rPr>
              <a:t>mov</a:t>
            </a:r>
            <a:r>
              <a:rPr lang="en-US" altLang="zh-CN" sz="1800" b="0" dirty="0">
                <a:solidFill>
                  <a:schemeClr val="tx2"/>
                </a:solidFill>
                <a:ea typeface="MS Sans Serif" charset="-122"/>
              </a:rPr>
              <a:t> 	</a:t>
            </a:r>
            <a:r>
              <a:rPr lang="en-US" altLang="zh-CN" sz="1800" b="0" dirty="0" err="1">
                <a:solidFill>
                  <a:schemeClr val="tx2"/>
                </a:solidFill>
                <a:ea typeface="MS Sans Serif" charset="-122"/>
              </a:rPr>
              <a:t>dl,win_lrc</a:t>
            </a:r>
            <a:endParaRPr lang="en-US" altLang="zh-CN" sz="1800" b="0" dirty="0">
              <a:solidFill>
                <a:schemeClr val="tx2"/>
              </a:solidFill>
              <a:ea typeface="MS Sans Serif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b="0" dirty="0">
                <a:solidFill>
                  <a:schemeClr val="tx2"/>
                </a:solidFill>
                <a:ea typeface="MS Sans Serif" charset="-122"/>
              </a:rPr>
              <a:t>      </a:t>
            </a:r>
            <a:r>
              <a:rPr lang="en-US" altLang="zh-CN" sz="1800" b="0" dirty="0" err="1">
                <a:solidFill>
                  <a:schemeClr val="tx2"/>
                </a:solidFill>
                <a:ea typeface="MS Sans Serif" charset="-122"/>
              </a:rPr>
              <a:t>mov</a:t>
            </a:r>
            <a:r>
              <a:rPr lang="en-US" altLang="zh-CN" sz="1800" b="0" dirty="0">
                <a:solidFill>
                  <a:schemeClr val="tx2"/>
                </a:solidFill>
                <a:ea typeface="MS Sans Serif" charset="-122"/>
              </a:rPr>
              <a:t> 	bh,7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b="0" dirty="0">
                <a:solidFill>
                  <a:schemeClr val="tx2"/>
                </a:solidFill>
                <a:ea typeface="MS Sans Serif" charset="-122"/>
              </a:rPr>
              <a:t>      </a:t>
            </a:r>
            <a:r>
              <a:rPr lang="en-US" altLang="zh-CN" sz="1800" b="0" dirty="0" err="1">
                <a:solidFill>
                  <a:schemeClr val="tx2"/>
                </a:solidFill>
                <a:ea typeface="MS Sans Serif" charset="-122"/>
              </a:rPr>
              <a:t>int</a:t>
            </a:r>
            <a:r>
              <a:rPr lang="en-US" altLang="zh-CN" sz="1800" b="0" dirty="0">
                <a:solidFill>
                  <a:schemeClr val="tx2"/>
                </a:solidFill>
                <a:ea typeface="MS Sans Serif" charset="-122"/>
              </a:rPr>
              <a:t> 	10h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b="0" dirty="0">
                <a:ea typeface="MS Sans Serif" charset="-122"/>
              </a:rPr>
              <a:t>      </a:t>
            </a:r>
            <a:r>
              <a:rPr lang="en-US" altLang="zh-CN" sz="1800" b="0" dirty="0" err="1">
                <a:ea typeface="MS Sans Serif" charset="-122"/>
              </a:rPr>
              <a:t>jmp</a:t>
            </a:r>
            <a:r>
              <a:rPr lang="en-US" altLang="zh-CN" sz="1800" b="0" dirty="0">
                <a:ea typeface="MS Sans Serif" charset="-122"/>
              </a:rPr>
              <a:t> 	</a:t>
            </a:r>
            <a:r>
              <a:rPr lang="en-US" altLang="zh-CN" sz="1800" b="0" dirty="0" smtClean="0">
                <a:ea typeface="MS Sans Serif" charset="-122"/>
              </a:rPr>
              <a:t>again</a:t>
            </a:r>
            <a:endParaRPr lang="en-US" altLang="zh-CN" sz="1800" b="0" dirty="0">
              <a:ea typeface="MS Sans Serif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b="0" dirty="0">
                <a:ea typeface="MS Sans Serif" charset="-122"/>
              </a:rPr>
              <a:t>exit</a:t>
            </a:r>
            <a:r>
              <a:rPr lang="en-US" altLang="zh-CN" sz="1800" b="0" dirty="0" smtClean="0">
                <a:ea typeface="MS Sans Serif" charset="-122"/>
              </a:rPr>
              <a:t>:  </a:t>
            </a:r>
            <a:r>
              <a:rPr lang="en-US" altLang="zh-CN" sz="1800" b="0" dirty="0" err="1" smtClean="0">
                <a:ea typeface="MS Sans Serif" charset="-122"/>
              </a:rPr>
              <a:t>mov</a:t>
            </a:r>
            <a:r>
              <a:rPr lang="en-US" altLang="zh-CN" sz="1800" b="0" dirty="0" smtClean="0">
                <a:ea typeface="MS Sans Serif" charset="-122"/>
              </a:rPr>
              <a:t> ah,4ch</a:t>
            </a:r>
            <a:endParaRPr lang="en-US" altLang="zh-CN" sz="1800" b="0" dirty="0">
              <a:ea typeface="MS Sans Serif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b="0" dirty="0">
                <a:ea typeface="MS Sans Serif" charset="-122"/>
              </a:rPr>
              <a:t>     </a:t>
            </a:r>
            <a:r>
              <a:rPr lang="en-US" altLang="zh-CN" sz="1800" b="0" dirty="0" err="1">
                <a:ea typeface="MS Sans Serif" charset="-122"/>
              </a:rPr>
              <a:t>int</a:t>
            </a:r>
            <a:r>
              <a:rPr lang="en-US" altLang="zh-CN" sz="1800" b="0" dirty="0">
                <a:ea typeface="MS Sans Serif" charset="-122"/>
              </a:rPr>
              <a:t>	 21h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b="0" dirty="0">
                <a:ea typeface="MS Sans Serif" charset="-122"/>
              </a:rPr>
              <a:t>   </a:t>
            </a:r>
            <a:r>
              <a:rPr lang="en-US" altLang="zh-CN" sz="1800" b="0" dirty="0">
                <a:solidFill>
                  <a:schemeClr val="hlink"/>
                </a:solidFill>
                <a:ea typeface="MS Sans Serif" charset="-122"/>
              </a:rPr>
              <a:t>code 	ends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b="0" dirty="0">
                <a:solidFill>
                  <a:schemeClr val="hlink"/>
                </a:solidFill>
                <a:ea typeface="MS Sans Serif" charset="-122"/>
              </a:rPr>
              <a:t>end</a:t>
            </a:r>
            <a:endParaRPr lang="en-US" altLang="zh-CN" sz="1800" b="1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123728" y="4038600"/>
            <a:ext cx="2590800" cy="2554545"/>
            <a:chOff x="2134108" y="4038600"/>
            <a:chExt cx="2590800" cy="2554545"/>
          </a:xfrm>
        </p:grpSpPr>
        <p:sp>
          <p:nvSpPr>
            <p:cNvPr id="114746" name="Line 58"/>
            <p:cNvSpPr>
              <a:spLocks noChangeShapeType="1"/>
            </p:cNvSpPr>
            <p:nvPr/>
          </p:nvSpPr>
          <p:spPr bwMode="auto">
            <a:xfrm flipH="1">
              <a:off x="2134108" y="4725144"/>
              <a:ext cx="533400" cy="7620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4747" name="Text Box 59"/>
            <p:cNvSpPr txBox="1">
              <a:spLocks noChangeArrowheads="1"/>
            </p:cNvSpPr>
            <p:nvPr/>
          </p:nvSpPr>
          <p:spPr bwMode="auto">
            <a:xfrm>
              <a:off x="2743708" y="4038600"/>
              <a:ext cx="1981200" cy="255454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FF"/>
                  </a:solidFill>
                  <a:latin typeface="楷体_GB2312" pitchFamily="1" charset="-122"/>
                  <a:ea typeface="楷体_GB2312" pitchFamily="1" charset="-122"/>
                </a:rPr>
                <a:t>设置光标位置（</a:t>
              </a:r>
              <a:r>
                <a:rPr lang="en-US" altLang="zh-CN" sz="1600" b="1" dirty="0">
                  <a:solidFill>
                    <a:srgbClr val="3333FF"/>
                  </a:solidFill>
                  <a:latin typeface="楷体_GB2312" pitchFamily="1" charset="-122"/>
                  <a:ea typeface="楷体_GB2312" pitchFamily="1" charset="-122"/>
                </a:rPr>
                <a:t>2</a:t>
              </a:r>
              <a:r>
                <a:rPr lang="zh-CN" altLang="en-US" sz="1600" b="1" dirty="0">
                  <a:solidFill>
                    <a:srgbClr val="3333FF"/>
                  </a:solidFill>
                  <a:latin typeface="楷体_GB2312" pitchFamily="1" charset="-122"/>
                  <a:ea typeface="楷体_GB2312" pitchFamily="1" charset="-122"/>
                </a:rPr>
                <a:t>号功能）</a:t>
              </a:r>
              <a:endParaRPr lang="en-US" altLang="zh-CN" sz="1600" b="1" dirty="0">
                <a:solidFill>
                  <a:srgbClr val="3333FF"/>
                </a:solidFill>
                <a:latin typeface="楷体_GB2312" pitchFamily="1" charset="-122"/>
                <a:ea typeface="楷体_GB2312" pitchFamily="1" charset="-122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sz="1600" b="1" dirty="0">
                  <a:latin typeface="楷体_GB2312" pitchFamily="1" charset="-122"/>
                  <a:ea typeface="楷体_GB2312" pitchFamily="1" charset="-122"/>
                </a:rPr>
                <a:t>入口参数：</a:t>
              </a:r>
              <a:r>
                <a:rPr lang="en-US" altLang="zh-CN" sz="1600" b="1" dirty="0">
                  <a:latin typeface="楷体_GB2312" pitchFamily="1" charset="-122"/>
                  <a:ea typeface="楷体_GB2312" pitchFamily="1" charset="-122"/>
                </a:rPr>
                <a:t>AH=2</a:t>
              </a:r>
              <a:r>
                <a:rPr lang="zh-CN" altLang="en-US" sz="1600" b="1" dirty="0">
                  <a:latin typeface="楷体_GB2312" pitchFamily="1" charset="-122"/>
                  <a:ea typeface="楷体_GB2312" pitchFamily="1" charset="-122"/>
                </a:rPr>
                <a:t>（功能号），</a:t>
              </a:r>
              <a:r>
                <a:rPr lang="en-US" altLang="zh-CN" sz="1600" b="1" dirty="0">
                  <a:latin typeface="楷体_GB2312" pitchFamily="1" charset="-122"/>
                  <a:ea typeface="楷体_GB2312" pitchFamily="1" charset="-122"/>
                </a:rPr>
                <a:t>BH=</a:t>
              </a:r>
              <a:r>
                <a:rPr lang="zh-CN" altLang="en-US" sz="1600" b="1" dirty="0">
                  <a:latin typeface="楷体_GB2312" pitchFamily="1" charset="-122"/>
                  <a:ea typeface="楷体_GB2312" pitchFamily="1" charset="-122"/>
                </a:rPr>
                <a:t>页号，</a:t>
              </a:r>
              <a:r>
                <a:rPr lang="en-US" altLang="zh-CN" sz="1600" b="1" dirty="0">
                  <a:latin typeface="楷体_GB2312" pitchFamily="1" charset="-122"/>
                  <a:ea typeface="楷体_GB2312" pitchFamily="1" charset="-122"/>
                </a:rPr>
                <a:t>DH=</a:t>
              </a:r>
              <a:r>
                <a:rPr lang="zh-CN" altLang="en-US" sz="1600" b="1" dirty="0">
                  <a:latin typeface="楷体_GB2312" pitchFamily="1" charset="-122"/>
                  <a:ea typeface="楷体_GB2312" pitchFamily="1" charset="-122"/>
                </a:rPr>
                <a:t>行号，</a:t>
              </a:r>
              <a:r>
                <a:rPr lang="en-US" altLang="zh-CN" sz="1600" b="1" dirty="0">
                  <a:latin typeface="楷体_GB2312" pitchFamily="1" charset="-122"/>
                  <a:ea typeface="楷体_GB2312" pitchFamily="1" charset="-122"/>
                </a:rPr>
                <a:t>DL=</a:t>
              </a:r>
              <a:r>
                <a:rPr lang="zh-CN" altLang="en-US" sz="1600" b="1" dirty="0">
                  <a:latin typeface="楷体_GB2312" pitchFamily="1" charset="-122"/>
                  <a:ea typeface="楷体_GB2312" pitchFamily="1" charset="-122"/>
                </a:rPr>
                <a:t>列号。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1600" b="1" dirty="0">
                  <a:latin typeface="楷体_GB2312" pitchFamily="1" charset="-122"/>
                  <a:ea typeface="楷体_GB2312" pitchFamily="1" charset="-122"/>
                </a:rPr>
                <a:t>出口参数：无。根据</a:t>
              </a:r>
              <a:r>
                <a:rPr lang="en-US" altLang="zh-CN" sz="1600" b="1" dirty="0">
                  <a:latin typeface="楷体_GB2312" pitchFamily="1" charset="-122"/>
                  <a:ea typeface="楷体_GB2312" pitchFamily="1" charset="-122"/>
                </a:rPr>
                <a:t>DX</a:t>
              </a:r>
              <a:r>
                <a:rPr lang="zh-CN" altLang="en-US" sz="1600" b="1" dirty="0">
                  <a:latin typeface="楷体_GB2312" pitchFamily="1" charset="-122"/>
                  <a:ea typeface="楷体_GB2312" pitchFamily="1" charset="-122"/>
                </a:rPr>
                <a:t>确定了光标位置。</a:t>
              </a:r>
            </a:p>
          </p:txBody>
        </p:sp>
      </p:grpSp>
      <p:sp>
        <p:nvSpPr>
          <p:cNvPr id="114748" name="Text Box 60"/>
          <p:cNvSpPr txBox="1">
            <a:spLocks noChangeArrowheads="1"/>
          </p:cNvSpPr>
          <p:nvPr/>
        </p:nvSpPr>
        <p:spPr bwMode="auto">
          <a:xfrm>
            <a:off x="6934708" y="1698340"/>
            <a:ext cx="2209800" cy="3025775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 dirty="0">
                <a:solidFill>
                  <a:srgbClr val="3333FF"/>
                </a:solidFill>
                <a:latin typeface="楷体_GB2312" pitchFamily="1" charset="-122"/>
                <a:ea typeface="楷体_GB2312" pitchFamily="1" charset="-122"/>
              </a:rPr>
              <a:t>初始窗口或向上滚动（</a:t>
            </a:r>
            <a:r>
              <a:rPr lang="en-US" altLang="zh-CN" sz="1600" b="1" dirty="0">
                <a:solidFill>
                  <a:srgbClr val="3333FF"/>
                </a:solidFill>
                <a:latin typeface="楷体_GB2312" pitchFamily="1" charset="-122"/>
                <a:ea typeface="楷体_GB2312" pitchFamily="1" charset="-122"/>
              </a:rPr>
              <a:t>6</a:t>
            </a:r>
            <a:r>
              <a:rPr lang="zh-CN" altLang="en-US" sz="1600" b="1" dirty="0">
                <a:solidFill>
                  <a:srgbClr val="3333FF"/>
                </a:solidFill>
                <a:latin typeface="楷体_GB2312" pitchFamily="1" charset="-122"/>
                <a:ea typeface="楷体_GB2312" pitchFamily="1" charset="-122"/>
              </a:rPr>
              <a:t>号功能）</a:t>
            </a:r>
          </a:p>
          <a:p>
            <a:pPr>
              <a:spcBef>
                <a:spcPct val="50000"/>
              </a:spcBef>
            </a:pPr>
            <a:r>
              <a:rPr lang="zh-CN" altLang="en-US" sz="1600" b="1" dirty="0">
                <a:latin typeface="楷体_GB2312" pitchFamily="1" charset="-122"/>
                <a:ea typeface="楷体_GB2312" pitchFamily="1" charset="-122"/>
              </a:rPr>
              <a:t>入口参数：</a:t>
            </a:r>
            <a:r>
              <a:rPr lang="en-US" altLang="zh-CN" sz="1600" b="1" dirty="0">
                <a:latin typeface="楷体_GB2312" pitchFamily="1" charset="-122"/>
                <a:ea typeface="楷体_GB2312" pitchFamily="1" charset="-122"/>
              </a:rPr>
              <a:t>AH=6</a:t>
            </a:r>
            <a:r>
              <a:rPr lang="zh-CN" altLang="en-US" sz="1600" b="1" dirty="0">
                <a:latin typeface="楷体_GB2312" pitchFamily="1" charset="-122"/>
                <a:ea typeface="楷体_GB2312" pitchFamily="1" charset="-122"/>
              </a:rPr>
              <a:t>，</a:t>
            </a:r>
            <a:r>
              <a:rPr lang="en-US" altLang="zh-CN" sz="1600" b="1" dirty="0">
                <a:latin typeface="楷体_GB2312" pitchFamily="1" charset="-122"/>
                <a:ea typeface="楷体_GB2312" pitchFamily="1" charset="-122"/>
              </a:rPr>
              <a:t>AL=</a:t>
            </a:r>
            <a:r>
              <a:rPr lang="zh-CN" altLang="en-US" sz="1600" b="1" dirty="0">
                <a:latin typeface="楷体_GB2312" pitchFamily="1" charset="-122"/>
                <a:ea typeface="楷体_GB2312" pitchFamily="1" charset="-122"/>
              </a:rPr>
              <a:t>上滚行数，</a:t>
            </a:r>
            <a:r>
              <a:rPr lang="en-US" altLang="zh-CN" sz="1600" b="1" dirty="0">
                <a:latin typeface="楷体_GB2312" pitchFamily="1" charset="-122"/>
                <a:ea typeface="楷体_GB2312" pitchFamily="1" charset="-122"/>
              </a:rPr>
              <a:t>CX=</a:t>
            </a:r>
            <a:r>
              <a:rPr lang="zh-CN" altLang="en-US" sz="1600" b="1" dirty="0">
                <a:latin typeface="楷体_GB2312" pitchFamily="1" charset="-122"/>
                <a:ea typeface="楷体_GB2312" pitchFamily="1" charset="-122"/>
              </a:rPr>
              <a:t>上滚窗口左上角的行、列号。</a:t>
            </a:r>
            <a:r>
              <a:rPr lang="en-US" altLang="zh-CN" sz="1600" b="1" dirty="0">
                <a:latin typeface="楷体_GB2312" pitchFamily="1" charset="-122"/>
                <a:ea typeface="楷体_GB2312" pitchFamily="1" charset="-122"/>
              </a:rPr>
              <a:t>DX=</a:t>
            </a:r>
            <a:r>
              <a:rPr lang="zh-CN" altLang="en-US" sz="1600" b="1" dirty="0">
                <a:latin typeface="楷体_GB2312" pitchFamily="1" charset="-122"/>
                <a:ea typeface="楷体_GB2312" pitchFamily="1" charset="-122"/>
              </a:rPr>
              <a:t>上滚窗口右下角的行、列号。</a:t>
            </a:r>
            <a:r>
              <a:rPr lang="en-US" altLang="zh-CN" sz="1600" b="1" dirty="0">
                <a:latin typeface="楷体_GB2312" pitchFamily="1" charset="-122"/>
                <a:ea typeface="楷体_GB2312" pitchFamily="1" charset="-122"/>
              </a:rPr>
              <a:t>BH=</a:t>
            </a:r>
            <a:r>
              <a:rPr lang="zh-CN" altLang="en-US" sz="1600" b="1" dirty="0">
                <a:latin typeface="楷体_GB2312" pitchFamily="1" charset="-122"/>
                <a:ea typeface="楷体_GB2312" pitchFamily="1" charset="-122"/>
              </a:rPr>
              <a:t>空白行的属性。</a:t>
            </a:r>
          </a:p>
          <a:p>
            <a:pPr>
              <a:spcBef>
                <a:spcPct val="50000"/>
              </a:spcBef>
            </a:pPr>
            <a:r>
              <a:rPr lang="zh-CN" altLang="en-US" sz="1600" b="1" dirty="0">
                <a:latin typeface="楷体_GB2312" pitchFamily="1" charset="-122"/>
                <a:ea typeface="楷体_GB2312" pitchFamily="1" charset="-122"/>
              </a:rPr>
              <a:t>出口参数：无。当滚动后，底部为空白输入行。</a:t>
            </a:r>
            <a:endParaRPr lang="zh-CN" altLang="en-US" sz="1600" dirty="0"/>
          </a:p>
        </p:txBody>
      </p:sp>
      <p:sp>
        <p:nvSpPr>
          <p:cNvPr id="114749" name="Line 61"/>
          <p:cNvSpPr>
            <a:spLocks noChangeShapeType="1"/>
          </p:cNvSpPr>
          <p:nvPr/>
        </p:nvSpPr>
        <p:spPr bwMode="auto">
          <a:xfrm flipH="1">
            <a:off x="6393782" y="2455720"/>
            <a:ext cx="533400" cy="228600"/>
          </a:xfrm>
          <a:prstGeom prst="line">
            <a:avLst/>
          </a:prstGeom>
          <a:noFill/>
          <a:ln w="5080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显示器</a:t>
            </a:r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I/O</a:t>
            </a:r>
            <a:endParaRPr lang="zh-CN" altLang="en-US" sz="2600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675101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44" grpId="0" animBg="1"/>
      <p:bldP spid="114745" grpId="0" animBg="1"/>
      <p:bldP spid="114748" grpId="0" animBg="1"/>
      <p:bldP spid="11474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27" name="Text Box 115"/>
          <p:cNvSpPr txBox="1">
            <a:spLocks noChangeArrowheads="1"/>
          </p:cNvSpPr>
          <p:nvPr/>
        </p:nvSpPr>
        <p:spPr bwMode="auto">
          <a:xfrm>
            <a:off x="490588" y="981580"/>
            <a:ext cx="8077200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20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1" charset="-122"/>
                <a:ea typeface="楷体_GB2312" pitchFamily="1" charset="-122"/>
              </a:defRPr>
            </a:lvl1pPr>
          </a:lstStyle>
          <a:p>
            <a:r>
              <a:rPr lang="zh-CN" altLang="en-US" dirty="0">
                <a:effectLst/>
              </a:rPr>
              <a:t>例：在品红背景下，显示</a:t>
            </a:r>
            <a:r>
              <a:rPr lang="en-US" altLang="zh-CN" dirty="0">
                <a:effectLst/>
              </a:rPr>
              <a:t>5</a:t>
            </a:r>
            <a:r>
              <a:rPr lang="zh-CN" altLang="en-US" dirty="0">
                <a:effectLst/>
              </a:rPr>
              <a:t>个浅绿色闪烁的星号</a:t>
            </a:r>
          </a:p>
        </p:txBody>
      </p:sp>
      <p:sp>
        <p:nvSpPr>
          <p:cNvPr id="115828" name="Text Box 116"/>
          <p:cNvSpPr txBox="1">
            <a:spLocks noChangeArrowheads="1"/>
          </p:cNvSpPr>
          <p:nvPr/>
        </p:nvSpPr>
        <p:spPr bwMode="auto">
          <a:xfrm>
            <a:off x="490588" y="1438780"/>
            <a:ext cx="4191000" cy="4856714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zh-CN" b="0" dirty="0">
                <a:ea typeface="MS Sans Serif" charset="-122"/>
              </a:rPr>
              <a:t>code segment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zh-CN" b="0" dirty="0">
                <a:ea typeface="MS Sans Serif" charset="-122"/>
              </a:rPr>
              <a:t>      assume </a:t>
            </a:r>
            <a:r>
              <a:rPr lang="en-US" altLang="zh-CN" b="0" dirty="0" err="1">
                <a:ea typeface="MS Sans Serif" charset="-122"/>
              </a:rPr>
              <a:t>cs:code</a:t>
            </a:r>
            <a:endParaRPr lang="en-US" altLang="zh-CN" b="0" dirty="0">
              <a:ea typeface="MS Sans Serif" charset="-122"/>
            </a:endParaRP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zh-CN" b="0" dirty="0">
                <a:ea typeface="MS Sans Serif" charset="-122"/>
              </a:rPr>
              <a:t>start: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zh-CN" b="0" dirty="0">
                <a:ea typeface="MS Sans Serif" charset="-122"/>
              </a:rPr>
              <a:t>      </a:t>
            </a:r>
            <a:r>
              <a:rPr lang="en-US" altLang="zh-CN" b="0" dirty="0" err="1">
                <a:solidFill>
                  <a:schemeClr val="tx2"/>
                </a:solidFill>
                <a:ea typeface="MS Sans Serif" charset="-122"/>
              </a:rPr>
              <a:t>mov</a:t>
            </a:r>
            <a:r>
              <a:rPr lang="en-US" altLang="zh-CN" b="0" dirty="0">
                <a:solidFill>
                  <a:schemeClr val="tx2"/>
                </a:solidFill>
                <a:ea typeface="MS Sans Serif" charset="-122"/>
              </a:rPr>
              <a:t> 	ah,9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zh-CN" b="0" dirty="0">
                <a:solidFill>
                  <a:schemeClr val="tx2"/>
                </a:solidFill>
                <a:ea typeface="MS Sans Serif" charset="-122"/>
              </a:rPr>
              <a:t>      </a:t>
            </a:r>
            <a:r>
              <a:rPr lang="en-US" altLang="zh-CN" b="0" dirty="0" err="1">
                <a:solidFill>
                  <a:schemeClr val="tx2"/>
                </a:solidFill>
                <a:ea typeface="MS Sans Serif" charset="-122"/>
              </a:rPr>
              <a:t>mov</a:t>
            </a:r>
            <a:r>
              <a:rPr lang="en-US" altLang="zh-CN" b="0" dirty="0">
                <a:solidFill>
                  <a:schemeClr val="tx2"/>
                </a:solidFill>
                <a:ea typeface="MS Sans Serif" charset="-122"/>
              </a:rPr>
              <a:t> 	al,'*'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zh-CN" b="0" dirty="0">
                <a:solidFill>
                  <a:schemeClr val="tx2"/>
                </a:solidFill>
                <a:ea typeface="MS Sans Serif" charset="-122"/>
              </a:rPr>
              <a:t>      </a:t>
            </a:r>
            <a:r>
              <a:rPr lang="en-US" altLang="zh-CN" b="0" dirty="0" err="1">
                <a:solidFill>
                  <a:schemeClr val="tx2"/>
                </a:solidFill>
                <a:ea typeface="MS Sans Serif" charset="-122"/>
              </a:rPr>
              <a:t>mov</a:t>
            </a:r>
            <a:r>
              <a:rPr lang="en-US" altLang="zh-CN" b="0" dirty="0">
                <a:solidFill>
                  <a:schemeClr val="tx2"/>
                </a:solidFill>
                <a:ea typeface="MS Sans Serif" charset="-122"/>
              </a:rPr>
              <a:t> 	bh,0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zh-CN" b="0" dirty="0">
                <a:solidFill>
                  <a:schemeClr val="tx2"/>
                </a:solidFill>
                <a:ea typeface="MS Sans Serif" charset="-122"/>
              </a:rPr>
              <a:t>      </a:t>
            </a:r>
            <a:r>
              <a:rPr lang="en-US" altLang="zh-CN" b="0" dirty="0" err="1">
                <a:solidFill>
                  <a:schemeClr val="tx2"/>
                </a:solidFill>
                <a:ea typeface="MS Sans Serif" charset="-122"/>
              </a:rPr>
              <a:t>mov</a:t>
            </a:r>
            <a:r>
              <a:rPr lang="en-US" altLang="zh-CN" b="0" dirty="0">
                <a:solidFill>
                  <a:schemeClr val="tx2"/>
                </a:solidFill>
                <a:ea typeface="MS Sans Serif" charset="-122"/>
              </a:rPr>
              <a:t> 	bl,0</a:t>
            </a:r>
            <a:r>
              <a:rPr lang="en-US" altLang="zh-CN" b="0" dirty="0">
                <a:solidFill>
                  <a:srgbClr val="3333FF"/>
                </a:solidFill>
                <a:ea typeface="MS Sans Serif" charset="-122"/>
              </a:rPr>
              <a:t>da</a:t>
            </a:r>
            <a:r>
              <a:rPr lang="en-US" altLang="zh-CN" b="0" dirty="0">
                <a:solidFill>
                  <a:schemeClr val="tx2"/>
                </a:solidFill>
                <a:ea typeface="MS Sans Serif" charset="-122"/>
              </a:rPr>
              <a:t>h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zh-CN" b="0" dirty="0">
                <a:solidFill>
                  <a:schemeClr val="tx2"/>
                </a:solidFill>
                <a:ea typeface="MS Sans Serif" charset="-122"/>
              </a:rPr>
              <a:t>      </a:t>
            </a:r>
            <a:r>
              <a:rPr lang="en-US" altLang="zh-CN" b="0" dirty="0" err="1">
                <a:solidFill>
                  <a:schemeClr val="tx2"/>
                </a:solidFill>
                <a:ea typeface="MS Sans Serif" charset="-122"/>
              </a:rPr>
              <a:t>mov</a:t>
            </a:r>
            <a:r>
              <a:rPr lang="en-US" altLang="zh-CN" b="0" dirty="0">
                <a:solidFill>
                  <a:schemeClr val="tx2"/>
                </a:solidFill>
                <a:ea typeface="MS Sans Serif" charset="-122"/>
              </a:rPr>
              <a:t> 	cx,5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zh-CN" b="0" dirty="0">
                <a:solidFill>
                  <a:schemeClr val="tx2"/>
                </a:solidFill>
                <a:ea typeface="MS Sans Serif" charset="-122"/>
              </a:rPr>
              <a:t>      </a:t>
            </a:r>
            <a:r>
              <a:rPr lang="en-US" altLang="zh-CN" b="0" dirty="0" err="1">
                <a:solidFill>
                  <a:schemeClr val="tx2"/>
                </a:solidFill>
                <a:ea typeface="MS Sans Serif" charset="-122"/>
              </a:rPr>
              <a:t>int</a:t>
            </a:r>
            <a:r>
              <a:rPr lang="en-US" altLang="zh-CN" b="0" dirty="0">
                <a:solidFill>
                  <a:schemeClr val="tx2"/>
                </a:solidFill>
                <a:ea typeface="MS Sans Serif" charset="-122"/>
              </a:rPr>
              <a:t> 		10h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zh-CN" b="0" dirty="0">
                <a:ea typeface="MS Sans Serif" charset="-122"/>
              </a:rPr>
              <a:t>      </a:t>
            </a:r>
            <a:r>
              <a:rPr lang="en-US" altLang="zh-CN" b="0" dirty="0" err="1">
                <a:ea typeface="MS Sans Serif" charset="-122"/>
              </a:rPr>
              <a:t>mov</a:t>
            </a:r>
            <a:r>
              <a:rPr lang="en-US" altLang="zh-CN" b="0" dirty="0">
                <a:ea typeface="MS Sans Serif" charset="-122"/>
              </a:rPr>
              <a:t> 	ah,4ch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zh-CN" b="0" dirty="0">
                <a:ea typeface="MS Sans Serif" charset="-122"/>
              </a:rPr>
              <a:t>      </a:t>
            </a:r>
            <a:r>
              <a:rPr lang="en-US" altLang="zh-CN" b="0" dirty="0" err="1">
                <a:ea typeface="MS Sans Serif" charset="-122"/>
              </a:rPr>
              <a:t>int</a:t>
            </a:r>
            <a:r>
              <a:rPr lang="en-US" altLang="zh-CN" b="0" dirty="0">
                <a:ea typeface="MS Sans Serif" charset="-122"/>
              </a:rPr>
              <a:t>		21h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zh-CN" b="0" dirty="0">
                <a:ea typeface="MS Sans Serif" charset="-122"/>
              </a:rPr>
              <a:t>  code 	ends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zh-CN" b="0" dirty="0">
                <a:ea typeface="MS Sans Serif" charset="-122"/>
              </a:rPr>
              <a:t>end start</a:t>
            </a:r>
            <a:endParaRPr lang="en-US" altLang="zh-CN" b="0" dirty="0"/>
          </a:p>
        </p:txBody>
      </p:sp>
      <p:sp>
        <p:nvSpPr>
          <p:cNvPr id="115830" name="Text Box 118"/>
          <p:cNvSpPr txBox="1">
            <a:spLocks noChangeArrowheads="1"/>
          </p:cNvSpPr>
          <p:nvPr/>
        </p:nvSpPr>
        <p:spPr bwMode="auto">
          <a:xfrm>
            <a:off x="5251512" y="1647133"/>
            <a:ext cx="3429000" cy="255454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000" b="1" dirty="0">
                <a:solidFill>
                  <a:srgbClr val="3333FF"/>
                </a:solidFill>
                <a:latin typeface="楷体_GB2312" pitchFamily="1" charset="-122"/>
                <a:ea typeface="楷体_GB2312" pitchFamily="1" charset="-122"/>
              </a:rPr>
              <a:t>在当前光标位置写字符和属性（</a:t>
            </a:r>
            <a:r>
              <a:rPr lang="en-US" altLang="zh-CN" sz="2000" b="1" dirty="0">
                <a:solidFill>
                  <a:srgbClr val="3333FF"/>
                </a:solidFill>
                <a:latin typeface="楷体_GB2312" pitchFamily="1" charset="-122"/>
                <a:ea typeface="楷体_GB2312" pitchFamily="1" charset="-122"/>
              </a:rPr>
              <a:t>9</a:t>
            </a:r>
            <a:r>
              <a:rPr lang="zh-CN" altLang="en-US" sz="2000" b="1" dirty="0">
                <a:solidFill>
                  <a:srgbClr val="3333FF"/>
                </a:solidFill>
                <a:latin typeface="楷体_GB2312" pitchFamily="1" charset="-122"/>
                <a:ea typeface="楷体_GB2312" pitchFamily="1" charset="-122"/>
              </a:rPr>
              <a:t>号功能）</a:t>
            </a:r>
          </a:p>
          <a:p>
            <a:pPr algn="just">
              <a:spcBef>
                <a:spcPct val="50000"/>
              </a:spcBef>
            </a:pPr>
            <a:r>
              <a:rPr lang="zh-CN" altLang="en-US" sz="2000" b="1" dirty="0">
                <a:solidFill>
                  <a:srgbClr val="3333FF"/>
                </a:solidFill>
                <a:latin typeface="楷体_GB2312" pitchFamily="1" charset="-122"/>
                <a:ea typeface="楷体_GB2312" pitchFamily="1" charset="-122"/>
              </a:rPr>
              <a:t>入口参数：</a:t>
            </a:r>
            <a:r>
              <a:rPr lang="en-US" altLang="zh-CN" sz="2000" b="1" dirty="0">
                <a:solidFill>
                  <a:srgbClr val="3333FF"/>
                </a:solidFill>
                <a:latin typeface="楷体_GB2312" pitchFamily="1" charset="-122"/>
                <a:ea typeface="楷体_GB2312" pitchFamily="1" charset="-122"/>
              </a:rPr>
              <a:t>AH=9</a:t>
            </a:r>
            <a:r>
              <a:rPr lang="zh-CN" altLang="en-US" sz="2000" b="1" dirty="0">
                <a:solidFill>
                  <a:srgbClr val="3333FF"/>
                </a:solidFill>
                <a:latin typeface="楷体_GB2312" pitchFamily="1" charset="-122"/>
                <a:ea typeface="楷体_GB2312" pitchFamily="1" charset="-122"/>
              </a:rPr>
              <a:t>，</a:t>
            </a:r>
            <a:r>
              <a:rPr lang="en-US" altLang="zh-CN" sz="2000" b="1" dirty="0">
                <a:solidFill>
                  <a:srgbClr val="3333FF"/>
                </a:solidFill>
                <a:latin typeface="楷体_GB2312" pitchFamily="1" charset="-122"/>
                <a:ea typeface="楷体_GB2312" pitchFamily="1" charset="-122"/>
              </a:rPr>
              <a:t>BH=</a:t>
            </a:r>
            <a:r>
              <a:rPr lang="zh-CN" altLang="en-US" sz="2000" b="1" dirty="0">
                <a:solidFill>
                  <a:srgbClr val="3333FF"/>
                </a:solidFill>
                <a:latin typeface="楷体_GB2312" pitchFamily="1" charset="-122"/>
                <a:ea typeface="楷体_GB2312" pitchFamily="1" charset="-122"/>
              </a:rPr>
              <a:t>页号，</a:t>
            </a:r>
            <a:r>
              <a:rPr lang="en-US" altLang="zh-CN" sz="2000" b="1" dirty="0">
                <a:solidFill>
                  <a:srgbClr val="3333FF"/>
                </a:solidFill>
                <a:latin typeface="楷体_GB2312" pitchFamily="1" charset="-122"/>
                <a:ea typeface="楷体_GB2312" pitchFamily="1" charset="-122"/>
              </a:rPr>
              <a:t>AL=</a:t>
            </a:r>
            <a:r>
              <a:rPr lang="zh-CN" altLang="en-US" sz="2000" b="1" dirty="0">
                <a:solidFill>
                  <a:srgbClr val="3333FF"/>
                </a:solidFill>
                <a:latin typeface="楷体_GB2312" pitchFamily="1" charset="-122"/>
                <a:ea typeface="楷体_GB2312" pitchFamily="1" charset="-122"/>
              </a:rPr>
              <a:t>字符的</a:t>
            </a:r>
            <a:r>
              <a:rPr lang="en-US" altLang="zh-CN" sz="2000" b="1" dirty="0">
                <a:solidFill>
                  <a:srgbClr val="3333FF"/>
                </a:solidFill>
                <a:latin typeface="楷体_GB2312" pitchFamily="1" charset="-122"/>
                <a:ea typeface="楷体_GB2312" pitchFamily="1" charset="-122"/>
              </a:rPr>
              <a:t>ASCII</a:t>
            </a:r>
            <a:r>
              <a:rPr lang="zh-CN" altLang="en-US" sz="2000" b="1" dirty="0">
                <a:solidFill>
                  <a:srgbClr val="3333FF"/>
                </a:solidFill>
                <a:latin typeface="楷体_GB2312" pitchFamily="1" charset="-122"/>
                <a:ea typeface="楷体_GB2312" pitchFamily="1" charset="-122"/>
              </a:rPr>
              <a:t>码，</a:t>
            </a:r>
            <a:r>
              <a:rPr lang="en-US" altLang="zh-CN" sz="2000" b="1" dirty="0">
                <a:solidFill>
                  <a:srgbClr val="3333FF"/>
                </a:solidFill>
                <a:latin typeface="楷体_GB2312" pitchFamily="1" charset="-122"/>
                <a:ea typeface="楷体_GB2312" pitchFamily="1" charset="-122"/>
              </a:rPr>
              <a:t>BL=</a:t>
            </a:r>
            <a:r>
              <a:rPr lang="zh-CN" altLang="en-US" sz="2000" b="1" dirty="0">
                <a:solidFill>
                  <a:srgbClr val="3333FF"/>
                </a:solidFill>
                <a:latin typeface="楷体_GB2312" pitchFamily="1" charset="-122"/>
                <a:ea typeface="楷体_GB2312" pitchFamily="1" charset="-122"/>
              </a:rPr>
              <a:t>字符属性，</a:t>
            </a:r>
            <a:r>
              <a:rPr lang="en-US" altLang="zh-CN" sz="2000" b="1" dirty="0">
                <a:solidFill>
                  <a:srgbClr val="3333FF"/>
                </a:solidFill>
                <a:latin typeface="楷体_GB2312" pitchFamily="1" charset="-122"/>
                <a:ea typeface="楷体_GB2312" pitchFamily="1" charset="-122"/>
              </a:rPr>
              <a:t>CX=</a:t>
            </a:r>
            <a:r>
              <a:rPr lang="zh-CN" altLang="en-US" sz="2000" b="1" dirty="0">
                <a:solidFill>
                  <a:srgbClr val="3333FF"/>
                </a:solidFill>
                <a:latin typeface="楷体_GB2312" pitchFamily="1" charset="-122"/>
                <a:ea typeface="楷体_GB2312" pitchFamily="1" charset="-122"/>
              </a:rPr>
              <a:t>写入字符次数。</a:t>
            </a:r>
          </a:p>
          <a:p>
            <a:pPr algn="just">
              <a:spcBef>
                <a:spcPct val="50000"/>
              </a:spcBef>
            </a:pPr>
            <a:r>
              <a:rPr lang="zh-CN" altLang="en-US" sz="2000" b="1" dirty="0">
                <a:solidFill>
                  <a:srgbClr val="3333FF"/>
                </a:solidFill>
                <a:latin typeface="楷体_GB2312" pitchFamily="1" charset="-122"/>
                <a:ea typeface="楷体_GB2312" pitchFamily="1" charset="-122"/>
              </a:rPr>
              <a:t>出口参数：无。</a:t>
            </a:r>
          </a:p>
        </p:txBody>
      </p:sp>
      <p:sp>
        <p:nvSpPr>
          <p:cNvPr id="115831" name="Line 119"/>
          <p:cNvSpPr>
            <a:spLocks noChangeShapeType="1"/>
          </p:cNvSpPr>
          <p:nvPr/>
        </p:nvSpPr>
        <p:spPr bwMode="auto">
          <a:xfrm flipH="1" flipV="1">
            <a:off x="3131840" y="2741818"/>
            <a:ext cx="2119672" cy="0"/>
          </a:xfrm>
          <a:prstGeom prst="line">
            <a:avLst/>
          </a:prstGeom>
          <a:noFill/>
          <a:ln w="5080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显示器</a:t>
            </a:r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I/O</a:t>
            </a:r>
            <a:endParaRPr lang="zh-CN" altLang="en-US" sz="2600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  <p:pic>
        <p:nvPicPr>
          <p:cNvPr id="1218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515" y="4201678"/>
            <a:ext cx="4355976" cy="26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937807" y="5933788"/>
            <a:ext cx="125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u="sng" dirty="0">
                <a:solidFill>
                  <a:srgbClr val="FF0000"/>
                </a:solidFill>
              </a:rPr>
              <a:t>917.asm</a:t>
            </a:r>
            <a:endParaRPr lang="zh-CN" altLang="en-US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8783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44947"/>
            <a:ext cx="8604250" cy="22320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effectLst/>
                <a:latin typeface="黑体" pitchFamily="49" charset="-122"/>
                <a:ea typeface="黑体" pitchFamily="49" charset="-122"/>
              </a:rPr>
              <a:t>(2) DOS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400" dirty="0">
                <a:solidFill>
                  <a:schemeClr val="hlink"/>
                </a:solidFill>
                <a:effectLst/>
                <a:latin typeface="黑体" pitchFamily="49" charset="-122"/>
                <a:ea typeface="黑体" pitchFamily="49" charset="-122"/>
              </a:rPr>
              <a:t>磁盘操作系统（</a:t>
            </a:r>
            <a:r>
              <a:rPr lang="en-US" altLang="zh-CN" sz="2400" dirty="0">
                <a:solidFill>
                  <a:schemeClr val="hlink"/>
                </a:solidFill>
                <a:effectLst/>
                <a:latin typeface="黑体" pitchFamily="49" charset="-122"/>
                <a:ea typeface="黑体" pitchFamily="49" charset="-122"/>
              </a:rPr>
              <a:t>Disk Operating System</a:t>
            </a:r>
            <a:r>
              <a:rPr lang="zh-CN" altLang="en-US" sz="2400" dirty="0" smtClean="0">
                <a:solidFill>
                  <a:schemeClr val="hlink"/>
                </a:solidFill>
                <a:effectLst/>
                <a:latin typeface="黑体" pitchFamily="49" charset="-122"/>
                <a:ea typeface="黑体" pitchFamily="49" charset="-122"/>
              </a:rPr>
              <a:t>）</a:t>
            </a:r>
            <a:r>
              <a:rPr lang="zh-CN" altLang="en-US" sz="2400" dirty="0" smtClean="0">
                <a:effectLst/>
                <a:latin typeface="黑体" pitchFamily="49" charset="-122"/>
                <a:ea typeface="黑体" pitchFamily="49" charset="-122"/>
              </a:rPr>
              <a:t>，是</a:t>
            </a:r>
            <a:r>
              <a:rPr lang="zh-CN" altLang="en-US" sz="2400" dirty="0">
                <a:effectLst/>
                <a:latin typeface="黑体" pitchFamily="49" charset="-122"/>
                <a:ea typeface="黑体" pitchFamily="49" charset="-122"/>
              </a:rPr>
              <a:t>早期</a:t>
            </a:r>
            <a:r>
              <a:rPr lang="en-US" altLang="zh-CN" sz="2400" dirty="0">
                <a:effectLst/>
                <a:latin typeface="黑体" pitchFamily="49" charset="-122"/>
                <a:ea typeface="黑体" pitchFamily="49" charset="-122"/>
              </a:rPr>
              <a:t>PC</a:t>
            </a:r>
            <a:r>
              <a:rPr lang="zh-CN" altLang="en-US" sz="2400" dirty="0">
                <a:effectLst/>
                <a:latin typeface="黑体" pitchFamily="49" charset="-122"/>
                <a:ea typeface="黑体" pitchFamily="49" charset="-122"/>
              </a:rPr>
              <a:t>机的重要操作系统之一，主要完成对文件、设备、内存的管理。主要包括三个模块：</a:t>
            </a:r>
            <a:r>
              <a:rPr lang="en-US" altLang="zh-CN" sz="2400" dirty="0">
                <a:effectLst/>
                <a:latin typeface="黑体" pitchFamily="49" charset="-122"/>
                <a:ea typeface="黑体" pitchFamily="49" charset="-122"/>
              </a:rPr>
              <a:t>IBMBIO.com</a:t>
            </a:r>
            <a:r>
              <a:rPr lang="zh-CN" altLang="en-US" sz="2400" dirty="0">
                <a:effectLst/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400" dirty="0">
                <a:effectLst/>
                <a:latin typeface="黑体" pitchFamily="49" charset="-122"/>
                <a:ea typeface="黑体" pitchFamily="49" charset="-122"/>
              </a:rPr>
              <a:t>IBMDOS.com</a:t>
            </a:r>
            <a:r>
              <a:rPr lang="zh-CN" altLang="en-US" sz="2400" dirty="0">
                <a:effectLst/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400" dirty="0">
                <a:effectLst/>
                <a:latin typeface="黑体" pitchFamily="49" charset="-122"/>
                <a:ea typeface="黑体" pitchFamily="49" charset="-122"/>
              </a:rPr>
              <a:t>COMMAND.com</a:t>
            </a:r>
            <a:r>
              <a:rPr lang="zh-CN" altLang="en-US" sz="2400" dirty="0">
                <a:effectLst/>
                <a:latin typeface="黑体" pitchFamily="49" charset="-122"/>
                <a:ea typeface="黑体" pitchFamily="49" charset="-122"/>
              </a:rPr>
              <a:t>，其功能分别为：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449511" y="3311976"/>
            <a:ext cx="8352928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altLang="zh-CN" sz="2200" b="1" dirty="0">
                <a:latin typeface="+mn-lt"/>
              </a:rPr>
              <a:t>(a)IBMBIO.COM</a:t>
            </a:r>
            <a:r>
              <a:rPr lang="zh-CN" altLang="en-US" sz="2200" b="1" dirty="0">
                <a:latin typeface="+mn-lt"/>
              </a:rPr>
              <a:t>：</a:t>
            </a:r>
            <a:r>
              <a:rPr lang="en-US" altLang="zh-CN" sz="2200" b="1" dirty="0">
                <a:latin typeface="+mn-lt"/>
              </a:rPr>
              <a:t>DOS</a:t>
            </a:r>
            <a:r>
              <a:rPr lang="zh-CN" altLang="en-US" sz="2200" b="1" dirty="0">
                <a:latin typeface="+mn-lt"/>
              </a:rPr>
              <a:t>在</a:t>
            </a:r>
            <a:r>
              <a:rPr lang="en-US" altLang="zh-CN" sz="2200" b="1" dirty="0">
                <a:latin typeface="+mn-lt"/>
              </a:rPr>
              <a:t>ROM BIOS</a:t>
            </a:r>
            <a:r>
              <a:rPr lang="zh-CN" altLang="en-US" sz="2200" b="1" dirty="0">
                <a:latin typeface="+mn-lt"/>
              </a:rPr>
              <a:t>的基础上开发了一组输入输出</a:t>
            </a:r>
            <a:r>
              <a:rPr lang="zh-CN" altLang="en-US" sz="2200" b="1" dirty="0">
                <a:solidFill>
                  <a:srgbClr val="FF0000"/>
                </a:solidFill>
                <a:latin typeface="+mn-lt"/>
              </a:rPr>
              <a:t>设备</a:t>
            </a:r>
            <a:r>
              <a:rPr lang="zh-CN" altLang="en-US" sz="2200" b="1" dirty="0">
                <a:latin typeface="+mn-lt"/>
              </a:rPr>
              <a:t>处理程序，是</a:t>
            </a:r>
            <a:r>
              <a:rPr lang="en-US" altLang="zh-CN" sz="2200" b="1" dirty="0">
                <a:latin typeface="+mn-lt"/>
              </a:rPr>
              <a:t>DOS</a:t>
            </a:r>
            <a:r>
              <a:rPr lang="zh-CN" altLang="en-US" sz="2200" b="1" dirty="0">
                <a:latin typeface="+mn-lt"/>
              </a:rPr>
              <a:t>与</a:t>
            </a:r>
            <a:r>
              <a:rPr lang="en-US" altLang="zh-CN" sz="2200" b="1" dirty="0">
                <a:latin typeface="+mn-lt"/>
              </a:rPr>
              <a:t>ROM BIOS</a:t>
            </a:r>
            <a:r>
              <a:rPr lang="zh-CN" altLang="en-US" sz="2200" b="1" dirty="0">
                <a:latin typeface="+mn-lt"/>
              </a:rPr>
              <a:t>的</a:t>
            </a:r>
            <a:r>
              <a:rPr lang="zh-CN" altLang="en-US" sz="2200" b="1" dirty="0" smtClean="0">
                <a:latin typeface="+mn-lt"/>
              </a:rPr>
              <a:t>接口。</a:t>
            </a:r>
            <a:endParaRPr lang="zh-CN" altLang="en-US" sz="2200" b="1" dirty="0">
              <a:latin typeface="+mn-lt"/>
            </a:endParaRPr>
          </a:p>
          <a:p>
            <a:pPr algn="just">
              <a:spcBef>
                <a:spcPts val="600"/>
              </a:spcBef>
            </a:pPr>
            <a:r>
              <a:rPr lang="en-US" altLang="zh-CN" sz="2200" b="1" dirty="0">
                <a:latin typeface="+mn-lt"/>
              </a:rPr>
              <a:t>(b)IBMDOS.COM</a:t>
            </a:r>
            <a:r>
              <a:rPr lang="zh-CN" altLang="en-US" sz="2200" b="1" dirty="0">
                <a:latin typeface="+mn-lt"/>
              </a:rPr>
              <a:t>：在</a:t>
            </a:r>
            <a:r>
              <a:rPr lang="en-US" altLang="zh-CN" sz="2200" b="1" dirty="0">
                <a:latin typeface="+mn-lt"/>
              </a:rPr>
              <a:t>IBMBIO.COM</a:t>
            </a:r>
            <a:r>
              <a:rPr lang="zh-CN" altLang="en-US" sz="2200" b="1" dirty="0">
                <a:latin typeface="+mn-lt"/>
              </a:rPr>
              <a:t>的基础上，</a:t>
            </a:r>
            <a:r>
              <a:rPr lang="en-US" altLang="zh-CN" sz="2200" b="1" dirty="0">
                <a:latin typeface="+mn-lt"/>
              </a:rPr>
              <a:t>DOS</a:t>
            </a:r>
            <a:r>
              <a:rPr lang="zh-CN" altLang="en-US" sz="2200" b="1" dirty="0">
                <a:latin typeface="+mn-lt"/>
              </a:rPr>
              <a:t>还开发有</a:t>
            </a:r>
            <a:r>
              <a:rPr lang="zh-CN" altLang="en-US" sz="2200" b="1" dirty="0" smtClean="0">
                <a:solidFill>
                  <a:schemeClr val="hlink"/>
                </a:solidFill>
                <a:latin typeface="+mn-lt"/>
              </a:rPr>
              <a:t>文件</a:t>
            </a:r>
            <a:r>
              <a:rPr lang="zh-CN" altLang="en-US" sz="2200" b="1" dirty="0" smtClean="0">
                <a:latin typeface="+mn-lt"/>
              </a:rPr>
              <a:t>管理程序和一些处理程序</a:t>
            </a:r>
            <a:r>
              <a:rPr lang="zh-CN" altLang="en-US" sz="2200" b="1" dirty="0">
                <a:latin typeface="+mn-lt"/>
              </a:rPr>
              <a:t>，称为</a:t>
            </a:r>
            <a:r>
              <a:rPr lang="en-US" altLang="zh-CN" sz="2200" b="1" dirty="0">
                <a:latin typeface="+mn-lt"/>
              </a:rPr>
              <a:t>IBMDOS.COM</a:t>
            </a:r>
            <a:r>
              <a:rPr lang="zh-CN" altLang="en-US" sz="2200" b="1" dirty="0">
                <a:latin typeface="+mn-lt"/>
              </a:rPr>
              <a:t>。</a:t>
            </a:r>
          </a:p>
          <a:p>
            <a:pPr algn="just">
              <a:spcBef>
                <a:spcPts val="600"/>
              </a:spcBef>
            </a:pPr>
            <a:r>
              <a:rPr lang="en-US" altLang="zh-CN" sz="2200" b="1" dirty="0">
                <a:latin typeface="+mn-lt"/>
              </a:rPr>
              <a:t>(c)COMMAND.COM</a:t>
            </a:r>
            <a:r>
              <a:rPr lang="zh-CN" altLang="en-US" sz="2200" b="1" dirty="0">
                <a:latin typeface="+mn-lt"/>
              </a:rPr>
              <a:t>：</a:t>
            </a:r>
            <a:r>
              <a:rPr lang="en-US" altLang="zh-CN" sz="2200" b="1" dirty="0">
                <a:latin typeface="+mn-lt"/>
              </a:rPr>
              <a:t>DOS</a:t>
            </a:r>
            <a:r>
              <a:rPr lang="zh-CN" altLang="en-US" sz="2200" b="1" dirty="0">
                <a:latin typeface="+mn-lt"/>
              </a:rPr>
              <a:t>的命令处理程序。</a:t>
            </a:r>
          </a:p>
          <a:p>
            <a:pPr algn="just">
              <a:spcBef>
                <a:spcPts val="600"/>
              </a:spcBef>
            </a:pPr>
            <a:endParaRPr lang="zh-CN" altLang="en-US" sz="2200" b="1" dirty="0">
              <a:latin typeface="+mn-lt"/>
            </a:endParaRPr>
          </a:p>
          <a:p>
            <a:pPr algn="just">
              <a:spcBef>
                <a:spcPts val="600"/>
              </a:spcBef>
            </a:pPr>
            <a:r>
              <a:rPr lang="en-US" altLang="zh-CN" sz="2200" b="1" dirty="0">
                <a:solidFill>
                  <a:schemeClr val="hlink"/>
                </a:solidFill>
                <a:latin typeface="+mn-lt"/>
                <a:sym typeface="Wingdings" pitchFamily="2" charset="2"/>
              </a:rPr>
              <a:t></a:t>
            </a:r>
            <a:r>
              <a:rPr lang="en-US" altLang="zh-CN" sz="2200" b="1" dirty="0">
                <a:solidFill>
                  <a:srgbClr val="0000FF"/>
                </a:solidFill>
                <a:latin typeface="+mn-lt"/>
              </a:rPr>
              <a:t>COMMAND.COM</a:t>
            </a:r>
            <a:r>
              <a:rPr lang="zh-CN" altLang="en-US" sz="2200" b="1" dirty="0">
                <a:solidFill>
                  <a:srgbClr val="0000FF"/>
                </a:solidFill>
                <a:latin typeface="+mn-lt"/>
              </a:rPr>
              <a:t>与</a:t>
            </a:r>
            <a:r>
              <a:rPr lang="en-US" altLang="zh-CN" sz="2200" b="1" dirty="0">
                <a:solidFill>
                  <a:srgbClr val="0000FF"/>
                </a:solidFill>
                <a:latin typeface="+mn-lt"/>
              </a:rPr>
              <a:t>IBMBIO.COM</a:t>
            </a:r>
            <a:r>
              <a:rPr lang="zh-CN" altLang="en-US" sz="2200" b="1" dirty="0">
                <a:solidFill>
                  <a:srgbClr val="0000FF"/>
                </a:solidFill>
                <a:latin typeface="+mn-lt"/>
              </a:rPr>
              <a:t>、</a:t>
            </a:r>
            <a:r>
              <a:rPr lang="en-US" altLang="zh-CN" sz="2200" b="1" dirty="0">
                <a:solidFill>
                  <a:srgbClr val="0000FF"/>
                </a:solidFill>
                <a:latin typeface="+mn-lt"/>
              </a:rPr>
              <a:t>IBMDOS.COM</a:t>
            </a:r>
            <a:r>
              <a:rPr lang="zh-CN" altLang="en-US" sz="2200" b="1" dirty="0">
                <a:solidFill>
                  <a:srgbClr val="0000FF"/>
                </a:solidFill>
                <a:latin typeface="+mn-lt"/>
              </a:rPr>
              <a:t>一起构成了基本</a:t>
            </a:r>
            <a:r>
              <a:rPr lang="en-US" altLang="zh-CN" sz="2200" b="1" dirty="0">
                <a:solidFill>
                  <a:srgbClr val="0000FF"/>
                </a:solidFill>
                <a:latin typeface="+mn-lt"/>
              </a:rPr>
              <a:t>DOS</a:t>
            </a:r>
            <a:r>
              <a:rPr lang="zh-CN" altLang="en-US" sz="2200" b="1" dirty="0">
                <a:solidFill>
                  <a:srgbClr val="0000FF"/>
                </a:solidFill>
                <a:latin typeface="+mn-lt"/>
              </a:rPr>
              <a:t>系统。</a:t>
            </a:r>
          </a:p>
        </p:txBody>
      </p:sp>
      <p:sp>
        <p:nvSpPr>
          <p:cNvPr id="4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BIOS</a:t>
            </a:r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与</a:t>
            </a:r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DOS</a:t>
            </a:r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2169068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6" name="Text Box 2052"/>
          <p:cNvSpPr txBox="1">
            <a:spLocks noChangeArrowheads="1"/>
          </p:cNvSpPr>
          <p:nvPr/>
        </p:nvSpPr>
        <p:spPr bwMode="auto">
          <a:xfrm>
            <a:off x="467544" y="942281"/>
            <a:ext cx="4536504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1" charset="-122"/>
                <a:ea typeface="楷体_GB2312" pitchFamily="1" charset="-122"/>
              </a:rPr>
              <a:t>例：在屏幕上以红底蓝字显示字符串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243717" name="Text Box 2053"/>
          <p:cNvSpPr txBox="1">
            <a:spLocks noChangeArrowheads="1"/>
          </p:cNvSpPr>
          <p:nvPr/>
        </p:nvSpPr>
        <p:spPr bwMode="auto">
          <a:xfrm>
            <a:off x="251520" y="1491843"/>
            <a:ext cx="3096344" cy="2458622"/>
          </a:xfrm>
          <a:prstGeom prst="rect">
            <a:avLst/>
          </a:prstGeom>
          <a:solidFill>
            <a:srgbClr val="FF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altLang="zh-CN" sz="1800" b="0" dirty="0">
                <a:solidFill>
                  <a:srgbClr val="000066"/>
                </a:solidFill>
                <a:ea typeface="MS Sans Serif" charset="-122"/>
              </a:rPr>
              <a:t>data segment</a:t>
            </a:r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altLang="zh-CN" sz="1800" b="0" dirty="0">
                <a:solidFill>
                  <a:srgbClr val="000066"/>
                </a:solidFill>
                <a:ea typeface="MS Sans Serif" charset="-122"/>
              </a:rPr>
              <a:t>string  </a:t>
            </a:r>
            <a:r>
              <a:rPr lang="en-US" altLang="zh-CN" sz="1800" b="0" dirty="0" err="1">
                <a:solidFill>
                  <a:srgbClr val="000066"/>
                </a:solidFill>
                <a:ea typeface="MS Sans Serif" charset="-122"/>
              </a:rPr>
              <a:t>db</a:t>
            </a:r>
            <a:r>
              <a:rPr lang="en-US" altLang="zh-CN" sz="1800" b="0" dirty="0">
                <a:solidFill>
                  <a:srgbClr val="000066"/>
                </a:solidFill>
                <a:ea typeface="MS Sans Serif" charset="-122"/>
              </a:rPr>
              <a:t>   ‘Hello world!’</a:t>
            </a:r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altLang="zh-CN" sz="1800" b="0" dirty="0" err="1">
                <a:solidFill>
                  <a:srgbClr val="000066"/>
                </a:solidFill>
                <a:ea typeface="MS Sans Serif" charset="-122"/>
              </a:rPr>
              <a:t>len</a:t>
            </a:r>
            <a:r>
              <a:rPr lang="en-US" altLang="zh-CN" sz="1800" b="0" dirty="0">
                <a:solidFill>
                  <a:srgbClr val="000066"/>
                </a:solidFill>
                <a:ea typeface="MS Sans Serif" charset="-122"/>
              </a:rPr>
              <a:t>     </a:t>
            </a:r>
            <a:r>
              <a:rPr lang="en-US" altLang="zh-CN" sz="1800" b="0" dirty="0" err="1">
                <a:solidFill>
                  <a:srgbClr val="000066"/>
                </a:solidFill>
                <a:ea typeface="MS Sans Serif" charset="-122"/>
              </a:rPr>
              <a:t>equ</a:t>
            </a:r>
            <a:r>
              <a:rPr lang="en-US" altLang="zh-CN" sz="1800" b="0" dirty="0">
                <a:solidFill>
                  <a:srgbClr val="000066"/>
                </a:solidFill>
                <a:ea typeface="MS Sans Serif" charset="-122"/>
              </a:rPr>
              <a:t>   $-string</a:t>
            </a:r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altLang="zh-CN" sz="1800" b="0" dirty="0">
                <a:solidFill>
                  <a:srgbClr val="000066"/>
                </a:solidFill>
                <a:ea typeface="MS Sans Serif" charset="-122"/>
              </a:rPr>
              <a:t>data ends</a:t>
            </a:r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altLang="zh-CN" sz="1800" b="0" dirty="0">
                <a:solidFill>
                  <a:srgbClr val="000066"/>
                </a:solidFill>
                <a:ea typeface="MS Sans Serif" charset="-122"/>
              </a:rPr>
              <a:t>code segment</a:t>
            </a:r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altLang="zh-CN" sz="1800" b="0" dirty="0">
                <a:solidFill>
                  <a:srgbClr val="000066"/>
                </a:solidFill>
                <a:ea typeface="MS Sans Serif" charset="-122"/>
              </a:rPr>
              <a:t>      assume </a:t>
            </a:r>
            <a:r>
              <a:rPr lang="en-US" altLang="zh-CN" sz="1800" b="0" dirty="0" err="1">
                <a:solidFill>
                  <a:srgbClr val="000066"/>
                </a:solidFill>
                <a:ea typeface="MS Sans Serif" charset="-122"/>
              </a:rPr>
              <a:t>cs:code</a:t>
            </a:r>
            <a:r>
              <a:rPr lang="en-US" altLang="zh-CN" sz="1800" b="0" dirty="0">
                <a:solidFill>
                  <a:srgbClr val="000066"/>
                </a:solidFill>
                <a:ea typeface="MS Sans Serif" charset="-122"/>
              </a:rPr>
              <a:t>, </a:t>
            </a:r>
            <a:r>
              <a:rPr lang="en-US" altLang="zh-CN" sz="1800" b="0" dirty="0" err="1">
                <a:solidFill>
                  <a:srgbClr val="000066"/>
                </a:solidFill>
                <a:ea typeface="MS Sans Serif" charset="-122"/>
              </a:rPr>
              <a:t>ds:data</a:t>
            </a:r>
            <a:endParaRPr lang="en-US" altLang="zh-CN" sz="1800" b="0" dirty="0">
              <a:solidFill>
                <a:srgbClr val="000066"/>
              </a:solidFill>
              <a:ea typeface="MS Sans Serif" charset="-122"/>
            </a:endParaRPr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altLang="zh-CN" sz="1800" b="0" dirty="0">
                <a:solidFill>
                  <a:srgbClr val="000066"/>
                </a:solidFill>
                <a:ea typeface="MS Sans Serif" charset="-122"/>
              </a:rPr>
              <a:t>start: </a:t>
            </a:r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altLang="zh-CN" sz="1800" b="0" dirty="0">
                <a:solidFill>
                  <a:srgbClr val="000066"/>
                </a:solidFill>
                <a:ea typeface="MS Sans Serif" charset="-122"/>
              </a:rPr>
              <a:t>      </a:t>
            </a:r>
            <a:r>
              <a:rPr lang="en-US" altLang="zh-CN" sz="1800" b="0" dirty="0" err="1">
                <a:solidFill>
                  <a:srgbClr val="000066"/>
                </a:solidFill>
                <a:ea typeface="MS Sans Serif" charset="-122"/>
              </a:rPr>
              <a:t>mov</a:t>
            </a:r>
            <a:r>
              <a:rPr lang="en-US" altLang="zh-CN" sz="1800" b="0" dirty="0">
                <a:solidFill>
                  <a:srgbClr val="000066"/>
                </a:solidFill>
                <a:ea typeface="MS Sans Serif" charset="-122"/>
              </a:rPr>
              <a:t>  ax, data</a:t>
            </a:r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altLang="zh-CN" sz="1800" b="0" dirty="0">
                <a:solidFill>
                  <a:srgbClr val="000066"/>
                </a:solidFill>
                <a:ea typeface="MS Sans Serif" charset="-122"/>
              </a:rPr>
              <a:t>      mov  ds, ax</a:t>
            </a:r>
          </a:p>
        </p:txBody>
      </p:sp>
      <p:sp>
        <p:nvSpPr>
          <p:cNvPr id="243718" name="Text Box 2054"/>
          <p:cNvSpPr txBox="1">
            <a:spLocks noChangeArrowheads="1"/>
          </p:cNvSpPr>
          <p:nvPr/>
        </p:nvSpPr>
        <p:spPr bwMode="auto">
          <a:xfrm>
            <a:off x="3419872" y="1484784"/>
            <a:ext cx="2286000" cy="3807196"/>
          </a:xfrm>
          <a:prstGeom prst="rect">
            <a:avLst/>
          </a:prstGeom>
          <a:solidFill>
            <a:srgbClr val="FF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altLang="zh-CN" sz="1800" b="0" dirty="0">
                <a:solidFill>
                  <a:srgbClr val="009900"/>
                </a:solidFill>
                <a:ea typeface="MS Sans Serif" charset="-122"/>
              </a:rPr>
              <a:t>mov  </a:t>
            </a:r>
            <a:r>
              <a:rPr lang="en-US" altLang="zh-CN" sz="1800" b="0" dirty="0" err="1">
                <a:solidFill>
                  <a:srgbClr val="009900"/>
                </a:solidFill>
                <a:ea typeface="MS Sans Serif" charset="-122"/>
              </a:rPr>
              <a:t>bp,seg</a:t>
            </a:r>
            <a:r>
              <a:rPr lang="en-US" altLang="zh-CN" sz="1800" b="0" dirty="0">
                <a:solidFill>
                  <a:srgbClr val="009900"/>
                </a:solidFill>
                <a:ea typeface="MS Sans Serif" charset="-122"/>
              </a:rPr>
              <a:t> string</a:t>
            </a:r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altLang="zh-CN" sz="1800" b="0" dirty="0" err="1">
                <a:solidFill>
                  <a:srgbClr val="009900"/>
                </a:solidFill>
                <a:ea typeface="MS Sans Serif" charset="-122"/>
              </a:rPr>
              <a:t>mov</a:t>
            </a:r>
            <a:r>
              <a:rPr lang="en-US" altLang="zh-CN" sz="1800" b="0" dirty="0">
                <a:solidFill>
                  <a:srgbClr val="009900"/>
                </a:solidFill>
                <a:ea typeface="MS Sans Serif" charset="-122"/>
              </a:rPr>
              <a:t>  </a:t>
            </a:r>
            <a:r>
              <a:rPr lang="en-US" altLang="zh-CN" sz="1800" b="0" dirty="0" err="1">
                <a:solidFill>
                  <a:srgbClr val="009900"/>
                </a:solidFill>
                <a:ea typeface="MS Sans Serif" charset="-122"/>
              </a:rPr>
              <a:t>es,bp</a:t>
            </a:r>
            <a:endParaRPr lang="en-US" altLang="zh-CN" sz="1800" b="0" dirty="0">
              <a:solidFill>
                <a:srgbClr val="009900"/>
              </a:solidFill>
              <a:ea typeface="MS Sans Serif" charset="-122"/>
            </a:endParaRPr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altLang="zh-CN" sz="1800" b="0" dirty="0" err="1">
                <a:solidFill>
                  <a:srgbClr val="009900"/>
                </a:solidFill>
                <a:ea typeface="MS Sans Serif" charset="-122"/>
              </a:rPr>
              <a:t>mov</a:t>
            </a:r>
            <a:r>
              <a:rPr lang="en-US" altLang="zh-CN" sz="1800" b="0" dirty="0">
                <a:solidFill>
                  <a:srgbClr val="009900"/>
                </a:solidFill>
                <a:ea typeface="MS Sans Serif" charset="-122"/>
              </a:rPr>
              <a:t>   </a:t>
            </a:r>
            <a:r>
              <a:rPr lang="en-US" altLang="zh-CN" sz="1800" b="0" dirty="0" err="1">
                <a:solidFill>
                  <a:srgbClr val="009900"/>
                </a:solidFill>
                <a:ea typeface="MS Sans Serif" charset="-122"/>
              </a:rPr>
              <a:t>bp,offset</a:t>
            </a:r>
            <a:r>
              <a:rPr lang="en-US" altLang="zh-CN" sz="1800" b="0" dirty="0">
                <a:solidFill>
                  <a:srgbClr val="009900"/>
                </a:solidFill>
                <a:ea typeface="MS Sans Serif" charset="-122"/>
              </a:rPr>
              <a:t> string</a:t>
            </a:r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altLang="zh-CN" sz="1800" b="0" dirty="0" err="1">
                <a:solidFill>
                  <a:srgbClr val="009900"/>
                </a:solidFill>
                <a:ea typeface="MS Sans Serif" charset="-122"/>
              </a:rPr>
              <a:t>mov</a:t>
            </a:r>
            <a:r>
              <a:rPr lang="en-US" altLang="zh-CN" sz="1800" b="0" dirty="0">
                <a:solidFill>
                  <a:srgbClr val="009900"/>
                </a:solidFill>
                <a:ea typeface="MS Sans Serif" charset="-122"/>
              </a:rPr>
              <a:t>   </a:t>
            </a:r>
            <a:r>
              <a:rPr lang="en-US" altLang="zh-CN" sz="1800" b="0" dirty="0" err="1">
                <a:solidFill>
                  <a:srgbClr val="009900"/>
                </a:solidFill>
                <a:ea typeface="MS Sans Serif" charset="-122"/>
              </a:rPr>
              <a:t>cx,len</a:t>
            </a:r>
            <a:endParaRPr lang="en-US" altLang="zh-CN" sz="1800" b="0" dirty="0">
              <a:solidFill>
                <a:srgbClr val="009900"/>
              </a:solidFill>
              <a:ea typeface="MS Sans Serif" charset="-122"/>
            </a:endParaRPr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altLang="zh-CN" sz="1800" b="0" dirty="0" err="1">
                <a:solidFill>
                  <a:srgbClr val="009900"/>
                </a:solidFill>
                <a:ea typeface="MS Sans Serif" charset="-122"/>
              </a:rPr>
              <a:t>m</a:t>
            </a:r>
            <a:r>
              <a:rPr lang="en-US" altLang="zh-CN" sz="1800" b="0" dirty="0" err="1" smtClean="0">
                <a:solidFill>
                  <a:srgbClr val="009900"/>
                </a:solidFill>
                <a:ea typeface="MS Sans Serif" charset="-122"/>
              </a:rPr>
              <a:t>ov</a:t>
            </a:r>
            <a:r>
              <a:rPr lang="en-US" altLang="zh-CN" sz="1800" b="0" dirty="0" smtClean="0">
                <a:solidFill>
                  <a:srgbClr val="009900"/>
                </a:solidFill>
                <a:ea typeface="MS Sans Serif" charset="-122"/>
              </a:rPr>
              <a:t>   </a:t>
            </a:r>
            <a:r>
              <a:rPr lang="en-US" altLang="zh-CN" sz="1800" b="0" dirty="0" smtClean="0">
                <a:solidFill>
                  <a:srgbClr val="009900"/>
                </a:solidFill>
                <a:ea typeface="MS Sans Serif" charset="-122"/>
              </a:rPr>
              <a:t>dx,0</a:t>
            </a:r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altLang="zh-CN" sz="1800" b="0" dirty="0" err="1">
                <a:solidFill>
                  <a:srgbClr val="009900"/>
                </a:solidFill>
                <a:ea typeface="MS Sans Serif" charset="-122"/>
              </a:rPr>
              <a:t>m</a:t>
            </a:r>
            <a:r>
              <a:rPr lang="en-US" altLang="zh-CN" sz="1800" b="0" dirty="0" err="1" smtClean="0">
                <a:solidFill>
                  <a:srgbClr val="009900"/>
                </a:solidFill>
                <a:ea typeface="MS Sans Serif" charset="-122"/>
              </a:rPr>
              <a:t>ov</a:t>
            </a:r>
            <a:r>
              <a:rPr lang="en-US" altLang="zh-CN" sz="1800" b="0" dirty="0" smtClean="0">
                <a:solidFill>
                  <a:srgbClr val="009900"/>
                </a:solidFill>
                <a:ea typeface="MS Sans Serif" charset="-122"/>
              </a:rPr>
              <a:t>   </a:t>
            </a:r>
            <a:r>
              <a:rPr lang="en-US" altLang="zh-CN" sz="1800" b="0" dirty="0" err="1" smtClean="0">
                <a:solidFill>
                  <a:srgbClr val="009900"/>
                </a:solidFill>
                <a:ea typeface="MS Sans Serif" charset="-122"/>
              </a:rPr>
              <a:t>bh</a:t>
            </a:r>
            <a:r>
              <a:rPr lang="en-US" altLang="zh-CN" sz="1800" b="0" dirty="0" smtClean="0">
                <a:solidFill>
                  <a:srgbClr val="009900"/>
                </a:solidFill>
                <a:ea typeface="MS Sans Serif" charset="-122"/>
              </a:rPr>
              <a:t>, 0</a:t>
            </a:r>
            <a:endParaRPr lang="en-US" altLang="zh-CN" sz="1800" b="0" dirty="0">
              <a:solidFill>
                <a:srgbClr val="009900"/>
              </a:solidFill>
              <a:ea typeface="MS Sans Serif" charset="-122"/>
            </a:endParaRPr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altLang="zh-CN" sz="1800" b="0" dirty="0" err="1">
                <a:solidFill>
                  <a:srgbClr val="009900"/>
                </a:solidFill>
                <a:ea typeface="MS Sans Serif" charset="-122"/>
              </a:rPr>
              <a:t>mov</a:t>
            </a:r>
            <a:r>
              <a:rPr lang="en-US" altLang="zh-CN" sz="1800" b="0" dirty="0">
                <a:solidFill>
                  <a:srgbClr val="009900"/>
                </a:solidFill>
                <a:ea typeface="MS Sans Serif" charset="-122"/>
              </a:rPr>
              <a:t>   bl,41h</a:t>
            </a:r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altLang="zh-CN" sz="1800" b="0" dirty="0" err="1">
                <a:solidFill>
                  <a:srgbClr val="009900"/>
                </a:solidFill>
                <a:ea typeface="MS Sans Serif" charset="-122"/>
              </a:rPr>
              <a:t>mov</a:t>
            </a:r>
            <a:r>
              <a:rPr lang="en-US" altLang="zh-CN" sz="1800" b="0" dirty="0">
                <a:solidFill>
                  <a:srgbClr val="009900"/>
                </a:solidFill>
                <a:ea typeface="MS Sans Serif" charset="-122"/>
              </a:rPr>
              <a:t>   al,0</a:t>
            </a:r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altLang="zh-CN" sz="1800" b="0" dirty="0" err="1">
                <a:solidFill>
                  <a:srgbClr val="009900"/>
                </a:solidFill>
                <a:ea typeface="MS Sans Serif" charset="-122"/>
              </a:rPr>
              <a:t>m</a:t>
            </a:r>
            <a:r>
              <a:rPr lang="en-US" altLang="zh-CN" sz="1800" b="0" dirty="0" err="1" smtClean="0">
                <a:solidFill>
                  <a:srgbClr val="009900"/>
                </a:solidFill>
                <a:ea typeface="MS Sans Serif" charset="-122"/>
              </a:rPr>
              <a:t>ov</a:t>
            </a:r>
            <a:r>
              <a:rPr lang="en-US" altLang="zh-CN" sz="1800" b="0" dirty="0" smtClean="0">
                <a:solidFill>
                  <a:srgbClr val="009900"/>
                </a:solidFill>
                <a:ea typeface="MS Sans Serif" charset="-122"/>
              </a:rPr>
              <a:t>   </a:t>
            </a:r>
            <a:r>
              <a:rPr lang="en-US" altLang="zh-CN" sz="1800" b="0" dirty="0">
                <a:solidFill>
                  <a:srgbClr val="009900"/>
                </a:solidFill>
                <a:ea typeface="MS Sans Serif" charset="-122"/>
              </a:rPr>
              <a:t>ah,13h</a:t>
            </a:r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altLang="zh-CN" sz="1800" b="0" dirty="0" err="1">
                <a:solidFill>
                  <a:srgbClr val="009900"/>
                </a:solidFill>
                <a:ea typeface="MS Sans Serif" charset="-122"/>
              </a:rPr>
              <a:t>int</a:t>
            </a:r>
            <a:r>
              <a:rPr lang="en-US" altLang="zh-CN" sz="1800" b="0" dirty="0">
                <a:solidFill>
                  <a:srgbClr val="009900"/>
                </a:solidFill>
                <a:ea typeface="MS Sans Serif" charset="-122"/>
              </a:rPr>
              <a:t>      10h</a:t>
            </a:r>
            <a:r>
              <a:rPr lang="en-US" altLang="zh-CN" sz="1800" b="0" dirty="0">
                <a:solidFill>
                  <a:schemeClr val="accent2"/>
                </a:solidFill>
                <a:ea typeface="MS Sans Serif" charset="-122"/>
              </a:rPr>
              <a:t>         </a:t>
            </a:r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altLang="zh-CN" sz="1800" b="0" dirty="0" err="1">
                <a:solidFill>
                  <a:srgbClr val="000066"/>
                </a:solidFill>
                <a:ea typeface="MS Sans Serif" charset="-122"/>
              </a:rPr>
              <a:t>Mov</a:t>
            </a:r>
            <a:r>
              <a:rPr lang="en-US" altLang="zh-CN" sz="1800" b="0" dirty="0">
                <a:solidFill>
                  <a:srgbClr val="000066"/>
                </a:solidFill>
                <a:ea typeface="MS Sans Serif" charset="-122"/>
              </a:rPr>
              <a:t>   ah,4ch</a:t>
            </a:r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altLang="zh-CN" sz="1800" b="0" dirty="0" err="1">
                <a:solidFill>
                  <a:srgbClr val="000066"/>
                </a:solidFill>
                <a:ea typeface="MS Sans Serif" charset="-122"/>
              </a:rPr>
              <a:t>Int</a:t>
            </a:r>
            <a:r>
              <a:rPr lang="en-US" altLang="zh-CN" sz="1800" b="0" dirty="0">
                <a:solidFill>
                  <a:srgbClr val="000066"/>
                </a:solidFill>
                <a:ea typeface="MS Sans Serif" charset="-122"/>
              </a:rPr>
              <a:t>      21h</a:t>
            </a:r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altLang="zh-CN" sz="1800" b="0" dirty="0">
                <a:solidFill>
                  <a:srgbClr val="000066"/>
                </a:solidFill>
                <a:ea typeface="MS Sans Serif" charset="-122"/>
              </a:rPr>
              <a:t>  code ends</a:t>
            </a:r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altLang="zh-CN" sz="1800" b="0" dirty="0">
                <a:solidFill>
                  <a:srgbClr val="000066"/>
                </a:solidFill>
                <a:ea typeface="MS Sans Serif" charset="-122"/>
              </a:rPr>
              <a:t>end start</a:t>
            </a:r>
          </a:p>
        </p:txBody>
      </p:sp>
      <p:sp>
        <p:nvSpPr>
          <p:cNvPr id="243720" name="Text Box 2056"/>
          <p:cNvSpPr txBox="1">
            <a:spLocks noChangeArrowheads="1"/>
          </p:cNvSpPr>
          <p:nvPr/>
        </p:nvSpPr>
        <p:spPr bwMode="auto">
          <a:xfrm>
            <a:off x="5791200" y="1052736"/>
            <a:ext cx="3124200" cy="546611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1800" b="1" dirty="0">
                <a:solidFill>
                  <a:srgbClr val="3333FF"/>
                </a:solidFill>
                <a:latin typeface="+mn-lt"/>
                <a:ea typeface="楷体_GB2312" pitchFamily="1" charset="-122"/>
              </a:rPr>
              <a:t>(8</a:t>
            </a:r>
            <a:r>
              <a:rPr lang="zh-CN" altLang="en-US" sz="1800" b="1" dirty="0">
                <a:solidFill>
                  <a:srgbClr val="3333FF"/>
                </a:solidFill>
                <a:latin typeface="+mn-lt"/>
                <a:ea typeface="楷体_GB2312" pitchFamily="1" charset="-122"/>
              </a:rPr>
              <a:t>）显示字符串（</a:t>
            </a:r>
            <a:r>
              <a:rPr lang="en-US" altLang="zh-CN" sz="1800" b="1" dirty="0">
                <a:solidFill>
                  <a:srgbClr val="3333FF"/>
                </a:solidFill>
                <a:latin typeface="+mn-lt"/>
                <a:ea typeface="楷体_GB2312" pitchFamily="1" charset="-122"/>
              </a:rPr>
              <a:t>13</a:t>
            </a:r>
            <a:r>
              <a:rPr lang="zh-CN" altLang="en-US" sz="1800" b="1" dirty="0">
                <a:solidFill>
                  <a:srgbClr val="3333FF"/>
                </a:solidFill>
                <a:latin typeface="+mn-lt"/>
                <a:ea typeface="楷体_GB2312" pitchFamily="1" charset="-122"/>
              </a:rPr>
              <a:t>号功能）</a:t>
            </a:r>
          </a:p>
          <a:p>
            <a:pPr>
              <a:spcBef>
                <a:spcPct val="2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+mn-lt"/>
                <a:ea typeface="楷体_GB2312" pitchFamily="1" charset="-122"/>
              </a:rPr>
              <a:t>ES:BP=</a:t>
            </a:r>
            <a:r>
              <a:rPr lang="zh-CN" altLang="en-US" sz="1800" b="1" dirty="0">
                <a:solidFill>
                  <a:schemeClr val="hlink"/>
                </a:solidFill>
                <a:latin typeface="+mn-lt"/>
                <a:ea typeface="楷体_GB2312" pitchFamily="1" charset="-122"/>
              </a:rPr>
              <a:t>串地址</a:t>
            </a:r>
          </a:p>
          <a:p>
            <a:pPr>
              <a:spcBef>
                <a:spcPct val="2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+mn-lt"/>
                <a:ea typeface="楷体_GB2312" pitchFamily="1" charset="-122"/>
              </a:rPr>
              <a:t>CX=</a:t>
            </a:r>
            <a:r>
              <a:rPr lang="zh-CN" altLang="en-US" sz="1800" b="1" dirty="0">
                <a:solidFill>
                  <a:schemeClr val="hlink"/>
                </a:solidFill>
                <a:latin typeface="+mn-lt"/>
                <a:ea typeface="楷体_GB2312" pitchFamily="1" charset="-122"/>
              </a:rPr>
              <a:t>串长度</a:t>
            </a:r>
          </a:p>
          <a:p>
            <a:pPr>
              <a:spcBef>
                <a:spcPct val="2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+mn-lt"/>
                <a:ea typeface="楷体_GB2312" pitchFamily="1" charset="-122"/>
              </a:rPr>
              <a:t>DH,DL=</a:t>
            </a:r>
            <a:r>
              <a:rPr lang="zh-CN" altLang="en-US" sz="1800" b="1" dirty="0">
                <a:solidFill>
                  <a:schemeClr val="hlink"/>
                </a:solidFill>
                <a:latin typeface="+mn-lt"/>
                <a:ea typeface="楷体_GB2312" pitchFamily="1" charset="-122"/>
              </a:rPr>
              <a:t>起始行列</a:t>
            </a:r>
          </a:p>
          <a:p>
            <a:pPr>
              <a:spcBef>
                <a:spcPct val="2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+mn-lt"/>
                <a:ea typeface="楷体_GB2312" pitchFamily="1" charset="-122"/>
              </a:rPr>
              <a:t>BH=</a:t>
            </a:r>
            <a:r>
              <a:rPr lang="zh-CN" altLang="en-US" sz="1800" b="1" dirty="0">
                <a:solidFill>
                  <a:schemeClr val="hlink"/>
                </a:solidFill>
                <a:latin typeface="+mn-lt"/>
                <a:ea typeface="楷体_GB2312" pitchFamily="1" charset="-122"/>
              </a:rPr>
              <a:t>页号</a:t>
            </a:r>
          </a:p>
          <a:p>
            <a:pPr>
              <a:spcBef>
                <a:spcPct val="2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+mn-lt"/>
                <a:ea typeface="楷体_GB2312" pitchFamily="1" charset="-122"/>
              </a:rPr>
              <a:t>AL=0,BL=</a:t>
            </a:r>
            <a:r>
              <a:rPr lang="zh-CN" altLang="en-US" sz="1800" b="1" dirty="0">
                <a:solidFill>
                  <a:schemeClr val="hlink"/>
                </a:solidFill>
                <a:latin typeface="+mn-lt"/>
                <a:ea typeface="楷体_GB2312" pitchFamily="1" charset="-122"/>
              </a:rPr>
              <a:t>属性</a:t>
            </a:r>
          </a:p>
          <a:p>
            <a:pPr>
              <a:spcBef>
                <a:spcPct val="20000"/>
              </a:spcBef>
            </a:pPr>
            <a:r>
              <a:rPr lang="zh-CN" altLang="en-US" sz="1800" b="1" dirty="0">
                <a:solidFill>
                  <a:srgbClr val="3333FF"/>
                </a:solidFill>
                <a:latin typeface="+mn-lt"/>
                <a:ea typeface="楷体_GB2312" pitchFamily="1" charset="-122"/>
              </a:rPr>
              <a:t>串：</a:t>
            </a:r>
            <a:r>
              <a:rPr lang="en-US" altLang="zh-CN" sz="1800" b="1" dirty="0" err="1">
                <a:solidFill>
                  <a:srgbClr val="3333FF"/>
                </a:solidFill>
                <a:latin typeface="+mn-lt"/>
                <a:ea typeface="楷体_GB2312" pitchFamily="1" charset="-122"/>
              </a:rPr>
              <a:t>char,char</a:t>
            </a:r>
            <a:r>
              <a:rPr lang="en-US" altLang="zh-CN" sz="1800" b="1" dirty="0">
                <a:solidFill>
                  <a:srgbClr val="3333FF"/>
                </a:solidFill>
                <a:latin typeface="+mn-lt"/>
                <a:ea typeface="楷体_GB2312" pitchFamily="1" charset="-122"/>
              </a:rPr>
              <a:t>…char          </a:t>
            </a:r>
            <a:r>
              <a:rPr lang="zh-CN" altLang="en-US" sz="1800" b="1" dirty="0">
                <a:solidFill>
                  <a:srgbClr val="3333FF"/>
                </a:solidFill>
                <a:latin typeface="+mn-lt"/>
                <a:ea typeface="楷体_GB2312" pitchFamily="1" charset="-122"/>
              </a:rPr>
              <a:t>光标返回到起始位置</a:t>
            </a:r>
          </a:p>
          <a:p>
            <a:pPr>
              <a:spcBef>
                <a:spcPct val="20000"/>
              </a:spcBef>
            </a:pPr>
            <a:r>
              <a:rPr lang="en-US" altLang="zh-CN" sz="1800" b="1" dirty="0">
                <a:solidFill>
                  <a:srgbClr val="3333FF"/>
                </a:solidFill>
                <a:latin typeface="+mn-lt"/>
                <a:ea typeface="楷体_GB2312" pitchFamily="1" charset="-122"/>
              </a:rPr>
              <a:t>AL=1,BL=</a:t>
            </a:r>
            <a:r>
              <a:rPr lang="zh-CN" altLang="en-US" sz="1800" b="1" dirty="0">
                <a:solidFill>
                  <a:srgbClr val="3333FF"/>
                </a:solidFill>
                <a:latin typeface="+mn-lt"/>
                <a:ea typeface="楷体_GB2312" pitchFamily="1" charset="-122"/>
              </a:rPr>
              <a:t>属性</a:t>
            </a:r>
          </a:p>
          <a:p>
            <a:pPr>
              <a:spcBef>
                <a:spcPct val="20000"/>
              </a:spcBef>
            </a:pPr>
            <a:r>
              <a:rPr lang="zh-CN" altLang="en-US" sz="1800" b="1" dirty="0">
                <a:solidFill>
                  <a:srgbClr val="3333FF"/>
                </a:solidFill>
                <a:latin typeface="+mn-lt"/>
                <a:ea typeface="楷体_GB2312" pitchFamily="1" charset="-122"/>
              </a:rPr>
              <a:t>串：</a:t>
            </a:r>
            <a:r>
              <a:rPr lang="en-US" altLang="zh-CN" sz="1800" b="1" dirty="0" err="1">
                <a:solidFill>
                  <a:srgbClr val="3333FF"/>
                </a:solidFill>
                <a:latin typeface="+mn-lt"/>
                <a:ea typeface="楷体_GB2312" pitchFamily="1" charset="-122"/>
              </a:rPr>
              <a:t>char,char</a:t>
            </a:r>
            <a:r>
              <a:rPr lang="en-US" altLang="zh-CN" sz="1800" b="1" dirty="0">
                <a:solidFill>
                  <a:srgbClr val="3333FF"/>
                </a:solidFill>
                <a:latin typeface="+mn-lt"/>
                <a:ea typeface="楷体_GB2312" pitchFamily="1" charset="-122"/>
              </a:rPr>
              <a:t>…char          </a:t>
            </a:r>
            <a:r>
              <a:rPr lang="zh-CN" altLang="en-US" sz="1800" b="1" dirty="0">
                <a:solidFill>
                  <a:srgbClr val="3333FF"/>
                </a:solidFill>
                <a:latin typeface="+mn-lt"/>
                <a:ea typeface="楷体_GB2312" pitchFamily="1" charset="-122"/>
              </a:rPr>
              <a:t>光标跟随移动</a:t>
            </a:r>
          </a:p>
          <a:p>
            <a:pPr>
              <a:spcBef>
                <a:spcPct val="20000"/>
              </a:spcBef>
            </a:pPr>
            <a:r>
              <a:rPr lang="en-US" altLang="zh-CN" sz="1800" b="1" dirty="0">
                <a:solidFill>
                  <a:srgbClr val="3333FF"/>
                </a:solidFill>
                <a:latin typeface="+mn-lt"/>
                <a:ea typeface="楷体_GB2312" pitchFamily="1" charset="-122"/>
              </a:rPr>
              <a:t>AL=2</a:t>
            </a:r>
          </a:p>
          <a:p>
            <a:pPr>
              <a:spcBef>
                <a:spcPct val="20000"/>
              </a:spcBef>
            </a:pPr>
            <a:r>
              <a:rPr lang="zh-CN" altLang="en-US" sz="1800" b="1" dirty="0">
                <a:solidFill>
                  <a:srgbClr val="3333FF"/>
                </a:solidFill>
                <a:latin typeface="+mn-lt"/>
                <a:ea typeface="楷体_GB2312" pitchFamily="1" charset="-122"/>
              </a:rPr>
              <a:t>串：</a:t>
            </a:r>
            <a:r>
              <a:rPr lang="en-US" altLang="zh-CN" sz="1800" b="1" dirty="0" err="1">
                <a:solidFill>
                  <a:srgbClr val="3333FF"/>
                </a:solidFill>
                <a:latin typeface="+mn-lt"/>
                <a:ea typeface="楷体_GB2312" pitchFamily="1" charset="-122"/>
              </a:rPr>
              <a:t>char,char</a:t>
            </a:r>
            <a:r>
              <a:rPr lang="en-US" altLang="zh-CN" sz="1800" b="1" dirty="0">
                <a:solidFill>
                  <a:srgbClr val="3333FF"/>
                </a:solidFill>
                <a:latin typeface="+mn-lt"/>
                <a:ea typeface="楷体_GB2312" pitchFamily="1" charset="-122"/>
              </a:rPr>
              <a:t>…char</a:t>
            </a:r>
            <a:r>
              <a:rPr lang="en-US" altLang="zh-CN" sz="1800" dirty="0">
                <a:solidFill>
                  <a:srgbClr val="3333FF"/>
                </a:solidFill>
                <a:latin typeface="+mn-lt"/>
                <a:ea typeface="楷体_GB2312" pitchFamily="1" charset="-122"/>
              </a:rPr>
              <a:t>,</a:t>
            </a:r>
            <a:r>
              <a:rPr lang="zh-CN" altLang="en-US" sz="1800" dirty="0">
                <a:solidFill>
                  <a:srgbClr val="3333FF"/>
                </a:solidFill>
                <a:latin typeface="+mn-lt"/>
                <a:ea typeface="楷体_GB2312" pitchFamily="1" charset="-122"/>
              </a:rPr>
              <a:t> </a:t>
            </a:r>
            <a:r>
              <a:rPr lang="en-US" altLang="zh-CN" sz="1800" dirty="0" err="1">
                <a:solidFill>
                  <a:srgbClr val="3333FF"/>
                </a:solidFill>
                <a:latin typeface="+mn-lt"/>
                <a:ea typeface="楷体_GB2312" pitchFamily="1" charset="-122"/>
              </a:rPr>
              <a:t>attr</a:t>
            </a:r>
            <a:r>
              <a:rPr lang="en-US" altLang="zh-CN" sz="1800" b="1" dirty="0">
                <a:solidFill>
                  <a:srgbClr val="3333FF"/>
                </a:solidFill>
                <a:latin typeface="+mn-lt"/>
                <a:ea typeface="楷体_GB2312" pitchFamily="1" charset="-122"/>
              </a:rPr>
              <a:t>          </a:t>
            </a:r>
            <a:r>
              <a:rPr lang="zh-CN" altLang="en-US" sz="1800" b="1" dirty="0">
                <a:solidFill>
                  <a:srgbClr val="3333FF"/>
                </a:solidFill>
                <a:latin typeface="+mn-lt"/>
                <a:ea typeface="楷体_GB2312" pitchFamily="1" charset="-122"/>
              </a:rPr>
              <a:t>光标返回起始位置</a:t>
            </a:r>
          </a:p>
          <a:p>
            <a:pPr>
              <a:spcBef>
                <a:spcPct val="20000"/>
              </a:spcBef>
            </a:pPr>
            <a:r>
              <a:rPr lang="en-US" altLang="zh-CN" sz="1800" b="1" dirty="0">
                <a:solidFill>
                  <a:srgbClr val="3333FF"/>
                </a:solidFill>
                <a:latin typeface="+mn-lt"/>
                <a:ea typeface="楷体_GB2312" pitchFamily="1" charset="-122"/>
              </a:rPr>
              <a:t>AL=3</a:t>
            </a:r>
          </a:p>
          <a:p>
            <a:pPr>
              <a:spcBef>
                <a:spcPct val="20000"/>
              </a:spcBef>
            </a:pPr>
            <a:r>
              <a:rPr lang="zh-CN" altLang="en-US" sz="1800" b="1" dirty="0">
                <a:solidFill>
                  <a:srgbClr val="3333FF"/>
                </a:solidFill>
                <a:latin typeface="+mn-lt"/>
                <a:ea typeface="楷体_GB2312" pitchFamily="1" charset="-122"/>
              </a:rPr>
              <a:t>串：</a:t>
            </a:r>
            <a:r>
              <a:rPr lang="en-US" altLang="zh-CN" sz="1800" b="1" dirty="0" err="1">
                <a:solidFill>
                  <a:srgbClr val="3333FF"/>
                </a:solidFill>
                <a:latin typeface="+mn-lt"/>
                <a:ea typeface="楷体_GB2312" pitchFamily="1" charset="-122"/>
              </a:rPr>
              <a:t>char,char</a:t>
            </a:r>
            <a:r>
              <a:rPr lang="en-US" altLang="zh-CN" sz="1800" b="1" dirty="0">
                <a:solidFill>
                  <a:srgbClr val="3333FF"/>
                </a:solidFill>
                <a:latin typeface="+mn-lt"/>
                <a:ea typeface="楷体_GB2312" pitchFamily="1" charset="-122"/>
              </a:rPr>
              <a:t>…</a:t>
            </a:r>
            <a:r>
              <a:rPr lang="en-US" altLang="zh-CN" sz="1800" b="1" dirty="0" err="1">
                <a:solidFill>
                  <a:srgbClr val="3333FF"/>
                </a:solidFill>
                <a:latin typeface="+mn-lt"/>
                <a:ea typeface="楷体_GB2312" pitchFamily="1" charset="-122"/>
              </a:rPr>
              <a:t>char,attr</a:t>
            </a:r>
            <a:r>
              <a:rPr lang="en-US" altLang="zh-CN" sz="1800" b="1" dirty="0">
                <a:solidFill>
                  <a:srgbClr val="3333FF"/>
                </a:solidFill>
                <a:latin typeface="+mn-lt"/>
                <a:ea typeface="楷体_GB2312" pitchFamily="1" charset="-122"/>
              </a:rPr>
              <a:t>           </a:t>
            </a:r>
            <a:r>
              <a:rPr lang="zh-CN" altLang="en-US" sz="1800" b="1" dirty="0">
                <a:solidFill>
                  <a:srgbClr val="3333FF"/>
                </a:solidFill>
                <a:latin typeface="+mn-lt"/>
                <a:ea typeface="楷体_GB2312" pitchFamily="1" charset="-122"/>
              </a:rPr>
              <a:t>光标跟随移动</a:t>
            </a:r>
          </a:p>
        </p:txBody>
      </p:sp>
      <p:sp>
        <p:nvSpPr>
          <p:cNvPr id="7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显示器</a:t>
            </a:r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I/O</a:t>
            </a:r>
            <a:endParaRPr lang="zh-CN" altLang="en-US" sz="2600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  <p:pic>
        <p:nvPicPr>
          <p:cNvPr id="1228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4500139"/>
            <a:ext cx="3311860" cy="2004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">
            <a:extLst>
              <a:ext uri="{FF2B5EF4-FFF2-40B4-BE49-F238E27FC236}">
                <a16:creationId xmlns:a16="http://schemas.microsoft.com/office/drawing/2014/main" xmlns="" id="{8E8FAFD3-77B0-4962-A924-70B157C79426}"/>
              </a:ext>
            </a:extLst>
          </p:cNvPr>
          <p:cNvSpPr txBox="1"/>
          <p:nvPr/>
        </p:nvSpPr>
        <p:spPr>
          <a:xfrm>
            <a:off x="3879717" y="5915719"/>
            <a:ext cx="125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u="sng" dirty="0">
                <a:solidFill>
                  <a:srgbClr val="FF0000"/>
                </a:solidFill>
              </a:rPr>
              <a:t>918.asm</a:t>
            </a:r>
            <a:endParaRPr lang="zh-CN" altLang="en-US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1430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29" name="Text Box 169"/>
          <p:cNvSpPr txBox="1">
            <a:spLocks noChangeArrowheads="1"/>
          </p:cNvSpPr>
          <p:nvPr/>
        </p:nvSpPr>
        <p:spPr bwMode="auto">
          <a:xfrm>
            <a:off x="539748" y="1075296"/>
            <a:ext cx="4391025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rgbClr val="FF0000"/>
                </a:solidFill>
                <a:latin typeface="+mn-lt"/>
                <a:ea typeface="楷体_GB2312" pitchFamily="1" charset="-122"/>
              </a:rPr>
              <a:t>DOS</a:t>
            </a:r>
            <a:r>
              <a:rPr lang="zh-CN" altLang="en-US" sz="3200" dirty="0">
                <a:solidFill>
                  <a:srgbClr val="FF0000"/>
                </a:solidFill>
                <a:latin typeface="+mn-lt"/>
                <a:ea typeface="楷体_GB2312" pitchFamily="1" charset="-122"/>
              </a:rPr>
              <a:t>显示功能</a:t>
            </a:r>
            <a:r>
              <a:rPr lang="zh-CN" altLang="en-US" sz="3200" dirty="0" smtClean="0">
                <a:solidFill>
                  <a:srgbClr val="FF0000"/>
                </a:solidFill>
                <a:latin typeface="+mn-lt"/>
                <a:ea typeface="楷体_GB2312" pitchFamily="1" charset="-122"/>
              </a:rPr>
              <a:t>调用</a:t>
            </a:r>
            <a:r>
              <a:rPr lang="en-US" altLang="zh-CN" sz="3200" dirty="0" smtClean="0">
                <a:solidFill>
                  <a:srgbClr val="FF0000"/>
                </a:solidFill>
                <a:latin typeface="+mn-lt"/>
                <a:ea typeface="楷体_GB2312" pitchFamily="1" charset="-122"/>
              </a:rPr>
              <a:t>21H</a:t>
            </a:r>
          </a:p>
        </p:txBody>
      </p:sp>
      <p:graphicFrame>
        <p:nvGraphicFramePr>
          <p:cNvPr id="117982" name="Group 2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063179"/>
              </p:ext>
            </p:extLst>
          </p:nvPr>
        </p:nvGraphicFramePr>
        <p:xfrm>
          <a:off x="444314" y="2276872"/>
          <a:ext cx="8340154" cy="32004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0980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84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功能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调用参数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46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显示一个字符（检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CTRL_BREAK)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显示一个字符（不检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CTRL_BREAK)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显示字符串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DL=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字符；光标跟随移动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DL=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字符；光标跟随移动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DS:DX=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串地址 串必须以‘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$“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结尾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显示器</a:t>
            </a:r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I/O</a:t>
            </a:r>
            <a:endParaRPr lang="zh-CN" altLang="en-US" sz="2600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608612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540" y="1232756"/>
            <a:ext cx="8424936" cy="500455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b="0" dirty="0">
                <a:solidFill>
                  <a:srgbClr val="FF0000"/>
                </a:solidFill>
                <a:effectLst/>
                <a:ea typeface="黑体" pitchFamily="49" charset="-122"/>
              </a:rPr>
              <a:t>显示字符串 </a:t>
            </a:r>
            <a:r>
              <a:rPr lang="en-US" altLang="zh-CN" sz="2400" b="0" dirty="0">
                <a:solidFill>
                  <a:srgbClr val="FF0000"/>
                </a:solidFill>
                <a:effectLst/>
                <a:ea typeface="黑体" pitchFamily="49" charset="-122"/>
              </a:rPr>
              <a:t>(09H</a:t>
            </a:r>
            <a:r>
              <a:rPr lang="zh-CN" altLang="en-US" sz="2400" b="0" dirty="0">
                <a:solidFill>
                  <a:srgbClr val="FF0000"/>
                </a:solidFill>
                <a:effectLst/>
                <a:ea typeface="黑体" pitchFamily="49" charset="-122"/>
              </a:rPr>
              <a:t>功能</a:t>
            </a:r>
            <a:r>
              <a:rPr lang="en-US" altLang="zh-CN" sz="2400" b="0" dirty="0">
                <a:solidFill>
                  <a:srgbClr val="FF0000"/>
                </a:solidFill>
                <a:effectLst/>
                <a:ea typeface="黑体" pitchFamily="49" charset="-122"/>
              </a:rPr>
              <a:t>)</a:t>
            </a:r>
            <a:endParaRPr lang="en-US" altLang="zh-CN" sz="2400" b="0" dirty="0">
              <a:solidFill>
                <a:srgbClr val="FF0000"/>
              </a:solidFill>
              <a:effectLst/>
            </a:endParaRPr>
          </a:p>
          <a:p>
            <a:r>
              <a:rPr lang="zh-CN" altLang="en-US" sz="2400" b="0" dirty="0">
                <a:effectLst/>
                <a:ea typeface="宋体" panose="02010600030101010101" pitchFamily="2" charset="-122"/>
              </a:rPr>
              <a:t>入口参数：</a:t>
            </a:r>
            <a:endParaRPr lang="en-US" altLang="zh-CN" sz="2400" b="0" dirty="0">
              <a:effectLst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solidFill>
                  <a:srgbClr val="3333FF"/>
                </a:solidFill>
                <a:ea typeface="宋体" panose="02010600030101010101" pitchFamily="2" charset="-122"/>
                <a:cs typeface="+mn-cs"/>
              </a:rPr>
              <a:t>定义要显示的字符串，字符串尾应</a:t>
            </a:r>
            <a:r>
              <a:rPr lang="zh-CN" altLang="en-US" dirty="0" smtClean="0">
                <a:solidFill>
                  <a:srgbClr val="3333FF"/>
                </a:solidFill>
                <a:ea typeface="宋体" panose="02010600030101010101" pitchFamily="2" charset="-122"/>
                <a:cs typeface="+mn-cs"/>
              </a:rPr>
              <a:t>为‘</a:t>
            </a:r>
            <a:r>
              <a:rPr lang="en-US" altLang="zh-CN" dirty="0">
                <a:solidFill>
                  <a:srgbClr val="3333FF"/>
                </a:solidFill>
                <a:ea typeface="宋体" panose="02010600030101010101" pitchFamily="2" charset="-122"/>
                <a:cs typeface="+mn-cs"/>
              </a:rPr>
              <a:t>$</a:t>
            </a:r>
            <a:r>
              <a:rPr lang="zh-CN" altLang="en-US" dirty="0" smtClean="0">
                <a:solidFill>
                  <a:srgbClr val="3333FF"/>
                </a:solidFill>
                <a:ea typeface="宋体" panose="02010600030101010101" pitchFamily="2" charset="-122"/>
                <a:cs typeface="+mn-cs"/>
              </a:rPr>
              <a:t>’，</a:t>
            </a:r>
            <a:r>
              <a:rPr lang="zh-CN" altLang="en-US" dirty="0">
                <a:solidFill>
                  <a:srgbClr val="3333FF"/>
                </a:solidFill>
                <a:ea typeface="宋体" panose="02010600030101010101" pitchFamily="2" charset="-122"/>
                <a:cs typeface="+mn-cs"/>
              </a:rPr>
              <a:t>作为结束显示的标志。</a:t>
            </a:r>
            <a:endParaRPr lang="en-US" altLang="zh-CN" dirty="0">
              <a:solidFill>
                <a:srgbClr val="3333FF"/>
              </a:solidFill>
              <a:ea typeface="宋体" panose="02010600030101010101" pitchFamily="2" charset="-122"/>
              <a:cs typeface="+mn-cs"/>
            </a:endParaRPr>
          </a:p>
          <a:p>
            <a:pPr lvl="1"/>
            <a:r>
              <a:rPr lang="en-US" altLang="zh-CN" dirty="0">
                <a:solidFill>
                  <a:srgbClr val="3333FF"/>
                </a:solidFill>
                <a:ea typeface="宋体" panose="02010600030101010101" pitchFamily="2" charset="-122"/>
                <a:cs typeface="+mn-cs"/>
              </a:rPr>
              <a:t>DS : DX = </a:t>
            </a:r>
            <a:r>
              <a:rPr lang="zh-CN" altLang="en-US" dirty="0">
                <a:solidFill>
                  <a:srgbClr val="3333FF"/>
                </a:solidFill>
                <a:ea typeface="宋体" panose="02010600030101010101" pitchFamily="2" charset="-122"/>
                <a:cs typeface="+mn-cs"/>
              </a:rPr>
              <a:t>字符串的首地址</a:t>
            </a:r>
          </a:p>
          <a:p>
            <a:r>
              <a:rPr lang="zh-CN" altLang="en-US" sz="2400" b="0" dirty="0">
                <a:effectLst/>
                <a:ea typeface="宋体" panose="02010600030101010101" pitchFamily="2" charset="-122"/>
              </a:rPr>
              <a:t>功能号：AH = 09H</a:t>
            </a:r>
          </a:p>
          <a:p>
            <a:r>
              <a:rPr lang="zh-CN" altLang="en-US" sz="2400" b="0" dirty="0">
                <a:effectLst/>
                <a:ea typeface="宋体" panose="02010600030101010101" pitchFamily="2" charset="-122"/>
              </a:rPr>
              <a:t>类型号：21H</a:t>
            </a:r>
          </a:p>
          <a:p>
            <a:r>
              <a:rPr lang="zh-CN" altLang="en-US" sz="2400" b="0" dirty="0">
                <a:effectLst/>
                <a:ea typeface="宋体" panose="02010600030101010101" pitchFamily="2" charset="-122"/>
              </a:rPr>
              <a:t>出口参数：无</a:t>
            </a:r>
          </a:p>
          <a:p>
            <a:r>
              <a:rPr lang="zh-CN" altLang="en-US" sz="2400" b="0" dirty="0">
                <a:effectLst/>
                <a:ea typeface="宋体" panose="02010600030101010101" pitchFamily="2" charset="-122"/>
              </a:rPr>
              <a:t>实现功能：显示字符串，</a:t>
            </a:r>
            <a:r>
              <a:rPr lang="zh-CN" altLang="en-US" sz="2400" b="0" dirty="0" smtClean="0">
                <a:effectLst/>
                <a:ea typeface="宋体" panose="02010600030101010101" pitchFamily="2" charset="-122"/>
              </a:rPr>
              <a:t>遇‘$’停止</a:t>
            </a:r>
            <a:r>
              <a:rPr lang="zh-CN" altLang="en-US" sz="2400" b="0" dirty="0">
                <a:effectLst/>
                <a:ea typeface="宋体" panose="02010600030101010101" pitchFamily="2" charset="-122"/>
              </a:rPr>
              <a:t>显示，光标随动。</a:t>
            </a:r>
          </a:p>
          <a:p>
            <a:endParaRPr lang="zh-CN" altLang="en-US" dirty="0"/>
          </a:p>
        </p:txBody>
      </p:sp>
      <p:sp>
        <p:nvSpPr>
          <p:cNvPr id="3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显示器</a:t>
            </a:r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I/O</a:t>
            </a:r>
            <a:endParaRPr lang="zh-CN" altLang="en-US" sz="2600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401245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560" y="1124744"/>
            <a:ext cx="8029140" cy="5364596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例：编程显示字符串</a:t>
            </a:r>
            <a:endParaRPr lang="zh-CN" altLang="en-US" sz="8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200" dirty="0">
                <a:effectLst/>
              </a:rPr>
              <a:t>data	SEGMENT               ;定义显示的子符串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200" dirty="0">
                <a:effectLst/>
              </a:rPr>
              <a:t>stri	DB  ‘</a:t>
            </a:r>
            <a:r>
              <a:rPr lang="en-US" altLang="zh-CN" sz="2200" dirty="0">
                <a:effectLst/>
              </a:rPr>
              <a:t>Harbin Institute of Technology (Shenzhen)’,</a:t>
            </a:r>
            <a:r>
              <a:rPr lang="zh-CN" altLang="en-US" sz="2200" dirty="0">
                <a:effectLst/>
              </a:rPr>
              <a:t> </a:t>
            </a:r>
            <a:r>
              <a:rPr lang="en-US" altLang="zh-CN" sz="2200" dirty="0">
                <a:effectLst/>
              </a:rPr>
              <a:t>‘</a:t>
            </a:r>
            <a:r>
              <a:rPr lang="zh-CN" altLang="en-US" sz="2200" dirty="0">
                <a:solidFill>
                  <a:schemeClr val="hlink"/>
                </a:solidFill>
                <a:effectLst/>
              </a:rPr>
              <a:t>$</a:t>
            </a:r>
            <a:r>
              <a:rPr lang="en-US" altLang="zh-CN" sz="2200" dirty="0">
                <a:solidFill>
                  <a:schemeClr val="hlink"/>
                </a:solidFill>
                <a:effectLst/>
              </a:rPr>
              <a:t>’</a:t>
            </a:r>
            <a:endParaRPr lang="zh-CN" altLang="en-US" sz="2200" dirty="0">
              <a:solidFill>
                <a:schemeClr val="hlink"/>
              </a:solidFill>
              <a:effectLst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200" dirty="0">
                <a:effectLst/>
              </a:rPr>
              <a:t>data	ENDS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200" dirty="0">
                <a:effectLst/>
              </a:rPr>
              <a:t>code	SEGMENT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200" dirty="0">
                <a:effectLst/>
              </a:rPr>
              <a:t>	ASSUME   CS:code, DS:data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200" dirty="0">
                <a:effectLst/>
              </a:rPr>
              <a:t>start:	MOV	AX,  data       ;置缓冲区地址于</a:t>
            </a:r>
            <a:r>
              <a:rPr lang="en-US" altLang="zh-CN" sz="2200" dirty="0">
                <a:effectLst/>
              </a:rPr>
              <a:t>DS:DX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200" dirty="0">
                <a:effectLst/>
              </a:rPr>
              <a:t>	        MOV	DS,  AX      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200" dirty="0">
                <a:latin typeface="Arial" pitchFamily="34" charset="0"/>
              </a:rPr>
              <a:t>		LEA	DX,  </a:t>
            </a:r>
            <a:r>
              <a:rPr lang="en-US" altLang="zh-CN" sz="2200" dirty="0" err="1">
                <a:latin typeface="Arial" pitchFamily="34" charset="0"/>
              </a:rPr>
              <a:t>stri</a:t>
            </a:r>
            <a:r>
              <a:rPr lang="en-US" altLang="zh-CN" sz="2200" dirty="0">
                <a:latin typeface="Arial" pitchFamily="34" charset="0"/>
              </a:rPr>
              <a:t>        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200" dirty="0">
                <a:latin typeface="Arial" pitchFamily="34" charset="0"/>
              </a:rPr>
              <a:t>		MOV	AH,  09H        ;</a:t>
            </a:r>
            <a:r>
              <a:rPr lang="zh-CN" altLang="en-US" sz="2200" dirty="0">
                <a:latin typeface="Arial" pitchFamily="34" charset="0"/>
              </a:rPr>
              <a:t>调显示功能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200" dirty="0">
                <a:latin typeface="Arial" pitchFamily="34" charset="0"/>
              </a:rPr>
              <a:t>		</a:t>
            </a:r>
            <a:r>
              <a:rPr lang="en-US" altLang="zh-CN" sz="2200" dirty="0">
                <a:latin typeface="Arial" pitchFamily="34" charset="0"/>
              </a:rPr>
              <a:t>INT	21H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200" dirty="0">
                <a:latin typeface="Arial" pitchFamily="34" charset="0"/>
              </a:rPr>
              <a:t>		MOV	AH,  4CH       ;</a:t>
            </a:r>
            <a:r>
              <a:rPr lang="zh-CN" altLang="en-US" sz="2200" dirty="0">
                <a:latin typeface="Arial" pitchFamily="34" charset="0"/>
              </a:rPr>
              <a:t>返回</a:t>
            </a:r>
            <a:r>
              <a:rPr lang="en-US" altLang="zh-CN" sz="2200" dirty="0">
                <a:latin typeface="Arial" pitchFamily="34" charset="0"/>
              </a:rPr>
              <a:t>DOS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200" dirty="0">
                <a:latin typeface="Arial" pitchFamily="34" charset="0"/>
              </a:rPr>
              <a:t>		INT	21H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200" dirty="0">
                <a:effectLst/>
              </a:rPr>
              <a:t>code	ENDS          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200" dirty="0">
                <a:effectLst/>
              </a:rPr>
              <a:t>	END	start</a:t>
            </a:r>
            <a:endParaRPr lang="zh-CN" altLang="en-US" sz="2200" dirty="0">
              <a:effectLst/>
            </a:endParaRPr>
          </a:p>
        </p:txBody>
      </p:sp>
      <p:sp>
        <p:nvSpPr>
          <p:cNvPr id="3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显示器</a:t>
            </a:r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I/O</a:t>
            </a:r>
            <a:endParaRPr lang="zh-CN" altLang="en-US" sz="2600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026065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560" y="944724"/>
            <a:ext cx="7849567" cy="594928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/>
              <a:t>例：利用DOS系统功能调用实现人机对话。根据屏幕上显示的提示信息，从键盘输入字符串并存入内存缓冲区。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800" dirty="0">
                <a:effectLst/>
              </a:rPr>
              <a:t>DATA	  SEGMENT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800" dirty="0">
                <a:effectLst/>
              </a:rPr>
              <a:t>        BUF  DB  100		;定义输入缓冲区长度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800" dirty="0">
                <a:effectLst/>
              </a:rPr>
              <a:t>	  DB	  ？		;保留为填入实际输入的字符个数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800" dirty="0">
                <a:effectLst/>
              </a:rPr>
              <a:t>	  DB	  100  DUP(？)	;准备接收键盘输入信息      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800" dirty="0">
                <a:effectLst/>
              </a:rPr>
              <a:t>        MESG   DB	</a:t>
            </a:r>
            <a:r>
              <a:rPr lang="en-US" altLang="zh-CN" sz="1800" dirty="0">
                <a:effectLst/>
              </a:rPr>
              <a:t>‘</a:t>
            </a:r>
            <a:r>
              <a:rPr lang="zh-CN" altLang="en-US" sz="1800" dirty="0">
                <a:effectLst/>
              </a:rPr>
              <a:t>WHAT IS YOUR NAME ？</a:t>
            </a:r>
            <a:r>
              <a:rPr lang="zh-CN" altLang="en-US" sz="1800" dirty="0">
                <a:solidFill>
                  <a:schemeClr val="hlink"/>
                </a:solidFill>
                <a:effectLst/>
              </a:rPr>
              <a:t>$</a:t>
            </a:r>
            <a:r>
              <a:rPr lang="en-US" altLang="zh-CN" sz="1800" dirty="0">
                <a:solidFill>
                  <a:schemeClr val="hlink"/>
                </a:solidFill>
                <a:effectLst/>
              </a:rPr>
              <a:t>’</a:t>
            </a:r>
            <a:r>
              <a:rPr lang="zh-CN" altLang="en-US" sz="1800" dirty="0">
                <a:effectLst/>
              </a:rPr>
              <a:t>          ;要显示的提示信息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800" dirty="0">
                <a:effectLst/>
              </a:rPr>
              <a:t>DATA     ENDS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800" dirty="0">
                <a:effectLst/>
              </a:rPr>
              <a:t>CODE 	  SEGMENT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800" dirty="0">
                <a:effectLst/>
              </a:rPr>
              <a:t>	ASSUME   CS: CODE, DS: DATA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800" dirty="0">
                <a:effectLst/>
              </a:rPr>
              <a:t>START:	MOV	AX，DATA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800" dirty="0">
                <a:effectLst/>
              </a:rPr>
              <a:t>	  	MOV	DS，AX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800" dirty="0">
                <a:effectLst/>
              </a:rPr>
              <a:t>	  	 </a:t>
            </a:r>
            <a:r>
              <a:rPr lang="zh-CN" altLang="en-US" sz="1800" dirty="0">
                <a:effectLst/>
                <a:latin typeface="宋体"/>
              </a:rPr>
              <a:t>…</a:t>
            </a:r>
            <a:endParaRPr lang="zh-CN" altLang="en-US" sz="1800" dirty="0">
              <a:effectLst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800" dirty="0">
                <a:effectLst/>
              </a:rPr>
              <a:t>	  	MOV	</a:t>
            </a:r>
            <a:r>
              <a:rPr lang="zh-CN" altLang="en-US" sz="1800" dirty="0">
                <a:solidFill>
                  <a:srgbClr val="9900FF"/>
                </a:solidFill>
                <a:effectLst/>
              </a:rPr>
              <a:t>DX</a:t>
            </a:r>
            <a:r>
              <a:rPr lang="zh-CN" altLang="en-US" sz="1800" dirty="0">
                <a:effectLst/>
              </a:rPr>
              <a:t>，OFFSET  MESG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800" dirty="0">
                <a:effectLst/>
              </a:rPr>
              <a:t>	  	MOV	AH，</a:t>
            </a:r>
            <a:r>
              <a:rPr lang="zh-CN" altLang="en-US" sz="1800" dirty="0">
                <a:solidFill>
                  <a:srgbClr val="9900FF"/>
                </a:solidFill>
                <a:effectLst/>
              </a:rPr>
              <a:t>9 </a:t>
            </a:r>
            <a:r>
              <a:rPr lang="zh-CN" altLang="en-US" sz="1800" dirty="0">
                <a:effectLst/>
              </a:rPr>
              <a:t>      		;屏幕显示提示信息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800" dirty="0">
                <a:effectLst/>
              </a:rPr>
              <a:t> 	  	INT	21H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800" dirty="0">
                <a:effectLst/>
              </a:rPr>
              <a:t>	 	MOV	</a:t>
            </a:r>
            <a:r>
              <a:rPr lang="zh-CN" altLang="en-US" sz="1800" dirty="0">
                <a:solidFill>
                  <a:srgbClr val="9900FF"/>
                </a:solidFill>
                <a:effectLst/>
              </a:rPr>
              <a:t>DX</a:t>
            </a:r>
            <a:r>
              <a:rPr lang="zh-CN" altLang="en-US" sz="1800" dirty="0">
                <a:effectLst/>
              </a:rPr>
              <a:t>，OFFSET  BUF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800" dirty="0">
                <a:effectLst/>
              </a:rPr>
              <a:t>	  	MOV	AH，</a:t>
            </a:r>
            <a:r>
              <a:rPr lang="zh-CN" altLang="en-US" sz="1800" dirty="0">
                <a:solidFill>
                  <a:srgbClr val="9900FF"/>
                </a:solidFill>
                <a:effectLst/>
              </a:rPr>
              <a:t>10</a:t>
            </a:r>
            <a:r>
              <a:rPr lang="zh-CN" altLang="en-US" sz="1800" dirty="0">
                <a:effectLst/>
              </a:rPr>
              <a:t>			;接收键盘</a:t>
            </a:r>
            <a:r>
              <a:rPr lang="zh-CN" altLang="en-US" sz="1800" dirty="0" smtClean="0">
                <a:effectLst/>
              </a:rPr>
              <a:t>输入字符串</a:t>
            </a:r>
            <a:endParaRPr lang="zh-CN" altLang="en-US" sz="1800" dirty="0">
              <a:effectLst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800" dirty="0">
                <a:effectLst/>
              </a:rPr>
              <a:t>	  	INT	21H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800" dirty="0">
                <a:effectLst/>
              </a:rPr>
              <a:t>	   	</a:t>
            </a:r>
            <a:r>
              <a:rPr lang="zh-CN" altLang="en-US" sz="1800" dirty="0">
                <a:effectLst/>
                <a:latin typeface="宋体"/>
              </a:rPr>
              <a:t>…</a:t>
            </a:r>
            <a:endParaRPr lang="zh-CN" altLang="en-US" sz="1800" dirty="0">
              <a:effectLst/>
            </a:endParaRPr>
          </a:p>
        </p:txBody>
      </p:sp>
      <p:sp>
        <p:nvSpPr>
          <p:cNvPr id="3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显示器</a:t>
            </a:r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I/O</a:t>
            </a:r>
            <a:endParaRPr lang="zh-CN" altLang="en-US" sz="2600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66454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9772" y="1952836"/>
            <a:ext cx="4464496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作业：</a:t>
            </a:r>
            <a:endParaRPr lang="en-US" altLang="zh-CN" sz="3200" dirty="0">
              <a:solidFill>
                <a:srgbClr val="FF0000"/>
              </a:solidFill>
            </a:endParaRPr>
          </a:p>
          <a:p>
            <a:pPr>
              <a:spcBef>
                <a:spcPct val="30000"/>
              </a:spcBef>
            </a:pPr>
            <a:r>
              <a:rPr lang="en-US" altLang="zh-CN" sz="3200" dirty="0">
                <a:solidFill>
                  <a:schemeClr val="accent2"/>
                </a:solidFill>
              </a:rPr>
              <a:t>P354</a:t>
            </a:r>
            <a:r>
              <a:rPr lang="zh-CN" altLang="en-US" sz="3200" dirty="0">
                <a:solidFill>
                  <a:schemeClr val="accent2"/>
                </a:solidFill>
              </a:rPr>
              <a:t>：</a:t>
            </a:r>
            <a:endParaRPr lang="en-US" altLang="zh-CN" sz="3200" dirty="0">
              <a:solidFill>
                <a:schemeClr val="accent2"/>
              </a:solidFill>
            </a:endParaRPr>
          </a:p>
          <a:p>
            <a:pPr marL="609600" indent="-609600">
              <a:spcBef>
                <a:spcPct val="30000"/>
              </a:spcBef>
            </a:pPr>
            <a:r>
              <a:rPr lang="en-US" altLang="zh-CN" sz="3200" dirty="0"/>
              <a:t>     </a:t>
            </a:r>
            <a:r>
              <a:rPr lang="en-US" altLang="zh-CN" sz="3200" dirty="0" smtClean="0"/>
              <a:t>9</a:t>
            </a:r>
            <a:r>
              <a:rPr lang="en-US" altLang="zh-CN" sz="3200" dirty="0" smtClean="0">
                <a:solidFill>
                  <a:schemeClr val="bg2"/>
                </a:solidFill>
              </a:rPr>
              <a:t>.4</a:t>
            </a:r>
            <a:r>
              <a:rPr lang="zh-CN" altLang="en-US" sz="3200" dirty="0" smtClean="0">
                <a:solidFill>
                  <a:schemeClr val="bg2"/>
                </a:solidFill>
              </a:rPr>
              <a:t>、</a:t>
            </a:r>
            <a:r>
              <a:rPr lang="en-US" altLang="zh-CN" sz="3200" dirty="0" smtClean="0">
                <a:solidFill>
                  <a:schemeClr val="bg2"/>
                </a:solidFill>
              </a:rPr>
              <a:t>9.6    </a:t>
            </a:r>
            <a:endParaRPr lang="en-US" altLang="zh-CN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56108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2924944"/>
            <a:ext cx="8168786" cy="3759572"/>
          </a:xfrm>
          <a:noFill/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b="0" dirty="0">
                <a:solidFill>
                  <a:schemeClr val="tx1"/>
                </a:solidFill>
                <a:effectLst/>
                <a:ea typeface="楷体_GB2312" pitchFamily="1" charset="-122"/>
              </a:rPr>
              <a:t>在一些情况下，既能选择</a:t>
            </a:r>
            <a:r>
              <a:rPr lang="en-US" altLang="zh-CN" sz="2000" b="0" dirty="0">
                <a:solidFill>
                  <a:schemeClr val="tx1"/>
                </a:solidFill>
                <a:effectLst/>
                <a:ea typeface="楷体_GB2312" pitchFamily="1" charset="-122"/>
              </a:rPr>
              <a:t>DOS</a:t>
            </a:r>
            <a:r>
              <a:rPr lang="zh-CN" altLang="en-US" sz="2000" b="0" dirty="0">
                <a:solidFill>
                  <a:schemeClr val="tx1"/>
                </a:solidFill>
                <a:effectLst/>
                <a:ea typeface="楷体_GB2312" pitchFamily="1" charset="-122"/>
              </a:rPr>
              <a:t>中断也能采用</a:t>
            </a:r>
            <a:r>
              <a:rPr lang="en-US" altLang="zh-CN" sz="2000" b="0" dirty="0">
                <a:solidFill>
                  <a:schemeClr val="tx1"/>
                </a:solidFill>
                <a:effectLst/>
                <a:ea typeface="楷体_GB2312" pitchFamily="1" charset="-122"/>
              </a:rPr>
              <a:t>BIOS</a:t>
            </a:r>
            <a:r>
              <a:rPr lang="zh-CN" altLang="en-US" sz="2000" b="0" dirty="0">
                <a:solidFill>
                  <a:schemeClr val="tx1"/>
                </a:solidFill>
                <a:effectLst/>
                <a:ea typeface="楷体_GB2312" pitchFamily="1" charset="-122"/>
              </a:rPr>
              <a:t>中断来执行相同的任务。如实现向打印机输出一个字符的功能，可用</a:t>
            </a:r>
            <a:r>
              <a:rPr lang="en-US" altLang="zh-CN" sz="2000" b="0" dirty="0" smtClean="0">
                <a:solidFill>
                  <a:schemeClr val="tx1"/>
                </a:solidFill>
                <a:effectLst/>
                <a:ea typeface="楷体_GB2312" pitchFamily="1" charset="-122"/>
              </a:rPr>
              <a:t>DOS</a:t>
            </a:r>
            <a:r>
              <a:rPr lang="zh-CN" altLang="en-US" sz="2000" b="0" dirty="0" smtClean="0">
                <a:solidFill>
                  <a:schemeClr val="tx1"/>
                </a:solidFill>
                <a:effectLst/>
                <a:ea typeface="楷体_GB2312" pitchFamily="1" charset="-122"/>
              </a:rPr>
              <a:t>中断</a:t>
            </a:r>
            <a:r>
              <a:rPr lang="en-US" altLang="zh-CN" sz="2000" b="0" dirty="0" smtClean="0">
                <a:solidFill>
                  <a:schemeClr val="tx1"/>
                </a:solidFill>
                <a:effectLst/>
                <a:ea typeface="楷体_GB2312" pitchFamily="1" charset="-122"/>
              </a:rPr>
              <a:t>21H</a:t>
            </a:r>
            <a:r>
              <a:rPr lang="zh-CN" altLang="en-US" sz="2000" b="0" dirty="0">
                <a:solidFill>
                  <a:schemeClr val="tx1"/>
                </a:solidFill>
                <a:effectLst/>
                <a:ea typeface="楷体_GB2312" pitchFamily="1" charset="-122"/>
              </a:rPr>
              <a:t>的</a:t>
            </a:r>
            <a:r>
              <a:rPr lang="en-US" altLang="zh-CN" sz="2000" b="0" dirty="0">
                <a:solidFill>
                  <a:schemeClr val="tx1"/>
                </a:solidFill>
                <a:effectLst/>
                <a:ea typeface="楷体_GB2312" pitchFamily="1" charset="-122"/>
              </a:rPr>
              <a:t>5</a:t>
            </a:r>
            <a:r>
              <a:rPr lang="zh-CN" altLang="en-US" sz="2000" b="0" dirty="0">
                <a:solidFill>
                  <a:schemeClr val="tx1"/>
                </a:solidFill>
                <a:effectLst/>
                <a:ea typeface="楷体_GB2312" pitchFamily="1" charset="-122"/>
              </a:rPr>
              <a:t>号功能，也可以用</a:t>
            </a:r>
            <a:r>
              <a:rPr lang="en-US" altLang="zh-CN" sz="2000" b="0" dirty="0" smtClean="0">
                <a:solidFill>
                  <a:schemeClr val="tx1"/>
                </a:solidFill>
                <a:effectLst/>
                <a:ea typeface="楷体_GB2312" pitchFamily="1" charset="-122"/>
              </a:rPr>
              <a:t>BIOS</a:t>
            </a:r>
            <a:r>
              <a:rPr lang="zh-CN" altLang="en-US" sz="2000" b="0" dirty="0" smtClean="0">
                <a:solidFill>
                  <a:schemeClr val="tx1"/>
                </a:solidFill>
                <a:effectLst/>
                <a:ea typeface="楷体_GB2312" pitchFamily="1" charset="-122"/>
              </a:rPr>
              <a:t>中断</a:t>
            </a:r>
            <a:r>
              <a:rPr lang="en-US" altLang="zh-CN" sz="2000" b="0" dirty="0" smtClean="0">
                <a:solidFill>
                  <a:schemeClr val="tx1"/>
                </a:solidFill>
                <a:effectLst/>
                <a:ea typeface="楷体_GB2312" pitchFamily="1" charset="-122"/>
              </a:rPr>
              <a:t>17H</a:t>
            </a:r>
            <a:r>
              <a:rPr lang="zh-CN" altLang="en-US" sz="2000" b="0" dirty="0">
                <a:solidFill>
                  <a:schemeClr val="tx1"/>
                </a:solidFill>
                <a:effectLst/>
                <a:ea typeface="楷体_GB2312" pitchFamily="1" charset="-122"/>
              </a:rPr>
              <a:t>的</a:t>
            </a:r>
            <a:r>
              <a:rPr lang="en-US" altLang="zh-CN" sz="2000" b="0" dirty="0">
                <a:solidFill>
                  <a:schemeClr val="tx1"/>
                </a:solidFill>
                <a:effectLst/>
                <a:ea typeface="楷体_GB2312" pitchFamily="1" charset="-122"/>
              </a:rPr>
              <a:t>0</a:t>
            </a:r>
            <a:r>
              <a:rPr lang="zh-CN" altLang="en-US" sz="2000" b="0" dirty="0">
                <a:solidFill>
                  <a:schemeClr val="tx1"/>
                </a:solidFill>
                <a:effectLst/>
                <a:ea typeface="楷体_GB2312" pitchFamily="1" charset="-122"/>
              </a:rPr>
              <a:t>号功能。</a:t>
            </a:r>
            <a:endParaRPr lang="en-US" altLang="zh-CN" sz="2000" b="0" dirty="0">
              <a:solidFill>
                <a:schemeClr val="tx1"/>
              </a:solidFill>
              <a:effectLst/>
              <a:ea typeface="楷体_GB2312" pitchFamily="1" charset="-122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b="0" dirty="0">
                <a:solidFill>
                  <a:schemeClr val="tx1"/>
                </a:solidFill>
                <a:effectLst/>
                <a:ea typeface="楷体_GB2312" pitchFamily="1" charset="-122"/>
              </a:rPr>
              <a:t>但在少数情况下，必须使用</a:t>
            </a:r>
            <a:r>
              <a:rPr lang="en-US" altLang="zh-CN" sz="2000" b="0" dirty="0">
                <a:solidFill>
                  <a:schemeClr val="tx1"/>
                </a:solidFill>
                <a:effectLst/>
                <a:ea typeface="楷体_GB2312" pitchFamily="1" charset="-122"/>
              </a:rPr>
              <a:t>BIOS</a:t>
            </a:r>
            <a:r>
              <a:rPr lang="zh-CN" altLang="en-US" sz="2000" b="0" dirty="0">
                <a:solidFill>
                  <a:schemeClr val="tx1"/>
                </a:solidFill>
                <a:effectLst/>
                <a:ea typeface="楷体_GB2312" pitchFamily="1" charset="-122"/>
              </a:rPr>
              <a:t>功能，如读打印机状态，可用</a:t>
            </a:r>
            <a:r>
              <a:rPr lang="en-US" altLang="zh-CN" sz="2000" b="0" dirty="0">
                <a:solidFill>
                  <a:schemeClr val="tx1"/>
                </a:solidFill>
                <a:effectLst/>
                <a:ea typeface="楷体_GB2312" pitchFamily="1" charset="-122"/>
              </a:rPr>
              <a:t>BIOS</a:t>
            </a:r>
            <a:r>
              <a:rPr lang="zh-CN" altLang="en-US" sz="2000" b="0" dirty="0">
                <a:solidFill>
                  <a:schemeClr val="tx1"/>
                </a:solidFill>
                <a:effectLst/>
                <a:ea typeface="楷体_GB2312" pitchFamily="1" charset="-122"/>
              </a:rPr>
              <a:t>中断</a:t>
            </a:r>
            <a:r>
              <a:rPr lang="en-US" altLang="zh-CN" sz="2000" b="0" dirty="0">
                <a:solidFill>
                  <a:schemeClr val="tx1"/>
                </a:solidFill>
                <a:effectLst/>
                <a:ea typeface="楷体_GB2312" pitchFamily="1" charset="-122"/>
              </a:rPr>
              <a:t>17H</a:t>
            </a:r>
            <a:r>
              <a:rPr lang="zh-CN" altLang="en-US" sz="2000" b="0" dirty="0">
                <a:solidFill>
                  <a:schemeClr val="tx1"/>
                </a:solidFill>
                <a:effectLst/>
                <a:ea typeface="楷体_GB2312" pitchFamily="1" charset="-122"/>
              </a:rPr>
              <a:t>的</a:t>
            </a:r>
            <a:r>
              <a:rPr lang="en-US" altLang="zh-CN" sz="2000" b="0" dirty="0">
                <a:solidFill>
                  <a:schemeClr val="tx1"/>
                </a:solidFill>
                <a:effectLst/>
                <a:ea typeface="楷体_GB2312" pitchFamily="1" charset="-122"/>
              </a:rPr>
              <a:t>2</a:t>
            </a:r>
            <a:r>
              <a:rPr lang="zh-CN" altLang="en-US" sz="2000" b="0" dirty="0">
                <a:solidFill>
                  <a:schemeClr val="tx1"/>
                </a:solidFill>
                <a:effectLst/>
                <a:ea typeface="楷体_GB2312" pitchFamily="1" charset="-122"/>
              </a:rPr>
              <a:t>号功能，但没有相应的</a:t>
            </a:r>
            <a:r>
              <a:rPr lang="en-US" altLang="zh-CN" sz="2000" b="0" dirty="0">
                <a:solidFill>
                  <a:schemeClr val="tx1"/>
                </a:solidFill>
                <a:effectLst/>
                <a:ea typeface="楷体_GB2312" pitchFamily="1" charset="-122"/>
              </a:rPr>
              <a:t>DOS</a:t>
            </a:r>
            <a:r>
              <a:rPr lang="zh-CN" altLang="en-US" sz="2000" b="0" dirty="0">
                <a:solidFill>
                  <a:schemeClr val="tx1"/>
                </a:solidFill>
                <a:effectLst/>
                <a:ea typeface="楷体_GB2312" pitchFamily="1" charset="-122"/>
              </a:rPr>
              <a:t>功能调用。</a:t>
            </a:r>
            <a:endParaRPr lang="en-US" altLang="zh-CN" sz="2000" b="0" dirty="0">
              <a:solidFill>
                <a:schemeClr val="tx1"/>
              </a:solidFill>
              <a:effectLst/>
              <a:ea typeface="楷体_GB2312" pitchFamily="1" charset="-122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b="0" dirty="0">
                <a:solidFill>
                  <a:schemeClr val="tx1"/>
                </a:solidFill>
                <a:effectLst/>
                <a:ea typeface="楷体_GB2312" pitchFamily="1" charset="-122"/>
              </a:rPr>
              <a:t>一般来说，使用</a:t>
            </a:r>
            <a:r>
              <a:rPr lang="en-US" altLang="zh-CN" sz="2000" b="0" dirty="0">
                <a:solidFill>
                  <a:schemeClr val="tx1"/>
                </a:solidFill>
                <a:effectLst/>
                <a:ea typeface="楷体_GB2312" pitchFamily="1" charset="-122"/>
              </a:rPr>
              <a:t>DOS</a:t>
            </a:r>
            <a:r>
              <a:rPr lang="zh-CN" altLang="en-US" sz="2000" b="0" dirty="0">
                <a:solidFill>
                  <a:schemeClr val="tx1"/>
                </a:solidFill>
                <a:effectLst/>
                <a:ea typeface="楷体_GB2312" pitchFamily="1" charset="-122"/>
              </a:rPr>
              <a:t>操作比使用相应功能的</a:t>
            </a:r>
            <a:r>
              <a:rPr lang="en-US" altLang="zh-CN" sz="2000" b="0" dirty="0">
                <a:solidFill>
                  <a:schemeClr val="tx1"/>
                </a:solidFill>
                <a:effectLst/>
                <a:ea typeface="楷体_GB2312" pitchFamily="1" charset="-122"/>
              </a:rPr>
              <a:t>BIOS</a:t>
            </a:r>
            <a:r>
              <a:rPr lang="zh-CN" altLang="en-US" sz="2000" b="0" dirty="0">
                <a:solidFill>
                  <a:schemeClr val="tx1"/>
                </a:solidFill>
                <a:effectLst/>
                <a:ea typeface="楷体_GB2312" pitchFamily="1" charset="-122"/>
              </a:rPr>
              <a:t>操作更简易，而且</a:t>
            </a:r>
            <a:r>
              <a:rPr lang="en-US" altLang="zh-CN" sz="2000" b="0" dirty="0">
                <a:solidFill>
                  <a:schemeClr val="tx1"/>
                </a:solidFill>
                <a:effectLst/>
                <a:ea typeface="楷体_GB2312" pitchFamily="1" charset="-122"/>
              </a:rPr>
              <a:t>DOS</a:t>
            </a:r>
            <a:r>
              <a:rPr lang="zh-CN" altLang="en-US" sz="2000" b="0" dirty="0">
                <a:solidFill>
                  <a:schemeClr val="tx1"/>
                </a:solidFill>
                <a:effectLst/>
                <a:ea typeface="楷体_GB2312" pitchFamily="1" charset="-122"/>
              </a:rPr>
              <a:t>对硬件的依赖性更少些。</a:t>
            </a:r>
            <a:endParaRPr lang="en-US" altLang="zh-CN" sz="2000" b="0" dirty="0">
              <a:solidFill>
                <a:schemeClr val="tx1"/>
              </a:solidFill>
              <a:effectLst/>
              <a:ea typeface="楷体_GB2312" pitchFamily="1" charset="-122"/>
            </a:endParaRPr>
          </a:p>
          <a:p>
            <a:pPr marL="0" indent="0">
              <a:lnSpc>
                <a:spcPct val="110000"/>
              </a:lnSpc>
              <a:buFontTx/>
              <a:buNone/>
            </a:pPr>
            <a:r>
              <a:rPr lang="en-US" altLang="zh-CN" sz="2000" b="0" dirty="0">
                <a:solidFill>
                  <a:schemeClr val="tx1"/>
                </a:solidFill>
                <a:effectLst>
                  <a:outerShdw blurRad="38100" dist="38100" dir="2700000" algn="tl">
                    <a:srgbClr val="220011"/>
                  </a:outerShdw>
                </a:effectLst>
                <a:latin typeface="楷体_GB2312" pitchFamily="1" charset="-122"/>
                <a:ea typeface="楷体_GB2312" pitchFamily="1" charset="-122"/>
              </a:rPr>
              <a:t>       </a:t>
            </a:r>
          </a:p>
        </p:txBody>
      </p:sp>
      <p:graphicFrame>
        <p:nvGraphicFramePr>
          <p:cNvPr id="1833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3478321"/>
              </p:ext>
            </p:extLst>
          </p:nvPr>
        </p:nvGraphicFramePr>
        <p:xfrm>
          <a:off x="539552" y="1091919"/>
          <a:ext cx="8168786" cy="1565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59" name="BMP 图象" r:id="rId3" imgW="5323810" imgH="647619" progId="Paint.Picture">
                  <p:embed/>
                </p:oleObj>
              </mc:Choice>
              <mc:Fallback>
                <p:oleObj name="BMP 图象" r:id="rId3" imgW="5323810" imgH="647619" progId="Paint.Picture">
                  <p:embed/>
                  <p:pic>
                    <p:nvPicPr>
                      <p:cNvPr id="1833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091919"/>
                        <a:ext cx="8168786" cy="15656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BIOS</a:t>
            </a:r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与</a:t>
            </a:r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DOS</a:t>
            </a:r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18264660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532" y="944724"/>
            <a:ext cx="8208912" cy="5472608"/>
          </a:xfrm>
        </p:spPr>
        <p:txBody>
          <a:bodyPr/>
          <a:lstStyle/>
          <a:p>
            <a:pPr algn="just">
              <a:spcBef>
                <a:spcPts val="1200"/>
              </a:spcBef>
            </a:pPr>
            <a:r>
              <a:rPr lang="zh-CN" altLang="en-US" sz="2400" dirty="0">
                <a:ea typeface="黑体" pitchFamily="49" charset="-122"/>
              </a:rPr>
              <a:t>BIOS和基本DOS的作用</a:t>
            </a:r>
          </a:p>
          <a:p>
            <a:pPr lvl="1" algn="just">
              <a:spcBef>
                <a:spcPts val="1200"/>
              </a:spcBef>
              <a:buClr>
                <a:srgbClr val="FF00FF"/>
              </a:buClr>
              <a:buSzPct val="80000"/>
              <a:buFont typeface="Wingdings" pitchFamily="2" charset="2"/>
              <a:buChar char="Ø"/>
            </a:pPr>
            <a:r>
              <a:rPr lang="zh-CN" altLang="en-US" sz="2400" dirty="0">
                <a:ea typeface="黑体" pitchFamily="49" charset="-122"/>
              </a:rPr>
              <a:t>用户可通过使用</a:t>
            </a:r>
            <a:r>
              <a:rPr lang="en-US" altLang="zh-CN" sz="2400" dirty="0">
                <a:ea typeface="黑体" pitchFamily="49" charset="-122"/>
              </a:rPr>
              <a:t>BIOS</a:t>
            </a:r>
            <a:r>
              <a:rPr lang="zh-CN" altLang="en-US" sz="2400" dirty="0">
                <a:ea typeface="黑体" pitchFamily="49" charset="-122"/>
              </a:rPr>
              <a:t>和</a:t>
            </a:r>
            <a:r>
              <a:rPr lang="en-US" altLang="zh-CN" sz="2400" dirty="0">
                <a:ea typeface="黑体" pitchFamily="49" charset="-122"/>
              </a:rPr>
              <a:t>DOS</a:t>
            </a:r>
            <a:r>
              <a:rPr lang="zh-CN" altLang="en-US" sz="2400" dirty="0">
                <a:ea typeface="黑体" pitchFamily="49" charset="-122"/>
              </a:rPr>
              <a:t>系统提供的这些功能模块子程序（中断子程序</a:t>
            </a:r>
            <a:r>
              <a:rPr lang="zh-CN" altLang="en-US" sz="2400" dirty="0" smtClean="0">
                <a:ea typeface="黑体" pitchFamily="49" charset="-122"/>
              </a:rPr>
              <a:t>调用），</a:t>
            </a:r>
            <a:r>
              <a:rPr lang="zh-CN" altLang="en-US" sz="2400" dirty="0">
                <a:ea typeface="黑体" pitchFamily="49" charset="-122"/>
              </a:rPr>
              <a:t>来编制直接管理和控制计算机硬件设备的底层软件（主要是完成</a:t>
            </a:r>
            <a:r>
              <a:rPr lang="en-US" altLang="zh-CN" sz="2400" dirty="0">
                <a:ea typeface="黑体" pitchFamily="49" charset="-122"/>
              </a:rPr>
              <a:t>I/O</a:t>
            </a:r>
            <a:r>
              <a:rPr lang="zh-CN" altLang="en-US" sz="2400" dirty="0">
                <a:ea typeface="黑体" pitchFamily="49" charset="-122"/>
              </a:rPr>
              <a:t>操作）。</a:t>
            </a:r>
          </a:p>
          <a:p>
            <a:pPr lvl="1" algn="just">
              <a:spcBef>
                <a:spcPts val="1200"/>
              </a:spcBef>
              <a:buClr>
                <a:srgbClr val="FF00FF"/>
              </a:buClr>
              <a:buSzPct val="80000"/>
              <a:buFont typeface="Wingdings" pitchFamily="2" charset="2"/>
              <a:buChar char="Ø"/>
            </a:pPr>
            <a:r>
              <a:rPr lang="zh-CN" altLang="en-US" sz="2400" dirty="0">
                <a:ea typeface="黑体" pitchFamily="49" charset="-122"/>
              </a:rPr>
              <a:t>用户不必深入了解有关设备的电路和接口，只须遵照</a:t>
            </a:r>
            <a:r>
              <a:rPr lang="en-US" altLang="zh-CN" sz="2400" dirty="0">
                <a:ea typeface="黑体" pitchFamily="49" charset="-122"/>
              </a:rPr>
              <a:t>DOS</a:t>
            </a:r>
            <a:r>
              <a:rPr lang="zh-CN" altLang="en-US" sz="2400" dirty="0">
                <a:ea typeface="黑体" pitchFamily="49" charset="-122"/>
              </a:rPr>
              <a:t>规定的调用原则即可使用。 </a:t>
            </a:r>
            <a:endParaRPr lang="en-US" altLang="zh-CN" sz="2400" dirty="0" smtClean="0">
              <a:ea typeface="黑体" pitchFamily="49" charset="-122"/>
            </a:endParaRPr>
          </a:p>
          <a:p>
            <a:pPr lvl="1" algn="just">
              <a:spcBef>
                <a:spcPts val="1200"/>
              </a:spcBef>
              <a:buClr>
                <a:srgbClr val="FF00FF"/>
              </a:buClr>
              <a:buSzPct val="80000"/>
              <a:buFont typeface="Wingdings" pitchFamily="2" charset="2"/>
              <a:buChar char="Ø"/>
            </a:pPr>
            <a:endParaRPr lang="zh-CN" altLang="en-US" sz="2400" dirty="0">
              <a:ea typeface="黑体" pitchFamily="49" charset="-122"/>
            </a:endParaRPr>
          </a:p>
          <a:p>
            <a:pPr algn="just">
              <a:spcBef>
                <a:spcPts val="1200"/>
              </a:spcBef>
            </a:pPr>
            <a:r>
              <a:rPr lang="zh-CN" altLang="en-US" sz="2400" dirty="0">
                <a:ea typeface="黑体" pitchFamily="49" charset="-122"/>
              </a:rPr>
              <a:t>用户编程原则</a:t>
            </a:r>
          </a:p>
          <a:p>
            <a:pPr lvl="1" algn="just">
              <a:spcBef>
                <a:spcPts val="1200"/>
              </a:spcBef>
              <a:buClr>
                <a:srgbClr val="FF00FF"/>
              </a:buClr>
              <a:buSzPct val="80000"/>
              <a:buFont typeface="Wingdings" pitchFamily="2" charset="2"/>
              <a:buChar char="Ø"/>
            </a:pPr>
            <a:r>
              <a:rPr lang="zh-CN" altLang="en-US" sz="2400" dirty="0">
                <a:ea typeface="黑体" pitchFamily="49" charset="-122"/>
              </a:rPr>
              <a:t>尽可能使用</a:t>
            </a:r>
            <a:r>
              <a:rPr lang="en-US" altLang="zh-CN" sz="2400" dirty="0">
                <a:ea typeface="黑体" pitchFamily="49" charset="-122"/>
              </a:rPr>
              <a:t>DOS</a:t>
            </a:r>
            <a:r>
              <a:rPr lang="zh-CN" altLang="en-US" sz="2400" dirty="0">
                <a:ea typeface="黑体" pitchFamily="49" charset="-122"/>
              </a:rPr>
              <a:t>的系统功能调用。</a:t>
            </a:r>
          </a:p>
          <a:p>
            <a:pPr lvl="1" algn="just">
              <a:spcBef>
                <a:spcPts val="1200"/>
              </a:spcBef>
              <a:buClr>
                <a:srgbClr val="FF00FF"/>
              </a:buClr>
              <a:buSzPct val="80000"/>
              <a:buFont typeface="Wingdings" pitchFamily="2" charset="2"/>
              <a:buChar char="Ø"/>
            </a:pPr>
            <a:r>
              <a:rPr lang="zh-CN" altLang="en-US" sz="2400" dirty="0">
                <a:ea typeface="黑体" pitchFamily="49" charset="-122"/>
              </a:rPr>
              <a:t>在</a:t>
            </a:r>
            <a:r>
              <a:rPr lang="en-US" altLang="zh-CN" sz="2400" dirty="0">
                <a:ea typeface="黑体" pitchFamily="49" charset="-122"/>
              </a:rPr>
              <a:t>DOS</a:t>
            </a:r>
            <a:r>
              <a:rPr lang="zh-CN" altLang="en-US" sz="2400" dirty="0">
                <a:ea typeface="黑体" pitchFamily="49" charset="-122"/>
              </a:rPr>
              <a:t>功能不能实现情况下，考虑用</a:t>
            </a:r>
            <a:r>
              <a:rPr lang="en-US" altLang="zh-CN" sz="2400" dirty="0">
                <a:ea typeface="黑体" pitchFamily="49" charset="-122"/>
              </a:rPr>
              <a:t>BIOS</a:t>
            </a:r>
            <a:r>
              <a:rPr lang="zh-CN" altLang="en-US" sz="2400" dirty="0">
                <a:ea typeface="黑体" pitchFamily="49" charset="-122"/>
              </a:rPr>
              <a:t>功能调用。</a:t>
            </a:r>
          </a:p>
          <a:p>
            <a:pPr lvl="1" algn="just">
              <a:spcBef>
                <a:spcPts val="1200"/>
              </a:spcBef>
              <a:buClr>
                <a:srgbClr val="FF00FF"/>
              </a:buClr>
              <a:buSzPct val="80000"/>
              <a:buFont typeface="Wingdings" pitchFamily="2" charset="2"/>
              <a:buChar char="Ø"/>
            </a:pPr>
            <a:r>
              <a:rPr lang="zh-CN" altLang="en-US" sz="2400" dirty="0">
                <a:ea typeface="黑体" pitchFamily="49" charset="-122"/>
              </a:rPr>
              <a:t>在</a:t>
            </a:r>
            <a:r>
              <a:rPr lang="en-US" altLang="zh-CN" sz="2400" dirty="0">
                <a:ea typeface="黑体" pitchFamily="49" charset="-122"/>
              </a:rPr>
              <a:t>DOS</a:t>
            </a:r>
            <a:r>
              <a:rPr lang="zh-CN" altLang="en-US" sz="2400" dirty="0">
                <a:ea typeface="黑体" pitchFamily="49" charset="-122"/>
              </a:rPr>
              <a:t>和</a:t>
            </a:r>
            <a:r>
              <a:rPr lang="en-US" altLang="zh-CN" sz="2400" dirty="0">
                <a:ea typeface="黑体" pitchFamily="49" charset="-122"/>
              </a:rPr>
              <a:t>BIOS</a:t>
            </a:r>
            <a:r>
              <a:rPr lang="zh-CN" altLang="en-US" sz="2400" dirty="0">
                <a:ea typeface="黑体" pitchFamily="49" charset="-122"/>
              </a:rPr>
              <a:t>的中断子程序不能解决问题时，使用</a:t>
            </a:r>
            <a:r>
              <a:rPr lang="en-US" altLang="zh-CN" sz="2400" dirty="0">
                <a:ea typeface="黑体" pitchFamily="49" charset="-122"/>
              </a:rPr>
              <a:t>IN/OUT</a:t>
            </a:r>
            <a:r>
              <a:rPr lang="zh-CN" altLang="en-US" sz="2400" dirty="0">
                <a:ea typeface="黑体" pitchFamily="49" charset="-122"/>
              </a:rPr>
              <a:t>指令直接控制硬件。</a:t>
            </a:r>
          </a:p>
        </p:txBody>
      </p:sp>
      <p:sp>
        <p:nvSpPr>
          <p:cNvPr id="3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BIOS</a:t>
            </a:r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与</a:t>
            </a:r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DOS</a:t>
            </a:r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38087319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5556" y="1268760"/>
            <a:ext cx="8388932" cy="4608513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调用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BIOS/DOS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功能子程序的基本方法：</a:t>
            </a:r>
            <a:endParaRPr lang="en-US" altLang="zh-CN" dirty="0"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zh-CN" altLang="en-US" b="0" dirty="0">
                <a:effectLst/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BIOS/DOS的每个功能都对应着一个</a:t>
            </a:r>
            <a:r>
              <a:rPr lang="zh-CN" altLang="en-US" b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中断服务程序</a:t>
            </a:r>
            <a:endParaRPr lang="zh-CN" altLang="en-US" b="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zh-CN" altLang="en-US" b="0" dirty="0" smtClean="0">
                <a:effectLst/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中断</a:t>
            </a:r>
            <a:r>
              <a:rPr lang="zh-CN" altLang="en-US" b="0" dirty="0" smtClean="0">
                <a:effectLst/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调用指令格式</a:t>
            </a:r>
            <a:endParaRPr lang="zh-CN" altLang="en-US" b="0" dirty="0">
              <a:effectLst/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endParaRPr lang="zh-CN" altLang="en-US" sz="900" b="0" dirty="0">
              <a:effectLst/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b="0" dirty="0">
                <a:effectLst/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		INT </a:t>
            </a:r>
            <a:r>
              <a:rPr lang="en-US" altLang="zh-CN" b="0" dirty="0" smtClean="0">
                <a:effectLst/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b="0" dirty="0" smtClean="0">
                <a:effectLst/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b="0" dirty="0">
                <a:effectLst/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		; n称为中断类型号</a:t>
            </a:r>
          </a:p>
          <a:p>
            <a:pPr>
              <a:spcBef>
                <a:spcPts val="1200"/>
              </a:spcBef>
              <a:buFont typeface="Wingdings" pitchFamily="2" charset="2"/>
              <a:buNone/>
            </a:pPr>
            <a:endParaRPr lang="zh-CN" altLang="en-US" sz="900" dirty="0"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sz="3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其中：</a:t>
            </a:r>
          </a:p>
          <a:p>
            <a:pPr lvl="1">
              <a:spcBef>
                <a:spcPts val="120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① </a:t>
            </a:r>
            <a:r>
              <a:rPr lang="en-US" altLang="zh-CN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BIOS</a:t>
            </a:r>
            <a:r>
              <a:rPr lang="zh-CN" altLang="en-US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中断：</a:t>
            </a:r>
            <a:r>
              <a:rPr lang="en-US" altLang="zh-CN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～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1FH</a:t>
            </a:r>
            <a:endParaRPr lang="zh-CN" altLang="en-US" dirty="0"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ts val="1200"/>
              </a:spcBef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② DOS</a:t>
            </a:r>
            <a:r>
              <a:rPr lang="zh-CN" altLang="en-US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中断：</a:t>
            </a:r>
            <a:r>
              <a:rPr lang="en-US" altLang="zh-CN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＝ </a:t>
            </a: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20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H</a:t>
            </a: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～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3FH</a:t>
            </a:r>
          </a:p>
          <a:p>
            <a:pPr lvl="1"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③ </a:t>
            </a:r>
            <a:r>
              <a:rPr lang="zh-CN" altLang="en-US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自由</a:t>
            </a:r>
            <a:r>
              <a:rPr lang="zh-CN" altLang="en-US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中断：</a:t>
            </a:r>
            <a:r>
              <a:rPr lang="en-US" altLang="zh-CN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40H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～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FFH</a:t>
            </a:r>
            <a:r>
              <a:rPr lang="zh-CN" altLang="en-US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（用户可自定义）</a:t>
            </a:r>
            <a:endParaRPr lang="zh-CN" altLang="en-US" dirty="0"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BIOS</a:t>
            </a:r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与</a:t>
            </a:r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DOS</a:t>
            </a:r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23371216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516" y="1016732"/>
            <a:ext cx="8116324" cy="5508612"/>
          </a:xfrm>
          <a:noFill/>
        </p:spPr>
        <p:txBody>
          <a:bodyPr/>
          <a:lstStyle/>
          <a:p>
            <a:pPr algn="just">
              <a:lnSpc>
                <a:spcPct val="120000"/>
              </a:lnSpc>
              <a:buFontTx/>
              <a:buNone/>
            </a:pPr>
            <a:r>
              <a:rPr lang="en-US" altLang="zh-CN" b="0" dirty="0">
                <a:solidFill>
                  <a:srgbClr val="000066"/>
                </a:solidFill>
                <a:effectLst/>
                <a:ea typeface="宋体" panose="02010600030101010101" pitchFamily="2" charset="-122"/>
                <a:cs typeface="Times New Roman" pitchFamily="18" charset="0"/>
              </a:rPr>
              <a:t>DOS</a:t>
            </a:r>
            <a:r>
              <a:rPr lang="zh-CN" altLang="en-US" b="0" dirty="0">
                <a:solidFill>
                  <a:srgbClr val="000066"/>
                </a:solidFill>
                <a:effectLst/>
                <a:ea typeface="宋体" panose="02010600030101010101" pitchFamily="2" charset="-122"/>
              </a:rPr>
              <a:t>中断和</a:t>
            </a:r>
            <a:r>
              <a:rPr lang="en-US" altLang="zh-CN" b="0" dirty="0">
                <a:solidFill>
                  <a:srgbClr val="000066"/>
                </a:solidFill>
                <a:effectLst/>
                <a:ea typeface="宋体" panose="02010600030101010101" pitchFamily="2" charset="-122"/>
                <a:cs typeface="Times New Roman" pitchFamily="18" charset="0"/>
              </a:rPr>
              <a:t>BIOS</a:t>
            </a:r>
            <a:r>
              <a:rPr lang="zh-CN" altLang="en-US" b="0" dirty="0">
                <a:solidFill>
                  <a:srgbClr val="000066"/>
                </a:solidFill>
                <a:effectLst/>
                <a:ea typeface="宋体" panose="02010600030101010101" pitchFamily="2" charset="-122"/>
              </a:rPr>
              <a:t>中断使用方法</a:t>
            </a:r>
            <a:r>
              <a:rPr lang="zh-CN" altLang="en-US" b="0" dirty="0">
                <a:effectLst/>
                <a:ea typeface="宋体" panose="02010600030101010101" pitchFamily="2" charset="-122"/>
              </a:rPr>
              <a:t> ：</a:t>
            </a:r>
            <a:r>
              <a:rPr lang="en-US" altLang="zh-CN" sz="2800" b="0" dirty="0">
                <a:effectLst/>
                <a:ea typeface="宋体" panose="02010600030101010101" pitchFamily="2" charset="-122"/>
              </a:rPr>
              <a:t>     </a:t>
            </a:r>
          </a:p>
          <a:p>
            <a:pPr marL="0" indent="0" algn="just">
              <a:lnSpc>
                <a:spcPct val="120000"/>
              </a:lnSpc>
              <a:buFontTx/>
              <a:buNone/>
            </a:pPr>
            <a:r>
              <a:rPr lang="zh-CN" altLang="en-US" sz="24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        在</a:t>
            </a:r>
            <a:r>
              <a:rPr lang="zh-CN" altLang="en-US" sz="2400" b="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中断调用前需要把功能号装入</a:t>
            </a:r>
            <a:r>
              <a:rPr lang="en-US" altLang="zh-CN" sz="2400" b="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AH</a:t>
            </a:r>
            <a:r>
              <a:rPr lang="zh-CN" altLang="en-US" sz="2400" b="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寄存器，把子功能号装入</a:t>
            </a:r>
            <a:r>
              <a:rPr lang="en-US" altLang="zh-CN" sz="2400" b="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AL</a:t>
            </a:r>
            <a:r>
              <a:rPr lang="zh-CN" altLang="en-US" sz="2400" b="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寄存器</a:t>
            </a:r>
            <a:r>
              <a:rPr lang="zh-CN" altLang="en-US" sz="2400" b="0" dirty="0">
                <a:solidFill>
                  <a:schemeClr val="tx1"/>
                </a:solidFill>
                <a:effectLst>
                  <a:outerShdw blurRad="38100" dist="38100" dir="2700000" algn="tl">
                    <a:srgbClr val="220011"/>
                  </a:outerShdw>
                </a:effectLst>
                <a:ea typeface="宋体" panose="02010600030101010101" pitchFamily="2" charset="-122"/>
              </a:rPr>
              <a:t>，</a:t>
            </a:r>
            <a:r>
              <a:rPr lang="zh-CN" altLang="en-US" sz="2400" b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除此之外，还需要在</a:t>
            </a:r>
            <a:r>
              <a:rPr lang="en-US" altLang="zh-CN" sz="2400" b="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CPU</a:t>
            </a:r>
            <a:r>
              <a:rPr lang="zh-CN" altLang="en-US" sz="2400" b="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的寄存器中提供专门的调用参数</a:t>
            </a:r>
            <a:r>
              <a:rPr lang="zh-CN" altLang="en-US" sz="2400" b="0" dirty="0">
                <a:solidFill>
                  <a:schemeClr val="tx1"/>
                </a:solidFill>
                <a:effectLst>
                  <a:outerShdw blurRad="38100" dist="38100" dir="2700000" algn="tl">
                    <a:srgbClr val="220011"/>
                  </a:outerShdw>
                </a:effectLst>
                <a:ea typeface="宋体" panose="02010600030101010101" pitchFamily="2" charset="-122"/>
              </a:rPr>
              <a:t>。</a:t>
            </a:r>
            <a:r>
              <a:rPr lang="zh-CN" altLang="en-US" sz="2400" b="0" dirty="0">
                <a:solidFill>
                  <a:srgbClr val="FF0000"/>
                </a:solidFill>
                <a:effectLst/>
                <a:ea typeface="宋体" panose="02010600030101010101" pitchFamily="2" charset="-122"/>
              </a:rPr>
              <a:t>一般来说，调用</a:t>
            </a:r>
            <a:r>
              <a:rPr lang="en-US" altLang="zh-CN" sz="2400" b="0" dirty="0">
                <a:solidFill>
                  <a:srgbClr val="FF0000"/>
                </a:solidFill>
                <a:effectLst/>
                <a:ea typeface="宋体" panose="02010600030101010101" pitchFamily="2" charset="-122"/>
              </a:rPr>
              <a:t>DOS</a:t>
            </a:r>
            <a:r>
              <a:rPr lang="zh-CN" altLang="en-US" sz="2400" b="0" dirty="0">
                <a:solidFill>
                  <a:srgbClr val="FF0000"/>
                </a:solidFill>
                <a:effectLst/>
                <a:ea typeface="宋体" panose="02010600030101010101" pitchFamily="2" charset="-122"/>
              </a:rPr>
              <a:t>或</a:t>
            </a:r>
            <a:r>
              <a:rPr lang="en-US" altLang="zh-CN" sz="2400" b="0" dirty="0">
                <a:solidFill>
                  <a:srgbClr val="FF0000"/>
                </a:solidFill>
                <a:effectLst/>
                <a:ea typeface="宋体" panose="02010600030101010101" pitchFamily="2" charset="-122"/>
              </a:rPr>
              <a:t>BIOS</a:t>
            </a:r>
            <a:r>
              <a:rPr lang="zh-CN" altLang="en-US" sz="2400" b="0" dirty="0">
                <a:solidFill>
                  <a:srgbClr val="FF0000"/>
                </a:solidFill>
                <a:effectLst/>
                <a:ea typeface="宋体" panose="02010600030101010101" pitchFamily="2" charset="-122"/>
              </a:rPr>
              <a:t>功能时，有以下几个步骤：</a:t>
            </a:r>
          </a:p>
          <a:p>
            <a:pPr algn="just">
              <a:lnSpc>
                <a:spcPct val="120000"/>
              </a:lnSpc>
              <a:buFontTx/>
              <a:buNone/>
            </a:pPr>
            <a:r>
              <a:rPr lang="zh-CN" altLang="en-US" sz="24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（</a:t>
            </a:r>
            <a:r>
              <a:rPr lang="en-US" altLang="zh-CN" sz="2400" b="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1</a:t>
            </a:r>
            <a:r>
              <a:rPr lang="zh-CN" altLang="en-US" sz="2400" b="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）将调用参数装入指定的寄存器。</a:t>
            </a:r>
          </a:p>
          <a:p>
            <a:pPr algn="just">
              <a:lnSpc>
                <a:spcPct val="120000"/>
              </a:lnSpc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（</a:t>
            </a:r>
            <a:r>
              <a:rPr lang="en-US" altLang="zh-CN" sz="2400" b="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2</a:t>
            </a:r>
            <a:r>
              <a:rPr lang="zh-CN" altLang="en-US" sz="2400" b="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）如需功能调用号，把它装入</a:t>
            </a:r>
            <a:r>
              <a:rPr lang="en-US" altLang="zh-CN" sz="2400" b="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AH</a:t>
            </a:r>
            <a:r>
              <a:rPr lang="zh-CN" altLang="en-US" sz="2400" b="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。</a:t>
            </a:r>
          </a:p>
          <a:p>
            <a:pPr algn="just">
              <a:lnSpc>
                <a:spcPct val="120000"/>
              </a:lnSpc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（</a:t>
            </a:r>
            <a:r>
              <a:rPr lang="en-US" altLang="zh-CN" sz="2400" b="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3</a:t>
            </a:r>
            <a:r>
              <a:rPr lang="zh-CN" altLang="en-US" sz="2400" b="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）如需子功能调用号，把它装入</a:t>
            </a:r>
            <a:r>
              <a:rPr lang="en-US" altLang="zh-CN" sz="2400" b="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AL</a:t>
            </a:r>
            <a:r>
              <a:rPr lang="zh-CN" altLang="en-US" sz="2400" b="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。</a:t>
            </a:r>
          </a:p>
          <a:p>
            <a:pPr algn="just">
              <a:lnSpc>
                <a:spcPct val="120000"/>
              </a:lnSpc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（</a:t>
            </a:r>
            <a:r>
              <a:rPr lang="en-US" altLang="zh-CN" sz="2400" b="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4</a:t>
            </a:r>
            <a:r>
              <a:rPr lang="zh-CN" altLang="en-US" sz="2400" b="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）按中断号调用</a:t>
            </a:r>
            <a:r>
              <a:rPr lang="en-US" altLang="zh-CN" sz="2400" b="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DOS</a:t>
            </a:r>
            <a:r>
              <a:rPr lang="zh-CN" altLang="en-US" sz="2400" b="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或</a:t>
            </a:r>
            <a:r>
              <a:rPr lang="en-US" altLang="zh-CN" sz="2400" b="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BIOS</a:t>
            </a:r>
            <a:r>
              <a:rPr lang="zh-CN" altLang="en-US" sz="2400" b="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。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（</a:t>
            </a:r>
            <a:r>
              <a:rPr lang="en-US" altLang="zh-CN" sz="2400" b="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5</a:t>
            </a:r>
            <a:r>
              <a:rPr lang="zh-CN" altLang="en-US" sz="2400" b="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）检查返回参数是否正确。</a:t>
            </a:r>
          </a:p>
        </p:txBody>
      </p:sp>
      <p:sp>
        <p:nvSpPr>
          <p:cNvPr id="4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BIOS</a:t>
            </a:r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与</a:t>
            </a:r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DOS</a:t>
            </a:r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简介</a:t>
            </a:r>
          </a:p>
        </p:txBody>
      </p:sp>
      <p:sp>
        <p:nvSpPr>
          <p:cNvPr id="2" name="矩形 1"/>
          <p:cNvSpPr/>
          <p:nvPr/>
        </p:nvSpPr>
        <p:spPr>
          <a:xfrm>
            <a:off x="5508104" y="4293096"/>
            <a:ext cx="3600400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sz="2000" b="0" dirty="0" smtClean="0"/>
              <a:t>例：可</a:t>
            </a:r>
            <a:r>
              <a:rPr lang="zh-CN" altLang="en-US" sz="2000" b="0" dirty="0"/>
              <a:t>调用</a:t>
            </a:r>
            <a:r>
              <a:rPr lang="en-US" altLang="zh-CN" sz="2000" b="0" dirty="0"/>
              <a:t>DOS</a:t>
            </a:r>
            <a:r>
              <a:rPr lang="zh-CN" altLang="en-US" sz="2000" b="0" dirty="0"/>
              <a:t>功能</a:t>
            </a:r>
            <a:r>
              <a:rPr lang="zh-CN" altLang="en-US" sz="2000" b="0" dirty="0" smtClean="0"/>
              <a:t>调用来设置</a:t>
            </a:r>
            <a:r>
              <a:rPr lang="zh-CN" altLang="en-US" sz="2000" b="0" dirty="0"/>
              <a:t>中断</a:t>
            </a:r>
            <a:r>
              <a:rPr lang="zh-CN" altLang="en-US" sz="2000" b="0" dirty="0" smtClean="0"/>
              <a:t>向量，把</a:t>
            </a:r>
            <a:r>
              <a:rPr lang="zh-CN" altLang="en-US" sz="2000" b="0" dirty="0"/>
              <a:t>由</a:t>
            </a:r>
            <a:r>
              <a:rPr lang="en-US" altLang="zh-CN" sz="2000" b="0" dirty="0"/>
              <a:t>AL</a:t>
            </a:r>
            <a:r>
              <a:rPr lang="zh-CN" altLang="en-US" sz="2000" b="0" dirty="0"/>
              <a:t>指定的中断类型的中断向量</a:t>
            </a:r>
            <a:r>
              <a:rPr lang="en-US" altLang="zh-CN" sz="2000" b="0" dirty="0"/>
              <a:t>DS</a:t>
            </a:r>
            <a:r>
              <a:rPr lang="zh-CN" altLang="en-US" sz="2000" b="0" dirty="0"/>
              <a:t>：</a:t>
            </a:r>
            <a:r>
              <a:rPr lang="en-US" altLang="zh-CN" sz="2000" b="0" dirty="0"/>
              <a:t>DX</a:t>
            </a:r>
            <a:r>
              <a:rPr lang="zh-CN" altLang="en-US" sz="2000" b="0" dirty="0"/>
              <a:t>放入中断向量表。</a:t>
            </a:r>
          </a:p>
          <a:p>
            <a:pPr algn="just"/>
            <a:r>
              <a:rPr lang="zh-CN" altLang="en-US" sz="2000" b="0" dirty="0" smtClean="0"/>
              <a:t>调用参数：</a:t>
            </a:r>
            <a:r>
              <a:rPr lang="en-US" altLang="zh-CN" sz="2000" b="0" dirty="0"/>
              <a:t>DS</a:t>
            </a:r>
            <a:r>
              <a:rPr lang="zh-CN" altLang="en-US" sz="2000" b="0" dirty="0"/>
              <a:t>：</a:t>
            </a:r>
            <a:r>
              <a:rPr lang="en-US" altLang="zh-CN" sz="2000" b="0" dirty="0"/>
              <a:t>DX=</a:t>
            </a:r>
            <a:r>
              <a:rPr lang="zh-CN" altLang="en-US" sz="2000" b="0" dirty="0"/>
              <a:t>中断</a:t>
            </a:r>
            <a:r>
              <a:rPr lang="zh-CN" altLang="en-US" sz="2000" b="0" dirty="0" smtClean="0"/>
              <a:t>向量、</a:t>
            </a:r>
            <a:r>
              <a:rPr lang="en-US" altLang="zh-CN" sz="2000" b="0" dirty="0"/>
              <a:t>AL=</a:t>
            </a:r>
            <a:r>
              <a:rPr lang="zh-CN" altLang="en-US" sz="2000" b="0" dirty="0"/>
              <a:t>中断类型</a:t>
            </a:r>
            <a:endParaRPr lang="en-US" altLang="zh-CN" sz="2000" b="0" dirty="0" smtClean="0"/>
          </a:p>
          <a:p>
            <a:pPr algn="just"/>
            <a:r>
              <a:rPr lang="zh-CN" altLang="en-US" sz="2000" b="0" dirty="0"/>
              <a:t>功能</a:t>
            </a:r>
            <a:r>
              <a:rPr lang="zh-CN" altLang="en-US" sz="2000" b="0" dirty="0" smtClean="0"/>
              <a:t>号：</a:t>
            </a:r>
            <a:r>
              <a:rPr lang="en-US" altLang="zh-CN" sz="2000" b="0" dirty="0" smtClean="0"/>
              <a:t>AH=25H</a:t>
            </a:r>
          </a:p>
          <a:p>
            <a:pPr algn="just"/>
            <a:r>
              <a:rPr lang="zh-CN" altLang="en-US" sz="2000" b="0" dirty="0" smtClean="0"/>
              <a:t>执行</a:t>
            </a:r>
            <a:r>
              <a:rPr lang="zh-CN" altLang="en-US" sz="2000" b="0" dirty="0"/>
              <a:t>：</a:t>
            </a:r>
            <a:r>
              <a:rPr lang="en-US" altLang="zh-CN" sz="2000" b="0" dirty="0"/>
              <a:t>INT  21H</a:t>
            </a:r>
          </a:p>
        </p:txBody>
      </p:sp>
    </p:spTree>
    <p:extLst>
      <p:ext uri="{BB962C8B-B14F-4D97-AF65-F5344CB8AC3E}">
        <p14:creationId xmlns:p14="http://schemas.microsoft.com/office/powerpoint/2010/main" val="42082883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Level">
  <a:themeElements>
    <a:clrScheme name="Level 9">
      <a:dk1>
        <a:srgbClr val="000000"/>
      </a:dk1>
      <a:lt1>
        <a:srgbClr val="FFFFFF"/>
      </a:lt1>
      <a:dk2>
        <a:srgbClr val="CC3300"/>
      </a:dk2>
      <a:lt2>
        <a:srgbClr val="663300"/>
      </a:lt2>
      <a:accent1>
        <a:srgbClr val="FFCC00"/>
      </a:accent1>
      <a:accent2>
        <a:srgbClr val="CC6600"/>
      </a:accent2>
      <a:accent3>
        <a:srgbClr val="FFFFFF"/>
      </a:accent3>
      <a:accent4>
        <a:srgbClr val="000000"/>
      </a:accent4>
      <a:accent5>
        <a:srgbClr val="FFE2AA"/>
      </a:accent5>
      <a:accent6>
        <a:srgbClr val="B95C00"/>
      </a:accent6>
      <a:hlink>
        <a:srgbClr val="FF0000"/>
      </a:hlink>
      <a:folHlink>
        <a:srgbClr val="996633"/>
      </a:folHlink>
    </a:clrScheme>
    <a:fontScheme name="Level">
      <a:majorFont>
        <a:latin typeface="Times New Roman"/>
        <a:ea typeface="隶书"/>
        <a:cs typeface=""/>
      </a:majorFont>
      <a:minorFont>
        <a:latin typeface="Times New Roman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66CCFF"/>
          </a:solidFill>
          <a:prstDash val="solid"/>
          <a:round/>
          <a:headEnd type="none" w="med" len="med"/>
          <a:tailEnd type="stealth" w="lg" len="lg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66CCFF"/>
          </a:solidFill>
          <a:prstDash val="solid"/>
          <a:round/>
          <a:headEnd type="none" w="med" len="med"/>
          <a:tailEnd type="stealth" w="lg" len="lg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FF00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27787</TotalTime>
  <Words>4431</Words>
  <Application>Microsoft Office PowerPoint</Application>
  <PresentationFormat>全屏显示(4:3)</PresentationFormat>
  <Paragraphs>756</Paragraphs>
  <Slides>55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7" baseType="lpstr">
      <vt:lpstr>MS Sans Serif</vt:lpstr>
      <vt:lpstr>黑体</vt:lpstr>
      <vt:lpstr>华文楷体</vt:lpstr>
      <vt:lpstr>楷体_GB2312</vt:lpstr>
      <vt:lpstr>隶书</vt:lpstr>
      <vt:lpstr>宋体</vt:lpstr>
      <vt:lpstr>Arial</vt:lpstr>
      <vt:lpstr>Times New Roman</vt:lpstr>
      <vt:lpstr>Verdana</vt:lpstr>
      <vt:lpstr>Wingdings</vt:lpstr>
      <vt:lpstr>Level</vt:lpstr>
      <vt:lpstr>BMP 图象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BIOS键盘中断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DOS键盘功能调用（INT   21H）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BIOS显示中断调用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哈尔滨工业大学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陈磊工作总结</dc:title>
  <dc:creator>陈磊</dc:creator>
  <cp:lastModifiedBy>lenovo</cp:lastModifiedBy>
  <cp:revision>1022</cp:revision>
  <dcterms:created xsi:type="dcterms:W3CDTF">2004-04-02T12:11:32Z</dcterms:created>
  <dcterms:modified xsi:type="dcterms:W3CDTF">2023-10-11T12:31:08Z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4</vt:r8>
  </property>
  <property fmtid="{D5CDD505-2E9C-101B-9397-08002B2CF9AE}" pid="3" name="KSOProductBuildVer">
    <vt:lpwstr>2052-10.1.0.6690</vt:lpwstr>
  </property>
</Properties>
</file>