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1262" r:id="rId3"/>
    <p:sldId id="1263" r:id="rId4"/>
    <p:sldId id="1264" r:id="rId5"/>
    <p:sldId id="1233" r:id="rId6"/>
    <p:sldId id="1234" r:id="rId7"/>
    <p:sldId id="1332" r:id="rId8"/>
    <p:sldId id="1333" r:id="rId9"/>
    <p:sldId id="1235" r:id="rId10"/>
    <p:sldId id="1236" r:id="rId11"/>
    <p:sldId id="1239" r:id="rId12"/>
    <p:sldId id="1237" r:id="rId13"/>
    <p:sldId id="1242" r:id="rId14"/>
    <p:sldId id="1265" r:id="rId15"/>
    <p:sldId id="1244" r:id="rId16"/>
    <p:sldId id="1325" r:id="rId17"/>
    <p:sldId id="1327" r:id="rId18"/>
    <p:sldId id="1326" r:id="rId19"/>
    <p:sldId id="1266" r:id="rId20"/>
    <p:sldId id="1311" r:id="rId21"/>
    <p:sldId id="1312" r:id="rId22"/>
    <p:sldId id="1313" r:id="rId23"/>
    <p:sldId id="1314" r:id="rId24"/>
    <p:sldId id="1315" r:id="rId25"/>
    <p:sldId id="1316" r:id="rId26"/>
    <p:sldId id="1317" r:id="rId27"/>
    <p:sldId id="1279" r:id="rId28"/>
    <p:sldId id="1318" r:id="rId29"/>
    <p:sldId id="1283" r:id="rId30"/>
    <p:sldId id="1284" r:id="rId31"/>
    <p:sldId id="1321" r:id="rId32"/>
    <p:sldId id="1324" r:id="rId33"/>
    <p:sldId id="1295" r:id="rId34"/>
    <p:sldId id="1298" r:id="rId35"/>
    <p:sldId id="1330" r:id="rId36"/>
    <p:sldId id="1331" r:id="rId37"/>
    <p:sldId id="1329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9455" autoAdjust="0"/>
  </p:normalViewPr>
  <p:slideViewPr>
    <p:cSldViewPr showGuides="1">
      <p:cViewPr varScale="1">
        <p:scale>
          <a:sx n="89" d="100"/>
          <a:sy n="89" d="100"/>
        </p:scale>
        <p:origin x="892" y="4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9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: D5D4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00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8253</a:t>
            </a:r>
            <a:r>
              <a:rPr lang="zh-CN" altLang="en-US" dirty="0" smtClean="0"/>
              <a:t>的锁存命令，读数时应先写该命令，如果是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位读写要分两次进行。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06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4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0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100*(1/5)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9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/48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/48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/48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/48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/48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/48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mailto:luguangm@gmail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9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5D3837C-9915-4E97-B254-ABA32C83EDF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1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2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1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与接口介绍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11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讲：定时器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/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计数器接口</a:t>
            </a:r>
            <a:endParaRPr kumimoji="0" lang="zh-CN" altLang="en-US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F4C0E59-4680-495B-8200-CE9A3514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820" y="1052736"/>
            <a:ext cx="5545137" cy="5248275"/>
          </a:xfrm>
          <a:prstGeom prst="rect">
            <a:avLst/>
          </a:prstGeom>
          <a:noFill/>
        </p:spPr>
      </p:pic>
      <p:sp>
        <p:nvSpPr>
          <p:cNvPr id="424963" name="AutoShape 3"/>
          <p:cNvSpPr>
            <a:spLocks noChangeArrowheads="1"/>
          </p:cNvSpPr>
          <p:nvPr/>
        </p:nvSpPr>
        <p:spPr bwMode="auto">
          <a:xfrm>
            <a:off x="477631" y="4617132"/>
            <a:ext cx="3554309" cy="2087562"/>
          </a:xfrm>
          <a:prstGeom prst="wedgeRoundRectCallout">
            <a:avLst>
              <a:gd name="adj1" fmla="val 63308"/>
              <a:gd name="adj2" fmla="val -7420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读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写控制逻辑</a:t>
            </a:r>
          </a:p>
          <a:p>
            <a:pPr algn="just"/>
            <a:r>
              <a:rPr lang="zh-CN" altLang="en-US" dirty="0"/>
              <a:t>一方面接收</a:t>
            </a:r>
            <a:r>
              <a:rPr lang="en-US" altLang="zh-CN" dirty="0"/>
              <a:t>CPU</a:t>
            </a:r>
            <a:r>
              <a:rPr lang="zh-CN" altLang="en-US" dirty="0"/>
              <a:t>来的控制信息，另一方面将控制信息译码后产生各部分的控制信息。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1258128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568840" y="1016732"/>
            <a:ext cx="2879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</a:t>
            </a:r>
            <a:r>
              <a:rPr lang="zh-CN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内部读写逻辑</a:t>
            </a:r>
          </a:p>
        </p:txBody>
      </p:sp>
      <p:graphicFrame>
        <p:nvGraphicFramePr>
          <p:cNvPr id="42199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60819"/>
              </p:ext>
            </p:extLst>
          </p:nvPr>
        </p:nvGraphicFramePr>
        <p:xfrm>
          <a:off x="618860" y="1628800"/>
          <a:ext cx="7913579" cy="4824534"/>
        </p:xfrm>
        <a:graphic>
          <a:graphicData uri="http://schemas.openxmlformats.org/drawingml/2006/table">
            <a:tbl>
              <a:tblPr/>
              <a:tblGrid>
                <a:gridCol w="854228"/>
                <a:gridCol w="854227"/>
                <a:gridCol w="854228"/>
                <a:gridCol w="854227"/>
                <a:gridCol w="854228"/>
                <a:gridCol w="3642441"/>
              </a:tblGrid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寄存器读写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写计数器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写计数器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写计数器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写控制字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读计数器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读计数器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读计数器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无操作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1999" name="Line 111"/>
          <p:cNvSpPr>
            <a:spLocks noChangeShapeType="1"/>
          </p:cNvSpPr>
          <p:nvPr/>
        </p:nvSpPr>
        <p:spPr bwMode="auto">
          <a:xfrm>
            <a:off x="827088" y="9080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2000" name="Line 112"/>
          <p:cNvSpPr>
            <a:spLocks noChangeShapeType="1"/>
          </p:cNvSpPr>
          <p:nvPr/>
        </p:nvSpPr>
        <p:spPr bwMode="auto">
          <a:xfrm>
            <a:off x="1690688" y="9080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2001" name="Line 113"/>
          <p:cNvSpPr>
            <a:spLocks noChangeShapeType="1"/>
          </p:cNvSpPr>
          <p:nvPr/>
        </p:nvSpPr>
        <p:spPr bwMode="auto">
          <a:xfrm>
            <a:off x="2555875" y="9080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863588" y="1700808"/>
            <a:ext cx="360040" cy="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1690688" y="1700808"/>
            <a:ext cx="360040" cy="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2555875" y="1700808"/>
            <a:ext cx="360040" cy="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046098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1016732"/>
            <a:ext cx="5545137" cy="5248275"/>
          </a:xfrm>
          <a:prstGeom prst="rect">
            <a:avLst/>
          </a:prstGeom>
          <a:noFill/>
        </p:spPr>
      </p:pic>
      <p:sp>
        <p:nvSpPr>
          <p:cNvPr id="423939" name="AutoShape 3"/>
          <p:cNvSpPr>
            <a:spLocks noChangeArrowheads="1"/>
          </p:cNvSpPr>
          <p:nvPr/>
        </p:nvSpPr>
        <p:spPr bwMode="auto">
          <a:xfrm>
            <a:off x="15715" y="4669993"/>
            <a:ext cx="4176713" cy="2160587"/>
          </a:xfrm>
          <a:prstGeom prst="wedgeRoundRectCallout">
            <a:avLst>
              <a:gd name="adj1" fmla="val 59082"/>
              <a:gd name="adj2" fmla="val -358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控制字寄存器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CPU</a:t>
            </a:r>
            <a:r>
              <a:rPr lang="zh-CN" altLang="en-US" dirty="0"/>
              <a:t>通过总线送入控制信息，控制每个计数器的工作方式。控制字只能写入，不能读出。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170274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503548" y="1088740"/>
            <a:ext cx="8064896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8253/8254</a:t>
            </a:r>
            <a:r>
              <a:rPr lang="zh-CN" altLang="en-US" dirty="0" smtClean="0"/>
              <a:t>编程：</a:t>
            </a:r>
            <a:endParaRPr lang="zh-CN" altLang="en-US" dirty="0"/>
          </a:p>
          <a:p>
            <a:pPr algn="just"/>
            <a:r>
              <a:rPr lang="zh-CN" altLang="en-US" dirty="0" smtClean="0"/>
              <a:t>    </a:t>
            </a:r>
            <a:r>
              <a:rPr lang="en-US" altLang="zh-CN" dirty="0"/>
              <a:t>8253</a:t>
            </a:r>
            <a:r>
              <a:rPr lang="zh-CN" altLang="en-US" dirty="0"/>
              <a:t>的每个计数通道有</a:t>
            </a:r>
            <a:r>
              <a:rPr lang="en-US" altLang="zh-CN" dirty="0"/>
              <a:t>6</a:t>
            </a:r>
            <a:r>
              <a:rPr lang="zh-CN" altLang="en-US" dirty="0"/>
              <a:t>种工作方式，在工作前必须进行初始化编程以确定按照哪一种工作方式工作。初始化编程步骤为：</a:t>
            </a:r>
          </a:p>
          <a:p>
            <a:pPr algn="just"/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、先向控制寄存器写入控制字，对某个计数器设定工作方式。</a:t>
            </a:r>
          </a:p>
          <a:p>
            <a:pPr algn="just"/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、向该计数器写入计数初值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zh-CN" altLang="en-US" dirty="0"/>
          </a:p>
          <a:p>
            <a:pPr algn="just"/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需强调指出：</a:t>
            </a:r>
          </a:p>
          <a:p>
            <a:pPr algn="just"/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、在计数通道工作过程中，若要更换计数初值，或者要读取计数的当前值，也需要先写一个适当的控制字</a:t>
            </a:r>
            <a:r>
              <a:rPr lang="zh-CN" altLang="en-US" dirty="0" smtClean="0"/>
              <a:t>，然后</a:t>
            </a:r>
            <a:r>
              <a:rPr lang="zh-CN" altLang="en-US" dirty="0"/>
              <a:t>再进行写或者读操作。</a:t>
            </a:r>
          </a:p>
          <a:p>
            <a:pPr algn="just"/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、控制字应写入控制寄存器中，而计数初值写入相应的计数器</a:t>
            </a:r>
            <a:r>
              <a:rPr lang="zh-CN" altLang="en-US"/>
              <a:t>中</a:t>
            </a:r>
            <a:r>
              <a:rPr lang="zh-CN" altLang="en-US" smtClean="0"/>
              <a:t>，端口地址各不相同，注意</a:t>
            </a:r>
            <a:r>
              <a:rPr lang="zh-CN" altLang="en-US" dirty="0"/>
              <a:t>切换地址。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1095366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560" y="1196752"/>
            <a:ext cx="61201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/>
              <a:t>8253</a:t>
            </a:r>
            <a:r>
              <a:rPr lang="zh-CN" altLang="en-US" dirty="0"/>
              <a:t>的控制字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88132" y="1920652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7     6    5     4     3    2     1    0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11932" y="2225452"/>
            <a:ext cx="30480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235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616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997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378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1854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1473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092932" y="222545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531332" y="260645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302732" y="2911252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hlink"/>
                </a:solidFill>
              </a:rPr>
              <a:t>0=</a:t>
            </a:r>
            <a:r>
              <a:rPr lang="zh-CN" altLang="en-US" sz="1800" dirty="0">
                <a:solidFill>
                  <a:schemeClr val="hlink"/>
                </a:solidFill>
              </a:rPr>
              <a:t>二进制，</a:t>
            </a:r>
            <a:r>
              <a:rPr lang="en-US" altLang="zh-CN" sz="1800" dirty="0">
                <a:solidFill>
                  <a:schemeClr val="hlink"/>
                </a:solidFill>
              </a:rPr>
              <a:t>1</a:t>
            </a:r>
            <a:r>
              <a:rPr lang="en-US" altLang="zh-CN" sz="1800" dirty="0" smtClean="0">
                <a:solidFill>
                  <a:schemeClr val="hlink"/>
                </a:solidFill>
              </a:rPr>
              <a:t>=</a:t>
            </a:r>
            <a:r>
              <a:rPr lang="zh-CN" altLang="en-US" sz="1800" dirty="0" smtClean="0">
                <a:solidFill>
                  <a:schemeClr val="hlink"/>
                </a:solidFill>
              </a:rPr>
              <a:t>十进制</a:t>
            </a:r>
            <a:endParaRPr lang="zh-CN" altLang="en-US" sz="1800" dirty="0">
              <a:solidFill>
                <a:schemeClr val="hlink"/>
              </a:solidFill>
            </a:endParaRPr>
          </a:p>
        </p:txBody>
      </p:sp>
      <p:sp>
        <p:nvSpPr>
          <p:cNvPr id="35858" name="AutoShape 18"/>
          <p:cNvSpPr>
            <a:spLocks/>
          </p:cNvSpPr>
          <p:nvPr/>
        </p:nvSpPr>
        <p:spPr bwMode="auto">
          <a:xfrm rot="16200000">
            <a:off x="2693132" y="2225452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2845532" y="2987452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845532" y="3609020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5664932" y="3368452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00CC"/>
                </a:solidFill>
              </a:rPr>
              <a:t>工作方式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807932" y="2377852"/>
            <a:ext cx="22098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CC"/>
                </a:solidFill>
              </a:rPr>
              <a:t>000=</a:t>
            </a:r>
            <a:r>
              <a:rPr lang="zh-CN" altLang="en-US" sz="1800" dirty="0">
                <a:solidFill>
                  <a:srgbClr val="0000CC"/>
                </a:solidFill>
              </a:rPr>
              <a:t>方式</a:t>
            </a:r>
            <a:r>
              <a:rPr lang="en-US" altLang="zh-CN" sz="1800" dirty="0">
                <a:solidFill>
                  <a:srgbClr val="0000CC"/>
                </a:solidFill>
              </a:rPr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CC"/>
                </a:solidFill>
              </a:rPr>
              <a:t>001=</a:t>
            </a:r>
            <a:r>
              <a:rPr lang="zh-CN" altLang="en-US" sz="1800" dirty="0">
                <a:solidFill>
                  <a:srgbClr val="0000CC"/>
                </a:solidFill>
              </a:rPr>
              <a:t>方式</a:t>
            </a:r>
            <a:r>
              <a:rPr lang="en-US" altLang="zh-CN" sz="1800" dirty="0">
                <a:solidFill>
                  <a:srgbClr val="0000CC"/>
                </a:solidFill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en-US" altLang="zh-CN" sz="1800" dirty="0" smtClean="0">
                <a:solidFill>
                  <a:srgbClr val="0000CC"/>
                </a:solidFill>
              </a:rPr>
              <a:t>10</a:t>
            </a:r>
            <a:r>
              <a:rPr lang="en-US" altLang="zh-CN" sz="1800" dirty="0">
                <a:solidFill>
                  <a:srgbClr val="0000CC"/>
                </a:solidFill>
              </a:rPr>
              <a:t>=</a:t>
            </a:r>
            <a:r>
              <a:rPr lang="zh-CN" altLang="en-US" sz="1800" dirty="0">
                <a:solidFill>
                  <a:srgbClr val="0000CC"/>
                </a:solidFill>
              </a:rPr>
              <a:t>方式</a:t>
            </a:r>
            <a:r>
              <a:rPr lang="en-US" altLang="zh-CN" sz="1800" dirty="0">
                <a:solidFill>
                  <a:srgbClr val="0000CC"/>
                </a:solidFill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X</a:t>
            </a:r>
            <a:r>
              <a:rPr lang="en-US" altLang="zh-CN" sz="1800" dirty="0" smtClean="0">
                <a:solidFill>
                  <a:srgbClr val="0000CC"/>
                </a:solidFill>
              </a:rPr>
              <a:t>11</a:t>
            </a:r>
            <a:r>
              <a:rPr lang="en-US" altLang="zh-CN" sz="1800" dirty="0">
                <a:solidFill>
                  <a:srgbClr val="0000CC"/>
                </a:solidFill>
              </a:rPr>
              <a:t>=</a:t>
            </a:r>
            <a:r>
              <a:rPr lang="zh-CN" altLang="en-US" sz="1800" dirty="0">
                <a:solidFill>
                  <a:srgbClr val="0000CC"/>
                </a:solidFill>
              </a:rPr>
              <a:t>方式</a:t>
            </a:r>
            <a:r>
              <a:rPr lang="en-US" altLang="zh-CN" sz="1800" dirty="0">
                <a:solidFill>
                  <a:srgbClr val="0000CC"/>
                </a:solidFill>
              </a:rPr>
              <a:t>3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CC"/>
                </a:solidFill>
              </a:rPr>
              <a:t>100=</a:t>
            </a:r>
            <a:r>
              <a:rPr lang="zh-CN" altLang="en-US" sz="1800" dirty="0">
                <a:solidFill>
                  <a:srgbClr val="0000CC"/>
                </a:solidFill>
              </a:rPr>
              <a:t>方式</a:t>
            </a:r>
            <a:r>
              <a:rPr lang="en-US" altLang="zh-CN" sz="1800" dirty="0">
                <a:solidFill>
                  <a:srgbClr val="0000CC"/>
                </a:solidFill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CC"/>
                </a:solidFill>
              </a:rPr>
              <a:t>101=</a:t>
            </a:r>
            <a:r>
              <a:rPr lang="zh-CN" altLang="en-US" sz="1800" dirty="0">
                <a:solidFill>
                  <a:srgbClr val="0000CC"/>
                </a:solidFill>
              </a:rPr>
              <a:t>方式</a:t>
            </a:r>
            <a:r>
              <a:rPr lang="en-US" altLang="zh-CN" sz="1800" dirty="0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35863" name="AutoShape 23"/>
          <p:cNvSpPr>
            <a:spLocks/>
          </p:cNvSpPr>
          <p:nvPr/>
        </p:nvSpPr>
        <p:spPr bwMode="auto">
          <a:xfrm>
            <a:off x="6731732" y="2530252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12700" cap="sq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AutoShape 24"/>
          <p:cNvSpPr>
            <a:spLocks/>
          </p:cNvSpPr>
          <p:nvPr/>
        </p:nvSpPr>
        <p:spPr bwMode="auto">
          <a:xfrm rot="16200000">
            <a:off x="1740632" y="2415952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AutoShape 25"/>
          <p:cNvSpPr>
            <a:spLocks/>
          </p:cNvSpPr>
          <p:nvPr/>
        </p:nvSpPr>
        <p:spPr bwMode="auto">
          <a:xfrm rot="16200000">
            <a:off x="978632" y="2415952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1854932" y="2987452"/>
            <a:ext cx="0" cy="1731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1854932" y="4719228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2303748" y="4504916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</a:rPr>
              <a:t>读</a:t>
            </a:r>
            <a:r>
              <a:rPr lang="en-US" altLang="zh-CN" sz="1800" dirty="0">
                <a:solidFill>
                  <a:srgbClr val="3333FF"/>
                </a:solidFill>
              </a:rPr>
              <a:t>/</a:t>
            </a:r>
            <a:r>
              <a:rPr lang="zh-CN" altLang="en-US" sz="1800" dirty="0">
                <a:solidFill>
                  <a:srgbClr val="3333FF"/>
                </a:solidFill>
              </a:rPr>
              <a:t>写锁存器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751548" y="3876266"/>
            <a:ext cx="3868216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</a:rPr>
              <a:t>00=</a:t>
            </a:r>
            <a:r>
              <a:rPr lang="zh-CN" altLang="en-US" sz="1800" dirty="0">
                <a:solidFill>
                  <a:srgbClr val="3333FF"/>
                </a:solidFill>
              </a:rPr>
              <a:t>锁存计数器值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3333FF"/>
                </a:solidFill>
              </a:rPr>
              <a:t>01=</a:t>
            </a:r>
            <a:r>
              <a:rPr lang="zh-CN" altLang="en-US" sz="1800" dirty="0" smtClean="0">
                <a:solidFill>
                  <a:srgbClr val="3333FF"/>
                </a:solidFill>
              </a:rPr>
              <a:t>只读</a:t>
            </a:r>
            <a:r>
              <a:rPr lang="en-US" altLang="zh-CN" sz="1800" dirty="0">
                <a:solidFill>
                  <a:srgbClr val="3333FF"/>
                </a:solidFill>
              </a:rPr>
              <a:t>/</a:t>
            </a:r>
            <a:r>
              <a:rPr lang="zh-CN" altLang="en-US" sz="1800" dirty="0" smtClean="0">
                <a:solidFill>
                  <a:srgbClr val="3333FF"/>
                </a:solidFill>
              </a:rPr>
              <a:t>写低</a:t>
            </a:r>
            <a:r>
              <a:rPr lang="en-US" altLang="zh-CN" sz="1800" dirty="0" smtClean="0">
                <a:solidFill>
                  <a:srgbClr val="3333FF"/>
                </a:solidFill>
              </a:rPr>
              <a:t>8</a:t>
            </a:r>
            <a:r>
              <a:rPr lang="zh-CN" altLang="en-US" sz="1800" dirty="0" smtClean="0">
                <a:solidFill>
                  <a:srgbClr val="3333FF"/>
                </a:solidFill>
              </a:rPr>
              <a:t>位，高</a:t>
            </a:r>
            <a:r>
              <a:rPr lang="en-US" altLang="zh-CN" sz="1800" dirty="0" smtClean="0">
                <a:solidFill>
                  <a:srgbClr val="3333FF"/>
                </a:solidFill>
              </a:rPr>
              <a:t>8</a:t>
            </a:r>
            <a:r>
              <a:rPr lang="zh-CN" altLang="en-US" sz="1800" dirty="0" smtClean="0">
                <a:solidFill>
                  <a:srgbClr val="3333FF"/>
                </a:solidFill>
              </a:rPr>
              <a:t>位为</a:t>
            </a:r>
            <a:r>
              <a:rPr lang="en-US" altLang="zh-CN" sz="1800" dirty="0" smtClean="0">
                <a:solidFill>
                  <a:srgbClr val="3333FF"/>
                </a:solidFill>
              </a:rPr>
              <a:t>0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</a:rPr>
              <a:t>10</a:t>
            </a:r>
            <a:r>
              <a:rPr lang="en-US" altLang="zh-CN" sz="1800" dirty="0" smtClean="0">
                <a:solidFill>
                  <a:srgbClr val="3333FF"/>
                </a:solidFill>
              </a:rPr>
              <a:t>=</a:t>
            </a:r>
            <a:r>
              <a:rPr lang="zh-CN" altLang="en-US" sz="1800" dirty="0" smtClean="0">
                <a:solidFill>
                  <a:srgbClr val="3333FF"/>
                </a:solidFill>
              </a:rPr>
              <a:t>只读</a:t>
            </a:r>
            <a:r>
              <a:rPr lang="en-US" altLang="zh-CN" sz="1800" dirty="0">
                <a:solidFill>
                  <a:srgbClr val="3333FF"/>
                </a:solidFill>
              </a:rPr>
              <a:t>/</a:t>
            </a:r>
            <a:r>
              <a:rPr lang="zh-CN" altLang="en-US" sz="1800" dirty="0" smtClean="0">
                <a:solidFill>
                  <a:srgbClr val="3333FF"/>
                </a:solidFill>
              </a:rPr>
              <a:t>写高</a:t>
            </a:r>
            <a:r>
              <a:rPr lang="en-US" altLang="zh-CN" sz="1800" dirty="0" smtClean="0">
                <a:solidFill>
                  <a:srgbClr val="3333FF"/>
                </a:solidFill>
              </a:rPr>
              <a:t>8</a:t>
            </a:r>
            <a:r>
              <a:rPr lang="zh-CN" altLang="en-US" sz="1800" dirty="0" smtClean="0">
                <a:solidFill>
                  <a:srgbClr val="3333FF"/>
                </a:solidFill>
              </a:rPr>
              <a:t>位，低</a:t>
            </a:r>
            <a:r>
              <a:rPr lang="en-US" altLang="zh-CN" sz="1800" dirty="0" smtClean="0">
                <a:solidFill>
                  <a:srgbClr val="3333FF"/>
                </a:solidFill>
              </a:rPr>
              <a:t>8</a:t>
            </a:r>
            <a:r>
              <a:rPr lang="zh-CN" altLang="en-US" sz="1800" dirty="0" smtClean="0">
                <a:solidFill>
                  <a:srgbClr val="3333FF"/>
                </a:solidFill>
              </a:rPr>
              <a:t>位为</a:t>
            </a:r>
            <a:r>
              <a:rPr lang="en-US" altLang="zh-CN" sz="1800" dirty="0" smtClean="0">
                <a:solidFill>
                  <a:srgbClr val="3333FF"/>
                </a:solidFill>
              </a:rPr>
              <a:t>0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</a:rPr>
              <a:t>11=</a:t>
            </a:r>
            <a:r>
              <a:rPr lang="zh-CN" altLang="en-US" sz="1800" dirty="0">
                <a:solidFill>
                  <a:srgbClr val="3333FF"/>
                </a:solidFill>
              </a:rPr>
              <a:t>先读</a:t>
            </a:r>
            <a:r>
              <a:rPr lang="en-US" altLang="zh-CN" sz="1800" dirty="0">
                <a:solidFill>
                  <a:srgbClr val="3333FF"/>
                </a:solidFill>
              </a:rPr>
              <a:t>/</a:t>
            </a:r>
            <a:r>
              <a:rPr lang="zh-CN" altLang="en-US" sz="1800" dirty="0" smtClean="0">
                <a:solidFill>
                  <a:srgbClr val="3333FF"/>
                </a:solidFill>
              </a:rPr>
              <a:t>写低</a:t>
            </a:r>
            <a:r>
              <a:rPr lang="en-US" altLang="zh-CN" sz="1800" dirty="0" smtClean="0">
                <a:solidFill>
                  <a:srgbClr val="3333FF"/>
                </a:solidFill>
              </a:rPr>
              <a:t>8</a:t>
            </a:r>
            <a:r>
              <a:rPr lang="zh-CN" altLang="en-US" sz="1800" dirty="0" smtClean="0">
                <a:solidFill>
                  <a:srgbClr val="3333FF"/>
                </a:solidFill>
              </a:rPr>
              <a:t>位，</a:t>
            </a:r>
            <a:r>
              <a:rPr lang="zh-CN" altLang="en-US" sz="1800" dirty="0">
                <a:solidFill>
                  <a:srgbClr val="3333FF"/>
                </a:solidFill>
              </a:rPr>
              <a:t>后读</a:t>
            </a:r>
            <a:r>
              <a:rPr lang="en-US" altLang="zh-CN" sz="1800" dirty="0">
                <a:solidFill>
                  <a:srgbClr val="3333FF"/>
                </a:solidFill>
              </a:rPr>
              <a:t>/</a:t>
            </a:r>
            <a:r>
              <a:rPr lang="zh-CN" altLang="en-US" sz="1800" dirty="0" smtClean="0">
                <a:solidFill>
                  <a:srgbClr val="3333FF"/>
                </a:solidFill>
              </a:rPr>
              <a:t>写高</a:t>
            </a:r>
            <a:r>
              <a:rPr lang="en-US" altLang="zh-CN" sz="1800" dirty="0" smtClean="0">
                <a:solidFill>
                  <a:srgbClr val="3333FF"/>
                </a:solidFill>
              </a:rPr>
              <a:t>8</a:t>
            </a:r>
            <a:r>
              <a:rPr lang="zh-CN" altLang="en-US" sz="1800" dirty="0" smtClean="0">
                <a:solidFill>
                  <a:srgbClr val="3333FF"/>
                </a:solidFill>
              </a:rPr>
              <a:t>位</a:t>
            </a:r>
            <a:endParaRPr lang="en-US" altLang="zh-CN" sz="1800" dirty="0">
              <a:solidFill>
                <a:srgbClr val="3333FF"/>
              </a:solidFill>
            </a:endParaRPr>
          </a:p>
        </p:txBody>
      </p:sp>
      <p:sp>
        <p:nvSpPr>
          <p:cNvPr id="35871" name="AutoShape 31"/>
          <p:cNvSpPr>
            <a:spLocks/>
          </p:cNvSpPr>
          <p:nvPr/>
        </p:nvSpPr>
        <p:spPr bwMode="auto">
          <a:xfrm rot="10800000" flipH="1">
            <a:off x="3655132" y="4033428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1092932" y="2987452"/>
            <a:ext cx="0" cy="296429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092932" y="595174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007332" y="5369136"/>
            <a:ext cx="1905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</a:rPr>
              <a:t>00=</a:t>
            </a:r>
            <a:r>
              <a:rPr lang="zh-CN" altLang="en-US" sz="1800">
                <a:solidFill>
                  <a:srgbClr val="FF3300"/>
                </a:solidFill>
              </a:rPr>
              <a:t>编写通道</a:t>
            </a:r>
            <a:r>
              <a:rPr lang="en-US" altLang="zh-CN" sz="1800">
                <a:solidFill>
                  <a:srgbClr val="FF3300"/>
                </a:solidFill>
              </a:rPr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</a:rPr>
              <a:t>01=</a:t>
            </a:r>
            <a:r>
              <a:rPr lang="zh-CN" altLang="en-US" sz="1800">
                <a:solidFill>
                  <a:srgbClr val="FF3300"/>
                </a:solidFill>
              </a:rPr>
              <a:t>编写通道</a:t>
            </a:r>
            <a:r>
              <a:rPr lang="en-US" altLang="zh-CN" sz="1800">
                <a:solidFill>
                  <a:srgbClr val="FF3300"/>
                </a:solidFill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</a:rPr>
              <a:t>10=</a:t>
            </a:r>
            <a:r>
              <a:rPr lang="zh-CN" altLang="en-US" sz="1800">
                <a:solidFill>
                  <a:srgbClr val="FF3300"/>
                </a:solidFill>
              </a:rPr>
              <a:t>编写通道</a:t>
            </a:r>
            <a:r>
              <a:rPr lang="en-US" altLang="zh-CN" sz="1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5877" name="AutoShape 37"/>
          <p:cNvSpPr>
            <a:spLocks/>
          </p:cNvSpPr>
          <p:nvPr/>
        </p:nvSpPr>
        <p:spPr bwMode="auto">
          <a:xfrm rot="10800000" flipH="1">
            <a:off x="1854932" y="5494548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155863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611560" y="1088740"/>
            <a:ext cx="7848600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/>
              <a:t>计数初值：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对计数器设置初值之前，必须先写入</a:t>
            </a:r>
            <a:r>
              <a:rPr lang="zh-CN" altLang="en-US" dirty="0">
                <a:solidFill>
                  <a:srgbClr val="FF0000"/>
                </a:solidFill>
              </a:rPr>
              <a:t>控制</a:t>
            </a:r>
            <a:r>
              <a:rPr lang="zh-CN" altLang="en-US" dirty="0" smtClean="0">
                <a:solidFill>
                  <a:srgbClr val="FF0000"/>
                </a:solidFill>
              </a:rPr>
              <a:t>字。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设置初值时，要和控制字中规定的读写格式对应，若控制字规定只读写低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位，则自动写入低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；若</a:t>
            </a:r>
            <a:r>
              <a:rPr lang="zh-CN" altLang="en-US" dirty="0"/>
              <a:t>控制字规定只</a:t>
            </a:r>
            <a:r>
              <a:rPr lang="zh-CN" altLang="en-US" dirty="0" smtClean="0"/>
              <a:t>读写高</a:t>
            </a:r>
            <a:r>
              <a:rPr lang="en-US" altLang="zh-CN" dirty="0" smtClean="0"/>
              <a:t>8</a:t>
            </a:r>
            <a:r>
              <a:rPr lang="zh-CN" altLang="en-US" dirty="0"/>
              <a:t>位，则自动</a:t>
            </a:r>
            <a:r>
              <a:rPr lang="zh-CN" altLang="en-US" dirty="0" smtClean="0"/>
              <a:t>写入高</a:t>
            </a:r>
            <a:r>
              <a:rPr lang="en-US" altLang="zh-CN" dirty="0" smtClean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，低</a:t>
            </a:r>
            <a:r>
              <a:rPr lang="en-US" altLang="zh-CN" dirty="0" smtClean="0"/>
              <a:t>8</a:t>
            </a:r>
            <a:r>
              <a:rPr lang="zh-CN" altLang="en-US" dirty="0"/>
              <a:t>位填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；若规定写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位，则先写入低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位，再写入高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 </a:t>
            </a:r>
            <a:r>
              <a:rPr lang="zh-CN" altLang="en-US" dirty="0"/>
              <a:t>。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每一</a:t>
            </a:r>
            <a:r>
              <a:rPr lang="zh-CN" altLang="en-US" dirty="0" smtClean="0">
                <a:solidFill>
                  <a:srgbClr val="FF0000"/>
                </a:solidFill>
              </a:rPr>
              <a:t>个计数器都是先减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，再判断是否为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，所以写入初值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，实际上表示最大计数，因此，初值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在二进制下表示的最大计数是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，在十进制下表示的最大计数是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3976406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3753" y="1016732"/>
            <a:ext cx="80288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+mn-lt"/>
              </a:rPr>
              <a:t>例：</a:t>
            </a:r>
            <a:r>
              <a:rPr lang="en-US" altLang="zh-CN" sz="2000" dirty="0" smtClean="0">
                <a:latin typeface="+mn-lt"/>
              </a:rPr>
              <a:t>8253</a:t>
            </a:r>
            <a:r>
              <a:rPr lang="zh-CN" altLang="en-US" sz="2000" dirty="0" smtClean="0">
                <a:latin typeface="+mn-lt"/>
              </a:rPr>
              <a:t>的计数器</a:t>
            </a:r>
            <a:r>
              <a:rPr lang="en-US" altLang="zh-CN" sz="2000" dirty="0" smtClean="0">
                <a:latin typeface="+mn-lt"/>
              </a:rPr>
              <a:t>0</a:t>
            </a:r>
            <a:r>
              <a:rPr lang="zh-CN" altLang="en-US" sz="2000" dirty="0" smtClean="0">
                <a:latin typeface="+mn-lt"/>
              </a:rPr>
              <a:t>工作在方式</a:t>
            </a:r>
            <a:r>
              <a:rPr lang="en-US" altLang="zh-CN" sz="2000" dirty="0" smtClean="0">
                <a:latin typeface="+mn-lt"/>
              </a:rPr>
              <a:t>1</a:t>
            </a:r>
            <a:r>
              <a:rPr lang="zh-CN" altLang="en-US" sz="2000" dirty="0" smtClean="0">
                <a:latin typeface="+mn-lt"/>
              </a:rPr>
              <a:t>下，按十进制计数，初值为</a:t>
            </a:r>
            <a:r>
              <a:rPr lang="en-US" altLang="zh-CN" sz="2000" dirty="0" smtClean="0">
                <a:latin typeface="+mn-lt"/>
              </a:rPr>
              <a:t>3040H</a:t>
            </a:r>
            <a:r>
              <a:rPr lang="zh-CN" altLang="en-US" sz="2000" dirty="0" smtClean="0">
                <a:latin typeface="+mn-lt"/>
              </a:rPr>
              <a:t>。若</a:t>
            </a:r>
            <a:r>
              <a:rPr lang="en-US" altLang="zh-CN" sz="2000" dirty="0" smtClean="0">
                <a:latin typeface="+mn-lt"/>
              </a:rPr>
              <a:t>8253</a:t>
            </a:r>
            <a:r>
              <a:rPr lang="zh-CN" altLang="en-US" sz="2000" dirty="0" smtClean="0">
                <a:latin typeface="+mn-lt"/>
              </a:rPr>
              <a:t>计数器</a:t>
            </a:r>
            <a:r>
              <a:rPr lang="en-US" altLang="zh-CN" sz="2000" dirty="0" smtClean="0">
                <a:latin typeface="+mn-lt"/>
              </a:rPr>
              <a:t>0~2</a:t>
            </a:r>
            <a:r>
              <a:rPr lang="zh-CN" altLang="en-US" sz="2000" dirty="0" smtClean="0">
                <a:latin typeface="+mn-lt"/>
              </a:rPr>
              <a:t>的端口地址为</a:t>
            </a:r>
            <a:r>
              <a:rPr lang="en-US" altLang="zh-CN" sz="2000" dirty="0" smtClean="0">
                <a:latin typeface="+mn-lt"/>
              </a:rPr>
              <a:t>388</a:t>
            </a:r>
            <a:r>
              <a:rPr lang="zh-CN" altLang="en-US" sz="2000" dirty="0" smtClean="0">
                <a:latin typeface="+mn-lt"/>
              </a:rPr>
              <a:t>、</a:t>
            </a:r>
            <a:r>
              <a:rPr lang="en-US" altLang="zh-CN" sz="2000" dirty="0" smtClean="0">
                <a:latin typeface="+mn-lt"/>
              </a:rPr>
              <a:t>389</a:t>
            </a:r>
            <a:r>
              <a:rPr lang="zh-CN" altLang="en-US" sz="2000" dirty="0" smtClean="0">
                <a:latin typeface="+mn-lt"/>
              </a:rPr>
              <a:t>、</a:t>
            </a:r>
            <a:r>
              <a:rPr lang="en-US" altLang="zh-CN" sz="2000" dirty="0" smtClean="0">
                <a:latin typeface="+mn-lt"/>
              </a:rPr>
              <a:t>38A</a:t>
            </a:r>
            <a:r>
              <a:rPr lang="zh-CN" altLang="en-US" sz="2000" dirty="0" smtClean="0">
                <a:latin typeface="+mn-lt"/>
              </a:rPr>
              <a:t>，控制端口为</a:t>
            </a:r>
            <a:r>
              <a:rPr lang="en-US" altLang="zh-CN" sz="2000" dirty="0" smtClean="0">
                <a:latin typeface="+mn-lt"/>
              </a:rPr>
              <a:t>38BH</a:t>
            </a:r>
            <a:r>
              <a:rPr lang="zh-CN" altLang="en-US" sz="2000" dirty="0" smtClean="0">
                <a:latin typeface="+mn-lt"/>
              </a:rPr>
              <a:t>，请写出初始化的程序段。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15616" y="2570427"/>
            <a:ext cx="640871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  <a:p>
            <a:pPr>
              <a:spcBef>
                <a:spcPct val="50000"/>
              </a:spcBef>
            </a:pPr>
            <a:r>
              <a:rPr lang="en-US" altLang="zh-CN" sz="1600" dirty="0"/>
              <a:t>MOV 	AL, 33H		;</a:t>
            </a:r>
            <a:r>
              <a:rPr lang="zh-CN" altLang="en-US" sz="1600" dirty="0"/>
              <a:t>控制字：</a:t>
            </a:r>
            <a:r>
              <a:rPr lang="en-US" altLang="zh-CN" sz="1600" dirty="0"/>
              <a:t>00110011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 	DX, 38BH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OUT	DX, AL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	AL, 40H</a:t>
            </a:r>
          </a:p>
          <a:p>
            <a:pPr>
              <a:spcBef>
                <a:spcPct val="50000"/>
              </a:spcBef>
            </a:pPr>
            <a:r>
              <a:rPr lang="en-US" altLang="zh-CN" sz="1600" dirty="0"/>
              <a:t>MOV 	DX, 388H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OUT	DX</a:t>
            </a:r>
            <a:r>
              <a:rPr lang="en-US" altLang="zh-CN" sz="1600" dirty="0"/>
              <a:t>, AL		 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计数值低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位写入计数器</a:t>
            </a:r>
            <a:r>
              <a:rPr lang="en-US" altLang="zh-CN" sz="1600" dirty="0" smtClean="0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1600" dirty="0"/>
              <a:t>MOV 	AL, </a:t>
            </a:r>
            <a:r>
              <a:rPr lang="en-US" altLang="zh-CN" sz="1600" dirty="0" smtClean="0"/>
              <a:t>30H</a:t>
            </a:r>
            <a:r>
              <a:rPr lang="en-US" altLang="zh-CN" sz="1600" dirty="0"/>
              <a:t>		</a:t>
            </a:r>
          </a:p>
          <a:p>
            <a:pPr>
              <a:spcBef>
                <a:spcPct val="50000"/>
              </a:spcBef>
            </a:pPr>
            <a:r>
              <a:rPr lang="en-US" altLang="zh-CN" sz="1600" dirty="0"/>
              <a:t>OUT	DX, </a:t>
            </a:r>
            <a:r>
              <a:rPr lang="en-US" altLang="zh-CN" sz="1600" dirty="0" smtClean="0"/>
              <a:t>AL		</a:t>
            </a:r>
            <a:r>
              <a:rPr lang="en-US" altLang="zh-CN" sz="1600" dirty="0"/>
              <a:t>;</a:t>
            </a:r>
            <a:r>
              <a:rPr lang="zh-CN" altLang="en-US" sz="1600" dirty="0"/>
              <a:t>计数</a:t>
            </a:r>
            <a:r>
              <a:rPr lang="zh-CN" altLang="en-US" sz="1600" dirty="0" smtClean="0"/>
              <a:t>值高</a:t>
            </a:r>
            <a:r>
              <a:rPr lang="en-US" altLang="zh-CN" sz="1600" dirty="0" smtClean="0"/>
              <a:t>8</a:t>
            </a:r>
            <a:r>
              <a:rPr lang="zh-CN" altLang="en-US" sz="1600" dirty="0"/>
              <a:t>位写入计数器</a:t>
            </a:r>
            <a:r>
              <a:rPr lang="en-US" altLang="zh-CN" sz="1600" dirty="0"/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3329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3752" y="1016732"/>
            <a:ext cx="821270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latin typeface="+mn-lt"/>
              </a:rPr>
              <a:t>计数值和状态的读回：</a:t>
            </a: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在</a:t>
            </a:r>
            <a:r>
              <a:rPr lang="en-US" altLang="zh-CN" sz="2000" dirty="0" smtClean="0">
                <a:latin typeface="+mn-lt"/>
              </a:rPr>
              <a:t>8253</a:t>
            </a:r>
            <a:r>
              <a:rPr lang="zh-CN" altLang="en-US" sz="2000" dirty="0" smtClean="0">
                <a:latin typeface="+mn-lt"/>
              </a:rPr>
              <a:t>计数过程中，有时需要读回某一个计数器的当前计数值。</a:t>
            </a: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但对于</a:t>
            </a:r>
            <a:r>
              <a:rPr lang="en-US" altLang="zh-CN" sz="2000" dirty="0" smtClean="0">
                <a:latin typeface="+mn-lt"/>
              </a:rPr>
              <a:t>8253</a:t>
            </a:r>
            <a:r>
              <a:rPr lang="zh-CN" altLang="en-US" sz="2000" dirty="0" smtClean="0">
                <a:latin typeface="+mn-lt"/>
              </a:rPr>
              <a:t>来说，由于数据线是</a:t>
            </a:r>
            <a:r>
              <a:rPr lang="en-US" altLang="zh-CN" sz="2000" dirty="0" smtClean="0">
                <a:latin typeface="+mn-lt"/>
              </a:rPr>
              <a:t>8</a:t>
            </a:r>
            <a:r>
              <a:rPr lang="zh-CN" altLang="en-US" sz="2000" dirty="0" smtClean="0">
                <a:latin typeface="+mn-lt"/>
              </a:rPr>
              <a:t>位的，读取</a:t>
            </a:r>
            <a:r>
              <a:rPr lang="en-US" altLang="zh-CN" sz="2000" dirty="0" smtClean="0">
                <a:latin typeface="+mn-lt"/>
              </a:rPr>
              <a:t>16</a:t>
            </a:r>
            <a:r>
              <a:rPr lang="zh-CN" altLang="en-US" sz="2000" dirty="0" smtClean="0">
                <a:latin typeface="+mn-lt"/>
              </a:rPr>
              <a:t>位的计数值需要分两次读取，且由于计数是在不停的进行，在先读低位后读高位的过程中，计数值可能已经发生改变，已经不是我们想读入的那个时间点上的值了，如何解决这一问题？</a:t>
            </a: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可由计数值锁存控制位</a:t>
            </a:r>
            <a:r>
              <a:rPr lang="en-US" altLang="zh-CN" sz="2000" dirty="0" smtClean="0">
                <a:latin typeface="+mn-lt"/>
              </a:rPr>
              <a:t>D</a:t>
            </a:r>
            <a:r>
              <a:rPr lang="en-US" altLang="zh-CN" sz="1400" dirty="0" smtClean="0">
                <a:latin typeface="+mn-lt"/>
              </a:rPr>
              <a:t>5</a:t>
            </a:r>
            <a:r>
              <a:rPr lang="en-US" altLang="zh-CN" sz="2000" dirty="0" smtClean="0">
                <a:latin typeface="+mn-lt"/>
              </a:rPr>
              <a:t>D</a:t>
            </a:r>
            <a:r>
              <a:rPr lang="en-US" altLang="zh-CN" sz="1600" dirty="0" smtClean="0">
                <a:latin typeface="+mn-lt"/>
              </a:rPr>
              <a:t>4</a:t>
            </a:r>
            <a:r>
              <a:rPr lang="zh-CN" altLang="en-US" sz="2000" dirty="0" smtClean="0">
                <a:latin typeface="+mn-lt"/>
              </a:rPr>
              <a:t>来控制，当</a:t>
            </a:r>
            <a:r>
              <a:rPr lang="en-US" altLang="zh-CN" sz="2000" dirty="0" smtClean="0"/>
              <a:t>D</a:t>
            </a:r>
            <a:r>
              <a:rPr lang="en-US" altLang="zh-CN" sz="1400" dirty="0" smtClean="0"/>
              <a:t>5</a:t>
            </a:r>
            <a:r>
              <a:rPr lang="en-US" altLang="zh-CN" sz="2000" dirty="0" smtClean="0"/>
              <a:t>D</a:t>
            </a:r>
            <a:r>
              <a:rPr lang="en-US" altLang="zh-CN" sz="1600" dirty="0" smtClean="0"/>
              <a:t>4=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，就表示锁存当前计数器的值，用来进行读入。当计数值读取结束以后，或者对计数器重新编程，将自动解除锁存状态。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708" y="4977172"/>
            <a:ext cx="4572508" cy="1797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162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3753" y="1016732"/>
            <a:ext cx="80288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+mn-lt"/>
              </a:rPr>
              <a:t>例：在</a:t>
            </a:r>
            <a:r>
              <a:rPr lang="en-US" altLang="zh-CN" sz="2000" dirty="0" smtClean="0">
                <a:latin typeface="+mn-lt"/>
              </a:rPr>
              <a:t>8253</a:t>
            </a:r>
            <a:r>
              <a:rPr lang="zh-CN" altLang="en-US" sz="2000" dirty="0" smtClean="0">
                <a:latin typeface="+mn-lt"/>
              </a:rPr>
              <a:t>中，读取计数器</a:t>
            </a:r>
            <a:r>
              <a:rPr lang="en-US" altLang="zh-CN" sz="2000" dirty="0" smtClean="0">
                <a:latin typeface="+mn-lt"/>
              </a:rPr>
              <a:t>1</a:t>
            </a:r>
            <a:r>
              <a:rPr lang="zh-CN" altLang="en-US" sz="2000" dirty="0" smtClean="0">
                <a:latin typeface="+mn-lt"/>
              </a:rPr>
              <a:t>的</a:t>
            </a:r>
            <a:r>
              <a:rPr lang="en-US" altLang="zh-CN" sz="2000" dirty="0" smtClean="0">
                <a:latin typeface="+mn-lt"/>
              </a:rPr>
              <a:t>16</a:t>
            </a:r>
            <a:r>
              <a:rPr lang="zh-CN" altLang="en-US" sz="2000" dirty="0" smtClean="0">
                <a:latin typeface="+mn-lt"/>
              </a:rPr>
              <a:t>位计数值，存入</a:t>
            </a:r>
            <a:r>
              <a:rPr lang="en-US" altLang="zh-CN" sz="2000" dirty="0" smtClean="0">
                <a:latin typeface="+mn-lt"/>
              </a:rPr>
              <a:t>CX</a:t>
            </a:r>
            <a:r>
              <a:rPr lang="zh-CN" altLang="en-US" sz="2000" dirty="0" smtClean="0">
                <a:latin typeface="+mn-lt"/>
              </a:rPr>
              <a:t>中，</a:t>
            </a:r>
            <a:r>
              <a:rPr lang="zh-CN" altLang="en-US" sz="2000" dirty="0"/>
              <a:t>若</a:t>
            </a:r>
            <a:r>
              <a:rPr lang="en-US" altLang="zh-CN" sz="2000" dirty="0"/>
              <a:t>8253</a:t>
            </a:r>
            <a:r>
              <a:rPr lang="zh-CN" altLang="en-US" sz="2000" dirty="0"/>
              <a:t>计数器</a:t>
            </a:r>
            <a:r>
              <a:rPr lang="en-US" altLang="zh-CN" sz="2000" dirty="0"/>
              <a:t>0~2</a:t>
            </a:r>
            <a:r>
              <a:rPr lang="zh-CN" altLang="en-US" sz="2000" dirty="0"/>
              <a:t>的端口地址为</a:t>
            </a:r>
            <a:r>
              <a:rPr lang="en-US" altLang="zh-CN" sz="2000" dirty="0"/>
              <a:t>388</a:t>
            </a:r>
            <a:r>
              <a:rPr lang="zh-CN" altLang="en-US" sz="2000" dirty="0"/>
              <a:t>、</a:t>
            </a:r>
            <a:r>
              <a:rPr lang="en-US" altLang="zh-CN" sz="2000" dirty="0"/>
              <a:t>389</a:t>
            </a:r>
            <a:r>
              <a:rPr lang="zh-CN" altLang="en-US" sz="2000" dirty="0"/>
              <a:t>、</a:t>
            </a:r>
            <a:r>
              <a:rPr lang="en-US" altLang="zh-CN" sz="2000" dirty="0"/>
              <a:t>38A</a:t>
            </a:r>
            <a:r>
              <a:rPr lang="zh-CN" altLang="en-US" sz="2000" dirty="0"/>
              <a:t>，控制端口为</a:t>
            </a:r>
            <a:r>
              <a:rPr lang="en-US" altLang="zh-CN" sz="2000" dirty="0" smtClean="0"/>
              <a:t>38BH</a:t>
            </a:r>
            <a:r>
              <a:rPr lang="zh-CN" altLang="en-US" sz="2000" dirty="0" smtClean="0"/>
              <a:t>，请写出相应的程序段</a:t>
            </a:r>
            <a:r>
              <a:rPr lang="zh-CN" altLang="en-US" sz="2000" dirty="0" smtClean="0">
                <a:latin typeface="+mn-lt"/>
              </a:rPr>
              <a:t>。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51620" y="2456892"/>
            <a:ext cx="640871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  <a:p>
            <a:pPr>
              <a:spcBef>
                <a:spcPct val="50000"/>
              </a:spcBef>
            </a:pPr>
            <a:r>
              <a:rPr lang="en-US" altLang="zh-CN" sz="1600" dirty="0"/>
              <a:t>MOV 	AL, 40H		;</a:t>
            </a:r>
            <a:r>
              <a:rPr lang="zh-CN" altLang="en-US" sz="1600" dirty="0"/>
              <a:t>控制字：</a:t>
            </a:r>
            <a:r>
              <a:rPr lang="en-US" altLang="zh-CN" sz="1600" dirty="0"/>
              <a:t>01000000</a:t>
            </a:r>
            <a:r>
              <a:rPr lang="zh-CN" altLang="en-US" sz="1600" dirty="0"/>
              <a:t>（没用到的位设成</a:t>
            </a:r>
            <a:r>
              <a:rPr lang="en-US" altLang="zh-CN" sz="1600" dirty="0"/>
              <a:t>0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 	DX, 38BH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OUT	DX, AL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MOV </a:t>
            </a:r>
            <a:r>
              <a:rPr lang="en-US" altLang="zh-CN" sz="1600" dirty="0"/>
              <a:t>	DX, </a:t>
            </a:r>
            <a:r>
              <a:rPr lang="en-US" altLang="zh-CN" sz="1600" dirty="0" smtClean="0"/>
              <a:t>389H</a:t>
            </a:r>
            <a:endParaRPr lang="en-US" altLang="zh-CN" sz="1600" dirty="0"/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IN	AL, DX</a:t>
            </a:r>
            <a:r>
              <a:rPr lang="en-US" altLang="zh-CN" sz="1600" dirty="0"/>
              <a:t>		 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读计数值低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</a:t>
            </a:r>
            <a:endParaRPr lang="en-US" altLang="zh-CN" sz="1600" dirty="0" smtClean="0"/>
          </a:p>
          <a:p>
            <a:pPr>
              <a:spcBef>
                <a:spcPct val="50000"/>
              </a:spcBef>
            </a:pPr>
            <a:r>
              <a:rPr lang="en-US" altLang="zh-CN" sz="1600" dirty="0"/>
              <a:t>MOV 	</a:t>
            </a:r>
            <a:r>
              <a:rPr lang="en-US" altLang="zh-CN" sz="1600" dirty="0" smtClean="0"/>
              <a:t>CL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AL</a:t>
            </a:r>
            <a:r>
              <a:rPr lang="en-US" altLang="zh-CN" sz="1600" dirty="0"/>
              <a:t>		</a:t>
            </a:r>
          </a:p>
          <a:p>
            <a:pPr>
              <a:spcBef>
                <a:spcPct val="50000"/>
              </a:spcBef>
            </a:pPr>
            <a:r>
              <a:rPr lang="en-US" altLang="zh-CN" sz="1600" dirty="0"/>
              <a:t>IN	AL, DX </a:t>
            </a:r>
            <a:r>
              <a:rPr lang="en-US" altLang="zh-CN" sz="1600" dirty="0" smtClean="0"/>
              <a:t>		;</a:t>
            </a:r>
            <a:r>
              <a:rPr lang="zh-CN" altLang="en-US" sz="1600" dirty="0" smtClean="0"/>
              <a:t>读计数值高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</a:t>
            </a:r>
            <a:endParaRPr lang="en-US" altLang="zh-CN" sz="1600" dirty="0" smtClean="0"/>
          </a:p>
          <a:p>
            <a:pPr>
              <a:spcBef>
                <a:spcPct val="50000"/>
              </a:spcBef>
            </a:pPr>
            <a:r>
              <a:rPr lang="en-US" altLang="zh-CN" sz="1600" dirty="0"/>
              <a:t>MOV 	</a:t>
            </a:r>
            <a:r>
              <a:rPr lang="en-US" altLang="zh-CN" sz="1600" dirty="0" smtClean="0"/>
              <a:t>CH, </a:t>
            </a:r>
            <a:r>
              <a:rPr lang="en-US" altLang="zh-CN" sz="1600" dirty="0"/>
              <a:t>AL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55718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51520" y="1016732"/>
            <a:ext cx="853294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+mn-lt"/>
              </a:rPr>
              <a:t>    8253</a:t>
            </a:r>
            <a:r>
              <a:rPr lang="zh-CN" altLang="en-US" dirty="0">
                <a:latin typeface="+mn-lt"/>
              </a:rPr>
              <a:t>有</a:t>
            </a:r>
            <a:r>
              <a:rPr lang="en-US" altLang="zh-CN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种工作方式：方式</a:t>
            </a:r>
            <a:r>
              <a:rPr lang="en-US" altLang="zh-CN" dirty="0" smtClean="0">
                <a:latin typeface="+mn-lt"/>
              </a:rPr>
              <a:t>0~</a:t>
            </a:r>
            <a:r>
              <a:rPr lang="zh-CN" altLang="en-US" dirty="0" smtClean="0">
                <a:latin typeface="+mn-lt"/>
              </a:rPr>
              <a:t>方式</a:t>
            </a:r>
            <a:r>
              <a:rPr lang="en-US" altLang="zh-CN" dirty="0">
                <a:latin typeface="+mn-lt"/>
              </a:rPr>
              <a:t>5</a:t>
            </a:r>
            <a:r>
              <a:rPr lang="zh-CN" altLang="en-US" dirty="0">
                <a:latin typeface="+mn-lt"/>
              </a:rPr>
              <a:t>。对于每一种工作方式，由时钟输入信号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CLK</a:t>
            </a:r>
            <a:r>
              <a:rPr lang="zh-CN" altLang="en-US" dirty="0">
                <a:latin typeface="+mn-lt"/>
              </a:rPr>
              <a:t>确定计数器递减的速率。门控信号</a:t>
            </a:r>
            <a:r>
              <a:rPr lang="en-US" altLang="zh-CN" dirty="0">
                <a:latin typeface="+mn-lt"/>
              </a:rPr>
              <a:t>GATE</a:t>
            </a:r>
            <a:r>
              <a:rPr lang="zh-CN" altLang="en-US" dirty="0">
                <a:latin typeface="+mn-lt"/>
              </a:rPr>
              <a:t>用于允许或禁止计数器计数。计数结束时在输出线</a:t>
            </a:r>
            <a:r>
              <a:rPr lang="en-US" altLang="zh-CN" dirty="0">
                <a:latin typeface="+mn-lt"/>
              </a:rPr>
              <a:t>OUT</a:t>
            </a:r>
            <a:r>
              <a:rPr lang="zh-CN" altLang="en-US" dirty="0">
                <a:latin typeface="+mn-lt"/>
              </a:rPr>
              <a:t>上产生一个信号。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lt"/>
              </a:rPr>
              <a:t>    无论采用哪一种工作方式，都会遵循下面几条原则：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lt"/>
              </a:rPr>
              <a:t>    （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）控制字写入计数器时，所有的控制逻辑电路立即复位，输出端</a:t>
            </a:r>
            <a:r>
              <a:rPr lang="en-US" altLang="zh-CN" dirty="0">
                <a:latin typeface="+mn-lt"/>
              </a:rPr>
              <a:t>OUT</a:t>
            </a:r>
            <a:r>
              <a:rPr lang="zh-CN" altLang="en-US" dirty="0">
                <a:latin typeface="+mn-lt"/>
              </a:rPr>
              <a:t>进入初始态（高电平或低电平）。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lt"/>
              </a:rPr>
              <a:t>    （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）计数初值写入后，要经过一个时钟上升沿和一个下降沿，计数执行部件才开始计数。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lt"/>
              </a:rPr>
              <a:t>    （</a:t>
            </a:r>
            <a:r>
              <a:rPr lang="en-US" altLang="zh-CN" dirty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）在</a:t>
            </a:r>
            <a:r>
              <a:rPr lang="zh-CN" altLang="en-US" dirty="0">
                <a:latin typeface="+mn-lt"/>
              </a:rPr>
              <a:t>时钟脉冲</a:t>
            </a:r>
            <a:r>
              <a:rPr lang="en-US" altLang="zh-CN" dirty="0">
                <a:latin typeface="+mn-lt"/>
              </a:rPr>
              <a:t>CLK</a:t>
            </a:r>
            <a:r>
              <a:rPr lang="zh-CN" altLang="en-US" dirty="0">
                <a:latin typeface="+mn-lt"/>
              </a:rPr>
              <a:t>的下降沿时，计数器作减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计数，输出端</a:t>
            </a:r>
            <a:r>
              <a:rPr lang="en-US" altLang="zh-CN" dirty="0">
                <a:latin typeface="+mn-lt"/>
              </a:rPr>
              <a:t>OUT</a:t>
            </a:r>
            <a:r>
              <a:rPr lang="zh-CN" altLang="en-US" dirty="0">
                <a:latin typeface="+mn-lt"/>
              </a:rPr>
              <a:t>的波形也都是在时钟周期的下降沿时产生电平的变化。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156663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39552" y="1232756"/>
            <a:ext cx="789522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 smtClean="0"/>
              <a:t>在计算机系统中，经常需要一些实时时钟进行延时控制，例如定时检测、定时扫描、定时中断定等。</a:t>
            </a:r>
            <a:endParaRPr lang="en-US" altLang="zh-CN" dirty="0" smtClean="0"/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CPU</a:t>
            </a:r>
            <a:r>
              <a:rPr lang="zh-CN" altLang="en-US" dirty="0"/>
              <a:t>通过接口电路</a:t>
            </a:r>
            <a:r>
              <a:rPr lang="zh-CN" altLang="en-US" dirty="0" smtClean="0"/>
              <a:t>产生符合</a:t>
            </a:r>
            <a:r>
              <a:rPr lang="zh-CN" altLang="en-US" dirty="0"/>
              <a:t>要求的时间信号的过程，称为</a:t>
            </a:r>
            <a:r>
              <a:rPr lang="zh-CN" altLang="en-US" dirty="0">
                <a:solidFill>
                  <a:schemeClr val="hlink"/>
                </a:solidFill>
              </a:rPr>
              <a:t>定时</a:t>
            </a:r>
            <a:r>
              <a:rPr lang="zh-CN" altLang="en-US" dirty="0"/>
              <a:t>。该接口电路称为</a:t>
            </a:r>
            <a:r>
              <a:rPr lang="zh-CN" altLang="en-US" dirty="0">
                <a:solidFill>
                  <a:schemeClr val="hlink"/>
                </a:solidFill>
              </a:rPr>
              <a:t>定时器</a:t>
            </a:r>
            <a:r>
              <a:rPr lang="zh-CN" altLang="en-US" dirty="0"/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CPU</a:t>
            </a:r>
            <a:r>
              <a:rPr lang="zh-CN" altLang="en-US" dirty="0"/>
              <a:t>通过接口电路对外部事件的数量进行统计的过程称为</a:t>
            </a:r>
            <a:r>
              <a:rPr lang="zh-CN" altLang="en-US" dirty="0">
                <a:solidFill>
                  <a:schemeClr val="hlink"/>
                </a:solidFill>
              </a:rPr>
              <a:t>计数</a:t>
            </a:r>
            <a:r>
              <a:rPr lang="zh-CN" altLang="en-US" dirty="0"/>
              <a:t>。实现计数的接口电路称为</a:t>
            </a:r>
            <a:r>
              <a:rPr lang="zh-CN" altLang="en-US" dirty="0">
                <a:solidFill>
                  <a:schemeClr val="hlink"/>
                </a:solidFill>
              </a:rPr>
              <a:t>计数器</a:t>
            </a:r>
            <a:r>
              <a:rPr lang="zh-CN" altLang="en-US" dirty="0"/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在</a:t>
            </a:r>
            <a:r>
              <a:rPr lang="zh-CN" altLang="en-US" dirty="0"/>
              <a:t>微型机里</a:t>
            </a:r>
            <a:r>
              <a:rPr lang="zh-CN" altLang="en-US" dirty="0" smtClean="0"/>
              <a:t>，通常把</a:t>
            </a:r>
            <a:r>
              <a:rPr lang="zh-CN" altLang="en-US" dirty="0"/>
              <a:t>定时器和计数器做成一片大规模集成电路，称为</a:t>
            </a:r>
            <a:r>
              <a:rPr lang="zh-CN" altLang="en-US" dirty="0">
                <a:solidFill>
                  <a:schemeClr val="hlink"/>
                </a:solidFill>
              </a:rPr>
              <a:t>定时器</a:t>
            </a:r>
            <a:r>
              <a:rPr lang="en-US" altLang="zh-CN" dirty="0">
                <a:solidFill>
                  <a:schemeClr val="hlink"/>
                </a:solidFill>
              </a:rPr>
              <a:t>/</a:t>
            </a:r>
            <a:r>
              <a:rPr lang="zh-CN" altLang="en-US" dirty="0">
                <a:solidFill>
                  <a:schemeClr val="hlink"/>
                </a:solidFill>
              </a:rPr>
              <a:t>计数器</a:t>
            </a:r>
            <a:r>
              <a:rPr lang="zh-CN" altLang="en-US" dirty="0" smtClean="0"/>
              <a:t>。 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计数器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7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468882" y="980728"/>
            <a:ext cx="7991475" cy="24776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种工作方式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u="sng" dirty="0" smtClean="0"/>
              <a:t>方式</a:t>
            </a:r>
            <a:r>
              <a:rPr lang="en-US" altLang="zh-CN" sz="2000" b="1" u="sng" dirty="0"/>
              <a:t>0</a:t>
            </a:r>
            <a:r>
              <a:rPr lang="zh-CN" altLang="en-US" sz="2000" b="1" u="sng" dirty="0"/>
              <a:t>：计数</a:t>
            </a:r>
            <a:r>
              <a:rPr lang="zh-CN" altLang="en-US" sz="2000" b="1" u="sng" dirty="0" smtClean="0"/>
              <a:t>结束产生中断</a:t>
            </a:r>
            <a:endParaRPr lang="zh-CN" altLang="en-US" sz="2000" b="1" u="sng" dirty="0"/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/>
              <a:t>    不能</a:t>
            </a:r>
            <a:r>
              <a:rPr lang="zh-CN" altLang="en-US" sz="2000" dirty="0"/>
              <a:t>自动重复的计数方式。对计数器写入方式</a:t>
            </a:r>
            <a:r>
              <a:rPr lang="en-US" altLang="zh-CN" sz="2000" dirty="0"/>
              <a:t>0</a:t>
            </a:r>
            <a:r>
              <a:rPr lang="zh-CN" altLang="en-US" sz="2000" dirty="0"/>
              <a:t>的控制</a:t>
            </a:r>
            <a:r>
              <a:rPr lang="zh-CN" altLang="en-US" sz="2000" dirty="0" smtClean="0"/>
              <a:t>字</a:t>
            </a:r>
            <a:r>
              <a:rPr lang="en-US" altLang="zh-CN" sz="2000" dirty="0" smtClean="0"/>
              <a:t>CW</a:t>
            </a:r>
            <a:r>
              <a:rPr lang="zh-CN" altLang="en-US" sz="2000" dirty="0" smtClean="0"/>
              <a:t>后</a:t>
            </a:r>
            <a:r>
              <a:rPr lang="zh-CN" altLang="en-US" sz="2000" dirty="0"/>
              <a:t>，其输出端</a:t>
            </a:r>
            <a:r>
              <a:rPr lang="en-US" altLang="zh-CN" sz="2000" dirty="0"/>
              <a:t>OUT</a:t>
            </a:r>
            <a:r>
              <a:rPr lang="zh-CN" altLang="en-US" sz="2000" dirty="0"/>
              <a:t>变低，再写入计数初值，在写信号</a:t>
            </a:r>
            <a:r>
              <a:rPr lang="en-US" altLang="zh-CN" sz="2000" dirty="0"/>
              <a:t>WR</a:t>
            </a:r>
            <a:r>
              <a:rPr lang="zh-CN" altLang="en-US" sz="2000" dirty="0"/>
              <a:t>以后经过</a:t>
            </a:r>
            <a:r>
              <a:rPr lang="en-US" altLang="zh-CN" sz="2000" dirty="0"/>
              <a:t>CLK</a:t>
            </a:r>
            <a:r>
              <a:rPr lang="zh-CN" altLang="en-US" sz="2000" dirty="0"/>
              <a:t>的一个上升沿和一个</a:t>
            </a:r>
            <a:r>
              <a:rPr lang="zh-CN" altLang="en-US" sz="2000" dirty="0" smtClean="0"/>
              <a:t>下降</a:t>
            </a:r>
            <a:r>
              <a:rPr lang="zh-CN" altLang="en-US" sz="2000" dirty="0"/>
              <a:t>沿，初值进入计数器计数，计数器减到</a:t>
            </a:r>
            <a:r>
              <a:rPr lang="en-US" altLang="zh-CN" sz="2000" dirty="0"/>
              <a:t>0</a:t>
            </a:r>
            <a:r>
              <a:rPr lang="zh-CN" altLang="en-US" sz="2000" dirty="0"/>
              <a:t>后，</a:t>
            </a:r>
            <a:r>
              <a:rPr lang="en-US" altLang="zh-CN" sz="2000" dirty="0"/>
              <a:t>OUT</a:t>
            </a:r>
            <a:r>
              <a:rPr lang="zh-CN" altLang="en-US" sz="2000" dirty="0"/>
              <a:t>变为高电平，</a:t>
            </a:r>
            <a:r>
              <a:rPr lang="zh-CN" altLang="en-US" sz="2000" dirty="0">
                <a:solidFill>
                  <a:srgbClr val="FF0000"/>
                </a:solidFill>
              </a:rPr>
              <a:t>此信号可以接至</a:t>
            </a:r>
            <a:r>
              <a:rPr lang="en-US" altLang="zh-CN" sz="2000" dirty="0">
                <a:solidFill>
                  <a:srgbClr val="FF0000"/>
                </a:solidFill>
              </a:rPr>
              <a:t>8259A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IR</a:t>
            </a:r>
            <a:r>
              <a:rPr lang="zh-CN" altLang="en-US" sz="2000" dirty="0">
                <a:solidFill>
                  <a:srgbClr val="FF0000"/>
                </a:solidFill>
              </a:rPr>
              <a:t>端，作为中断请求</a:t>
            </a:r>
            <a:r>
              <a:rPr lang="zh-CN" altLang="en-US" sz="2000" dirty="0"/>
              <a:t>。</a:t>
            </a:r>
          </a:p>
        </p:txBody>
      </p:sp>
      <p:pic>
        <p:nvPicPr>
          <p:cNvPr id="4157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175" y="3609020"/>
            <a:ext cx="6408738" cy="1987550"/>
          </a:xfrm>
          <a:prstGeom prst="rect">
            <a:avLst/>
          </a:prstGeom>
          <a:noFill/>
        </p:spPr>
      </p:pic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538732" y="5489106"/>
            <a:ext cx="792162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dirty="0"/>
              <a:t>注意：</a:t>
            </a:r>
          </a:p>
          <a:p>
            <a:pPr algn="just"/>
            <a:r>
              <a:rPr lang="en-US" altLang="zh-CN" sz="2000" dirty="0"/>
              <a:t>1</a:t>
            </a:r>
            <a:r>
              <a:rPr lang="zh-CN" altLang="en-US" sz="2000" dirty="0"/>
              <a:t>、在写初值时的</a:t>
            </a:r>
            <a:r>
              <a:rPr lang="en-US" altLang="zh-CN" sz="2000" dirty="0"/>
              <a:t>WR</a:t>
            </a:r>
            <a:r>
              <a:rPr lang="zh-CN" altLang="en-US" sz="2000" dirty="0"/>
              <a:t>信号上升沿的下一个</a:t>
            </a:r>
            <a:r>
              <a:rPr lang="en-US" altLang="zh-CN" sz="2000" dirty="0"/>
              <a:t>CLK</a:t>
            </a:r>
            <a:r>
              <a:rPr lang="zh-CN" altLang="en-US" sz="2000" dirty="0"/>
              <a:t>脉冲的下降沿才开始计数，所以，若计数初值为</a:t>
            </a:r>
            <a:r>
              <a:rPr lang="en-US" altLang="zh-CN" sz="2000" dirty="0"/>
              <a:t>N</a:t>
            </a:r>
            <a:r>
              <a:rPr lang="zh-CN" altLang="en-US" sz="2000" dirty="0"/>
              <a:t>，则</a:t>
            </a:r>
            <a:r>
              <a:rPr lang="en-US" altLang="zh-CN" sz="2000" dirty="0"/>
              <a:t>OUT</a:t>
            </a:r>
            <a:r>
              <a:rPr lang="zh-CN" altLang="en-US" sz="2000" dirty="0"/>
              <a:t>是在</a:t>
            </a:r>
            <a:r>
              <a:rPr lang="en-US" altLang="zh-CN" sz="2000" dirty="0"/>
              <a:t>N+1</a:t>
            </a:r>
            <a:r>
              <a:rPr lang="zh-CN" altLang="en-US" sz="2000" dirty="0"/>
              <a:t>个</a:t>
            </a:r>
            <a:r>
              <a:rPr lang="en-US" altLang="zh-CN" sz="2000" dirty="0"/>
              <a:t>CLK</a:t>
            </a:r>
            <a:r>
              <a:rPr lang="zh-CN" altLang="en-US" sz="2000" dirty="0"/>
              <a:t>脉冲后才变高。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314388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539552" y="944724"/>
            <a:ext cx="81729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zh-CN" sz="2000" dirty="0"/>
              <a:t>在整个计数过程</a:t>
            </a:r>
            <a:r>
              <a:rPr lang="zh-CN" altLang="en-US" sz="2000" dirty="0"/>
              <a:t>中，</a:t>
            </a:r>
            <a:r>
              <a:rPr lang="zh-CN" altLang="zh-CN" sz="2000" dirty="0"/>
              <a:t>GATE始终应保持为高电平</a:t>
            </a:r>
            <a:r>
              <a:rPr lang="zh-CN" altLang="en-US" sz="2000" dirty="0"/>
              <a:t>。</a:t>
            </a:r>
            <a:r>
              <a:rPr lang="zh-CN" altLang="zh-CN" sz="2000" dirty="0"/>
              <a:t>若GATE</a:t>
            </a:r>
            <a:r>
              <a:rPr lang="zh-CN" altLang="en-US" sz="2000" dirty="0" smtClean="0"/>
              <a:t>＝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则</a:t>
            </a:r>
            <a:r>
              <a:rPr lang="zh-CN" altLang="zh-CN" sz="2000" dirty="0"/>
              <a:t>暂停</a:t>
            </a:r>
            <a:r>
              <a:rPr lang="zh-CN" altLang="en-US" sz="2000" dirty="0"/>
              <a:t>计数</a:t>
            </a:r>
            <a:r>
              <a:rPr lang="zh-CN" altLang="zh-CN" sz="2000" dirty="0"/>
              <a:t>，待GATE</a:t>
            </a:r>
            <a:r>
              <a:rPr lang="zh-CN" altLang="en-US" sz="2000" dirty="0"/>
              <a:t>＝</a:t>
            </a:r>
            <a:r>
              <a:rPr lang="en-US" altLang="zh-CN" sz="2000" dirty="0"/>
              <a:t>1</a:t>
            </a:r>
            <a:r>
              <a:rPr lang="zh-CN" altLang="zh-CN" sz="2000" dirty="0"/>
              <a:t>后，从暂停时的计数值继续往下递减</a:t>
            </a:r>
            <a:r>
              <a:rPr lang="zh-CN" altLang="en-US" sz="2000" dirty="0"/>
              <a:t>。</a:t>
            </a:r>
          </a:p>
        </p:txBody>
      </p:sp>
      <p:pic>
        <p:nvPicPr>
          <p:cNvPr id="45773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1491403"/>
            <a:ext cx="6121400" cy="2051050"/>
          </a:xfrm>
          <a:prstGeom prst="rect">
            <a:avLst/>
          </a:prstGeom>
          <a:noFill/>
        </p:spPr>
      </p:pic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539552" y="3538319"/>
            <a:ext cx="82804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、在计数过程中，可以改变计数初值。若是</a:t>
            </a:r>
            <a:r>
              <a:rPr lang="en-US" altLang="zh-CN" sz="2000" dirty="0"/>
              <a:t>8</a:t>
            </a:r>
            <a:r>
              <a:rPr lang="zh-CN" altLang="en-US" sz="2000" dirty="0"/>
              <a:t>位计数值，在写入新计数值后，计数器将按新计数值开始计数，若是</a:t>
            </a:r>
            <a:r>
              <a:rPr lang="en-US" altLang="zh-CN" sz="2000" dirty="0"/>
              <a:t>16</a:t>
            </a:r>
            <a:r>
              <a:rPr lang="zh-CN" altLang="en-US" sz="2000" dirty="0"/>
              <a:t>位计数值，在写入低字节后计数器停止计数，在写入高字节后，计数器将按新计数值开始计数。可以用这种方法扩展脉冲宽度。</a:t>
            </a:r>
          </a:p>
        </p:txBody>
      </p:sp>
      <p:pic>
        <p:nvPicPr>
          <p:cNvPr id="45773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8175" y="4797425"/>
            <a:ext cx="5400675" cy="200183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323689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540123" y="980728"/>
            <a:ext cx="7991475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b="1" u="sng" dirty="0"/>
              <a:t>方式</a:t>
            </a:r>
            <a:r>
              <a:rPr lang="en-US" altLang="zh-CN" sz="2000" b="1" u="sng" dirty="0"/>
              <a:t>1</a:t>
            </a:r>
            <a:r>
              <a:rPr lang="zh-CN" altLang="en-US" sz="2000" b="1" u="sng" dirty="0"/>
              <a:t>：</a:t>
            </a:r>
            <a:r>
              <a:rPr lang="zh-CN" altLang="en-US" sz="2000" b="1" u="sng" dirty="0" smtClean="0"/>
              <a:t>可重复触发的单稳态脉冲</a:t>
            </a:r>
            <a:endParaRPr lang="zh-CN" altLang="en-US" sz="2000" b="1" u="sng" dirty="0"/>
          </a:p>
          <a:p>
            <a:pPr algn="just"/>
            <a:r>
              <a:rPr lang="zh-CN" altLang="en-US" sz="2000" dirty="0" smtClean="0"/>
              <a:t>在</a:t>
            </a:r>
            <a:r>
              <a:rPr lang="zh-CN" altLang="en-US" sz="2000" dirty="0"/>
              <a:t>写入方式</a:t>
            </a:r>
            <a:r>
              <a:rPr lang="en-US" altLang="zh-CN" sz="2000" dirty="0"/>
              <a:t>1</a:t>
            </a:r>
            <a:r>
              <a:rPr lang="zh-CN" altLang="en-US" sz="2000" dirty="0"/>
              <a:t>的控制字后，</a:t>
            </a:r>
            <a:r>
              <a:rPr lang="en-US" altLang="zh-CN" sz="2000" dirty="0"/>
              <a:t>OUT</a:t>
            </a:r>
            <a:r>
              <a:rPr lang="zh-CN" altLang="en-US" sz="2000" dirty="0"/>
              <a:t>成为高电平，待写入计数初值后，要等</a:t>
            </a:r>
            <a:r>
              <a:rPr lang="en-US" altLang="zh-CN" sz="2000" dirty="0"/>
              <a:t>GATE</a:t>
            </a:r>
            <a:r>
              <a:rPr lang="zh-CN" altLang="en-US" sz="2000" dirty="0"/>
              <a:t>信号出现上升沿才启动计数。此时</a:t>
            </a:r>
            <a:r>
              <a:rPr lang="en-US" altLang="zh-CN" sz="2000" dirty="0"/>
              <a:t>OUT</a:t>
            </a:r>
            <a:r>
              <a:rPr lang="zh-CN" altLang="en-US" sz="2000" dirty="0"/>
              <a:t>端立即变低，到计擞器减为</a:t>
            </a:r>
            <a:r>
              <a:rPr lang="en-US" altLang="zh-CN" sz="2000" dirty="0"/>
              <a:t>0</a:t>
            </a:r>
            <a:r>
              <a:rPr lang="zh-CN" altLang="en-US" sz="2000" dirty="0"/>
              <a:t>才回到高，其间隔为计数初值</a:t>
            </a:r>
            <a:r>
              <a:rPr lang="en-US" altLang="zh-CN" sz="2000" dirty="0"/>
              <a:t>N</a:t>
            </a:r>
            <a:r>
              <a:rPr lang="zh-CN" altLang="en-US" sz="2000" dirty="0"/>
              <a:t>乘以</a:t>
            </a:r>
            <a:r>
              <a:rPr lang="en-US" altLang="zh-CN" sz="2000" dirty="0" smtClean="0"/>
              <a:t>CLK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周期</a:t>
            </a:r>
            <a:r>
              <a:rPr lang="en-US" altLang="zh-CN" sz="2000" dirty="0"/>
              <a:t>TCLK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OUT</a:t>
            </a:r>
            <a:r>
              <a:rPr lang="zh-CN" altLang="en-US" sz="2000" dirty="0"/>
              <a:t>端产生一个宽为</a:t>
            </a:r>
            <a:r>
              <a:rPr lang="en-US" altLang="zh-CN" sz="2000" dirty="0"/>
              <a:t>N*TCLK</a:t>
            </a:r>
            <a:r>
              <a:rPr lang="zh-CN" altLang="en-US" sz="2000" dirty="0"/>
              <a:t>的负脉冲。</a:t>
            </a:r>
          </a:p>
        </p:txBody>
      </p:sp>
      <p:pic>
        <p:nvPicPr>
          <p:cNvPr id="45875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7684" y="2783739"/>
            <a:ext cx="5832475" cy="1833563"/>
          </a:xfrm>
          <a:prstGeom prst="rect">
            <a:avLst/>
          </a:prstGeom>
          <a:noFill/>
        </p:spPr>
      </p:pic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611560" y="4797152"/>
            <a:ext cx="7920038" cy="1532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zh-CN" altLang="en-US" sz="2000" dirty="0"/>
              <a:t>计数过程一旦启动，</a:t>
            </a:r>
            <a:r>
              <a:rPr lang="en-US" altLang="zh-CN" sz="2000" dirty="0"/>
              <a:t>GATE</a:t>
            </a:r>
            <a:r>
              <a:rPr lang="zh-CN" altLang="en-US" sz="2000" dirty="0"/>
              <a:t>即使变成低电平也无妨。</a:t>
            </a:r>
          </a:p>
          <a:p>
            <a:pPr algn="just">
              <a:lnSpc>
                <a:spcPct val="90000"/>
              </a:lnSpc>
            </a:pPr>
            <a:r>
              <a:rPr lang="zh-CN" altLang="en-US" sz="2000" dirty="0"/>
              <a:t>    无论计数是否完成，若</a:t>
            </a:r>
            <a:r>
              <a:rPr lang="en-US" altLang="zh-CN" sz="2000" dirty="0"/>
              <a:t>GATE</a:t>
            </a:r>
            <a:r>
              <a:rPr lang="zh-CN" altLang="en-US" sz="2000" dirty="0"/>
              <a:t>再来一个正跳变，则计数过程重新</a:t>
            </a:r>
            <a:r>
              <a:rPr lang="zh-CN" altLang="en-US" sz="2000" dirty="0" smtClean="0"/>
              <a:t>开始，即</a:t>
            </a:r>
            <a:r>
              <a:rPr lang="zh-CN" altLang="en-US" sz="2000" dirty="0" smtClean="0">
                <a:solidFill>
                  <a:srgbClr val="FF0000"/>
                </a:solidFill>
              </a:rPr>
              <a:t>可利用</a:t>
            </a:r>
            <a:r>
              <a:rPr lang="en-US" altLang="zh-CN" sz="2000" dirty="0" smtClean="0">
                <a:solidFill>
                  <a:srgbClr val="FF0000"/>
                </a:solidFill>
              </a:rPr>
              <a:t>GATE</a:t>
            </a:r>
            <a:r>
              <a:rPr lang="zh-CN" altLang="en-US" sz="2000" dirty="0" smtClean="0">
                <a:solidFill>
                  <a:srgbClr val="FF0000"/>
                </a:solidFill>
              </a:rPr>
              <a:t>上升沿来控制脉冲的重复出现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algn="just">
              <a:lnSpc>
                <a:spcPct val="90000"/>
              </a:lnSpc>
            </a:pPr>
            <a:r>
              <a:rPr lang="zh-CN" altLang="en-US" sz="2000" dirty="0"/>
              <a:t>    若在计数没结束时改变计数初值，不影响计数过程，只有再次硬件触发启动时，才按新计数初值开始计数。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2313969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539552" y="980728"/>
            <a:ext cx="7991475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u="sng" dirty="0"/>
              <a:t>方式</a:t>
            </a:r>
            <a:r>
              <a:rPr lang="en-US" altLang="zh-CN" sz="2000" b="1" u="sng" dirty="0"/>
              <a:t>2</a:t>
            </a:r>
            <a:r>
              <a:rPr lang="zh-CN" altLang="en-US" sz="2000" b="1" u="sng" dirty="0" smtClean="0"/>
              <a:t>：分频器</a:t>
            </a:r>
            <a:endParaRPr lang="zh-CN" altLang="en-US" sz="2000" b="1" u="sng" dirty="0"/>
          </a:p>
          <a:p>
            <a:pPr algn="just"/>
            <a:r>
              <a:rPr lang="zh-CN" altLang="en-US" sz="2000" dirty="0" smtClean="0"/>
              <a:t>    方式</a:t>
            </a:r>
            <a:r>
              <a:rPr lang="en-US" altLang="zh-CN" sz="2000" dirty="0"/>
              <a:t>2</a:t>
            </a:r>
            <a:r>
              <a:rPr lang="zh-CN" altLang="en-US" sz="2000" dirty="0"/>
              <a:t>一且启动后，计数器可以自动重复工作。即：计数结束后，会自动重新装入计数初值，重新开始计数。</a:t>
            </a:r>
          </a:p>
          <a:p>
            <a:pPr algn="just"/>
            <a:r>
              <a:rPr lang="zh-CN" altLang="en-US" sz="2000" dirty="0" smtClean="0"/>
              <a:t>    写入</a:t>
            </a:r>
            <a:r>
              <a:rPr lang="zh-CN" altLang="en-US" sz="2000" dirty="0"/>
              <a:t>方式</a:t>
            </a:r>
            <a:r>
              <a:rPr lang="en-US" altLang="zh-CN" sz="2000" dirty="0"/>
              <a:t>2</a:t>
            </a:r>
            <a:r>
              <a:rPr lang="zh-CN" altLang="en-US" sz="2000" dirty="0"/>
              <a:t>的控制字后，</a:t>
            </a:r>
            <a:r>
              <a:rPr lang="en-US" altLang="zh-CN" sz="2000" dirty="0"/>
              <a:t>OUT</a:t>
            </a:r>
            <a:r>
              <a:rPr lang="zh-CN" altLang="en-US" sz="2000" dirty="0"/>
              <a:t>变高。此时若</a:t>
            </a:r>
            <a:r>
              <a:rPr lang="en-US" altLang="zh-CN" sz="2000" dirty="0"/>
              <a:t>GATE=1</a:t>
            </a:r>
            <a:r>
              <a:rPr lang="zh-CN" altLang="en-US" sz="2000" dirty="0" smtClean="0"/>
              <a:t>，在</a:t>
            </a:r>
            <a:r>
              <a:rPr lang="zh-CN" altLang="en-US" sz="2000" dirty="0"/>
              <a:t>写入计数初值后，计数器即对</a:t>
            </a:r>
            <a:r>
              <a:rPr lang="en-US" altLang="zh-CN" sz="2000" dirty="0"/>
              <a:t>CLK</a:t>
            </a:r>
            <a:r>
              <a:rPr lang="zh-CN" altLang="en-US" sz="2000" dirty="0"/>
              <a:t>计数。当计数值减到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（不是减到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）时</a:t>
            </a:r>
            <a:r>
              <a:rPr lang="en-US" altLang="zh-CN" sz="2000" dirty="0"/>
              <a:t>OUT</a:t>
            </a:r>
            <a:r>
              <a:rPr lang="zh-CN" altLang="en-US" sz="2000" dirty="0"/>
              <a:t>变低，计数器减至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OUT</a:t>
            </a:r>
            <a:r>
              <a:rPr lang="zh-CN" altLang="en-US" sz="2000" dirty="0"/>
              <a:t>回到高，计数器又自动从初值开始计数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方式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GATE</a:t>
            </a:r>
            <a:r>
              <a:rPr lang="zh-CN" altLang="en-US" sz="2000" dirty="0" smtClean="0"/>
              <a:t>为高，则开始计数，</a:t>
            </a:r>
            <a:r>
              <a:rPr lang="en-US" altLang="zh-CN" sz="2000" dirty="0" smtClean="0"/>
              <a:t>GATE</a:t>
            </a:r>
            <a:r>
              <a:rPr lang="zh-CN" altLang="en-US" sz="2000" dirty="0" smtClean="0"/>
              <a:t>为低，则计数结束，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输出为高。</a:t>
            </a:r>
            <a:endParaRPr lang="zh-CN" altLang="en-US" sz="2000" dirty="0"/>
          </a:p>
          <a:p>
            <a:pPr algn="just"/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</a:rPr>
              <a:t>OUT</a:t>
            </a:r>
            <a:r>
              <a:rPr lang="zh-CN" altLang="en-US" sz="2000" dirty="0">
                <a:solidFill>
                  <a:srgbClr val="FF0000"/>
                </a:solidFill>
              </a:rPr>
              <a:t>端，每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个</a:t>
            </a:r>
            <a:r>
              <a:rPr lang="en-US" altLang="zh-CN" sz="2000" dirty="0">
                <a:solidFill>
                  <a:srgbClr val="FF0000"/>
                </a:solidFill>
              </a:rPr>
              <a:t>CLK</a:t>
            </a:r>
            <a:r>
              <a:rPr lang="zh-CN" altLang="en-US" sz="2000" dirty="0">
                <a:solidFill>
                  <a:srgbClr val="FF0000"/>
                </a:solidFill>
              </a:rPr>
              <a:t>信号中输出一个宽度等于</a:t>
            </a:r>
            <a:r>
              <a:rPr lang="en-US" altLang="zh-CN" sz="2000" dirty="0">
                <a:solidFill>
                  <a:srgbClr val="FF0000"/>
                </a:solidFill>
              </a:rPr>
              <a:t>CLK</a:t>
            </a:r>
            <a:r>
              <a:rPr lang="zh-CN" altLang="en-US" sz="2000" dirty="0">
                <a:solidFill>
                  <a:srgbClr val="FF0000"/>
                </a:solidFill>
              </a:rPr>
              <a:t>信号周期的负脉冲</a:t>
            </a:r>
            <a:r>
              <a:rPr lang="zh-CN" altLang="en-US" sz="2000" dirty="0" smtClean="0">
                <a:solidFill>
                  <a:srgbClr val="FF0000"/>
                </a:solidFill>
              </a:rPr>
              <a:t>。并且可以连续工作，所以叫分频器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7001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257092"/>
            <a:ext cx="7195455" cy="198022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360005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647700" y="908720"/>
            <a:ext cx="784860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000" b="1" u="sng" dirty="0"/>
              <a:t>方式</a:t>
            </a:r>
            <a:r>
              <a:rPr lang="en-US" altLang="zh-CN" sz="2000" b="1" u="sng" dirty="0"/>
              <a:t>3</a:t>
            </a:r>
            <a:r>
              <a:rPr lang="zh-CN" altLang="en-US" sz="2000" b="1" u="sng" dirty="0"/>
              <a:t>：方波发生器</a:t>
            </a:r>
          </a:p>
          <a:p>
            <a:pPr algn="just"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    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和方式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类似，但输出是对称或者基本对称的方波。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dirty="0"/>
              <a:t>    在写入方式</a:t>
            </a:r>
            <a:r>
              <a:rPr lang="en-US" altLang="zh-CN" sz="2000" dirty="0"/>
              <a:t>3</a:t>
            </a:r>
            <a:r>
              <a:rPr lang="zh-CN" altLang="en-US" sz="2000" dirty="0"/>
              <a:t>的控制字后，计数器</a:t>
            </a:r>
            <a:r>
              <a:rPr lang="en-US" altLang="zh-CN" sz="2000" dirty="0"/>
              <a:t>OUT</a:t>
            </a:r>
            <a:r>
              <a:rPr lang="zh-CN" altLang="en-US" sz="2000" dirty="0"/>
              <a:t>端立即变高</a:t>
            </a:r>
            <a:r>
              <a:rPr lang="zh-CN" altLang="en-US" sz="2000" dirty="0" smtClean="0"/>
              <a:t>，在</a:t>
            </a:r>
            <a:r>
              <a:rPr lang="zh-CN" altLang="en-US" sz="2000" dirty="0"/>
              <a:t>写完计数初值</a:t>
            </a:r>
            <a:r>
              <a:rPr lang="en-US" altLang="zh-CN" sz="2000" dirty="0"/>
              <a:t>N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，经过一个时钟周期，开始计数，计数</a:t>
            </a:r>
            <a:r>
              <a:rPr lang="zh-CN" altLang="en-US" sz="2000" dirty="0"/>
              <a:t>到</a:t>
            </a:r>
            <a:r>
              <a:rPr lang="en-US" altLang="zh-CN" sz="2000" dirty="0"/>
              <a:t>N/2</a:t>
            </a:r>
            <a:r>
              <a:rPr lang="zh-CN" altLang="en-US" sz="2000" dirty="0"/>
              <a:t>时</a:t>
            </a:r>
            <a:r>
              <a:rPr lang="en-US" altLang="zh-CN" sz="2000" dirty="0"/>
              <a:t>OUT</a:t>
            </a:r>
            <a:r>
              <a:rPr lang="zh-CN" altLang="en-US" sz="2000" dirty="0"/>
              <a:t>端变低，计完余下的</a:t>
            </a:r>
            <a:r>
              <a:rPr lang="en-US" altLang="zh-CN" sz="2000" dirty="0"/>
              <a:t>N/2</a:t>
            </a:r>
            <a:r>
              <a:rPr lang="zh-CN" altLang="en-US" sz="2000" dirty="0"/>
              <a:t>，</a:t>
            </a:r>
            <a:r>
              <a:rPr lang="en-US" altLang="zh-CN" sz="2000" dirty="0"/>
              <a:t>OUT</a:t>
            </a:r>
            <a:r>
              <a:rPr lang="zh-CN" altLang="en-US" sz="2000" dirty="0"/>
              <a:t>又变回高，如此自动重复。</a:t>
            </a:r>
            <a:r>
              <a:rPr lang="en-US" altLang="zh-CN" sz="2000" dirty="0"/>
              <a:t>OUT</a:t>
            </a:r>
            <a:r>
              <a:rPr lang="zh-CN" altLang="en-US" sz="2000" dirty="0"/>
              <a:t>端产生周期为</a:t>
            </a:r>
            <a:r>
              <a:rPr lang="en-US" altLang="zh-CN" sz="2000" dirty="0"/>
              <a:t>N*TCLK</a:t>
            </a:r>
            <a:r>
              <a:rPr lang="zh-CN" altLang="en-US" sz="2000" dirty="0"/>
              <a:t>方波。</a:t>
            </a:r>
          </a:p>
        </p:txBody>
      </p:sp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118" y="3068960"/>
            <a:ext cx="6481763" cy="1970087"/>
          </a:xfrm>
          <a:prstGeom prst="rect">
            <a:avLst/>
          </a:prstGeom>
          <a:noFill/>
        </p:spPr>
      </p:pic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574673" y="5250422"/>
            <a:ext cx="792162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/>
              <a:t>    实际上</a:t>
            </a:r>
            <a:r>
              <a:rPr lang="zh-CN" altLang="en-US" sz="2000" dirty="0"/>
              <a:t>，电路中对半周期</a:t>
            </a:r>
            <a:r>
              <a:rPr lang="en-US" altLang="zh-CN" sz="2000" dirty="0"/>
              <a:t>N/2</a:t>
            </a:r>
            <a:r>
              <a:rPr lang="zh-CN" altLang="en-US" sz="2000" dirty="0"/>
              <a:t>的控制方法是每来一个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信号，让计数器减</a:t>
            </a:r>
            <a:r>
              <a:rPr lang="en-US" altLang="zh-CN" sz="2000" dirty="0"/>
              <a:t>2</a:t>
            </a:r>
            <a:r>
              <a:rPr lang="zh-CN" altLang="en-US" sz="2000" dirty="0"/>
              <a:t>，因此来</a:t>
            </a:r>
            <a:r>
              <a:rPr lang="en-US" altLang="zh-CN" sz="2000" dirty="0"/>
              <a:t>N/2</a:t>
            </a:r>
            <a:r>
              <a:rPr lang="zh-CN" altLang="en-US" sz="2000" dirty="0"/>
              <a:t>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信号后，计数器就已经减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OUT</a:t>
            </a:r>
            <a:r>
              <a:rPr lang="zh-CN" altLang="en-US" sz="2000" dirty="0"/>
              <a:t>端发生一次高低电位的变化，且又将初值装入计数器重新开始。若计数初值为奇数，计数的前半周期为</a:t>
            </a:r>
            <a:r>
              <a:rPr lang="en-US" altLang="zh-CN" sz="2000" dirty="0"/>
              <a:t>(N+1)/2</a:t>
            </a:r>
            <a:r>
              <a:rPr lang="zh-CN" altLang="en-US" sz="2000" dirty="0"/>
              <a:t>，后半周期为</a:t>
            </a:r>
            <a:r>
              <a:rPr lang="en-US" altLang="zh-CN" sz="2000" dirty="0"/>
              <a:t>(N-1)/2</a:t>
            </a:r>
            <a:r>
              <a:rPr lang="zh-CN" altLang="en-US" sz="20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1674634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469351" y="1016732"/>
            <a:ext cx="81009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u="sng" dirty="0"/>
              <a:t>方式</a:t>
            </a:r>
            <a:r>
              <a:rPr lang="en-US" altLang="zh-CN" sz="2000" b="1" u="sng" dirty="0"/>
              <a:t>4</a:t>
            </a:r>
            <a:r>
              <a:rPr lang="zh-CN" altLang="en-US" sz="2000" b="1" u="sng" dirty="0"/>
              <a:t>：软件触发选通</a:t>
            </a:r>
          </a:p>
          <a:p>
            <a:pPr algn="just"/>
            <a:r>
              <a:rPr lang="zh-CN" altLang="en-US" sz="2000" dirty="0"/>
              <a:t>    方式</a:t>
            </a:r>
            <a:r>
              <a:rPr lang="en-US" altLang="zh-CN" sz="2000" dirty="0"/>
              <a:t>4</a:t>
            </a:r>
            <a:r>
              <a:rPr lang="zh-CN" altLang="en-US" sz="2000" dirty="0"/>
              <a:t>是一种软件启动、不自动重复的计数方式。在写入方式</a:t>
            </a:r>
            <a:r>
              <a:rPr lang="en-US" altLang="zh-CN" sz="2000" dirty="0"/>
              <a:t>4</a:t>
            </a:r>
            <a:r>
              <a:rPr lang="zh-CN" altLang="en-US" sz="2000" dirty="0"/>
              <a:t>控制字后，</a:t>
            </a:r>
            <a:r>
              <a:rPr lang="en-US" altLang="zh-CN" sz="2000" dirty="0"/>
              <a:t>OUT</a:t>
            </a:r>
            <a:r>
              <a:rPr lang="zh-CN" altLang="en-US" sz="2000" dirty="0"/>
              <a:t>变高，若</a:t>
            </a:r>
            <a:r>
              <a:rPr lang="en-US" altLang="zh-CN" sz="2000" dirty="0"/>
              <a:t>GATE</a:t>
            </a:r>
            <a:r>
              <a:rPr lang="zh-CN" altLang="en-US" sz="2000" dirty="0"/>
              <a:t>＝</a:t>
            </a:r>
            <a:r>
              <a:rPr lang="en-US" altLang="zh-CN" sz="2000" dirty="0"/>
              <a:t>1</a:t>
            </a:r>
            <a:r>
              <a:rPr lang="zh-CN" altLang="en-US" sz="2000" dirty="0"/>
              <a:t>，写计数初值后的第一个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信号上升沿将初值</a:t>
            </a:r>
            <a:r>
              <a:rPr lang="en-US" altLang="zh-CN" sz="2000" dirty="0"/>
              <a:t>N</a:t>
            </a:r>
            <a:r>
              <a:rPr lang="zh-CN" altLang="en-US" sz="2000" dirty="0"/>
              <a:t>置入计数器，</a:t>
            </a:r>
            <a:r>
              <a:rPr lang="en-US" altLang="zh-CN" sz="2000" dirty="0"/>
              <a:t>CLK</a:t>
            </a:r>
            <a:r>
              <a:rPr lang="zh-CN" altLang="en-US" sz="2000" dirty="0"/>
              <a:t>信号下降沿开始做减法，</a:t>
            </a:r>
            <a:r>
              <a:rPr lang="en-US" altLang="zh-CN" sz="2000" dirty="0"/>
              <a:t>(N+1)</a:t>
            </a:r>
            <a:r>
              <a:rPr lang="zh-CN" altLang="en-US" sz="2000" dirty="0"/>
              <a:t>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信号后减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OUT</a:t>
            </a:r>
            <a:r>
              <a:rPr lang="zh-CN" altLang="en-US" sz="2000" dirty="0"/>
              <a:t>变低，第</a:t>
            </a:r>
            <a:r>
              <a:rPr lang="en-US" altLang="zh-CN" sz="2000" dirty="0"/>
              <a:t>(N+2)</a:t>
            </a:r>
            <a:r>
              <a:rPr lang="zh-CN" altLang="en-US" sz="2000" dirty="0"/>
              <a:t>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信号使</a:t>
            </a:r>
            <a:r>
              <a:rPr lang="en-US" altLang="zh-CN" sz="2000" dirty="0"/>
              <a:t>OUT</a:t>
            </a:r>
            <a:r>
              <a:rPr lang="zh-CN" altLang="en-US" sz="2000" dirty="0"/>
              <a:t>又回到高而停止，形成一个</a:t>
            </a:r>
            <a:r>
              <a:rPr lang="en-US" altLang="zh-CN" sz="2000" dirty="0"/>
              <a:t>TCLK</a:t>
            </a:r>
            <a:r>
              <a:rPr lang="zh-CN" altLang="en-US" sz="2000" dirty="0"/>
              <a:t>的负脉冲。</a:t>
            </a:r>
          </a:p>
        </p:txBody>
      </p:sp>
      <p:pic>
        <p:nvPicPr>
          <p:cNvPr id="46797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3176972"/>
            <a:ext cx="5543550" cy="20637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988" y="5337212"/>
            <a:ext cx="792162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FF0000"/>
                </a:solidFill>
              </a:rPr>
              <a:t>    在方式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下，由于计数器结束产生一个节拍的负脉冲，一般将此负脉冲作为选通信号。而一旦写入新的初值，则在下一个时钟周期按新值重新开始计数，这个新初值的写入过程就称为软件触发。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575108" y="980728"/>
            <a:ext cx="7991475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b="1" u="sng" dirty="0"/>
              <a:t>方式</a:t>
            </a:r>
            <a:r>
              <a:rPr lang="en-US" altLang="zh-CN" b="1" u="sng" dirty="0"/>
              <a:t>5: </a:t>
            </a:r>
            <a:r>
              <a:rPr lang="zh-CN" altLang="en-US" b="1" u="sng" dirty="0"/>
              <a:t>硬件触发选通</a:t>
            </a:r>
          </a:p>
          <a:p>
            <a:pPr algn="just"/>
            <a:r>
              <a:rPr lang="zh-CN" altLang="en-US" sz="2000" dirty="0"/>
              <a:t>    方式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是不</a:t>
            </a:r>
            <a:r>
              <a:rPr lang="zh-CN" altLang="en-US" sz="2000" dirty="0"/>
              <a:t>自动重复的计数方式。写入方式控制字后，</a:t>
            </a:r>
            <a:r>
              <a:rPr lang="en-US" altLang="zh-CN" sz="2000" dirty="0"/>
              <a:t>OUT</a:t>
            </a:r>
            <a:r>
              <a:rPr lang="zh-CN" altLang="en-US" sz="2000" dirty="0"/>
              <a:t>变高，写入计数初值时，即使</a:t>
            </a:r>
            <a:r>
              <a:rPr lang="en-US" altLang="zh-CN" sz="2000" dirty="0"/>
              <a:t>GATE</a:t>
            </a:r>
            <a:r>
              <a:rPr lang="zh-CN" altLang="en-US" sz="2000" dirty="0"/>
              <a:t>＝</a:t>
            </a:r>
            <a:r>
              <a:rPr lang="en-US" altLang="zh-CN" sz="2000" dirty="0"/>
              <a:t>1</a:t>
            </a:r>
            <a:r>
              <a:rPr lang="zh-CN" altLang="en-US" sz="2000" dirty="0"/>
              <a:t>，计数过程</a:t>
            </a:r>
            <a:r>
              <a:rPr lang="zh-CN" altLang="en-US" sz="2000" dirty="0" smtClean="0"/>
              <a:t>也仍不</a:t>
            </a:r>
            <a:r>
              <a:rPr lang="zh-CN" altLang="en-US" sz="2000" dirty="0"/>
              <a:t>启动，而是要求</a:t>
            </a:r>
            <a:r>
              <a:rPr lang="en-US" altLang="zh-CN" sz="2000" dirty="0"/>
              <a:t>GATE</a:t>
            </a:r>
            <a:r>
              <a:rPr lang="zh-CN" altLang="en-US" sz="2000" dirty="0"/>
              <a:t>出现一个正跳变的上升沿，下一个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信号才开始计数，计数器减到</a:t>
            </a:r>
            <a:r>
              <a:rPr lang="en-US" altLang="zh-CN" sz="2000" dirty="0"/>
              <a:t>0</a:t>
            </a:r>
            <a:r>
              <a:rPr lang="zh-CN" altLang="en-US" sz="2000" dirty="0"/>
              <a:t>时，</a:t>
            </a:r>
            <a:r>
              <a:rPr lang="en-US" altLang="zh-CN" sz="2000" dirty="0"/>
              <a:t>OUT</a:t>
            </a:r>
            <a:r>
              <a:rPr lang="zh-CN" altLang="en-US" sz="2000" dirty="0"/>
              <a:t>变低，经过一个</a:t>
            </a:r>
            <a:r>
              <a:rPr lang="en-US" altLang="zh-CN" sz="2000" dirty="0"/>
              <a:t>CLK</a:t>
            </a:r>
            <a:r>
              <a:rPr lang="zh-CN" altLang="en-US" sz="2000" dirty="0"/>
              <a:t>信号后，</a:t>
            </a:r>
            <a:r>
              <a:rPr lang="en-US" altLang="zh-CN" sz="2000" dirty="0"/>
              <a:t>OUT</a:t>
            </a:r>
            <a:r>
              <a:rPr lang="zh-CN" altLang="en-US" sz="2000" dirty="0"/>
              <a:t>变高且一自保持。</a:t>
            </a:r>
          </a:p>
        </p:txBody>
      </p:sp>
      <p:pic>
        <p:nvPicPr>
          <p:cNvPr id="4669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1660" y="2928178"/>
            <a:ext cx="6264275" cy="21463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988" y="5337212"/>
            <a:ext cx="792162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FF0000"/>
                </a:solidFill>
              </a:rPr>
              <a:t>    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产生的负脉冲和方式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相似，也可用此负脉冲作为选通信号。方式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受</a:t>
            </a:r>
            <a:r>
              <a:rPr lang="en-US" altLang="zh-CN" sz="2000" dirty="0" smtClean="0">
                <a:solidFill>
                  <a:srgbClr val="FF0000"/>
                </a:solidFill>
              </a:rPr>
              <a:t>GATE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信号控制，当</a:t>
            </a:r>
            <a:r>
              <a:rPr lang="en-US" altLang="zh-CN" sz="2000" dirty="0" smtClean="0">
                <a:solidFill>
                  <a:srgbClr val="FF0000"/>
                </a:solidFill>
              </a:rPr>
              <a:t>GATE</a:t>
            </a:r>
            <a:r>
              <a:rPr lang="zh-CN" altLang="en-US" sz="2000" dirty="0" smtClean="0">
                <a:solidFill>
                  <a:srgbClr val="FF0000"/>
                </a:solidFill>
              </a:rPr>
              <a:t>有新的脉冲产生时，则重新开始计数，故称为硬件触发。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55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5536" y="1052736"/>
            <a:ext cx="842493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 smtClean="0">
                <a:latin typeface="+mn-lt"/>
              </a:rPr>
              <a:t>8253</a:t>
            </a:r>
            <a:r>
              <a:rPr lang="zh-CN" altLang="en-US" sz="2000" b="1" dirty="0">
                <a:latin typeface="+mn-lt"/>
              </a:rPr>
              <a:t>各种工作方式小结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  <a:ea typeface="楷体_GB2312" pitchFamily="49" charset="-122"/>
              </a:rPr>
              <a:t>几种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方式比较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2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4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5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输出的波形是一样的，都是宽度为一个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CLK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时钟周期的低有效脉冲。主要区别是：方式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2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连续不停地计数和输出；方式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4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每次都要由程序设置计数值才能计数；方式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5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不用每次设置，但每次都要由门控脉冲触发启动才能计数。即：计到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0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后，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不用触发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要软件触发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要硬件触发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，才能继续计数。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  <a:ea typeface="楷体_GB2312" pitchFamily="49" charset="-122"/>
              </a:rPr>
              <a:t>输出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端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OUT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的初始状态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</a:t>
            </a:r>
            <a:r>
              <a:rPr lang="zh-CN" altLang="en-US" sz="2000" dirty="0" smtClean="0">
                <a:latin typeface="+mn-lt"/>
                <a:ea typeface="楷体_GB2312" pitchFamily="49" charset="-122"/>
              </a:rPr>
              <a:t>只有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0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在置入控制字后，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OUT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立即变低，其它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5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种方式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OUT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初始态均为高电平</a:t>
            </a:r>
            <a:r>
              <a:rPr lang="zh-CN" altLang="en-US" sz="2000" dirty="0" smtClean="0">
                <a:latin typeface="+mn-lt"/>
                <a:ea typeface="楷体_GB2312" pitchFamily="49" charset="-122"/>
              </a:rPr>
              <a:t>。</a:t>
            </a:r>
            <a:endParaRPr lang="en-US" altLang="zh-CN" sz="2000" dirty="0" smtClean="0">
              <a:latin typeface="+mn-lt"/>
              <a:ea typeface="楷体_GB2312" pitchFamily="49" charset="-122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  <a:ea typeface="楷体_GB2312" pitchFamily="49" charset="-122"/>
              </a:rPr>
              <a:t>启动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计数与重复计数</a:t>
            </a:r>
            <a:endParaRPr lang="en-US" altLang="zh-CN" sz="2000" dirty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</a:t>
            </a:r>
            <a:r>
              <a:rPr lang="zh-CN" altLang="en-US" sz="2000" dirty="0" smtClean="0">
                <a:latin typeface="+mn-lt"/>
                <a:ea typeface="楷体_GB2312" pitchFamily="49" charset="-122"/>
              </a:rPr>
              <a:t> 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2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和方式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3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是连续工作，输出是周期性的，不用重复启动再次触发，这两种方式一经写入计数值，计数器就开始不停顿地工作，直到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CPU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重新写入控制字为止。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3546030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3447" y="937061"/>
            <a:ext cx="8028892" cy="549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当定时器工作在方式</a:t>
            </a:r>
            <a:r>
              <a:rPr lang="en-US" altLang="zh-CN" sz="2000" dirty="0" smtClean="0">
                <a:latin typeface="+mn-lt"/>
              </a:rPr>
              <a:t>2</a:t>
            </a:r>
            <a:r>
              <a:rPr lang="zh-CN" altLang="en-US" sz="2000" dirty="0" smtClean="0">
                <a:latin typeface="+mn-lt"/>
              </a:rPr>
              <a:t>或方式</a:t>
            </a:r>
            <a:r>
              <a:rPr lang="en-US" altLang="zh-CN" sz="2000" dirty="0" smtClean="0">
                <a:latin typeface="+mn-lt"/>
              </a:rPr>
              <a:t>3</a:t>
            </a:r>
            <a:r>
              <a:rPr lang="zh-CN" altLang="en-US" sz="2000" dirty="0" smtClean="0">
                <a:latin typeface="+mn-lt"/>
              </a:rPr>
              <a:t>时，实际上是一个分频器，计数常数就是一个分频系数，分频系数</a:t>
            </a:r>
            <a:r>
              <a:rPr lang="en-US" altLang="zh-CN" sz="2000" dirty="0" smtClean="0">
                <a:latin typeface="+mn-lt"/>
              </a:rPr>
              <a:t>=</a:t>
            </a:r>
            <a:r>
              <a:rPr lang="en-US" altLang="zh-CN" sz="2000" i="1" dirty="0" smtClean="0">
                <a:latin typeface="+mn-lt"/>
              </a:rPr>
              <a:t>f</a:t>
            </a:r>
            <a:r>
              <a:rPr lang="en-US" altLang="zh-CN" sz="1400" i="1" dirty="0" smtClean="0">
                <a:latin typeface="+mn-lt"/>
              </a:rPr>
              <a:t>i</a:t>
            </a:r>
            <a:r>
              <a:rPr lang="en-US" altLang="zh-CN" sz="2000" i="1" dirty="0" smtClean="0">
                <a:latin typeface="+mn-lt"/>
              </a:rPr>
              <a:t>/</a:t>
            </a:r>
            <a:r>
              <a:rPr lang="en-US" altLang="zh-CN" sz="2000" i="1" dirty="0" err="1" smtClean="0">
                <a:latin typeface="+mn-lt"/>
              </a:rPr>
              <a:t>f</a:t>
            </a:r>
            <a:r>
              <a:rPr lang="en-US" altLang="zh-CN" sz="1600" i="1" dirty="0" err="1" smtClean="0">
                <a:latin typeface="+mn-lt"/>
              </a:rPr>
              <a:t>o</a:t>
            </a:r>
            <a:r>
              <a:rPr lang="zh-CN" altLang="en-US" sz="2000" dirty="0" smtClean="0">
                <a:latin typeface="+mn-lt"/>
              </a:rPr>
              <a:t>（</a:t>
            </a:r>
            <a:r>
              <a:rPr lang="en-US" altLang="zh-CN" sz="2000" i="1" dirty="0"/>
              <a:t>f</a:t>
            </a:r>
            <a:r>
              <a:rPr lang="en-US" altLang="zh-CN" sz="1400" i="1" dirty="0"/>
              <a:t>i</a:t>
            </a:r>
            <a:r>
              <a:rPr lang="zh-CN" altLang="en-US" sz="2000" dirty="0" smtClean="0">
                <a:latin typeface="+mn-lt"/>
              </a:rPr>
              <a:t>：输入</a:t>
            </a:r>
            <a:r>
              <a:rPr lang="en-US" altLang="zh-CN" sz="2000" dirty="0" smtClean="0">
                <a:latin typeface="+mn-lt"/>
              </a:rPr>
              <a:t>CLK</a:t>
            </a:r>
            <a:r>
              <a:rPr lang="zh-CN" altLang="en-US" sz="2000" dirty="0" smtClean="0">
                <a:latin typeface="+mn-lt"/>
              </a:rPr>
              <a:t>频率，</a:t>
            </a:r>
            <a:r>
              <a:rPr lang="en-US" altLang="zh-CN" sz="2000" i="1" dirty="0" err="1"/>
              <a:t>f</a:t>
            </a:r>
            <a:r>
              <a:rPr lang="en-US" altLang="zh-CN" sz="1600" i="1" dirty="0" err="1"/>
              <a:t>o</a:t>
            </a:r>
            <a:r>
              <a:rPr lang="zh-CN" altLang="en-US" sz="2000" dirty="0" smtClean="0">
                <a:latin typeface="+mn-lt"/>
              </a:rPr>
              <a:t>：</a:t>
            </a:r>
            <a:r>
              <a:rPr lang="en-US" altLang="zh-CN" sz="2000" dirty="0" smtClean="0">
                <a:latin typeface="+mn-lt"/>
              </a:rPr>
              <a:t>OUT</a:t>
            </a:r>
            <a:r>
              <a:rPr lang="zh-CN" altLang="en-US" sz="2000" dirty="0" smtClean="0">
                <a:latin typeface="+mn-lt"/>
              </a:rPr>
              <a:t>端输出频率）</a:t>
            </a: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当计数器作为定时器工作时，</a:t>
            </a:r>
            <a:r>
              <a:rPr lang="en-US" altLang="zh-CN" sz="2000" dirty="0" smtClean="0">
                <a:latin typeface="+mn-lt"/>
              </a:rPr>
              <a:t>CLK</a:t>
            </a:r>
            <a:r>
              <a:rPr lang="zh-CN" altLang="en-US" sz="2000" dirty="0" smtClean="0">
                <a:latin typeface="+mn-lt"/>
              </a:rPr>
              <a:t>通常来自系统内部时钟，计数常数就是定时系数，定时系数</a:t>
            </a:r>
            <a:r>
              <a:rPr lang="en-US" altLang="zh-CN" sz="2000" dirty="0" smtClean="0">
                <a:latin typeface="+mn-lt"/>
              </a:rPr>
              <a:t>=</a:t>
            </a:r>
            <a:r>
              <a:rPr lang="en-US" altLang="zh-CN" sz="2000" i="1" dirty="0" smtClean="0">
                <a:latin typeface="+mn-lt"/>
              </a:rPr>
              <a:t>T/</a:t>
            </a:r>
            <a:r>
              <a:rPr lang="en-US" altLang="zh-CN" sz="2000" i="1" dirty="0" err="1" smtClean="0">
                <a:latin typeface="+mn-lt"/>
              </a:rPr>
              <a:t>t</a:t>
            </a:r>
            <a:r>
              <a:rPr lang="en-US" altLang="zh-CN" sz="1100" i="1" dirty="0" err="1" smtClean="0">
                <a:latin typeface="+mn-lt"/>
              </a:rPr>
              <a:t>CLK</a:t>
            </a:r>
            <a:r>
              <a:rPr lang="en-US" altLang="zh-CN" sz="2000" dirty="0" smtClean="0">
                <a:latin typeface="+mn-lt"/>
              </a:rPr>
              <a:t>=</a:t>
            </a:r>
            <a:r>
              <a:rPr lang="en-US" altLang="zh-CN" sz="2000" i="1" dirty="0" smtClean="0">
                <a:latin typeface="+mn-lt"/>
              </a:rPr>
              <a:t>T</a:t>
            </a:r>
            <a:r>
              <a:rPr lang="zh-CN" altLang="en-US" sz="2000" i="1" dirty="0" smtClean="0">
                <a:latin typeface="+mn-lt"/>
              </a:rPr>
              <a:t>*</a:t>
            </a:r>
            <a:r>
              <a:rPr lang="en-US" altLang="zh-CN" sz="2000" i="1" dirty="0" err="1" smtClean="0">
                <a:latin typeface="+mn-lt"/>
              </a:rPr>
              <a:t>f</a:t>
            </a:r>
            <a:r>
              <a:rPr lang="en-US" altLang="zh-CN" sz="1100" i="1" dirty="0" err="1" smtClean="0">
                <a:latin typeface="+mn-lt"/>
              </a:rPr>
              <a:t>CLK</a:t>
            </a:r>
            <a:r>
              <a:rPr lang="zh-CN" altLang="en-US" sz="2000" dirty="0" smtClean="0">
                <a:latin typeface="+mn-lt"/>
              </a:rPr>
              <a:t>（</a:t>
            </a:r>
            <a:r>
              <a:rPr lang="en-US" altLang="zh-CN" sz="2000" i="1" dirty="0" smtClean="0">
                <a:latin typeface="+mn-lt"/>
              </a:rPr>
              <a:t>T</a:t>
            </a:r>
            <a:r>
              <a:rPr lang="zh-CN" altLang="en-US" sz="2000" dirty="0" smtClean="0">
                <a:latin typeface="+mn-lt"/>
              </a:rPr>
              <a:t>为定时时间，</a:t>
            </a:r>
            <a:r>
              <a:rPr lang="en-US" altLang="zh-CN" sz="2000" i="1" dirty="0" err="1">
                <a:latin typeface="+mn-lt"/>
              </a:rPr>
              <a:t>f</a:t>
            </a:r>
            <a:r>
              <a:rPr lang="en-US" altLang="zh-CN" sz="1100" i="1" dirty="0" err="1">
                <a:latin typeface="+mn-lt"/>
              </a:rPr>
              <a:t>CLK</a:t>
            </a:r>
            <a:r>
              <a:rPr lang="zh-CN" altLang="en-US" sz="2000" dirty="0" smtClean="0">
                <a:latin typeface="+mn-lt"/>
              </a:rPr>
              <a:t>为输入</a:t>
            </a:r>
            <a:r>
              <a:rPr lang="en-US" altLang="zh-CN" sz="2000" dirty="0" smtClean="0">
                <a:latin typeface="+mn-lt"/>
              </a:rPr>
              <a:t>CLK</a:t>
            </a:r>
            <a:r>
              <a:rPr lang="zh-CN" altLang="en-US" sz="2000" dirty="0" smtClean="0">
                <a:latin typeface="+mn-lt"/>
              </a:rPr>
              <a:t>的频率）</a:t>
            </a: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当计数器作为外部计数使用时，计数脉冲通常来自系统外部，计数常数就是要记录的外部时间的脉冲个数。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2456892"/>
            <a:ext cx="4968552" cy="1367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034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39552" y="1088740"/>
            <a:ext cx="802889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8253/8254</a:t>
            </a:r>
            <a:r>
              <a:rPr lang="zh-CN" altLang="en-US" sz="2000" dirty="0" smtClean="0">
                <a:latin typeface="+mn-lt"/>
              </a:rPr>
              <a:t>应用实例</a:t>
            </a:r>
            <a:endParaRPr lang="en-US" altLang="zh-CN" sz="200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+mn-lt"/>
              </a:rPr>
              <a:t>8254</a:t>
            </a:r>
            <a:r>
              <a:rPr lang="zh-CN" altLang="en-US" sz="2000" dirty="0">
                <a:latin typeface="+mn-lt"/>
              </a:rPr>
              <a:t>在内部结构及功能上与</a:t>
            </a:r>
            <a:r>
              <a:rPr lang="en-US" altLang="zh-CN" sz="2000" dirty="0">
                <a:latin typeface="+mn-lt"/>
              </a:rPr>
              <a:t>8253</a:t>
            </a:r>
            <a:r>
              <a:rPr lang="zh-CN" altLang="en-US" sz="2000" dirty="0">
                <a:latin typeface="+mn-lt"/>
              </a:rPr>
              <a:t>完全一样，其编程方法也完全一样，其差别只是最高计数速率不同。</a:t>
            </a:r>
            <a:r>
              <a:rPr lang="en-US" altLang="zh-CN" sz="2000" dirty="0">
                <a:latin typeface="+mn-lt"/>
              </a:rPr>
              <a:t>8253</a:t>
            </a:r>
            <a:r>
              <a:rPr lang="zh-CN" altLang="en-US" sz="2000" dirty="0">
                <a:latin typeface="+mn-lt"/>
              </a:rPr>
              <a:t>的最高计数速率是</a:t>
            </a:r>
            <a:r>
              <a:rPr lang="en-US" altLang="zh-CN" sz="2000" dirty="0">
                <a:latin typeface="+mn-lt"/>
              </a:rPr>
              <a:t>2MHz</a:t>
            </a:r>
            <a:r>
              <a:rPr lang="zh-CN" altLang="en-US" sz="2000" dirty="0">
                <a:latin typeface="+mn-lt"/>
              </a:rPr>
              <a:t>，</a:t>
            </a:r>
            <a:r>
              <a:rPr lang="en-US" altLang="zh-CN" sz="2000" dirty="0">
                <a:latin typeface="+mn-lt"/>
              </a:rPr>
              <a:t>8253-5</a:t>
            </a:r>
            <a:r>
              <a:rPr lang="zh-CN" altLang="en-US" sz="2000" dirty="0">
                <a:latin typeface="+mn-lt"/>
              </a:rPr>
              <a:t>是</a:t>
            </a:r>
            <a:r>
              <a:rPr lang="en-US" altLang="zh-CN" sz="2000" dirty="0">
                <a:latin typeface="+mn-lt"/>
              </a:rPr>
              <a:t>5MHz</a:t>
            </a:r>
            <a:r>
              <a:rPr lang="zh-CN" altLang="en-US" sz="2000" dirty="0">
                <a:latin typeface="+mn-lt"/>
              </a:rPr>
              <a:t>，</a:t>
            </a:r>
            <a:r>
              <a:rPr lang="en-US" altLang="zh-CN" sz="2000" dirty="0">
                <a:latin typeface="+mn-lt"/>
              </a:rPr>
              <a:t>8254</a:t>
            </a:r>
            <a:r>
              <a:rPr lang="zh-CN" altLang="en-US" sz="2000" dirty="0">
                <a:latin typeface="+mn-lt"/>
              </a:rPr>
              <a:t>为</a:t>
            </a:r>
            <a:r>
              <a:rPr lang="en-US" altLang="zh-CN" sz="2000" dirty="0">
                <a:latin typeface="+mn-lt"/>
              </a:rPr>
              <a:t>10MHz</a:t>
            </a:r>
            <a:r>
              <a:rPr lang="zh-CN" altLang="en-US" sz="2000" dirty="0">
                <a:latin typeface="+mn-lt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在</a:t>
            </a:r>
            <a:r>
              <a:rPr lang="en-US" altLang="zh-CN" sz="2000" dirty="0">
                <a:latin typeface="+mn-lt"/>
              </a:rPr>
              <a:t>PC</a:t>
            </a:r>
            <a:r>
              <a:rPr lang="zh-CN" altLang="en-US" sz="2000" dirty="0">
                <a:latin typeface="+mn-lt"/>
              </a:rPr>
              <a:t>系列机上，系统分配给</a:t>
            </a:r>
            <a:r>
              <a:rPr lang="en-US" altLang="zh-CN" sz="2000" dirty="0">
                <a:latin typeface="+mn-lt"/>
              </a:rPr>
              <a:t>8253/8254</a:t>
            </a:r>
            <a:r>
              <a:rPr lang="zh-CN" altLang="en-US" sz="2000" dirty="0" smtClean="0">
                <a:latin typeface="+mn-lt"/>
              </a:rPr>
              <a:t>的端口地址</a:t>
            </a:r>
            <a:r>
              <a:rPr lang="zh-CN" altLang="en-US" sz="2000" dirty="0">
                <a:latin typeface="+mn-lt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40H~43H</a:t>
            </a:r>
            <a:r>
              <a:rPr lang="zh-CN" altLang="en-US" sz="2000" dirty="0">
                <a:latin typeface="+mn-lt"/>
              </a:rPr>
              <a:t>，其中</a:t>
            </a:r>
            <a:r>
              <a:rPr lang="en-US" altLang="zh-CN" sz="2000" dirty="0">
                <a:latin typeface="+mn-lt"/>
              </a:rPr>
              <a:t>43H</a:t>
            </a:r>
            <a:r>
              <a:rPr lang="zh-CN" altLang="en-US" sz="2000" dirty="0">
                <a:latin typeface="+mn-lt"/>
              </a:rPr>
              <a:t>是控制寄存器的地址，</a:t>
            </a:r>
            <a:r>
              <a:rPr lang="en-US" altLang="zh-CN" sz="2000" dirty="0">
                <a:latin typeface="+mn-lt"/>
              </a:rPr>
              <a:t>40H</a:t>
            </a:r>
            <a:r>
              <a:rPr lang="zh-CN" altLang="en-US" sz="2000" dirty="0">
                <a:latin typeface="+mn-lt"/>
              </a:rPr>
              <a:t>、</a:t>
            </a:r>
            <a:r>
              <a:rPr lang="en-US" altLang="zh-CN" sz="2000" dirty="0">
                <a:latin typeface="+mn-lt"/>
              </a:rPr>
              <a:t>41H</a:t>
            </a:r>
            <a:r>
              <a:rPr lang="zh-CN" altLang="en-US" sz="2000" dirty="0">
                <a:latin typeface="+mn-lt"/>
              </a:rPr>
              <a:t>、</a:t>
            </a:r>
            <a:r>
              <a:rPr lang="en-US" altLang="zh-CN" sz="2000" dirty="0">
                <a:latin typeface="+mn-lt"/>
              </a:rPr>
              <a:t>42H</a:t>
            </a:r>
            <a:r>
              <a:rPr lang="zh-CN" altLang="en-US" sz="2000" dirty="0">
                <a:latin typeface="+mn-lt"/>
              </a:rPr>
              <a:t>分别为计数器</a:t>
            </a:r>
            <a:r>
              <a:rPr lang="en-US" altLang="zh-CN" sz="2000" dirty="0">
                <a:latin typeface="+mn-lt"/>
              </a:rPr>
              <a:t>0~2</a:t>
            </a:r>
            <a:r>
              <a:rPr lang="zh-CN" altLang="en-US" sz="2000" dirty="0">
                <a:latin typeface="+mn-lt"/>
              </a:rPr>
              <a:t>的锁存器地址。</a:t>
            </a:r>
            <a:r>
              <a:rPr lang="en-US" altLang="zh-CN" sz="2000" dirty="0">
                <a:latin typeface="+mn-lt"/>
              </a:rPr>
              <a:t>8253/8254</a:t>
            </a:r>
            <a:r>
              <a:rPr lang="zh-CN" altLang="en-US" sz="2000" dirty="0">
                <a:latin typeface="+mn-lt"/>
              </a:rPr>
              <a:t>的三个计数器各有其</a:t>
            </a:r>
            <a:r>
              <a:rPr lang="zh-CN" altLang="en-US" sz="2000" dirty="0" smtClean="0">
                <a:latin typeface="+mn-lt"/>
              </a:rPr>
              <a:t>责：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计数器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用于维持系统时钟</a:t>
            </a:r>
            <a:r>
              <a:rPr lang="zh-CN" altLang="en-US" sz="2000" dirty="0">
                <a:latin typeface="+mn-lt"/>
              </a:rPr>
              <a:t>；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计数器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用于周期性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地向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DMA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发送数据请求信号，供存储器刷新用</a:t>
            </a:r>
            <a:r>
              <a:rPr lang="zh-CN" altLang="en-US" sz="2000" dirty="0">
                <a:latin typeface="+mn-lt"/>
              </a:rPr>
              <a:t>；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计数器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接到扬声器用来产生声音</a:t>
            </a:r>
            <a:r>
              <a:rPr lang="zh-CN" altLang="en-US" sz="2000" dirty="0">
                <a:latin typeface="+mn-lt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n-lt"/>
              </a:rPr>
              <a:t>各</a:t>
            </a:r>
            <a:r>
              <a:rPr lang="zh-CN" altLang="en-US" sz="2000" dirty="0">
                <a:latin typeface="+mn-lt"/>
              </a:rPr>
              <a:t>计数器的输入时钟脉冲频率均为</a:t>
            </a:r>
            <a:r>
              <a:rPr lang="en-US" altLang="zh-CN" sz="2000" dirty="0" smtClean="0">
                <a:latin typeface="+mn-lt"/>
              </a:rPr>
              <a:t>1.19318MHz</a:t>
            </a:r>
            <a:r>
              <a:rPr lang="zh-CN" altLang="en-US" sz="2000" dirty="0" smtClean="0">
                <a:latin typeface="+mn-lt"/>
              </a:rPr>
              <a:t>。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404385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7641" y="3927053"/>
            <a:ext cx="4495800" cy="2454275"/>
            <a:chOff x="762000" y="1981200"/>
            <a:chExt cx="4495800" cy="2454275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762000" y="2971800"/>
              <a:ext cx="182880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1143000" y="23622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2209800" y="2438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286000" y="2438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2133600" y="2362200"/>
              <a:ext cx="762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2209800" y="23622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1143000" y="3581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1219200" y="3581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 flipH="1">
              <a:off x="1066800" y="3505200"/>
              <a:ext cx="762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1143000" y="3505200"/>
              <a:ext cx="1524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2209800" y="35052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1752600" y="4038600"/>
              <a:ext cx="152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/>
                <a:t>输入脉冲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 flipH="1">
              <a:off x="2971800" y="4114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32004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34290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H="1">
              <a:off x="3200400" y="4343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34290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 flipH="1">
              <a:off x="3429000" y="4114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>
              <a:off x="36576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 flipH="1">
              <a:off x="3657600" y="4343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38862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 flipH="1">
              <a:off x="3886200" y="4114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41148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>
              <a:off x="43434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 flipH="1">
              <a:off x="4114800" y="4343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43434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 flipH="1">
              <a:off x="4343400" y="4114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45720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48006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 flipH="1">
              <a:off x="4572000" y="4343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>
              <a:off x="48006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 flipH="1">
              <a:off x="4800600" y="4114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Line 48"/>
            <p:cNvSpPr>
              <a:spLocks noChangeShapeType="1"/>
            </p:cNvSpPr>
            <p:nvPr/>
          </p:nvSpPr>
          <p:spPr bwMode="auto">
            <a:xfrm>
              <a:off x="5029200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 flipH="1">
              <a:off x="5029200" y="4343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9" name="Text Box 73"/>
            <p:cNvSpPr txBox="1">
              <a:spLocks noChangeArrowheads="1"/>
            </p:cNvSpPr>
            <p:nvPr/>
          </p:nvSpPr>
          <p:spPr bwMode="auto">
            <a:xfrm>
              <a:off x="762000" y="1981200"/>
              <a:ext cx="152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/>
                <a:t>输出（分频）</a:t>
              </a:r>
            </a:p>
          </p:txBody>
        </p:sp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>
              <a:off x="25908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3" name="Line 77"/>
            <p:cNvSpPr>
              <a:spLocks noChangeShapeType="1"/>
            </p:cNvSpPr>
            <p:nvPr/>
          </p:nvSpPr>
          <p:spPr bwMode="auto">
            <a:xfrm flipH="1">
              <a:off x="2362200" y="22860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4" name="Line 78"/>
            <p:cNvSpPr>
              <a:spLocks noChangeShapeType="1"/>
            </p:cNvSpPr>
            <p:nvPr/>
          </p:nvSpPr>
          <p:spPr bwMode="auto">
            <a:xfrm>
              <a:off x="25908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5" name="Line 79"/>
            <p:cNvSpPr>
              <a:spLocks noChangeShapeType="1"/>
            </p:cNvSpPr>
            <p:nvPr/>
          </p:nvSpPr>
          <p:spPr bwMode="auto">
            <a:xfrm flipH="1">
              <a:off x="2590800" y="2057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7" name="Line 81"/>
            <p:cNvSpPr>
              <a:spLocks noChangeShapeType="1"/>
            </p:cNvSpPr>
            <p:nvPr/>
          </p:nvSpPr>
          <p:spPr bwMode="auto">
            <a:xfrm flipH="1">
              <a:off x="2819400" y="2057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9" name="Line 83"/>
            <p:cNvSpPr>
              <a:spLocks noChangeShapeType="1"/>
            </p:cNvSpPr>
            <p:nvPr/>
          </p:nvSpPr>
          <p:spPr bwMode="auto">
            <a:xfrm flipH="1">
              <a:off x="3048000" y="22860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0" name="Line 84"/>
            <p:cNvSpPr>
              <a:spLocks noChangeShapeType="1"/>
            </p:cNvSpPr>
            <p:nvPr/>
          </p:nvSpPr>
          <p:spPr bwMode="auto">
            <a:xfrm>
              <a:off x="30480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35052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2" name="Line 86"/>
            <p:cNvSpPr>
              <a:spLocks noChangeShapeType="1"/>
            </p:cNvSpPr>
            <p:nvPr/>
          </p:nvSpPr>
          <p:spPr bwMode="auto">
            <a:xfrm flipH="1">
              <a:off x="3276600" y="22860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3" name="Line 87"/>
            <p:cNvSpPr>
              <a:spLocks noChangeShapeType="1"/>
            </p:cNvSpPr>
            <p:nvPr/>
          </p:nvSpPr>
          <p:spPr bwMode="auto">
            <a:xfrm>
              <a:off x="35052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4" name="Line 88"/>
            <p:cNvSpPr>
              <a:spLocks noChangeShapeType="1"/>
            </p:cNvSpPr>
            <p:nvPr/>
          </p:nvSpPr>
          <p:spPr bwMode="auto">
            <a:xfrm flipH="1">
              <a:off x="3505200" y="2057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6" name="Line 90"/>
            <p:cNvSpPr>
              <a:spLocks noChangeShapeType="1"/>
            </p:cNvSpPr>
            <p:nvPr/>
          </p:nvSpPr>
          <p:spPr bwMode="auto">
            <a:xfrm>
              <a:off x="39624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7" name="Line 91"/>
            <p:cNvSpPr>
              <a:spLocks noChangeShapeType="1"/>
            </p:cNvSpPr>
            <p:nvPr/>
          </p:nvSpPr>
          <p:spPr bwMode="auto">
            <a:xfrm flipH="1">
              <a:off x="3733800" y="20574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8" name="Line 92"/>
            <p:cNvSpPr>
              <a:spLocks noChangeShapeType="1"/>
            </p:cNvSpPr>
            <p:nvPr/>
          </p:nvSpPr>
          <p:spPr bwMode="auto">
            <a:xfrm>
              <a:off x="3962400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9" name="Line 93"/>
            <p:cNvSpPr>
              <a:spLocks noChangeShapeType="1"/>
            </p:cNvSpPr>
            <p:nvPr/>
          </p:nvSpPr>
          <p:spPr bwMode="auto">
            <a:xfrm flipH="1">
              <a:off x="3962400" y="22860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1" name="Line 95"/>
            <p:cNvSpPr>
              <a:spLocks noChangeShapeType="1"/>
            </p:cNvSpPr>
            <p:nvPr/>
          </p:nvSpPr>
          <p:spPr bwMode="auto">
            <a:xfrm flipH="1">
              <a:off x="4191000" y="22860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72" name="Text Box 96"/>
          <p:cNvSpPr txBox="1">
            <a:spLocks noChangeArrowheads="1"/>
          </p:cNvSpPr>
          <p:nvPr/>
        </p:nvSpPr>
        <p:spPr bwMode="auto">
          <a:xfrm>
            <a:off x="5332040" y="3927053"/>
            <a:ext cx="320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 smtClean="0">
                <a:ea typeface="楷体_GB2312" pitchFamily="49" charset="-122"/>
              </a:rPr>
              <a:t>若</a:t>
            </a:r>
            <a:r>
              <a:rPr lang="zh-CN" altLang="en-US" sz="2000" dirty="0">
                <a:ea typeface="楷体_GB2312" pitchFamily="49" charset="-122"/>
              </a:rPr>
              <a:t>选择标准输入脉冲，例</a:t>
            </a:r>
            <a:r>
              <a:rPr lang="en-US" altLang="zh-CN" sz="2000" dirty="0">
                <a:ea typeface="楷体_GB2312" pitchFamily="49" charset="-122"/>
              </a:rPr>
              <a:t>1KHz</a:t>
            </a:r>
            <a:r>
              <a:rPr lang="zh-CN" altLang="en-US" sz="2000" dirty="0">
                <a:ea typeface="楷体_GB2312" pitchFamily="49" charset="-122"/>
              </a:rPr>
              <a:t>，则当输入</a:t>
            </a:r>
            <a:r>
              <a:rPr lang="en-US" altLang="zh-CN" sz="2000" dirty="0">
                <a:ea typeface="楷体_GB2312" pitchFamily="49" charset="-122"/>
              </a:rPr>
              <a:t>1000</a:t>
            </a:r>
            <a:r>
              <a:rPr lang="zh-CN" altLang="en-US" sz="2000" dirty="0">
                <a:ea typeface="楷体_GB2312" pitchFamily="49" charset="-122"/>
              </a:rPr>
              <a:t>个标准输入脉冲，需要</a:t>
            </a:r>
            <a:r>
              <a:rPr lang="en-US" altLang="zh-CN" sz="2000" dirty="0">
                <a:ea typeface="楷体_GB2312" pitchFamily="49" charset="-122"/>
              </a:rPr>
              <a:t>1s</a:t>
            </a:r>
            <a:r>
              <a:rPr lang="zh-CN" altLang="en-US" sz="2000" dirty="0">
                <a:ea typeface="楷体_GB2312" pitchFamily="49" charset="-122"/>
              </a:rPr>
              <a:t>，则当计数值</a:t>
            </a:r>
            <a:r>
              <a:rPr lang="zh-CN" altLang="en-US" sz="2000" dirty="0" smtClean="0">
                <a:ea typeface="楷体_GB2312" pitchFamily="49" charset="-122"/>
              </a:rPr>
              <a:t>为</a:t>
            </a:r>
            <a:r>
              <a:rPr lang="en-US" altLang="zh-CN" sz="2000" dirty="0" smtClean="0">
                <a:ea typeface="楷体_GB2312" pitchFamily="49" charset="-122"/>
              </a:rPr>
              <a:t>5000</a:t>
            </a:r>
            <a:r>
              <a:rPr lang="zh-CN" altLang="en-US" sz="2000" dirty="0">
                <a:ea typeface="楷体_GB2312" pitchFamily="49" charset="-122"/>
              </a:rPr>
              <a:t>时，输出端每</a:t>
            </a:r>
            <a:r>
              <a:rPr lang="zh-CN" altLang="en-US" sz="2000" dirty="0" smtClean="0">
                <a:ea typeface="楷体_GB2312" pitchFamily="49" charset="-122"/>
              </a:rPr>
              <a:t>隔</a:t>
            </a:r>
            <a:r>
              <a:rPr lang="en-US" altLang="zh-CN" sz="2000" dirty="0" smtClean="0">
                <a:ea typeface="楷体_GB2312" pitchFamily="49" charset="-122"/>
              </a:rPr>
              <a:t>5s</a:t>
            </a:r>
            <a:r>
              <a:rPr lang="zh-CN" altLang="en-US" sz="2000" dirty="0">
                <a:ea typeface="楷体_GB2312" pitchFamily="49" charset="-122"/>
              </a:rPr>
              <a:t>输出一个脉冲，实现了</a:t>
            </a:r>
            <a:r>
              <a:rPr lang="zh-CN" altLang="en-US" sz="2000" b="1" dirty="0"/>
              <a:t>定时</a:t>
            </a:r>
            <a:r>
              <a:rPr lang="zh-CN" altLang="en-US" sz="2000" dirty="0">
                <a:ea typeface="楷体_GB2312" pitchFamily="49" charset="-122"/>
              </a:rPr>
              <a:t>。</a:t>
            </a:r>
          </a:p>
        </p:txBody>
      </p:sp>
      <p:sp>
        <p:nvSpPr>
          <p:cNvPr id="58" name="矩形 57"/>
          <p:cNvSpPr/>
          <p:nvPr/>
        </p:nvSpPr>
        <p:spPr>
          <a:xfrm>
            <a:off x="467544" y="294034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计数器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830" y="1016732"/>
            <a:ext cx="806561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dirty="0" smtClean="0"/>
              <a:t>定时器</a:t>
            </a:r>
            <a:r>
              <a:rPr lang="zh-CN" altLang="en-US" dirty="0"/>
              <a:t>与计数器区别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计数器是对外部某一事件进行计数，既外部引脚每发生一次变化</a:t>
            </a:r>
            <a:r>
              <a:rPr lang="zh-CN" altLang="en-US" dirty="0" smtClean="0"/>
              <a:t>，计数器</a:t>
            </a:r>
            <a:r>
              <a:rPr lang="zh-CN" altLang="en-US" dirty="0"/>
              <a:t>就计数一次。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定时器</a:t>
            </a:r>
            <a:r>
              <a:rPr lang="zh-CN" altLang="en-US" dirty="0"/>
              <a:t>实际上也是工作在计数方式下</a:t>
            </a:r>
            <a:r>
              <a:rPr lang="zh-CN" altLang="en-US" dirty="0" smtClean="0"/>
              <a:t>，如果</a:t>
            </a:r>
            <a:r>
              <a:rPr lang="zh-CN" altLang="en-US" dirty="0"/>
              <a:t>被计数的信号有准确的固定周期，这种计数也就成为一种定时方式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定时器一般按设定的初值</a:t>
            </a:r>
            <a:r>
              <a:rPr lang="zh-CN" altLang="en-US" dirty="0" smtClean="0">
                <a:solidFill>
                  <a:srgbClr val="FF0000"/>
                </a:solidFill>
              </a:rPr>
              <a:t>递减</a:t>
            </a:r>
            <a:r>
              <a:rPr lang="zh-CN" altLang="en-US" dirty="0" smtClean="0"/>
              <a:t>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624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8104" y="1578093"/>
            <a:ext cx="3371850" cy="1524000"/>
            <a:chOff x="152400" y="1676400"/>
            <a:chExt cx="3371850" cy="1524000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1828800" y="1676400"/>
              <a:ext cx="685800" cy="1524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zh-CN" sz="1800" dirty="0"/>
            </a:p>
            <a:p>
              <a:r>
                <a:rPr lang="zh-CN" altLang="en-US" sz="1800" dirty="0"/>
                <a:t>计</a:t>
              </a:r>
            </a:p>
            <a:p>
              <a:r>
                <a:rPr lang="zh-CN" altLang="en-US" sz="1800" dirty="0"/>
                <a:t>数</a:t>
              </a:r>
            </a:p>
            <a:p>
              <a:r>
                <a:rPr lang="zh-CN" altLang="en-US" sz="1800" dirty="0"/>
                <a:t>器</a:t>
              </a:r>
            </a:p>
            <a:p>
              <a:r>
                <a:rPr lang="en-US" altLang="zh-CN" sz="1800" dirty="0" smtClean="0"/>
                <a:t>0</a:t>
              </a:r>
              <a:endParaRPr lang="en-US" altLang="zh-CN" sz="1800" dirty="0"/>
            </a:p>
            <a:p>
              <a:endParaRPr lang="en-US" altLang="zh-CN" sz="1800" dirty="0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1524000" y="1981200"/>
              <a:ext cx="285750" cy="15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1428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1.19318MHz</a:t>
              </a:r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1524000" y="2895600"/>
              <a:ext cx="285750" cy="15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990600" y="2743200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+5V</a:t>
              </a:r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>
              <a:off x="2514600" y="2438400"/>
              <a:ext cx="285750" cy="15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2743200" y="2300288"/>
              <a:ext cx="781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OUT</a:t>
              </a:r>
            </a:p>
          </p:txBody>
        </p:sp>
      </p:grp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626904" y="962793"/>
            <a:ext cx="480919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应用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计数器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产生基本时钟</a:t>
            </a:r>
            <a:endParaRPr lang="en-US" altLang="zh-CN" sz="2000" dirty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800" dirty="0" smtClean="0">
                <a:latin typeface="+mn-lt"/>
                <a:ea typeface="楷体_GB2312" pitchFamily="49" charset="-122"/>
              </a:rPr>
              <a:t>    计数器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0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接至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8259A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的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IR0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，工作于方式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3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，每隔固定时间产生一次中断，用来维持系统日历时钟，初始计数值为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0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65536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），因此输出脉冲频率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为：</a:t>
            </a:r>
            <a:endParaRPr lang="zh-CN" altLang="en-US" sz="1800" dirty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800" dirty="0">
                <a:latin typeface="+mn-lt"/>
                <a:ea typeface="楷体_GB2312" pitchFamily="49" charset="-122"/>
              </a:rPr>
              <a:t>  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    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1.19318MHz/65536=18.2Hz</a:t>
            </a:r>
            <a:endParaRPr lang="en-US" altLang="zh-CN" sz="1800" dirty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800" dirty="0" smtClean="0">
                <a:latin typeface="+mn-lt"/>
                <a:ea typeface="楷体_GB2312" pitchFamily="49" charset="-122"/>
              </a:rPr>
              <a:t>    每秒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产生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18.2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次中断，即每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55ms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产生一次中断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。</a:t>
            </a:r>
            <a:endParaRPr lang="en-US" altLang="zh-CN" sz="1800" dirty="0" smtClean="0">
              <a:latin typeface="+mn-lt"/>
              <a:ea typeface="楷体_GB2312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907704" y="3857578"/>
            <a:ext cx="579664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/>
              <a:t>初始化：</a:t>
            </a:r>
            <a:endParaRPr lang="en-US" altLang="zh-CN" sz="1600" dirty="0" smtClean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 	AL, 36H		;</a:t>
            </a:r>
            <a:r>
              <a:rPr lang="zh-CN" altLang="en-US" sz="1600" dirty="0"/>
              <a:t>控制</a:t>
            </a:r>
            <a:r>
              <a:rPr lang="zh-CN" altLang="en-US" sz="1600" dirty="0" smtClean="0"/>
              <a:t>字：</a:t>
            </a:r>
            <a:r>
              <a:rPr lang="en-US" altLang="zh-CN" sz="1600" dirty="0" smtClean="0"/>
              <a:t>00110110</a:t>
            </a:r>
            <a:endParaRPr lang="en-US" altLang="zh-CN" sz="1600" dirty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OUT	43H, AL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	AL, 0H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OUT	40H, </a:t>
            </a:r>
            <a:r>
              <a:rPr lang="en-US" altLang="zh-CN" sz="1600" dirty="0"/>
              <a:t>AL		 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计数值低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位写入计数器</a:t>
            </a:r>
            <a:r>
              <a:rPr lang="en-US" altLang="zh-CN" sz="1600" dirty="0" smtClean="0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OUT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40H, AL		</a:t>
            </a:r>
            <a:r>
              <a:rPr lang="en-US" altLang="zh-CN" sz="1600" dirty="0"/>
              <a:t>;</a:t>
            </a:r>
            <a:r>
              <a:rPr lang="zh-CN" altLang="en-US" sz="1600" dirty="0"/>
              <a:t>计数</a:t>
            </a:r>
            <a:r>
              <a:rPr lang="zh-CN" altLang="en-US" sz="1600" dirty="0" smtClean="0"/>
              <a:t>值高</a:t>
            </a:r>
            <a:r>
              <a:rPr lang="en-US" altLang="zh-CN" sz="1600" dirty="0" smtClean="0"/>
              <a:t>8</a:t>
            </a:r>
            <a:r>
              <a:rPr lang="zh-CN" altLang="en-US" sz="1600" dirty="0"/>
              <a:t>位写入计数器</a:t>
            </a:r>
            <a:r>
              <a:rPr lang="en-US" altLang="zh-CN" sz="1600" dirty="0"/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58257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431540" y="965761"/>
            <a:ext cx="813690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应用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en-US" sz="1800" dirty="0" smtClean="0"/>
              <a:t>计时器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控制</a:t>
            </a:r>
            <a:r>
              <a:rPr lang="en-US" altLang="zh-CN" sz="1800" dirty="0" smtClean="0"/>
              <a:t>DRAM</a:t>
            </a:r>
            <a:r>
              <a:rPr lang="zh-CN" altLang="en-US" sz="1800" dirty="0" smtClean="0"/>
              <a:t>刷新</a:t>
            </a:r>
            <a:endParaRPr lang="en-US" altLang="zh-CN" sz="1800" dirty="0" smtClean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800" dirty="0" smtClean="0">
                <a:latin typeface="+mn-lt"/>
                <a:ea typeface="楷体_GB2312" pitchFamily="49" charset="-122"/>
              </a:rPr>
              <a:t>    在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PC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机中，要求在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2ms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内对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DRAM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进行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128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次刷新，也就是刷新时间间隔为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2/128=15.6</a:t>
            </a:r>
            <a:r>
              <a:rPr lang="en-US" altLang="zh-CN" sz="1800" dirty="0" smtClean="0">
                <a:ea typeface="楷体_GB2312" pitchFamily="49" charset="-122"/>
              </a:rPr>
              <a:t>μs</a:t>
            </a:r>
            <a:r>
              <a:rPr lang="zh-CN" altLang="en-US" sz="1800" dirty="0" smtClean="0">
                <a:ea typeface="楷体_GB2312" pitchFamily="49" charset="-122"/>
              </a:rPr>
              <a:t>。因此，系统将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计数器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1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接到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DMA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上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，每隔</a:t>
            </a:r>
            <a:r>
              <a:rPr lang="en-US" altLang="zh-CN" sz="1800" dirty="0" smtClean="0">
                <a:ea typeface="楷体_GB2312" pitchFamily="49" charset="-122"/>
              </a:rPr>
              <a:t>15.6μs</a:t>
            </a:r>
            <a:r>
              <a:rPr lang="zh-CN" altLang="en-US" sz="1800" dirty="0" smtClean="0">
                <a:ea typeface="楷体_GB2312" pitchFamily="49" charset="-122"/>
              </a:rPr>
              <a:t>作为</a:t>
            </a:r>
            <a:r>
              <a:rPr lang="en-US" altLang="zh-CN" sz="1800" dirty="0" smtClean="0">
                <a:ea typeface="楷体_GB2312" pitchFamily="49" charset="-122"/>
              </a:rPr>
              <a:t>DMA</a:t>
            </a:r>
            <a:r>
              <a:rPr lang="zh-CN" altLang="en-US" sz="1800" dirty="0" smtClean="0">
                <a:ea typeface="楷体_GB2312" pitchFamily="49" charset="-122"/>
              </a:rPr>
              <a:t>的请求信号，让其对</a:t>
            </a:r>
            <a:r>
              <a:rPr lang="en-US" altLang="zh-CN" sz="1800" dirty="0" smtClean="0">
                <a:ea typeface="楷体_GB2312" pitchFamily="49" charset="-122"/>
              </a:rPr>
              <a:t>DRAM</a:t>
            </a:r>
            <a:r>
              <a:rPr lang="zh-CN" altLang="en-US" sz="1800" dirty="0" smtClean="0">
                <a:ea typeface="楷体_GB2312" pitchFamily="49" charset="-122"/>
              </a:rPr>
              <a:t>进行刷新，该计数器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工作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于方式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2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。</a:t>
            </a:r>
            <a:endParaRPr lang="en-US" altLang="zh-CN" sz="1800" dirty="0" smtClean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 dirty="0">
                <a:latin typeface="+mn-lt"/>
                <a:ea typeface="楷体_GB2312" pitchFamily="49" charset="-122"/>
              </a:rPr>
              <a:t> 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   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如何计算计数初值，并对该计数器进行初始化？</a:t>
            </a:r>
            <a:endParaRPr lang="en-US" altLang="zh-CN" sz="1800" dirty="0" smtClean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 dirty="0" smtClean="0">
                <a:ea typeface="楷体_GB2312" pitchFamily="49" charset="-122"/>
              </a:rPr>
              <a:t>	</a:t>
            </a:r>
            <a:r>
              <a:rPr lang="zh-CN" altLang="en-US" sz="1800" dirty="0" smtClean="0">
                <a:ea typeface="楷体_GB2312" pitchFamily="49" charset="-122"/>
              </a:rPr>
              <a:t>刷新频率为：</a:t>
            </a:r>
            <a:r>
              <a:rPr lang="en-US" altLang="zh-CN" sz="1800" dirty="0" smtClean="0">
                <a:ea typeface="楷体_GB2312" pitchFamily="49" charset="-122"/>
              </a:rPr>
              <a:t>1000000/15.6=64102Hz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dirty="0" smtClean="0">
                <a:latin typeface="+mn-lt"/>
                <a:ea typeface="楷体_GB2312" pitchFamily="49" charset="-122"/>
              </a:rPr>
              <a:t>	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计数初值为：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1.193MHz/64102=18.6</a:t>
            </a:r>
            <a:endParaRPr lang="en-US" altLang="zh-CN" sz="1800" dirty="0">
              <a:latin typeface="+mn-lt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800" dirty="0" smtClean="0">
                <a:latin typeface="+mn-lt"/>
                <a:ea typeface="楷体_GB2312" pitchFamily="49" charset="-122"/>
              </a:rPr>
              <a:t>    因此计数初值可设为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18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，系统每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15μs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向</a:t>
            </a:r>
            <a:r>
              <a:rPr lang="en-US" altLang="zh-CN" sz="1800" dirty="0">
                <a:latin typeface="+mn-lt"/>
                <a:ea typeface="楷体_GB2312" pitchFamily="49" charset="-122"/>
              </a:rPr>
              <a:t>DMA</a:t>
            </a:r>
            <a:r>
              <a:rPr lang="zh-CN" altLang="en-US" sz="1800" dirty="0">
                <a:latin typeface="+mn-lt"/>
                <a:ea typeface="楷体_GB2312" pitchFamily="49" charset="-122"/>
              </a:rPr>
              <a:t>发一次请求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信号</a:t>
            </a:r>
            <a:r>
              <a:rPr lang="zh-CN" altLang="en-US" sz="1800" dirty="0" smtClean="0"/>
              <a:t>。</a:t>
            </a:r>
            <a:endParaRPr lang="zh-CN" altLang="en-US" sz="1800" dirty="0">
              <a:latin typeface="+mn-lt"/>
              <a:ea typeface="楷体_GB2312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763688" y="4077072"/>
            <a:ext cx="57966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/>
              <a:t>初始化：</a:t>
            </a:r>
            <a:endParaRPr lang="en-US" altLang="zh-CN" sz="1600" dirty="0" smtClean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 	AL, 54H		;</a:t>
            </a:r>
            <a:r>
              <a:rPr lang="zh-CN" altLang="en-US" sz="1600" dirty="0"/>
              <a:t>控制</a:t>
            </a:r>
            <a:r>
              <a:rPr lang="zh-CN" altLang="en-US" sz="1600" dirty="0" smtClean="0"/>
              <a:t>字：</a:t>
            </a:r>
            <a:r>
              <a:rPr lang="en-US" altLang="zh-CN" sz="1600" dirty="0" smtClean="0"/>
              <a:t>01010100</a:t>
            </a:r>
            <a:endParaRPr lang="en-US" altLang="zh-CN" sz="1600" dirty="0"/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OUT	43H, AL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MOV	AL, 18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OUT	41H, </a:t>
            </a:r>
            <a:r>
              <a:rPr lang="en-US" altLang="zh-CN" sz="1600" dirty="0"/>
              <a:t>AL		 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计数值低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位写入计数器</a:t>
            </a:r>
            <a:r>
              <a:rPr lang="en-US" altLang="zh-CN" sz="1600" dirty="0" smtClean="0"/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/>
              <a:t>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18644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endParaRPr lang="zh-CN" altLang="zh-CN">
              <a:solidFill>
                <a:schemeClr val="accent2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303242" name="Group 138"/>
          <p:cNvGrpSpPr/>
          <p:nvPr/>
        </p:nvGrpSpPr>
        <p:grpSpPr bwMode="auto">
          <a:xfrm>
            <a:off x="348071" y="4293096"/>
            <a:ext cx="6780213" cy="2133600"/>
            <a:chOff x="1104" y="2832"/>
            <a:chExt cx="4271" cy="1344"/>
          </a:xfrm>
        </p:grpSpPr>
        <p:sp>
          <p:nvSpPr>
            <p:cNvPr id="303194" name="Rectangle 90"/>
            <p:cNvSpPr>
              <a:spLocks noChangeArrowheads="1"/>
            </p:cNvSpPr>
            <p:nvPr/>
          </p:nvSpPr>
          <p:spPr bwMode="auto">
            <a:xfrm>
              <a:off x="1104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195" name="Rectangle 91"/>
            <p:cNvSpPr>
              <a:spLocks noChangeArrowheads="1"/>
            </p:cNvSpPr>
            <p:nvPr/>
          </p:nvSpPr>
          <p:spPr bwMode="auto">
            <a:xfrm>
              <a:off x="1872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196" name="Rectangle 92"/>
            <p:cNvSpPr>
              <a:spLocks noChangeArrowheads="1"/>
            </p:cNvSpPr>
            <p:nvPr/>
          </p:nvSpPr>
          <p:spPr bwMode="auto">
            <a:xfrm>
              <a:off x="2256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197" name="Rectangle 93"/>
            <p:cNvSpPr>
              <a:spLocks noChangeArrowheads="1"/>
            </p:cNvSpPr>
            <p:nvPr/>
          </p:nvSpPr>
          <p:spPr bwMode="auto">
            <a:xfrm>
              <a:off x="1488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199" name="Rectangle 95"/>
            <p:cNvSpPr>
              <a:spLocks noChangeArrowheads="1"/>
            </p:cNvSpPr>
            <p:nvPr/>
          </p:nvSpPr>
          <p:spPr bwMode="auto">
            <a:xfrm>
              <a:off x="2640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00" name="Rectangle 96"/>
            <p:cNvSpPr>
              <a:spLocks noChangeArrowheads="1"/>
            </p:cNvSpPr>
            <p:nvPr/>
          </p:nvSpPr>
          <p:spPr bwMode="auto">
            <a:xfrm>
              <a:off x="3408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01" name="Rectangle 97"/>
            <p:cNvSpPr>
              <a:spLocks noChangeArrowheads="1"/>
            </p:cNvSpPr>
            <p:nvPr/>
          </p:nvSpPr>
          <p:spPr bwMode="auto">
            <a:xfrm>
              <a:off x="3792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02" name="Rectangle 98"/>
            <p:cNvSpPr>
              <a:spLocks noChangeArrowheads="1"/>
            </p:cNvSpPr>
            <p:nvPr/>
          </p:nvSpPr>
          <p:spPr bwMode="auto">
            <a:xfrm>
              <a:off x="3024" y="3072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03" name="Text Box 99"/>
            <p:cNvSpPr txBox="1">
              <a:spLocks noChangeArrowheads="1"/>
            </p:cNvSpPr>
            <p:nvPr/>
          </p:nvSpPr>
          <p:spPr bwMode="auto">
            <a:xfrm>
              <a:off x="1152" y="2832"/>
              <a:ext cx="17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2"/>
                  </a:solidFill>
                  <a:ea typeface="楷体_GB2312" pitchFamily="49" charset="-122"/>
                </a:rPr>
                <a:t>设备控制寄存器</a:t>
              </a:r>
              <a:r>
                <a:rPr lang="en-US" altLang="zh-CN" sz="2000" b="1" dirty="0">
                  <a:ea typeface="楷体_GB2312" pitchFamily="49" charset="-122"/>
                </a:rPr>
                <a:t>( </a:t>
              </a:r>
              <a:r>
                <a:rPr lang="en-US" altLang="zh-CN" sz="2000" b="1" dirty="0">
                  <a:latin typeface="Lucida Console" panose="020B0609040504020204" pitchFamily="49" charset="0"/>
                  <a:ea typeface="楷体_GB2312" pitchFamily="49" charset="-122"/>
                </a:rPr>
                <a:t>61h</a:t>
              </a:r>
              <a:r>
                <a:rPr lang="en-US" altLang="zh-CN" sz="2000" b="1" dirty="0">
                  <a:ea typeface="楷体_GB2312" pitchFamily="49" charset="-122"/>
                </a:rPr>
                <a:t> )</a:t>
              </a:r>
            </a:p>
          </p:txBody>
        </p:sp>
        <p:sp>
          <p:nvSpPr>
            <p:cNvPr id="303205" name="Text Box 101"/>
            <p:cNvSpPr txBox="1">
              <a:spLocks noChangeArrowheads="1"/>
            </p:cNvSpPr>
            <p:nvPr/>
          </p:nvSpPr>
          <p:spPr bwMode="auto">
            <a:xfrm>
              <a:off x="3408" y="3082"/>
              <a:ext cx="69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1">
                  <a:latin typeface="Lucida Console" panose="020B0609040504020204" pitchFamily="49" charset="0"/>
                </a:rPr>
                <a:t>1/0   0</a:t>
              </a:r>
            </a:p>
          </p:txBody>
        </p:sp>
        <p:sp>
          <p:nvSpPr>
            <p:cNvPr id="303206" name="AutoShape 102"/>
            <p:cNvSpPr/>
            <p:nvPr/>
          </p:nvSpPr>
          <p:spPr bwMode="auto">
            <a:xfrm rot="16200000">
              <a:off x="2184" y="2280"/>
              <a:ext cx="144" cy="2304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07" name="Text Box 103"/>
            <p:cNvSpPr txBox="1">
              <a:spLocks noChangeArrowheads="1"/>
            </p:cNvSpPr>
            <p:nvPr/>
          </p:nvSpPr>
          <p:spPr bwMode="auto">
            <a:xfrm>
              <a:off x="1488" y="3504"/>
              <a:ext cx="1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  </a:t>
              </a:r>
              <a:r>
                <a:rPr lang="zh-CN" altLang="en-US" sz="1800" b="1"/>
                <a:t>控制其它外部设备</a:t>
              </a:r>
              <a:endParaRPr lang="zh-CN" altLang="en-US" sz="1800"/>
            </a:p>
          </p:txBody>
        </p:sp>
        <p:sp>
          <p:nvSpPr>
            <p:cNvPr id="303208" name="Text Box 104"/>
            <p:cNvSpPr txBox="1">
              <a:spLocks noChangeArrowheads="1"/>
            </p:cNvSpPr>
            <p:nvPr/>
          </p:nvSpPr>
          <p:spPr bwMode="auto">
            <a:xfrm>
              <a:off x="3763" y="3792"/>
              <a:ext cx="297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与门</a:t>
              </a:r>
              <a:endParaRPr lang="zh-CN" altLang="en-US" sz="1800"/>
            </a:p>
          </p:txBody>
        </p:sp>
        <p:sp>
          <p:nvSpPr>
            <p:cNvPr id="303209" name="Text Box 105"/>
            <p:cNvSpPr txBox="1">
              <a:spLocks noChangeArrowheads="1"/>
            </p:cNvSpPr>
            <p:nvPr/>
          </p:nvSpPr>
          <p:spPr bwMode="auto">
            <a:xfrm>
              <a:off x="4252" y="3840"/>
              <a:ext cx="60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放大器</a:t>
              </a:r>
              <a:endParaRPr lang="zh-CN" altLang="en-US"/>
            </a:p>
          </p:txBody>
        </p:sp>
        <p:sp>
          <p:nvSpPr>
            <p:cNvPr id="303210" name="Line 106"/>
            <p:cNvSpPr>
              <a:spLocks noChangeShapeType="1"/>
            </p:cNvSpPr>
            <p:nvPr/>
          </p:nvSpPr>
          <p:spPr bwMode="auto">
            <a:xfrm>
              <a:off x="3600" y="3312"/>
              <a:ext cx="0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1" name="Line 107"/>
            <p:cNvSpPr>
              <a:spLocks noChangeShapeType="1"/>
            </p:cNvSpPr>
            <p:nvPr/>
          </p:nvSpPr>
          <p:spPr bwMode="auto">
            <a:xfrm>
              <a:off x="3600" y="3984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2" name="Line 108"/>
            <p:cNvSpPr>
              <a:spLocks noChangeShapeType="1"/>
            </p:cNvSpPr>
            <p:nvPr/>
          </p:nvSpPr>
          <p:spPr bwMode="auto">
            <a:xfrm>
              <a:off x="4063" y="398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4" name="Rectangle 110"/>
            <p:cNvSpPr>
              <a:spLocks noChangeArrowheads="1"/>
            </p:cNvSpPr>
            <p:nvPr/>
          </p:nvSpPr>
          <p:spPr bwMode="auto">
            <a:xfrm>
              <a:off x="5088" y="3917"/>
              <a:ext cx="48" cy="14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5" name="AutoShape 111"/>
            <p:cNvSpPr>
              <a:spLocks noChangeArrowheads="1"/>
            </p:cNvSpPr>
            <p:nvPr/>
          </p:nvSpPr>
          <p:spPr bwMode="auto">
            <a:xfrm rot="5400000">
              <a:off x="5016" y="3941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6" name="Line 112"/>
            <p:cNvSpPr>
              <a:spLocks noChangeShapeType="1"/>
            </p:cNvSpPr>
            <p:nvPr/>
          </p:nvSpPr>
          <p:spPr bwMode="auto">
            <a:xfrm>
              <a:off x="4859" y="3984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8" name="Line 114"/>
            <p:cNvSpPr>
              <a:spLocks noChangeShapeType="1"/>
            </p:cNvSpPr>
            <p:nvPr/>
          </p:nvSpPr>
          <p:spPr bwMode="auto">
            <a:xfrm>
              <a:off x="4080" y="3744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19" name="Line 115"/>
            <p:cNvSpPr>
              <a:spLocks noChangeShapeType="1"/>
            </p:cNvSpPr>
            <p:nvPr/>
          </p:nvSpPr>
          <p:spPr bwMode="auto">
            <a:xfrm flipV="1">
              <a:off x="4128" y="36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0" name="Line 116"/>
            <p:cNvSpPr>
              <a:spLocks noChangeShapeType="1"/>
            </p:cNvSpPr>
            <p:nvPr/>
          </p:nvSpPr>
          <p:spPr bwMode="auto">
            <a:xfrm flipV="1">
              <a:off x="4176" y="36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1" name="Line 117"/>
            <p:cNvSpPr>
              <a:spLocks noChangeShapeType="1"/>
            </p:cNvSpPr>
            <p:nvPr/>
          </p:nvSpPr>
          <p:spPr bwMode="auto">
            <a:xfrm>
              <a:off x="4128" y="3600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2" name="Line 118"/>
            <p:cNvSpPr>
              <a:spLocks noChangeShapeType="1"/>
            </p:cNvSpPr>
            <p:nvPr/>
          </p:nvSpPr>
          <p:spPr bwMode="auto">
            <a:xfrm>
              <a:off x="4176" y="3744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3" name="Line 119"/>
            <p:cNvSpPr>
              <a:spLocks noChangeShapeType="1"/>
            </p:cNvSpPr>
            <p:nvPr/>
          </p:nvSpPr>
          <p:spPr bwMode="auto">
            <a:xfrm>
              <a:off x="4224" y="3600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4" name="Line 120"/>
            <p:cNvSpPr>
              <a:spLocks noChangeShapeType="1"/>
            </p:cNvSpPr>
            <p:nvPr/>
          </p:nvSpPr>
          <p:spPr bwMode="auto">
            <a:xfrm flipV="1">
              <a:off x="4224" y="36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5" name="Line 121"/>
            <p:cNvSpPr>
              <a:spLocks noChangeShapeType="1"/>
            </p:cNvSpPr>
            <p:nvPr/>
          </p:nvSpPr>
          <p:spPr bwMode="auto">
            <a:xfrm flipV="1">
              <a:off x="4272" y="36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6" name="Line 122"/>
            <p:cNvSpPr>
              <a:spLocks noChangeShapeType="1"/>
            </p:cNvSpPr>
            <p:nvPr/>
          </p:nvSpPr>
          <p:spPr bwMode="auto">
            <a:xfrm>
              <a:off x="4272" y="3744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7" name="Line 123"/>
            <p:cNvSpPr>
              <a:spLocks noChangeShapeType="1"/>
            </p:cNvSpPr>
            <p:nvPr/>
          </p:nvSpPr>
          <p:spPr bwMode="auto">
            <a:xfrm>
              <a:off x="4368" y="3744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8" name="Line 124"/>
            <p:cNvSpPr>
              <a:spLocks noChangeShapeType="1"/>
            </p:cNvSpPr>
            <p:nvPr/>
          </p:nvSpPr>
          <p:spPr bwMode="auto">
            <a:xfrm>
              <a:off x="4320" y="3600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29" name="Line 125"/>
            <p:cNvSpPr>
              <a:spLocks noChangeShapeType="1"/>
            </p:cNvSpPr>
            <p:nvPr/>
          </p:nvSpPr>
          <p:spPr bwMode="auto">
            <a:xfrm flipV="1">
              <a:off x="4320" y="36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30" name="Line 126"/>
            <p:cNvSpPr>
              <a:spLocks noChangeShapeType="1"/>
            </p:cNvSpPr>
            <p:nvPr/>
          </p:nvSpPr>
          <p:spPr bwMode="auto">
            <a:xfrm flipV="1">
              <a:off x="4368" y="36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31" name="Line 127"/>
            <p:cNvSpPr>
              <a:spLocks noChangeShapeType="1"/>
            </p:cNvSpPr>
            <p:nvPr/>
          </p:nvSpPr>
          <p:spPr bwMode="auto">
            <a:xfrm>
              <a:off x="3984" y="331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32" name="Line 12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3233" name="Text Box 129"/>
            <p:cNvSpPr txBox="1">
              <a:spLocks noChangeArrowheads="1"/>
            </p:cNvSpPr>
            <p:nvPr/>
          </p:nvSpPr>
          <p:spPr bwMode="auto">
            <a:xfrm>
              <a:off x="4320" y="3312"/>
              <a:ext cx="10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2</a:t>
              </a:r>
              <a:r>
                <a:rPr lang="zh-CN" altLang="en-US" sz="1800" b="1" dirty="0"/>
                <a:t>号定时器门控</a:t>
              </a:r>
              <a:endParaRPr lang="zh-CN" altLang="en-US" sz="1800" dirty="0"/>
            </a:p>
          </p:txBody>
        </p:sp>
        <p:sp>
          <p:nvSpPr>
            <p:cNvPr id="303234" name="Text Box 130"/>
            <p:cNvSpPr txBox="1">
              <a:spLocks noChangeArrowheads="1"/>
            </p:cNvSpPr>
            <p:nvPr/>
          </p:nvSpPr>
          <p:spPr bwMode="auto">
            <a:xfrm>
              <a:off x="3504" y="2880"/>
              <a:ext cx="5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Lucida Console" panose="020B0609040504020204" pitchFamily="49" charset="0"/>
                </a:rPr>
                <a:t>1     0</a:t>
              </a:r>
            </a:p>
          </p:txBody>
        </p:sp>
      </p:grpSp>
      <p:sp>
        <p:nvSpPr>
          <p:cNvPr id="303237" name="Text Box 133"/>
          <p:cNvSpPr txBox="1">
            <a:spLocks noChangeArrowheads="1"/>
          </p:cNvSpPr>
          <p:nvPr/>
        </p:nvSpPr>
        <p:spPr bwMode="auto">
          <a:xfrm>
            <a:off x="457200" y="1196752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例：</a:t>
            </a:r>
            <a:r>
              <a:rPr lang="en-US" altLang="zh-CN" b="1" dirty="0"/>
              <a:t>Sound </a:t>
            </a:r>
            <a:r>
              <a:rPr lang="zh-CN" altLang="en-US" b="1" dirty="0"/>
              <a:t>程序</a:t>
            </a:r>
            <a:endParaRPr lang="en-US" altLang="zh-CN" b="1" baseline="30000" dirty="0"/>
          </a:p>
        </p:txBody>
      </p:sp>
      <p:sp>
        <p:nvSpPr>
          <p:cNvPr id="4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  <a:sym typeface="+mn-ea"/>
              </a:rPr>
              <a:t>程序直接控制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  <a:sym typeface="+mn-ea"/>
              </a:rPr>
              <a:t>I/O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  <a:sym typeface="+mn-ea"/>
              </a:rPr>
              <a:t>方式 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2168860"/>
            <a:ext cx="799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第九讲中，通过控制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的设备控制寄存器</a:t>
            </a:r>
            <a:r>
              <a:rPr lang="en-US" altLang="zh-CN" dirty="0" smtClean="0"/>
              <a:t>61H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PB1</a:t>
            </a:r>
            <a:r>
              <a:rPr lang="zh-CN" altLang="en-US" dirty="0" smtClean="0"/>
              <a:t>位交替位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，以产生一个脉冲电流，经过放大器后推动扬声器发声，这种控制发声的方式称为</a:t>
            </a:r>
            <a:r>
              <a:rPr lang="zh-CN" altLang="en-US" dirty="0" smtClean="0">
                <a:solidFill>
                  <a:srgbClr val="FF0000"/>
                </a:solidFill>
              </a:rPr>
              <a:t>位触发方式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07804" y="73069"/>
            <a:ext cx="6300700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0" dirty="0"/>
              <a:t>CODES SEGMENT</a:t>
            </a:r>
          </a:p>
          <a:p>
            <a:r>
              <a:rPr lang="en-US" altLang="zh-CN" b="0" dirty="0"/>
              <a:t>START:</a:t>
            </a:r>
          </a:p>
          <a:p>
            <a:r>
              <a:rPr lang="en-US" altLang="zh-CN" b="0" dirty="0"/>
              <a:t>    	</a:t>
            </a:r>
            <a:r>
              <a:rPr lang="en-US" altLang="zh-CN" b="0" dirty="0" err="1"/>
              <a:t>mov</a:t>
            </a:r>
            <a:r>
              <a:rPr lang="en-US" altLang="zh-CN" b="0" dirty="0"/>
              <a:t>   dx,  0ffffH	;</a:t>
            </a:r>
            <a:r>
              <a:rPr lang="zh-CN" altLang="en-US" b="0" dirty="0"/>
              <a:t>响铃持续多长</a:t>
            </a:r>
            <a:endParaRPr lang="en-US" altLang="zh-CN" b="0" dirty="0"/>
          </a:p>
          <a:p>
            <a:r>
              <a:rPr lang="en-US" altLang="zh-CN" b="0" dirty="0"/>
              <a:t>   	</a:t>
            </a:r>
            <a:r>
              <a:rPr lang="en-US" altLang="zh-CN" b="0" dirty="0" smtClean="0"/>
              <a:t>in       </a:t>
            </a:r>
            <a:r>
              <a:rPr lang="en-US" altLang="zh-CN" b="0" dirty="0"/>
              <a:t>al,  61h</a:t>
            </a:r>
          </a:p>
          <a:p>
            <a:r>
              <a:rPr lang="en-US" altLang="zh-CN" b="0" dirty="0"/>
              <a:t>   	</a:t>
            </a:r>
            <a:r>
              <a:rPr lang="en-US" altLang="zh-CN" b="0" dirty="0" smtClean="0"/>
              <a:t>and     </a:t>
            </a:r>
            <a:r>
              <a:rPr lang="en-US" altLang="zh-CN" b="0" dirty="0"/>
              <a:t>al,  11111100b</a:t>
            </a:r>
          </a:p>
          <a:p>
            <a:r>
              <a:rPr lang="en-US" altLang="zh-CN" b="0" dirty="0"/>
              <a:t>sound: </a:t>
            </a:r>
          </a:p>
          <a:p>
            <a:r>
              <a:rPr lang="en-US" altLang="zh-CN" b="0" dirty="0"/>
              <a:t>	</a:t>
            </a:r>
            <a:r>
              <a:rPr lang="en-US" altLang="zh-CN" b="0" dirty="0" err="1"/>
              <a:t>xor</a:t>
            </a:r>
            <a:r>
              <a:rPr lang="en-US" altLang="zh-CN" b="0" dirty="0"/>
              <a:t>   </a:t>
            </a:r>
            <a:r>
              <a:rPr lang="en-US" altLang="zh-CN" b="0" dirty="0" smtClean="0"/>
              <a:t>  al</a:t>
            </a:r>
            <a:r>
              <a:rPr lang="en-US" altLang="zh-CN" b="0" dirty="0"/>
              <a:t>,  2</a:t>
            </a:r>
          </a:p>
          <a:p>
            <a:r>
              <a:rPr lang="en-US" altLang="zh-CN" b="0" dirty="0"/>
              <a:t>	out   </a:t>
            </a:r>
            <a:r>
              <a:rPr lang="en-US" altLang="zh-CN" b="0" dirty="0" smtClean="0"/>
              <a:t>  61h</a:t>
            </a:r>
            <a:r>
              <a:rPr lang="en-US" altLang="zh-CN" b="0" dirty="0"/>
              <a:t>, al</a:t>
            </a:r>
          </a:p>
          <a:p>
            <a:r>
              <a:rPr lang="en-US" altLang="zh-CN" b="0" dirty="0"/>
              <a:t>	</a:t>
            </a:r>
            <a:r>
              <a:rPr lang="en-US" altLang="zh-CN" b="0" dirty="0" err="1"/>
              <a:t>mov</a:t>
            </a:r>
            <a:r>
              <a:rPr lang="en-US" altLang="zh-CN" b="0" dirty="0"/>
              <a:t>  </a:t>
            </a:r>
            <a:r>
              <a:rPr lang="en-US" altLang="zh-CN" b="0" dirty="0" smtClean="0"/>
              <a:t> cx</a:t>
            </a:r>
            <a:r>
              <a:rPr lang="en-US" altLang="zh-CN" b="0" dirty="0"/>
              <a:t>,  140h</a:t>
            </a:r>
          </a:p>
          <a:p>
            <a:r>
              <a:rPr lang="en-US" altLang="zh-CN" b="0" dirty="0"/>
              <a:t>wait1: </a:t>
            </a:r>
          </a:p>
          <a:p>
            <a:r>
              <a:rPr lang="en-US" altLang="zh-CN" b="0" dirty="0"/>
              <a:t>	loop  </a:t>
            </a:r>
            <a:r>
              <a:rPr lang="en-US" altLang="zh-CN" b="0" dirty="0" smtClean="0"/>
              <a:t> wait1</a:t>
            </a:r>
            <a:r>
              <a:rPr lang="en-US" altLang="zh-CN" b="0" dirty="0"/>
              <a:t>	;</a:t>
            </a:r>
            <a:r>
              <a:rPr lang="zh-CN" altLang="en-US" b="0" dirty="0"/>
              <a:t>延时</a:t>
            </a:r>
            <a:endParaRPr lang="en-US" altLang="zh-CN" b="0" dirty="0"/>
          </a:p>
          <a:p>
            <a:r>
              <a:rPr lang="en-US" altLang="zh-CN" b="0" dirty="0"/>
              <a:t>    	</a:t>
            </a:r>
            <a:r>
              <a:rPr lang="en-US" altLang="zh-CN" b="0" dirty="0" err="1"/>
              <a:t>dec</a:t>
            </a:r>
            <a:r>
              <a:rPr lang="en-US" altLang="zh-CN" b="0" dirty="0"/>
              <a:t>   </a:t>
            </a:r>
            <a:r>
              <a:rPr lang="en-US" altLang="zh-CN" b="0" dirty="0" smtClean="0"/>
              <a:t>  dx</a:t>
            </a:r>
            <a:endParaRPr lang="en-US" altLang="zh-CN" b="0" dirty="0"/>
          </a:p>
          <a:p>
            <a:r>
              <a:rPr lang="en-US" altLang="zh-CN" b="0" dirty="0"/>
              <a:t>    	</a:t>
            </a:r>
            <a:r>
              <a:rPr lang="en-US" altLang="zh-CN" b="0" dirty="0" err="1" smtClean="0"/>
              <a:t>jnz</a:t>
            </a:r>
            <a:r>
              <a:rPr lang="en-US" altLang="zh-CN" b="0" dirty="0" smtClean="0"/>
              <a:t>     sound</a:t>
            </a:r>
            <a:endParaRPr lang="en-US" altLang="zh-CN" b="0" dirty="0"/>
          </a:p>
          <a:p>
            <a:r>
              <a:rPr lang="en-US" altLang="zh-CN" b="0" dirty="0"/>
              <a:t>      </a:t>
            </a:r>
          </a:p>
          <a:p>
            <a:r>
              <a:rPr lang="en-US" altLang="zh-CN" b="0" dirty="0"/>
              <a:t>    	MOV AH,4CH</a:t>
            </a:r>
          </a:p>
          <a:p>
            <a:r>
              <a:rPr lang="en-US" altLang="zh-CN" b="0" dirty="0"/>
              <a:t>    	INT 21H</a:t>
            </a:r>
          </a:p>
          <a:p>
            <a:r>
              <a:rPr lang="en-US" altLang="zh-CN" b="0" dirty="0"/>
              <a:t>CODES ENDS</a:t>
            </a:r>
          </a:p>
          <a:p>
            <a:r>
              <a:rPr lang="en-US" altLang="zh-CN" b="0" dirty="0"/>
              <a:t>    END START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567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359532" y="998119"/>
            <a:ext cx="8492524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应用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计数器</a:t>
            </a:r>
            <a:r>
              <a:rPr lang="en-US" altLang="zh-CN" sz="1800" dirty="0"/>
              <a:t>2</a:t>
            </a:r>
            <a:r>
              <a:rPr lang="zh-CN" altLang="en-US" sz="1800" dirty="0"/>
              <a:t>控制扬声器</a:t>
            </a:r>
            <a:r>
              <a:rPr lang="zh-CN" altLang="en-US" sz="1400" dirty="0"/>
              <a:t>        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ea typeface="楷体_GB2312" pitchFamily="49" charset="-122"/>
              </a:rPr>
              <a:t>        </a:t>
            </a:r>
            <a:r>
              <a:rPr lang="zh-CN" altLang="en-US" sz="1800" dirty="0" smtClean="0">
                <a:ea typeface="楷体_GB2312" pitchFamily="49" charset="-122"/>
              </a:rPr>
              <a:t>在</a:t>
            </a:r>
            <a:r>
              <a:rPr lang="en-US" altLang="zh-CN" sz="1800" dirty="0">
                <a:ea typeface="楷体_GB2312" pitchFamily="49" charset="-122"/>
              </a:rPr>
              <a:t>IBM PC</a:t>
            </a:r>
            <a:r>
              <a:rPr lang="zh-CN" altLang="en-US" sz="1800" dirty="0">
                <a:ea typeface="楷体_GB2312" pitchFamily="49" charset="-122"/>
              </a:rPr>
              <a:t>系列机上有两个可以驱动扬声器的信号。一路是</a:t>
            </a:r>
            <a:r>
              <a:rPr lang="en-US" altLang="zh-CN" sz="1800" dirty="0" smtClean="0">
                <a:ea typeface="楷体_GB2312" pitchFamily="49" charset="-122"/>
              </a:rPr>
              <a:t>8255A</a:t>
            </a:r>
            <a:r>
              <a:rPr lang="zh-CN" altLang="en-US" sz="1800" dirty="0" smtClean="0">
                <a:ea typeface="楷体_GB2312" pitchFamily="49" charset="-122"/>
              </a:rPr>
              <a:t>（端口号</a:t>
            </a:r>
            <a:r>
              <a:rPr lang="en-US" altLang="zh-CN" sz="1800" dirty="0" smtClean="0">
                <a:ea typeface="楷体_GB2312" pitchFamily="49" charset="-122"/>
              </a:rPr>
              <a:t>61H</a:t>
            </a:r>
            <a:r>
              <a:rPr lang="zh-CN" altLang="en-US" sz="1800" dirty="0" smtClean="0">
                <a:ea typeface="楷体_GB2312" pitchFamily="49" charset="-122"/>
              </a:rPr>
              <a:t>）的</a:t>
            </a: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1</a:t>
            </a:r>
            <a:r>
              <a:rPr lang="zh-CN" altLang="en-US" sz="1800" dirty="0">
                <a:ea typeface="楷体_GB2312" pitchFamily="49" charset="-122"/>
              </a:rPr>
              <a:t>位的输出；另一路是</a:t>
            </a:r>
            <a:r>
              <a:rPr lang="en-US" altLang="zh-CN" sz="1800" dirty="0">
                <a:ea typeface="楷体_GB2312" pitchFamily="49" charset="-122"/>
              </a:rPr>
              <a:t>8253/8254</a:t>
            </a:r>
            <a:r>
              <a:rPr lang="zh-CN" altLang="en-US" sz="1800" dirty="0">
                <a:ea typeface="楷体_GB2312" pitchFamily="49" charset="-122"/>
              </a:rPr>
              <a:t>计数器</a:t>
            </a:r>
            <a:r>
              <a:rPr lang="en-US" altLang="zh-CN" sz="1800" dirty="0" smtClean="0">
                <a:ea typeface="楷体_GB2312" pitchFamily="49" charset="-122"/>
              </a:rPr>
              <a:t>2</a:t>
            </a:r>
            <a:r>
              <a:rPr lang="zh-CN" altLang="en-US" sz="1800" dirty="0">
                <a:ea typeface="楷体_GB2312" pitchFamily="49" charset="-122"/>
              </a:rPr>
              <a:t> （端口</a:t>
            </a:r>
            <a:r>
              <a:rPr lang="zh-CN" altLang="en-US" sz="1800" dirty="0" smtClean="0">
                <a:ea typeface="楷体_GB2312" pitchFamily="49" charset="-122"/>
              </a:rPr>
              <a:t>号</a:t>
            </a:r>
            <a:r>
              <a:rPr lang="en-US" altLang="zh-CN" sz="1800" dirty="0" smtClean="0">
                <a:ea typeface="楷体_GB2312" pitchFamily="49" charset="-122"/>
              </a:rPr>
              <a:t>42H</a:t>
            </a:r>
            <a:r>
              <a:rPr lang="zh-CN" altLang="en-US" sz="1800" dirty="0">
                <a:ea typeface="楷体_GB2312" pitchFamily="49" charset="-122"/>
              </a:rPr>
              <a:t>）的输出，定时器</a:t>
            </a:r>
            <a:r>
              <a:rPr lang="en-US" altLang="zh-CN" sz="1800" dirty="0">
                <a:ea typeface="楷体_GB2312" pitchFamily="49" charset="-122"/>
              </a:rPr>
              <a:t>2</a:t>
            </a:r>
            <a:r>
              <a:rPr lang="zh-CN" altLang="en-US" sz="1800" dirty="0">
                <a:ea typeface="楷体_GB2312" pitchFamily="49" charset="-122"/>
              </a:rPr>
              <a:t>的</a:t>
            </a:r>
            <a:r>
              <a:rPr lang="zh-CN" altLang="en-US" sz="1800" dirty="0" smtClean="0">
                <a:ea typeface="楷体_GB2312" pitchFamily="49" charset="-122"/>
              </a:rPr>
              <a:t>输出和</a:t>
            </a:r>
            <a:r>
              <a:rPr lang="zh-CN" altLang="en-US" sz="1800" dirty="0">
                <a:ea typeface="楷体_GB2312" pitchFamily="49" charset="-122"/>
              </a:rPr>
              <a:t>端口</a:t>
            </a:r>
            <a:r>
              <a:rPr lang="en-US" altLang="zh-CN" sz="1800" dirty="0">
                <a:ea typeface="楷体_GB2312" pitchFamily="49" charset="-122"/>
              </a:rPr>
              <a:t>61H</a:t>
            </a:r>
            <a:r>
              <a:rPr lang="zh-CN" altLang="en-US" sz="1800" dirty="0">
                <a:ea typeface="楷体_GB2312" pitchFamily="49" charset="-122"/>
              </a:rPr>
              <a:t>的</a:t>
            </a:r>
            <a:r>
              <a:rPr lang="en-US" altLang="zh-CN" sz="1800" dirty="0">
                <a:ea typeface="楷体_GB2312" pitchFamily="49" charset="-122"/>
              </a:rPr>
              <a:t>PB1</a:t>
            </a:r>
            <a:r>
              <a:rPr lang="zh-CN" altLang="en-US" sz="1800" dirty="0">
                <a:ea typeface="楷体_GB2312" pitchFamily="49" charset="-122"/>
              </a:rPr>
              <a:t>通过一个与门与扬声器的驱动电路相连</a:t>
            </a:r>
            <a:r>
              <a:rPr lang="zh-CN" altLang="en-US" sz="1800" dirty="0" smtClean="0">
                <a:ea typeface="楷体_GB2312" pitchFamily="49" charset="-122"/>
              </a:rPr>
              <a:t>。</a:t>
            </a:r>
            <a:endParaRPr lang="en-US" altLang="zh-CN" sz="1800" dirty="0" smtClean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ea typeface="楷体_GB2312" pitchFamily="49" charset="-122"/>
              </a:rPr>
              <a:t>当</a:t>
            </a:r>
            <a:r>
              <a:rPr lang="en-US" altLang="zh-CN" sz="1800" dirty="0">
                <a:ea typeface="楷体_GB2312" pitchFamily="49" charset="-122"/>
              </a:rPr>
              <a:t>PB0=1</a:t>
            </a:r>
            <a:r>
              <a:rPr lang="zh-CN" altLang="en-US" sz="1800" dirty="0">
                <a:ea typeface="楷体_GB2312" pitchFamily="49" charset="-122"/>
              </a:rPr>
              <a:t>时，定时器</a:t>
            </a:r>
            <a:r>
              <a:rPr lang="en-US" altLang="zh-CN" sz="1800" dirty="0">
                <a:ea typeface="楷体_GB2312" pitchFamily="49" charset="-122"/>
              </a:rPr>
              <a:t>2</a:t>
            </a:r>
            <a:r>
              <a:rPr lang="zh-CN" altLang="en-US" sz="1800" dirty="0">
                <a:ea typeface="楷体_GB2312" pitchFamily="49" charset="-122"/>
              </a:rPr>
              <a:t>获得高电平，使得定时器</a:t>
            </a:r>
            <a:r>
              <a:rPr lang="en-US" altLang="zh-CN" sz="1800" dirty="0">
                <a:ea typeface="楷体_GB2312" pitchFamily="49" charset="-122"/>
              </a:rPr>
              <a:t>2</a:t>
            </a:r>
            <a:r>
              <a:rPr lang="zh-CN" altLang="en-US" sz="1800" dirty="0">
                <a:ea typeface="楷体_GB2312" pitchFamily="49" charset="-122"/>
              </a:rPr>
              <a:t>可以在模式</a:t>
            </a:r>
            <a:r>
              <a:rPr lang="en-US" altLang="zh-CN" sz="1800" dirty="0">
                <a:ea typeface="楷体_GB2312" pitchFamily="49" charset="-122"/>
              </a:rPr>
              <a:t>3</a:t>
            </a:r>
            <a:r>
              <a:rPr lang="zh-CN" altLang="en-US" sz="1800" dirty="0">
                <a:ea typeface="楷体_GB2312" pitchFamily="49" charset="-122"/>
              </a:rPr>
              <a:t>下工作</a:t>
            </a:r>
            <a:r>
              <a:rPr lang="zh-CN" altLang="en-US" sz="1800" dirty="0" smtClean="0">
                <a:ea typeface="楷体_GB2312" pitchFamily="49" charset="-122"/>
              </a:rPr>
              <a:t>。</a:t>
            </a:r>
            <a:endParaRPr lang="en-US" altLang="zh-CN" sz="1800" dirty="0" smtClean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ea typeface="楷体_GB2312" pitchFamily="49" charset="-122"/>
              </a:rPr>
              <a:t>当</a:t>
            </a:r>
            <a:r>
              <a:rPr lang="en-US" altLang="zh-CN" sz="1800" dirty="0">
                <a:ea typeface="楷体_GB2312" pitchFamily="49" charset="-122"/>
              </a:rPr>
              <a:t>PB1=1</a:t>
            </a:r>
            <a:r>
              <a:rPr lang="zh-CN" altLang="en-US" sz="1800" dirty="0">
                <a:ea typeface="楷体_GB2312" pitchFamily="49" charset="-122"/>
              </a:rPr>
              <a:t>时，允许定时器</a:t>
            </a:r>
            <a:r>
              <a:rPr lang="en-US" altLang="zh-CN" sz="1800" dirty="0">
                <a:ea typeface="楷体_GB2312" pitchFamily="49" charset="-122"/>
              </a:rPr>
              <a:t>2</a:t>
            </a:r>
            <a:r>
              <a:rPr lang="zh-CN" altLang="en-US" sz="1800" dirty="0">
                <a:ea typeface="楷体_GB2312" pitchFamily="49" charset="-122"/>
              </a:rPr>
              <a:t>的输出信号到达扬声器电路，从而产生声音</a:t>
            </a:r>
            <a:r>
              <a:rPr lang="zh-CN" altLang="en-US" sz="1800" dirty="0" smtClean="0">
                <a:ea typeface="楷体_GB2312" pitchFamily="49" charset="-122"/>
              </a:rPr>
              <a:t>。</a:t>
            </a:r>
            <a:endParaRPr lang="zh-CN" altLang="en-US" sz="1800" dirty="0">
              <a:ea typeface="楷体_GB2312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18" y="3943794"/>
            <a:ext cx="3866502" cy="11773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9026" y="350100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方式三：方波发生器</a:t>
            </a:r>
            <a:endParaRPr lang="zh-CN" altLang="en-US" sz="1800" dirty="0"/>
          </a:p>
        </p:txBody>
      </p:sp>
      <p:pic>
        <p:nvPicPr>
          <p:cNvPr id="1026" name="Picture 2" descr="https://img-blog.csdnimg.cn/2019112311485867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" y="3573016"/>
            <a:ext cx="4827050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73258" y="5471927"/>
            <a:ext cx="862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dirty="0">
                <a:ea typeface="楷体_GB2312" pitchFamily="49" charset="-122"/>
              </a:rPr>
              <a:t>人能听到的声音频率范围</a:t>
            </a:r>
            <a:r>
              <a:rPr lang="en-US" altLang="zh-CN" sz="1800" dirty="0" smtClean="0">
                <a:ea typeface="楷体_GB2312" pitchFamily="49" charset="-122"/>
              </a:rPr>
              <a:t>20~20KHz</a:t>
            </a:r>
            <a:r>
              <a:rPr lang="zh-CN" altLang="en-US" sz="1800" dirty="0">
                <a:ea typeface="楷体_GB2312" pitchFamily="49" charset="-122"/>
              </a:rPr>
              <a:t>，但最敏感的范围是</a:t>
            </a:r>
            <a:r>
              <a:rPr lang="en-US" altLang="zh-CN" sz="1800" dirty="0">
                <a:ea typeface="楷体_GB2312" pitchFamily="49" charset="-122"/>
              </a:rPr>
              <a:t>1K~3KHz</a:t>
            </a:r>
            <a:r>
              <a:rPr lang="zh-CN" altLang="en-US" sz="1800" dirty="0">
                <a:ea typeface="楷体_GB2312" pitchFamily="49" charset="-122"/>
              </a:rPr>
              <a:t>之间的声音</a:t>
            </a:r>
            <a:r>
              <a:rPr lang="zh-CN" altLang="en-US" sz="1800" dirty="0" smtClean="0">
                <a:ea typeface="楷体_GB2312" pitchFamily="49" charset="-122"/>
              </a:rPr>
              <a:t>。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ea typeface="楷体_GB2312" pitchFamily="49" charset="-122"/>
              </a:rPr>
              <a:t>扬声器可以产生不同频率不同振幅的震动，振幅决定了音量，频率决定了音色。</a:t>
            </a:r>
            <a:endParaRPr lang="zh-CN" altLang="en-US" sz="1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46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511660" y="930356"/>
            <a:ext cx="7524836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BEEP</a:t>
            </a:r>
            <a:r>
              <a:rPr lang="en-US" altLang="zh-CN" sz="1700" b="0" dirty="0"/>
              <a:t>	</a:t>
            </a:r>
            <a:r>
              <a:rPr lang="en-US" altLang="zh-CN" sz="1700" b="0" dirty="0" smtClean="0"/>
              <a:t>PROC    FAR</a:t>
            </a:r>
            <a:endParaRPr lang="en-US" altLang="zh-CN" sz="1700" b="0" dirty="0"/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MOV    	</a:t>
            </a:r>
            <a:r>
              <a:rPr lang="en-US" altLang="zh-CN" sz="1700" b="0" dirty="0" smtClean="0"/>
              <a:t>AL</a:t>
            </a:r>
            <a:r>
              <a:rPr lang="zh-CN" altLang="en-US" sz="1700" b="0" dirty="0" smtClean="0"/>
              <a:t>，</a:t>
            </a:r>
            <a:r>
              <a:rPr lang="en-US" altLang="zh-CN" sz="1700" b="0" dirty="0" smtClean="0"/>
              <a:t>0B6H	;</a:t>
            </a:r>
            <a:r>
              <a:rPr lang="zh-CN" altLang="en-US" sz="1700" b="0" dirty="0" smtClean="0"/>
              <a:t>计数器</a:t>
            </a:r>
            <a:r>
              <a:rPr lang="en-US" altLang="zh-CN" sz="1700" b="0" dirty="0" smtClean="0"/>
              <a:t>2</a:t>
            </a:r>
            <a:r>
              <a:rPr lang="zh-CN" altLang="en-US" sz="1700" b="0" dirty="0" smtClean="0"/>
              <a:t>的控制字</a:t>
            </a:r>
            <a:r>
              <a:rPr lang="en-US" altLang="zh-CN" sz="1700" b="0" dirty="0" smtClean="0"/>
              <a:t>10110110</a:t>
            </a:r>
            <a:r>
              <a:rPr lang="zh-CN" altLang="en-US" sz="1700" b="0" dirty="0" smtClean="0"/>
              <a:t>，方式</a:t>
            </a:r>
            <a:r>
              <a:rPr lang="en-US" altLang="zh-CN" sz="1700" b="0" dirty="0" smtClean="0"/>
              <a:t>3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OUT 	43H, AL		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MOV	AX, 1193		;</a:t>
            </a:r>
            <a:r>
              <a:rPr lang="zh-CN" altLang="en-US" sz="1700" b="0" dirty="0" smtClean="0"/>
              <a:t>计数初值，频率为</a:t>
            </a:r>
            <a:r>
              <a:rPr lang="en-US" altLang="zh-CN" sz="1700" b="0" dirty="0" smtClean="0"/>
              <a:t>1.193M/1193=1KHZ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OUT	42H, AL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MOV	AL, AH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OUT	42H, AL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IN	AL, 61H		;</a:t>
            </a:r>
            <a:r>
              <a:rPr lang="zh-CN" altLang="en-US" sz="1700" b="0" dirty="0" smtClean="0"/>
              <a:t>读端口</a:t>
            </a:r>
            <a:r>
              <a:rPr lang="en-US" altLang="zh-CN" sz="1700" b="0" dirty="0" smtClean="0"/>
              <a:t>61H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MOV	AH, AL		;</a:t>
            </a:r>
            <a:r>
              <a:rPr lang="zh-CN" altLang="en-US" sz="1700" b="0" dirty="0" smtClean="0"/>
              <a:t>备份以便恢复</a:t>
            </a:r>
            <a:endParaRPr lang="en-US" altLang="zh-CN" sz="1700" b="0" dirty="0" smtClean="0"/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OR	AL, 03H		;</a:t>
            </a:r>
            <a:r>
              <a:rPr lang="zh-CN" altLang="en-US" sz="1700" b="0" dirty="0" smtClean="0"/>
              <a:t>端口</a:t>
            </a:r>
            <a:r>
              <a:rPr lang="en-US" altLang="zh-CN" sz="1700" b="0" dirty="0" smtClean="0"/>
              <a:t>61H</a:t>
            </a:r>
            <a:r>
              <a:rPr lang="zh-CN" altLang="en-US" sz="1700" b="0" dirty="0" smtClean="0"/>
              <a:t>低</a:t>
            </a:r>
            <a:r>
              <a:rPr lang="en-US" altLang="zh-CN" sz="1700" b="0" dirty="0" smtClean="0"/>
              <a:t>2</a:t>
            </a:r>
            <a:r>
              <a:rPr lang="zh-CN" altLang="en-US" sz="1700" b="0" dirty="0" smtClean="0"/>
              <a:t>位设成</a:t>
            </a:r>
            <a:r>
              <a:rPr lang="en-US" altLang="zh-CN" sz="1700" b="0" dirty="0" smtClean="0"/>
              <a:t>1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OUT	61H, AL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 </a:t>
            </a:r>
            <a:r>
              <a:rPr lang="en-US" altLang="zh-CN" sz="1700" b="0" dirty="0" smtClean="0"/>
              <a:t>      </a:t>
            </a:r>
            <a:r>
              <a:rPr lang="en-US" altLang="zh-CN" sz="1800" b="0" dirty="0" smtClean="0"/>
              <a:t>Wait</a:t>
            </a:r>
            <a:r>
              <a:rPr lang="en-US" altLang="zh-CN" sz="1800" b="0" dirty="0"/>
              <a:t>: </a:t>
            </a:r>
            <a:r>
              <a:rPr lang="en-US" altLang="zh-CN" sz="1800" b="0" dirty="0" smtClean="0"/>
              <a:t>MOV 	AH, 0bH		</a:t>
            </a:r>
            <a:r>
              <a:rPr lang="zh-CN" altLang="en-US" sz="1800" b="0" dirty="0" smtClean="0"/>
              <a:t>；按任意键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INT 	21h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INC 	AL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JNZ	Wait</a:t>
            </a:r>
          </a:p>
          <a:p>
            <a:pPr lvl="1">
              <a:spcBef>
                <a:spcPts val="600"/>
              </a:spcBef>
            </a:pPr>
            <a:r>
              <a:rPr lang="en-US" altLang="zh-CN" sz="1800" b="0" dirty="0"/>
              <a:t>	MOV	</a:t>
            </a:r>
            <a:r>
              <a:rPr lang="en-US" altLang="zh-CN" sz="1800" b="0" dirty="0" smtClean="0"/>
              <a:t>AL, AH</a:t>
            </a:r>
            <a:r>
              <a:rPr lang="en-US" altLang="zh-CN" sz="1800" b="0" dirty="0"/>
              <a:t>	</a:t>
            </a:r>
            <a:endParaRPr lang="en-US" altLang="zh-CN" sz="1800" b="0" dirty="0" smtClean="0"/>
          </a:p>
          <a:p>
            <a:pPr lvl="1">
              <a:spcBef>
                <a:spcPts val="600"/>
              </a:spcBef>
            </a:pPr>
            <a:r>
              <a:rPr lang="en-US" altLang="zh-CN" sz="1800" b="0" dirty="0"/>
              <a:t>	</a:t>
            </a:r>
            <a:r>
              <a:rPr lang="en-US" altLang="zh-CN" sz="1800" b="0" dirty="0" smtClean="0"/>
              <a:t>AND	AL, 0</a:t>
            </a:r>
            <a:r>
              <a:rPr lang="en-US" altLang="zh-CN" sz="1800" b="0" dirty="0"/>
              <a:t>	</a:t>
            </a:r>
            <a:endParaRPr lang="en-US" altLang="zh-CN" sz="1800" b="0" dirty="0" smtClean="0"/>
          </a:p>
          <a:p>
            <a:pPr lvl="1">
              <a:spcBef>
                <a:spcPts val="60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OUT	61H, AL		;</a:t>
            </a:r>
            <a:r>
              <a:rPr lang="zh-CN" altLang="en-US" sz="1700" b="0" dirty="0" smtClean="0"/>
              <a:t>停止发声</a:t>
            </a:r>
            <a:endParaRPr lang="en-US" altLang="zh-CN" sz="1700" b="0" dirty="0" smtClean="0"/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RET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BEEP	ENDP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91572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359532" y="998119"/>
            <a:ext cx="8492524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应用</a:t>
            </a:r>
            <a:r>
              <a:rPr lang="en-US" altLang="zh-CN" sz="1800" dirty="0" smtClean="0">
                <a:solidFill>
                  <a:srgbClr val="FF0000"/>
                </a:solidFill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en-US" sz="1800" dirty="0" smtClean="0"/>
              <a:t>综合应用</a:t>
            </a:r>
            <a:r>
              <a:rPr lang="zh-CN" altLang="en-US" sz="1400" dirty="0" smtClean="0"/>
              <a:t>        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ea typeface="楷体_GB2312" pitchFamily="49" charset="-122"/>
              </a:rPr>
              <a:t>        </a:t>
            </a:r>
            <a:r>
              <a:rPr lang="zh-CN" altLang="en-US" sz="1800" dirty="0" smtClean="0">
                <a:ea typeface="楷体_GB2312" pitchFamily="49" charset="-122"/>
              </a:rPr>
              <a:t>某洗衣粉包装流水线，一个包装箱能装</a:t>
            </a:r>
            <a:r>
              <a:rPr lang="en-US" altLang="zh-CN" sz="1800" dirty="0" smtClean="0">
                <a:ea typeface="楷体_GB2312" pitchFamily="49" charset="-122"/>
              </a:rPr>
              <a:t>12</a:t>
            </a:r>
            <a:r>
              <a:rPr lang="zh-CN" altLang="en-US" sz="1800" dirty="0" smtClean="0">
                <a:ea typeface="楷体_GB2312" pitchFamily="49" charset="-122"/>
              </a:rPr>
              <a:t>袋洗衣粉，要求每通过</a:t>
            </a:r>
            <a:r>
              <a:rPr lang="en-US" altLang="zh-CN" sz="1800" dirty="0" smtClean="0">
                <a:ea typeface="楷体_GB2312" pitchFamily="49" charset="-122"/>
              </a:rPr>
              <a:t>12</a:t>
            </a:r>
            <a:r>
              <a:rPr lang="zh-CN" altLang="en-US" sz="1800" dirty="0" smtClean="0">
                <a:ea typeface="楷体_GB2312" pitchFamily="49" charset="-122"/>
              </a:rPr>
              <a:t>袋洗衣粉流水线暂停</a:t>
            </a:r>
            <a:r>
              <a:rPr lang="en-US" altLang="zh-CN" sz="1800" dirty="0" smtClean="0">
                <a:ea typeface="楷体_GB2312" pitchFamily="49" charset="-122"/>
              </a:rPr>
              <a:t>5</a:t>
            </a:r>
            <a:r>
              <a:rPr lang="zh-CN" altLang="en-US" sz="1800" dirty="0" smtClean="0">
                <a:ea typeface="楷体_GB2312" pitchFamily="49" charset="-122"/>
              </a:rPr>
              <a:t>秒，等待封装打包，然后再启动流水线，继续包装，按</a:t>
            </a:r>
            <a:r>
              <a:rPr lang="en-US" altLang="zh-CN" sz="1800" dirty="0" smtClean="0">
                <a:ea typeface="楷体_GB2312" pitchFamily="49" charset="-122"/>
              </a:rPr>
              <a:t>ESC</a:t>
            </a:r>
            <a:r>
              <a:rPr lang="zh-CN" altLang="en-US" sz="1800" dirty="0" smtClean="0">
                <a:ea typeface="楷体_GB2312" pitchFamily="49" charset="-122"/>
              </a:rPr>
              <a:t>键则停止生产，假设</a:t>
            </a:r>
            <a:r>
              <a:rPr lang="en-US" altLang="zh-CN" sz="1800" dirty="0" smtClean="0">
                <a:ea typeface="楷体_GB2312" pitchFamily="49" charset="-122"/>
              </a:rPr>
              <a:t>8254</a:t>
            </a:r>
            <a:r>
              <a:rPr lang="zh-CN" altLang="en-US" sz="1800" dirty="0" smtClean="0">
                <a:ea typeface="楷体_GB2312" pitchFamily="49" charset="-122"/>
              </a:rPr>
              <a:t>的端口为</a:t>
            </a:r>
            <a:r>
              <a:rPr lang="en-US" altLang="zh-CN" sz="1800" dirty="0" smtClean="0">
                <a:ea typeface="楷体_GB2312" pitchFamily="49" charset="-122"/>
              </a:rPr>
              <a:t>300H~304H</a:t>
            </a:r>
            <a:r>
              <a:rPr lang="zh-CN" altLang="en-US" sz="1800" dirty="0" smtClean="0">
                <a:ea typeface="楷体_GB2312" pitchFamily="49" charset="-122"/>
              </a:rPr>
              <a:t>（</a:t>
            </a:r>
            <a:r>
              <a:rPr lang="en-US" altLang="zh-CN" sz="1800" dirty="0" smtClean="0">
                <a:ea typeface="楷体_GB2312" pitchFamily="49" charset="-122"/>
              </a:rPr>
              <a:t>304H</a:t>
            </a:r>
            <a:r>
              <a:rPr lang="zh-CN" altLang="en-US" sz="1800" dirty="0" smtClean="0">
                <a:ea typeface="楷体_GB2312" pitchFamily="49" charset="-122"/>
              </a:rPr>
              <a:t>为控制字端口）。</a:t>
            </a:r>
            <a:endParaRPr lang="en-US" altLang="zh-CN" sz="1800" dirty="0" smtClean="0">
              <a:ea typeface="楷体_GB2312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2381" y="2430577"/>
            <a:ext cx="862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ea typeface="楷体_GB2312" pitchFamily="49" charset="-122"/>
              </a:rPr>
              <a:t>分析：有两个工作要做，一是对</a:t>
            </a:r>
            <a:r>
              <a:rPr lang="en-US" altLang="zh-CN" sz="1800" dirty="0" smtClean="0">
                <a:ea typeface="楷体_GB2312" pitchFamily="49" charset="-122"/>
              </a:rPr>
              <a:t>12</a:t>
            </a:r>
            <a:r>
              <a:rPr lang="zh-CN" altLang="en-US" sz="1800" dirty="0" smtClean="0">
                <a:ea typeface="楷体_GB2312" pitchFamily="49" charset="-122"/>
              </a:rPr>
              <a:t>袋洗衣粉的计数；二是对</a:t>
            </a:r>
            <a:r>
              <a:rPr lang="en-US" altLang="zh-CN" sz="1800" dirty="0" smtClean="0">
                <a:ea typeface="楷体_GB2312" pitchFamily="49" charset="-122"/>
              </a:rPr>
              <a:t>5s</a:t>
            </a:r>
            <a:r>
              <a:rPr lang="zh-CN" altLang="en-US" sz="1800" dirty="0" smtClean="0">
                <a:ea typeface="楷体_GB2312" pitchFamily="49" charset="-122"/>
              </a:rPr>
              <a:t>停顿定时。</a:t>
            </a:r>
            <a:endParaRPr lang="en-US" altLang="zh-CN" sz="1800" dirty="0" smtClean="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8" y="3897052"/>
            <a:ext cx="4427984" cy="24781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27431"/>
            <a:ext cx="4064266" cy="20174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0141" y="2941983"/>
            <a:ext cx="862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ea typeface="楷体_GB2312" pitchFamily="49" charset="-122"/>
              </a:rPr>
              <a:t>方法：选用计数器</a:t>
            </a:r>
            <a:r>
              <a:rPr lang="en-US" altLang="zh-CN" sz="1800" dirty="0" smtClean="0">
                <a:ea typeface="楷体_GB2312" pitchFamily="49" charset="-122"/>
              </a:rPr>
              <a:t>0</a:t>
            </a:r>
            <a:r>
              <a:rPr lang="zh-CN" altLang="en-US" sz="1800" dirty="0" smtClean="0">
                <a:ea typeface="楷体_GB2312" pitchFamily="49" charset="-122"/>
              </a:rPr>
              <a:t>做计数器（方式</a:t>
            </a:r>
            <a:r>
              <a:rPr lang="en-US" altLang="zh-CN" sz="1800" dirty="0">
                <a:ea typeface="楷体_GB2312" pitchFamily="49" charset="-122"/>
              </a:rPr>
              <a:t>2</a:t>
            </a:r>
            <a:r>
              <a:rPr lang="zh-CN" altLang="en-US" sz="1800" dirty="0" smtClean="0">
                <a:ea typeface="楷体_GB2312" pitchFamily="49" charset="-122"/>
              </a:rPr>
              <a:t>），计数器</a:t>
            </a:r>
            <a:r>
              <a:rPr lang="en-US" altLang="zh-CN" sz="1800" dirty="0" smtClean="0">
                <a:ea typeface="楷体_GB2312" pitchFamily="49" charset="-122"/>
              </a:rPr>
              <a:t>1</a:t>
            </a:r>
            <a:r>
              <a:rPr lang="zh-CN" altLang="en-US" sz="1800" dirty="0" smtClean="0">
                <a:ea typeface="楷体_GB2312" pitchFamily="49" charset="-122"/>
              </a:rPr>
              <a:t>做定时器（方式</a:t>
            </a:r>
            <a:r>
              <a:rPr lang="en-US" altLang="zh-CN" sz="1800" dirty="0">
                <a:ea typeface="楷体_GB2312" pitchFamily="49" charset="-122"/>
              </a:rPr>
              <a:t>1</a:t>
            </a:r>
            <a:r>
              <a:rPr lang="zh-CN" altLang="en-US" sz="1800" dirty="0" smtClean="0">
                <a:ea typeface="楷体_GB2312" pitchFamily="49" charset="-122"/>
              </a:rPr>
              <a:t>），并把计数器</a:t>
            </a:r>
            <a:r>
              <a:rPr lang="en-US" altLang="zh-CN" sz="1800" dirty="0" smtClean="0">
                <a:ea typeface="楷体_GB2312" pitchFamily="49" charset="-122"/>
              </a:rPr>
              <a:t>0</a:t>
            </a:r>
            <a:r>
              <a:rPr lang="zh-CN" altLang="en-US" sz="1800" dirty="0" smtClean="0">
                <a:ea typeface="楷体_GB2312" pitchFamily="49" charset="-122"/>
              </a:rPr>
              <a:t>的</a:t>
            </a:r>
            <a:r>
              <a:rPr lang="en-US" altLang="zh-CN" sz="1800" dirty="0" smtClean="0">
                <a:ea typeface="楷体_GB2312" pitchFamily="49" charset="-122"/>
              </a:rPr>
              <a:t>OUT</a:t>
            </a:r>
            <a:r>
              <a:rPr lang="zh-CN" altLang="en-US" sz="1800" dirty="0" smtClean="0">
                <a:ea typeface="楷体_GB2312" pitchFamily="49" charset="-122"/>
              </a:rPr>
              <a:t>连接到计数器</a:t>
            </a:r>
            <a:r>
              <a:rPr lang="en-US" altLang="zh-CN" sz="1800" dirty="0" smtClean="0">
                <a:ea typeface="楷体_GB2312" pitchFamily="49" charset="-122"/>
              </a:rPr>
              <a:t>1</a:t>
            </a:r>
            <a:r>
              <a:rPr lang="zh-CN" altLang="en-US" sz="1800" dirty="0" smtClean="0">
                <a:ea typeface="楷体_GB2312" pitchFamily="49" charset="-122"/>
              </a:rPr>
              <a:t>的</a:t>
            </a:r>
            <a:r>
              <a:rPr lang="en-US" altLang="zh-CN" sz="1800" dirty="0" smtClean="0">
                <a:ea typeface="楷体_GB2312" pitchFamily="49" charset="-122"/>
              </a:rPr>
              <a:t>GATE</a:t>
            </a:r>
            <a:r>
              <a:rPr lang="zh-CN" altLang="en-US" sz="1800" dirty="0" smtClean="0">
                <a:ea typeface="楷体_GB2312" pitchFamily="49" charset="-122"/>
              </a:rPr>
              <a:t>端，去触发定时。</a:t>
            </a:r>
            <a:endParaRPr lang="en-US" altLang="zh-CN" sz="18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91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511660" y="930356"/>
            <a:ext cx="752483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700" b="0" dirty="0"/>
              <a:t>	MOV    	</a:t>
            </a:r>
            <a:r>
              <a:rPr lang="en-US" altLang="zh-CN" sz="1700" b="0" dirty="0" smtClean="0"/>
              <a:t>AL, 15H		;</a:t>
            </a:r>
            <a:r>
              <a:rPr lang="zh-CN" altLang="en-US" sz="1700" b="0" dirty="0" smtClean="0"/>
              <a:t>计数器</a:t>
            </a:r>
            <a:r>
              <a:rPr lang="en-US" altLang="zh-CN" sz="1700" b="0" dirty="0" smtClean="0"/>
              <a:t>0</a:t>
            </a:r>
            <a:r>
              <a:rPr lang="zh-CN" altLang="en-US" sz="1700" b="0" dirty="0" smtClean="0"/>
              <a:t>的控制字</a:t>
            </a:r>
            <a:r>
              <a:rPr lang="en-US" altLang="zh-CN" sz="1700" b="0" dirty="0" smtClean="0"/>
              <a:t>00010101</a:t>
            </a:r>
            <a:r>
              <a:rPr lang="zh-CN" altLang="en-US" sz="1700" b="0" dirty="0" smtClean="0"/>
              <a:t>，方式</a:t>
            </a:r>
            <a:r>
              <a:rPr lang="en-US" altLang="zh-CN" sz="1700" b="0" dirty="0" smtClean="0"/>
              <a:t>2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OUT 	43H, AL		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MOV	AL, 12		;</a:t>
            </a:r>
            <a:r>
              <a:rPr lang="zh-CN" altLang="en-US" sz="1700" b="0" dirty="0" smtClean="0"/>
              <a:t>计数初值</a:t>
            </a:r>
            <a:r>
              <a:rPr lang="en-US" altLang="zh-CN" sz="1700" b="0" dirty="0" smtClean="0"/>
              <a:t>: 12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OUT	40H, AL</a:t>
            </a:r>
          </a:p>
          <a:p>
            <a:pPr>
              <a:spcBef>
                <a:spcPts val="0"/>
              </a:spcBef>
            </a:pPr>
            <a:r>
              <a:rPr lang="en-US" altLang="zh-CN" sz="1700" b="0" dirty="0"/>
              <a:t>	MOV    	AL, </a:t>
            </a:r>
            <a:r>
              <a:rPr lang="en-US" altLang="zh-CN" sz="1700" b="0" dirty="0" smtClean="0"/>
              <a:t>73H</a:t>
            </a:r>
            <a:r>
              <a:rPr lang="en-US" altLang="zh-CN" sz="1700" b="0" dirty="0"/>
              <a:t>		;</a:t>
            </a:r>
            <a:r>
              <a:rPr lang="zh-CN" altLang="en-US" sz="1700" b="0" dirty="0" smtClean="0"/>
              <a:t>计数器</a:t>
            </a:r>
            <a:r>
              <a:rPr lang="en-US" altLang="zh-CN" sz="1700" b="0" dirty="0" smtClean="0"/>
              <a:t>1</a:t>
            </a:r>
            <a:r>
              <a:rPr lang="zh-CN" altLang="en-US" sz="1700" b="0" dirty="0" smtClean="0"/>
              <a:t>的</a:t>
            </a:r>
            <a:r>
              <a:rPr lang="zh-CN" altLang="en-US" sz="1700" b="0" dirty="0"/>
              <a:t>控制字</a:t>
            </a:r>
            <a:r>
              <a:rPr lang="en-US" altLang="zh-CN" sz="1700" b="0" dirty="0" smtClean="0"/>
              <a:t>01110011</a:t>
            </a:r>
            <a:r>
              <a:rPr lang="zh-CN" altLang="en-US" sz="1700" b="0" dirty="0"/>
              <a:t>，</a:t>
            </a:r>
            <a:r>
              <a:rPr lang="zh-CN" altLang="en-US" sz="1700" b="0" dirty="0" smtClean="0"/>
              <a:t>方式</a:t>
            </a:r>
            <a:r>
              <a:rPr lang="en-US" altLang="zh-CN" sz="1700" b="0" dirty="0" smtClean="0"/>
              <a:t>1</a:t>
            </a:r>
            <a:endParaRPr lang="en-US" altLang="zh-CN" sz="1700" b="0" dirty="0"/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OUT	43H, AL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	MOV	AX, 500		;</a:t>
            </a:r>
            <a:r>
              <a:rPr lang="zh-CN" altLang="en-US" sz="1700" b="0" dirty="0" smtClean="0"/>
              <a:t>定时常数</a:t>
            </a:r>
            <a:r>
              <a:rPr lang="en-US" altLang="zh-CN" sz="1700" b="0" dirty="0" smtClean="0"/>
              <a:t>500</a:t>
            </a:r>
            <a:r>
              <a:rPr lang="zh-CN" altLang="en-US" sz="1700" b="0" dirty="0" smtClean="0"/>
              <a:t>（</a:t>
            </a:r>
            <a:r>
              <a:rPr lang="en-US" altLang="zh-CN" sz="1700" b="0" dirty="0" smtClean="0"/>
              <a:t>5</a:t>
            </a:r>
            <a:r>
              <a:rPr lang="zh-CN" altLang="en-US" sz="1700" b="0" dirty="0" smtClean="0"/>
              <a:t>是）</a:t>
            </a:r>
            <a:endParaRPr lang="en-US" altLang="zh-CN" sz="1700" b="0" dirty="0" smtClean="0"/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OUT	41H, AL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/>
              <a:t>	</a:t>
            </a:r>
            <a:r>
              <a:rPr lang="en-US" altLang="zh-CN" sz="1700" b="0" dirty="0" smtClean="0"/>
              <a:t>MOV	AL, AH</a:t>
            </a:r>
          </a:p>
          <a:p>
            <a:pPr>
              <a:spcBef>
                <a:spcPts val="0"/>
              </a:spcBef>
            </a:pPr>
            <a:r>
              <a:rPr lang="en-US" altLang="zh-CN" sz="1700" b="0" dirty="0"/>
              <a:t>	OUT	41H, AL</a:t>
            </a:r>
          </a:p>
          <a:p>
            <a:pPr algn="l">
              <a:spcBef>
                <a:spcPts val="0"/>
              </a:spcBef>
            </a:pPr>
            <a:r>
              <a:rPr lang="en-US" altLang="zh-CN" sz="1700" b="0" dirty="0" smtClean="0"/>
              <a:t>       </a:t>
            </a:r>
            <a:r>
              <a:rPr lang="en-US" altLang="zh-CN" sz="1800" b="0" dirty="0" smtClean="0"/>
              <a:t>Wait</a:t>
            </a:r>
            <a:r>
              <a:rPr lang="en-US" altLang="zh-CN" sz="1800" b="0" dirty="0"/>
              <a:t>: </a:t>
            </a:r>
            <a:r>
              <a:rPr lang="en-US" altLang="zh-CN" sz="1800" b="0" dirty="0" smtClean="0"/>
              <a:t>MOV 	AH, 0BH		;</a:t>
            </a:r>
            <a:r>
              <a:rPr lang="zh-CN" altLang="en-US" sz="1800" b="0" dirty="0" smtClean="0"/>
              <a:t>按任意键继续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INT 	21h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INC 	AL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JNZ	Wait</a:t>
            </a:r>
          </a:p>
          <a:p>
            <a:pPr lvl="1">
              <a:spcBef>
                <a:spcPts val="600"/>
              </a:spcBef>
            </a:pPr>
            <a:r>
              <a:rPr lang="en-US" altLang="zh-CN" sz="1800" b="0" dirty="0"/>
              <a:t>	MOV	</a:t>
            </a:r>
            <a:r>
              <a:rPr lang="en-US" altLang="zh-CN" sz="1800" b="0" dirty="0" smtClean="0"/>
              <a:t>AH, 08H</a:t>
            </a:r>
            <a:r>
              <a:rPr lang="en-US" altLang="zh-CN" sz="1800" b="0" dirty="0"/>
              <a:t>	</a:t>
            </a:r>
            <a:r>
              <a:rPr lang="en-US" altLang="zh-CN" sz="1800" b="0" dirty="0" smtClean="0"/>
              <a:t>	;</a:t>
            </a:r>
            <a:r>
              <a:rPr lang="zh-CN" altLang="en-US" sz="1800" b="0" dirty="0" smtClean="0"/>
              <a:t>是否按下了</a:t>
            </a:r>
            <a:r>
              <a:rPr lang="en-US" altLang="zh-CN" sz="1800" b="0" dirty="0" smtClean="0"/>
              <a:t>ESC</a:t>
            </a:r>
            <a:endParaRPr lang="en-US" altLang="zh-CN" sz="1800" b="0" dirty="0"/>
          </a:p>
          <a:p>
            <a:pPr lvl="1">
              <a:spcBef>
                <a:spcPts val="600"/>
              </a:spcBef>
            </a:pPr>
            <a:r>
              <a:rPr lang="en-US" altLang="zh-CN" sz="1800" b="0" dirty="0"/>
              <a:t>	</a:t>
            </a:r>
            <a:r>
              <a:rPr lang="en-US" altLang="zh-CN" sz="1800" b="0" dirty="0" smtClean="0"/>
              <a:t>INT	21H</a:t>
            </a:r>
          </a:p>
          <a:p>
            <a:pPr lvl="1">
              <a:spcBef>
                <a:spcPts val="600"/>
              </a:spcBef>
            </a:pPr>
            <a:r>
              <a:rPr lang="en-US" altLang="zh-CN" sz="1800" b="0" dirty="0"/>
              <a:t>	</a:t>
            </a:r>
            <a:r>
              <a:rPr lang="en-US" altLang="zh-CN" sz="1800" b="0" dirty="0" smtClean="0"/>
              <a:t>CMP	AL, 1BH</a:t>
            </a:r>
          </a:p>
          <a:p>
            <a:pPr lvl="1">
              <a:spcBef>
                <a:spcPts val="600"/>
              </a:spcBef>
            </a:pPr>
            <a:r>
              <a:rPr lang="en-US" altLang="zh-CN" sz="1800" b="0" dirty="0"/>
              <a:t>	</a:t>
            </a:r>
            <a:r>
              <a:rPr lang="en-US" altLang="zh-CN" sz="1800" b="0" dirty="0" smtClean="0"/>
              <a:t>JNE	Wait</a:t>
            </a:r>
          </a:p>
          <a:p>
            <a:pPr lvl="1">
              <a:spcBef>
                <a:spcPts val="600"/>
              </a:spcBef>
            </a:pPr>
            <a:r>
              <a:rPr lang="en-US" altLang="zh-CN" sz="1800" b="0" dirty="0" smtClean="0"/>
              <a:t>	…</a:t>
            </a:r>
            <a:endParaRPr lang="en-US" altLang="zh-CN" sz="1700" b="0" dirty="0"/>
          </a:p>
        </p:txBody>
      </p:sp>
      <p:sp>
        <p:nvSpPr>
          <p:cNvPr id="3" name="矩形 2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2376036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88940"/>
            <a:ext cx="8244408" cy="11242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23928" y="209685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考试时间：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206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31540" y="940644"/>
            <a:ext cx="8172908" cy="574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/>
              <a:t>        </a:t>
            </a:r>
            <a:r>
              <a:rPr lang="zh-CN" altLang="en-US" sz="2000" dirty="0">
                <a:latin typeface="+mn-lt"/>
              </a:rPr>
              <a:t>实现定时</a:t>
            </a:r>
            <a:r>
              <a:rPr lang="en-US" altLang="zh-CN" sz="2000" dirty="0">
                <a:latin typeface="+mn-lt"/>
              </a:rPr>
              <a:t>/</a:t>
            </a:r>
            <a:r>
              <a:rPr lang="zh-CN" altLang="en-US" sz="2000" dirty="0">
                <a:latin typeface="+mn-lt"/>
              </a:rPr>
              <a:t>计数有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三种</a:t>
            </a:r>
            <a:r>
              <a:rPr lang="zh-CN" altLang="en-US" sz="2000" dirty="0">
                <a:latin typeface="+mn-lt"/>
              </a:rPr>
              <a:t>不同的方法：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        （</a:t>
            </a:r>
            <a:r>
              <a:rPr lang="en-US" altLang="zh-CN" sz="2000" dirty="0">
                <a:latin typeface="+mn-lt"/>
              </a:rPr>
              <a:t>1</a:t>
            </a:r>
            <a:r>
              <a:rPr lang="zh-CN" altLang="en-US" sz="2000" dirty="0">
                <a:latin typeface="+mn-lt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软件定时</a:t>
            </a:r>
            <a:r>
              <a:rPr lang="zh-CN" altLang="en-US" sz="2000" dirty="0">
                <a:latin typeface="+mn-lt"/>
              </a:rPr>
              <a:t>：执行一个具有固定延迟时间的循环程序。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优点：不需外加硬件，灵活，定时较准确。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缺点：在定时过程中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CPU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不能做任何其它工作。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总结：适用于定时时间短的场合。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       （</a:t>
            </a:r>
            <a:r>
              <a:rPr lang="en-US" altLang="zh-CN" sz="2000" dirty="0">
                <a:latin typeface="+mn-lt"/>
              </a:rPr>
              <a:t>2</a:t>
            </a:r>
            <a:r>
              <a:rPr lang="zh-CN" altLang="en-US" sz="2000" dirty="0">
                <a:latin typeface="+mn-lt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硬件定时</a:t>
            </a:r>
            <a:r>
              <a:rPr lang="zh-CN" altLang="en-US" sz="2000" dirty="0">
                <a:latin typeface="+mn-lt"/>
              </a:rPr>
              <a:t>：采用</a:t>
            </a:r>
            <a:r>
              <a:rPr lang="zh-CN" altLang="en-US" sz="2000" dirty="0" smtClean="0">
                <a:latin typeface="+mn-lt"/>
              </a:rPr>
              <a:t>中小规模集成电路，通过改变电路中的阻</a:t>
            </a:r>
            <a:r>
              <a:rPr lang="zh-CN" altLang="en-US" sz="2000" dirty="0">
                <a:latin typeface="+mn-lt"/>
              </a:rPr>
              <a:t>容件来</a:t>
            </a:r>
            <a:r>
              <a:rPr lang="zh-CN" altLang="en-US" sz="2000" dirty="0" smtClean="0">
                <a:latin typeface="+mn-lt"/>
              </a:rPr>
              <a:t>实现。</a:t>
            </a:r>
            <a:endParaRPr lang="zh-CN" altLang="en-US" sz="2000" dirty="0">
              <a:latin typeface="+mn-lt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优点：不占用</a:t>
            </a:r>
            <a:r>
              <a:rPr lang="en-US" altLang="zh-CN" sz="2000" dirty="0">
                <a:latin typeface="+mn-lt"/>
                <a:ea typeface="楷体_GB2312" pitchFamily="49" charset="-122"/>
              </a:rPr>
              <a:t>CPU</a:t>
            </a:r>
            <a:r>
              <a:rPr lang="zh-CN" altLang="en-US" sz="2000" dirty="0">
                <a:latin typeface="+mn-lt"/>
                <a:ea typeface="楷体_GB2312" pitchFamily="49" charset="-122"/>
              </a:rPr>
              <a:t>时间。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缺点：变换定时较难。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  <a:ea typeface="楷体_GB2312" pitchFamily="49" charset="-122"/>
              </a:rPr>
              <a:t>    总结：适用于定时时间间隔固定的场合。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        （</a:t>
            </a:r>
            <a:r>
              <a:rPr lang="en-US" altLang="zh-CN" sz="2000" dirty="0">
                <a:latin typeface="+mn-lt"/>
              </a:rPr>
              <a:t>3</a:t>
            </a:r>
            <a:r>
              <a:rPr lang="zh-CN" altLang="en-US" sz="2000" dirty="0">
                <a:latin typeface="+mn-lt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可编程定时</a:t>
            </a:r>
            <a:r>
              <a:rPr lang="zh-CN" altLang="en-US" sz="2000" dirty="0">
                <a:latin typeface="+mn-lt"/>
              </a:rPr>
              <a:t>：综合了上述两种方法的优点，采用固定的硬件，通过编程（写控制字）实现不同的要求。既不占用</a:t>
            </a:r>
            <a:r>
              <a:rPr lang="en-US" altLang="zh-CN" sz="2000" dirty="0">
                <a:latin typeface="+mn-lt"/>
              </a:rPr>
              <a:t>CPU</a:t>
            </a:r>
            <a:r>
              <a:rPr lang="zh-CN" altLang="en-US" sz="2000" dirty="0">
                <a:latin typeface="+mn-lt"/>
              </a:rPr>
              <a:t>的时间，又有灵活性。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294034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计数器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654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395536" y="1160748"/>
            <a:ext cx="4896544" cy="4900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管脚与结构</a:t>
            </a:r>
            <a:endParaRPr lang="zh-CN" altLang="en-US" sz="2000" dirty="0"/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IBM </a:t>
            </a:r>
            <a:r>
              <a:rPr lang="en-US" altLang="zh-CN" sz="2000" dirty="0"/>
              <a:t>PC</a:t>
            </a:r>
            <a:r>
              <a:rPr lang="zh-CN" altLang="en-US" sz="2000" dirty="0"/>
              <a:t>中使用</a:t>
            </a:r>
            <a:r>
              <a:rPr lang="zh-CN" altLang="en-US" sz="2000" dirty="0" smtClean="0"/>
              <a:t>的定时器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计数器是</a:t>
            </a:r>
            <a:r>
              <a:rPr lang="en-US" altLang="zh-CN" sz="2000" dirty="0" smtClean="0"/>
              <a:t>Intel8253-PIT</a:t>
            </a:r>
            <a:r>
              <a:rPr lang="zh-CN" altLang="en-US" sz="2000" dirty="0" smtClean="0"/>
              <a:t>（可编程间隔定时器</a:t>
            </a:r>
            <a:r>
              <a:rPr lang="en-US" altLang="zh-CN" sz="2000" dirty="0" smtClean="0"/>
              <a:t>PIT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Programmable Interval Timer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简称</a:t>
            </a:r>
            <a:r>
              <a:rPr lang="en-US" altLang="zh-CN" sz="2000" dirty="0"/>
              <a:t>8253</a:t>
            </a:r>
            <a:r>
              <a:rPr lang="zh-CN" altLang="en-US" sz="2000" dirty="0"/>
              <a:t>。</a:t>
            </a:r>
            <a:r>
              <a:rPr lang="en-US" altLang="zh-CN" sz="2000" dirty="0"/>
              <a:t>8254</a:t>
            </a:r>
            <a:r>
              <a:rPr lang="zh-CN" altLang="en-US" sz="2000" dirty="0"/>
              <a:t>是</a:t>
            </a:r>
            <a:r>
              <a:rPr lang="en-US" altLang="zh-CN" sz="2000" dirty="0"/>
              <a:t>8253</a:t>
            </a:r>
            <a:r>
              <a:rPr lang="zh-CN" altLang="en-US" sz="2000" dirty="0"/>
              <a:t>的改进</a:t>
            </a:r>
            <a:r>
              <a:rPr lang="zh-CN" altLang="en-US" sz="2000" dirty="0" smtClean="0"/>
              <a:t>型号，</a:t>
            </a:r>
            <a:r>
              <a:rPr lang="en-US" altLang="zh-CN" sz="2000" dirty="0" smtClean="0"/>
              <a:t>8254</a:t>
            </a:r>
            <a:r>
              <a:rPr lang="zh-CN" altLang="en-US" sz="2000" dirty="0"/>
              <a:t>与</a:t>
            </a:r>
            <a:r>
              <a:rPr lang="en-US" altLang="zh-CN" sz="2000" dirty="0"/>
              <a:t>8253</a:t>
            </a:r>
            <a:r>
              <a:rPr lang="zh-CN" altLang="en-US" sz="2000" dirty="0"/>
              <a:t>结构相似、引脚兼容、程序兼容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8253/8254</a:t>
            </a:r>
            <a:r>
              <a:rPr lang="zh-CN" altLang="en-US" sz="2000" dirty="0"/>
              <a:t>为</a:t>
            </a:r>
            <a:r>
              <a:rPr lang="en-US" altLang="zh-CN" sz="2000" dirty="0"/>
              <a:t>24</a:t>
            </a:r>
            <a:r>
              <a:rPr lang="zh-CN" altLang="en-US" sz="2000" dirty="0"/>
              <a:t>引脚芯片，</a:t>
            </a:r>
            <a:r>
              <a:rPr lang="en-US" altLang="zh-CN" sz="2000" dirty="0"/>
              <a:t>+5V</a:t>
            </a:r>
            <a:r>
              <a:rPr lang="zh-CN" altLang="en-US" sz="2000" dirty="0"/>
              <a:t>电源供电，每一片内部有</a:t>
            </a:r>
            <a:r>
              <a:rPr lang="zh-CN" altLang="en-US" sz="2000" dirty="0">
                <a:solidFill>
                  <a:srgbClr val="0000FF"/>
                </a:solidFill>
              </a:rPr>
              <a:t>三个独立的</a:t>
            </a:r>
            <a:r>
              <a:rPr lang="en-US" altLang="zh-CN" sz="2000" dirty="0">
                <a:solidFill>
                  <a:srgbClr val="0000FF"/>
                </a:solidFill>
              </a:rPr>
              <a:t>16</a:t>
            </a:r>
            <a:r>
              <a:rPr lang="zh-CN" altLang="en-US" sz="2000" dirty="0">
                <a:solidFill>
                  <a:srgbClr val="0000FF"/>
                </a:solidFill>
              </a:rPr>
              <a:t>位计数通道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0000FF"/>
                </a:solidFill>
              </a:rPr>
              <a:t>一个</a:t>
            </a:r>
            <a:r>
              <a:rPr lang="en-US" altLang="zh-CN" sz="2000" dirty="0">
                <a:solidFill>
                  <a:srgbClr val="0000FF"/>
                </a:solidFill>
              </a:rPr>
              <a:t>8</a:t>
            </a:r>
            <a:r>
              <a:rPr lang="zh-CN" altLang="en-US" sz="2000" dirty="0">
                <a:solidFill>
                  <a:srgbClr val="0000FF"/>
                </a:solidFill>
              </a:rPr>
              <a:t>位控制</a:t>
            </a:r>
            <a:r>
              <a:rPr lang="zh-CN" altLang="en-US" sz="2000" dirty="0" smtClean="0">
                <a:solidFill>
                  <a:srgbClr val="0000FF"/>
                </a:solidFill>
              </a:rPr>
              <a:t>寄存器，共四个端口地址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每个计数</a:t>
            </a:r>
            <a:r>
              <a:rPr lang="zh-CN" altLang="en-US" sz="2000" dirty="0" smtClean="0"/>
              <a:t>通道有</a:t>
            </a:r>
            <a:r>
              <a:rPr lang="en-US" altLang="zh-CN" sz="2000" dirty="0">
                <a:solidFill>
                  <a:srgbClr val="0000FF"/>
                </a:solidFill>
              </a:rPr>
              <a:t>6</a:t>
            </a:r>
            <a:r>
              <a:rPr lang="zh-CN" altLang="en-US" sz="2000" dirty="0">
                <a:solidFill>
                  <a:srgbClr val="0000FF"/>
                </a:solidFill>
              </a:rPr>
              <a:t>种工作方式</a:t>
            </a:r>
            <a:r>
              <a:rPr lang="zh-CN" altLang="en-US" sz="2000" dirty="0"/>
              <a:t>。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8253</a:t>
            </a:r>
            <a:r>
              <a:rPr lang="zh-CN" altLang="en-US" sz="2000" dirty="0"/>
              <a:t>在线计数最高频率可达</a:t>
            </a:r>
            <a:r>
              <a:rPr lang="en-US" altLang="zh-CN" sz="2000" dirty="0" smtClean="0"/>
              <a:t>2MHz</a:t>
            </a:r>
            <a:r>
              <a:rPr lang="zh-CN" altLang="en-US" sz="2000" dirty="0" smtClean="0"/>
              <a:t>，而</a:t>
            </a:r>
            <a:r>
              <a:rPr lang="en-US" altLang="zh-CN" sz="2000" dirty="0"/>
              <a:t>8254</a:t>
            </a:r>
            <a:r>
              <a:rPr lang="zh-CN" altLang="en-US" sz="2000" dirty="0"/>
              <a:t>可达到</a:t>
            </a:r>
            <a:r>
              <a:rPr lang="en-US" altLang="zh-CN" sz="2000" dirty="0" smtClean="0"/>
              <a:t>8MHz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8254-2</a:t>
            </a:r>
            <a:r>
              <a:rPr lang="zh-CN" altLang="en-US" sz="2000" dirty="0" smtClean="0"/>
              <a:t>可达</a:t>
            </a:r>
            <a:r>
              <a:rPr lang="en-US" altLang="zh-CN" sz="2000" dirty="0" smtClean="0"/>
              <a:t>10MHz</a:t>
            </a:r>
            <a:r>
              <a:rPr lang="zh-CN" altLang="en-US" sz="2000" dirty="0"/>
              <a:t>。</a:t>
            </a:r>
          </a:p>
        </p:txBody>
      </p:sp>
      <p:pic>
        <p:nvPicPr>
          <p:cNvPr id="42803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2100" y="1484784"/>
            <a:ext cx="3244713" cy="4168904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549" y="5733256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24</a:t>
            </a:r>
            <a:r>
              <a:rPr lang="zh-CN" altLang="en-US" sz="2000" dirty="0" smtClean="0"/>
              <a:t>引脚，双直插封装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052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552181" y="984455"/>
            <a:ext cx="2879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</a:t>
            </a:r>
            <a:r>
              <a:rPr lang="zh-CN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内部结构</a:t>
            </a: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595" y="1470670"/>
            <a:ext cx="5545137" cy="524827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848732" y="1304764"/>
            <a:ext cx="3115756" cy="5078314"/>
            <a:chOff x="3881811" y="3472484"/>
            <a:chExt cx="4254377" cy="412226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81811" y="3472484"/>
              <a:ext cx="4254377" cy="41222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 smtClean="0"/>
                <a:t>D7-D0</a:t>
              </a:r>
              <a:r>
                <a:rPr lang="zh-CN" altLang="en-US" sz="1800" dirty="0" smtClean="0"/>
                <a:t>：</a:t>
              </a:r>
              <a:r>
                <a:rPr lang="zh-CN" altLang="en-US" sz="1800" dirty="0"/>
                <a:t>数据线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/>
                <a:t>CLK0-CLK2</a:t>
              </a:r>
              <a:r>
                <a:rPr lang="zh-CN" altLang="en-US" sz="1800" dirty="0"/>
                <a:t>：时钟输入端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/>
                <a:t>GATE0-GATE2</a:t>
              </a:r>
              <a:r>
                <a:rPr lang="zh-CN" altLang="en-US" sz="1800" dirty="0"/>
                <a:t>：门控输入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/>
                <a:t>OUT0-OUT2</a:t>
              </a:r>
              <a:r>
                <a:rPr lang="zh-CN" altLang="en-US" sz="1800" dirty="0"/>
                <a:t>：定时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计数器输出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/>
                <a:t>A1</a:t>
              </a:r>
              <a:r>
                <a:rPr lang="zh-CN" altLang="en-US" sz="1800" dirty="0"/>
                <a:t>、</a:t>
              </a:r>
              <a:r>
                <a:rPr lang="en-US" altLang="zh-CN" sz="1800" dirty="0" smtClean="0"/>
                <a:t>A0</a:t>
              </a:r>
              <a:endParaRPr lang="en-US" altLang="zh-CN" sz="1800" dirty="0"/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/>
                <a:t>    </a:t>
              </a:r>
              <a:r>
                <a:rPr lang="en-US" altLang="zh-CN" sz="1800" dirty="0"/>
                <a:t>Al </a:t>
              </a:r>
              <a:r>
                <a:rPr lang="en-US" altLang="zh-CN" sz="1800" dirty="0" smtClean="0"/>
                <a:t>A0=00 </a:t>
              </a:r>
              <a:r>
                <a:rPr lang="zh-CN" altLang="en-US" sz="1800" dirty="0"/>
                <a:t>通道</a:t>
              </a:r>
              <a:r>
                <a:rPr lang="en-US" altLang="zh-CN" sz="1800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/>
                <a:t>  </a:t>
              </a:r>
              <a:r>
                <a:rPr lang="en-US" altLang="zh-CN" sz="1800" dirty="0" smtClean="0"/>
                <a:t>  Al A0=01 </a:t>
              </a:r>
              <a:r>
                <a:rPr lang="zh-CN" altLang="en-US" sz="1800" dirty="0"/>
                <a:t>通道</a:t>
              </a:r>
              <a:r>
                <a:rPr lang="en-US" altLang="zh-CN" sz="18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/>
                <a:t>  </a:t>
              </a:r>
              <a:r>
                <a:rPr lang="en-US" altLang="zh-CN" sz="1800" dirty="0" smtClean="0"/>
                <a:t>  Al A0=10 </a:t>
              </a:r>
              <a:r>
                <a:rPr lang="zh-CN" altLang="en-US" sz="1800" dirty="0"/>
                <a:t>通道</a:t>
              </a:r>
              <a:r>
                <a:rPr lang="en-US" altLang="zh-CN" sz="1800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/>
                <a:t>  </a:t>
              </a:r>
              <a:r>
                <a:rPr lang="en-US" altLang="zh-CN" sz="1800" dirty="0" smtClean="0"/>
                <a:t>  Al A0=</a:t>
              </a:r>
              <a:r>
                <a:rPr lang="en-US" altLang="zh-CN" sz="1800" dirty="0" err="1" smtClean="0"/>
                <a:t>ll</a:t>
              </a:r>
              <a:r>
                <a:rPr lang="en-US" altLang="zh-CN" sz="1800" dirty="0" smtClean="0"/>
                <a:t> </a:t>
              </a:r>
              <a:r>
                <a:rPr lang="zh-CN" altLang="en-US" sz="1800" dirty="0"/>
                <a:t>控制寄存器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/>
                <a:t>RD</a:t>
              </a:r>
              <a:r>
                <a:rPr lang="zh-CN" altLang="en-US" sz="1800" dirty="0"/>
                <a:t>、</a:t>
              </a:r>
              <a:r>
                <a:rPr lang="en-US" altLang="zh-CN" sz="1800" dirty="0"/>
                <a:t>WR</a:t>
              </a:r>
              <a:r>
                <a:rPr lang="zh-CN" altLang="en-US" sz="1800" dirty="0"/>
                <a:t>：读写信号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/>
                <a:t>CS</a:t>
              </a:r>
              <a:r>
                <a:rPr lang="zh-CN" altLang="en-US" sz="1800" dirty="0"/>
                <a:t>：片选信号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066783" y="692113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24029" y="692113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066783" y="727184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13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052736"/>
            <a:ext cx="5545137" cy="5248275"/>
          </a:xfrm>
          <a:prstGeom prst="rect">
            <a:avLst/>
          </a:prstGeom>
          <a:noFill/>
        </p:spPr>
      </p:pic>
      <p:sp>
        <p:nvSpPr>
          <p:cNvPr id="422915" name="AutoShape 3"/>
          <p:cNvSpPr>
            <a:spLocks noChangeArrowheads="1"/>
          </p:cNvSpPr>
          <p:nvPr/>
        </p:nvSpPr>
        <p:spPr bwMode="auto">
          <a:xfrm>
            <a:off x="287524" y="4401108"/>
            <a:ext cx="4176712" cy="2402929"/>
          </a:xfrm>
          <a:prstGeom prst="wedgeRoundRectCallout">
            <a:avLst>
              <a:gd name="adj1" fmla="val 102775"/>
              <a:gd name="adj2" fmla="val -810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计数器</a:t>
            </a:r>
          </a:p>
          <a:p>
            <a:pPr algn="just"/>
            <a:r>
              <a:rPr lang="zh-CN" altLang="en-US" dirty="0"/>
              <a:t>三个计数器内部结构相同，均为</a:t>
            </a:r>
            <a:r>
              <a:rPr lang="en-US" altLang="zh-CN" dirty="0"/>
              <a:t>16</a:t>
            </a:r>
            <a:r>
              <a:rPr lang="zh-CN" altLang="en-US" dirty="0"/>
              <a:t>位可预置计数器。每个计数器都具有：</a:t>
            </a:r>
            <a:r>
              <a:rPr lang="en-US" altLang="zh-CN" dirty="0"/>
              <a:t>1</a:t>
            </a:r>
            <a:r>
              <a:rPr lang="zh-CN" altLang="en-US" dirty="0"/>
              <a:t>个时钟</a:t>
            </a:r>
            <a:r>
              <a:rPr lang="zh-CN" altLang="en-US" dirty="0" smtClean="0"/>
              <a:t>输入，</a:t>
            </a:r>
            <a:r>
              <a:rPr lang="en-US" altLang="zh-CN" dirty="0"/>
              <a:t>1</a:t>
            </a:r>
            <a:r>
              <a:rPr lang="zh-CN" altLang="en-US" dirty="0"/>
              <a:t>个门控信号</a:t>
            </a:r>
            <a:r>
              <a:rPr lang="en-US" altLang="zh-CN" dirty="0"/>
              <a:t>GATE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个输出信号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</p:spTree>
    <p:extLst>
      <p:ext uri="{BB962C8B-B14F-4D97-AF65-F5344CB8AC3E}">
        <p14:creationId xmlns:p14="http://schemas.microsoft.com/office/powerpoint/2010/main" val="397253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3752" y="1016732"/>
            <a:ext cx="8392724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计数器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0~2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latin typeface="Times New Roman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8253/8254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有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个完全独立的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位计数器，可以同时进行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组计数</a:t>
            </a:r>
            <a:endParaRPr lang="en-US" altLang="zh-CN" sz="2000" dirty="0" smtClean="0">
              <a:solidFill>
                <a:srgbClr val="000000"/>
              </a:solidFill>
              <a:latin typeface="Times New Roman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每个计数器由计数初值寄存器、减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计数器、和输出锁存器组成</a:t>
            </a:r>
            <a:endParaRPr lang="en-US" altLang="zh-CN" sz="2000" dirty="0" smtClean="0">
              <a:solidFill>
                <a:srgbClr val="000000"/>
              </a:solidFill>
              <a:latin typeface="Times New Roman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/>
              </a:rPr>
              <a:t>计数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初值计数器用来存放计数初值，且在计数过程中一直不变</a:t>
            </a:r>
            <a:endParaRPr lang="en-US" altLang="zh-CN" sz="2000" dirty="0" smtClean="0">
              <a:solidFill>
                <a:srgbClr val="000000"/>
              </a:solidFill>
              <a:latin typeface="Times New Roman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减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计数器在初始化时和计数初值寄存器一起装入，每来一个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CLK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脉冲，做减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运算，直到将计数值减为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0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在某些工作方式下，当减一计数器到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后，可自动把初值寄存器的值再次装入，重新开始计数</a:t>
            </a:r>
            <a:endParaRPr lang="en-US" altLang="zh-CN" sz="2000" dirty="0" smtClean="0">
              <a:solidFill>
                <a:srgbClr val="000000"/>
              </a:solidFill>
              <a:latin typeface="Times New Roman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输出锁存器的值跟随减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计数器变化，仅当写入锁存控制字的时候，它锁存当前减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计数器的值，当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CPU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读取后，自动解除锁存，又跟随减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/>
              </a:rPr>
              <a:t>计数器变化</a:t>
            </a:r>
            <a:endParaRPr lang="en-US" altLang="zh-CN" sz="200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3860" y="4941168"/>
            <a:ext cx="4572508" cy="1797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1806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7844" y="1052736"/>
            <a:ext cx="5545137" cy="5248275"/>
          </a:xfrm>
          <a:prstGeom prst="rect">
            <a:avLst/>
          </a:prstGeom>
          <a:noFill/>
        </p:spPr>
      </p:pic>
      <p:sp>
        <p:nvSpPr>
          <p:cNvPr id="425987" name="AutoShape 3"/>
          <p:cNvSpPr>
            <a:spLocks noChangeArrowheads="1"/>
          </p:cNvSpPr>
          <p:nvPr/>
        </p:nvSpPr>
        <p:spPr bwMode="auto">
          <a:xfrm>
            <a:off x="287524" y="1232756"/>
            <a:ext cx="2808312" cy="2124236"/>
          </a:xfrm>
          <a:prstGeom prst="wedgeRoundRectCallout">
            <a:avLst>
              <a:gd name="adj1" fmla="val 94434"/>
              <a:gd name="adj2" fmla="val -245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数据总线缓冲器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/>
            <a:r>
              <a:rPr lang="zh-CN" altLang="en-US" dirty="0" smtClean="0"/>
              <a:t>三态双向</a:t>
            </a:r>
            <a:r>
              <a:rPr lang="en-US" altLang="zh-CN" dirty="0" smtClean="0"/>
              <a:t>8</a:t>
            </a:r>
            <a:r>
              <a:rPr lang="zh-CN" altLang="en-US" dirty="0"/>
              <a:t>位缓冲器，是</a:t>
            </a:r>
            <a:r>
              <a:rPr lang="en-US" altLang="zh-CN" dirty="0"/>
              <a:t>8253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数据传输通道。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94034"/>
            <a:ext cx="5993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可编程计数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8253/8254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3676873"/>
            <a:ext cx="2700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800" dirty="0" smtClean="0"/>
              <a:t>注：三态缓冲器</a:t>
            </a:r>
            <a:r>
              <a:rPr lang="zh-CN" altLang="en-US" sz="1800" dirty="0"/>
              <a:t>（</a:t>
            </a:r>
            <a:r>
              <a:rPr lang="en-US" altLang="zh-CN" sz="1800" dirty="0"/>
              <a:t>Three-state buffer</a:t>
            </a:r>
            <a:r>
              <a:rPr lang="zh-CN" altLang="en-US" sz="1800" dirty="0"/>
              <a:t>），又称为三态</a:t>
            </a:r>
            <a:r>
              <a:rPr lang="zh-CN" altLang="en-US" sz="1800" dirty="0" smtClean="0"/>
              <a:t>门，</a:t>
            </a:r>
            <a:r>
              <a:rPr lang="zh-CN" altLang="en-US" sz="1800" dirty="0"/>
              <a:t>其三态输出受到使能输出端的控制，当使能输出有效时，器件实现正常逻辑状态输出（逻辑</a:t>
            </a:r>
            <a:r>
              <a:rPr lang="en-US" altLang="zh-CN" sz="1800" dirty="0"/>
              <a:t>0</a:t>
            </a:r>
            <a:r>
              <a:rPr lang="zh-CN" altLang="en-US" sz="1800" dirty="0"/>
              <a:t>、逻辑</a:t>
            </a:r>
            <a:r>
              <a:rPr lang="en-US" altLang="zh-CN" sz="1800" dirty="0"/>
              <a:t>1</a:t>
            </a:r>
            <a:r>
              <a:rPr lang="zh-CN" altLang="en-US" sz="1800" dirty="0"/>
              <a:t>），当使能输入无效时，输出处于高阻状态，即等效于与所连的电路断开。</a:t>
            </a:r>
          </a:p>
        </p:txBody>
      </p:sp>
    </p:spTree>
    <p:extLst>
      <p:ext uri="{BB962C8B-B14F-4D97-AF65-F5344CB8AC3E}">
        <p14:creationId xmlns:p14="http://schemas.microsoft.com/office/powerpoint/2010/main" val="453843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32725</TotalTime>
  <Words>3960</Words>
  <Application>Microsoft Office PowerPoint</Application>
  <PresentationFormat>全屏显示(4:3)</PresentationFormat>
  <Paragraphs>375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华文楷体</vt:lpstr>
      <vt:lpstr>楷体_GB2312</vt:lpstr>
      <vt:lpstr>隶书</vt:lpstr>
      <vt:lpstr>宋体</vt:lpstr>
      <vt:lpstr>Arial</vt:lpstr>
      <vt:lpstr>Lucida Console</vt:lpstr>
      <vt:lpstr>Lucida Sans Unicode</vt:lpstr>
      <vt:lpstr>Times New Roman</vt:lpstr>
      <vt:lpstr>Verdana</vt:lpstr>
      <vt:lpstr>Wingdings</vt:lpstr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1116</cp:revision>
  <dcterms:created xsi:type="dcterms:W3CDTF">2004-04-02T12:11:32Z</dcterms:created>
  <dcterms:modified xsi:type="dcterms:W3CDTF">2023-10-16T13:06:29Z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