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1346" r:id="rId3"/>
    <p:sldId id="1397" r:id="rId4"/>
    <p:sldId id="1393" r:id="rId5"/>
    <p:sldId id="1402" r:id="rId6"/>
    <p:sldId id="1087" r:id="rId7"/>
    <p:sldId id="1347" r:id="rId8"/>
    <p:sldId id="1348" r:id="rId9"/>
    <p:sldId id="1349" r:id="rId10"/>
    <p:sldId id="1351" r:id="rId11"/>
    <p:sldId id="1379" r:id="rId12"/>
    <p:sldId id="1352" r:id="rId13"/>
    <p:sldId id="1380" r:id="rId14"/>
    <p:sldId id="1381" r:id="rId15"/>
    <p:sldId id="1398" r:id="rId16"/>
    <p:sldId id="1353" r:id="rId17"/>
    <p:sldId id="1354" r:id="rId18"/>
    <p:sldId id="1355" r:id="rId19"/>
    <p:sldId id="1383" r:id="rId20"/>
    <p:sldId id="1382" r:id="rId21"/>
    <p:sldId id="1311" r:id="rId22"/>
    <p:sldId id="1312" r:id="rId23"/>
    <p:sldId id="1313" r:id="rId24"/>
    <p:sldId id="1321" r:id="rId25"/>
    <p:sldId id="1322" r:id="rId26"/>
    <p:sldId id="1323" r:id="rId27"/>
    <p:sldId id="1324" r:id="rId28"/>
    <p:sldId id="1399" r:id="rId29"/>
    <p:sldId id="1325" r:id="rId30"/>
    <p:sldId id="1326" r:id="rId31"/>
    <p:sldId id="1327" r:id="rId32"/>
    <p:sldId id="1330" r:id="rId33"/>
    <p:sldId id="1400" r:id="rId34"/>
    <p:sldId id="1334" r:id="rId35"/>
    <p:sldId id="1401" r:id="rId36"/>
    <p:sldId id="1335" r:id="rId37"/>
    <p:sldId id="1337" r:id="rId38"/>
    <p:sldId id="1385" r:id="rId39"/>
    <p:sldId id="1338" r:id="rId40"/>
    <p:sldId id="1339" r:id="rId41"/>
    <p:sldId id="1386" r:id="rId42"/>
    <p:sldId id="1387" r:id="rId43"/>
    <p:sldId id="1341" r:id="rId44"/>
    <p:sldId id="1388" r:id="rId45"/>
    <p:sldId id="1389" r:id="rId46"/>
    <p:sldId id="1343" r:id="rId47"/>
    <p:sldId id="1088" r:id="rId48"/>
    <p:sldId id="1132" r:id="rId49"/>
    <p:sldId id="1358" r:id="rId50"/>
    <p:sldId id="1359" r:id="rId51"/>
    <p:sldId id="1360" r:id="rId52"/>
    <p:sldId id="1361" r:id="rId53"/>
    <p:sldId id="1362" r:id="rId54"/>
    <p:sldId id="1363" r:id="rId55"/>
    <p:sldId id="1364" r:id="rId56"/>
    <p:sldId id="1390" r:id="rId57"/>
    <p:sldId id="1395" r:id="rId58"/>
    <p:sldId id="1396" r:id="rId59"/>
    <p:sldId id="1394" r:id="rId60"/>
    <p:sldId id="1391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4446" autoAdjust="0"/>
  </p:normalViewPr>
  <p:slideViewPr>
    <p:cSldViewPr showGuides="1">
      <p:cViewPr varScale="1">
        <p:scale>
          <a:sx n="83" d="100"/>
          <a:sy n="83" d="100"/>
        </p:scale>
        <p:origin x="1792" y="40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9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IEEE 1284</a:t>
            </a:r>
            <a:r>
              <a:rPr lang="zh-CN" altLang="en-US" dirty="0" smtClean="0"/>
              <a:t>，并行打印机接口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40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175C9-D03D-4E1B-B67E-DA7E5869FD6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949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07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7BC8F-496D-484F-87DC-C4D66BD6A14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90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02D87-6751-4144-A872-6F23C9ED983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94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4707B-8816-46C0-A90E-271E9F21BF9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87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4707B-8816-46C0-A90E-271E9F21BF9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8251</a:t>
            </a:r>
            <a:r>
              <a:rPr lang="zh-CN" altLang="en-US" dirty="0"/>
              <a:t>的地址问题，参见书</a:t>
            </a:r>
            <a:r>
              <a:rPr lang="en-US" altLang="zh-CN" dirty="0"/>
              <a:t>p321</a:t>
            </a:r>
            <a:r>
              <a:rPr lang="zh-CN" altLang="en-US" dirty="0"/>
              <a:t>－</a:t>
            </a:r>
            <a:r>
              <a:rPr lang="en-US" altLang="zh-CN" dirty="0"/>
              <a:t>322</a:t>
            </a:r>
          </a:p>
        </p:txBody>
      </p:sp>
    </p:spTree>
    <p:extLst>
      <p:ext uri="{BB962C8B-B14F-4D97-AF65-F5344CB8AC3E}">
        <p14:creationId xmlns:p14="http://schemas.microsoft.com/office/powerpoint/2010/main" val="37941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175C9-D03D-4E1B-B67E-DA7E5869FD6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16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175C9-D03D-4E1B-B67E-DA7E5869FD67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246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175C9-D03D-4E1B-B67E-DA7E5869FD6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80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7704348" y="8620"/>
            <a:ext cx="1440161" cy="900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fld id="{17E66D44-5078-4FC8-AF00-8FF9453B7C99}" type="slidenum">
              <a:rPr lang="zh-CN" altLang="en-US" sz="2000" b="0" smtClean="0">
                <a:solidFill>
                  <a:srgbClr val="FF0000"/>
                </a:solidFill>
                <a:ea typeface="宋体" pitchFamily="2" charset="-122"/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zh-CN" sz="2000" b="0" dirty="0" smtClean="0">
                <a:solidFill>
                  <a:srgbClr val="FF0000"/>
                </a:solidFill>
                <a:ea typeface="宋体" pitchFamily="2" charset="-122"/>
              </a:rPr>
              <a:t>/60</a:t>
            </a:r>
            <a:endParaRPr lang="en-US" altLang="zh-CN" sz="2000" b="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hyperlink" Target="mailto:luguangm@gmail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9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35D3837C-9915-4E97-B254-ABA32C83EDF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28531" y="6561348"/>
            <a:ext cx="1355137" cy="289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1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2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1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与接口介绍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algn="ctr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lang="en-US" altLang="zh-CN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12</a:t>
            </a:r>
            <a:r>
              <a:rPr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讲：串并行接口</a:t>
            </a:r>
            <a:endParaRPr kumimoji="0" lang="zh-CN" altLang="en-US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F4C0E59-4680-495B-8200-CE9A3514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381000" y="1016732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同步通信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/>
              <a:t>在异步通信中，</a:t>
            </a:r>
            <a:r>
              <a:rPr lang="zh-CN" altLang="en-US" b="0" dirty="0">
                <a:solidFill>
                  <a:schemeClr val="hlink"/>
                </a:solidFill>
              </a:rPr>
              <a:t>每个</a:t>
            </a:r>
            <a:r>
              <a:rPr lang="zh-CN" altLang="en-US" b="0" dirty="0"/>
              <a:t>字符</a:t>
            </a:r>
            <a:r>
              <a:rPr lang="zh-CN" altLang="en-US" b="0" dirty="0">
                <a:solidFill>
                  <a:schemeClr val="hlink"/>
                </a:solidFill>
              </a:rPr>
              <a:t>都</a:t>
            </a:r>
            <a:r>
              <a:rPr lang="zh-CN" altLang="en-US" b="0" dirty="0"/>
              <a:t>要用</a:t>
            </a:r>
            <a:r>
              <a:rPr lang="zh-CN" altLang="en-US" b="0" dirty="0" smtClean="0"/>
              <a:t>起始位和结束位作为</a:t>
            </a:r>
            <a:r>
              <a:rPr lang="zh-CN" altLang="en-US" b="0" dirty="0"/>
              <a:t>字符的开始和结束的标志，占用了传输的时间，所以在数据块传送时，为了提高效率</a:t>
            </a:r>
            <a:r>
              <a:rPr lang="zh-CN" altLang="en-US" b="0" dirty="0" smtClean="0"/>
              <a:t>，可以考虑去掉</a:t>
            </a:r>
            <a:r>
              <a:rPr lang="zh-CN" altLang="en-US" b="0" dirty="0"/>
              <a:t>这些</a:t>
            </a:r>
            <a:r>
              <a:rPr lang="zh-CN" altLang="en-US" b="0" dirty="0" smtClean="0"/>
              <a:t>标志。</a:t>
            </a:r>
            <a:endParaRPr lang="en-US" altLang="zh-CN" b="0" dirty="0"/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chemeClr val="hlink"/>
                </a:solidFill>
              </a:rPr>
              <a:t>同步通信方式不给每个字符都加起始位和停止位，而把字符顺序的连接起来，组成一个数据块</a:t>
            </a:r>
            <a:r>
              <a:rPr lang="zh-CN" altLang="en-US" b="0" dirty="0"/>
              <a:t>（首尾相连的数据串），把这样一个数据块称为一个</a:t>
            </a:r>
            <a:r>
              <a:rPr lang="zh-CN" altLang="en-US" b="0" dirty="0" smtClean="0"/>
              <a:t>信息帧。</a:t>
            </a:r>
            <a:r>
              <a:rPr lang="zh-CN" altLang="en-US" b="0" dirty="0"/>
              <a:t>在数据的开始加上</a:t>
            </a:r>
            <a:r>
              <a:rPr lang="zh-CN" altLang="en-US" b="0" dirty="0">
                <a:solidFill>
                  <a:srgbClr val="FF0000"/>
                </a:solidFill>
              </a:rPr>
              <a:t>一</a:t>
            </a:r>
            <a:r>
              <a:rPr lang="zh-CN" altLang="en-US" b="0" dirty="0" smtClean="0">
                <a:solidFill>
                  <a:srgbClr val="FF0000"/>
                </a:solidFill>
              </a:rPr>
              <a:t>个或两个同步</a:t>
            </a:r>
            <a:r>
              <a:rPr lang="zh-CN" altLang="en-US" b="0" dirty="0">
                <a:solidFill>
                  <a:srgbClr val="FF0000"/>
                </a:solidFill>
              </a:rPr>
              <a:t>字符</a:t>
            </a:r>
            <a:r>
              <a:rPr lang="zh-CN" altLang="en-US" b="0" dirty="0"/>
              <a:t>，而在信息的末尾加有一定的差错检验字符，其格式如下：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43000" y="5157192"/>
            <a:ext cx="6637338" cy="1328737"/>
            <a:chOff x="1143000" y="5157192"/>
            <a:chExt cx="6637338" cy="1328737"/>
          </a:xfrm>
        </p:grpSpPr>
        <p:sp>
          <p:nvSpPr>
            <p:cNvPr id="246792" name="Rectangle 8"/>
            <p:cNvSpPr>
              <a:spLocks noChangeArrowheads="1"/>
            </p:cNvSpPr>
            <p:nvPr/>
          </p:nvSpPr>
          <p:spPr bwMode="auto">
            <a:xfrm>
              <a:off x="1143000" y="5157192"/>
              <a:ext cx="6602413" cy="442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2176463" y="5174654"/>
              <a:ext cx="0" cy="44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3195638" y="5174654"/>
              <a:ext cx="0" cy="442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4195763" y="5157192"/>
              <a:ext cx="0" cy="442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5807075" y="5157192"/>
              <a:ext cx="0" cy="442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6770688" y="5157192"/>
              <a:ext cx="0" cy="442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8" name="Text Box 14"/>
            <p:cNvSpPr txBox="1">
              <a:spLocks noChangeArrowheads="1"/>
            </p:cNvSpPr>
            <p:nvPr/>
          </p:nvSpPr>
          <p:spPr bwMode="auto">
            <a:xfrm>
              <a:off x="1150938" y="5234979"/>
              <a:ext cx="6629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同步字符   字符</a:t>
              </a:r>
              <a:r>
                <a:rPr lang="en-US" altLang="zh-CN" sz="1800" b="1"/>
                <a:t>1         </a:t>
              </a:r>
              <a:r>
                <a:rPr lang="zh-CN" altLang="en-US" sz="1800" b="1"/>
                <a:t>字符</a:t>
              </a:r>
              <a:r>
                <a:rPr lang="en-US" altLang="zh-CN" sz="1800" b="1"/>
                <a:t>2              ……             </a:t>
              </a:r>
              <a:r>
                <a:rPr lang="zh-CN" altLang="en-US" sz="1800" b="1"/>
                <a:t>字符</a:t>
              </a:r>
              <a:r>
                <a:rPr lang="en-US" altLang="zh-CN" sz="1800" b="1"/>
                <a:t>n    </a:t>
              </a:r>
              <a:r>
                <a:rPr lang="zh-CN" altLang="en-US" sz="1800" b="1"/>
                <a:t>校验字符</a:t>
              </a:r>
            </a:p>
          </p:txBody>
        </p:sp>
        <p:sp>
          <p:nvSpPr>
            <p:cNvPr id="246799" name="AutoShape 15"/>
            <p:cNvSpPr>
              <a:spLocks/>
            </p:cNvSpPr>
            <p:nvPr/>
          </p:nvSpPr>
          <p:spPr bwMode="auto">
            <a:xfrm rot="-5400000">
              <a:off x="4348162" y="3545880"/>
              <a:ext cx="238125" cy="4597400"/>
            </a:xfrm>
            <a:prstGeom prst="leftBrace">
              <a:avLst>
                <a:gd name="adj1" fmla="val 160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00" name="Text Box 16"/>
            <p:cNvSpPr txBox="1">
              <a:spLocks noChangeArrowheads="1"/>
            </p:cNvSpPr>
            <p:nvPr/>
          </p:nvSpPr>
          <p:spPr bwMode="auto">
            <a:xfrm>
              <a:off x="3919538" y="6028729"/>
              <a:ext cx="1108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数据块</a:t>
              </a:r>
            </a:p>
          </p:txBody>
        </p:sp>
      </p:grpSp>
      <p:sp>
        <p:nvSpPr>
          <p:cNvPr id="1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0313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685800" y="1604094"/>
            <a:ext cx="784664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3333FF"/>
                </a:solidFill>
              </a:rPr>
              <a:t>        </a:t>
            </a:r>
            <a:r>
              <a:rPr lang="zh-CN" altLang="en-US" sz="2000" dirty="0" smtClean="0">
                <a:solidFill>
                  <a:srgbClr val="3333FF"/>
                </a:solidFill>
              </a:rPr>
              <a:t>波特率：</a:t>
            </a:r>
            <a:r>
              <a:rPr lang="zh-CN" altLang="en-US" sz="2000" b="0" dirty="0" smtClean="0"/>
              <a:t>串行</a:t>
            </a:r>
            <a:r>
              <a:rPr lang="zh-CN" altLang="en-US" sz="2000" b="0" dirty="0"/>
              <a:t>通信中，</a:t>
            </a:r>
            <a:r>
              <a:rPr lang="zh-CN" altLang="en-US" sz="2000" b="0" dirty="0" smtClean="0"/>
              <a:t>传输速率用</a:t>
            </a:r>
            <a:r>
              <a:rPr lang="zh-CN" altLang="en-US" sz="2000" b="0" dirty="0"/>
              <a:t>波特率来表示。所谓波特率是指</a:t>
            </a:r>
            <a:r>
              <a:rPr lang="zh-CN" altLang="en-US" sz="2000" b="0" dirty="0">
                <a:solidFill>
                  <a:srgbClr val="FF0000"/>
                </a:solidFill>
              </a:rPr>
              <a:t>单位时间内传送二进制数据的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位数（</a:t>
            </a:r>
            <a:r>
              <a:rPr lang="zh-CN" altLang="en-US" sz="2000" b="0" dirty="0"/>
              <a:t>简写为</a:t>
            </a:r>
            <a:r>
              <a:rPr lang="en-US" altLang="zh-CN" sz="2000" b="0" dirty="0"/>
              <a:t>bps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b="0" dirty="0" smtClean="0"/>
              <a:t>。</a:t>
            </a:r>
            <a:r>
              <a:rPr lang="zh-CN" altLang="en-US" sz="2000" b="0" dirty="0"/>
              <a:t>在计算机里，每秒传输多少位和波特率的含义是完全一致的。</a:t>
            </a:r>
          </a:p>
          <a:p>
            <a:pPr>
              <a:lnSpc>
                <a:spcPct val="125000"/>
              </a:lnSpc>
            </a:pPr>
            <a:r>
              <a:rPr lang="en-US" altLang="zh-CN" sz="2000" b="0" dirty="0"/>
              <a:t> </a:t>
            </a:r>
            <a:r>
              <a:rPr lang="en-US" altLang="zh-CN" sz="2000" b="0" dirty="0" smtClean="0"/>
              <a:t>       </a:t>
            </a:r>
            <a:r>
              <a:rPr lang="zh-CN" altLang="en-US" sz="2000" b="0" dirty="0" smtClean="0"/>
              <a:t>常用</a:t>
            </a:r>
            <a:r>
              <a:rPr lang="zh-CN" altLang="en-US" sz="2000" b="0" dirty="0"/>
              <a:t>的波特率：</a:t>
            </a:r>
            <a:r>
              <a:rPr lang="en-US" altLang="zh-CN" sz="2000" b="0" dirty="0"/>
              <a:t>2400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4800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9600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19200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38400</a:t>
            </a:r>
            <a:r>
              <a:rPr lang="zh-CN" altLang="en-US" sz="2000" b="0" dirty="0"/>
              <a:t>等。</a:t>
            </a:r>
            <a:endParaRPr lang="en-US" altLang="zh-CN" sz="2000" b="0" dirty="0" smtClean="0">
              <a:solidFill>
                <a:schemeClr val="hlink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2000" b="0" dirty="0" smtClean="0">
                <a:solidFill>
                  <a:schemeClr val="hlink"/>
                </a:solidFill>
              </a:rPr>
              <a:t>        </a:t>
            </a:r>
            <a:r>
              <a:rPr lang="zh-CN" altLang="en-US" sz="2000" b="0" dirty="0">
                <a:solidFill>
                  <a:schemeClr val="hlink"/>
                </a:solidFill>
              </a:rPr>
              <a:t>收、发双方的波特率必须一致</a:t>
            </a:r>
            <a:r>
              <a:rPr lang="zh-CN" altLang="en-US" sz="2000" b="0" dirty="0" smtClean="0">
                <a:solidFill>
                  <a:schemeClr val="hlink"/>
                </a:solidFill>
              </a:rPr>
              <a:t>。</a:t>
            </a:r>
            <a:endParaRPr lang="zh-CN" altLang="en-US" sz="2000" b="0" dirty="0">
              <a:solidFill>
                <a:schemeClr val="hlink"/>
              </a:solidFill>
            </a:endParaRP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85800" y="962348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3333FF"/>
                </a:solidFill>
              </a:rPr>
              <a:t>波特率（传输速率）</a:t>
            </a:r>
            <a:r>
              <a:rPr lang="zh-CN" altLang="en-US" b="1" dirty="0" smtClean="0"/>
              <a:t>和</a:t>
            </a:r>
            <a:r>
              <a:rPr lang="zh-CN" altLang="en-US" dirty="0" smtClean="0">
                <a:solidFill>
                  <a:srgbClr val="3333FF"/>
                </a:solidFill>
              </a:rPr>
              <a:t>字符速</a:t>
            </a:r>
            <a:r>
              <a:rPr lang="zh-CN" altLang="en-US" b="1" dirty="0" smtClean="0">
                <a:solidFill>
                  <a:srgbClr val="3333FF"/>
                </a:solidFill>
              </a:rPr>
              <a:t>率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685800" y="3800111"/>
            <a:ext cx="7771864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3333FF"/>
                </a:solidFill>
              </a:rPr>
              <a:t>        字符速率：</a:t>
            </a:r>
            <a:r>
              <a:rPr lang="zh-CN" altLang="en-US" sz="2000" b="0" dirty="0" smtClean="0"/>
              <a:t>串行通信</a:t>
            </a:r>
            <a:r>
              <a:rPr lang="zh-CN" altLang="en-US" sz="2000" b="0" dirty="0"/>
              <a:t>线上所传输的字符数据是按位传送的，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个字符由若干位组成，因此每秒钟所传输的字符数</a:t>
            </a:r>
            <a:r>
              <a:rPr lang="en-US" altLang="zh-CN" sz="2000" b="0" dirty="0"/>
              <a:t>--</a:t>
            </a:r>
            <a:r>
              <a:rPr lang="zh-CN" altLang="en-US" sz="2000" b="0" dirty="0"/>
              <a:t>字符速率和波特率是两种概念</a:t>
            </a:r>
            <a:r>
              <a:rPr lang="zh-CN" altLang="en-US" sz="2000" b="0" dirty="0" smtClean="0"/>
              <a:t>。在</a:t>
            </a:r>
            <a:r>
              <a:rPr lang="zh-CN" altLang="en-US" sz="2000" b="0" dirty="0"/>
              <a:t>串行通信中，所说的传输速率是指波特率，而不是指字符速率，两者的关系是：假如在某异步串行通信中传送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</a:t>
            </a:r>
            <a:r>
              <a:rPr lang="zh-CN" altLang="en-US" sz="2000" b="0" dirty="0" smtClean="0"/>
              <a:t>字符（</a:t>
            </a:r>
            <a:r>
              <a:rPr lang="zh-CN" altLang="en-US" sz="2000" b="0" dirty="0"/>
              <a:t>包括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个起始位，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个数据位，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个偶校验位，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个停止位</a:t>
            </a:r>
            <a:r>
              <a:rPr lang="zh-CN" altLang="en-US" sz="2000" b="0" dirty="0" smtClean="0"/>
              <a:t>），</a:t>
            </a:r>
            <a:r>
              <a:rPr lang="zh-CN" altLang="en-US" sz="2000" b="0" dirty="0"/>
              <a:t>若传输速率是</a:t>
            </a:r>
            <a:r>
              <a:rPr lang="en-US" altLang="zh-CN" sz="2000" b="0" dirty="0" smtClean="0"/>
              <a:t>1200bps</a:t>
            </a:r>
            <a:r>
              <a:rPr lang="zh-CN" altLang="en-US" sz="2000" b="0" dirty="0" smtClean="0"/>
              <a:t>，</a:t>
            </a:r>
            <a:r>
              <a:rPr lang="zh-CN" altLang="en-US" sz="2000" b="0" dirty="0"/>
              <a:t>那么，每秒所能传送的字符</a:t>
            </a:r>
            <a:r>
              <a:rPr lang="zh-CN" altLang="en-US" sz="2000" b="0" dirty="0" smtClean="0"/>
              <a:t>数，即字符速率是：</a:t>
            </a:r>
            <a:endParaRPr lang="en-US" altLang="zh-CN" sz="2000" b="0" dirty="0" smtClean="0"/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0" dirty="0">
                <a:latin typeface="+mn-lt"/>
              </a:rPr>
              <a:t>	</a:t>
            </a:r>
            <a:r>
              <a:rPr lang="en-US" altLang="zh-CN" sz="2000" b="0" dirty="0" smtClean="0">
                <a:latin typeface="+mn-lt"/>
              </a:rPr>
              <a:t>1200/(1+8+1+2)=100</a:t>
            </a:r>
            <a:r>
              <a:rPr lang="zh-CN" altLang="en-US" sz="2000" b="0" dirty="0" smtClean="0">
                <a:latin typeface="+mn-lt"/>
              </a:rPr>
              <a:t>字符</a:t>
            </a:r>
            <a:r>
              <a:rPr lang="en-US" altLang="zh-CN" sz="2000" b="0" dirty="0" smtClean="0">
                <a:latin typeface="+mn-lt"/>
              </a:rPr>
              <a:t>/s</a:t>
            </a:r>
            <a:r>
              <a:rPr lang="zh-CN" altLang="en-US" sz="2000" b="0" dirty="0" smtClean="0">
                <a:latin typeface="+mn-lt"/>
              </a:rPr>
              <a:t>。</a:t>
            </a:r>
            <a:endParaRPr lang="en-US" altLang="zh-CN" sz="2000" b="0" dirty="0">
              <a:latin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8069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75556" y="980728"/>
            <a:ext cx="813690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 b="0" dirty="0"/>
              <a:t>例</a:t>
            </a:r>
            <a:r>
              <a:rPr lang="zh-CN" altLang="en-US" sz="2000" b="0" dirty="0" smtClean="0"/>
              <a:t>：假设</a:t>
            </a:r>
            <a:r>
              <a:rPr lang="zh-CN" altLang="en-US" sz="2000" b="0" dirty="0"/>
              <a:t>每个字符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位，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位起始位和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位终止位。</a:t>
            </a:r>
            <a:r>
              <a:rPr lang="zh-CN" altLang="en-US" sz="2000" b="0" dirty="0" smtClean="0"/>
              <a:t>计算串行传输</a:t>
            </a: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页需要多少时间</a:t>
            </a:r>
            <a:r>
              <a:rPr lang="zh-CN" altLang="en-US" sz="2000" b="0" dirty="0"/>
              <a:t>？（若数据传输率为</a:t>
            </a:r>
            <a:r>
              <a:rPr lang="en-US" altLang="zh-CN" sz="2000" b="0" dirty="0" smtClean="0"/>
              <a:t>9600bps</a:t>
            </a:r>
            <a:r>
              <a:rPr lang="zh-CN" altLang="en-US" sz="2000" b="0" dirty="0" smtClean="0"/>
              <a:t>）</a:t>
            </a:r>
            <a:endParaRPr lang="en-US" altLang="zh-CN" sz="2000" b="0" dirty="0"/>
          </a:p>
          <a:p>
            <a:pPr>
              <a:spcBef>
                <a:spcPts val="0"/>
              </a:spcBef>
            </a:pPr>
            <a:r>
              <a:rPr lang="zh-CN" altLang="en-US" sz="2000" b="0" dirty="0"/>
              <a:t>解：每个字符</a:t>
            </a:r>
            <a:r>
              <a:rPr lang="en-US" altLang="zh-CN" sz="2000" b="0" dirty="0"/>
              <a:t>10b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/>
              <a:t>        </a:t>
            </a:r>
            <a:r>
              <a:rPr lang="zh-CN" altLang="en-US" sz="2000" b="0" dirty="0"/>
              <a:t>总数据量为：</a:t>
            </a:r>
            <a:r>
              <a:rPr lang="en-US" altLang="zh-CN" sz="2000" b="0" dirty="0"/>
              <a:t>10*80*25*5=100000b</a:t>
            </a:r>
          </a:p>
          <a:p>
            <a:pPr>
              <a:spcBef>
                <a:spcPts val="0"/>
              </a:spcBef>
            </a:pPr>
            <a:r>
              <a:rPr lang="en-US" altLang="zh-CN" sz="2000" b="0" dirty="0"/>
              <a:t>        </a:t>
            </a:r>
            <a:r>
              <a:rPr lang="zh-CN" altLang="en-US" sz="2000" b="0" dirty="0"/>
              <a:t>所需时间：</a:t>
            </a:r>
            <a:r>
              <a:rPr lang="en-US" altLang="zh-CN" sz="2000" b="0" dirty="0"/>
              <a:t>100000/9600=10.4</a:t>
            </a:r>
            <a:r>
              <a:rPr lang="zh-CN" altLang="en-US" sz="2000" b="0" dirty="0"/>
              <a:t>秒</a:t>
            </a:r>
            <a:endParaRPr lang="en-US" altLang="zh-CN" sz="2000" b="0" dirty="0"/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264" y="2708920"/>
            <a:ext cx="8152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3333FF"/>
                </a:solidFill>
              </a:rPr>
              <a:t>波特率因子：</a:t>
            </a:r>
            <a:r>
              <a:rPr lang="zh-CN" altLang="en-US" sz="2000" b="0" dirty="0" smtClean="0"/>
              <a:t>在</a:t>
            </a:r>
            <a:r>
              <a:rPr lang="zh-CN" altLang="en-US" sz="2000" b="0" dirty="0"/>
              <a:t>发送数据时，发送器在发送时钟（下降沿）作用下，将移位寄存器的数据按位串行移位输出；在接收数据时，接收器在接收时钟（上升沿）作用下对接收数据位采样，并按位串行移入移位寄存器</a:t>
            </a:r>
            <a:r>
              <a:rPr lang="zh-CN" altLang="en-US" sz="2000" b="0" dirty="0" smtClean="0"/>
              <a:t>。因此</a:t>
            </a:r>
            <a:r>
              <a:rPr lang="zh-CN" altLang="en-US" sz="2000" b="0" dirty="0"/>
              <a:t>，</a:t>
            </a:r>
            <a:r>
              <a:rPr lang="zh-CN" altLang="en-US" sz="2000" b="0" dirty="0">
                <a:solidFill>
                  <a:srgbClr val="FF0000"/>
                </a:solidFill>
              </a:rPr>
              <a:t>发送／接收时钟的快慢直接影响通信设备发送／接收字符数据的速度</a:t>
            </a:r>
            <a:r>
              <a:rPr lang="zh-CN" altLang="en-US" sz="2000" b="0" dirty="0" smtClean="0"/>
              <a:t>。用波特率因子来表示发送</a:t>
            </a:r>
            <a:r>
              <a:rPr lang="zh-CN" altLang="en-US" sz="2000" b="0" dirty="0"/>
              <a:t>／接收时钟频率与波特率的关系：</a:t>
            </a:r>
          </a:p>
          <a:p>
            <a:pPr algn="just"/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发收</a:t>
            </a:r>
            <a:r>
              <a:rPr lang="zh-CN" altLang="en-US" sz="2000" b="0" dirty="0"/>
              <a:t>时钟频率 </a:t>
            </a:r>
            <a:r>
              <a:rPr lang="en-US" altLang="zh-CN" sz="2000" b="0" dirty="0"/>
              <a:t>=n*</a:t>
            </a:r>
            <a:r>
              <a:rPr lang="zh-CN" altLang="en-US" sz="2000" b="0" dirty="0"/>
              <a:t>（</a:t>
            </a:r>
            <a:r>
              <a:rPr lang="zh-CN" altLang="en-US" sz="2000" b="0" dirty="0" smtClean="0"/>
              <a:t>发收波特率）或者</a:t>
            </a:r>
            <a:endParaRPr lang="en-US" altLang="zh-CN" sz="2000" b="0" dirty="0" smtClean="0"/>
          </a:p>
          <a:p>
            <a:pPr algn="just"/>
            <a:r>
              <a:rPr lang="en-US" altLang="zh-CN" sz="2000" b="0" dirty="0" smtClean="0"/>
              <a:t>	</a:t>
            </a:r>
            <a:r>
              <a:rPr lang="zh-CN" altLang="en-US" sz="2000" b="0" dirty="0" smtClean="0"/>
              <a:t>发收</a:t>
            </a:r>
            <a:r>
              <a:rPr lang="zh-CN" altLang="en-US" sz="2000" b="0" dirty="0"/>
              <a:t>波特率</a:t>
            </a:r>
            <a:r>
              <a:rPr lang="en-US" altLang="zh-CN" sz="2000" b="0" dirty="0"/>
              <a:t>=</a:t>
            </a:r>
            <a:r>
              <a:rPr lang="zh-CN" altLang="en-US" sz="2000" b="0" dirty="0" smtClean="0"/>
              <a:t>发收时</a:t>
            </a:r>
            <a:r>
              <a:rPr lang="zh-CN" altLang="en-US" sz="2000" b="0" dirty="0"/>
              <a:t>钟</a:t>
            </a:r>
            <a:r>
              <a:rPr lang="en-US" altLang="zh-CN" sz="2000" b="0" dirty="0"/>
              <a:t>/n </a:t>
            </a:r>
            <a:r>
              <a:rPr lang="zh-CN" altLang="en-US" sz="2000" b="0" dirty="0"/>
              <a:t>（其中</a:t>
            </a:r>
            <a:r>
              <a:rPr lang="en-US" altLang="zh-CN" sz="2000" b="0" dirty="0"/>
              <a:t>n=1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16</a:t>
            </a:r>
            <a:r>
              <a:rPr lang="zh-CN" altLang="en-US" sz="2000" b="0" dirty="0"/>
              <a:t>，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） </a:t>
            </a:r>
          </a:p>
          <a:p>
            <a:pPr algn="just"/>
            <a:r>
              <a:rPr lang="zh-CN" altLang="en-US" sz="2000" b="0" dirty="0"/>
              <a:t>　　因此</a:t>
            </a:r>
            <a:r>
              <a:rPr lang="zh-CN" altLang="en-US" sz="2000" b="0" dirty="0" smtClean="0"/>
              <a:t>，可</a:t>
            </a:r>
            <a:r>
              <a:rPr lang="zh-CN" altLang="en-US" sz="2000" b="0" dirty="0"/>
              <a:t>根据所要求的传输波特率及所选择</a:t>
            </a:r>
            <a:r>
              <a:rPr lang="zh-CN" altLang="en-US" sz="2000" b="0" dirty="0" smtClean="0"/>
              <a:t>的波特率因子</a:t>
            </a:r>
            <a:r>
              <a:rPr lang="en-US" altLang="zh-CN" sz="2000" b="0" dirty="0" smtClean="0"/>
              <a:t>n</a:t>
            </a:r>
            <a:r>
              <a:rPr lang="zh-CN" altLang="en-US" sz="2000" b="0" dirty="0"/>
              <a:t>来确定发送／接收时钟的频率</a:t>
            </a:r>
            <a:r>
              <a:rPr lang="zh-CN" altLang="en-US" sz="2000" b="0" dirty="0" smtClean="0"/>
              <a:t>。例如</a:t>
            </a:r>
            <a:r>
              <a:rPr lang="zh-CN" altLang="en-US" sz="2000" b="0" dirty="0"/>
              <a:t>：要求传输速率为</a:t>
            </a:r>
            <a:r>
              <a:rPr lang="en-US" altLang="zh-CN" sz="2000" b="0" dirty="0"/>
              <a:t>1200</a:t>
            </a:r>
            <a:r>
              <a:rPr lang="zh-CN" altLang="en-US" sz="2000" b="0" dirty="0"/>
              <a:t>波特，则 </a:t>
            </a:r>
          </a:p>
          <a:p>
            <a:r>
              <a:rPr lang="zh-CN" altLang="en-US" sz="2000" b="0" dirty="0"/>
              <a:t>　　当选择</a:t>
            </a:r>
            <a:r>
              <a:rPr lang="en-US" altLang="zh-CN" sz="2000" b="0" dirty="0"/>
              <a:t>n=1</a:t>
            </a:r>
            <a:r>
              <a:rPr lang="zh-CN" altLang="en-US" sz="2000" b="0" dirty="0"/>
              <a:t>时，</a:t>
            </a:r>
            <a:r>
              <a:rPr lang="zh-CN" altLang="en-US" sz="2000" b="0" dirty="0" smtClean="0"/>
              <a:t>发收</a:t>
            </a:r>
            <a:r>
              <a:rPr lang="zh-CN" altLang="en-US" sz="2000" b="0" dirty="0"/>
              <a:t>时钟频率＝</a:t>
            </a:r>
            <a:r>
              <a:rPr lang="en-US" altLang="zh-CN" sz="2000" b="0" dirty="0" smtClean="0"/>
              <a:t>1.2kHz </a:t>
            </a:r>
            <a:endParaRPr lang="en-US" altLang="zh-CN" sz="2000" b="0" dirty="0"/>
          </a:p>
          <a:p>
            <a:r>
              <a:rPr lang="zh-CN" altLang="en-US" sz="2000" b="0" dirty="0"/>
              <a:t>　　当选择</a:t>
            </a:r>
            <a:r>
              <a:rPr lang="en-US" altLang="zh-CN" sz="2000" b="0" dirty="0"/>
              <a:t>n=16</a:t>
            </a:r>
            <a:r>
              <a:rPr lang="zh-CN" altLang="en-US" sz="2000" b="0" dirty="0"/>
              <a:t>时，</a:t>
            </a:r>
            <a:r>
              <a:rPr lang="zh-CN" altLang="en-US" sz="2000" b="0" dirty="0" smtClean="0"/>
              <a:t>发收</a:t>
            </a:r>
            <a:r>
              <a:rPr lang="zh-CN" altLang="en-US" sz="2000" b="0" dirty="0"/>
              <a:t>时钟频率＝</a:t>
            </a:r>
            <a:r>
              <a:rPr lang="en-US" altLang="zh-CN" sz="2000" b="0" dirty="0" smtClean="0"/>
              <a:t>19.2kHz </a:t>
            </a:r>
            <a:endParaRPr lang="en-US" altLang="zh-CN" sz="2000" b="0" dirty="0"/>
          </a:p>
          <a:p>
            <a:r>
              <a:rPr lang="zh-CN" altLang="en-US" sz="2000" b="0" dirty="0"/>
              <a:t>　　当选择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＝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时，</a:t>
            </a:r>
            <a:r>
              <a:rPr lang="zh-CN" altLang="en-US" sz="2000" b="0" dirty="0" smtClean="0"/>
              <a:t>发收</a:t>
            </a:r>
            <a:r>
              <a:rPr lang="zh-CN" altLang="en-US" sz="2000" b="0" dirty="0"/>
              <a:t>时钟频率＝</a:t>
            </a:r>
            <a:r>
              <a:rPr lang="en-US" altLang="zh-CN" sz="2000" b="0" dirty="0" smtClean="0"/>
              <a:t>76.8kHz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09742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503548" y="1088740"/>
            <a:ext cx="79248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000" dirty="0"/>
              <a:t>信号的调制与解调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200" b="0" dirty="0" smtClean="0"/>
              <a:t>为了</a:t>
            </a:r>
            <a:r>
              <a:rPr lang="zh-CN" altLang="en-US" sz="2200" b="0" dirty="0"/>
              <a:t>保证信号传送的正确性</a:t>
            </a:r>
            <a:r>
              <a:rPr lang="zh-CN" altLang="en-US" sz="2200" b="0" dirty="0" smtClean="0"/>
              <a:t>，在</a:t>
            </a:r>
            <a:r>
              <a:rPr lang="zh-CN" altLang="en-US" sz="2200" b="0" dirty="0"/>
              <a:t>长距离通信中</a:t>
            </a:r>
            <a:r>
              <a:rPr lang="zh-CN" altLang="en-US" sz="2200" b="0" dirty="0" smtClean="0"/>
              <a:t>，采用</a:t>
            </a:r>
            <a:r>
              <a:rPr lang="zh-CN" altLang="en-US" sz="2200" b="0" dirty="0"/>
              <a:t>调制／</a:t>
            </a:r>
            <a:r>
              <a:rPr lang="zh-CN" altLang="en-US" sz="2200" b="0" dirty="0" smtClean="0"/>
              <a:t>解调器来</a:t>
            </a:r>
            <a:r>
              <a:rPr lang="zh-CN" altLang="en-US" sz="2200" b="0" dirty="0"/>
              <a:t>改善信号的</a:t>
            </a:r>
            <a:r>
              <a:rPr lang="zh-CN" altLang="en-US" sz="2200" b="0" dirty="0" smtClean="0"/>
              <a:t>品质</a:t>
            </a:r>
            <a:endParaRPr lang="en-US" altLang="zh-CN" sz="22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200" b="0" dirty="0" smtClean="0"/>
              <a:t>调制器</a:t>
            </a:r>
            <a:r>
              <a:rPr lang="zh-CN" altLang="en-US" sz="2200" b="0" dirty="0"/>
              <a:t>把数字信号转换为模拟信号，经过传输线送到目的地后</a:t>
            </a:r>
            <a:r>
              <a:rPr lang="zh-CN" altLang="en-US" sz="2200" b="0" dirty="0" smtClean="0"/>
              <a:t>，再</a:t>
            </a:r>
            <a:r>
              <a:rPr lang="zh-CN" altLang="en-US" sz="2200" b="0" dirty="0"/>
              <a:t>用解调器检测此模拟信号</a:t>
            </a:r>
            <a:r>
              <a:rPr lang="zh-CN" altLang="en-US" sz="2200" b="0" dirty="0" smtClean="0"/>
              <a:t>，并</a:t>
            </a:r>
            <a:r>
              <a:rPr lang="zh-CN" altLang="en-US" sz="2200" b="0" dirty="0"/>
              <a:t>把它转换成</a:t>
            </a:r>
            <a:r>
              <a:rPr lang="zh-CN" altLang="en-US" sz="2200" b="0" dirty="0" smtClean="0"/>
              <a:t>数字信号</a:t>
            </a:r>
            <a:endParaRPr lang="en-US" altLang="zh-CN" sz="22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b="0" dirty="0" smtClean="0"/>
              <a:t>在</a:t>
            </a:r>
            <a:r>
              <a:rPr lang="zh-CN" altLang="en-US" b="0" dirty="0"/>
              <a:t>实际应用中， 通常把</a:t>
            </a:r>
            <a:r>
              <a:rPr lang="zh-CN" altLang="en-US" b="0" dirty="0" smtClean="0"/>
              <a:t>调调制器和解调器做到一起，构成调制解调器（</a:t>
            </a:r>
            <a:r>
              <a:rPr lang="en-US" altLang="zh-CN" b="0" dirty="0" smtClean="0"/>
              <a:t>MODEM</a:t>
            </a:r>
            <a:r>
              <a:rPr lang="zh-CN" altLang="en-US" b="0" dirty="0" smtClean="0"/>
              <a:t>）</a:t>
            </a:r>
            <a:endParaRPr lang="zh-CN" altLang="en-US" b="0" dirty="0"/>
          </a:p>
        </p:txBody>
      </p:sp>
      <p:sp>
        <p:nvSpPr>
          <p:cNvPr id="2" name="矩形 1"/>
          <p:cNvSpPr/>
          <p:nvPr/>
        </p:nvSpPr>
        <p:spPr>
          <a:xfrm>
            <a:off x="611560" y="4080990"/>
            <a:ext cx="7956884" cy="216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 smtClean="0">
                <a:latin typeface="+mn-lt"/>
              </a:rPr>
              <a:t>调制技术：</a:t>
            </a:r>
            <a:endParaRPr lang="en-US" altLang="zh-CN" sz="2200" dirty="0" smtClean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0" dirty="0" smtClean="0">
                <a:latin typeface="+mn-lt"/>
              </a:rPr>
              <a:t>ASK（调幅</a:t>
            </a:r>
            <a:r>
              <a:rPr lang="zh-CN" altLang="en-US" sz="2200" b="0" dirty="0">
                <a:latin typeface="+mn-lt"/>
              </a:rPr>
              <a:t>）用载波信号的不同幅度</a:t>
            </a:r>
            <a:r>
              <a:rPr lang="zh-CN" altLang="en-US" sz="2200" b="0" dirty="0" smtClean="0">
                <a:latin typeface="+mn-lt"/>
              </a:rPr>
              <a:t>代表‘</a:t>
            </a:r>
            <a:r>
              <a:rPr lang="en-US" altLang="zh-CN" sz="2200" b="0" dirty="0" smtClean="0">
                <a:latin typeface="+mn-lt"/>
              </a:rPr>
              <a:t>1</a:t>
            </a:r>
            <a:r>
              <a:rPr lang="zh-CN" altLang="en-US" sz="2200" b="0" dirty="0" smtClean="0">
                <a:latin typeface="+mn-lt"/>
              </a:rPr>
              <a:t>’和‘</a:t>
            </a:r>
            <a:r>
              <a:rPr lang="en-US" altLang="zh-CN" sz="2200" b="0" dirty="0" smtClean="0">
                <a:latin typeface="+mn-lt"/>
              </a:rPr>
              <a:t>0</a:t>
            </a:r>
            <a:r>
              <a:rPr lang="zh-CN" altLang="en-US" sz="2200" b="0" dirty="0" smtClean="0">
                <a:latin typeface="+mn-lt"/>
              </a:rPr>
              <a:t>’</a:t>
            </a:r>
            <a:endParaRPr lang="zh-CN" altLang="en-US" sz="2200" b="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200" b="0" dirty="0" smtClean="0">
                <a:latin typeface="+mn-lt"/>
              </a:rPr>
              <a:t>FSK（调频</a:t>
            </a:r>
            <a:r>
              <a:rPr lang="zh-CN" altLang="en-US" sz="2200" b="0" dirty="0">
                <a:latin typeface="+mn-lt"/>
              </a:rPr>
              <a:t>）用载波信号的不同频率</a:t>
            </a:r>
            <a:r>
              <a:rPr lang="zh-CN" altLang="en-US" sz="2200" b="0" dirty="0" smtClean="0">
                <a:latin typeface="+mn-lt"/>
              </a:rPr>
              <a:t>代表</a:t>
            </a:r>
            <a:r>
              <a:rPr lang="zh-CN" altLang="en-US" sz="2200" b="0" dirty="0"/>
              <a:t>‘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’和‘</a:t>
            </a:r>
            <a:r>
              <a:rPr lang="en-US" altLang="zh-CN" sz="2200" b="0" dirty="0"/>
              <a:t>0</a:t>
            </a:r>
            <a:r>
              <a:rPr lang="zh-CN" altLang="en-US" sz="2200" b="0" dirty="0"/>
              <a:t>’</a:t>
            </a:r>
          </a:p>
          <a:p>
            <a:pPr>
              <a:lnSpc>
                <a:spcPct val="125000"/>
              </a:lnSpc>
            </a:pPr>
            <a:r>
              <a:rPr lang="zh-CN" altLang="en-US" sz="2200" b="0" dirty="0" smtClean="0">
                <a:latin typeface="+mn-lt"/>
              </a:rPr>
              <a:t>PSK（调相</a:t>
            </a:r>
            <a:r>
              <a:rPr lang="zh-CN" altLang="en-US" sz="2200" b="0" dirty="0">
                <a:latin typeface="+mn-lt"/>
              </a:rPr>
              <a:t>）用载波信号的相位变化</a:t>
            </a:r>
            <a:r>
              <a:rPr lang="zh-CN" altLang="en-US" sz="2200" b="0" dirty="0" smtClean="0">
                <a:latin typeface="+mn-lt"/>
              </a:rPr>
              <a:t>代表</a:t>
            </a:r>
            <a:r>
              <a:rPr lang="zh-CN" altLang="en-US" sz="2200" b="0" dirty="0"/>
              <a:t>‘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’</a:t>
            </a:r>
            <a:r>
              <a:rPr lang="zh-CN" altLang="en-US" sz="2200" b="0" dirty="0" smtClean="0">
                <a:latin typeface="+mn-lt"/>
              </a:rPr>
              <a:t>和</a:t>
            </a:r>
            <a:r>
              <a:rPr lang="zh-CN" altLang="en-US" sz="2200" b="0" dirty="0"/>
              <a:t>‘</a:t>
            </a:r>
            <a:r>
              <a:rPr lang="en-US" altLang="zh-CN" sz="2200" b="0" dirty="0"/>
              <a:t>0</a:t>
            </a:r>
            <a:r>
              <a:rPr lang="zh-CN" altLang="en-US" sz="2200" b="0" dirty="0"/>
              <a:t>’</a:t>
            </a:r>
            <a:r>
              <a:rPr lang="zh-CN" altLang="en-US" sz="2200" b="0" dirty="0" smtClean="0">
                <a:latin typeface="+mn-lt"/>
              </a:rPr>
              <a:t>(</a:t>
            </a:r>
            <a:r>
              <a:rPr lang="zh-CN" altLang="en-US" sz="2200" b="0" dirty="0">
                <a:latin typeface="+mn-lt"/>
              </a:rPr>
              <a:t>有变化</a:t>
            </a:r>
            <a:r>
              <a:rPr lang="zh-CN" altLang="en-US" sz="2200" b="0" dirty="0" smtClean="0">
                <a:latin typeface="+mn-lt"/>
              </a:rPr>
              <a:t>为</a:t>
            </a:r>
            <a:r>
              <a:rPr lang="zh-CN" altLang="en-US" sz="2200" b="0" dirty="0"/>
              <a:t>‘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’</a:t>
            </a:r>
            <a:r>
              <a:rPr lang="zh-CN" altLang="en-US" sz="2200" b="0" dirty="0" smtClean="0">
                <a:latin typeface="+mn-lt"/>
              </a:rPr>
              <a:t>, </a:t>
            </a:r>
            <a:r>
              <a:rPr lang="zh-CN" altLang="en-US" sz="2200" b="0" dirty="0">
                <a:latin typeface="+mn-lt"/>
              </a:rPr>
              <a:t>无变化</a:t>
            </a:r>
            <a:r>
              <a:rPr lang="zh-CN" altLang="en-US" sz="2200" b="0" dirty="0" smtClean="0">
                <a:latin typeface="+mn-lt"/>
              </a:rPr>
              <a:t>为</a:t>
            </a:r>
            <a:r>
              <a:rPr lang="zh-CN" altLang="en-US" sz="2200" b="0" dirty="0"/>
              <a:t>‘</a:t>
            </a:r>
            <a:r>
              <a:rPr lang="en-US" altLang="zh-CN" sz="2200" b="0" dirty="0"/>
              <a:t>0</a:t>
            </a:r>
            <a:r>
              <a:rPr lang="zh-CN" altLang="en-US" sz="2200" b="0" dirty="0"/>
              <a:t>’</a:t>
            </a:r>
            <a:r>
              <a:rPr lang="zh-CN" altLang="en-US" sz="2200" b="0" dirty="0" smtClean="0">
                <a:latin typeface="+mn-lt"/>
              </a:rPr>
              <a:t>)</a:t>
            </a:r>
            <a:endParaRPr lang="zh-CN" altLang="en-US" sz="2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37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6681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68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419100" y="457200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0" hangingPunct="0"/>
            <a:endParaRPr kumimoji="1" lang="en-US" altLang="zh-CN" sz="2000" b="1">
              <a:solidFill>
                <a:schemeClr val="bg1"/>
              </a:solidFill>
              <a:latin typeface="Times New Roman" pitchFamily="18" charset="0"/>
            </a:endParaRPr>
          </a:p>
          <a:p>
            <a:pPr eaLnBrk="0" hangingPunct="0"/>
            <a:endParaRPr kumimoji="1" lang="en-US" altLang="zh-CN" sz="20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452120" y="944724"/>
            <a:ext cx="78855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cs typeface="Times New Roman" panose="02020603050405020304" pitchFamily="18" charset="0"/>
              </a:rPr>
              <a:t>专用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IC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：通用异步接收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/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发送器（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UNIVERSAL  ASYNCHRONOUS  RECEIVER /TRANSMITTER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），</a:t>
            </a:r>
            <a:r>
              <a:rPr kumimoji="1" lang="en-US" altLang="zh-CN" sz="2000" dirty="0">
                <a:cs typeface="Times New Roman" panose="02020603050405020304" pitchFamily="18" charset="0"/>
              </a:rPr>
              <a:t>UART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宋体" pitchFamily="2" charset="-122"/>
              </a:rPr>
              <a:t>作用：</a:t>
            </a:r>
            <a:endParaRPr kumimoji="1" lang="en-US" altLang="zh-CN" sz="2000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itchFamily="2" charset="-122"/>
              </a:rPr>
              <a:t>1.</a:t>
            </a:r>
            <a:r>
              <a:rPr kumimoji="1" lang="zh-CN" altLang="en-US" sz="2000" dirty="0">
                <a:latin typeface="宋体" pitchFamily="2" charset="-122"/>
              </a:rPr>
              <a:t>数据的串行化</a:t>
            </a:r>
            <a:r>
              <a:rPr kumimoji="1" lang="en-US" altLang="zh-CN" sz="2000" dirty="0">
                <a:latin typeface="宋体" pitchFamily="2" charset="-122"/>
              </a:rPr>
              <a:t>(</a:t>
            </a:r>
            <a:r>
              <a:rPr kumimoji="1" lang="zh-CN" altLang="en-US" sz="2000" dirty="0">
                <a:latin typeface="宋体" pitchFamily="2" charset="-122"/>
              </a:rPr>
              <a:t>并行数据转化为串行数据</a:t>
            </a:r>
            <a:r>
              <a:rPr kumimoji="1" lang="en-US" altLang="zh-CN" sz="2000" dirty="0">
                <a:latin typeface="宋体" pitchFamily="2" charset="-122"/>
              </a:rPr>
              <a:t>)</a:t>
            </a:r>
            <a:r>
              <a:rPr kumimoji="1" lang="zh-CN" altLang="en-US" sz="2000" dirty="0">
                <a:latin typeface="宋体" pitchFamily="2" charset="-122"/>
              </a:rPr>
              <a:t>和反串行化（串行数据转化为并行数据</a:t>
            </a:r>
            <a:r>
              <a:rPr kumimoji="1" lang="zh-CN" altLang="en-US" sz="2000" dirty="0" smtClean="0">
                <a:latin typeface="宋体" pitchFamily="2" charset="-122"/>
              </a:rPr>
              <a:t>）。</a:t>
            </a:r>
            <a:endParaRPr kumimoji="1" lang="zh-CN" altLang="en-US" sz="2000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宋体" pitchFamily="2" charset="-122"/>
              </a:rPr>
              <a:t>2.</a:t>
            </a:r>
            <a:r>
              <a:rPr kumimoji="1" lang="zh-CN" altLang="en-US" sz="2000" dirty="0">
                <a:latin typeface="宋体" pitchFamily="2" charset="-122"/>
              </a:rPr>
              <a:t>错误</a:t>
            </a:r>
            <a:r>
              <a:rPr kumimoji="1" lang="zh-CN" altLang="en-US" sz="2000" dirty="0" smtClean="0">
                <a:latin typeface="宋体" pitchFamily="2" charset="-122"/>
              </a:rPr>
              <a:t>检验。</a:t>
            </a:r>
            <a:endParaRPr kumimoji="1" lang="zh-CN" altLang="en-US" sz="2000" dirty="0">
              <a:latin typeface="宋体" pitchFamily="2" charset="-122"/>
            </a:endParaRPr>
          </a:p>
        </p:txBody>
      </p:sp>
      <p:pic>
        <p:nvPicPr>
          <p:cNvPr id="6778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5" y="3897052"/>
            <a:ext cx="7391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48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12675" y="1160748"/>
            <a:ext cx="4866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标准串行通信接口</a:t>
            </a:r>
            <a:r>
              <a:rPr lang="en-US" altLang="zh-CN" sz="2800" dirty="0" smtClean="0"/>
              <a:t>RS232C</a:t>
            </a:r>
            <a:endParaRPr lang="zh-CN" altLang="en-US" sz="2800" b="1" dirty="0"/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50886" name="Text Box 6"/>
          <p:cNvSpPr txBox="1">
            <a:spLocks noChangeArrowheads="1"/>
          </p:cNvSpPr>
          <p:nvPr/>
        </p:nvSpPr>
        <p:spPr bwMode="auto">
          <a:xfrm>
            <a:off x="611560" y="1880828"/>
            <a:ext cx="79248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200" b="0" dirty="0"/>
              <a:t>美国电子工业协会</a:t>
            </a:r>
            <a:r>
              <a:rPr lang="en-US" altLang="zh-CN" sz="2200" b="0" dirty="0"/>
              <a:t>EIA</a:t>
            </a:r>
            <a:r>
              <a:rPr lang="zh-CN" altLang="en-US" sz="2200" b="0" dirty="0"/>
              <a:t>制定的通用标准串行</a:t>
            </a:r>
            <a:r>
              <a:rPr lang="zh-CN" altLang="en-US" sz="2200" b="0" dirty="0" smtClean="0"/>
              <a:t>接口</a:t>
            </a:r>
            <a:endParaRPr lang="en-US" altLang="zh-CN" sz="2200" b="0" dirty="0" smtClean="0"/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200" b="0" dirty="0" smtClean="0"/>
              <a:t>1962</a:t>
            </a:r>
            <a:r>
              <a:rPr lang="zh-CN" altLang="en-US" sz="2200" b="0" dirty="0"/>
              <a:t>年公布， </a:t>
            </a:r>
            <a:r>
              <a:rPr lang="en-US" altLang="zh-CN" sz="2200" b="0" dirty="0"/>
              <a:t>1969</a:t>
            </a:r>
            <a:r>
              <a:rPr lang="zh-CN" altLang="en-US" sz="2200" b="0" dirty="0"/>
              <a:t>年修订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2200" b="0" dirty="0" smtClean="0"/>
              <a:t>1987</a:t>
            </a:r>
            <a:r>
              <a:rPr lang="zh-CN" altLang="en-US" sz="2200" b="0" dirty="0"/>
              <a:t>年</a:t>
            </a:r>
            <a:r>
              <a:rPr lang="en-US" altLang="zh-CN" sz="2200" b="0" dirty="0"/>
              <a:t>1</a:t>
            </a:r>
            <a:r>
              <a:rPr lang="zh-CN" altLang="en-US" sz="2200" b="0" dirty="0"/>
              <a:t>月正式改名为</a:t>
            </a:r>
            <a:r>
              <a:rPr lang="en-US" altLang="zh-CN" sz="2200" b="0" dirty="0"/>
              <a:t>EIA-232D</a:t>
            </a:r>
            <a:endParaRPr lang="en-US" altLang="zh-CN" sz="2200" b="0" dirty="0" smtClean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b="0" dirty="0"/>
              <a:t>设计目的是用于连接</a:t>
            </a:r>
            <a:r>
              <a:rPr lang="zh-CN" altLang="en-US" b="0" dirty="0" smtClean="0"/>
              <a:t>调制解调器</a:t>
            </a:r>
            <a:endParaRPr lang="en-US" altLang="zh-CN" b="0" dirty="0" smtClean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b="0" dirty="0" smtClean="0"/>
              <a:t>现</a:t>
            </a:r>
            <a:r>
              <a:rPr lang="zh-CN" altLang="en-US" b="0" dirty="0"/>
              <a:t>已成为数据终端设备</a:t>
            </a:r>
            <a:r>
              <a:rPr lang="en-US" altLang="zh-CN" b="0" dirty="0"/>
              <a:t>DTE </a:t>
            </a:r>
            <a:r>
              <a:rPr lang="zh-CN" altLang="en-US" b="0" dirty="0" smtClean="0"/>
              <a:t>（例如</a:t>
            </a:r>
            <a:r>
              <a:rPr lang="zh-CN" altLang="en-US" b="0" dirty="0"/>
              <a:t>计算机）与数据通信设备</a:t>
            </a:r>
            <a:r>
              <a:rPr lang="en-US" altLang="zh-CN" b="0" dirty="0" smtClean="0"/>
              <a:t>DCE</a:t>
            </a:r>
            <a:r>
              <a:rPr lang="zh-CN" altLang="en-US" b="0" dirty="0" smtClean="0"/>
              <a:t>（例如</a:t>
            </a:r>
            <a:r>
              <a:rPr lang="zh-CN" altLang="en-US" b="0" dirty="0"/>
              <a:t>调制解调器）的标准</a:t>
            </a:r>
            <a:r>
              <a:rPr lang="zh-CN" altLang="en-US" b="0" dirty="0" smtClean="0"/>
              <a:t>接口</a:t>
            </a:r>
            <a:endParaRPr lang="en-US" altLang="zh-CN" b="0" dirty="0" smtClean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b="0" dirty="0" smtClean="0"/>
              <a:t>可</a:t>
            </a:r>
            <a:r>
              <a:rPr lang="zh-CN" altLang="en-US" b="0" dirty="0"/>
              <a:t>实现远距离通信</a:t>
            </a:r>
            <a:r>
              <a:rPr lang="zh-CN" altLang="en-US" b="0" dirty="0" smtClean="0"/>
              <a:t>，也</a:t>
            </a:r>
            <a:r>
              <a:rPr lang="zh-CN" altLang="en-US" b="0" dirty="0"/>
              <a:t>可近距离连接两台微机</a:t>
            </a:r>
          </a:p>
        </p:txBody>
      </p:sp>
    </p:spTree>
    <p:extLst>
      <p:ext uri="{BB962C8B-B14F-4D97-AF65-F5344CB8AC3E}">
        <p14:creationId xmlns:p14="http://schemas.microsoft.com/office/powerpoint/2010/main" val="2733431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958524"/>
            <a:ext cx="6948772" cy="362699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" t="11790" r="16195"/>
          <a:stretch/>
        </p:blipFill>
        <p:spPr bwMode="auto">
          <a:xfrm>
            <a:off x="2544157" y="980728"/>
            <a:ext cx="3828043" cy="194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80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088740"/>
            <a:ext cx="591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RS232C</a:t>
            </a:r>
            <a:r>
              <a:rPr lang="zh-CN" altLang="en-US" dirty="0" smtClean="0"/>
              <a:t>接口连接方式：通过</a:t>
            </a:r>
            <a:r>
              <a:rPr lang="en-US" altLang="zh-CN" dirty="0" smtClean="0"/>
              <a:t>MODEM</a:t>
            </a:r>
            <a:r>
              <a:rPr lang="zh-CN" altLang="en-US" dirty="0"/>
              <a:t>连接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" y="1573100"/>
            <a:ext cx="6192689" cy="301189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4617132"/>
            <a:ext cx="8565553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000" b="0" dirty="0" smtClean="0"/>
              <a:t>数据发送过程：</a:t>
            </a:r>
            <a:endParaRPr lang="en-US" altLang="zh-CN" sz="20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/>
              <a:t>首先微机向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发出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DTR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RTS</a:t>
            </a:r>
            <a:r>
              <a:rPr lang="zh-CN" altLang="en-US" sz="2000" b="0" dirty="0" smtClean="0"/>
              <a:t>有效信号，表示微机请求发送数据。</a:t>
            </a:r>
            <a:endParaRPr lang="en-US" altLang="zh-CN" sz="20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/>
              <a:t>当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返回有效的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DSR</a:t>
            </a:r>
            <a:r>
              <a:rPr lang="zh-CN" altLang="en-US" sz="2000" b="0" dirty="0" smtClean="0"/>
              <a:t>信号时，表明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已做好接收数据的准备，此时又向微机发送有效信号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CTS</a:t>
            </a:r>
            <a:r>
              <a:rPr lang="zh-CN" altLang="en-US" sz="2000" b="0" dirty="0" smtClean="0"/>
              <a:t>。</a:t>
            </a:r>
            <a:endParaRPr lang="en-US" altLang="zh-CN" sz="20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/>
              <a:t>当微机收到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发回的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DSR</a:t>
            </a:r>
            <a:r>
              <a:rPr lang="zh-CN" altLang="en-US" sz="2000" b="0" dirty="0" smtClean="0"/>
              <a:t>和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CTS</a:t>
            </a:r>
            <a:r>
              <a:rPr lang="zh-CN" altLang="en-US" sz="2000" b="0" dirty="0" smtClean="0"/>
              <a:t>后，才能由</a:t>
            </a:r>
            <a:r>
              <a:rPr lang="en-US" altLang="zh-CN" sz="2000" b="0" dirty="0" err="1" smtClean="0"/>
              <a:t>TxD</a:t>
            </a:r>
            <a:r>
              <a:rPr lang="zh-CN" altLang="en-US" sz="2000" b="0" dirty="0" smtClean="0"/>
              <a:t>线向终端发送数据。</a:t>
            </a:r>
            <a:endParaRPr lang="zh-CN" altLang="en-US" sz="2000" b="0" dirty="0"/>
          </a:p>
        </p:txBody>
      </p:sp>
      <p:sp>
        <p:nvSpPr>
          <p:cNvPr id="8" name="矩形 7"/>
          <p:cNvSpPr/>
          <p:nvPr/>
        </p:nvSpPr>
        <p:spPr>
          <a:xfrm>
            <a:off x="6948264" y="2422049"/>
            <a:ext cx="17234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 smtClean="0"/>
              <a:t>用于远距离数据传</a:t>
            </a:r>
            <a:r>
              <a:rPr lang="zh-CN" altLang="en-US" sz="2000" dirty="0"/>
              <a:t>输</a:t>
            </a:r>
            <a:r>
              <a:rPr lang="zh-CN" altLang="en-US" sz="2000" dirty="0" smtClean="0"/>
              <a:t>，如传输距离大于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米。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0656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088740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RS232C</a:t>
            </a:r>
            <a:r>
              <a:rPr lang="zh-CN" altLang="en-US" dirty="0" smtClean="0"/>
              <a:t>接口连接方式：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0405"/>
            <a:ext cx="6192689" cy="301189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2956" y="4689140"/>
            <a:ext cx="82089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000" b="0" dirty="0" smtClean="0"/>
              <a:t>数据接收过程：</a:t>
            </a:r>
            <a:endParaRPr lang="en-US" altLang="zh-CN" sz="20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/>
              <a:t>微机向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发出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DTR</a:t>
            </a:r>
            <a:r>
              <a:rPr lang="zh-CN" altLang="en-US" sz="2000" b="0" dirty="0" smtClean="0"/>
              <a:t>信号，表示微机和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之间可以建立通道。</a:t>
            </a:r>
            <a:endParaRPr lang="en-US" altLang="zh-CN" sz="2000" b="0" dirty="0" smtClean="0"/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 smtClean="0"/>
              <a:t>一旦通道建立好，</a:t>
            </a:r>
            <a:r>
              <a:rPr lang="en-US" altLang="zh-CN" sz="2000" b="0" dirty="0" smtClean="0"/>
              <a:t>MODEM</a:t>
            </a:r>
            <a:r>
              <a:rPr lang="zh-CN" altLang="en-US" sz="2000" b="0" dirty="0" smtClean="0"/>
              <a:t>向微机发出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DSR</a:t>
            </a:r>
            <a:r>
              <a:rPr lang="zh-CN" altLang="en-US" sz="2000" b="0" dirty="0" smtClean="0"/>
              <a:t>信号，这时数据就可以通过</a:t>
            </a:r>
            <a:r>
              <a:rPr lang="en-US" altLang="zh-CN" sz="2000" b="0" dirty="0" err="1"/>
              <a:t>R</a:t>
            </a:r>
            <a:r>
              <a:rPr lang="en-US" altLang="zh-CN" sz="2000" b="0" dirty="0" err="1" smtClean="0"/>
              <a:t>xD</a:t>
            </a:r>
            <a:r>
              <a:rPr lang="zh-CN" altLang="en-US" sz="2000" b="0" dirty="0" smtClean="0"/>
              <a:t>线传到微机。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46542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316924" cy="5076564"/>
          </a:xfrm>
          <a:noFill/>
          <a:ln/>
        </p:spPr>
        <p:txBody>
          <a:bodyPr/>
          <a:lstStyle/>
          <a:p>
            <a:r>
              <a:rPr lang="zh-CN" altLang="en-US" sz="2800" dirty="0">
                <a:effectLst/>
                <a:latin typeface="楷体_GB2312" pitchFamily="1" charset="-122"/>
                <a:ea typeface="楷体_GB2312" pitchFamily="1" charset="-122"/>
              </a:rPr>
              <a:t>计算机与</a:t>
            </a:r>
            <a:r>
              <a:rPr lang="zh-CN" altLang="en-US" sz="2800" dirty="0" smtClean="0">
                <a:effectLst/>
                <a:latin typeface="楷体_GB2312" pitchFamily="1" charset="-122"/>
                <a:ea typeface="楷体_GB2312" pitchFamily="1" charset="-122"/>
              </a:rPr>
              <a:t>外设数据传输的两种主要模式</a:t>
            </a:r>
            <a:endParaRPr lang="zh-CN" altLang="en-US" sz="2800" dirty="0">
              <a:effectLst/>
              <a:latin typeface="楷体_GB2312" pitchFamily="1" charset="-122"/>
              <a:ea typeface="楷体_GB2312" pitchFamily="1" charset="-122"/>
            </a:endParaRPr>
          </a:p>
          <a:p>
            <a:pPr lvl="1"/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串行通信：多位数据通过同一条数据线按位传送。</a:t>
            </a:r>
          </a:p>
          <a:p>
            <a:pPr lvl="1"/>
            <a:r>
              <a:rPr lang="zh-CN" altLang="en-US" sz="2400" dirty="0" smtClean="0">
                <a:latin typeface="楷体_GB2312" pitchFamily="1" charset="-122"/>
                <a:ea typeface="楷体_GB2312" pitchFamily="1" charset="-122"/>
              </a:rPr>
              <a:t>并行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通信：多位数据通过多条数据线同时传送。</a:t>
            </a:r>
          </a:p>
          <a:p>
            <a:pPr marL="342900" lvl="1" indent="-342900">
              <a:buClr>
                <a:schemeClr val="bg2"/>
              </a:buClr>
              <a:buNone/>
            </a:pPr>
            <a:r>
              <a:rPr lang="zh-CN" altLang="en-US" sz="2800" b="1" dirty="0" smtClean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      并行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1" charset="-122"/>
                <a:ea typeface="楷体_GB2312" pitchFamily="1" charset="-122"/>
                <a:cs typeface="+mn-cs"/>
              </a:rPr>
              <a:t>通信就是把一个字符的各数据位用几条线同时进行传输。与串行通信（一位一位传输）相比，在相同传输率下，并行通信的信息实际传输速度快、信息率高。</a:t>
            </a:r>
            <a:endParaRPr lang="en-US" altLang="zh-CN" sz="2800" b="1" dirty="0">
              <a:solidFill>
                <a:srgbClr val="3333FF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>
              <a:buFontTx/>
              <a:buNone/>
            </a:pPr>
            <a:r>
              <a:rPr lang="en-US" altLang="zh-CN" dirty="0">
                <a:effectLst/>
                <a:latin typeface="楷体_GB2312" pitchFamily="1" charset="-122"/>
                <a:ea typeface="楷体_GB2312" pitchFamily="1" charset="-122"/>
              </a:rPr>
              <a:t>		 </a:t>
            </a:r>
            <a:r>
              <a:rPr lang="zh-CN" altLang="en-US" sz="2800" dirty="0">
                <a:effectLst/>
                <a:latin typeface="楷体_GB2312" pitchFamily="1" charset="-122"/>
                <a:ea typeface="楷体_GB2312" pitchFamily="1" charset="-122"/>
              </a:rPr>
              <a:t>但并行通信比串行通信所用电缆多，随着距离的增加，电缆的开销会成为突出的问题。所以，并行通信总是用在数据传输率要求较高，而传输距离较短的场合。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串并行通信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8610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657" y="984454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RS232C</a:t>
            </a:r>
            <a:r>
              <a:rPr lang="zh-CN" altLang="en-US" dirty="0" smtClean="0"/>
              <a:t>接口连接方式：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37" y="1592796"/>
            <a:ext cx="3658338" cy="24482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7" y="4089696"/>
            <a:ext cx="3631340" cy="24480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3988" y="1592796"/>
            <a:ext cx="417646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0" dirty="0" smtClean="0"/>
              <a:t>直接连接：</a:t>
            </a:r>
            <a:endParaRPr lang="en-US" altLang="zh-CN" sz="2000" b="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1800" b="0" dirty="0" smtClean="0"/>
              <a:t>通信双方的</a:t>
            </a:r>
            <a:r>
              <a:rPr lang="en-US" altLang="zh-CN" sz="1800" b="0" dirty="0" err="1" smtClean="0"/>
              <a:t>TxD</a:t>
            </a:r>
            <a:r>
              <a:rPr lang="zh-CN" altLang="en-US" sz="1800" b="0" dirty="0" smtClean="0"/>
              <a:t>和</a:t>
            </a:r>
            <a:r>
              <a:rPr lang="en-US" altLang="zh-CN" sz="1800" b="0" dirty="0" err="1" smtClean="0"/>
              <a:t>RxD</a:t>
            </a:r>
            <a:r>
              <a:rPr lang="zh-CN" altLang="en-US" sz="1800" b="0" dirty="0" smtClean="0"/>
              <a:t>交叉连接，保证接收方和发送方能进行双全工通信。</a:t>
            </a:r>
            <a:endParaRPr lang="en-US" altLang="zh-CN" sz="1800" b="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en-US" altLang="zh-CN" sz="1800" b="0" dirty="0" smtClean="0"/>
              <a:t>DSR</a:t>
            </a:r>
            <a:r>
              <a:rPr lang="zh-CN" altLang="en-US" sz="1800" b="0" dirty="0" smtClean="0"/>
              <a:t>和</a:t>
            </a:r>
            <a:r>
              <a:rPr lang="en-US" altLang="zh-CN" sz="1800" b="0" dirty="0" smtClean="0"/>
              <a:t>DTR</a:t>
            </a:r>
            <a:r>
              <a:rPr lang="zh-CN" altLang="en-US" sz="1800" b="0" dirty="0" smtClean="0"/>
              <a:t>交叉连接，用于检测对方“数据已就绪”状态。</a:t>
            </a:r>
            <a:endParaRPr lang="en-US" altLang="zh-CN" sz="1800" b="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1800" b="0" dirty="0" smtClean="0"/>
              <a:t>一般用于近距离传输。</a:t>
            </a:r>
            <a:endParaRPr lang="zh-CN" altLang="en-US" sz="1800" b="0" dirty="0"/>
          </a:p>
        </p:txBody>
      </p:sp>
      <p:sp>
        <p:nvSpPr>
          <p:cNvPr id="7" name="矩形 6"/>
          <p:cNvSpPr/>
          <p:nvPr/>
        </p:nvSpPr>
        <p:spPr>
          <a:xfrm>
            <a:off x="4463988" y="4698170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0" dirty="0" smtClean="0"/>
              <a:t>三线连接：</a:t>
            </a:r>
            <a:endParaRPr lang="en-US" altLang="zh-CN" sz="1800" b="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1800" b="0" dirty="0" smtClean="0"/>
              <a:t>最简单的连接方式。</a:t>
            </a:r>
            <a:endParaRPr lang="en-US" altLang="zh-CN" sz="1800" b="0" dirty="0" smtClean="0"/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1800" b="0" dirty="0" smtClean="0"/>
              <a:t>通信双方的</a:t>
            </a:r>
            <a:r>
              <a:rPr lang="en-US" altLang="zh-CN" sz="1800" b="0" dirty="0" err="1" smtClean="0"/>
              <a:t>TxD</a:t>
            </a:r>
            <a:r>
              <a:rPr lang="zh-CN" altLang="en-US" sz="1800" b="0" dirty="0" smtClean="0"/>
              <a:t>和</a:t>
            </a:r>
            <a:r>
              <a:rPr lang="en-US" altLang="zh-CN" sz="1800" b="0" dirty="0" err="1" smtClean="0"/>
              <a:t>RxD</a:t>
            </a:r>
            <a:r>
              <a:rPr lang="zh-CN" altLang="en-US" sz="1800" b="0" dirty="0" smtClean="0"/>
              <a:t>交叉连接。</a:t>
            </a:r>
            <a:endParaRPr lang="en-US" altLang="zh-CN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3712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452120" y="944724"/>
            <a:ext cx="8188332" cy="43935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200" b="0" u="sng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b="0" dirty="0"/>
              <a:t> </a:t>
            </a:r>
            <a:r>
              <a:rPr lang="en-US" altLang="zh-CN" b="0" dirty="0" smtClean="0"/>
              <a:t>       </a:t>
            </a:r>
            <a:r>
              <a:rPr lang="zh-CN" altLang="en-US" b="0" dirty="0" smtClean="0"/>
              <a:t>串行</a:t>
            </a:r>
            <a:r>
              <a:rPr lang="zh-CN" altLang="en-US" b="0" dirty="0"/>
              <a:t>通信接口芯片种类和型号繁多，有能完成</a:t>
            </a:r>
            <a:r>
              <a:rPr lang="zh-CN" altLang="en-US" b="0" dirty="0">
                <a:solidFill>
                  <a:srgbClr val="3333FF"/>
                </a:solidFill>
              </a:rPr>
              <a:t>异步通信</a:t>
            </a:r>
            <a:r>
              <a:rPr lang="zh-CN" altLang="en-US" b="0" dirty="0"/>
              <a:t>的硬件</a:t>
            </a:r>
            <a:r>
              <a:rPr lang="zh-CN" altLang="en-US" b="0" dirty="0" smtClean="0"/>
              <a:t>电路：</a:t>
            </a:r>
            <a:r>
              <a:rPr lang="en-US" altLang="zh-CN" b="0" dirty="0" smtClean="0"/>
              <a:t>UART</a:t>
            </a:r>
            <a:r>
              <a:rPr lang="zh-CN" altLang="en-US" b="0" dirty="0"/>
              <a:t>，即通用异步接收器</a:t>
            </a:r>
            <a:r>
              <a:rPr lang="en-US" altLang="zh-CN" b="0" dirty="0"/>
              <a:t>/</a:t>
            </a:r>
            <a:r>
              <a:rPr lang="zh-CN" altLang="en-US" b="0" dirty="0" smtClean="0"/>
              <a:t>发送器；</a:t>
            </a:r>
            <a:r>
              <a:rPr lang="zh-CN" altLang="en-US" b="0" dirty="0"/>
              <a:t>有能完成</a:t>
            </a:r>
            <a:r>
              <a:rPr lang="zh-CN" altLang="en-US" b="0" dirty="0">
                <a:solidFill>
                  <a:srgbClr val="3333FF"/>
                </a:solidFill>
              </a:rPr>
              <a:t>同步通讯</a:t>
            </a:r>
            <a:r>
              <a:rPr lang="zh-CN" altLang="en-US" b="0" dirty="0"/>
              <a:t>的硬件电路称为</a:t>
            </a:r>
            <a:r>
              <a:rPr lang="en-US" altLang="zh-CN" b="0" dirty="0"/>
              <a:t>USRT</a:t>
            </a:r>
            <a:r>
              <a:rPr lang="zh-CN" altLang="en-US" b="0" dirty="0"/>
              <a:t>；也有</a:t>
            </a:r>
            <a:r>
              <a:rPr lang="zh-CN" altLang="en-US" b="0" dirty="0">
                <a:solidFill>
                  <a:srgbClr val="3333FF"/>
                </a:solidFill>
              </a:rPr>
              <a:t>既能异步又能同步通信</a:t>
            </a:r>
            <a:r>
              <a:rPr lang="zh-CN" altLang="en-US" b="0" dirty="0"/>
              <a:t>的硬件电路，称为</a:t>
            </a:r>
            <a:r>
              <a:rPr lang="en-US" altLang="zh-CN" b="0" dirty="0"/>
              <a:t>USARTRU(</a:t>
            </a:r>
            <a:r>
              <a:rPr lang="zh-CN" altLang="en-US" b="0" dirty="0"/>
              <a:t>如：</a:t>
            </a:r>
            <a:r>
              <a:rPr lang="en-US" altLang="zh-CN" b="0" dirty="0"/>
              <a:t>Intel 8251A)</a:t>
            </a:r>
            <a:r>
              <a:rPr lang="zh-CN" altLang="en-US" b="0" dirty="0"/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 smtClean="0"/>
              <a:t>        </a:t>
            </a:r>
            <a:r>
              <a:rPr lang="zh-CN" altLang="en-US" b="0" dirty="0"/>
              <a:t>从本质上讲，所有的串行接口电路都是以并行数据形式与</a:t>
            </a:r>
            <a:r>
              <a:rPr lang="en-US" altLang="zh-CN" b="0" dirty="0"/>
              <a:t>CPU</a:t>
            </a:r>
            <a:r>
              <a:rPr lang="zh-CN" altLang="en-US" b="0" dirty="0"/>
              <a:t>接口，而以串行数据形式与外部逻辑接口，其基本功能就是</a:t>
            </a:r>
            <a:r>
              <a:rPr lang="zh-CN" altLang="en-US" b="0" dirty="0"/>
              <a:t>实现并→</a:t>
            </a:r>
            <a:r>
              <a:rPr lang="zh-CN" altLang="en-US" b="0" dirty="0" smtClean="0"/>
              <a:t>串</a:t>
            </a:r>
            <a:r>
              <a:rPr lang="zh-CN" altLang="en-US" b="0" dirty="0"/>
              <a:t>、</a:t>
            </a:r>
            <a:r>
              <a:rPr lang="zh-CN" altLang="en-US" b="0" dirty="0" smtClean="0"/>
              <a:t>串</a:t>
            </a:r>
            <a:r>
              <a:rPr lang="zh-CN" altLang="en-US" b="0" dirty="0"/>
              <a:t>→</a:t>
            </a:r>
            <a:r>
              <a:rPr lang="zh-CN" altLang="en-US" b="0" dirty="0" smtClean="0"/>
              <a:t>并转换</a:t>
            </a:r>
            <a:r>
              <a:rPr lang="zh-CN" altLang="en-US" b="0" dirty="0"/>
              <a:t>。</a:t>
            </a:r>
          </a:p>
        </p:txBody>
      </p:sp>
      <p:sp>
        <p:nvSpPr>
          <p:cNvPr id="3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31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372742" name="Picture 6" descr="片段_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704"/>
          <a:stretch>
            <a:fillRect/>
          </a:stretch>
        </p:blipFill>
        <p:spPr bwMode="auto">
          <a:xfrm>
            <a:off x="4932363" y="1052513"/>
            <a:ext cx="3800475" cy="5256212"/>
          </a:xfrm>
          <a:prstGeom prst="rect">
            <a:avLst/>
          </a:prstGeom>
          <a:noFill/>
        </p:spPr>
      </p:pic>
      <p:sp>
        <p:nvSpPr>
          <p:cNvPr id="372745" name="Rectangle 9"/>
          <p:cNvSpPr>
            <a:spLocks noChangeArrowheads="1"/>
          </p:cNvSpPr>
          <p:nvPr/>
        </p:nvSpPr>
        <p:spPr bwMode="auto">
          <a:xfrm>
            <a:off x="469750" y="1184245"/>
            <a:ext cx="4176464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42913" indent="-442913" algn="just">
              <a:spcBef>
                <a:spcPts val="600"/>
              </a:spcBef>
            </a:pPr>
            <a:r>
              <a:rPr lang="en-US" altLang="zh-CN" b="0" dirty="0"/>
              <a:t>1</a:t>
            </a:r>
            <a:r>
              <a:rPr lang="zh-CN" altLang="en-US" b="0" dirty="0"/>
              <a:t>、可工作于</a:t>
            </a:r>
            <a:r>
              <a:rPr lang="zh-CN" altLang="en-US" b="0" dirty="0">
                <a:solidFill>
                  <a:srgbClr val="0000FF"/>
                </a:solidFill>
              </a:rPr>
              <a:t>同步方式</a:t>
            </a:r>
            <a:r>
              <a:rPr lang="zh-CN" altLang="en-US" b="0" dirty="0"/>
              <a:t>或</a:t>
            </a:r>
            <a:r>
              <a:rPr lang="zh-CN" altLang="en-US" b="0" dirty="0">
                <a:solidFill>
                  <a:srgbClr val="0000FF"/>
                </a:solidFill>
              </a:rPr>
              <a:t>异步方式</a:t>
            </a:r>
            <a:r>
              <a:rPr lang="zh-CN" altLang="en-US" b="0" dirty="0"/>
              <a:t>，</a:t>
            </a:r>
            <a:r>
              <a:rPr lang="zh-CN" altLang="en-US" b="0" dirty="0">
                <a:solidFill>
                  <a:srgbClr val="0000FF"/>
                </a:solidFill>
              </a:rPr>
              <a:t>全双工</a:t>
            </a:r>
            <a:r>
              <a:rPr lang="zh-CN" altLang="en-US" b="0" dirty="0" smtClean="0">
                <a:solidFill>
                  <a:srgbClr val="0000FF"/>
                </a:solidFill>
              </a:rPr>
              <a:t>方式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pPr marL="442913" indent="-442913" algn="just">
              <a:spcBef>
                <a:spcPts val="600"/>
              </a:spcBef>
            </a:pPr>
            <a:r>
              <a:rPr lang="en-US" altLang="zh-CN" b="0" dirty="0"/>
              <a:t>2</a:t>
            </a:r>
            <a:r>
              <a:rPr lang="zh-CN" altLang="en-US" b="0" dirty="0"/>
              <a:t>、同步方式下，波特率</a:t>
            </a:r>
            <a:r>
              <a:rPr lang="en-US" altLang="zh-CN" b="0" dirty="0">
                <a:solidFill>
                  <a:srgbClr val="0000FF"/>
                </a:solidFill>
              </a:rPr>
              <a:t>0-64K bps</a:t>
            </a:r>
            <a:r>
              <a:rPr lang="zh-CN" altLang="en-US" b="0" dirty="0"/>
              <a:t>，每个字符可为</a:t>
            </a:r>
            <a:r>
              <a:rPr lang="en-US" altLang="zh-CN" b="0" dirty="0">
                <a:solidFill>
                  <a:srgbClr val="0000FF"/>
                </a:solidFill>
              </a:rPr>
              <a:t>5-8</a:t>
            </a:r>
            <a:r>
              <a:rPr lang="zh-CN" altLang="en-US" b="0" dirty="0" smtClean="0">
                <a:solidFill>
                  <a:srgbClr val="0000FF"/>
                </a:solidFill>
              </a:rPr>
              <a:t>位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pPr marL="442913" indent="-442913" algn="just">
              <a:spcBef>
                <a:spcPts val="600"/>
              </a:spcBef>
            </a:pPr>
            <a:r>
              <a:rPr lang="en-US" altLang="zh-CN" b="0" dirty="0"/>
              <a:t>3</a:t>
            </a:r>
            <a:r>
              <a:rPr lang="zh-CN" altLang="en-US" b="0" dirty="0"/>
              <a:t>、异步方式下，波特率</a:t>
            </a:r>
            <a:r>
              <a:rPr lang="en-US" altLang="zh-CN" b="0" dirty="0" smtClean="0">
                <a:solidFill>
                  <a:srgbClr val="0000FF"/>
                </a:solidFill>
              </a:rPr>
              <a:t>0-19.2Kbps</a:t>
            </a:r>
            <a:r>
              <a:rPr lang="zh-CN" altLang="en-US" b="0" dirty="0"/>
              <a:t>，每个字符可为</a:t>
            </a:r>
            <a:r>
              <a:rPr lang="en-US" altLang="zh-CN" b="0" dirty="0">
                <a:solidFill>
                  <a:srgbClr val="0000FF"/>
                </a:solidFill>
              </a:rPr>
              <a:t>5-8</a:t>
            </a:r>
            <a:r>
              <a:rPr lang="zh-CN" altLang="en-US" b="0" dirty="0">
                <a:solidFill>
                  <a:srgbClr val="0000FF"/>
                </a:solidFill>
              </a:rPr>
              <a:t>位</a:t>
            </a:r>
            <a:r>
              <a:rPr lang="zh-CN" altLang="en-US" b="0" dirty="0"/>
              <a:t>，可产生</a:t>
            </a:r>
            <a:r>
              <a:rPr lang="zh-CN" altLang="en-US" b="0" dirty="0">
                <a:solidFill>
                  <a:srgbClr val="0000FF"/>
                </a:solidFill>
              </a:rPr>
              <a:t>启动位</a:t>
            </a:r>
            <a:r>
              <a:rPr lang="zh-CN" altLang="en-US" b="0" dirty="0"/>
              <a:t>，设定</a:t>
            </a:r>
            <a:r>
              <a:rPr lang="zh-CN" altLang="en-US" b="0" dirty="0">
                <a:solidFill>
                  <a:srgbClr val="0000FF"/>
                </a:solidFill>
              </a:rPr>
              <a:t>停止位</a:t>
            </a:r>
            <a:r>
              <a:rPr lang="zh-CN" altLang="en-US" b="0" dirty="0"/>
              <a:t>位数，时钟速率可设为波特率的</a:t>
            </a:r>
            <a:r>
              <a:rPr lang="en-US" altLang="zh-CN" b="0" dirty="0">
                <a:solidFill>
                  <a:srgbClr val="0000FF"/>
                </a:solidFill>
              </a:rPr>
              <a:t>1</a:t>
            </a:r>
            <a:r>
              <a:rPr lang="zh-CN" altLang="en-US" b="0" dirty="0">
                <a:solidFill>
                  <a:srgbClr val="0000FF"/>
                </a:solidFill>
              </a:rPr>
              <a:t>、</a:t>
            </a:r>
            <a:r>
              <a:rPr lang="en-US" altLang="zh-CN" b="0" dirty="0">
                <a:solidFill>
                  <a:srgbClr val="0000FF"/>
                </a:solidFill>
              </a:rPr>
              <a:t>16</a:t>
            </a:r>
            <a:r>
              <a:rPr lang="zh-CN" altLang="en-US" b="0" dirty="0">
                <a:solidFill>
                  <a:srgbClr val="0000FF"/>
                </a:solidFill>
              </a:rPr>
              <a:t>、</a:t>
            </a:r>
            <a:r>
              <a:rPr lang="en-US" altLang="zh-CN" b="0" dirty="0">
                <a:solidFill>
                  <a:srgbClr val="0000FF"/>
                </a:solidFill>
              </a:rPr>
              <a:t>64</a:t>
            </a:r>
            <a:r>
              <a:rPr lang="zh-CN" altLang="en-US" b="0" dirty="0" smtClean="0"/>
              <a:t>倍（波特率因子）。</a:t>
            </a:r>
            <a:endParaRPr lang="zh-CN" altLang="en-US" b="0" dirty="0"/>
          </a:p>
          <a:p>
            <a:pPr marL="442913" indent="-442913" algn="just">
              <a:spcBef>
                <a:spcPts val="600"/>
              </a:spcBef>
            </a:pPr>
            <a:r>
              <a:rPr lang="en-US" altLang="zh-CN" b="0" dirty="0"/>
              <a:t>4</a:t>
            </a:r>
            <a:r>
              <a:rPr lang="zh-CN" altLang="en-US" b="0" dirty="0"/>
              <a:t>、具有</a:t>
            </a:r>
            <a:r>
              <a:rPr lang="zh-CN" altLang="en-US" b="0" dirty="0">
                <a:solidFill>
                  <a:srgbClr val="0000FF"/>
                </a:solidFill>
              </a:rPr>
              <a:t>自动检测</a:t>
            </a:r>
            <a:r>
              <a:rPr lang="zh-CN" altLang="en-US" b="0" dirty="0"/>
              <a:t>功能，可检测奇偶错、溢出错、帧错误。</a:t>
            </a:r>
          </a:p>
        </p:txBody>
      </p:sp>
    </p:spTree>
    <p:extLst>
      <p:ext uri="{BB962C8B-B14F-4D97-AF65-F5344CB8AC3E}">
        <p14:creationId xmlns:p14="http://schemas.microsoft.com/office/powerpoint/2010/main" val="124392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9956" y="1365920"/>
            <a:ext cx="7343775" cy="5240337"/>
          </a:xfrm>
          <a:prstGeom prst="rect">
            <a:avLst/>
          </a:prstGeom>
          <a:noFill/>
        </p:spPr>
      </p:pic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395536" y="908720"/>
            <a:ext cx="79930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8251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内部工作原理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894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364" y="848635"/>
            <a:ext cx="6192986" cy="4658604"/>
          </a:xfrm>
          <a:prstGeom prst="rect">
            <a:avLst/>
          </a:prstGeom>
          <a:noFill/>
        </p:spPr>
      </p:pic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467544" y="1124744"/>
            <a:ext cx="158442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8251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的接口信号</a:t>
            </a:r>
            <a:endParaRPr lang="zh-CN" altLang="en-US" dirty="0"/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539750" y="5516563"/>
            <a:ext cx="784860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    </a:t>
            </a:r>
            <a:r>
              <a:rPr lang="en-US" altLang="zh-CN" sz="2000" dirty="0"/>
              <a:t>8251A</a:t>
            </a:r>
            <a:r>
              <a:rPr lang="zh-CN" altLang="en-US" sz="2000" dirty="0"/>
              <a:t>做为</a:t>
            </a:r>
            <a:r>
              <a:rPr lang="en-US" altLang="zh-CN" sz="2000" dirty="0"/>
              <a:t>CPU</a:t>
            </a:r>
            <a:r>
              <a:rPr lang="zh-CN" altLang="en-US" sz="2000" dirty="0"/>
              <a:t>和外部设备</a:t>
            </a:r>
            <a:r>
              <a:rPr lang="en-US" altLang="zh-CN" sz="2000" dirty="0"/>
              <a:t>(</a:t>
            </a:r>
            <a:r>
              <a:rPr lang="zh-CN" altLang="en-US" sz="2000" dirty="0"/>
              <a:t>或调制解调器</a:t>
            </a:r>
            <a:r>
              <a:rPr lang="en-US" altLang="zh-CN" sz="2000" dirty="0"/>
              <a:t>)</a:t>
            </a:r>
            <a:r>
              <a:rPr lang="zh-CN" altLang="en-US" sz="2000" dirty="0"/>
              <a:t>之间的接口，</a:t>
            </a:r>
            <a:r>
              <a:rPr lang="en-US" altLang="zh-CN" sz="2000" dirty="0">
                <a:solidFill>
                  <a:srgbClr val="FF0000"/>
                </a:solidFill>
              </a:rPr>
              <a:t>8251A</a:t>
            </a:r>
            <a:r>
              <a:rPr lang="zh-CN" altLang="en-US" sz="2000" dirty="0">
                <a:solidFill>
                  <a:srgbClr val="FF0000"/>
                </a:solidFill>
              </a:rPr>
              <a:t>对外信号分为两组</a:t>
            </a:r>
            <a:r>
              <a:rPr lang="zh-CN" altLang="en-US" sz="2000" dirty="0"/>
              <a:t>，一组是</a:t>
            </a:r>
            <a:r>
              <a:rPr lang="en-US" altLang="zh-CN" sz="2000" dirty="0"/>
              <a:t>8251A</a:t>
            </a:r>
            <a:r>
              <a:rPr lang="zh-CN" altLang="en-US" sz="2000" dirty="0"/>
              <a:t>与</a:t>
            </a:r>
            <a:r>
              <a:rPr lang="en-US" altLang="zh-CN" sz="2000" dirty="0"/>
              <a:t>CPU</a:t>
            </a:r>
            <a:r>
              <a:rPr lang="zh-CN" altLang="en-US" sz="2000" dirty="0"/>
              <a:t>之间的信号，一组是</a:t>
            </a:r>
            <a:r>
              <a:rPr lang="en-US" altLang="zh-CN" sz="2000" dirty="0"/>
              <a:t>8251A</a:t>
            </a:r>
            <a:r>
              <a:rPr lang="zh-CN" altLang="en-US" sz="2000" dirty="0"/>
              <a:t>与外部设备之间的信号。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1134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611188" y="1124868"/>
            <a:ext cx="7993062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0" u="sng" dirty="0">
                <a:solidFill>
                  <a:srgbClr val="0000FF"/>
                </a:solidFill>
              </a:rPr>
              <a:t>8251A</a:t>
            </a:r>
            <a:r>
              <a:rPr lang="zh-CN" altLang="en-US" b="0" u="sng" dirty="0">
                <a:solidFill>
                  <a:srgbClr val="0000FF"/>
                </a:solidFill>
              </a:rPr>
              <a:t>与</a:t>
            </a:r>
            <a:r>
              <a:rPr lang="en-US" altLang="zh-CN" b="0" u="sng" dirty="0">
                <a:solidFill>
                  <a:srgbClr val="0000FF"/>
                </a:solidFill>
              </a:rPr>
              <a:t>CPU</a:t>
            </a:r>
            <a:r>
              <a:rPr lang="zh-CN" altLang="en-US" b="0" u="sng" dirty="0">
                <a:solidFill>
                  <a:srgbClr val="0000FF"/>
                </a:solidFill>
              </a:rPr>
              <a:t>的连接信号</a:t>
            </a:r>
          </a:p>
          <a:p>
            <a:pPr>
              <a:lnSpc>
                <a:spcPct val="90000"/>
              </a:lnSpc>
            </a:pPr>
            <a:endParaRPr lang="zh-CN" altLang="en-US" b="0" dirty="0"/>
          </a:p>
          <a:p>
            <a:pPr>
              <a:lnSpc>
                <a:spcPct val="90000"/>
              </a:lnSpc>
            </a:pPr>
            <a:r>
              <a:rPr lang="en-US" altLang="zh-CN" b="0" dirty="0"/>
              <a:t>1</a:t>
            </a:r>
            <a:r>
              <a:rPr lang="zh-CN" altLang="en-US" b="0" dirty="0"/>
              <a:t>、数据线</a:t>
            </a:r>
            <a:r>
              <a:rPr lang="en-US" altLang="zh-CN" b="0" dirty="0"/>
              <a:t>D0-D7</a:t>
            </a:r>
            <a:r>
              <a:rPr lang="zh-CN" altLang="en-US" b="0" dirty="0"/>
              <a:t>，双向三态、</a:t>
            </a:r>
            <a:r>
              <a:rPr lang="en-US" altLang="zh-CN" b="0" dirty="0"/>
              <a:t>8</a:t>
            </a:r>
            <a:r>
              <a:rPr lang="zh-CN" altLang="en-US" b="0" dirty="0"/>
              <a:t>位缓冲器</a:t>
            </a:r>
          </a:p>
          <a:p>
            <a:pPr>
              <a:lnSpc>
                <a:spcPct val="90000"/>
              </a:lnSpc>
            </a:pPr>
            <a:r>
              <a:rPr lang="en-US" altLang="zh-CN" b="0" dirty="0"/>
              <a:t>2</a:t>
            </a:r>
            <a:r>
              <a:rPr lang="zh-CN" altLang="en-US" b="0" dirty="0"/>
              <a:t>、片选信号</a:t>
            </a:r>
            <a:r>
              <a:rPr lang="en-US" altLang="zh-CN" b="0" dirty="0"/>
              <a:t>CS</a:t>
            </a:r>
            <a:r>
              <a:rPr lang="zh-CN" altLang="en-US" b="0" dirty="0"/>
              <a:t>，由地址线和</a:t>
            </a:r>
            <a:r>
              <a:rPr lang="en-US" altLang="zh-CN" b="0" dirty="0"/>
              <a:t>M/IO</a:t>
            </a:r>
            <a:r>
              <a:rPr lang="zh-CN" altLang="en-US" b="0" dirty="0"/>
              <a:t>信号译码产生</a:t>
            </a:r>
          </a:p>
          <a:p>
            <a:pPr>
              <a:lnSpc>
                <a:spcPct val="90000"/>
              </a:lnSpc>
            </a:pPr>
            <a:r>
              <a:rPr lang="en-US" altLang="zh-CN" b="0" dirty="0"/>
              <a:t>3</a:t>
            </a:r>
            <a:r>
              <a:rPr lang="zh-CN" altLang="en-US" b="0" dirty="0"/>
              <a:t>、读</a:t>
            </a:r>
            <a:r>
              <a:rPr lang="en-US" altLang="zh-CN" b="0" dirty="0"/>
              <a:t>/</a:t>
            </a:r>
            <a:r>
              <a:rPr lang="zh-CN" altLang="en-US" b="0" dirty="0"/>
              <a:t>写控制信号线</a:t>
            </a:r>
            <a:r>
              <a:rPr lang="en-US" altLang="zh-CN" b="0" dirty="0"/>
              <a:t>WR</a:t>
            </a:r>
            <a:r>
              <a:rPr lang="zh-CN" altLang="en-US" b="0" dirty="0"/>
              <a:t>、</a:t>
            </a:r>
            <a:r>
              <a:rPr lang="en-US" altLang="zh-CN" b="0" dirty="0"/>
              <a:t>RD</a:t>
            </a:r>
          </a:p>
          <a:p>
            <a:pPr>
              <a:lnSpc>
                <a:spcPct val="90000"/>
              </a:lnSpc>
            </a:pPr>
            <a:r>
              <a:rPr lang="en-US" altLang="zh-CN" b="0" dirty="0"/>
              <a:t>4</a:t>
            </a:r>
            <a:r>
              <a:rPr lang="zh-CN" altLang="en-US" b="0" dirty="0"/>
              <a:t>、控制</a:t>
            </a:r>
            <a:r>
              <a:rPr lang="en-US" altLang="zh-CN" b="0" dirty="0"/>
              <a:t>/</a:t>
            </a:r>
            <a:r>
              <a:rPr lang="zh-CN" altLang="en-US" b="0" dirty="0"/>
              <a:t>数据选择</a:t>
            </a:r>
            <a:r>
              <a:rPr lang="en-US" altLang="zh-CN" b="0" dirty="0"/>
              <a:t>C/D</a:t>
            </a:r>
            <a:r>
              <a:rPr lang="zh-CN" altLang="en-US" b="0" dirty="0"/>
              <a:t>，区分当前数据线上信息的种类</a:t>
            </a:r>
          </a:p>
          <a:p>
            <a:pPr>
              <a:lnSpc>
                <a:spcPct val="90000"/>
              </a:lnSpc>
            </a:pPr>
            <a:r>
              <a:rPr lang="zh-CN" altLang="en-US" b="0" dirty="0"/>
              <a:t>    </a:t>
            </a:r>
            <a:r>
              <a:rPr lang="en-US" altLang="zh-CN" b="0" dirty="0"/>
              <a:t>C/D=1 </a:t>
            </a:r>
            <a:r>
              <a:rPr lang="en-US" altLang="zh-CN" b="0" dirty="0">
                <a:latin typeface="Arial"/>
              </a:rPr>
              <a:t>——</a:t>
            </a:r>
            <a:r>
              <a:rPr lang="en-US" altLang="zh-CN" b="0" dirty="0"/>
              <a:t> </a:t>
            </a:r>
            <a:r>
              <a:rPr lang="zh-CN" altLang="en-US" b="0" dirty="0"/>
              <a:t>传送控制信息</a:t>
            </a:r>
          </a:p>
          <a:p>
            <a:pPr>
              <a:lnSpc>
                <a:spcPct val="90000"/>
              </a:lnSpc>
            </a:pPr>
            <a:r>
              <a:rPr lang="zh-CN" altLang="en-US" b="0" dirty="0"/>
              <a:t>    </a:t>
            </a:r>
            <a:r>
              <a:rPr lang="en-US" altLang="zh-CN" b="0" dirty="0"/>
              <a:t>C/D=0 </a:t>
            </a:r>
            <a:r>
              <a:rPr lang="en-US" altLang="zh-CN" b="0" dirty="0">
                <a:latin typeface="Arial"/>
              </a:rPr>
              <a:t>——</a:t>
            </a:r>
            <a:r>
              <a:rPr lang="en-US" altLang="zh-CN" b="0" dirty="0"/>
              <a:t> </a:t>
            </a:r>
            <a:r>
              <a:rPr lang="zh-CN" altLang="en-US" b="0" dirty="0"/>
              <a:t>传送数据</a:t>
            </a:r>
          </a:p>
        </p:txBody>
      </p:sp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2339975" y="216886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887" name="Line 7"/>
          <p:cNvSpPr>
            <a:spLocks noChangeShapeType="1"/>
          </p:cNvSpPr>
          <p:nvPr/>
        </p:nvSpPr>
        <p:spPr bwMode="auto">
          <a:xfrm>
            <a:off x="4931717" y="216886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888" name="Line 8"/>
          <p:cNvSpPr>
            <a:spLocks noChangeShapeType="1"/>
          </p:cNvSpPr>
          <p:nvPr/>
        </p:nvSpPr>
        <p:spPr bwMode="auto">
          <a:xfrm>
            <a:off x="4175634" y="249329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889" name="Line 9"/>
          <p:cNvSpPr>
            <a:spLocks noChangeShapeType="1"/>
          </p:cNvSpPr>
          <p:nvPr/>
        </p:nvSpPr>
        <p:spPr bwMode="auto">
          <a:xfrm>
            <a:off x="3419475" y="249329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890" name="Line 10"/>
          <p:cNvSpPr>
            <a:spLocks noChangeShapeType="1"/>
          </p:cNvSpPr>
          <p:nvPr/>
        </p:nvSpPr>
        <p:spPr bwMode="auto">
          <a:xfrm>
            <a:off x="1295636" y="314099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1295636" y="3465004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61" y="3870999"/>
            <a:ext cx="5724212" cy="26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575556" y="1052736"/>
            <a:ext cx="7993062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b="0" dirty="0"/>
              <a:t>5</a:t>
            </a:r>
            <a:r>
              <a:rPr lang="zh-CN" altLang="en-US" b="0" dirty="0"/>
              <a:t>、收发联络信号</a:t>
            </a:r>
          </a:p>
          <a:p>
            <a:pPr algn="just"/>
            <a:r>
              <a:rPr lang="zh-CN" altLang="en-US" b="0" dirty="0">
                <a:solidFill>
                  <a:srgbClr val="FF0000"/>
                </a:solidFill>
              </a:rPr>
              <a:t>    </a:t>
            </a:r>
            <a:r>
              <a:rPr lang="en-US" altLang="zh-CN" b="0" dirty="0" err="1">
                <a:solidFill>
                  <a:srgbClr val="FF0000"/>
                </a:solidFill>
              </a:rPr>
              <a:t>TxRDY</a:t>
            </a:r>
            <a:r>
              <a:rPr lang="zh-CN" altLang="en-US" b="0" dirty="0">
                <a:solidFill>
                  <a:srgbClr val="FF0000"/>
                </a:solidFill>
              </a:rPr>
              <a:t>－发送器准备好</a:t>
            </a:r>
          </a:p>
          <a:p>
            <a:pPr algn="just"/>
            <a:r>
              <a:rPr lang="zh-CN" altLang="en-US" b="0" dirty="0"/>
              <a:t>    </a:t>
            </a:r>
            <a:r>
              <a:rPr lang="en-US" altLang="zh-CN" b="0" dirty="0" err="1"/>
              <a:t>TxRDY</a:t>
            </a:r>
            <a:r>
              <a:rPr lang="en-US" altLang="zh-CN" b="0" dirty="0"/>
              <a:t>=l</a:t>
            </a:r>
            <a:r>
              <a:rPr lang="zh-CN" altLang="en-US" b="0" dirty="0"/>
              <a:t>，</a:t>
            </a:r>
            <a:r>
              <a:rPr lang="en-US" altLang="zh-CN" b="0" dirty="0"/>
              <a:t>8251A</a:t>
            </a:r>
            <a:r>
              <a:rPr lang="zh-CN" altLang="en-US" b="0" dirty="0"/>
              <a:t>的发送器可以接收数据，</a:t>
            </a:r>
            <a:r>
              <a:rPr lang="en-US" altLang="zh-CN" b="0" dirty="0"/>
              <a:t>CPU</a:t>
            </a:r>
            <a:r>
              <a:rPr lang="zh-CN" altLang="en-US" b="0" dirty="0"/>
              <a:t>向</a:t>
            </a:r>
            <a:r>
              <a:rPr lang="en-US" altLang="zh-CN" b="0" dirty="0"/>
              <a:t>8251A</a:t>
            </a:r>
            <a:r>
              <a:rPr lang="zh-CN" altLang="en-US" b="0" dirty="0"/>
              <a:t>发送数据后</a:t>
            </a:r>
            <a:r>
              <a:rPr lang="en-US" altLang="zh-CN" b="0" dirty="0" err="1" smtClean="0"/>
              <a:t>TxRDY</a:t>
            </a:r>
            <a:r>
              <a:rPr lang="en-US" altLang="zh-CN" b="0" dirty="0" smtClean="0"/>
              <a:t>=0</a:t>
            </a:r>
            <a:r>
              <a:rPr lang="zh-CN" altLang="en-US" b="0" dirty="0" smtClean="0"/>
              <a:t>。</a:t>
            </a:r>
            <a:endParaRPr lang="zh-CN" altLang="en-US" b="0" dirty="0"/>
          </a:p>
          <a:p>
            <a:pPr algn="just"/>
            <a:r>
              <a:rPr lang="zh-CN" altLang="en-US" b="0" dirty="0">
                <a:solidFill>
                  <a:srgbClr val="FF0000"/>
                </a:solidFill>
              </a:rPr>
              <a:t>    </a:t>
            </a:r>
            <a:r>
              <a:rPr lang="en-US" altLang="zh-CN" b="0" dirty="0" err="1">
                <a:solidFill>
                  <a:srgbClr val="FF0000"/>
                </a:solidFill>
              </a:rPr>
              <a:t>TxE</a:t>
            </a:r>
            <a:r>
              <a:rPr lang="zh-CN" altLang="en-US" b="0" dirty="0">
                <a:solidFill>
                  <a:srgbClr val="FF0000"/>
                </a:solidFill>
              </a:rPr>
              <a:t>－发送器空</a:t>
            </a:r>
          </a:p>
          <a:p>
            <a:pPr algn="just"/>
            <a:r>
              <a:rPr lang="zh-CN" altLang="en-US" b="0" dirty="0"/>
              <a:t>    表示发送器中的移位寄存器变空，数据已发出。</a:t>
            </a:r>
          </a:p>
          <a:p>
            <a:pPr algn="just"/>
            <a:r>
              <a:rPr lang="zh-CN" altLang="en-US" b="0" dirty="0">
                <a:solidFill>
                  <a:srgbClr val="FF0000"/>
                </a:solidFill>
              </a:rPr>
              <a:t>    </a:t>
            </a:r>
            <a:r>
              <a:rPr lang="en-US" altLang="zh-CN" b="0" dirty="0" err="1">
                <a:solidFill>
                  <a:srgbClr val="FF0000"/>
                </a:solidFill>
              </a:rPr>
              <a:t>RxRDY</a:t>
            </a:r>
            <a:r>
              <a:rPr lang="zh-CN" altLang="en-US" b="0" dirty="0">
                <a:solidFill>
                  <a:srgbClr val="FF0000"/>
                </a:solidFill>
              </a:rPr>
              <a:t>－接收器准备好</a:t>
            </a:r>
          </a:p>
          <a:p>
            <a:pPr algn="just"/>
            <a:r>
              <a:rPr lang="zh-CN" altLang="en-US" b="0" dirty="0"/>
              <a:t>    </a:t>
            </a:r>
            <a:r>
              <a:rPr lang="en-US" altLang="zh-CN" b="0" dirty="0" err="1"/>
              <a:t>RxRDY</a:t>
            </a:r>
            <a:r>
              <a:rPr lang="en-US" altLang="zh-CN" b="0" dirty="0"/>
              <a:t>=l</a:t>
            </a:r>
            <a:r>
              <a:rPr lang="zh-CN" altLang="en-US" b="0" dirty="0"/>
              <a:t>，表示</a:t>
            </a:r>
            <a:r>
              <a:rPr lang="en-US" altLang="zh-CN" b="0" dirty="0"/>
              <a:t>8251A</a:t>
            </a:r>
            <a:r>
              <a:rPr lang="zh-CN" altLang="en-US" b="0" dirty="0"/>
              <a:t>已经从外设接收到数据，等待</a:t>
            </a:r>
            <a:r>
              <a:rPr lang="en-US" altLang="zh-CN" b="0" dirty="0"/>
              <a:t>CPU</a:t>
            </a:r>
            <a:r>
              <a:rPr lang="zh-CN" altLang="en-US" b="0" dirty="0"/>
              <a:t>读取。</a:t>
            </a:r>
            <a:r>
              <a:rPr lang="en-US" altLang="zh-CN" b="0" dirty="0"/>
              <a:t>CPU</a:t>
            </a:r>
            <a:r>
              <a:rPr lang="zh-CN" altLang="en-US" b="0" dirty="0"/>
              <a:t>读取数据后自动复位。</a:t>
            </a:r>
          </a:p>
          <a:p>
            <a:pPr algn="just"/>
            <a:r>
              <a:rPr lang="zh-CN" altLang="en-US" b="0" dirty="0">
                <a:solidFill>
                  <a:srgbClr val="FF0000"/>
                </a:solidFill>
              </a:rPr>
              <a:t>    </a:t>
            </a:r>
            <a:r>
              <a:rPr lang="en-US" altLang="zh-CN" b="0" dirty="0">
                <a:solidFill>
                  <a:srgbClr val="FF0000"/>
                </a:solidFill>
              </a:rPr>
              <a:t>SYNDET</a:t>
            </a:r>
            <a:r>
              <a:rPr lang="zh-CN" altLang="en-US" b="0" dirty="0">
                <a:solidFill>
                  <a:srgbClr val="FF0000"/>
                </a:solidFill>
              </a:rPr>
              <a:t>－同步检测</a:t>
            </a:r>
          </a:p>
          <a:p>
            <a:pPr algn="just"/>
            <a:r>
              <a:rPr lang="zh-CN" altLang="en-US" b="0" dirty="0"/>
              <a:t>    </a:t>
            </a:r>
            <a:r>
              <a:rPr lang="zh-CN" altLang="en-US" b="0" dirty="0">
                <a:solidFill>
                  <a:srgbClr val="3333FF"/>
                </a:solidFill>
              </a:rPr>
              <a:t>内同步</a:t>
            </a:r>
            <a:r>
              <a:rPr lang="zh-CN" altLang="en-US" b="0" dirty="0"/>
              <a:t>：</a:t>
            </a:r>
            <a:r>
              <a:rPr lang="en-US" altLang="zh-CN" b="0" dirty="0"/>
              <a:t>SYNDET</a:t>
            </a:r>
            <a:r>
              <a:rPr lang="zh-CN" altLang="en-US" b="0" dirty="0"/>
              <a:t>做为输出端，</a:t>
            </a:r>
            <a:r>
              <a:rPr lang="en-US" altLang="zh-CN" b="0" dirty="0"/>
              <a:t>8251A</a:t>
            </a:r>
            <a:r>
              <a:rPr lang="zh-CN" altLang="en-US" b="0" dirty="0"/>
              <a:t>检测到同步字符，会输出高电平，表示接收已达到同步；</a:t>
            </a:r>
          </a:p>
          <a:p>
            <a:pPr algn="just"/>
            <a:r>
              <a:rPr lang="zh-CN" altLang="en-US" b="0" dirty="0"/>
              <a:t>    </a:t>
            </a:r>
            <a:r>
              <a:rPr lang="zh-CN" altLang="en-US" b="0" dirty="0">
                <a:solidFill>
                  <a:srgbClr val="3333FF"/>
                </a:solidFill>
              </a:rPr>
              <a:t>外同步</a:t>
            </a:r>
            <a:r>
              <a:rPr lang="zh-CN" altLang="en-US" b="0" dirty="0"/>
              <a:t>：</a:t>
            </a:r>
            <a:r>
              <a:rPr lang="en-US" altLang="zh-CN" b="0" dirty="0"/>
              <a:t>SYNDET</a:t>
            </a:r>
            <a:r>
              <a:rPr lang="zh-CN" altLang="en-US" b="0" dirty="0"/>
              <a:t>做为输入端，接收外部同步脉冲，使</a:t>
            </a:r>
            <a:r>
              <a:rPr lang="en-US" altLang="zh-CN" b="0" dirty="0"/>
              <a:t>8251A</a:t>
            </a:r>
            <a:r>
              <a:rPr lang="zh-CN" altLang="en-US" b="0" dirty="0"/>
              <a:t>的接收时钟与之同步。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101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458626" y="908720"/>
            <a:ext cx="8280400" cy="5863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0725" indent="-720725" algn="just">
              <a:spcBef>
                <a:spcPts val="600"/>
              </a:spcBef>
            </a:pPr>
            <a:r>
              <a:rPr lang="en-US" altLang="zh-CN" sz="2000" b="1" u="sng" dirty="0">
                <a:solidFill>
                  <a:srgbClr val="0000FF"/>
                </a:solidFill>
              </a:rPr>
              <a:t>8251A</a:t>
            </a:r>
            <a:r>
              <a:rPr lang="zh-CN" altLang="en-US" sz="2000" b="1" u="sng" dirty="0">
                <a:solidFill>
                  <a:srgbClr val="0000FF"/>
                </a:solidFill>
              </a:rPr>
              <a:t>与外设的连接信号</a:t>
            </a:r>
          </a:p>
          <a:p>
            <a:pPr marL="720725" indent="-720725" algn="just">
              <a:spcBef>
                <a:spcPts val="600"/>
              </a:spcBef>
            </a:pPr>
            <a:r>
              <a:rPr lang="zh-CN" altLang="en-US" sz="2000" u="sng" dirty="0">
                <a:solidFill>
                  <a:srgbClr val="3333FF"/>
                </a:solidFill>
              </a:rPr>
              <a:t>数据信号</a:t>
            </a:r>
          </a:p>
          <a:p>
            <a:pPr marL="720725" indent="-720725" algn="just">
              <a:spcBef>
                <a:spcPts val="600"/>
              </a:spcBef>
            </a:pPr>
            <a:r>
              <a:rPr lang="en-US" altLang="zh-CN" sz="2000" dirty="0" err="1"/>
              <a:t>TxD</a:t>
            </a:r>
            <a:r>
              <a:rPr lang="zh-CN" altLang="en-US" sz="2000" dirty="0"/>
              <a:t>－发送数据端。</a:t>
            </a:r>
            <a:r>
              <a:rPr lang="en-US" altLang="zh-CN" sz="2000" dirty="0">
                <a:solidFill>
                  <a:srgbClr val="0000FF"/>
                </a:solidFill>
              </a:rPr>
              <a:t>CPU(</a:t>
            </a:r>
            <a:r>
              <a:rPr lang="zh-CN" altLang="en-US" sz="2000" dirty="0">
                <a:solidFill>
                  <a:srgbClr val="0000FF"/>
                </a:solidFill>
              </a:rPr>
              <a:t>并行</a:t>
            </a:r>
            <a:r>
              <a:rPr lang="en-US" altLang="zh-CN" sz="2000" dirty="0">
                <a:solidFill>
                  <a:srgbClr val="0000FF"/>
                </a:solidFill>
              </a:rPr>
              <a:t>)→8251A→</a:t>
            </a:r>
            <a:r>
              <a:rPr lang="zh-CN" altLang="en-US" sz="2000" dirty="0">
                <a:solidFill>
                  <a:srgbClr val="0000FF"/>
                </a:solidFill>
              </a:rPr>
              <a:t>串行数据</a:t>
            </a:r>
          </a:p>
          <a:p>
            <a:pPr marL="720725" indent="-720725" algn="just">
              <a:spcBef>
                <a:spcPts val="600"/>
              </a:spcBef>
            </a:pPr>
            <a:r>
              <a:rPr lang="en-US" altLang="zh-CN" sz="2000" dirty="0" err="1"/>
              <a:t>RxD</a:t>
            </a:r>
            <a:r>
              <a:rPr lang="zh-CN" altLang="en-US" sz="2000" dirty="0"/>
              <a:t>－接收数据端。</a:t>
            </a:r>
            <a:r>
              <a:rPr lang="zh-CN" altLang="en-US" sz="2000" dirty="0">
                <a:solidFill>
                  <a:srgbClr val="0000FF"/>
                </a:solidFill>
              </a:rPr>
              <a:t>串行数据→</a:t>
            </a:r>
            <a:r>
              <a:rPr lang="en-US" altLang="zh-CN" sz="2000" dirty="0">
                <a:solidFill>
                  <a:srgbClr val="0000FF"/>
                </a:solidFill>
              </a:rPr>
              <a:t>8251A(</a:t>
            </a:r>
            <a:r>
              <a:rPr lang="zh-CN" altLang="en-US" sz="2000" dirty="0">
                <a:solidFill>
                  <a:srgbClr val="0000FF"/>
                </a:solidFill>
              </a:rPr>
              <a:t>并行</a:t>
            </a:r>
            <a:r>
              <a:rPr lang="en-US" altLang="zh-CN" sz="2000" dirty="0">
                <a:solidFill>
                  <a:srgbClr val="0000FF"/>
                </a:solidFill>
              </a:rPr>
              <a:t>)→CPU</a:t>
            </a:r>
          </a:p>
          <a:p>
            <a:pPr marL="720725" indent="-720725" algn="just">
              <a:spcBef>
                <a:spcPts val="600"/>
              </a:spcBef>
            </a:pPr>
            <a:r>
              <a:rPr lang="zh-CN" altLang="en-US" sz="2000" u="sng" dirty="0">
                <a:solidFill>
                  <a:srgbClr val="3333FF"/>
                </a:solidFill>
              </a:rPr>
              <a:t>收发联络信号</a:t>
            </a:r>
          </a:p>
          <a:p>
            <a:pPr marL="720725" indent="-720725" algn="just">
              <a:spcBef>
                <a:spcPts val="600"/>
              </a:spcBef>
            </a:pPr>
            <a:r>
              <a:rPr lang="en-US" altLang="zh-CN" sz="2000" dirty="0"/>
              <a:t>DTR</a:t>
            </a:r>
            <a:r>
              <a:rPr lang="zh-CN" altLang="en-US" sz="2000" dirty="0"/>
              <a:t>－数据终端准备好。有效时，表示</a:t>
            </a:r>
            <a:r>
              <a:rPr lang="en-US" altLang="zh-CN" sz="2000" dirty="0"/>
              <a:t>CPU</a:t>
            </a:r>
            <a:r>
              <a:rPr lang="zh-CN" altLang="en-US" sz="2000" dirty="0"/>
              <a:t>已经准备好接收数据，其状态可软件定义。</a:t>
            </a:r>
          </a:p>
          <a:p>
            <a:pPr algn="just">
              <a:spcBef>
                <a:spcPts val="600"/>
              </a:spcBef>
            </a:pPr>
            <a:r>
              <a:rPr lang="en-US" altLang="zh-CN" sz="2000" dirty="0" smtClean="0"/>
              <a:t>DSR</a:t>
            </a:r>
            <a:r>
              <a:rPr lang="zh-CN" altLang="en-US" sz="2000" dirty="0"/>
              <a:t>－数据装置准备好。有效时，表示调制解调器或外设已准备好</a:t>
            </a:r>
            <a:r>
              <a:rPr lang="zh-CN" altLang="en-US" sz="2000" dirty="0" smtClean="0"/>
              <a:t>发送</a:t>
            </a: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，实际是对</a:t>
            </a:r>
            <a:r>
              <a:rPr lang="en-US" altLang="zh-CN" sz="2000" dirty="0"/>
              <a:t>DTR</a:t>
            </a:r>
            <a:r>
              <a:rPr lang="zh-CN" altLang="en-US" sz="2000" dirty="0"/>
              <a:t>的应答。</a:t>
            </a:r>
          </a:p>
          <a:p>
            <a:pPr marL="720725" indent="-720725" algn="just">
              <a:spcBef>
                <a:spcPts val="600"/>
              </a:spcBef>
            </a:pPr>
            <a:r>
              <a:rPr lang="en-US" altLang="zh-CN" sz="2000" dirty="0" smtClean="0"/>
              <a:t>RTS</a:t>
            </a:r>
            <a:r>
              <a:rPr lang="zh-CN" altLang="en-US" sz="2000" dirty="0"/>
              <a:t>－请求发送信号。有效时，表示</a:t>
            </a:r>
            <a:r>
              <a:rPr lang="en-US" altLang="zh-CN" sz="2000" dirty="0"/>
              <a:t>CPU</a:t>
            </a:r>
            <a:r>
              <a:rPr lang="zh-CN" altLang="en-US" sz="2000" dirty="0"/>
              <a:t>准备好发送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marL="720725" indent="-720725" algn="just">
              <a:spcBef>
                <a:spcPts val="600"/>
              </a:spcBef>
            </a:pPr>
            <a:r>
              <a:rPr lang="en-US" altLang="zh-CN" sz="2000" dirty="0" smtClean="0"/>
              <a:t>CTS</a:t>
            </a:r>
            <a:r>
              <a:rPr lang="zh-CN" altLang="en-US" sz="2000" dirty="0"/>
              <a:t>－清除允许发送信号。有效时，表示调制解调器已经做好接收数据准备，实际上是对</a:t>
            </a:r>
            <a:r>
              <a:rPr lang="en-US" altLang="zh-CN" sz="2000" dirty="0"/>
              <a:t>RTS</a:t>
            </a:r>
            <a:r>
              <a:rPr lang="zh-CN" altLang="en-US" sz="2000" dirty="0"/>
              <a:t>的响应。只有当</a:t>
            </a:r>
            <a:r>
              <a:rPr lang="en-US" altLang="zh-CN" sz="2000" dirty="0"/>
              <a:t>CTS=0</a:t>
            </a:r>
            <a:r>
              <a:rPr lang="zh-CN" altLang="en-US" sz="2000" dirty="0"/>
              <a:t>时，发送器才可串行发送数据。</a:t>
            </a:r>
          </a:p>
          <a:p>
            <a:pPr marL="720725" indent="-720725" algn="just">
              <a:spcBef>
                <a:spcPts val="600"/>
              </a:spcBef>
            </a:pPr>
            <a:endParaRPr lang="zh-CN" altLang="en-US" sz="1200" dirty="0"/>
          </a:p>
          <a:p>
            <a:pPr marL="720725" indent="-720725" algn="just">
              <a:spcBef>
                <a:spcPts val="600"/>
              </a:spcBef>
            </a:pPr>
            <a:r>
              <a:rPr lang="zh-CN" altLang="en-US" sz="2000" dirty="0">
                <a:solidFill>
                  <a:srgbClr val="CC6600"/>
                </a:solidFill>
              </a:rPr>
              <a:t>注意：若外设不要联络信号，这些信号线可以悬空。但</a:t>
            </a:r>
            <a:r>
              <a:rPr lang="en-US" altLang="zh-CN" sz="2000" dirty="0">
                <a:solidFill>
                  <a:srgbClr val="CC6600"/>
                </a:solidFill>
              </a:rPr>
              <a:t>CTS</a:t>
            </a:r>
            <a:r>
              <a:rPr lang="zh-CN" altLang="en-US" sz="2000" dirty="0">
                <a:solidFill>
                  <a:srgbClr val="CC6600"/>
                </a:solidFill>
              </a:rPr>
              <a:t>必须接地，</a:t>
            </a:r>
            <a:r>
              <a:rPr lang="en-US" altLang="zh-CN" sz="2000" dirty="0">
                <a:solidFill>
                  <a:srgbClr val="CC6600"/>
                </a:solidFill>
              </a:rPr>
              <a:t>CPU</a:t>
            </a:r>
            <a:r>
              <a:rPr lang="zh-CN" altLang="en-US" sz="2000" dirty="0">
                <a:solidFill>
                  <a:srgbClr val="CC6600"/>
                </a:solidFill>
              </a:rPr>
              <a:t>才能发送</a:t>
            </a:r>
            <a:r>
              <a:rPr lang="zh-CN" altLang="en-US" sz="2000" dirty="0" smtClean="0">
                <a:solidFill>
                  <a:srgbClr val="CC6600"/>
                </a:solidFill>
              </a:rPr>
              <a:t>数据</a:t>
            </a:r>
            <a:endParaRPr lang="zh-CN" altLang="en-US" sz="2000" dirty="0">
              <a:solidFill>
                <a:srgbClr val="CC66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6452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467670" y="1088740"/>
            <a:ext cx="8280400" cy="4801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20725" indent="-720725" algn="just">
              <a:lnSpc>
                <a:spcPct val="90000"/>
              </a:lnSpc>
            </a:pPr>
            <a:r>
              <a:rPr lang="en-US" altLang="zh-CN" sz="2000" b="1" u="sng" dirty="0">
                <a:solidFill>
                  <a:srgbClr val="0000FF"/>
                </a:solidFill>
              </a:rPr>
              <a:t>8251A</a:t>
            </a:r>
            <a:r>
              <a:rPr lang="zh-CN" altLang="en-US" sz="2000" b="1" u="sng" dirty="0">
                <a:solidFill>
                  <a:srgbClr val="0000FF"/>
                </a:solidFill>
              </a:rPr>
              <a:t>与外设的连接信号</a:t>
            </a:r>
          </a:p>
          <a:p>
            <a:pPr marL="720725" indent="-720725" algn="just">
              <a:lnSpc>
                <a:spcPct val="90000"/>
              </a:lnSpc>
            </a:pPr>
            <a:endParaRPr lang="zh-CN" altLang="en-US" sz="2000" dirty="0"/>
          </a:p>
          <a:p>
            <a:pPr marL="720725" indent="-720725" algn="just">
              <a:lnSpc>
                <a:spcPct val="150000"/>
              </a:lnSpc>
            </a:pPr>
            <a:r>
              <a:rPr lang="zh-CN" altLang="en-US" sz="2000" b="1" u="sng" dirty="0" smtClean="0">
                <a:solidFill>
                  <a:srgbClr val="0000FF"/>
                </a:solidFill>
              </a:rPr>
              <a:t>时钟信号</a:t>
            </a:r>
            <a:endParaRPr lang="zh-CN" altLang="en-US" sz="2000" b="1" u="sng" dirty="0">
              <a:solidFill>
                <a:srgbClr val="0000FF"/>
              </a:solidFill>
            </a:endParaRPr>
          </a:p>
          <a:p>
            <a:pPr marL="720725" indent="-720725" algn="just">
              <a:lnSpc>
                <a:spcPct val="150000"/>
              </a:lnSpc>
            </a:pPr>
            <a:r>
              <a:rPr lang="en-US" altLang="zh-CN" sz="2000" dirty="0"/>
              <a:t>CLK</a:t>
            </a:r>
            <a:r>
              <a:rPr lang="zh-CN" altLang="en-US" sz="2000" dirty="0"/>
              <a:t>－</a:t>
            </a:r>
            <a:r>
              <a:rPr lang="en-US" altLang="zh-CN" sz="2000" dirty="0"/>
              <a:t>8251A</a:t>
            </a:r>
            <a:r>
              <a:rPr lang="zh-CN" altLang="en-US" sz="2000" dirty="0"/>
              <a:t>内部工作时钟，产生内部工作时序。</a:t>
            </a:r>
          </a:p>
          <a:p>
            <a:pPr marL="720725" indent="-720725" algn="just">
              <a:lnSpc>
                <a:spcPct val="150000"/>
              </a:lnSpc>
            </a:pPr>
            <a:r>
              <a:rPr lang="en-US" altLang="zh-CN" sz="2000" dirty="0" err="1"/>
              <a:t>RxC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TxC</a:t>
            </a:r>
            <a:r>
              <a:rPr lang="zh-CN" altLang="en-US" sz="2000" dirty="0"/>
              <a:t>－接收</a:t>
            </a:r>
            <a:r>
              <a:rPr lang="en-US" altLang="zh-CN" sz="2000" dirty="0"/>
              <a:t>/</a:t>
            </a:r>
            <a:r>
              <a:rPr lang="zh-CN" altLang="en-US" sz="2000" dirty="0"/>
              <a:t>发送时钟，由外部时钟提供。用于控制</a:t>
            </a:r>
            <a:r>
              <a:rPr lang="en-US" altLang="zh-CN" sz="2000" dirty="0"/>
              <a:t>8251A</a:t>
            </a:r>
            <a:r>
              <a:rPr lang="zh-CN" altLang="en-US" sz="2000" dirty="0"/>
              <a:t>收发数据的速率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720725" indent="-720725" algn="just">
              <a:lnSpc>
                <a:spcPct val="150000"/>
              </a:lnSpc>
            </a:pPr>
            <a:endParaRPr lang="en-US" altLang="zh-CN" sz="2000" dirty="0"/>
          </a:p>
          <a:p>
            <a:pPr marL="720725" indent="-720725" algn="just">
              <a:lnSpc>
                <a:spcPct val="150000"/>
              </a:lnSpc>
            </a:pPr>
            <a:r>
              <a:rPr lang="zh-CN" altLang="en-US" sz="2000" dirty="0" smtClean="0"/>
              <a:t>注意：</a:t>
            </a:r>
            <a:endParaRPr lang="zh-CN" altLang="en-US" sz="2000" dirty="0"/>
          </a:p>
          <a:p>
            <a:pPr marL="720725" indent="-720725" algn="just">
              <a:lnSpc>
                <a:spcPct val="150000"/>
              </a:lnSpc>
            </a:pPr>
            <a:r>
              <a:rPr lang="zh-CN" altLang="en-US" sz="2000" dirty="0"/>
              <a:t>同步方式：接收</a:t>
            </a:r>
            <a:r>
              <a:rPr lang="en-US" altLang="zh-CN" sz="2000" dirty="0"/>
              <a:t>/</a:t>
            </a:r>
            <a:r>
              <a:rPr lang="zh-CN" altLang="en-US" sz="2000" dirty="0"/>
              <a:t>发送时钟频率等于传送数据的波特率</a:t>
            </a:r>
            <a:r>
              <a:rPr lang="zh-CN" altLang="en-US" sz="2000" dirty="0" smtClean="0"/>
              <a:t>。（波特率因子</a:t>
            </a:r>
            <a:r>
              <a:rPr lang="en-US" altLang="zh-CN" sz="2000" dirty="0" smtClean="0"/>
              <a:t>=1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marL="720725" indent="-720725" algn="just">
              <a:lnSpc>
                <a:spcPct val="150000"/>
              </a:lnSpc>
            </a:pPr>
            <a:r>
              <a:rPr lang="zh-CN" altLang="en-US" sz="2000" dirty="0"/>
              <a:t>异步方式：接收</a:t>
            </a:r>
            <a:r>
              <a:rPr lang="en-US" altLang="zh-CN" sz="2000" dirty="0"/>
              <a:t>/</a:t>
            </a:r>
            <a:r>
              <a:rPr lang="zh-CN" altLang="en-US" sz="2000" dirty="0"/>
              <a:t>发送时钟频率可以取波特率的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16</a:t>
            </a:r>
            <a:r>
              <a:rPr lang="zh-CN" altLang="en-US" sz="2000" dirty="0"/>
              <a:t>、</a:t>
            </a:r>
            <a:r>
              <a:rPr lang="en-US" altLang="zh-CN" sz="2000" dirty="0"/>
              <a:t>64</a:t>
            </a:r>
            <a:r>
              <a:rPr lang="zh-CN" altLang="en-US" sz="2000" dirty="0"/>
              <a:t>倍，初始化时由</a:t>
            </a:r>
            <a:r>
              <a:rPr lang="zh-CN" altLang="en-US" sz="2000" dirty="0" smtClean="0"/>
              <a:t>波特率</a:t>
            </a:r>
            <a:r>
              <a:rPr lang="zh-CN" altLang="en-US" sz="2000" dirty="0"/>
              <a:t>因子</a:t>
            </a:r>
            <a:r>
              <a:rPr lang="zh-CN" altLang="en-US" sz="2000" dirty="0" smtClean="0"/>
              <a:t>指明</a:t>
            </a:r>
            <a:r>
              <a:rPr lang="zh-CN" altLang="en-US" sz="2000" dirty="0"/>
              <a:t>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0968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片段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444" y="1160748"/>
            <a:ext cx="5688806" cy="4244410"/>
          </a:xfrm>
          <a:prstGeom prst="rect">
            <a:avLst/>
          </a:prstGeom>
          <a:noFill/>
        </p:spPr>
      </p:pic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395536" y="1016732"/>
            <a:ext cx="262829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b="1" u="sng" dirty="0">
                <a:solidFill>
                  <a:srgbClr val="0000FF"/>
                </a:solidFill>
              </a:rPr>
              <a:t>8251A</a:t>
            </a:r>
            <a:r>
              <a:rPr lang="zh-CN" altLang="en-US" b="1" u="sng" dirty="0">
                <a:solidFill>
                  <a:srgbClr val="0000FF"/>
                </a:solidFill>
              </a:rPr>
              <a:t>的编程结构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2</a:t>
            </a:r>
            <a:r>
              <a:rPr lang="zh-CN" altLang="en-US" dirty="0"/>
              <a:t>个控制字和</a:t>
            </a:r>
            <a:r>
              <a:rPr lang="en-US" altLang="zh-CN" dirty="0"/>
              <a:t>1</a:t>
            </a:r>
            <a:r>
              <a:rPr lang="zh-CN" altLang="en-US" dirty="0"/>
              <a:t>个状态字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68313" y="5516563"/>
            <a:ext cx="8135937" cy="978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zh-CN" altLang="en-US" sz="2000" dirty="0"/>
              <a:t>编程结构并不是一个器件的内部结构，而是从使用者的角度归纳出来的。所以编程模块中有的与内部结构模块对应，有的可能不对应内部结构中的模块。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8759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52120" y="1016732"/>
            <a:ext cx="8476364" cy="5256584"/>
          </a:xfrm>
          <a:prstGeom prst="rect">
            <a:avLst/>
          </a:prstGeom>
          <a:noFill/>
          <a:ln/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串行通信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串行通信：将数据分解成二进制位用一条信号线，一位一位顺序传送的方式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优势：用于通信的线路少，因而在远距离通信时可以极大地降低成本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适用场合：适合于远距离数据传送；或对速度要求不高的近距离数据传送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系列机上一般有两个串行异步通信接口，键盘、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	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鼠标与主机间也采用串行数据传送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串并行通信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8722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片段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016732"/>
            <a:ext cx="7272338" cy="5426075"/>
          </a:xfrm>
          <a:prstGeom prst="rect">
            <a:avLst/>
          </a:prstGeom>
          <a:noFill/>
        </p:spPr>
      </p:pic>
      <p:sp>
        <p:nvSpPr>
          <p:cNvPr id="382979" name="AutoShape 3"/>
          <p:cNvSpPr>
            <a:spLocks noChangeArrowheads="1"/>
          </p:cNvSpPr>
          <p:nvPr/>
        </p:nvSpPr>
        <p:spPr bwMode="auto">
          <a:xfrm>
            <a:off x="4288347" y="1340768"/>
            <a:ext cx="4392314" cy="1475147"/>
          </a:xfrm>
          <a:prstGeom prst="wedgeRoundRectCallout">
            <a:avLst>
              <a:gd name="adj1" fmla="val -59731"/>
              <a:gd name="adj2" fmla="val -305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altLang="zh-CN" sz="2000" u="sng" dirty="0">
                <a:solidFill>
                  <a:srgbClr val="0000FF"/>
                </a:solidFill>
              </a:rPr>
              <a:t>8251A</a:t>
            </a:r>
            <a:r>
              <a:rPr lang="zh-CN" altLang="en-US" sz="2000" u="sng" dirty="0">
                <a:solidFill>
                  <a:srgbClr val="0000FF"/>
                </a:solidFill>
              </a:rPr>
              <a:t>模式控制</a:t>
            </a:r>
            <a:r>
              <a:rPr lang="zh-CN" altLang="en-US" sz="2000" u="sng" dirty="0" smtClean="0">
                <a:solidFill>
                  <a:srgbClr val="0000FF"/>
                </a:solidFill>
              </a:rPr>
              <a:t>寄存器：</a:t>
            </a:r>
            <a:r>
              <a:rPr lang="zh-CN" altLang="en-US" sz="2000" dirty="0" smtClean="0"/>
              <a:t>决定</a:t>
            </a:r>
            <a:r>
              <a:rPr lang="zh-CN" altLang="en-US" sz="2000" dirty="0"/>
              <a:t>了</a:t>
            </a:r>
            <a:r>
              <a:rPr lang="en-US" altLang="zh-CN" sz="2000" dirty="0"/>
              <a:t>8251A</a:t>
            </a:r>
            <a:r>
              <a:rPr lang="zh-CN" altLang="en-US" sz="2000" dirty="0"/>
              <a:t>是工作在同步模式还是异步模式</a:t>
            </a:r>
            <a:r>
              <a:rPr lang="zh-CN" altLang="en-US" sz="2000" dirty="0" smtClean="0"/>
              <a:t>，以及所有</a:t>
            </a:r>
            <a:r>
              <a:rPr lang="zh-CN" altLang="en-US" sz="2000" dirty="0"/>
              <a:t>接收和发送字符的格式</a:t>
            </a:r>
            <a:r>
              <a:rPr lang="zh-CN" altLang="en-US" sz="2000" dirty="0" smtClean="0"/>
              <a:t>。由</a:t>
            </a:r>
            <a:r>
              <a:rPr lang="zh-CN" altLang="en-US" sz="2000" dirty="0"/>
              <a:t>程序在</a:t>
            </a:r>
            <a:r>
              <a:rPr lang="en-US" altLang="zh-CN" sz="2000" dirty="0"/>
              <a:t>8251A</a:t>
            </a:r>
            <a:r>
              <a:rPr lang="zh-CN" altLang="en-US" sz="2000" dirty="0"/>
              <a:t>初始化时</a:t>
            </a:r>
            <a:r>
              <a:rPr lang="zh-CN" altLang="en-US" sz="2000" dirty="0" smtClean="0"/>
              <a:t>设置。</a:t>
            </a:r>
            <a:endParaRPr lang="zh-CN" alt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36568" y="3537359"/>
            <a:ext cx="4095872" cy="827745"/>
          </a:xfrm>
          <a:prstGeom prst="wedgeRoundRectCallout">
            <a:avLst>
              <a:gd name="adj1" fmla="val -61977"/>
              <a:gd name="adj2" fmla="val 2110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000" u="sng" dirty="0">
                <a:solidFill>
                  <a:srgbClr val="0000FF"/>
                </a:solidFill>
              </a:rPr>
              <a:t>8251A</a:t>
            </a:r>
            <a:r>
              <a:rPr lang="zh-CN" altLang="en-US" sz="2000" u="sng" dirty="0" smtClean="0">
                <a:solidFill>
                  <a:srgbClr val="0000FF"/>
                </a:solidFill>
              </a:rPr>
              <a:t>操作寄存器：</a:t>
            </a:r>
            <a:r>
              <a:rPr lang="zh-CN" altLang="en-US" sz="2000" dirty="0" smtClean="0"/>
              <a:t>主要</a:t>
            </a:r>
            <a:r>
              <a:rPr lang="zh-CN" altLang="en-US" sz="2000" dirty="0"/>
              <a:t>用来控制</a:t>
            </a:r>
            <a:r>
              <a:rPr lang="en-US" altLang="zh-CN" sz="2000" dirty="0"/>
              <a:t>8251A</a:t>
            </a:r>
            <a:r>
              <a:rPr lang="zh-CN" altLang="en-US" sz="2000" dirty="0"/>
              <a:t>的工作，其内容由程序设定。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391745" y="5445224"/>
            <a:ext cx="4032448" cy="828092"/>
          </a:xfrm>
          <a:prstGeom prst="wedgeRoundRectCallout">
            <a:avLst>
              <a:gd name="adj1" fmla="val -61977"/>
              <a:gd name="adj2" fmla="val 2110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2000" u="sng" dirty="0" smtClean="0">
                <a:solidFill>
                  <a:srgbClr val="0000FF"/>
                </a:solidFill>
              </a:rPr>
              <a:t>8251A</a:t>
            </a:r>
            <a:r>
              <a:rPr lang="zh-CN" altLang="en-US" sz="2000" u="sng" dirty="0" smtClean="0">
                <a:solidFill>
                  <a:srgbClr val="0000FF"/>
                </a:solidFill>
              </a:rPr>
              <a:t>状态寄存器：</a:t>
            </a:r>
            <a:r>
              <a:rPr lang="zh-CN" altLang="en-US" sz="2000" dirty="0" smtClean="0"/>
              <a:t>表示</a:t>
            </a:r>
            <a:r>
              <a:rPr lang="en-US" altLang="zh-CN" sz="2000" dirty="0" smtClean="0"/>
              <a:t>251A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工作状态，可以读出。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9426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1191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07381"/>
              </p:ext>
            </p:extLst>
          </p:nvPr>
        </p:nvGraphicFramePr>
        <p:xfrm>
          <a:off x="1079561" y="1683566"/>
          <a:ext cx="6908800" cy="4572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1192" name="Rectangle 24"/>
          <p:cNvSpPr>
            <a:spLocks noChangeArrowheads="1"/>
          </p:cNvSpPr>
          <p:nvPr/>
        </p:nvSpPr>
        <p:spPr bwMode="auto">
          <a:xfrm>
            <a:off x="467580" y="1046185"/>
            <a:ext cx="65516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8251A</a:t>
            </a:r>
            <a:r>
              <a:rPr lang="zh-CN" altLang="en-US" dirty="0">
                <a:solidFill>
                  <a:srgbClr val="0000FF"/>
                </a:solidFill>
              </a:rPr>
              <a:t>模式寄存器</a:t>
            </a:r>
            <a:r>
              <a:rPr lang="en-US" altLang="zh-CN" dirty="0"/>
              <a:t>(</a:t>
            </a:r>
            <a:r>
              <a:rPr lang="zh-CN" altLang="en-US" dirty="0"/>
              <a:t>写入控制口</a:t>
            </a:r>
            <a:r>
              <a:rPr lang="en-US" altLang="zh-CN" dirty="0"/>
              <a:t>)</a:t>
            </a:r>
          </a:p>
        </p:txBody>
      </p:sp>
      <p:sp>
        <p:nvSpPr>
          <p:cNvPr id="391196" name="Line 28"/>
          <p:cNvSpPr>
            <a:spLocks noChangeShapeType="1"/>
          </p:cNvSpPr>
          <p:nvPr/>
        </p:nvSpPr>
        <p:spPr bwMode="auto">
          <a:xfrm>
            <a:off x="6335774" y="225982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198" name="Rectangle 30"/>
          <p:cNvSpPr>
            <a:spLocks noChangeArrowheads="1"/>
          </p:cNvSpPr>
          <p:nvPr/>
        </p:nvSpPr>
        <p:spPr bwMode="auto">
          <a:xfrm>
            <a:off x="6175755" y="2691628"/>
            <a:ext cx="2532250" cy="163121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波特率因子：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00</a:t>
            </a:r>
            <a:r>
              <a:rPr lang="zh-CN" altLang="en-US" sz="2000" dirty="0">
                <a:solidFill>
                  <a:srgbClr val="0000FF"/>
                </a:solidFill>
              </a:rPr>
              <a:t>－同步方式</a:t>
            </a:r>
          </a:p>
          <a:p>
            <a:r>
              <a:rPr lang="en-US" altLang="zh-CN" sz="2000" dirty="0"/>
              <a:t>01</a:t>
            </a:r>
            <a:r>
              <a:rPr lang="zh-CN" altLang="en-US" sz="2000" dirty="0"/>
              <a:t>－波特率因子为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－波特率因子为</a:t>
            </a:r>
            <a:r>
              <a:rPr lang="en-US" altLang="zh-CN" sz="2000" dirty="0"/>
              <a:t>16</a:t>
            </a:r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－波特率因子为</a:t>
            </a:r>
            <a:r>
              <a:rPr lang="en-US" altLang="zh-CN" sz="2000" dirty="0"/>
              <a:t>64</a:t>
            </a:r>
          </a:p>
        </p:txBody>
      </p:sp>
      <p:sp>
        <p:nvSpPr>
          <p:cNvPr id="391199" name="Line 31"/>
          <p:cNvSpPr>
            <a:spLocks noChangeShapeType="1"/>
          </p:cNvSpPr>
          <p:nvPr/>
        </p:nvSpPr>
        <p:spPr bwMode="auto">
          <a:xfrm>
            <a:off x="6624699" y="225982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0" name="Line 32"/>
          <p:cNvSpPr>
            <a:spLocks noChangeShapeType="1"/>
          </p:cNvSpPr>
          <p:nvPr/>
        </p:nvSpPr>
        <p:spPr bwMode="auto">
          <a:xfrm>
            <a:off x="4608574" y="225982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1" name="Line 33"/>
          <p:cNvSpPr>
            <a:spLocks noChangeShapeType="1"/>
          </p:cNvSpPr>
          <p:nvPr/>
        </p:nvSpPr>
        <p:spPr bwMode="auto">
          <a:xfrm flipH="1">
            <a:off x="5832536" y="2259828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2" name="Rectangle 34"/>
          <p:cNvSpPr>
            <a:spLocks noChangeArrowheads="1"/>
          </p:cNvSpPr>
          <p:nvPr/>
        </p:nvSpPr>
        <p:spPr bwMode="auto">
          <a:xfrm>
            <a:off x="5709532" y="4636316"/>
            <a:ext cx="1778791" cy="163121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数据位数目：</a:t>
            </a:r>
          </a:p>
          <a:p>
            <a:r>
              <a:rPr lang="en-US" altLang="zh-CN" sz="2000" dirty="0"/>
              <a:t>00</a:t>
            </a:r>
            <a:r>
              <a:rPr lang="zh-CN" altLang="en-US" sz="2000" dirty="0"/>
              <a:t>－</a:t>
            </a:r>
            <a:r>
              <a:rPr lang="en-US" altLang="zh-CN" sz="2000" dirty="0"/>
              <a:t>5</a:t>
            </a:r>
            <a:r>
              <a:rPr lang="zh-CN" altLang="en-US" sz="2000" dirty="0"/>
              <a:t>位</a:t>
            </a:r>
          </a:p>
          <a:p>
            <a:r>
              <a:rPr lang="en-US" altLang="zh-CN" sz="2000" dirty="0"/>
              <a:t>01</a:t>
            </a:r>
            <a:r>
              <a:rPr lang="zh-CN" altLang="en-US" sz="2000" dirty="0"/>
              <a:t>－</a:t>
            </a:r>
            <a:r>
              <a:rPr lang="en-US" altLang="zh-CN" sz="2000" dirty="0"/>
              <a:t>6</a:t>
            </a:r>
            <a:r>
              <a:rPr lang="zh-CN" altLang="en-US" sz="2000" dirty="0"/>
              <a:t>位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－</a:t>
            </a:r>
            <a:r>
              <a:rPr lang="en-US" altLang="zh-CN" sz="2000" dirty="0"/>
              <a:t>7</a:t>
            </a:r>
            <a:r>
              <a:rPr lang="zh-CN" altLang="en-US" sz="2000" dirty="0"/>
              <a:t>位</a:t>
            </a:r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－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</a:p>
        </p:txBody>
      </p:sp>
      <p:sp>
        <p:nvSpPr>
          <p:cNvPr id="391203" name="Line 35"/>
          <p:cNvSpPr>
            <a:spLocks noChangeShapeType="1"/>
          </p:cNvSpPr>
          <p:nvPr/>
        </p:nvSpPr>
        <p:spPr bwMode="auto">
          <a:xfrm>
            <a:off x="3743386" y="225982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4" name="Line 36"/>
          <p:cNvSpPr>
            <a:spLocks noChangeShapeType="1"/>
          </p:cNvSpPr>
          <p:nvPr/>
        </p:nvSpPr>
        <p:spPr bwMode="auto">
          <a:xfrm flipH="1">
            <a:off x="4103749" y="2259828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5" name="Rectangle 37"/>
          <p:cNvSpPr>
            <a:spLocks noChangeArrowheads="1"/>
          </p:cNvSpPr>
          <p:nvPr/>
        </p:nvSpPr>
        <p:spPr bwMode="auto">
          <a:xfrm>
            <a:off x="3384611" y="2691628"/>
            <a:ext cx="1944688" cy="10156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是否有校验位：</a:t>
            </a:r>
          </a:p>
          <a:p>
            <a:r>
              <a:rPr lang="en-US" altLang="zh-CN" sz="2000" dirty="0"/>
              <a:t>0</a:t>
            </a:r>
            <a:r>
              <a:rPr lang="zh-CN" altLang="en-US" sz="2000" dirty="0"/>
              <a:t>－无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－有</a:t>
            </a:r>
          </a:p>
        </p:txBody>
      </p:sp>
      <p:sp>
        <p:nvSpPr>
          <p:cNvPr id="391206" name="Line 38"/>
          <p:cNvSpPr>
            <a:spLocks noChangeShapeType="1"/>
          </p:cNvSpPr>
          <p:nvPr/>
        </p:nvSpPr>
        <p:spPr bwMode="auto">
          <a:xfrm>
            <a:off x="2879786" y="2259828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7" name="Line 39"/>
          <p:cNvSpPr>
            <a:spLocks noChangeShapeType="1"/>
          </p:cNvSpPr>
          <p:nvPr/>
        </p:nvSpPr>
        <p:spPr bwMode="auto">
          <a:xfrm flipH="1">
            <a:off x="3240149" y="2259828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08" name="Rectangle 40"/>
          <p:cNvSpPr>
            <a:spLocks noChangeArrowheads="1"/>
          </p:cNvSpPr>
          <p:nvPr/>
        </p:nvSpPr>
        <p:spPr bwMode="auto">
          <a:xfrm>
            <a:off x="3203848" y="4581128"/>
            <a:ext cx="1692907" cy="10156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校验类型：</a:t>
            </a:r>
          </a:p>
          <a:p>
            <a:r>
              <a:rPr lang="en-US" altLang="zh-CN" sz="2000" dirty="0"/>
              <a:t>0</a:t>
            </a:r>
            <a:r>
              <a:rPr lang="zh-CN" altLang="en-US" sz="2000" dirty="0"/>
              <a:t>－奇校验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－偶校验</a:t>
            </a:r>
          </a:p>
        </p:txBody>
      </p:sp>
      <p:sp>
        <p:nvSpPr>
          <p:cNvPr id="391209" name="Line 41"/>
          <p:cNvSpPr>
            <a:spLocks noChangeShapeType="1"/>
          </p:cNvSpPr>
          <p:nvPr/>
        </p:nvSpPr>
        <p:spPr bwMode="auto">
          <a:xfrm>
            <a:off x="1150999" y="225982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10" name="Line 42"/>
          <p:cNvSpPr>
            <a:spLocks noChangeShapeType="1"/>
          </p:cNvSpPr>
          <p:nvPr/>
        </p:nvSpPr>
        <p:spPr bwMode="auto">
          <a:xfrm flipH="1">
            <a:off x="1439924" y="2259828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1211" name="Rectangle 43"/>
          <p:cNvSpPr>
            <a:spLocks noChangeArrowheads="1"/>
          </p:cNvSpPr>
          <p:nvPr/>
        </p:nvSpPr>
        <p:spPr bwMode="auto">
          <a:xfrm>
            <a:off x="361217" y="2384884"/>
            <a:ext cx="2519363" cy="4093428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异步方式下：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停止位数目：</a:t>
            </a:r>
          </a:p>
          <a:p>
            <a:r>
              <a:rPr lang="en-US" altLang="zh-CN" sz="2000" dirty="0"/>
              <a:t>00</a:t>
            </a:r>
            <a:r>
              <a:rPr lang="zh-CN" altLang="en-US" sz="2000" dirty="0"/>
              <a:t>－无意义</a:t>
            </a:r>
          </a:p>
          <a:p>
            <a:r>
              <a:rPr lang="en-US" altLang="zh-CN" sz="2000" dirty="0"/>
              <a:t>01</a:t>
            </a:r>
            <a:r>
              <a:rPr lang="zh-CN" altLang="en-US" sz="2000" dirty="0"/>
              <a:t>－</a:t>
            </a:r>
            <a:r>
              <a:rPr lang="en-US" altLang="zh-CN" sz="2000" dirty="0"/>
              <a:t>1</a:t>
            </a:r>
            <a:r>
              <a:rPr lang="zh-CN" altLang="en-US" sz="2000" dirty="0"/>
              <a:t>个停止位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－</a:t>
            </a:r>
            <a:r>
              <a:rPr lang="en-US" altLang="zh-CN" sz="2000" dirty="0"/>
              <a:t>1.5</a:t>
            </a:r>
            <a:r>
              <a:rPr lang="zh-CN" altLang="en-US" sz="2000" dirty="0"/>
              <a:t>个停止位</a:t>
            </a:r>
          </a:p>
          <a:p>
            <a:r>
              <a:rPr lang="en-US" altLang="zh-CN" sz="2000" dirty="0"/>
              <a:t>11</a:t>
            </a:r>
            <a:r>
              <a:rPr lang="zh-CN" altLang="en-US" sz="2000" dirty="0"/>
              <a:t>－</a:t>
            </a:r>
            <a:r>
              <a:rPr lang="en-US" altLang="zh-CN" sz="2000" dirty="0"/>
              <a:t>2</a:t>
            </a:r>
            <a:r>
              <a:rPr lang="zh-CN" altLang="en-US" sz="2000" dirty="0"/>
              <a:t>个停止位</a:t>
            </a: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同步方式下：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D6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：同步方式：</a:t>
            </a:r>
          </a:p>
          <a:p>
            <a:r>
              <a:rPr lang="en-US" altLang="zh-CN" sz="2000" dirty="0"/>
              <a:t>0</a:t>
            </a:r>
            <a:r>
              <a:rPr lang="zh-CN" altLang="en-US" sz="2000" dirty="0"/>
              <a:t>－内同步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－外同步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D7</a:t>
            </a: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：同步字符数目：</a:t>
            </a:r>
          </a:p>
          <a:p>
            <a:r>
              <a:rPr lang="en-US" altLang="zh-CN" sz="2000" dirty="0"/>
              <a:t>0</a:t>
            </a:r>
            <a:r>
              <a:rPr lang="zh-CN" altLang="en-US" sz="2000" dirty="0"/>
              <a:t>－</a:t>
            </a:r>
            <a:r>
              <a:rPr lang="en-US" altLang="zh-CN" sz="2000" dirty="0"/>
              <a:t>2</a:t>
            </a:r>
            <a:r>
              <a:rPr lang="zh-CN" altLang="en-US" sz="2000" dirty="0"/>
              <a:t>个同步字符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－</a:t>
            </a:r>
            <a:r>
              <a:rPr lang="en-US" altLang="zh-CN" sz="2000" dirty="0"/>
              <a:t>1</a:t>
            </a:r>
            <a:r>
              <a:rPr lang="zh-CN" altLang="en-US" sz="2000" dirty="0"/>
              <a:t>个同步字符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2227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268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93409"/>
              </p:ext>
            </p:extLst>
          </p:nvPr>
        </p:nvGraphicFramePr>
        <p:xfrm>
          <a:off x="1151570" y="1495636"/>
          <a:ext cx="6908800" cy="457200"/>
        </p:xfrm>
        <a:graphic>
          <a:graphicData uri="http://schemas.openxmlformats.org/drawingml/2006/table">
            <a:tbl>
              <a:tblPr/>
              <a:tblGrid>
                <a:gridCol w="863600"/>
                <a:gridCol w="863600"/>
                <a:gridCol w="863600"/>
                <a:gridCol w="865188"/>
                <a:gridCol w="862012"/>
                <a:gridCol w="863600"/>
                <a:gridCol w="863600"/>
                <a:gridCol w="8636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EH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IR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SBRK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RxE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TxEN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3238" name="Rectangle 22"/>
          <p:cNvSpPr>
            <a:spLocks noChangeArrowheads="1"/>
          </p:cNvSpPr>
          <p:nvPr/>
        </p:nvSpPr>
        <p:spPr bwMode="auto">
          <a:xfrm>
            <a:off x="485559" y="955576"/>
            <a:ext cx="67675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8251A</a:t>
            </a:r>
            <a:r>
              <a:rPr lang="zh-CN" altLang="en-US" dirty="0" smtClean="0">
                <a:solidFill>
                  <a:srgbClr val="0000FF"/>
                </a:solidFill>
              </a:rPr>
              <a:t>操作寄存器</a:t>
            </a:r>
            <a:r>
              <a:rPr lang="en-US" altLang="zh-CN" dirty="0"/>
              <a:t>(</a:t>
            </a:r>
            <a:r>
              <a:rPr lang="zh-CN" altLang="en-US" dirty="0"/>
              <a:t>命令控制字，写入控制口</a:t>
            </a:r>
            <a:r>
              <a:rPr lang="en-US" altLang="zh-CN" dirty="0"/>
              <a:t>)</a:t>
            </a:r>
          </a:p>
        </p:txBody>
      </p:sp>
      <p:sp>
        <p:nvSpPr>
          <p:cNvPr id="393241" name="Line 25"/>
          <p:cNvSpPr>
            <a:spLocks noChangeShapeType="1"/>
          </p:cNvSpPr>
          <p:nvPr/>
        </p:nvSpPr>
        <p:spPr bwMode="auto">
          <a:xfrm>
            <a:off x="6480808" y="2009026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43" name="Line 27"/>
          <p:cNvSpPr>
            <a:spLocks noChangeShapeType="1"/>
          </p:cNvSpPr>
          <p:nvPr/>
        </p:nvSpPr>
        <p:spPr bwMode="auto">
          <a:xfrm flipH="1">
            <a:off x="5904545" y="2009026"/>
            <a:ext cx="0" cy="2087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44" name="Rectangle 28"/>
          <p:cNvSpPr>
            <a:spLocks noChangeArrowheads="1"/>
          </p:cNvSpPr>
          <p:nvPr/>
        </p:nvSpPr>
        <p:spPr bwMode="auto">
          <a:xfrm>
            <a:off x="5615620" y="3836991"/>
            <a:ext cx="2088728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接收允许：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－允许 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－屏蔽</a:t>
            </a:r>
          </a:p>
        </p:txBody>
      </p:sp>
      <p:sp>
        <p:nvSpPr>
          <p:cNvPr id="393245" name="Line 29"/>
          <p:cNvSpPr>
            <a:spLocks noChangeShapeType="1"/>
          </p:cNvSpPr>
          <p:nvPr/>
        </p:nvSpPr>
        <p:spPr bwMode="auto">
          <a:xfrm>
            <a:off x="3815395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46" name="Line 30"/>
          <p:cNvSpPr>
            <a:spLocks noChangeShapeType="1"/>
          </p:cNvSpPr>
          <p:nvPr/>
        </p:nvSpPr>
        <p:spPr bwMode="auto">
          <a:xfrm flipH="1">
            <a:off x="4175758" y="2009026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48" name="Line 32"/>
          <p:cNvSpPr>
            <a:spLocks noChangeShapeType="1"/>
          </p:cNvSpPr>
          <p:nvPr/>
        </p:nvSpPr>
        <p:spPr bwMode="auto">
          <a:xfrm>
            <a:off x="2951795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49" name="Line 33"/>
          <p:cNvSpPr>
            <a:spLocks noChangeShapeType="1"/>
          </p:cNvSpPr>
          <p:nvPr/>
        </p:nvSpPr>
        <p:spPr bwMode="auto">
          <a:xfrm flipH="1">
            <a:off x="3312158" y="2009026"/>
            <a:ext cx="0" cy="4248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0" name="Rectangle 34"/>
          <p:cNvSpPr>
            <a:spLocks noChangeArrowheads="1"/>
          </p:cNvSpPr>
          <p:nvPr/>
        </p:nvSpPr>
        <p:spPr bwMode="auto">
          <a:xfrm>
            <a:off x="3888420" y="5348291"/>
            <a:ext cx="4536008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出错标志复位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－使状态寄存器中的</a:t>
            </a:r>
            <a:r>
              <a:rPr lang="en-US" altLang="zh-CN" sz="2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solidFill>
                  <a:srgbClr val="0000FF"/>
                </a:solidFill>
              </a:rPr>
              <a:t>个错误标志复位</a:t>
            </a:r>
          </a:p>
        </p:txBody>
      </p:sp>
      <p:sp>
        <p:nvSpPr>
          <p:cNvPr id="393252" name="Line 36"/>
          <p:cNvSpPr>
            <a:spLocks noChangeShapeType="1"/>
          </p:cNvSpPr>
          <p:nvPr/>
        </p:nvSpPr>
        <p:spPr bwMode="auto">
          <a:xfrm flipH="1">
            <a:off x="1511933" y="2009026"/>
            <a:ext cx="0" cy="2376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4" name="Line 38"/>
          <p:cNvSpPr>
            <a:spLocks noChangeShapeType="1"/>
          </p:cNvSpPr>
          <p:nvPr/>
        </p:nvSpPr>
        <p:spPr bwMode="auto">
          <a:xfrm>
            <a:off x="7271383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5" name="Line 39"/>
          <p:cNvSpPr>
            <a:spLocks noChangeShapeType="1"/>
          </p:cNvSpPr>
          <p:nvPr/>
        </p:nvSpPr>
        <p:spPr bwMode="auto">
          <a:xfrm>
            <a:off x="6407783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6" name="Line 40"/>
          <p:cNvSpPr>
            <a:spLocks noChangeShapeType="1"/>
          </p:cNvSpPr>
          <p:nvPr/>
        </p:nvSpPr>
        <p:spPr bwMode="auto">
          <a:xfrm>
            <a:off x="7631745" y="2009026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7" name="Rectangle 41"/>
          <p:cNvSpPr>
            <a:spLocks noChangeArrowheads="1"/>
          </p:cNvSpPr>
          <p:nvPr/>
        </p:nvSpPr>
        <p:spPr bwMode="auto">
          <a:xfrm>
            <a:off x="6264909" y="3087691"/>
            <a:ext cx="2231528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数据终端准备好：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－使</a:t>
            </a:r>
            <a:r>
              <a:rPr lang="en-US" altLang="zh-CN" sz="2000" dirty="0">
                <a:solidFill>
                  <a:srgbClr val="0000FF"/>
                </a:solidFill>
              </a:rPr>
              <a:t>DTR</a:t>
            </a:r>
            <a:r>
              <a:rPr lang="zh-CN" altLang="en-US" sz="2000" dirty="0">
                <a:solidFill>
                  <a:srgbClr val="0000FF"/>
                </a:solidFill>
              </a:rPr>
              <a:t>＝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93258" name="Line 42"/>
          <p:cNvSpPr>
            <a:spLocks noChangeShapeType="1"/>
          </p:cNvSpPr>
          <p:nvPr/>
        </p:nvSpPr>
        <p:spPr bwMode="auto">
          <a:xfrm>
            <a:off x="5544183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59" name="Line 43"/>
          <p:cNvSpPr>
            <a:spLocks noChangeShapeType="1"/>
          </p:cNvSpPr>
          <p:nvPr/>
        </p:nvSpPr>
        <p:spPr bwMode="auto">
          <a:xfrm>
            <a:off x="4680583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61" name="Line 45"/>
          <p:cNvSpPr>
            <a:spLocks noChangeShapeType="1"/>
          </p:cNvSpPr>
          <p:nvPr/>
        </p:nvSpPr>
        <p:spPr bwMode="auto">
          <a:xfrm flipH="1">
            <a:off x="5039358" y="2009026"/>
            <a:ext cx="0" cy="273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62" name="Rectangle 46"/>
          <p:cNvSpPr>
            <a:spLocks noChangeArrowheads="1"/>
          </p:cNvSpPr>
          <p:nvPr/>
        </p:nvSpPr>
        <p:spPr bwMode="auto">
          <a:xfrm>
            <a:off x="368533" y="5642075"/>
            <a:ext cx="3024188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800000"/>
                </a:solidFill>
              </a:rPr>
              <a:t>请求发送：</a:t>
            </a:r>
          </a:p>
          <a:p>
            <a:r>
              <a:rPr lang="en-US" altLang="zh-CN" sz="2000" b="1" dirty="0">
                <a:solidFill>
                  <a:srgbClr val="800000"/>
                </a:solidFill>
              </a:rPr>
              <a:t>1</a:t>
            </a:r>
            <a:r>
              <a:rPr lang="zh-CN" altLang="en-US" sz="2000" b="1" dirty="0">
                <a:solidFill>
                  <a:srgbClr val="800000"/>
                </a:solidFill>
              </a:rPr>
              <a:t>－使</a:t>
            </a:r>
            <a:r>
              <a:rPr lang="en-US" altLang="zh-CN" sz="2000" b="1" dirty="0">
                <a:solidFill>
                  <a:srgbClr val="800000"/>
                </a:solidFill>
              </a:rPr>
              <a:t>RTS</a:t>
            </a:r>
            <a:r>
              <a:rPr lang="zh-CN" altLang="en-US" sz="2000" b="1" dirty="0">
                <a:solidFill>
                  <a:srgbClr val="800000"/>
                </a:solidFill>
              </a:rPr>
              <a:t>输出低电平</a:t>
            </a:r>
          </a:p>
        </p:txBody>
      </p:sp>
      <p:sp>
        <p:nvSpPr>
          <p:cNvPr id="393263" name="Line 47"/>
          <p:cNvSpPr>
            <a:spLocks noChangeShapeType="1"/>
          </p:cNvSpPr>
          <p:nvPr/>
        </p:nvSpPr>
        <p:spPr bwMode="auto">
          <a:xfrm>
            <a:off x="2088195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64" name="Line 48"/>
          <p:cNvSpPr>
            <a:spLocks noChangeShapeType="1"/>
          </p:cNvSpPr>
          <p:nvPr/>
        </p:nvSpPr>
        <p:spPr bwMode="auto">
          <a:xfrm>
            <a:off x="1223008" y="202504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65" name="Rectangle 49"/>
          <p:cNvSpPr>
            <a:spLocks noChangeArrowheads="1"/>
          </p:cNvSpPr>
          <p:nvPr/>
        </p:nvSpPr>
        <p:spPr bwMode="auto">
          <a:xfrm>
            <a:off x="368533" y="5114543"/>
            <a:ext cx="2376489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</a:rPr>
              <a:t>－进行内部复位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393266" name="Line 50"/>
          <p:cNvSpPr>
            <a:spLocks noChangeShapeType="1"/>
          </p:cNvSpPr>
          <p:nvPr/>
        </p:nvSpPr>
        <p:spPr bwMode="auto">
          <a:xfrm flipH="1">
            <a:off x="2375533" y="2009026"/>
            <a:ext cx="0" cy="309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67" name="Rectangle 51"/>
          <p:cNvSpPr>
            <a:spLocks noChangeArrowheads="1"/>
          </p:cNvSpPr>
          <p:nvPr/>
        </p:nvSpPr>
        <p:spPr bwMode="auto">
          <a:xfrm>
            <a:off x="359409" y="4221088"/>
            <a:ext cx="1368276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－启动</a:t>
            </a:r>
            <a:r>
              <a:rPr lang="zh-CN" altLang="en-US" sz="2000" dirty="0" smtClean="0">
                <a:solidFill>
                  <a:srgbClr val="0000FF"/>
                </a:solidFill>
              </a:rPr>
              <a:t>搜索</a:t>
            </a:r>
            <a:r>
              <a:rPr lang="zh-CN" altLang="en-US" sz="2000" dirty="0">
                <a:solidFill>
                  <a:srgbClr val="0000FF"/>
                </a:solidFill>
              </a:rPr>
              <a:t>同步</a:t>
            </a:r>
            <a:r>
              <a:rPr lang="zh-CN" altLang="en-US" sz="2000" dirty="0" smtClean="0">
                <a:solidFill>
                  <a:srgbClr val="0000FF"/>
                </a:solidFill>
              </a:rPr>
              <a:t>字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393269" name="Line 53"/>
          <p:cNvSpPr>
            <a:spLocks noChangeShapeType="1"/>
          </p:cNvSpPr>
          <p:nvPr/>
        </p:nvSpPr>
        <p:spPr bwMode="auto">
          <a:xfrm>
            <a:off x="7056276" y="3456293"/>
            <a:ext cx="4318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3270" name="Line 54"/>
          <p:cNvSpPr>
            <a:spLocks noChangeShapeType="1"/>
          </p:cNvSpPr>
          <p:nvPr/>
        </p:nvSpPr>
        <p:spPr bwMode="auto">
          <a:xfrm>
            <a:off x="1080133" y="5999693"/>
            <a:ext cx="4318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93260" name="Rectangle 44"/>
          <p:cNvSpPr>
            <a:spLocks noChangeArrowheads="1"/>
          </p:cNvSpPr>
          <p:nvPr/>
        </p:nvSpPr>
        <p:spPr bwMode="auto">
          <a:xfrm>
            <a:off x="4752020" y="4600578"/>
            <a:ext cx="1728788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1</a:t>
            </a:r>
            <a:r>
              <a:rPr lang="zh-CN" altLang="en-US" sz="2000" dirty="0">
                <a:solidFill>
                  <a:srgbClr val="0000FF"/>
                </a:solidFill>
              </a:rPr>
              <a:t>－使</a:t>
            </a:r>
            <a:r>
              <a:rPr lang="en-US" altLang="zh-CN" sz="2000" dirty="0" err="1">
                <a:solidFill>
                  <a:srgbClr val="0000FF"/>
                </a:solidFill>
              </a:rPr>
              <a:t>TxD</a:t>
            </a:r>
            <a:r>
              <a:rPr lang="en-US" altLang="zh-CN" sz="2000" dirty="0">
                <a:solidFill>
                  <a:srgbClr val="0000FF"/>
                </a:solidFill>
              </a:rPr>
              <a:t>=0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－正常</a:t>
            </a:r>
          </a:p>
        </p:txBody>
      </p:sp>
      <p:sp>
        <p:nvSpPr>
          <p:cNvPr id="393240" name="Rectangle 24"/>
          <p:cNvSpPr>
            <a:spLocks noChangeArrowheads="1"/>
          </p:cNvSpPr>
          <p:nvPr/>
        </p:nvSpPr>
        <p:spPr bwMode="auto">
          <a:xfrm>
            <a:off x="6623683" y="2324103"/>
            <a:ext cx="2088777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发送允许：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－允许 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</a:rPr>
              <a:t>－屏蔽</a:t>
            </a:r>
          </a:p>
        </p:txBody>
      </p:sp>
    </p:spTree>
    <p:extLst>
      <p:ext uri="{BB962C8B-B14F-4D97-AF65-F5344CB8AC3E}">
        <p14:creationId xmlns:p14="http://schemas.microsoft.com/office/powerpoint/2010/main" val="1681413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1160748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例</a:t>
            </a:r>
            <a:r>
              <a:rPr lang="en-US" altLang="zh-CN" sz="2400" b="0" dirty="0" smtClean="0"/>
              <a:t>】</a:t>
            </a:r>
            <a:r>
              <a:rPr lang="zh-CN" altLang="en-US" sz="2400" b="0" dirty="0"/>
              <a:t>使</a:t>
            </a:r>
            <a:r>
              <a:rPr lang="en-US" altLang="zh-CN" sz="2400" b="0" dirty="0"/>
              <a:t>8251A</a:t>
            </a:r>
            <a:r>
              <a:rPr lang="zh-CN" altLang="en-US" sz="2400" b="0" dirty="0"/>
              <a:t>内部复位</a:t>
            </a:r>
            <a:r>
              <a:rPr lang="zh-CN" altLang="en-US" sz="2400" b="0" dirty="0" smtClean="0"/>
              <a:t>。假设</a:t>
            </a:r>
            <a:r>
              <a:rPr lang="en-US" altLang="zh-CN" sz="2400" b="0" dirty="0" smtClean="0"/>
              <a:t>8251A</a:t>
            </a:r>
            <a:r>
              <a:rPr lang="zh-CN" altLang="en-US" sz="2400" b="0" dirty="0" smtClean="0"/>
              <a:t>操作寄存器的端口地址为</a:t>
            </a:r>
            <a:r>
              <a:rPr lang="en-US" altLang="zh-CN" b="0" dirty="0" smtClean="0"/>
              <a:t>309H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r>
              <a:rPr lang="en-US" altLang="zh-CN" sz="2400" b="0" dirty="0" smtClean="0"/>
              <a:t>	MOV  </a:t>
            </a:r>
            <a:r>
              <a:rPr lang="en-US" altLang="zh-CN" sz="2400" b="0" dirty="0"/>
              <a:t>DX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309H         </a:t>
            </a:r>
            <a:r>
              <a:rPr lang="zh-CN" altLang="en-US" sz="2400" b="0" dirty="0"/>
              <a:t>；</a:t>
            </a:r>
            <a:r>
              <a:rPr lang="en-US" altLang="zh-CN" sz="2400" b="0" dirty="0"/>
              <a:t>8251A</a:t>
            </a:r>
            <a:r>
              <a:rPr lang="zh-CN" altLang="en-US" sz="2400" b="0" dirty="0"/>
              <a:t>命令口</a:t>
            </a:r>
          </a:p>
          <a:p>
            <a:r>
              <a:rPr lang="en-US" altLang="zh-CN" sz="2400" b="0" dirty="0" smtClean="0"/>
              <a:t>	MOV  </a:t>
            </a:r>
            <a:r>
              <a:rPr lang="en-US" altLang="zh-CN" sz="2400" b="0" dirty="0"/>
              <a:t>AL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01000000B    </a:t>
            </a:r>
            <a:r>
              <a:rPr lang="zh-CN" altLang="en-US" sz="2400" b="0" dirty="0"/>
              <a:t>；置</a:t>
            </a:r>
            <a:r>
              <a:rPr lang="en-US" altLang="zh-CN" sz="2400" b="0" dirty="0"/>
              <a:t>D6</a:t>
            </a:r>
            <a:r>
              <a:rPr lang="zh-CN" altLang="en-US" sz="2400" b="0" dirty="0"/>
              <a:t>位为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，使内部复位</a:t>
            </a:r>
          </a:p>
          <a:p>
            <a:r>
              <a:rPr lang="en-US" altLang="zh-CN" sz="2400" b="0" dirty="0" smtClean="0"/>
              <a:t>	OUT  </a:t>
            </a:r>
            <a:r>
              <a:rPr lang="en-US" altLang="zh-CN" sz="2400" b="0" dirty="0"/>
              <a:t>DX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AL </a:t>
            </a:r>
            <a:endParaRPr lang="en-US" altLang="zh-CN" sz="2400" b="0" dirty="0" smtClean="0"/>
          </a:p>
          <a:p>
            <a:endParaRPr lang="en-US" altLang="zh-CN" sz="2400" b="0" dirty="0"/>
          </a:p>
          <a:p>
            <a:r>
              <a:rPr lang="zh-CN" altLang="en-US" sz="2400" b="0" dirty="0"/>
              <a:t>注意：只要包含</a:t>
            </a:r>
            <a:r>
              <a:rPr lang="en-US" altLang="zh-CN" sz="2400" b="0" dirty="0"/>
              <a:t>D6</a:t>
            </a:r>
            <a:r>
              <a:rPr lang="zh-CN" altLang="en-US" sz="2400" b="0" dirty="0"/>
              <a:t>位为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的任何代码都能实现内部复位，如</a:t>
            </a:r>
            <a:r>
              <a:rPr lang="en-US" altLang="zh-CN" sz="2400" b="0" dirty="0"/>
              <a:t>FFH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C0H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50H</a:t>
            </a:r>
            <a:r>
              <a:rPr lang="zh-CN" altLang="en-US" sz="2400" b="0" dirty="0"/>
              <a:t>等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467544" y="4689140"/>
            <a:ext cx="8316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 smtClean="0"/>
              <a:t>【</a:t>
            </a:r>
            <a:r>
              <a:rPr lang="zh-CN" altLang="en-US" b="0" dirty="0" smtClean="0"/>
              <a:t>例</a:t>
            </a:r>
            <a:r>
              <a:rPr lang="en-US" altLang="zh-CN" b="0" dirty="0" smtClean="0"/>
              <a:t>】</a:t>
            </a:r>
            <a:r>
              <a:rPr lang="zh-CN" altLang="en-US" b="0" dirty="0"/>
              <a:t>设置异步通信时，允许接收，同时允许发送。</a:t>
            </a:r>
          </a:p>
          <a:p>
            <a:r>
              <a:rPr lang="en-US" altLang="zh-CN" b="0" dirty="0" smtClean="0"/>
              <a:t>	MOV  </a:t>
            </a:r>
            <a:r>
              <a:rPr lang="en-US" altLang="zh-CN" b="0" dirty="0"/>
              <a:t>DX</a:t>
            </a:r>
            <a:r>
              <a:rPr lang="zh-CN" altLang="en-US" b="0" dirty="0"/>
              <a:t>，</a:t>
            </a:r>
            <a:r>
              <a:rPr lang="en-US" altLang="zh-CN" b="0" dirty="0"/>
              <a:t>309H        </a:t>
            </a:r>
            <a:r>
              <a:rPr lang="zh-CN" altLang="en-US" b="0" dirty="0"/>
              <a:t>；</a:t>
            </a:r>
            <a:r>
              <a:rPr lang="en-US" altLang="zh-CN" b="0" dirty="0"/>
              <a:t>8251A</a:t>
            </a:r>
            <a:r>
              <a:rPr lang="zh-CN" altLang="en-US" b="0" dirty="0"/>
              <a:t>命令口</a:t>
            </a:r>
          </a:p>
          <a:p>
            <a:r>
              <a:rPr lang="en-US" altLang="zh-CN" b="0" dirty="0" smtClean="0"/>
              <a:t>	MOV  </a:t>
            </a:r>
            <a:r>
              <a:rPr lang="en-US" altLang="zh-CN" b="0" dirty="0"/>
              <a:t>AL</a:t>
            </a:r>
            <a:r>
              <a:rPr lang="zh-CN" altLang="en-US" b="0" dirty="0"/>
              <a:t>，</a:t>
            </a:r>
            <a:r>
              <a:rPr lang="en-US" altLang="zh-CN" b="0" dirty="0"/>
              <a:t>00000101B   </a:t>
            </a:r>
            <a:r>
              <a:rPr lang="zh-CN" altLang="en-US" b="0" dirty="0"/>
              <a:t>；置</a:t>
            </a:r>
            <a:r>
              <a:rPr lang="en-US" altLang="zh-CN" b="0" dirty="0"/>
              <a:t>D2=1</a:t>
            </a:r>
            <a:r>
              <a:rPr lang="zh-CN" altLang="en-US" b="0" dirty="0"/>
              <a:t>，</a:t>
            </a:r>
            <a:r>
              <a:rPr lang="en-US" altLang="zh-CN" b="0" dirty="0" smtClean="0"/>
              <a:t>D0=1</a:t>
            </a:r>
            <a:endParaRPr lang="zh-CN" altLang="en-US" b="0" dirty="0"/>
          </a:p>
          <a:p>
            <a:r>
              <a:rPr lang="en-US" altLang="zh-CN" b="0" dirty="0" smtClean="0"/>
              <a:t>	OUT  </a:t>
            </a:r>
            <a:r>
              <a:rPr lang="en-US" altLang="zh-CN" b="0" dirty="0"/>
              <a:t>DX</a:t>
            </a:r>
            <a:r>
              <a:rPr lang="zh-CN" altLang="en-US" b="0" dirty="0"/>
              <a:t>，</a:t>
            </a:r>
            <a:r>
              <a:rPr lang="en-US" altLang="zh-CN" b="0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586900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61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21049"/>
              </p:ext>
            </p:extLst>
          </p:nvPr>
        </p:nvGraphicFramePr>
        <p:xfrm>
          <a:off x="576263" y="1531640"/>
          <a:ext cx="7516812" cy="457200"/>
        </p:xfrm>
        <a:graphic>
          <a:graphicData uri="http://schemas.openxmlformats.org/drawingml/2006/table">
            <a:tbl>
              <a:tblPr/>
              <a:tblGrid>
                <a:gridCol w="827087"/>
                <a:gridCol w="1152525"/>
                <a:gridCol w="846138"/>
                <a:gridCol w="846137"/>
                <a:gridCol w="846138"/>
                <a:gridCol w="846137"/>
                <a:gridCol w="1076325"/>
                <a:gridCol w="10763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SYNDET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RxRDY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TxRDY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2822" name="Rectangle 22"/>
          <p:cNvSpPr>
            <a:spLocks noChangeArrowheads="1"/>
          </p:cNvSpPr>
          <p:nvPr/>
        </p:nvSpPr>
        <p:spPr bwMode="auto">
          <a:xfrm>
            <a:off x="539750" y="980728"/>
            <a:ext cx="79200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8251A</a:t>
            </a:r>
            <a:r>
              <a:rPr lang="zh-CN" altLang="en-US" dirty="0">
                <a:solidFill>
                  <a:srgbClr val="0000FF"/>
                </a:solidFill>
              </a:rPr>
              <a:t>状态寄存器</a:t>
            </a:r>
            <a:r>
              <a:rPr lang="en-US" altLang="zh-CN" dirty="0"/>
              <a:t>(</a:t>
            </a:r>
            <a:r>
              <a:rPr lang="zh-CN" altLang="en-US" dirty="0"/>
              <a:t>反映</a:t>
            </a:r>
            <a:r>
              <a:rPr lang="zh-CN" altLang="en-US" dirty="0">
                <a:solidFill>
                  <a:srgbClr val="0000FF"/>
                </a:solidFill>
              </a:rPr>
              <a:t>接口线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通信状态</a:t>
            </a:r>
            <a:r>
              <a:rPr lang="zh-CN" altLang="en-US" dirty="0"/>
              <a:t>，控制口读取</a:t>
            </a:r>
            <a:r>
              <a:rPr lang="en-US" altLang="zh-CN" dirty="0"/>
              <a:t>)</a:t>
            </a:r>
          </a:p>
        </p:txBody>
      </p:sp>
      <p:sp>
        <p:nvSpPr>
          <p:cNvPr id="332824" name="Line 24"/>
          <p:cNvSpPr>
            <a:spLocks noChangeShapeType="1"/>
          </p:cNvSpPr>
          <p:nvPr/>
        </p:nvSpPr>
        <p:spPr bwMode="auto">
          <a:xfrm>
            <a:off x="6227763" y="2024722"/>
            <a:ext cx="0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>
            <a:off x="3419475" y="202472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28" name="Line 28"/>
          <p:cNvSpPr>
            <a:spLocks noChangeShapeType="1"/>
          </p:cNvSpPr>
          <p:nvPr/>
        </p:nvSpPr>
        <p:spPr bwMode="auto">
          <a:xfrm flipH="1">
            <a:off x="3779838" y="2024722"/>
            <a:ext cx="0" cy="2806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29" name="Line 29"/>
          <p:cNvSpPr>
            <a:spLocks noChangeShapeType="1"/>
          </p:cNvSpPr>
          <p:nvPr/>
        </p:nvSpPr>
        <p:spPr bwMode="auto">
          <a:xfrm>
            <a:off x="2627313" y="2023135"/>
            <a:ext cx="6492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 flipH="1">
            <a:off x="2916238" y="2024722"/>
            <a:ext cx="0" cy="3311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 flipH="1">
            <a:off x="971550" y="2023135"/>
            <a:ext cx="0" cy="4465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>
            <a:off x="7092950" y="2023135"/>
            <a:ext cx="935038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4" name="Line 34"/>
          <p:cNvSpPr>
            <a:spLocks noChangeShapeType="1"/>
          </p:cNvSpPr>
          <p:nvPr/>
        </p:nvSpPr>
        <p:spPr bwMode="auto">
          <a:xfrm>
            <a:off x="6011863" y="2023135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5" name="Line 35"/>
          <p:cNvSpPr>
            <a:spLocks noChangeShapeType="1"/>
          </p:cNvSpPr>
          <p:nvPr/>
        </p:nvSpPr>
        <p:spPr bwMode="auto">
          <a:xfrm>
            <a:off x="7524750" y="2024722"/>
            <a:ext cx="0" cy="430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6" name="Rectangle 36"/>
          <p:cNvSpPr>
            <a:spLocks noChangeArrowheads="1"/>
          </p:cNvSpPr>
          <p:nvPr/>
        </p:nvSpPr>
        <p:spPr bwMode="auto">
          <a:xfrm>
            <a:off x="5689600" y="2992886"/>
            <a:ext cx="2338388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</a:t>
            </a:r>
            <a:r>
              <a:rPr lang="en-US" altLang="zh-CN" sz="2000" dirty="0"/>
              <a:t>CPU</a:t>
            </a:r>
            <a:r>
              <a:rPr lang="zh-CN" altLang="en-US" sz="2000" dirty="0"/>
              <a:t>可读数据</a:t>
            </a:r>
          </a:p>
        </p:txBody>
      </p:sp>
      <p:sp>
        <p:nvSpPr>
          <p:cNvPr id="332837" name="Line 37"/>
          <p:cNvSpPr>
            <a:spLocks noChangeShapeType="1"/>
          </p:cNvSpPr>
          <p:nvPr/>
        </p:nvSpPr>
        <p:spPr bwMode="auto">
          <a:xfrm>
            <a:off x="5148263" y="202313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8" name="Line 38"/>
          <p:cNvSpPr>
            <a:spLocks noChangeShapeType="1"/>
          </p:cNvSpPr>
          <p:nvPr/>
        </p:nvSpPr>
        <p:spPr bwMode="auto">
          <a:xfrm>
            <a:off x="4283075" y="202472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39" name="Rectangle 39"/>
          <p:cNvSpPr>
            <a:spLocks noChangeArrowheads="1"/>
          </p:cNvSpPr>
          <p:nvPr/>
        </p:nvSpPr>
        <p:spPr bwMode="auto">
          <a:xfrm>
            <a:off x="3492500" y="4546750"/>
            <a:ext cx="1655763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－溢出错误</a:t>
            </a:r>
          </a:p>
        </p:txBody>
      </p:sp>
      <p:sp>
        <p:nvSpPr>
          <p:cNvPr id="332840" name="Line 40"/>
          <p:cNvSpPr>
            <a:spLocks noChangeShapeType="1"/>
          </p:cNvSpPr>
          <p:nvPr/>
        </p:nvSpPr>
        <p:spPr bwMode="auto">
          <a:xfrm>
            <a:off x="4641850" y="2024722"/>
            <a:ext cx="1588" cy="2230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42" name="Line 42"/>
          <p:cNvSpPr>
            <a:spLocks noChangeShapeType="1"/>
          </p:cNvSpPr>
          <p:nvPr/>
        </p:nvSpPr>
        <p:spPr bwMode="auto">
          <a:xfrm flipV="1">
            <a:off x="1512888" y="2023135"/>
            <a:ext cx="8985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611188" y="2024722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45" name="Line 45"/>
          <p:cNvSpPr>
            <a:spLocks noChangeShapeType="1"/>
          </p:cNvSpPr>
          <p:nvPr/>
        </p:nvSpPr>
        <p:spPr bwMode="auto">
          <a:xfrm flipH="1">
            <a:off x="1979613" y="2024722"/>
            <a:ext cx="0" cy="3887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63" name="Line 63"/>
          <p:cNvSpPr>
            <a:spLocks noChangeShapeType="1"/>
          </p:cNvSpPr>
          <p:nvPr/>
        </p:nvSpPr>
        <p:spPr bwMode="auto">
          <a:xfrm flipH="1">
            <a:off x="5435600" y="2023135"/>
            <a:ext cx="0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2864" name="Rectangle 64"/>
          <p:cNvSpPr>
            <a:spLocks noChangeArrowheads="1"/>
          </p:cNvSpPr>
          <p:nvPr/>
        </p:nvSpPr>
        <p:spPr bwMode="auto">
          <a:xfrm>
            <a:off x="2627313" y="5065863"/>
            <a:ext cx="1872679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－帧格式错误</a:t>
            </a:r>
          </a:p>
        </p:txBody>
      </p:sp>
      <p:sp>
        <p:nvSpPr>
          <p:cNvPr id="332865" name="Rectangle 65"/>
          <p:cNvSpPr>
            <a:spLocks noChangeArrowheads="1"/>
          </p:cNvSpPr>
          <p:nvPr/>
        </p:nvSpPr>
        <p:spPr bwMode="auto">
          <a:xfrm>
            <a:off x="1619250" y="5613550"/>
            <a:ext cx="2268674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－找到同步字符</a:t>
            </a:r>
          </a:p>
        </p:txBody>
      </p:sp>
      <p:sp>
        <p:nvSpPr>
          <p:cNvPr id="332866" name="Rectangle 66"/>
          <p:cNvSpPr>
            <a:spLocks noChangeArrowheads="1"/>
          </p:cNvSpPr>
          <p:nvPr/>
        </p:nvSpPr>
        <p:spPr bwMode="auto">
          <a:xfrm>
            <a:off x="684213" y="6161238"/>
            <a:ext cx="2951162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DSR</a:t>
            </a:r>
            <a:r>
              <a:rPr lang="zh-CN" altLang="en-US" sz="2000" b="1" dirty="0"/>
              <a:t>引脚为低电平</a:t>
            </a:r>
          </a:p>
        </p:txBody>
      </p:sp>
      <p:sp>
        <p:nvSpPr>
          <p:cNvPr id="332867" name="Line 67"/>
          <p:cNvSpPr>
            <a:spLocks noChangeShapeType="1"/>
          </p:cNvSpPr>
          <p:nvPr/>
        </p:nvSpPr>
        <p:spPr bwMode="auto">
          <a:xfrm>
            <a:off x="1258888" y="62437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6588125" y="2168675"/>
            <a:ext cx="2412367" cy="707886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－数据缓冲区为空，</a:t>
            </a:r>
            <a:r>
              <a:rPr lang="en-US" altLang="zh-CN" sz="2000" dirty="0"/>
              <a:t>CPU</a:t>
            </a:r>
            <a:r>
              <a:rPr lang="zh-CN" altLang="en-US" sz="2000" dirty="0"/>
              <a:t>可送数据</a:t>
            </a:r>
          </a:p>
        </p:txBody>
      </p:sp>
      <p:sp>
        <p:nvSpPr>
          <p:cNvPr id="332862" name="Rectangle 62"/>
          <p:cNvSpPr>
            <a:spLocks noChangeArrowheads="1"/>
          </p:cNvSpPr>
          <p:nvPr/>
        </p:nvSpPr>
        <p:spPr bwMode="auto">
          <a:xfrm>
            <a:off x="5148263" y="3481538"/>
            <a:ext cx="2196045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－表示发送器空</a:t>
            </a:r>
          </a:p>
        </p:txBody>
      </p:sp>
      <p:sp>
        <p:nvSpPr>
          <p:cNvPr id="332826" name="Rectangle 26"/>
          <p:cNvSpPr>
            <a:spLocks noChangeArrowheads="1"/>
          </p:cNvSpPr>
          <p:nvPr/>
        </p:nvSpPr>
        <p:spPr bwMode="auto">
          <a:xfrm>
            <a:off x="4427538" y="4014938"/>
            <a:ext cx="2232694" cy="400110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－奇偶校验错误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4571999" y="498590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0" dirty="0"/>
              <a:t>注意：在编写接收程序时，一定要先检测这</a:t>
            </a:r>
            <a:r>
              <a:rPr lang="en-US" altLang="zh-CN" sz="2000" b="0" dirty="0"/>
              <a:t>PE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OE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FE</a:t>
            </a:r>
            <a:r>
              <a:rPr lang="zh-CN" altLang="en-US" sz="2000" b="0" dirty="0"/>
              <a:t>位的状态，确定接收数据没有错误后，再检查</a:t>
            </a:r>
            <a:r>
              <a:rPr lang="en-US" altLang="zh-CN" sz="2000" b="0" dirty="0" err="1"/>
              <a:t>RxRDY</a:t>
            </a:r>
            <a:r>
              <a:rPr lang="zh-CN" altLang="en-US" sz="2000" b="0" dirty="0"/>
              <a:t>是否准备好。若有错误，则应先进行出错处理。上述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个标志允许</a:t>
            </a:r>
            <a:r>
              <a:rPr lang="zh-CN" altLang="en-US" sz="2000" b="0" dirty="0" smtClean="0"/>
              <a:t>用操作控制</a:t>
            </a:r>
            <a:r>
              <a:rPr lang="zh-CN" altLang="en-US" sz="2000" b="0" dirty="0"/>
              <a:t>字中的</a:t>
            </a:r>
            <a:r>
              <a:rPr lang="en-US" altLang="zh-CN" sz="2000" b="0" dirty="0"/>
              <a:t>ER</a:t>
            </a:r>
            <a:r>
              <a:rPr lang="zh-CN" altLang="en-US" sz="2000" b="0" dirty="0"/>
              <a:t>位复位。</a:t>
            </a:r>
          </a:p>
        </p:txBody>
      </p:sp>
    </p:spTree>
    <p:extLst>
      <p:ext uri="{BB962C8B-B14F-4D97-AF65-F5344CB8AC3E}">
        <p14:creationId xmlns:p14="http://schemas.microsoft.com/office/powerpoint/2010/main" val="380607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9552" y="1448780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 smtClean="0"/>
              <a:t>【</a:t>
            </a:r>
            <a:r>
              <a:rPr lang="zh-CN" altLang="en-US" sz="2400" b="0" dirty="0" smtClean="0"/>
              <a:t>例</a:t>
            </a:r>
            <a:r>
              <a:rPr lang="en-US" altLang="zh-CN" sz="2400" b="0" dirty="0" smtClean="0"/>
              <a:t>】</a:t>
            </a:r>
            <a:r>
              <a:rPr lang="zh-CN" altLang="en-US" sz="2400" b="0" dirty="0"/>
              <a:t>串行通信时，在发送程序中，需查状态字的</a:t>
            </a:r>
            <a:r>
              <a:rPr lang="en-US" altLang="zh-CN" sz="2400" b="0" dirty="0"/>
              <a:t>D0</a:t>
            </a:r>
            <a:r>
              <a:rPr lang="zh-CN" altLang="en-US" sz="2400" b="0" dirty="0"/>
              <a:t>位是否置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，程序段为</a:t>
            </a:r>
            <a:r>
              <a:rPr lang="zh-CN" altLang="en-US" sz="2400" b="0" dirty="0" smtClean="0"/>
              <a:t>：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……</a:t>
            </a:r>
            <a:endParaRPr lang="zh-CN" altLang="en-US" sz="2400" b="0" dirty="0"/>
          </a:p>
          <a:p>
            <a:pPr>
              <a:lnSpc>
                <a:spcPct val="150000"/>
              </a:lnSpc>
            </a:pPr>
            <a:r>
              <a:rPr lang="en-US" altLang="zh-CN" sz="2400" b="0" dirty="0"/>
              <a:t>L</a:t>
            </a:r>
            <a:r>
              <a:rPr lang="zh-CN" altLang="en-US" sz="2400" b="0" dirty="0" smtClean="0"/>
              <a:t>：</a:t>
            </a:r>
            <a:r>
              <a:rPr lang="en-US" altLang="zh-CN" sz="2400" b="0" dirty="0" smtClean="0"/>
              <a:t>MOV  </a:t>
            </a:r>
            <a:r>
              <a:rPr lang="en-US" altLang="zh-CN" sz="2400" b="0" dirty="0"/>
              <a:t>DX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309H         </a:t>
            </a:r>
            <a:r>
              <a:rPr lang="zh-CN" altLang="en-US" sz="2400" b="0" dirty="0"/>
              <a:t>；</a:t>
            </a:r>
            <a:r>
              <a:rPr lang="en-US" altLang="zh-CN" sz="2400" b="0" dirty="0"/>
              <a:t>8251</a:t>
            </a:r>
            <a:r>
              <a:rPr lang="zh-CN" altLang="en-US" sz="2400" b="0" dirty="0"/>
              <a:t>状态口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      IN        AL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DX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      AND   AL</a:t>
            </a:r>
            <a:r>
              <a:rPr lang="zh-CN" altLang="en-US" sz="2400" b="0" dirty="0"/>
              <a:t>，</a:t>
            </a:r>
            <a:r>
              <a:rPr lang="en-US" altLang="zh-CN" sz="2400" b="0" dirty="0"/>
              <a:t>00000001B     </a:t>
            </a:r>
            <a:r>
              <a:rPr lang="zh-CN" altLang="en-US" sz="2400" b="0" dirty="0"/>
              <a:t>；查看发送器是否就绪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/>
              <a:t>      JZ       L                    </a:t>
            </a:r>
            <a:r>
              <a:rPr lang="zh-CN" altLang="en-US" sz="2400" b="0" dirty="0"/>
              <a:t>；未就绪，则</a:t>
            </a:r>
            <a:r>
              <a:rPr lang="zh-CN" altLang="en-US" sz="2400" b="0" dirty="0" smtClean="0"/>
              <a:t>等待</a:t>
            </a:r>
            <a:endParaRPr lang="en-US" altLang="zh-CN" sz="2400" b="0" dirty="0" smtClean="0"/>
          </a:p>
          <a:p>
            <a:pPr>
              <a:lnSpc>
                <a:spcPct val="150000"/>
              </a:lnSpc>
            </a:pPr>
            <a:r>
              <a:rPr lang="en-US" altLang="zh-CN" b="0" dirty="0" smtClean="0"/>
              <a:t>……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689282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611187" y="1052736"/>
            <a:ext cx="7848600" cy="14189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8251A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初始化及工作编程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/>
              <a:t>    </a:t>
            </a:r>
            <a:r>
              <a:rPr lang="zh-CN" altLang="en-US" sz="2000" dirty="0" smtClean="0"/>
              <a:t>   </a:t>
            </a:r>
            <a:r>
              <a:rPr lang="en-US" altLang="zh-CN" sz="2000" dirty="0"/>
              <a:t>8251A</a:t>
            </a:r>
            <a:r>
              <a:rPr lang="zh-CN" altLang="en-US" sz="2000" dirty="0"/>
              <a:t>在工作之前需要通过初始化设置工作模式、联络信号的状态及启动工作等，在数据传输时需要查询状态正确后再传输。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682624" y="2744924"/>
            <a:ext cx="7705725" cy="3727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913" indent="-442913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l</a:t>
            </a:r>
            <a:r>
              <a:rPr lang="zh-CN" altLang="en-US" sz="2000" dirty="0">
                <a:solidFill>
                  <a:srgbClr val="0000FF"/>
                </a:solidFill>
              </a:rPr>
              <a:t>、异步方式：</a:t>
            </a:r>
            <a:r>
              <a:rPr lang="zh-CN" altLang="en-US" sz="2000" dirty="0"/>
              <a:t>送模式控制字后，必须紧跟着进行操作命令字的设置，然后才可开始读状态字、测试状态，状态正确再传送数据。</a:t>
            </a:r>
          </a:p>
          <a:p>
            <a:pPr marL="442913" indent="-442913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2</a:t>
            </a:r>
            <a:r>
              <a:rPr lang="zh-CN" altLang="en-US" sz="2000" dirty="0">
                <a:solidFill>
                  <a:srgbClr val="0000FF"/>
                </a:solidFill>
              </a:rPr>
              <a:t>、同步方式：</a:t>
            </a:r>
            <a:r>
              <a:rPr lang="zh-CN" altLang="en-US" sz="2000" dirty="0"/>
              <a:t>送模式控制字后，应马上输出同步字符，在一个或两个同步字符之后，再设置操作命令字，然后再读状态字、测试状态，状态正确再传送数据。</a:t>
            </a:r>
          </a:p>
          <a:p>
            <a:pPr marL="442913" indent="-442913" algn="just"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、在数据传送结束后，或不知</a:t>
            </a:r>
            <a:r>
              <a:rPr lang="en-US" altLang="zh-CN" sz="2000" dirty="0"/>
              <a:t>8251A</a:t>
            </a:r>
            <a:r>
              <a:rPr lang="zh-CN" altLang="en-US" sz="2000" dirty="0"/>
              <a:t>当前的工作状态，而需要</a:t>
            </a:r>
            <a:r>
              <a:rPr lang="zh-CN" altLang="en-US" sz="2000" dirty="0">
                <a:solidFill>
                  <a:srgbClr val="0000FF"/>
                </a:solidFill>
              </a:rPr>
              <a:t>改变工作模式</a:t>
            </a:r>
            <a:r>
              <a:rPr lang="zh-CN" altLang="en-US" sz="2000" dirty="0"/>
              <a:t>，必须用操作命令控制字将</a:t>
            </a:r>
            <a:r>
              <a:rPr lang="en-US" altLang="zh-CN" sz="2000" dirty="0"/>
              <a:t>IR</a:t>
            </a:r>
            <a:r>
              <a:rPr lang="zh-CN" altLang="en-US" sz="2000" dirty="0"/>
              <a:t>置</a:t>
            </a:r>
            <a:r>
              <a:rPr lang="zh-CN" altLang="en-US" sz="2000" dirty="0">
                <a:latin typeface="Arial"/>
              </a:rPr>
              <a:t>‘</a:t>
            </a:r>
            <a:r>
              <a:rPr lang="en-US" altLang="zh-CN" sz="2000" dirty="0"/>
              <a:t>1</a:t>
            </a:r>
            <a:r>
              <a:rPr lang="en-US" altLang="zh-CN" sz="2000" dirty="0">
                <a:latin typeface="Arial"/>
              </a:rPr>
              <a:t>’</a:t>
            </a:r>
            <a:r>
              <a:rPr lang="zh-CN" altLang="en-US" sz="2000" dirty="0"/>
              <a:t>，使</a:t>
            </a:r>
            <a:r>
              <a:rPr lang="en-US" altLang="zh-CN" sz="2000" dirty="0"/>
              <a:t>8251A</a:t>
            </a:r>
            <a:r>
              <a:rPr lang="zh-CN" altLang="en-US" sz="2000" dirty="0"/>
              <a:t>内部复位，之后</a:t>
            </a:r>
            <a:r>
              <a:rPr lang="en-US" altLang="zh-CN" sz="2000" dirty="0"/>
              <a:t>8251A</a:t>
            </a:r>
            <a:r>
              <a:rPr lang="zh-CN" altLang="en-US" sz="2000" dirty="0"/>
              <a:t>才可重新设立模式控制字，改变传送方式。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876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503548" y="944724"/>
            <a:ext cx="2663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</a:rPr>
              <a:t>8251A</a:t>
            </a:r>
            <a:r>
              <a:rPr lang="zh-CN" altLang="en-US" u="sng" dirty="0">
                <a:solidFill>
                  <a:srgbClr val="0000FF"/>
                </a:solidFill>
              </a:rPr>
              <a:t>编程流程图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52736"/>
            <a:ext cx="3850552" cy="53269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7544" y="1485545"/>
            <a:ext cx="425900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    因为模式命令字和操作命令字都是</a:t>
            </a:r>
            <a:r>
              <a:rPr lang="zh-CN" altLang="en-US" dirty="0"/>
              <a:t>送到同一命令端口</a:t>
            </a:r>
            <a:r>
              <a:rPr lang="zh-CN" altLang="en-US" dirty="0" smtClean="0"/>
              <a:t>，而没有其他标识来区分，所以</a:t>
            </a:r>
            <a:r>
              <a:rPr lang="zh-CN" altLang="en-US" dirty="0"/>
              <a:t>在向</a:t>
            </a:r>
            <a:r>
              <a:rPr lang="en-US" altLang="zh-CN" dirty="0"/>
              <a:t>8251A</a:t>
            </a:r>
            <a:r>
              <a:rPr lang="zh-CN" altLang="en-US" dirty="0" smtClean="0"/>
              <a:t>写入模式命令字和操作命令字</a:t>
            </a:r>
            <a:r>
              <a:rPr lang="zh-CN" altLang="en-US" dirty="0"/>
              <a:t>时，需要按一定的顺序，这种顺序不能颠倒或改变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这种</a:t>
            </a:r>
            <a:r>
              <a:rPr lang="zh-CN" altLang="en-US" dirty="0"/>
              <a:t>顺序是：复位→方式命令字→工作命令字</a:t>
            </a:r>
            <a:r>
              <a:rPr lang="en-US" altLang="zh-CN" dirty="0"/>
              <a:t>1→</a:t>
            </a:r>
            <a:r>
              <a:rPr lang="zh-CN" altLang="en-US" dirty="0"/>
              <a:t>工作命令字</a:t>
            </a:r>
            <a:r>
              <a:rPr lang="en-US" altLang="zh-CN" dirty="0"/>
              <a:t>2…</a:t>
            </a:r>
          </a:p>
          <a:p>
            <a:r>
              <a:rPr lang="en-US" altLang="zh-CN" dirty="0" smtClean="0"/>
              <a:t>    8251A</a:t>
            </a:r>
            <a:r>
              <a:rPr lang="zh-CN" altLang="en-US" dirty="0"/>
              <a:t>初始化编程的操作过程可用流程图来描述，</a:t>
            </a:r>
            <a:r>
              <a:rPr lang="zh-CN" altLang="en-US" dirty="0" smtClean="0"/>
              <a:t>如右图所示。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334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646993" y="989437"/>
            <a:ext cx="78486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/>
              <a:t>例：</a:t>
            </a:r>
            <a:r>
              <a:rPr lang="zh-CN" altLang="en-US" sz="2000" dirty="0"/>
              <a:t>异步模式下的初始化程序。设</a:t>
            </a:r>
            <a:r>
              <a:rPr lang="en-US" altLang="zh-CN" sz="2000" dirty="0" smtClean="0"/>
              <a:t>8251A</a:t>
            </a:r>
            <a:r>
              <a:rPr lang="zh-CN" altLang="en-US" sz="2000" dirty="0" smtClean="0"/>
              <a:t>控制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状态口</a:t>
            </a:r>
            <a:r>
              <a:rPr lang="zh-CN" altLang="en-US" sz="2000" dirty="0"/>
              <a:t>地址为</a:t>
            </a:r>
            <a:r>
              <a:rPr lang="en-US" altLang="zh-CN" sz="2000" dirty="0"/>
              <a:t>52H</a:t>
            </a:r>
            <a:r>
              <a:rPr lang="zh-CN" altLang="en-US" sz="2000" dirty="0"/>
              <a:t>，工作在异步方式，</a:t>
            </a:r>
            <a:r>
              <a:rPr lang="en-US" altLang="zh-CN" sz="2000" dirty="0"/>
              <a:t>7</a:t>
            </a:r>
            <a:r>
              <a:rPr lang="zh-CN" altLang="en-US" sz="2000" dirty="0"/>
              <a:t>位数据，偶校验，</a:t>
            </a:r>
            <a:r>
              <a:rPr lang="en-US" altLang="zh-CN" sz="2000" dirty="0"/>
              <a:t>2</a:t>
            </a:r>
            <a:r>
              <a:rPr lang="zh-CN" altLang="en-US" sz="2000" dirty="0"/>
              <a:t>位停止位，波特率因子</a:t>
            </a:r>
            <a:r>
              <a:rPr lang="en-US" altLang="zh-CN" sz="2000" dirty="0"/>
              <a:t>=16</a:t>
            </a:r>
            <a:r>
              <a:rPr lang="zh-CN" altLang="en-US" sz="2000" dirty="0" smtClean="0"/>
              <a:t>，请写出初始化程序段。</a:t>
            </a:r>
            <a:endParaRPr lang="zh-CN" altLang="en-US" sz="2000" dirty="0"/>
          </a:p>
        </p:txBody>
      </p:sp>
      <p:graphicFrame>
        <p:nvGraphicFramePr>
          <p:cNvPr id="403601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2721"/>
              </p:ext>
            </p:extLst>
          </p:nvPr>
        </p:nvGraphicFramePr>
        <p:xfrm>
          <a:off x="827584" y="5517232"/>
          <a:ext cx="7560840" cy="882015"/>
        </p:xfrm>
        <a:graphic>
          <a:graphicData uri="http://schemas.openxmlformats.org/drawingml/2006/table">
            <a:tbl>
              <a:tblPr/>
              <a:tblGrid>
                <a:gridCol w="1609444"/>
                <a:gridCol w="1240557"/>
                <a:gridCol w="1237826"/>
                <a:gridCol w="1363519"/>
                <a:gridCol w="2109494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位停止位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偶校验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有校验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7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位数据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波特率因子＝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5101"/>
            <a:ext cx="4622026" cy="30140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9572" y="4977172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</a:t>
            </a:r>
            <a:r>
              <a:rPr lang="zh-CN" altLang="en-US" dirty="0">
                <a:solidFill>
                  <a:srgbClr val="0000FF"/>
                </a:solidFill>
              </a:rPr>
              <a:t>模式控制字</a:t>
            </a:r>
            <a:r>
              <a:rPr lang="zh-CN" altLang="en-US" dirty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5002902"/>
            <a:ext cx="964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0FAH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33" name="Rectangle 77"/>
          <p:cNvSpPr>
            <a:spLocks noChangeArrowheads="1"/>
          </p:cNvSpPr>
          <p:nvPr/>
        </p:nvSpPr>
        <p:spPr bwMode="auto">
          <a:xfrm>
            <a:off x="647564" y="1011395"/>
            <a:ext cx="80645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/>
              <a:t>可</a:t>
            </a:r>
            <a:r>
              <a:rPr lang="zh-CN" altLang="en-US" sz="2000" dirty="0"/>
              <a:t>发送又可</a:t>
            </a:r>
            <a:r>
              <a:rPr lang="zh-CN" altLang="en-US" sz="2000" dirty="0" smtClean="0"/>
              <a:t>接收：应</a:t>
            </a:r>
            <a:r>
              <a:rPr lang="zh-CN" altLang="en-US" sz="2000" dirty="0"/>
              <a:t>使发送</a:t>
            </a:r>
            <a:r>
              <a:rPr lang="zh-CN" altLang="en-US" sz="2000" dirty="0" smtClean="0"/>
              <a:t>请求</a:t>
            </a:r>
            <a:r>
              <a:rPr lang="en-US" altLang="zh-CN" sz="2000" dirty="0" smtClean="0"/>
              <a:t>RTS</a:t>
            </a:r>
            <a:r>
              <a:rPr lang="zh-CN" altLang="en-US" sz="2000" dirty="0" smtClean="0"/>
              <a:t>有效，出错标志复位，接收</a:t>
            </a:r>
            <a:r>
              <a:rPr lang="zh-CN" altLang="en-US" sz="2000" dirty="0"/>
              <a:t>允许</a:t>
            </a:r>
            <a:r>
              <a:rPr lang="en-US" altLang="zh-CN" sz="2000" dirty="0" err="1"/>
              <a:t>RxE</a:t>
            </a:r>
            <a:r>
              <a:rPr lang="zh-CN" altLang="en-US" sz="2000" dirty="0"/>
              <a:t>有效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DTR</a:t>
            </a:r>
            <a:r>
              <a:rPr lang="zh-CN" altLang="en-US" sz="2000" dirty="0"/>
              <a:t>有效</a:t>
            </a:r>
            <a:r>
              <a:rPr lang="zh-CN" altLang="en-US" sz="2000" dirty="0" smtClean="0"/>
              <a:t>，发送允许</a:t>
            </a:r>
            <a:r>
              <a:rPr lang="en-US" altLang="zh-CN" sz="2000" dirty="0" err="1" smtClean="0"/>
              <a:t>TxE</a:t>
            </a:r>
            <a:r>
              <a:rPr lang="zh-CN" altLang="en-US" sz="2000" dirty="0" smtClean="0"/>
              <a:t>有效。则</a:t>
            </a:r>
            <a:r>
              <a:rPr lang="zh-CN" altLang="en-US" sz="2000" dirty="0">
                <a:solidFill>
                  <a:srgbClr val="0000FF"/>
                </a:solidFill>
              </a:rPr>
              <a:t>操作命令字</a:t>
            </a:r>
            <a:r>
              <a:rPr lang="zh-CN" altLang="en-US" sz="2000" dirty="0"/>
              <a:t>：</a:t>
            </a:r>
          </a:p>
          <a:p>
            <a:endParaRPr lang="zh-CN" altLang="en-US" sz="2000" dirty="0"/>
          </a:p>
        </p:txBody>
      </p:sp>
      <p:graphicFrame>
        <p:nvGraphicFramePr>
          <p:cNvPr id="40366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85924"/>
              </p:ext>
            </p:extLst>
          </p:nvPr>
        </p:nvGraphicFramePr>
        <p:xfrm>
          <a:off x="772934" y="1874955"/>
          <a:ext cx="7632578" cy="964154"/>
        </p:xfrm>
        <a:graphic>
          <a:graphicData uri="http://schemas.openxmlformats.org/drawingml/2006/table">
            <a:tbl>
              <a:tblPr/>
              <a:tblGrid>
                <a:gridCol w="1519505"/>
                <a:gridCol w="873296"/>
                <a:gridCol w="785967"/>
                <a:gridCol w="1222614"/>
                <a:gridCol w="1047955"/>
                <a:gridCol w="698637"/>
                <a:gridCol w="785967"/>
                <a:gridCol w="698637"/>
              </a:tblGrid>
              <a:tr h="199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62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不搜索同步字符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不复位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RTS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出错状态复位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正常工作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RxE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DTR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TxE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03666" name="Rectangle 210"/>
          <p:cNvSpPr>
            <a:spLocks noChangeArrowheads="1"/>
          </p:cNvSpPr>
          <p:nvPr/>
        </p:nvSpPr>
        <p:spPr bwMode="auto">
          <a:xfrm>
            <a:off x="5184068" y="4761148"/>
            <a:ext cx="3780420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/>
              <a:t>MOV AL</a:t>
            </a:r>
            <a:r>
              <a:rPr lang="en-US" altLang="zh-CN" sz="2000" b="0" dirty="0" smtClean="0"/>
              <a:t>, 0FAH</a:t>
            </a:r>
            <a:r>
              <a:rPr lang="zh-CN" altLang="en-US" sz="2000" b="0" dirty="0"/>
              <a:t>；送模式控制字</a:t>
            </a:r>
          </a:p>
          <a:p>
            <a:r>
              <a:rPr lang="en-US" altLang="zh-CN" sz="2000" b="0" dirty="0"/>
              <a:t>OUT 52H</a:t>
            </a:r>
            <a:r>
              <a:rPr lang="en-US" altLang="zh-CN" sz="2000" b="0" dirty="0" smtClean="0"/>
              <a:t>, AL</a:t>
            </a:r>
            <a:endParaRPr lang="en-US" altLang="zh-CN" sz="2000" b="0" dirty="0"/>
          </a:p>
          <a:p>
            <a:r>
              <a:rPr lang="en-US" altLang="zh-CN" sz="2000" b="0" dirty="0"/>
              <a:t>MOV AL</a:t>
            </a:r>
            <a:r>
              <a:rPr lang="en-US" altLang="zh-CN" sz="2000" b="0" dirty="0" smtClean="0"/>
              <a:t>, 37H</a:t>
            </a:r>
            <a:r>
              <a:rPr lang="zh-CN" altLang="en-US" sz="2000" b="0" dirty="0"/>
              <a:t>；送操作命令字           </a:t>
            </a:r>
            <a:endParaRPr lang="en-US" altLang="zh-CN" sz="2000" b="0" dirty="0" smtClean="0"/>
          </a:p>
          <a:p>
            <a:r>
              <a:rPr lang="en-US" altLang="zh-CN" sz="2000" b="0" dirty="0" smtClean="0"/>
              <a:t>OUT </a:t>
            </a:r>
            <a:r>
              <a:rPr lang="en-US" altLang="zh-CN" sz="2000" b="0" dirty="0"/>
              <a:t>52H</a:t>
            </a:r>
            <a:r>
              <a:rPr lang="en-US" altLang="zh-CN" sz="2000" b="0" dirty="0" smtClean="0"/>
              <a:t>, AL </a:t>
            </a:r>
            <a:endParaRPr lang="en-US" altLang="zh-CN" sz="2000" b="0" dirty="0"/>
          </a:p>
        </p:txBody>
      </p:sp>
      <p:sp>
        <p:nvSpPr>
          <p:cNvPr id="403668" name="Line 212"/>
          <p:cNvSpPr>
            <a:spLocks noChangeShapeType="1"/>
          </p:cNvSpPr>
          <p:nvPr/>
        </p:nvSpPr>
        <p:spPr bwMode="auto">
          <a:xfrm>
            <a:off x="7020272" y="224086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0" y="3176972"/>
            <a:ext cx="4697542" cy="3060340"/>
          </a:xfrm>
          <a:prstGeom prst="rect">
            <a:avLst/>
          </a:prstGeom>
        </p:spPr>
      </p:pic>
      <p:sp>
        <p:nvSpPr>
          <p:cNvPr id="15" name="Line 212"/>
          <p:cNvSpPr>
            <a:spLocks noChangeShapeType="1"/>
          </p:cNvSpPr>
          <p:nvPr/>
        </p:nvSpPr>
        <p:spPr bwMode="auto">
          <a:xfrm>
            <a:off x="3239852" y="224086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68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66" grpId="0"/>
      <p:bldP spid="403668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串并行通信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1052736"/>
            <a:ext cx="3288200" cy="3816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044" y="1772816"/>
            <a:ext cx="3562350" cy="2476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564" y="4977172"/>
            <a:ext cx="8028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dirty="0" smtClean="0"/>
              <a:t>从原理上看，并行传输好像优于串行传输。</a:t>
            </a:r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zh-CN" altLang="en-US" dirty="0" smtClean="0"/>
              <a:t>从技术发展来看，串行传输有取代并行传输的势头，如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IEEE 1284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PATA</a:t>
            </a:r>
            <a:r>
              <a:rPr lang="zh-CN" altLang="en-US" dirty="0"/>
              <a:t>接口）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 Express</a:t>
            </a:r>
            <a:r>
              <a:rPr lang="zh-CN" altLang="en-US" dirty="0" smtClean="0"/>
              <a:t>取代</a:t>
            </a:r>
            <a:r>
              <a:rPr lang="en-US" altLang="zh-CN" dirty="0" smtClean="0"/>
              <a:t>PCI……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771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539750" y="944724"/>
            <a:ext cx="78486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dirty="0" smtClean="0"/>
              <a:t>例：</a:t>
            </a:r>
            <a:r>
              <a:rPr lang="zh-CN" altLang="en-US" sz="2000" dirty="0"/>
              <a:t>同步模式下的初始化程序。设</a:t>
            </a:r>
            <a:r>
              <a:rPr lang="en-US" altLang="zh-CN" sz="2000" dirty="0" smtClean="0"/>
              <a:t>8251A</a:t>
            </a:r>
            <a:r>
              <a:rPr lang="zh-CN" altLang="en-US" sz="2000" dirty="0" smtClean="0"/>
              <a:t>控制</a:t>
            </a:r>
            <a:r>
              <a:rPr lang="zh-CN" altLang="en-US" sz="2000" dirty="0"/>
              <a:t>和</a:t>
            </a:r>
            <a:r>
              <a:rPr lang="zh-CN" altLang="en-US" sz="2000" dirty="0" smtClean="0"/>
              <a:t>状态口</a:t>
            </a:r>
            <a:r>
              <a:rPr lang="zh-CN" altLang="en-US" sz="2000" dirty="0"/>
              <a:t>地址为</a:t>
            </a:r>
            <a:r>
              <a:rPr lang="en-US" altLang="zh-CN" sz="2000" dirty="0"/>
              <a:t>52H</a:t>
            </a:r>
            <a:r>
              <a:rPr lang="zh-CN" altLang="en-US" sz="2000" dirty="0" smtClean="0"/>
              <a:t>，内同步，</a:t>
            </a:r>
            <a:r>
              <a:rPr lang="en-US" altLang="zh-CN" sz="2000" dirty="0"/>
              <a:t>7</a:t>
            </a:r>
            <a:r>
              <a:rPr lang="zh-CN" altLang="en-US" sz="2000" dirty="0"/>
              <a:t>位数据</a:t>
            </a:r>
            <a:r>
              <a:rPr lang="zh-CN" altLang="en-US" sz="2000" dirty="0" smtClean="0"/>
              <a:t>，奇校验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个同步</a:t>
            </a:r>
            <a:r>
              <a:rPr lang="zh-CN" altLang="en-US" sz="2000" dirty="0" smtClean="0"/>
              <a:t>字符为</a:t>
            </a:r>
            <a:r>
              <a:rPr lang="en-US" altLang="zh-CN" sz="2000" dirty="0" smtClean="0"/>
              <a:t>16H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则</a:t>
            </a:r>
            <a:r>
              <a:rPr lang="zh-CN" altLang="en-US" sz="2000" dirty="0" smtClean="0">
                <a:solidFill>
                  <a:srgbClr val="0000FF"/>
                </a:solidFill>
              </a:rPr>
              <a:t>模式</a:t>
            </a:r>
            <a:r>
              <a:rPr lang="zh-CN" altLang="en-US" sz="2000" dirty="0">
                <a:solidFill>
                  <a:srgbClr val="0000FF"/>
                </a:solidFill>
              </a:rPr>
              <a:t>控制字：</a:t>
            </a:r>
          </a:p>
        </p:txBody>
      </p:sp>
      <p:graphicFrame>
        <p:nvGraphicFramePr>
          <p:cNvPr id="40252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30890"/>
              </p:ext>
            </p:extLst>
          </p:nvPr>
        </p:nvGraphicFramePr>
        <p:xfrm>
          <a:off x="575556" y="2024844"/>
          <a:ext cx="7812795" cy="851535"/>
        </p:xfrm>
        <a:graphic>
          <a:graphicData uri="http://schemas.openxmlformats.org/drawingml/2006/table">
            <a:tbl>
              <a:tblPr/>
              <a:tblGrid>
                <a:gridCol w="1604561"/>
                <a:gridCol w="1068920"/>
                <a:gridCol w="1071279"/>
                <a:gridCol w="1068923"/>
                <a:gridCol w="1177463"/>
                <a:gridCol w="1821649"/>
              </a:tblGrid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个同步字符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内同步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奇校验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有校验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位数据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同步模式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402464" name="Rectangle 32"/>
          <p:cNvSpPr>
            <a:spLocks noChangeArrowheads="1"/>
          </p:cNvSpPr>
          <p:nvPr/>
        </p:nvSpPr>
        <p:spPr bwMode="auto">
          <a:xfrm>
            <a:off x="831857" y="2960948"/>
            <a:ext cx="21748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操作命令字：</a:t>
            </a:r>
          </a:p>
        </p:txBody>
      </p:sp>
      <p:graphicFrame>
        <p:nvGraphicFramePr>
          <p:cNvPr id="40246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23634"/>
              </p:ext>
            </p:extLst>
          </p:nvPr>
        </p:nvGraphicFramePr>
        <p:xfrm>
          <a:off x="539751" y="3382956"/>
          <a:ext cx="7848600" cy="914400"/>
        </p:xfrm>
        <a:graphic>
          <a:graphicData uri="http://schemas.openxmlformats.org/drawingml/2006/table">
            <a:tbl>
              <a:tblPr/>
              <a:tblGrid>
                <a:gridCol w="1007913"/>
                <a:gridCol w="900100"/>
                <a:gridCol w="972108"/>
                <a:gridCol w="1116124"/>
                <a:gridCol w="792088"/>
                <a:gridCol w="1044116"/>
                <a:gridCol w="1008112"/>
                <a:gridCol w="1008039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同步字符搜索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不复位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RTS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出错状态复位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正常工作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RxE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DTR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TxE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02506" name="Rectangle 74"/>
          <p:cNvSpPr>
            <a:spLocks noChangeArrowheads="1"/>
          </p:cNvSpPr>
          <p:nvPr/>
        </p:nvSpPr>
        <p:spPr bwMode="auto">
          <a:xfrm>
            <a:off x="2413517" y="4473116"/>
            <a:ext cx="3956654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+mn-lt"/>
              </a:rPr>
              <a:t>MOV AL</a:t>
            </a:r>
            <a:r>
              <a:rPr lang="en-US" altLang="zh-CN" sz="2000" b="0" dirty="0" smtClean="0">
                <a:latin typeface="+mn-lt"/>
              </a:rPr>
              <a:t>, 18H	</a:t>
            </a:r>
            <a:r>
              <a:rPr lang="zh-CN" altLang="en-US" sz="2000" b="0" dirty="0" smtClean="0">
                <a:latin typeface="+mn-lt"/>
              </a:rPr>
              <a:t>；</a:t>
            </a:r>
            <a:r>
              <a:rPr lang="zh-CN" altLang="en-US" sz="2000" b="0" dirty="0">
                <a:latin typeface="+mn-lt"/>
              </a:rPr>
              <a:t>送模式控制字</a:t>
            </a:r>
          </a:p>
          <a:p>
            <a:r>
              <a:rPr lang="en-US" altLang="zh-CN" sz="2000" b="0" dirty="0">
                <a:latin typeface="+mn-lt"/>
              </a:rPr>
              <a:t>OUT 52H</a:t>
            </a:r>
            <a:r>
              <a:rPr lang="en-US" altLang="zh-CN" sz="2000" b="0" dirty="0" smtClean="0">
                <a:latin typeface="+mn-lt"/>
              </a:rPr>
              <a:t>, AL                </a:t>
            </a:r>
          </a:p>
          <a:p>
            <a:r>
              <a:rPr lang="en-US" altLang="zh-CN" sz="2000" b="0" dirty="0" smtClean="0">
                <a:latin typeface="+mn-lt"/>
              </a:rPr>
              <a:t>MOV AL,16H	</a:t>
            </a:r>
            <a:r>
              <a:rPr lang="zh-CN" altLang="en-US" sz="2000" b="0" dirty="0" smtClean="0">
                <a:latin typeface="+mn-lt"/>
              </a:rPr>
              <a:t>；</a:t>
            </a:r>
            <a:r>
              <a:rPr lang="zh-CN" altLang="en-US" sz="2000" b="0" dirty="0">
                <a:latin typeface="+mn-lt"/>
              </a:rPr>
              <a:t>送同步字符    </a:t>
            </a:r>
            <a:endParaRPr lang="en-US" altLang="zh-CN" sz="2000" b="0" dirty="0" smtClean="0">
              <a:latin typeface="+mn-lt"/>
            </a:endParaRPr>
          </a:p>
          <a:p>
            <a:r>
              <a:rPr lang="en-US" altLang="zh-CN" sz="2000" b="0" dirty="0" smtClean="0">
                <a:latin typeface="+mn-lt"/>
              </a:rPr>
              <a:t>OUT </a:t>
            </a:r>
            <a:r>
              <a:rPr lang="en-US" altLang="zh-CN" sz="2000" b="0" dirty="0">
                <a:latin typeface="+mn-lt"/>
              </a:rPr>
              <a:t>52H</a:t>
            </a:r>
            <a:r>
              <a:rPr lang="en-US" altLang="zh-CN" sz="2000" b="0" dirty="0" smtClean="0">
                <a:latin typeface="+mn-lt"/>
              </a:rPr>
              <a:t>, AL</a:t>
            </a:r>
            <a:endParaRPr lang="en-US" altLang="zh-CN" sz="2000" b="0" dirty="0">
              <a:latin typeface="+mn-lt"/>
            </a:endParaRPr>
          </a:p>
          <a:p>
            <a:r>
              <a:rPr lang="en-US" altLang="zh-CN" sz="2000" b="0" dirty="0">
                <a:latin typeface="+mn-lt"/>
              </a:rPr>
              <a:t>OUT 52H</a:t>
            </a:r>
            <a:r>
              <a:rPr lang="en-US" altLang="zh-CN" sz="2000" b="0" dirty="0" smtClean="0">
                <a:latin typeface="+mn-lt"/>
              </a:rPr>
              <a:t>, AL</a:t>
            </a:r>
          </a:p>
          <a:p>
            <a:r>
              <a:rPr lang="en-US" altLang="zh-CN" sz="2000" b="0" dirty="0"/>
              <a:t>MOV AL, </a:t>
            </a:r>
            <a:r>
              <a:rPr lang="en-US" altLang="zh-CN" sz="2000" b="0" dirty="0" smtClean="0"/>
              <a:t>B7H	</a:t>
            </a:r>
            <a:r>
              <a:rPr lang="zh-CN" altLang="en-US" sz="2000" b="0" dirty="0" smtClean="0"/>
              <a:t>；</a:t>
            </a:r>
            <a:r>
              <a:rPr lang="zh-CN" altLang="en-US" sz="2000" b="0" dirty="0"/>
              <a:t>送操作命令字</a:t>
            </a:r>
            <a:endParaRPr lang="en-US" altLang="zh-CN" sz="2000" b="0" dirty="0"/>
          </a:p>
          <a:p>
            <a:r>
              <a:rPr lang="en-US" altLang="zh-CN" sz="2000" b="0" dirty="0"/>
              <a:t>OUT 52H, </a:t>
            </a:r>
            <a:r>
              <a:rPr lang="en-US" altLang="zh-CN" sz="2000" b="0" dirty="0" smtClean="0"/>
              <a:t>AL</a:t>
            </a:r>
            <a:endParaRPr lang="en-US" altLang="zh-CN" sz="2000" b="0" dirty="0">
              <a:latin typeface="+mn-lt"/>
            </a:endParaRPr>
          </a:p>
        </p:txBody>
      </p:sp>
      <p:sp>
        <p:nvSpPr>
          <p:cNvPr id="402524" name="Line 92"/>
          <p:cNvSpPr>
            <a:spLocks noChangeShapeType="1"/>
          </p:cNvSpPr>
          <p:nvPr/>
        </p:nvSpPr>
        <p:spPr bwMode="auto">
          <a:xfrm>
            <a:off x="5400092" y="381500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2525" name="Line 93"/>
          <p:cNvSpPr>
            <a:spLocks noChangeShapeType="1"/>
          </p:cNvSpPr>
          <p:nvPr/>
        </p:nvSpPr>
        <p:spPr bwMode="auto">
          <a:xfrm>
            <a:off x="2519772" y="381500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8759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4" grpId="0"/>
      <p:bldP spid="402506" grpId="0"/>
      <p:bldP spid="402524" grpId="0" animBg="1"/>
      <p:bldP spid="4025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683568" y="1052736"/>
            <a:ext cx="7848600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采用</a:t>
            </a:r>
            <a:r>
              <a:rPr lang="en-US" altLang="zh-CN" dirty="0"/>
              <a:t>8251A</a:t>
            </a:r>
            <a:r>
              <a:rPr lang="zh-CN" altLang="en-US" dirty="0"/>
              <a:t>实现两台微机按</a:t>
            </a:r>
            <a:r>
              <a:rPr lang="en-US" altLang="zh-CN" dirty="0"/>
              <a:t>RS232</a:t>
            </a:r>
            <a:r>
              <a:rPr lang="zh-CN" altLang="en-US" dirty="0"/>
              <a:t>标准进行串行接口</a:t>
            </a:r>
            <a:r>
              <a:rPr lang="zh-CN" altLang="en-US" dirty="0" smtClean="0"/>
              <a:t>通讯，</a:t>
            </a:r>
            <a:r>
              <a:rPr lang="en-US" altLang="zh-CN" dirty="0" smtClean="0"/>
              <a:t>A</a:t>
            </a:r>
            <a:r>
              <a:rPr lang="zh-CN" altLang="en-US" dirty="0"/>
              <a:t>机发送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机接收</a:t>
            </a:r>
            <a:r>
              <a:rPr lang="zh-CN" altLang="en-US" dirty="0"/>
              <a:t>，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机</a:t>
            </a:r>
            <a:r>
              <a:rPr lang="zh-CN" altLang="en-US" dirty="0" smtClean="0"/>
              <a:t>上的数据（</a:t>
            </a:r>
            <a:r>
              <a:rPr lang="zh-CN" altLang="en-US" dirty="0"/>
              <a:t>其长度为</a:t>
            </a:r>
            <a:r>
              <a:rPr lang="en-US" altLang="zh-CN" dirty="0"/>
              <a:t>2DH)</a:t>
            </a:r>
            <a:r>
              <a:rPr lang="zh-CN" altLang="en-US" dirty="0" smtClean="0"/>
              <a:t>传送到</a:t>
            </a:r>
            <a:r>
              <a:rPr lang="en-US" altLang="zh-CN" dirty="0"/>
              <a:t>B</a:t>
            </a:r>
            <a:r>
              <a:rPr lang="zh-CN" altLang="en-US" dirty="0"/>
              <a:t>机中</a:t>
            </a:r>
            <a:r>
              <a:rPr lang="zh-CN" altLang="en-US" dirty="0" smtClean="0"/>
              <a:t>去；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采用</a:t>
            </a:r>
            <a:r>
              <a:rPr lang="zh-CN" altLang="en-US" dirty="0"/>
              <a:t>异步方式，字符长度为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/>
              <a:t>个停止位，</a:t>
            </a:r>
            <a:r>
              <a:rPr lang="zh-CN" altLang="en-US" dirty="0" smtClean="0"/>
              <a:t>波特率因子</a:t>
            </a:r>
            <a:r>
              <a:rPr lang="zh-CN" altLang="en-US" dirty="0"/>
              <a:t>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，无校验；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 smtClean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8251A</a:t>
            </a:r>
            <a:r>
              <a:rPr lang="zh-CN" altLang="en-US" dirty="0"/>
              <a:t>之间采用查询方式交换</a:t>
            </a:r>
            <a:r>
              <a:rPr lang="zh-CN" altLang="en-US" dirty="0" smtClean="0"/>
              <a:t>数据；</a:t>
            </a:r>
            <a:endParaRPr lang="zh-CN" alt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令端口地址：命令／状态口为</a:t>
            </a:r>
            <a:r>
              <a:rPr lang="en-US" altLang="zh-CN" dirty="0" smtClean="0"/>
              <a:t>309H</a:t>
            </a:r>
            <a:r>
              <a:rPr lang="zh-CN" altLang="en-US" dirty="0" smtClean="0"/>
              <a:t>，数据</a:t>
            </a:r>
            <a:r>
              <a:rPr lang="zh-CN" altLang="en-US" dirty="0"/>
              <a:t>口为</a:t>
            </a:r>
            <a:r>
              <a:rPr lang="en-US" altLang="zh-CN" dirty="0" smtClean="0"/>
              <a:t>308H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90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268760"/>
            <a:ext cx="7916573" cy="29521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7564" y="4581128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分析：采用</a:t>
            </a:r>
            <a:r>
              <a:rPr lang="zh-CN" altLang="en-US" dirty="0"/>
              <a:t>查询方式</a:t>
            </a:r>
            <a:r>
              <a:rPr lang="zh-CN" altLang="en-US" dirty="0" smtClean="0"/>
              <a:t>，收</a:t>
            </a:r>
            <a:r>
              <a:rPr lang="zh-CN" altLang="en-US" dirty="0"/>
              <a:t>／发程序中只需检查发／收准备好的状态位是否置位</a:t>
            </a:r>
            <a:r>
              <a:rPr lang="zh-CN" altLang="en-US" dirty="0" smtClean="0"/>
              <a:t>，在</a:t>
            </a:r>
            <a:r>
              <a:rPr lang="zh-CN" altLang="en-US" dirty="0"/>
              <a:t>准备好时就发送或</a:t>
            </a:r>
            <a:r>
              <a:rPr lang="zh-CN" altLang="en-US" dirty="0" smtClean="0"/>
              <a:t>接收一个字节。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638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6732"/>
            <a:ext cx="4472199" cy="2916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998565"/>
            <a:ext cx="4392488" cy="28616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00092" y="1003392"/>
            <a:ext cx="30485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发送端：</a:t>
            </a:r>
            <a:endParaRPr lang="en-US" altLang="zh-CN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采用</a:t>
            </a:r>
            <a:r>
              <a:rPr lang="zh-CN" altLang="en-US" sz="2000" dirty="0"/>
              <a:t>异步方式，字符长度为</a:t>
            </a:r>
            <a:r>
              <a:rPr lang="en-US" altLang="zh-CN" sz="2000" dirty="0"/>
              <a:t>8</a:t>
            </a:r>
            <a:r>
              <a:rPr lang="zh-CN" altLang="en-US" sz="2000" dirty="0"/>
              <a:t>位，</a:t>
            </a:r>
            <a:r>
              <a:rPr lang="en-US" altLang="zh-CN" sz="2000" dirty="0"/>
              <a:t>2</a:t>
            </a:r>
            <a:r>
              <a:rPr lang="zh-CN" altLang="en-US" sz="2000" dirty="0"/>
              <a:t>个停止位，波特率因子为</a:t>
            </a:r>
            <a:r>
              <a:rPr lang="en-US" altLang="zh-CN" sz="2000" dirty="0"/>
              <a:t>64</a:t>
            </a:r>
            <a:r>
              <a:rPr lang="zh-CN" altLang="en-US" sz="2000" dirty="0"/>
              <a:t>，无校验，波特率为</a:t>
            </a:r>
            <a:r>
              <a:rPr lang="en-US" altLang="zh-CN" sz="2000" dirty="0"/>
              <a:t>4800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模式字为：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	11001111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0CFH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操作控制字为：</a:t>
            </a: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	00110111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03FH</a:t>
            </a:r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84822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65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06954"/>
              </p:ext>
            </p:extLst>
          </p:nvPr>
        </p:nvGraphicFramePr>
        <p:xfrm>
          <a:off x="462748" y="980728"/>
          <a:ext cx="4037243" cy="4846320"/>
        </p:xfrm>
        <a:graphic>
          <a:graphicData uri="http://schemas.openxmlformats.org/drawingml/2006/table">
            <a:tbl>
              <a:tblPr/>
              <a:tblGrid>
                <a:gridCol w="4037243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发送端程序：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309H 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控制口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40H  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内部复位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0CFH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；模式字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37H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；操作控制字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CX, 2DH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；数据长度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SI, OFFSET BUFFER1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L1: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309H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IN AL, DX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；读状态口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graphicFrame>
        <p:nvGraphicFramePr>
          <p:cNvPr id="6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44535"/>
              </p:ext>
            </p:extLst>
          </p:nvPr>
        </p:nvGraphicFramePr>
        <p:xfrm>
          <a:off x="4608004" y="1304764"/>
          <a:ext cx="4392488" cy="4064000"/>
        </p:xfrm>
        <a:graphic>
          <a:graphicData uri="http://schemas.openxmlformats.org/drawingml/2006/table">
            <a:tbl>
              <a:tblPr/>
              <a:tblGrid>
                <a:gridCol w="4392488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TEST AL, 01H;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检查状态口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D0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JZ L1  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发送为准备好，等待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308H;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数据口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[SI]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 ;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写数据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INC 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DEC CX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JNZ L1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……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36176"/>
              </p:ext>
            </p:extLst>
          </p:nvPr>
        </p:nvGraphicFramePr>
        <p:xfrm>
          <a:off x="683568" y="5985284"/>
          <a:ext cx="7516812" cy="457200"/>
        </p:xfrm>
        <a:graphic>
          <a:graphicData uri="http://schemas.openxmlformats.org/drawingml/2006/table">
            <a:tbl>
              <a:tblPr/>
              <a:tblGrid>
                <a:gridCol w="827087"/>
                <a:gridCol w="1152525"/>
                <a:gridCol w="846138"/>
                <a:gridCol w="846137"/>
                <a:gridCol w="846138"/>
                <a:gridCol w="846137"/>
                <a:gridCol w="1076325"/>
                <a:gridCol w="10763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SYNDET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RxRDY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TxRDY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36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16732"/>
            <a:ext cx="4472199" cy="2916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998565"/>
            <a:ext cx="4392488" cy="28616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00092" y="1003392"/>
            <a:ext cx="304852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接收端：</a:t>
            </a:r>
            <a:endParaRPr lang="en-US" altLang="zh-CN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采用</a:t>
            </a:r>
            <a:r>
              <a:rPr lang="zh-CN" altLang="en-US" sz="2000" dirty="0"/>
              <a:t>异步方式，字符长度为</a:t>
            </a:r>
            <a:r>
              <a:rPr lang="en-US" altLang="zh-CN" sz="2000" dirty="0"/>
              <a:t>8</a:t>
            </a:r>
            <a:r>
              <a:rPr lang="zh-CN" altLang="en-US" sz="2000" dirty="0"/>
              <a:t>位，</a:t>
            </a:r>
            <a:r>
              <a:rPr lang="en-US" altLang="zh-CN" sz="2000" dirty="0"/>
              <a:t>2</a:t>
            </a:r>
            <a:r>
              <a:rPr lang="zh-CN" altLang="en-US" sz="2000" dirty="0"/>
              <a:t>个停止位，波特率因子为</a:t>
            </a:r>
            <a:r>
              <a:rPr lang="en-US" altLang="zh-CN" sz="2000" dirty="0"/>
              <a:t>64</a:t>
            </a:r>
            <a:r>
              <a:rPr lang="zh-CN" altLang="en-US" sz="2000" dirty="0"/>
              <a:t>，无校验，波特率为</a:t>
            </a:r>
            <a:r>
              <a:rPr lang="en-US" altLang="zh-CN" sz="2000" dirty="0"/>
              <a:t>4800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模式字为：</a:t>
            </a:r>
            <a:endParaRPr lang="en-US" altLang="zh-CN" sz="2000" dirty="0" smtClean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	11001111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0CFH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/>
              <a:t>操作控制字为：</a:t>
            </a:r>
            <a:endParaRPr lang="en-US" altLang="zh-CN" sz="2000" dirty="0"/>
          </a:p>
          <a:p>
            <a:pPr algn="just">
              <a:lnSpc>
                <a:spcPct val="150000"/>
              </a:lnSpc>
            </a:pPr>
            <a:r>
              <a:rPr lang="en-US" altLang="zh-CN" sz="2000" dirty="0" smtClean="0"/>
              <a:t>	00010100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014H</a:t>
            </a:r>
          </a:p>
          <a:p>
            <a:pPr algn="just"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97000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368660"/>
            <a:ext cx="78486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可编程串行通信接口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8251A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graphicFrame>
        <p:nvGraphicFramePr>
          <p:cNvPr id="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1865"/>
              </p:ext>
            </p:extLst>
          </p:nvPr>
        </p:nvGraphicFramePr>
        <p:xfrm>
          <a:off x="539552" y="980728"/>
          <a:ext cx="3420380" cy="4663440"/>
        </p:xfrm>
        <a:graphic>
          <a:graphicData uri="http://schemas.openxmlformats.org/drawingml/2006/table">
            <a:tbl>
              <a:tblPr/>
              <a:tblGrid>
                <a:gridCol w="342038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接收端程序：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309H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控制口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40H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内部复位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0CFH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模式字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AL, 14H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操作控制字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OUT DX,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CX, 2DH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DI, OFFSET BUFFER2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L2: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309H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IN AL, DX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读状态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TEST AL, 38H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查错误状态位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JNZ ERR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27046"/>
              </p:ext>
            </p:extLst>
          </p:nvPr>
        </p:nvGraphicFramePr>
        <p:xfrm>
          <a:off x="4535996" y="1124744"/>
          <a:ext cx="3420380" cy="4064000"/>
        </p:xfrm>
        <a:graphic>
          <a:graphicData uri="http://schemas.openxmlformats.org/drawingml/2006/table">
            <a:tbl>
              <a:tblPr/>
              <a:tblGrid>
                <a:gridCol w="342038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AND AL, 02H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JZ L2 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接收未就绪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DX, 308H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IN AL, 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MOV [DI], 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INC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LOOP L2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JMP STOP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ERR: ……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隶书" pitchFamily="49" charset="-122"/>
                        </a:rPr>
                        <a:t>STOP:……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4762"/>
              </p:ext>
            </p:extLst>
          </p:nvPr>
        </p:nvGraphicFramePr>
        <p:xfrm>
          <a:off x="683568" y="5985284"/>
          <a:ext cx="7516812" cy="457200"/>
        </p:xfrm>
        <a:graphic>
          <a:graphicData uri="http://schemas.openxmlformats.org/drawingml/2006/table">
            <a:tbl>
              <a:tblPr/>
              <a:tblGrid>
                <a:gridCol w="827087"/>
                <a:gridCol w="1152525"/>
                <a:gridCol w="846138"/>
                <a:gridCol w="846137"/>
                <a:gridCol w="846138"/>
                <a:gridCol w="846137"/>
                <a:gridCol w="1076325"/>
                <a:gridCol w="10763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SYNDET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FE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OE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RxRDY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TxRDY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64"/>
          <p:cNvSpPr>
            <a:spLocks noChangeArrowheads="1"/>
          </p:cNvSpPr>
          <p:nvPr/>
        </p:nvSpPr>
        <p:spPr bwMode="auto">
          <a:xfrm>
            <a:off x="5292080" y="4797152"/>
            <a:ext cx="2916795" cy="10156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PE</a:t>
            </a:r>
            <a:r>
              <a:rPr lang="zh-CN" altLang="en-US" sz="2000" dirty="0" smtClean="0"/>
              <a:t>：帧格式错误</a:t>
            </a:r>
            <a:endParaRPr lang="en-US" altLang="zh-CN" sz="2000" dirty="0" smtClean="0"/>
          </a:p>
          <a:p>
            <a:r>
              <a:rPr lang="en-US" altLang="zh-CN" sz="2000" dirty="0" smtClean="0"/>
              <a:t>OE</a:t>
            </a:r>
            <a:r>
              <a:rPr lang="zh-CN" altLang="en-US" sz="2000" dirty="0" smtClean="0"/>
              <a:t>：溢出错误</a:t>
            </a:r>
            <a:endParaRPr lang="en-US" altLang="zh-CN" sz="2000" dirty="0" smtClean="0"/>
          </a:p>
          <a:p>
            <a:r>
              <a:rPr lang="en-US" altLang="zh-CN" sz="2000" dirty="0" smtClean="0"/>
              <a:t>PE</a:t>
            </a:r>
            <a:r>
              <a:rPr lang="zh-CN" altLang="en-US" sz="2000" dirty="0" smtClean="0"/>
              <a:t>：奇偶校验错误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3177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12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讲：串并行接口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626" y="1225104"/>
            <a:ext cx="657161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串行通信接口</a:t>
            </a:r>
            <a:endParaRPr lang="zh-CN" altLang="en-US" b="0" dirty="0">
              <a:latin typeface="+mn-lt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solidFill>
                  <a:srgbClr val="FF0000"/>
                </a:solidFill>
                <a:latin typeface="+mn-lt"/>
                <a:sym typeface="+mn-ea"/>
              </a:rPr>
              <a:t>并行通信接口</a:t>
            </a:r>
            <a:endParaRPr lang="zh-CN" altLang="en-US" b="0" dirty="0">
              <a:solidFill>
                <a:srgbClr val="FF0000"/>
              </a:solidFill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0204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>
                <a:ea typeface="宋体" panose="02010600030101010101" pitchFamily="2" charset="-122"/>
              </a:rPr>
              <a:t>并行数据传输方式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02" y="896938"/>
            <a:ext cx="8399276" cy="509111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 smtClean="0"/>
              <a:t>并行通信：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以计算机的字长，通常是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位或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位为传输单位，一次传送一个字长的数据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适合于外部设备与微机之间进行近距离、大量和快速的信息交换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例如：微机与并行接口打印机、磁盘驱动器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微机系统中最基本的信息交换方法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例如：系统板上各部件之间，接口电路板上各部件之间</a:t>
            </a:r>
          </a:p>
        </p:txBody>
      </p:sp>
    </p:spTree>
    <p:extLst>
      <p:ext uri="{BB962C8B-B14F-4D97-AF65-F5344CB8AC3E}">
        <p14:creationId xmlns:p14="http://schemas.microsoft.com/office/powerpoint/2010/main" val="2694664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541634" y="1018214"/>
            <a:ext cx="8026810" cy="16312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dirty="0"/>
              <a:t>    </a:t>
            </a:r>
            <a:r>
              <a:rPr lang="en-US" altLang="zh-CN" sz="2000" dirty="0" smtClean="0"/>
              <a:t>  8255A</a:t>
            </a:r>
            <a:r>
              <a:rPr lang="zh-CN" altLang="en-US" sz="2000" dirty="0"/>
              <a:t>为可编程的并行</a:t>
            </a:r>
            <a:r>
              <a:rPr lang="en-US" altLang="zh-CN" sz="2000" dirty="0"/>
              <a:t>I/O</a:t>
            </a:r>
            <a:r>
              <a:rPr lang="zh-CN" altLang="en-US" sz="2000" dirty="0"/>
              <a:t>接口芯片。具有三个</a:t>
            </a:r>
            <a:r>
              <a:rPr lang="en-US" altLang="zh-CN" sz="2000" dirty="0"/>
              <a:t>8</a:t>
            </a:r>
            <a:r>
              <a:rPr lang="zh-CN" altLang="en-US" sz="2000" dirty="0"/>
              <a:t>位端口</a:t>
            </a:r>
            <a:r>
              <a:rPr lang="en-US" altLang="zh-CN" sz="2000" dirty="0"/>
              <a:t>(A</a:t>
            </a:r>
            <a:r>
              <a:rPr lang="zh-CN" altLang="en-US" sz="2000" dirty="0"/>
              <a:t>口、</a:t>
            </a:r>
            <a:r>
              <a:rPr lang="en-US" altLang="zh-CN" sz="2000" dirty="0"/>
              <a:t>B</a:t>
            </a:r>
            <a:r>
              <a:rPr lang="zh-CN" altLang="en-US" sz="2000" dirty="0"/>
              <a:t>口、</a:t>
            </a:r>
            <a:r>
              <a:rPr lang="en-US" altLang="zh-CN" sz="2000" dirty="0"/>
              <a:t>C</a:t>
            </a:r>
            <a:r>
              <a:rPr lang="zh-CN" altLang="en-US" sz="2000" dirty="0"/>
              <a:t>口</a:t>
            </a:r>
            <a:r>
              <a:rPr lang="en-US" altLang="zh-CN" sz="2000" dirty="0"/>
              <a:t>)</a:t>
            </a:r>
            <a:r>
              <a:rPr lang="zh-CN" altLang="en-US" sz="2000" dirty="0"/>
              <a:t>，一个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位控制寄存器，共占用</a:t>
            </a:r>
            <a:r>
              <a:rPr lang="en-US" altLang="zh-CN" sz="2000" dirty="0"/>
              <a:t>4</a:t>
            </a:r>
            <a:r>
              <a:rPr lang="zh-CN" altLang="en-US" sz="2000" dirty="0"/>
              <a:t>个口</a:t>
            </a:r>
            <a:r>
              <a:rPr lang="zh-CN" altLang="en-US" sz="2000" dirty="0" smtClean="0"/>
              <a:t>地址。</a:t>
            </a:r>
            <a:r>
              <a:rPr lang="en-US" altLang="zh-CN" sz="2000" dirty="0"/>
              <a:t>8255A</a:t>
            </a:r>
            <a:r>
              <a:rPr lang="zh-CN" altLang="en-US" sz="2000" dirty="0"/>
              <a:t>为</a:t>
            </a:r>
            <a:r>
              <a:rPr lang="en-US" altLang="zh-CN" sz="2000" dirty="0"/>
              <a:t>+5V</a:t>
            </a:r>
            <a:r>
              <a:rPr lang="zh-CN" altLang="en-US" sz="2000" dirty="0"/>
              <a:t>供电，</a:t>
            </a:r>
            <a:r>
              <a:rPr lang="en-US" altLang="zh-CN" sz="2000" dirty="0"/>
              <a:t>40</a:t>
            </a:r>
            <a:r>
              <a:rPr lang="zh-CN" altLang="en-US" sz="2000" dirty="0"/>
              <a:t>个引脚。</a:t>
            </a:r>
          </a:p>
          <a:p>
            <a:endParaRPr lang="zh-CN" alt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引脚与内部结构</a:t>
            </a:r>
          </a:p>
        </p:txBody>
      </p:sp>
      <p:pic>
        <p:nvPicPr>
          <p:cNvPr id="282628" name="Picture 4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76837" y="2168860"/>
            <a:ext cx="3135313" cy="4319588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600000"/>
            </a:lightRig>
          </a:scene3d>
          <a:sp3d>
            <a:bevelB h="0"/>
          </a:sp3d>
        </p:spPr>
      </p:pic>
      <p:grpSp>
        <p:nvGrpSpPr>
          <p:cNvPr id="2" name="组合 1"/>
          <p:cNvGrpSpPr/>
          <p:nvPr/>
        </p:nvGrpSpPr>
        <p:grpSpPr>
          <a:xfrm>
            <a:off x="755576" y="3053413"/>
            <a:ext cx="3960813" cy="3016210"/>
            <a:chOff x="899592" y="3151154"/>
            <a:chExt cx="3960813" cy="3016210"/>
          </a:xfrm>
        </p:grpSpPr>
        <p:sp>
          <p:nvSpPr>
            <p:cNvPr id="282629" name="Rectangle 5"/>
            <p:cNvSpPr>
              <a:spLocks noChangeArrowheads="1"/>
            </p:cNvSpPr>
            <p:nvPr/>
          </p:nvSpPr>
          <p:spPr bwMode="auto">
            <a:xfrm>
              <a:off x="899592" y="3151154"/>
              <a:ext cx="3960813" cy="3016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000" dirty="0">
                  <a:solidFill>
                    <a:srgbClr val="0000FF"/>
                  </a:solidFill>
                </a:rPr>
                <a:t>与</a:t>
              </a:r>
              <a:r>
                <a:rPr lang="en-US" altLang="zh-CN" sz="2000" dirty="0">
                  <a:solidFill>
                    <a:srgbClr val="0000FF"/>
                  </a:solidFill>
                </a:rPr>
                <a:t>CPU</a:t>
              </a:r>
              <a:r>
                <a:rPr lang="zh-CN" altLang="en-US" sz="2000" dirty="0">
                  <a:solidFill>
                    <a:srgbClr val="0000FF"/>
                  </a:solidFill>
                </a:rPr>
                <a:t>连接的信号线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D7</a:t>
              </a:r>
              <a:r>
                <a:rPr lang="zh-CN" altLang="en-US" sz="2000" dirty="0"/>
                <a:t>－</a:t>
              </a:r>
              <a:r>
                <a:rPr lang="en-US" altLang="zh-CN" sz="2000" dirty="0"/>
                <a:t>D0</a:t>
              </a:r>
              <a:r>
                <a:rPr lang="zh-CN" altLang="en-US" sz="2000" dirty="0"/>
                <a:t>：数据线，三态双向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CS</a:t>
              </a:r>
              <a:r>
                <a:rPr lang="zh-CN" altLang="en-US" sz="2000" dirty="0"/>
                <a:t>：芯片选择信号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RD/WR</a:t>
              </a:r>
              <a:r>
                <a:rPr lang="zh-CN" altLang="en-US" sz="2000" dirty="0"/>
                <a:t>：芯片读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写信号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A1</a:t>
              </a:r>
              <a:r>
                <a:rPr lang="zh-CN" altLang="en-US" sz="2000" dirty="0"/>
                <a:t>，</a:t>
              </a:r>
              <a:r>
                <a:rPr lang="en-US" altLang="zh-CN" sz="2000" dirty="0"/>
                <a:t>A0</a:t>
              </a:r>
              <a:r>
                <a:rPr lang="zh-CN" altLang="en-US" sz="2000" dirty="0"/>
                <a:t>：端口选择信号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RESET</a:t>
              </a:r>
              <a:r>
                <a:rPr lang="zh-CN" altLang="en-US" sz="2000" dirty="0"/>
                <a:t>：复位信号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000" dirty="0">
                  <a:solidFill>
                    <a:srgbClr val="0000FF"/>
                  </a:solidFill>
                </a:rPr>
                <a:t>与外设连接的信号线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PA7- PA0: A</a:t>
              </a:r>
              <a:r>
                <a:rPr lang="zh-CN" altLang="en-US" sz="2000" dirty="0"/>
                <a:t>口数据信号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PB7- PB0: B</a:t>
              </a:r>
              <a:r>
                <a:rPr lang="zh-CN" altLang="en-US" sz="2000" dirty="0"/>
                <a:t>口数据信号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2000" dirty="0"/>
                <a:t>PC7- PCO: C</a:t>
              </a:r>
              <a:r>
                <a:rPr lang="zh-CN" altLang="en-US" sz="2000" dirty="0"/>
                <a:t>口数据信号</a:t>
              </a:r>
            </a:p>
          </p:txBody>
        </p:sp>
        <p:sp>
          <p:nvSpPr>
            <p:cNvPr id="282630" name="Line 6"/>
            <p:cNvSpPr>
              <a:spLocks noChangeShapeType="1"/>
            </p:cNvSpPr>
            <p:nvPr/>
          </p:nvSpPr>
          <p:spPr bwMode="auto">
            <a:xfrm>
              <a:off x="1007604" y="3803005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31" name="Line 7"/>
            <p:cNvSpPr>
              <a:spLocks noChangeShapeType="1"/>
            </p:cNvSpPr>
            <p:nvPr/>
          </p:nvSpPr>
          <p:spPr bwMode="auto">
            <a:xfrm>
              <a:off x="971600" y="4077072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632" name="Line 8"/>
            <p:cNvSpPr>
              <a:spLocks noChangeShapeType="1"/>
            </p:cNvSpPr>
            <p:nvPr/>
          </p:nvSpPr>
          <p:spPr bwMode="auto">
            <a:xfrm>
              <a:off x="1476425" y="4077072"/>
              <a:ext cx="360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110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58" y="906979"/>
            <a:ext cx="8233442" cy="5474349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工业领域串口较少用</a:t>
            </a:r>
            <a:r>
              <a:rPr lang="en-US" altLang="zh-CN" sz="2400" b="0" dirty="0" err="1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可靠性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和稳定性：工业环境通常存在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电磁干扰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、温度变化、振动和冲击等不利因素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接口则更为复杂，容易受到外部干扰的影响，不够稳定可靠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。串口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接口通常采用较简单的物理连接和信号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传输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方式，相对来说更能抵御这些干扰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兼容性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和可扩展性：许多传统的工业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控制系统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在设计之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就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串口通信的方式，而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更换为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接口需要进行硬件和软件的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改动。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驱动程序稳定性：在工业环境中，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设备的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可靠性和稳定性是非常重要的。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USB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需要安装特定的驱动程序，这个驱动程序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的稳定性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和兼容性可能会受到限制。而串口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设备通常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具有更广泛的操作系统兼容性，并且不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独立的驱动程序。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串并行通信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15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02" name="Picture 2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8354" y="1124744"/>
            <a:ext cx="5940685" cy="3711273"/>
          </a:xfrm>
          <a:prstGeom prst="rect">
            <a:avLst/>
          </a:prstGeom>
          <a:noFill/>
        </p:spPr>
      </p:pic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453725" y="1123008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内部结构：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47564" y="4653136"/>
            <a:ext cx="79914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indent="542925"/>
            <a:r>
              <a:rPr lang="zh-CN" altLang="en-US" sz="2000" dirty="0"/>
              <a:t>具有一个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</a:t>
            </a:r>
            <a:r>
              <a:rPr lang="zh-CN" altLang="en-US" sz="2000" dirty="0">
                <a:solidFill>
                  <a:srgbClr val="0000FF"/>
                </a:solidFill>
              </a:rPr>
              <a:t>输入锁存器</a:t>
            </a:r>
            <a:r>
              <a:rPr lang="zh-CN" altLang="en-US" sz="2000" dirty="0"/>
              <a:t>和一个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</a:t>
            </a:r>
            <a:r>
              <a:rPr lang="zh-CN" altLang="en-US" sz="2000" dirty="0">
                <a:solidFill>
                  <a:srgbClr val="0000FF"/>
                </a:solidFill>
              </a:rPr>
              <a:t>输出锁存器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缓冲器</a:t>
            </a:r>
            <a:r>
              <a:rPr lang="zh-CN" altLang="en-US" sz="2000" dirty="0"/>
              <a:t>，故数据输入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输出均锁存。</a:t>
            </a:r>
          </a:p>
          <a:p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</a:t>
            </a:r>
            <a:r>
              <a:rPr lang="en-US" altLang="zh-CN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、端口</a:t>
            </a:r>
            <a:r>
              <a:rPr lang="en-US" altLang="zh-CN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  <a:p>
            <a:pPr indent="542925"/>
            <a:r>
              <a:rPr lang="zh-CN" altLang="en-US" sz="2000" dirty="0"/>
              <a:t>具有一个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</a:t>
            </a:r>
            <a:r>
              <a:rPr lang="zh-CN" altLang="en-US" sz="2000" dirty="0">
                <a:solidFill>
                  <a:srgbClr val="0000FF"/>
                </a:solidFill>
              </a:rPr>
              <a:t>输入缓冲器</a:t>
            </a:r>
            <a:r>
              <a:rPr lang="zh-CN" altLang="en-US" sz="2000" dirty="0"/>
              <a:t>和一个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</a:t>
            </a:r>
            <a:r>
              <a:rPr lang="zh-CN" altLang="en-US" sz="2000" dirty="0">
                <a:solidFill>
                  <a:srgbClr val="0000FF"/>
                </a:solidFill>
              </a:rPr>
              <a:t>输出锁存器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>
                <a:solidFill>
                  <a:srgbClr val="0000FF"/>
                </a:solidFill>
              </a:rPr>
              <a:t>缓冲器</a:t>
            </a:r>
            <a:r>
              <a:rPr lang="zh-CN" altLang="en-US" sz="2000" dirty="0"/>
              <a:t>，故有输出锁存，无输入锁存。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95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47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36936"/>
              </p:ext>
            </p:extLst>
          </p:nvPr>
        </p:nvGraphicFramePr>
        <p:xfrm>
          <a:off x="647564" y="1448780"/>
          <a:ext cx="8062913" cy="5029200"/>
        </p:xfrm>
        <a:graphic>
          <a:graphicData uri="http://schemas.openxmlformats.org/drawingml/2006/table">
            <a:tbl>
              <a:tblPr/>
              <a:tblGrid>
                <a:gridCol w="1050925"/>
                <a:gridCol w="1050925"/>
                <a:gridCol w="1050925"/>
                <a:gridCol w="1050925"/>
                <a:gridCol w="1050925"/>
                <a:gridCol w="2808288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WR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端口选择及操作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数据送入端口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数据送入端口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数据送入端口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写入控制字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数据从端口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送出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数据从端口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送出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数据从端口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送出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无操作，输出三态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无操作，输出三态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禁止，输出三态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7465" name="Rectangle 89"/>
          <p:cNvSpPr>
            <a:spLocks noChangeArrowheads="1"/>
          </p:cNvSpPr>
          <p:nvPr/>
        </p:nvSpPr>
        <p:spPr bwMode="auto">
          <a:xfrm>
            <a:off x="503102" y="909092"/>
            <a:ext cx="3529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端口选择操作：</a:t>
            </a:r>
          </a:p>
        </p:txBody>
      </p:sp>
      <p:sp>
        <p:nvSpPr>
          <p:cNvPr id="357477" name="Line 101"/>
          <p:cNvSpPr>
            <a:spLocks noChangeShapeType="1"/>
          </p:cNvSpPr>
          <p:nvPr/>
        </p:nvSpPr>
        <p:spPr bwMode="auto">
          <a:xfrm>
            <a:off x="1007927" y="1520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78" name="Line 102"/>
          <p:cNvSpPr>
            <a:spLocks noChangeShapeType="1"/>
          </p:cNvSpPr>
          <p:nvPr/>
        </p:nvSpPr>
        <p:spPr bwMode="auto">
          <a:xfrm>
            <a:off x="2017577" y="1520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7479" name="Line 103"/>
          <p:cNvSpPr>
            <a:spLocks noChangeShapeType="1"/>
          </p:cNvSpPr>
          <p:nvPr/>
        </p:nvSpPr>
        <p:spPr bwMode="auto">
          <a:xfrm>
            <a:off x="3025639" y="15207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9096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39552" y="1016732"/>
            <a:ext cx="7993063" cy="54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工作方式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r>
              <a:rPr lang="en-US" altLang="zh-CN" sz="2000" dirty="0"/>
              <a:t>8255A</a:t>
            </a:r>
            <a:r>
              <a:rPr lang="zh-CN" altLang="en-US" sz="2000" dirty="0"/>
              <a:t>有三种工作</a:t>
            </a:r>
            <a:r>
              <a:rPr lang="zh-CN" altLang="en-US" sz="2000" dirty="0" smtClean="0"/>
              <a:t>方式，三</a:t>
            </a:r>
            <a:r>
              <a:rPr lang="zh-CN" altLang="en-US" sz="2000" dirty="0"/>
              <a:t>个口可以同时以各自选择的工作方式工作。</a:t>
            </a:r>
            <a:r>
              <a:rPr lang="en-US" altLang="zh-CN" sz="2000" dirty="0"/>
              <a:t>8255A</a:t>
            </a:r>
            <a:r>
              <a:rPr lang="zh-CN" altLang="en-US" sz="2000" dirty="0"/>
              <a:t>各口在正常工作前必须进行初始化设置，以确定各口的工作方式：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3333FF"/>
                </a:solidFill>
              </a:rPr>
              <a:t>方式</a:t>
            </a:r>
            <a:r>
              <a:rPr lang="en-US" altLang="zh-CN" sz="2000" dirty="0">
                <a:solidFill>
                  <a:srgbClr val="3333FF"/>
                </a:solidFill>
              </a:rPr>
              <a:t>0</a:t>
            </a:r>
            <a:r>
              <a:rPr lang="en-US" altLang="zh-CN" sz="2000" dirty="0">
                <a:latin typeface="宋体"/>
              </a:rPr>
              <a:t>——</a:t>
            </a:r>
            <a:r>
              <a:rPr lang="zh-CN" altLang="en-US" sz="2000" u="sng" dirty="0"/>
              <a:t>基本输入或输出方式</a:t>
            </a:r>
            <a:r>
              <a:rPr lang="zh-CN" altLang="en-US" sz="2000" dirty="0"/>
              <a:t>，为</a:t>
            </a:r>
            <a:r>
              <a:rPr lang="zh-CN" altLang="en-US" sz="2000" u="sng" dirty="0"/>
              <a:t>单向</a:t>
            </a:r>
            <a:r>
              <a:rPr lang="en-US" altLang="zh-CN" sz="2000" u="sng" dirty="0"/>
              <a:t>8</a:t>
            </a:r>
            <a:r>
              <a:rPr lang="zh-CN" altLang="en-US" sz="2000" u="sng" dirty="0"/>
              <a:t>位传输方式</a:t>
            </a:r>
            <a:r>
              <a:rPr lang="zh-CN" altLang="en-US" sz="2000" dirty="0"/>
              <a:t>。多适用于同步数据传输场合，</a:t>
            </a:r>
            <a:r>
              <a:rPr lang="zh-CN" altLang="en-US" sz="2000" u="sng" dirty="0"/>
              <a:t>无需握手信号</a:t>
            </a:r>
            <a:r>
              <a:rPr lang="zh-CN" altLang="en-US" sz="2000" dirty="0"/>
              <a:t>，可直接进行传输，也可用于查询方式，此时往往用</a:t>
            </a:r>
            <a:r>
              <a:rPr lang="en-US" altLang="zh-CN" sz="2000" dirty="0"/>
              <a:t>C</a:t>
            </a:r>
            <a:r>
              <a:rPr lang="zh-CN" altLang="en-US" sz="2000" dirty="0"/>
              <a:t>口做为状态线和控制线。三个端口均可以工作在此方式。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3333FF"/>
                </a:solidFill>
              </a:rPr>
              <a:t>方式</a:t>
            </a:r>
            <a:r>
              <a:rPr lang="en-US" altLang="zh-CN" sz="2000" dirty="0">
                <a:solidFill>
                  <a:srgbClr val="3333FF"/>
                </a:solidFill>
              </a:rPr>
              <a:t>1</a:t>
            </a:r>
            <a:r>
              <a:rPr lang="en-US" altLang="zh-CN" sz="2000" dirty="0">
                <a:latin typeface="宋体"/>
              </a:rPr>
              <a:t>——</a:t>
            </a:r>
            <a:r>
              <a:rPr lang="zh-CN" altLang="en-US" sz="2000" u="sng" dirty="0"/>
              <a:t>选通输入或输出方式</a:t>
            </a:r>
            <a:r>
              <a:rPr lang="zh-CN" altLang="en-US" sz="2000" dirty="0"/>
              <a:t>，为</a:t>
            </a:r>
            <a:r>
              <a:rPr lang="zh-CN" altLang="en-US" sz="2000" u="sng" dirty="0"/>
              <a:t>单向</a:t>
            </a:r>
            <a:r>
              <a:rPr lang="en-US" altLang="zh-CN" sz="2000" u="sng" dirty="0"/>
              <a:t>8</a:t>
            </a:r>
            <a:r>
              <a:rPr lang="zh-CN" altLang="en-US" sz="2000" u="sng" dirty="0"/>
              <a:t>位传输方式</a:t>
            </a:r>
            <a:r>
              <a:rPr lang="zh-CN" altLang="en-US" sz="2000" dirty="0"/>
              <a:t>。只有</a:t>
            </a:r>
            <a:r>
              <a:rPr lang="en-US" altLang="zh-CN" sz="2000" dirty="0"/>
              <a:t>A</a:t>
            </a:r>
            <a:r>
              <a:rPr lang="zh-CN" altLang="en-US" sz="2000" dirty="0"/>
              <a:t>口、</a:t>
            </a:r>
            <a:r>
              <a:rPr lang="en-US" altLang="zh-CN" sz="2000" dirty="0"/>
              <a:t>B</a:t>
            </a:r>
            <a:r>
              <a:rPr lang="zh-CN" altLang="en-US" sz="2000" dirty="0"/>
              <a:t>口可工作在方式</a:t>
            </a:r>
            <a:r>
              <a:rPr lang="en-US" altLang="zh-CN" sz="2000" dirty="0"/>
              <a:t>1</a:t>
            </a:r>
            <a:r>
              <a:rPr lang="zh-CN" altLang="en-US" sz="2000" dirty="0"/>
              <a:t>状态，此时</a:t>
            </a:r>
            <a:r>
              <a:rPr lang="en-US" altLang="zh-CN" sz="2000" dirty="0"/>
              <a:t>C</a:t>
            </a:r>
            <a:r>
              <a:rPr lang="zh-CN" altLang="en-US" sz="2000" dirty="0"/>
              <a:t>口某些线做为</a:t>
            </a:r>
            <a:r>
              <a:rPr lang="en-US" altLang="zh-CN" sz="2000" dirty="0"/>
              <a:t>A</a:t>
            </a:r>
            <a:r>
              <a:rPr lang="zh-CN" altLang="en-US" sz="2000" dirty="0"/>
              <a:t>口、</a:t>
            </a:r>
            <a:r>
              <a:rPr lang="en-US" altLang="zh-CN" sz="2000" dirty="0"/>
              <a:t>B</a:t>
            </a:r>
            <a:r>
              <a:rPr lang="zh-CN" altLang="en-US" sz="2000" dirty="0"/>
              <a:t>口的联路线，</a:t>
            </a:r>
            <a:r>
              <a:rPr lang="en-US" altLang="zh-CN" sz="2000" dirty="0"/>
              <a:t>C</a:t>
            </a:r>
            <a:r>
              <a:rPr lang="zh-CN" altLang="en-US" sz="2000" dirty="0"/>
              <a:t>口的其它线可以工作在方式</a:t>
            </a:r>
            <a:r>
              <a:rPr lang="en-US" altLang="zh-CN" sz="2000" dirty="0"/>
              <a:t>0</a:t>
            </a:r>
            <a:r>
              <a:rPr lang="zh-CN" altLang="en-US" sz="2000" dirty="0"/>
              <a:t>下。</a:t>
            </a:r>
            <a:br>
              <a:rPr lang="zh-CN" altLang="en-US" sz="2000" dirty="0"/>
            </a:br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3333FF"/>
                </a:solidFill>
              </a:rPr>
              <a:t>方式</a:t>
            </a:r>
            <a:r>
              <a:rPr lang="en-US" altLang="zh-CN" sz="2000" dirty="0">
                <a:solidFill>
                  <a:srgbClr val="3333FF"/>
                </a:solidFill>
              </a:rPr>
              <a:t>2</a:t>
            </a:r>
            <a:r>
              <a:rPr lang="en-US" altLang="zh-CN" sz="2000" dirty="0">
                <a:latin typeface="宋体"/>
              </a:rPr>
              <a:t>——</a:t>
            </a:r>
            <a:r>
              <a:rPr lang="zh-CN" altLang="en-US" sz="2000" u="sng" dirty="0"/>
              <a:t>双向传输方式</a:t>
            </a:r>
            <a:r>
              <a:rPr lang="zh-CN" altLang="en-US" sz="2000" dirty="0"/>
              <a:t>，既可输入又可输出。只有</a:t>
            </a:r>
            <a:r>
              <a:rPr lang="en-US" altLang="zh-CN" sz="2000" dirty="0"/>
              <a:t>A </a:t>
            </a:r>
            <a:r>
              <a:rPr lang="zh-CN" altLang="en-US" sz="2000" dirty="0"/>
              <a:t>口可以采用方式</a:t>
            </a:r>
            <a:r>
              <a:rPr lang="en-US" altLang="zh-CN" sz="2000" dirty="0"/>
              <a:t>2</a:t>
            </a:r>
            <a:r>
              <a:rPr lang="zh-CN" altLang="en-US" sz="2000" dirty="0"/>
              <a:t>工作，此时</a:t>
            </a:r>
            <a:r>
              <a:rPr lang="en-US" altLang="zh-CN" sz="2000" dirty="0"/>
              <a:t>C</a:t>
            </a:r>
            <a:r>
              <a:rPr lang="zh-CN" altLang="en-US" sz="2000" dirty="0"/>
              <a:t>口中的</a:t>
            </a:r>
            <a:r>
              <a:rPr lang="en-US" altLang="zh-CN" sz="2000" dirty="0"/>
              <a:t>5</a:t>
            </a:r>
            <a:r>
              <a:rPr lang="zh-CN" altLang="en-US" sz="2000" dirty="0"/>
              <a:t>根线做为</a:t>
            </a:r>
            <a:r>
              <a:rPr lang="en-US" altLang="zh-CN" sz="2000" dirty="0"/>
              <a:t>A</a:t>
            </a:r>
            <a:r>
              <a:rPr lang="zh-CN" altLang="en-US" sz="2000" dirty="0"/>
              <a:t>口的握手线，其余的三条可以做为</a:t>
            </a:r>
            <a:r>
              <a:rPr lang="en-US" altLang="zh-CN" sz="2000" dirty="0"/>
              <a:t>B</a:t>
            </a:r>
            <a:r>
              <a:rPr lang="zh-CN" altLang="en-US" sz="2000" dirty="0"/>
              <a:t>口的握手线，或与</a:t>
            </a:r>
            <a:r>
              <a:rPr lang="en-US" altLang="zh-CN" sz="2000" dirty="0"/>
              <a:t>B</a:t>
            </a:r>
            <a:r>
              <a:rPr lang="zh-CN" altLang="en-US" sz="2000" dirty="0"/>
              <a:t>口一起工作在方式</a:t>
            </a:r>
            <a:r>
              <a:rPr lang="en-US" altLang="zh-CN" sz="2000" dirty="0"/>
              <a:t>0</a:t>
            </a:r>
            <a:r>
              <a:rPr lang="zh-CN" altLang="en-US" sz="2000" dirty="0"/>
              <a:t>状态。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3521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39552" y="1016732"/>
            <a:ext cx="8064896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    8255A</a:t>
            </a:r>
            <a:r>
              <a:rPr lang="zh-CN" altLang="en-US" sz="2000" dirty="0"/>
              <a:t>共有</a:t>
            </a:r>
            <a:r>
              <a:rPr lang="en-US" altLang="zh-CN" sz="2000" dirty="0"/>
              <a:t>2</a:t>
            </a:r>
            <a:r>
              <a:rPr lang="zh-CN" altLang="en-US" sz="2000" dirty="0"/>
              <a:t>个控制字</a:t>
            </a:r>
            <a:r>
              <a:rPr lang="en-US" altLang="zh-CN" sz="2000" dirty="0"/>
              <a:t>: </a:t>
            </a:r>
            <a:r>
              <a:rPr lang="zh-CN" altLang="en-US" sz="2000" dirty="0">
                <a:solidFill>
                  <a:srgbClr val="0000FF"/>
                </a:solidFill>
              </a:rPr>
              <a:t>方式选择控制字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0000FF"/>
                </a:solidFill>
              </a:rPr>
              <a:t>C</a:t>
            </a:r>
            <a:r>
              <a:rPr lang="zh-CN" altLang="en-US" sz="2000" dirty="0">
                <a:solidFill>
                  <a:srgbClr val="0000FF"/>
                </a:solidFill>
              </a:rPr>
              <a:t>口位</a:t>
            </a:r>
            <a:r>
              <a:rPr lang="zh-CN" altLang="en-US" sz="2000" dirty="0" smtClean="0">
                <a:solidFill>
                  <a:srgbClr val="0000FF"/>
                </a:solidFill>
              </a:rPr>
              <a:t>控制</a:t>
            </a:r>
            <a:r>
              <a:rPr lang="zh-CN" altLang="en-US" sz="2000" dirty="0">
                <a:solidFill>
                  <a:srgbClr val="0000FF"/>
                </a:solidFill>
              </a:rPr>
              <a:t>字</a:t>
            </a:r>
            <a:r>
              <a:rPr lang="zh-CN" altLang="en-US" sz="2000" dirty="0"/>
              <a:t>。</a:t>
            </a:r>
            <a:r>
              <a:rPr lang="en-US" altLang="zh-CN" sz="2000" dirty="0"/>
              <a:t>2</a:t>
            </a:r>
            <a:r>
              <a:rPr lang="zh-CN" altLang="en-US" sz="2000" dirty="0"/>
              <a:t>个控制字均需要送入控制寄存器口地址中，其区别在于控制字中</a:t>
            </a:r>
            <a:r>
              <a:rPr lang="en-US" altLang="zh-CN" sz="2000" dirty="0"/>
              <a:t>D7</a:t>
            </a:r>
            <a:r>
              <a:rPr lang="zh-CN" altLang="en-US" sz="2000" dirty="0"/>
              <a:t>。当</a:t>
            </a:r>
            <a:r>
              <a:rPr lang="en-US" altLang="zh-CN" sz="2000" dirty="0"/>
              <a:t>D7=1</a:t>
            </a:r>
            <a:r>
              <a:rPr lang="zh-CN" altLang="en-US" sz="2000" dirty="0"/>
              <a:t>时，为方式选择控制字，</a:t>
            </a:r>
            <a:r>
              <a:rPr lang="en-US" altLang="zh-CN" sz="2000" dirty="0"/>
              <a:t>D7=0</a:t>
            </a:r>
            <a:r>
              <a:rPr lang="zh-CN" altLang="en-US" sz="2000" dirty="0"/>
              <a:t>时，为</a:t>
            </a:r>
            <a:r>
              <a:rPr lang="en-US" altLang="zh-CN" sz="2000" dirty="0"/>
              <a:t>C</a:t>
            </a:r>
            <a:r>
              <a:rPr lang="zh-CN" altLang="en-US" sz="2000" dirty="0"/>
              <a:t>口位控控制字。</a:t>
            </a:r>
          </a:p>
          <a:p>
            <a:pPr algn="just"/>
            <a:r>
              <a:rPr lang="zh-CN" altLang="en-US" sz="2000" dirty="0"/>
              <a:t>    </a:t>
            </a:r>
            <a:r>
              <a:rPr lang="zh-CN" altLang="en-US" sz="20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方式控制字：</a:t>
            </a:r>
          </a:p>
        </p:txBody>
      </p:sp>
      <p:pic>
        <p:nvPicPr>
          <p:cNvPr id="356356" name="Picture 4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l="1004" t="1659"/>
          <a:stretch>
            <a:fillRect/>
          </a:stretch>
        </p:blipFill>
        <p:spPr bwMode="auto">
          <a:xfrm>
            <a:off x="1331640" y="2420888"/>
            <a:ext cx="6768752" cy="3983024"/>
          </a:xfrm>
          <a:prstGeom prst="rect">
            <a:avLst/>
          </a:prstGeom>
          <a:noFill/>
        </p:spPr>
      </p:pic>
      <p:sp>
        <p:nvSpPr>
          <p:cNvPr id="5" name="动作按钮: 自定义 4">
            <a:hlinkClick r:id="" action="ppaction://hlinkshowjump?jump=lastslideviewed" highlightClick="1"/>
          </p:cNvPr>
          <p:cNvSpPr/>
          <p:nvPr/>
        </p:nvSpPr>
        <p:spPr bwMode="auto">
          <a:xfrm>
            <a:off x="8215338" y="6286520"/>
            <a:ext cx="714380" cy="357190"/>
          </a:xfrm>
          <a:prstGeom prst="actionButtonBlank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隶书" pitchFamily="49" charset="-122"/>
                <a:ea typeface="隶书" pitchFamily="49" charset="-122"/>
              </a:rPr>
              <a:t>返回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79320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31" name="Picture 3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1700808"/>
            <a:ext cx="6121400" cy="4240212"/>
          </a:xfrm>
          <a:prstGeom prst="rect">
            <a:avLst/>
          </a:prstGeom>
          <a:noFill/>
        </p:spPr>
      </p:pic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87524" y="1088740"/>
            <a:ext cx="792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</a:t>
            </a:r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口位控控制字：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9572" y="4392699"/>
            <a:ext cx="3960440" cy="18805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 smtClean="0"/>
              <a:t>由于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口很多时候被用来配合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口和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口工作，作为他们的选通控制信号，因此经常需要对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口的某些位置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。</a:t>
            </a:r>
            <a:endParaRPr lang="zh-CN" altLang="en-US" sz="2000" b="1" u="sng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2978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770717" y="997897"/>
            <a:ext cx="792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应用实例：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83568" y="1452748"/>
            <a:ext cx="7745439" cy="1684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542925">
              <a:lnSpc>
                <a:spcPct val="150000"/>
              </a:lnSpc>
            </a:pPr>
            <a:r>
              <a:rPr lang="zh-CN" altLang="en-US" dirty="0" smtClean="0"/>
              <a:t>假设某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的芯片端口地址为</a:t>
            </a:r>
            <a:r>
              <a:rPr lang="en-US" altLang="zh-CN" dirty="0" smtClean="0"/>
              <a:t>FF80H~FF83H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口工作在方式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，输出，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口工作在方式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，输入，请写出初始化的程序段。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7" name="Picture 4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l="1004" t="1659"/>
          <a:stretch>
            <a:fillRect/>
          </a:stretch>
        </p:blipFill>
        <p:spPr bwMode="auto">
          <a:xfrm>
            <a:off x="467544" y="3789040"/>
            <a:ext cx="3960440" cy="2330493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4747037" y="4149080"/>
            <a:ext cx="3872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MOV DX, 0FFB3H</a:t>
            </a:r>
          </a:p>
          <a:p>
            <a:r>
              <a:rPr lang="en-US" altLang="zh-CN" dirty="0" smtClean="0"/>
              <a:t>MOV AL, 86H ;10000110B</a:t>
            </a:r>
            <a:endParaRPr lang="en-US" altLang="zh-CN" dirty="0"/>
          </a:p>
          <a:p>
            <a:r>
              <a:rPr lang="en-US" altLang="zh-CN" dirty="0"/>
              <a:t>OUT </a:t>
            </a:r>
            <a:r>
              <a:rPr lang="en-US" altLang="zh-CN" dirty="0" smtClean="0"/>
              <a:t>DX, 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40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770717" y="997897"/>
            <a:ext cx="792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8255A</a:t>
            </a:r>
            <a:r>
              <a:rPr lang="zh-CN" alt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应用实例：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83568" y="1452748"/>
            <a:ext cx="7745439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542925">
              <a:lnSpc>
                <a:spcPct val="150000"/>
              </a:lnSpc>
            </a:pPr>
            <a:r>
              <a:rPr lang="zh-CN" altLang="en-US" dirty="0" smtClean="0"/>
              <a:t>假设某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的芯片端口地址为</a:t>
            </a:r>
            <a:r>
              <a:rPr lang="en-US" altLang="zh-CN" dirty="0" smtClean="0"/>
              <a:t>FF80H~FF83H</a:t>
            </a:r>
            <a:r>
              <a:rPr lang="zh-CN" altLang="en-US" dirty="0" smtClean="0"/>
              <a:t>，要求对</a:t>
            </a:r>
            <a:r>
              <a:rPr lang="en-US" altLang="zh-CN" dirty="0" smtClean="0"/>
              <a:t>C</a:t>
            </a:r>
            <a:r>
              <a:rPr lang="zh-CN" altLang="en-US" dirty="0" smtClean="0"/>
              <a:t>口的</a:t>
            </a:r>
            <a:r>
              <a:rPr lang="en-US" altLang="zh-CN" dirty="0" smtClean="0"/>
              <a:t>PC2</a:t>
            </a:r>
            <a:r>
              <a:rPr lang="zh-CN" altLang="en-US" dirty="0" smtClean="0"/>
              <a:t>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PC3</a:t>
            </a:r>
            <a:r>
              <a:rPr lang="zh-CN" altLang="en-US" dirty="0" smtClean="0"/>
              <a:t>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，请写出初始化的程序段。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56" y="3645024"/>
            <a:ext cx="3872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MOV DX, 0FFB3H</a:t>
            </a:r>
          </a:p>
          <a:p>
            <a:r>
              <a:rPr lang="en-US" altLang="zh-CN" dirty="0" smtClean="0"/>
              <a:t>MOV AL, 5H ;00000101B</a:t>
            </a:r>
            <a:endParaRPr lang="en-US" altLang="zh-CN" dirty="0"/>
          </a:p>
          <a:p>
            <a:r>
              <a:rPr lang="en-US" altLang="zh-CN" dirty="0"/>
              <a:t>OUT </a:t>
            </a:r>
            <a:r>
              <a:rPr lang="en-US" altLang="zh-CN" dirty="0" smtClean="0"/>
              <a:t>DX, AL</a:t>
            </a:r>
          </a:p>
          <a:p>
            <a:r>
              <a:rPr lang="en-US" altLang="zh-CN" dirty="0"/>
              <a:t>MOV AL, </a:t>
            </a:r>
            <a:r>
              <a:rPr lang="en-US" altLang="zh-CN" dirty="0" smtClean="0"/>
              <a:t>6H </a:t>
            </a:r>
            <a:r>
              <a:rPr lang="en-US" altLang="zh-CN" dirty="0"/>
              <a:t>;</a:t>
            </a:r>
            <a:r>
              <a:rPr lang="en-US" altLang="zh-CN" dirty="0" smtClean="0"/>
              <a:t>00000110B</a:t>
            </a:r>
            <a:endParaRPr lang="en-US" altLang="zh-CN" dirty="0"/>
          </a:p>
          <a:p>
            <a:r>
              <a:rPr lang="en-US" altLang="zh-CN" dirty="0"/>
              <a:t>OUT DX, AL</a:t>
            </a:r>
          </a:p>
          <a:p>
            <a:endParaRPr lang="en-US" altLang="zh-CN" dirty="0"/>
          </a:p>
        </p:txBody>
      </p:sp>
      <p:pic>
        <p:nvPicPr>
          <p:cNvPr id="8" name="Picture 3" descr="未命名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5045" y="3253991"/>
            <a:ext cx="4233372" cy="293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3573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84481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532" y="1016732"/>
            <a:ext cx="828446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latin typeface="Times New Roman" panose="02020603050405020304" pitchFamily="18" charset="0"/>
                <a:cs typeface="+mn-cs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】 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8255 A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端口的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根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I/O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线接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只发光二极管的正极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八个负极均接地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，编写使这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只发光二极管依次亮、灭的程序。设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8255A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的端口地址为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280H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～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283H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8255A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的连接及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8255A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与发光二极管的硬件连接图如图所示。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8145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352092"/>
            <a:ext cx="7772400" cy="49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并行通信接口芯片 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8255A</a:t>
            </a:r>
            <a:endParaRPr lang="en-US" altLang="zh-CN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5676" y="940272"/>
            <a:ext cx="64447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/>
              <a:t>CODE 	SEGMENT</a:t>
            </a:r>
          </a:p>
          <a:p>
            <a:r>
              <a:rPr lang="en-US" altLang="zh-CN" sz="1800" b="0" dirty="0"/>
              <a:t>ASSUME  CS</a:t>
            </a:r>
            <a:r>
              <a:rPr lang="zh-CN" altLang="en-US" sz="1800" b="0" dirty="0"/>
              <a:t>：</a:t>
            </a:r>
            <a:r>
              <a:rPr lang="en-US" altLang="zh-CN" sz="1800" b="0" dirty="0"/>
              <a:t>CODE</a:t>
            </a:r>
          </a:p>
          <a:p>
            <a:r>
              <a:rPr lang="en-US" altLang="zh-CN" sz="1800" b="0" dirty="0"/>
              <a:t>BEGIN</a:t>
            </a:r>
            <a:r>
              <a:rPr lang="zh-CN" altLang="en-US" sz="1800" b="0" dirty="0" smtClean="0"/>
              <a:t>：</a:t>
            </a:r>
            <a:r>
              <a:rPr lang="en-US" altLang="zh-CN" sz="1800" b="0" dirty="0" smtClean="0"/>
              <a:t>MOV  </a:t>
            </a:r>
            <a:r>
              <a:rPr lang="en-US" altLang="zh-CN" sz="1800" b="0" dirty="0"/>
              <a:t>DX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283H   </a:t>
            </a:r>
            <a:r>
              <a:rPr lang="zh-CN" altLang="en-US" sz="1800" b="0" dirty="0"/>
              <a:t>；</a:t>
            </a:r>
            <a:r>
              <a:rPr lang="en-US" altLang="zh-CN" sz="1800" b="0" dirty="0"/>
              <a:t>8255A</a:t>
            </a:r>
            <a:r>
              <a:rPr lang="zh-CN" altLang="en-US" sz="1800" b="0" dirty="0"/>
              <a:t>的命令口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AL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80H    </a:t>
            </a:r>
            <a:r>
              <a:rPr lang="zh-CN" altLang="en-US" sz="1800" b="0" dirty="0"/>
              <a:t>；方式控制字</a:t>
            </a:r>
          </a:p>
          <a:p>
            <a:r>
              <a:rPr lang="en-US" altLang="zh-CN" sz="1800" b="0" dirty="0" smtClean="0"/>
              <a:t>	OUT  </a:t>
            </a:r>
            <a:r>
              <a:rPr lang="en-US" altLang="zh-CN" sz="1800" b="0" dirty="0"/>
              <a:t>DX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AL     </a:t>
            </a:r>
            <a:r>
              <a:rPr lang="zh-CN" altLang="en-US" sz="1800" b="0" dirty="0"/>
              <a:t>；（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口方式</a:t>
            </a:r>
            <a:r>
              <a:rPr lang="en-US" altLang="zh-CN" sz="1800" b="0" dirty="0"/>
              <a:t>0</a:t>
            </a:r>
            <a:r>
              <a:rPr lang="zh-CN" altLang="en-US" sz="1800" b="0" dirty="0"/>
              <a:t>，输出）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CX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8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AL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1      </a:t>
            </a:r>
            <a:r>
              <a:rPr lang="zh-CN" altLang="en-US" sz="1800" b="0" dirty="0"/>
              <a:t>；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口的输出值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DX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280H  </a:t>
            </a:r>
            <a:r>
              <a:rPr lang="zh-CN" altLang="en-US" sz="1800" b="0" dirty="0"/>
              <a:t>；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口地址</a:t>
            </a:r>
          </a:p>
          <a:p>
            <a:r>
              <a:rPr lang="en-US" altLang="zh-CN" sz="1800" b="0" dirty="0"/>
              <a:t>AGAIN</a:t>
            </a:r>
            <a:r>
              <a:rPr lang="zh-CN" altLang="en-US" sz="1800" b="0" dirty="0" smtClean="0"/>
              <a:t>：</a:t>
            </a:r>
            <a:r>
              <a:rPr lang="en-US" altLang="zh-CN" sz="1800" b="0" dirty="0" smtClean="0"/>
              <a:t>OUT  </a:t>
            </a:r>
            <a:r>
              <a:rPr lang="en-US" altLang="zh-CN" sz="1800" b="0" dirty="0"/>
              <a:t>DX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AL     </a:t>
            </a:r>
            <a:r>
              <a:rPr lang="zh-CN" altLang="en-US" sz="1800" b="0" dirty="0"/>
              <a:t>；点亮一只发光二极管</a:t>
            </a:r>
          </a:p>
          <a:p>
            <a:r>
              <a:rPr lang="en-US" altLang="zh-CN" sz="1800" b="0" dirty="0" smtClean="0"/>
              <a:t>	NOP               </a:t>
            </a:r>
            <a:r>
              <a:rPr lang="zh-CN" altLang="en-US" sz="1800" b="0" dirty="0"/>
              <a:t>；延时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AH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AL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AL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00H</a:t>
            </a:r>
          </a:p>
          <a:p>
            <a:r>
              <a:rPr lang="en-US" altLang="zh-CN" sz="1800" b="0" dirty="0" smtClean="0"/>
              <a:t>	OUT  </a:t>
            </a:r>
            <a:r>
              <a:rPr lang="en-US" altLang="zh-CN" sz="1800" b="0" dirty="0"/>
              <a:t>DX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AL     </a:t>
            </a:r>
            <a:r>
              <a:rPr lang="zh-CN" altLang="en-US" sz="1800" b="0" dirty="0"/>
              <a:t>；熄灭点亮的发光二极管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AL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AH</a:t>
            </a:r>
          </a:p>
          <a:p>
            <a:r>
              <a:rPr lang="en-US" altLang="zh-CN" sz="1800" b="0" dirty="0" smtClean="0"/>
              <a:t>	ROL   </a:t>
            </a:r>
            <a:r>
              <a:rPr lang="en-US" altLang="zh-CN" sz="1800" b="0" dirty="0"/>
              <a:t>AL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1      </a:t>
            </a:r>
            <a:r>
              <a:rPr lang="zh-CN" altLang="en-US" sz="1800" b="0" dirty="0"/>
              <a:t>；改变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口的输出值</a:t>
            </a:r>
          </a:p>
          <a:p>
            <a:r>
              <a:rPr lang="en-US" altLang="zh-CN" sz="1800" b="0" dirty="0" smtClean="0"/>
              <a:t>	DEC   </a:t>
            </a:r>
            <a:r>
              <a:rPr lang="en-US" altLang="zh-CN" sz="1800" b="0" dirty="0"/>
              <a:t>CX</a:t>
            </a:r>
          </a:p>
          <a:p>
            <a:r>
              <a:rPr lang="en-US" altLang="zh-CN" sz="1800" b="0" dirty="0" smtClean="0"/>
              <a:t>	JNZ  </a:t>
            </a:r>
            <a:r>
              <a:rPr lang="en-US" altLang="zh-CN" sz="1800" b="0" dirty="0"/>
              <a:t>AGAIN</a:t>
            </a:r>
          </a:p>
          <a:p>
            <a:r>
              <a:rPr lang="en-US" altLang="zh-CN" sz="1800" b="0" dirty="0" smtClean="0"/>
              <a:t>	MOV  </a:t>
            </a:r>
            <a:r>
              <a:rPr lang="en-US" altLang="zh-CN" sz="1800" b="0" dirty="0"/>
              <a:t>AX</a:t>
            </a:r>
            <a:r>
              <a:rPr lang="zh-CN" altLang="en-US" sz="1800" b="0" dirty="0"/>
              <a:t>，</a:t>
            </a:r>
            <a:r>
              <a:rPr lang="en-US" altLang="zh-CN" sz="1800" b="0" dirty="0"/>
              <a:t>4C00H</a:t>
            </a:r>
          </a:p>
          <a:p>
            <a:r>
              <a:rPr lang="en-US" altLang="zh-CN" sz="1800" b="0" dirty="0" smtClean="0"/>
              <a:t>	INT  </a:t>
            </a:r>
            <a:r>
              <a:rPr lang="en-US" altLang="zh-CN" sz="1800" b="0" dirty="0"/>
              <a:t>21H</a:t>
            </a:r>
          </a:p>
          <a:p>
            <a:r>
              <a:rPr lang="en-US" altLang="zh-CN" sz="1800" b="0" dirty="0"/>
              <a:t>CODE	ENDS</a:t>
            </a:r>
          </a:p>
          <a:p>
            <a:r>
              <a:rPr lang="en-US" altLang="zh-CN" sz="1800" b="0" dirty="0"/>
              <a:t>END  BEGIN</a:t>
            </a:r>
          </a:p>
        </p:txBody>
      </p:sp>
    </p:spTree>
    <p:extLst>
      <p:ext uri="{BB962C8B-B14F-4D97-AF65-F5344CB8AC3E}">
        <p14:creationId xmlns:p14="http://schemas.microsoft.com/office/powerpoint/2010/main" val="177255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3928" y="209685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考试时间：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8692094" cy="5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14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第</a:t>
            </a:r>
            <a:r>
              <a:rPr lang="en-US" altLang="zh-CN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12</a:t>
            </a:r>
            <a:r>
              <a:rPr lang="zh-CN" altLang="en-US" sz="260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讲：串并行接口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3626" y="1225104"/>
            <a:ext cx="657161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solidFill>
                  <a:srgbClr val="FF0000"/>
                </a:solidFill>
                <a:latin typeface="+mn-lt"/>
                <a:sym typeface="+mn-ea"/>
              </a:rPr>
              <a:t>串行通信接口</a:t>
            </a:r>
            <a:endParaRPr lang="zh-CN" altLang="en-US" b="0" dirty="0">
              <a:solidFill>
                <a:srgbClr val="FF0000"/>
              </a:solidFill>
              <a:latin typeface="+mn-lt"/>
              <a:sym typeface="+mn-ea"/>
            </a:endParaRPr>
          </a:p>
          <a:p>
            <a:pPr marL="342900" indent="-342900"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Char char=""/>
            </a:pPr>
            <a:r>
              <a:rPr lang="zh-CN" altLang="en-US" b="0" dirty="0" smtClean="0">
                <a:latin typeface="+mn-lt"/>
                <a:sym typeface="+mn-ea"/>
              </a:rPr>
              <a:t>并行通信接口</a:t>
            </a:r>
            <a:endParaRPr lang="zh-CN" altLang="en-US" b="0" dirty="0">
              <a:latin typeface="+mn-lt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282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1" y="1016732"/>
            <a:ext cx="83529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0000"/>
                </a:solidFill>
              </a:rPr>
              <a:t>课程结束！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0000"/>
                </a:solidFill>
              </a:rPr>
              <a:t>预祝大家期末考试取得好成绩！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0000"/>
                </a:solidFill>
              </a:rPr>
              <a:t>感谢大家的支持！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FF0000"/>
                </a:solidFill>
              </a:rPr>
              <a:t>对课程有任何意见或建议请发邮件：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luguangm@hit.edu.cn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234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452120" y="1125012"/>
            <a:ext cx="85123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latin typeface="宋体" pitchFamily="2" charset="-122"/>
              </a:rPr>
              <a:t>按</a:t>
            </a:r>
            <a:r>
              <a:rPr kumimoji="1" lang="zh-CN" altLang="en-US" dirty="0">
                <a:latin typeface="宋体" pitchFamily="2" charset="-122"/>
              </a:rPr>
              <a:t>通信进行的过程，分为：单工、半双工、全双工通信方式 </a:t>
            </a:r>
          </a:p>
          <a:p>
            <a:r>
              <a:rPr kumimoji="1" lang="zh-CN" altLang="en-US" dirty="0">
                <a:latin typeface="宋体" pitchFamily="2" charset="-122"/>
              </a:rPr>
              <a:t> </a:t>
            </a:r>
          </a:p>
          <a:p>
            <a:pPr marL="457200" indent="-457200">
              <a:buAutoNum type="arabicParenR"/>
            </a:pPr>
            <a:r>
              <a:rPr kumimoji="1" lang="zh-CN" altLang="en-US" dirty="0">
                <a:latin typeface="宋体" pitchFamily="2" charset="-122"/>
              </a:rPr>
              <a:t>单  工：只容许数据由一方发、一方收，单向</a:t>
            </a:r>
            <a:r>
              <a:rPr kumimoji="1" lang="zh-CN" altLang="en-US" dirty="0" smtClean="0">
                <a:latin typeface="宋体" pitchFamily="2" charset="-122"/>
              </a:rPr>
              <a:t>通讯，如打印机、电视、广播。</a:t>
            </a:r>
            <a:endParaRPr kumimoji="1" lang="en-US" altLang="zh-CN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r>
              <a:rPr kumimoji="1" lang="en-US" altLang="zh-CN" dirty="0">
                <a:latin typeface="宋体" pitchFamily="2" charset="-122"/>
              </a:rPr>
              <a:t>2) </a:t>
            </a:r>
            <a:r>
              <a:rPr kumimoji="1" lang="zh-CN" altLang="en-US" dirty="0">
                <a:latin typeface="宋体" pitchFamily="2" charset="-122"/>
              </a:rPr>
              <a:t>半双工：容许双向通讯，但是收发只能分时共用一路</a:t>
            </a:r>
          </a:p>
          <a:p>
            <a:r>
              <a:rPr kumimoji="1" lang="zh-CN" altLang="en-US" dirty="0">
                <a:latin typeface="宋体" pitchFamily="2" charset="-122"/>
              </a:rPr>
              <a:t>          </a:t>
            </a:r>
            <a:r>
              <a:rPr kumimoji="1" lang="zh-CN" altLang="en-US" dirty="0" smtClean="0">
                <a:latin typeface="宋体" pitchFamily="2" charset="-122"/>
              </a:rPr>
              <a:t> 通道，如对讲机。</a:t>
            </a:r>
            <a:endParaRPr kumimoji="1" lang="en-US" altLang="zh-CN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endParaRPr kumimoji="1" lang="zh-CN" altLang="en-US" dirty="0">
              <a:latin typeface="宋体" pitchFamily="2" charset="-122"/>
            </a:endParaRPr>
          </a:p>
          <a:p>
            <a:r>
              <a:rPr kumimoji="1" lang="en-US" altLang="zh-CN" dirty="0">
                <a:latin typeface="宋体" pitchFamily="2" charset="-122"/>
              </a:rPr>
              <a:t>3) </a:t>
            </a:r>
            <a:r>
              <a:rPr kumimoji="1" lang="zh-CN" altLang="en-US" dirty="0">
                <a:latin typeface="宋体" pitchFamily="2" charset="-122"/>
              </a:rPr>
              <a:t>全双工：容许数据同时双向</a:t>
            </a:r>
            <a:r>
              <a:rPr kumimoji="1" lang="zh-CN" altLang="en-US" dirty="0" smtClean="0">
                <a:latin typeface="宋体" pitchFamily="2" charset="-122"/>
              </a:rPr>
              <a:t>收发，如电话。</a:t>
            </a:r>
            <a:endParaRPr kumimoji="1" lang="zh-CN" altLang="en-US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38400" y="2817750"/>
            <a:ext cx="4421188" cy="503238"/>
            <a:chOff x="2438400" y="2601726"/>
            <a:chExt cx="4421188" cy="503238"/>
          </a:xfrm>
        </p:grpSpPr>
        <p:sp>
          <p:nvSpPr>
            <p:cNvPr id="679942" name="Rectangle 6"/>
            <p:cNvSpPr>
              <a:spLocks noChangeArrowheads="1"/>
            </p:cNvSpPr>
            <p:nvPr/>
          </p:nvSpPr>
          <p:spPr bwMode="auto">
            <a:xfrm>
              <a:off x="5562600" y="2601726"/>
              <a:ext cx="1296988" cy="50323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latin typeface="Times New Roman" pitchFamily="18" charset="0"/>
                  <a:ea typeface="黑体" pitchFamily="49" charset="-122"/>
                </a:rPr>
                <a:t>接收器</a:t>
              </a:r>
            </a:p>
          </p:txBody>
        </p:sp>
        <p:sp>
          <p:nvSpPr>
            <p:cNvPr id="679943" name="Rectangle 7"/>
            <p:cNvSpPr>
              <a:spLocks noChangeArrowheads="1"/>
            </p:cNvSpPr>
            <p:nvPr/>
          </p:nvSpPr>
          <p:spPr bwMode="auto">
            <a:xfrm>
              <a:off x="2438400" y="2601726"/>
              <a:ext cx="1296988" cy="50323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latin typeface="Times New Roman" pitchFamily="18" charset="0"/>
                  <a:ea typeface="黑体" pitchFamily="49" charset="-122"/>
                </a:rPr>
                <a:t>发送器</a:t>
              </a:r>
            </a:p>
          </p:txBody>
        </p:sp>
        <p:sp>
          <p:nvSpPr>
            <p:cNvPr id="679944" name="Line 8"/>
            <p:cNvSpPr>
              <a:spLocks noChangeShapeType="1"/>
            </p:cNvSpPr>
            <p:nvPr/>
          </p:nvSpPr>
          <p:spPr bwMode="auto">
            <a:xfrm>
              <a:off x="3733800" y="2830326"/>
              <a:ext cx="1800225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411413" y="4653954"/>
            <a:ext cx="4537075" cy="503238"/>
            <a:chOff x="2411413" y="4365922"/>
            <a:chExt cx="4537075" cy="503238"/>
          </a:xfrm>
        </p:grpSpPr>
        <p:sp>
          <p:nvSpPr>
            <p:cNvPr id="679941" name="Rectangle 5"/>
            <p:cNvSpPr>
              <a:spLocks noChangeArrowheads="1"/>
            </p:cNvSpPr>
            <p:nvPr/>
          </p:nvSpPr>
          <p:spPr bwMode="auto">
            <a:xfrm>
              <a:off x="2411413" y="4365922"/>
              <a:ext cx="1296987" cy="50323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收发器</a:t>
              </a:r>
            </a:p>
          </p:txBody>
        </p:sp>
        <p:sp>
          <p:nvSpPr>
            <p:cNvPr id="679947" name="Rectangle 11"/>
            <p:cNvSpPr>
              <a:spLocks noChangeArrowheads="1"/>
            </p:cNvSpPr>
            <p:nvPr/>
          </p:nvSpPr>
          <p:spPr bwMode="auto">
            <a:xfrm>
              <a:off x="5651500" y="4365922"/>
              <a:ext cx="1296988" cy="503238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latin typeface="Times New Roman" pitchFamily="18" charset="0"/>
                  <a:ea typeface="黑体" pitchFamily="49" charset="-122"/>
                </a:rPr>
                <a:t>收发器</a:t>
              </a:r>
            </a:p>
          </p:txBody>
        </p:sp>
        <p:sp>
          <p:nvSpPr>
            <p:cNvPr id="679948" name="Line 12"/>
            <p:cNvSpPr>
              <a:spLocks noChangeShapeType="1"/>
            </p:cNvSpPr>
            <p:nvPr/>
          </p:nvSpPr>
          <p:spPr bwMode="auto">
            <a:xfrm>
              <a:off x="4140200" y="4653260"/>
              <a:ext cx="107950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9949" name="Line 13"/>
            <p:cNvSpPr>
              <a:spLocks noChangeShapeType="1"/>
            </p:cNvSpPr>
            <p:nvPr/>
          </p:nvSpPr>
          <p:spPr bwMode="auto">
            <a:xfrm>
              <a:off x="3779838" y="4437360"/>
              <a:ext cx="215900" cy="1444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 flipH="1">
              <a:off x="3779838" y="4653260"/>
              <a:ext cx="215900" cy="1444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9951" name="Line 15"/>
            <p:cNvSpPr>
              <a:spLocks noChangeShapeType="1"/>
            </p:cNvSpPr>
            <p:nvPr/>
          </p:nvSpPr>
          <p:spPr bwMode="auto">
            <a:xfrm flipH="1">
              <a:off x="5292725" y="4437360"/>
              <a:ext cx="287338" cy="1444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9952" name="Line 16"/>
            <p:cNvSpPr>
              <a:spLocks noChangeShapeType="1"/>
            </p:cNvSpPr>
            <p:nvPr/>
          </p:nvSpPr>
          <p:spPr bwMode="auto">
            <a:xfrm>
              <a:off x="5364163" y="4653260"/>
              <a:ext cx="215900" cy="14446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11413" y="6094115"/>
            <a:ext cx="4537075" cy="503237"/>
            <a:chOff x="2411413" y="5841268"/>
            <a:chExt cx="4537075" cy="503237"/>
          </a:xfrm>
        </p:grpSpPr>
        <p:sp>
          <p:nvSpPr>
            <p:cNvPr id="679945" name="Rectangle 9"/>
            <p:cNvSpPr>
              <a:spLocks noChangeArrowheads="1"/>
            </p:cNvSpPr>
            <p:nvPr/>
          </p:nvSpPr>
          <p:spPr bwMode="auto">
            <a:xfrm>
              <a:off x="2411413" y="5841268"/>
              <a:ext cx="1296987" cy="503237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收发器</a:t>
              </a:r>
            </a:p>
          </p:txBody>
        </p:sp>
        <p:sp>
          <p:nvSpPr>
            <p:cNvPr id="679946" name="Rectangle 10"/>
            <p:cNvSpPr>
              <a:spLocks noChangeArrowheads="1"/>
            </p:cNvSpPr>
            <p:nvPr/>
          </p:nvSpPr>
          <p:spPr bwMode="auto">
            <a:xfrm>
              <a:off x="5651500" y="5841268"/>
              <a:ext cx="1296988" cy="503237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收发器</a:t>
              </a:r>
            </a:p>
          </p:txBody>
        </p:sp>
        <p:sp>
          <p:nvSpPr>
            <p:cNvPr id="679953" name="Line 17"/>
            <p:cNvSpPr>
              <a:spLocks noChangeShapeType="1"/>
            </p:cNvSpPr>
            <p:nvPr/>
          </p:nvSpPr>
          <p:spPr bwMode="auto">
            <a:xfrm>
              <a:off x="3779838" y="5914293"/>
              <a:ext cx="1800225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79954" name="Line 18"/>
            <p:cNvSpPr>
              <a:spLocks noChangeShapeType="1"/>
            </p:cNvSpPr>
            <p:nvPr/>
          </p:nvSpPr>
          <p:spPr bwMode="auto">
            <a:xfrm flipH="1">
              <a:off x="3779838" y="6201630"/>
              <a:ext cx="1800225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14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61205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串行通信可以分为两种类型：</a:t>
            </a:r>
            <a:r>
              <a:rPr lang="zh-CN" altLang="en-US" sz="2000" b="1" dirty="0">
                <a:solidFill>
                  <a:schemeClr val="hlink"/>
                </a:solidFill>
              </a:rPr>
              <a:t>同步通信、异步通信。</a:t>
            </a:r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904167" y="15240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异步通信</a:t>
            </a:r>
          </a:p>
        </p:txBody>
      </p:sp>
      <p:sp>
        <p:nvSpPr>
          <p:cNvPr id="245766" name="Text Box 6"/>
          <p:cNvSpPr txBox="1">
            <a:spLocks noChangeArrowheads="1"/>
          </p:cNvSpPr>
          <p:nvPr/>
        </p:nvSpPr>
        <p:spPr bwMode="auto">
          <a:xfrm>
            <a:off x="863588" y="1985665"/>
            <a:ext cx="771783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000" b="0" dirty="0"/>
              <a:t>        一个字符一个字符地传输，每个字符一位一位地传输，传输一个字符时，以</a:t>
            </a:r>
            <a:r>
              <a:rPr lang="zh-CN" altLang="en-US" sz="2000" b="0" dirty="0">
                <a:solidFill>
                  <a:schemeClr val="hlink"/>
                </a:solidFill>
              </a:rPr>
              <a:t>起始位</a:t>
            </a:r>
            <a:r>
              <a:rPr lang="zh-CN" altLang="en-US" sz="2000" b="0" dirty="0"/>
              <a:t>开始，然后传输字符本身的各位，接着传输</a:t>
            </a:r>
            <a:r>
              <a:rPr lang="zh-CN" altLang="en-US" sz="2000" b="0" dirty="0">
                <a:solidFill>
                  <a:schemeClr val="hlink"/>
                </a:solidFill>
              </a:rPr>
              <a:t>校验位</a:t>
            </a:r>
            <a:r>
              <a:rPr lang="zh-CN" altLang="en-US" sz="2000" b="0" dirty="0"/>
              <a:t>，最后以</a:t>
            </a:r>
            <a:r>
              <a:rPr lang="zh-CN" altLang="en-US" sz="2000" b="0" dirty="0">
                <a:solidFill>
                  <a:schemeClr val="hlink"/>
                </a:solidFill>
              </a:rPr>
              <a:t>停止位</a:t>
            </a:r>
            <a:r>
              <a:rPr lang="zh-CN" altLang="en-US" sz="2000" b="0" dirty="0"/>
              <a:t>结束该字符的传输。一次传输的起始位、字符各位、校验位、停止位构成一组完整的信息，称为</a:t>
            </a:r>
            <a:r>
              <a:rPr lang="zh-CN" altLang="en-US" sz="2000" b="0" dirty="0">
                <a:solidFill>
                  <a:schemeClr val="hlink"/>
                </a:solidFill>
              </a:rPr>
              <a:t>帧（</a:t>
            </a:r>
            <a:r>
              <a:rPr lang="en-US" altLang="zh-CN" sz="2000" b="0" dirty="0">
                <a:solidFill>
                  <a:schemeClr val="hlink"/>
                </a:solidFill>
              </a:rPr>
              <a:t>Frame</a:t>
            </a:r>
            <a:r>
              <a:rPr lang="zh-CN" altLang="en-US" sz="2000" b="0" dirty="0">
                <a:solidFill>
                  <a:schemeClr val="hlink"/>
                </a:solidFill>
              </a:rPr>
              <a:t>）。</a:t>
            </a:r>
          </a:p>
          <a:p>
            <a:pPr>
              <a:spcBef>
                <a:spcPts val="1200"/>
              </a:spcBef>
            </a:pPr>
            <a:r>
              <a:rPr lang="zh-CN" altLang="en-US" sz="2000" b="0" dirty="0"/>
              <a:t>        帧与帧之间可有任意个</a:t>
            </a:r>
            <a:r>
              <a:rPr lang="zh-CN" altLang="en-US" sz="2000" b="0" dirty="0">
                <a:solidFill>
                  <a:schemeClr val="hlink"/>
                </a:solidFill>
              </a:rPr>
              <a:t>空闲位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。</a:t>
            </a:r>
            <a:r>
              <a:rPr lang="zh-CN" altLang="en-US" sz="2000" b="0" dirty="0" smtClean="0"/>
              <a:t>起始位</a:t>
            </a:r>
            <a:r>
              <a:rPr lang="zh-CN" altLang="en-US" sz="2000" b="0" dirty="0"/>
              <a:t>之后是数据的最低位。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7644" y="3801061"/>
            <a:ext cx="6228692" cy="17602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827584" y="5561280"/>
            <a:ext cx="75968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/>
              <a:t>      在</a:t>
            </a:r>
            <a:r>
              <a:rPr lang="zh-CN" altLang="en-US" sz="2000" b="0" dirty="0"/>
              <a:t>异步通信中</a:t>
            </a:r>
            <a:r>
              <a:rPr lang="zh-CN" altLang="en-US" sz="2000" b="0" dirty="0" smtClean="0"/>
              <a:t>，字符</a:t>
            </a:r>
            <a:r>
              <a:rPr lang="zh-CN" altLang="en-US" sz="2000" b="0" dirty="0"/>
              <a:t>数据以上图所示的格式，一个接一个的传送。在发送间隙，即空闲时，通信线路总是处于逻辑‘</a:t>
            </a:r>
            <a:r>
              <a:rPr lang="en-US" altLang="zh-CN" sz="2000" b="0" dirty="0"/>
              <a:t>1’</a:t>
            </a:r>
            <a:r>
              <a:rPr lang="zh-CN" altLang="en-US" sz="2000" b="0" dirty="0" smtClean="0"/>
              <a:t>状态（</a:t>
            </a:r>
            <a:r>
              <a:rPr lang="zh-CN" altLang="en-US" sz="2000" b="0" dirty="0"/>
              <a:t>高电平</a:t>
            </a:r>
            <a:r>
              <a:rPr lang="zh-CN" altLang="en-US" sz="2000" b="0" dirty="0" smtClean="0"/>
              <a:t>），</a:t>
            </a:r>
            <a:r>
              <a:rPr lang="zh-CN" altLang="en-US" sz="2000" b="0" dirty="0"/>
              <a:t>每个字符数据的传送均以逻辑‘</a:t>
            </a:r>
            <a:r>
              <a:rPr lang="en-US" altLang="zh-CN" sz="2000" b="0" dirty="0"/>
              <a:t>0</a:t>
            </a:r>
            <a:r>
              <a:rPr lang="en-US" altLang="zh-CN" sz="2000" b="0" dirty="0" smtClean="0"/>
              <a:t>’</a:t>
            </a:r>
            <a:r>
              <a:rPr lang="zh-CN" altLang="en-US" sz="2000" b="0" dirty="0"/>
              <a:t>（低电平</a:t>
            </a:r>
            <a:r>
              <a:rPr lang="zh-CN" altLang="en-US" sz="2000" b="0" dirty="0" smtClean="0"/>
              <a:t>）开始。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92912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1"/>
          <p:cNvSpPr txBox="1"/>
          <p:nvPr/>
        </p:nvSpPr>
        <p:spPr>
          <a:xfrm>
            <a:off x="452120" y="317500"/>
            <a:ext cx="6392545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串行通信口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I/O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19572" y="1088740"/>
            <a:ext cx="781286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dirty="0">
                <a:latin typeface="+mn-lt"/>
              </a:rPr>
              <a:t>异步通信：</a:t>
            </a:r>
            <a:endParaRPr kumimoji="1" lang="en-US" altLang="zh-CN" sz="20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+mn-lt"/>
              </a:rPr>
              <a:t>起始位：</a:t>
            </a:r>
            <a:r>
              <a:rPr kumimoji="1" lang="zh-CN" altLang="en-US" sz="2000" b="0" dirty="0">
                <a:latin typeface="+mn-lt"/>
              </a:rPr>
              <a:t>在数据发送线上规定</a:t>
            </a:r>
            <a:r>
              <a:rPr kumimoji="1" lang="zh-CN" altLang="en-US" sz="2000" b="0" dirty="0">
                <a:solidFill>
                  <a:srgbClr val="FF0000"/>
                </a:solidFill>
                <a:latin typeface="+mn-lt"/>
              </a:rPr>
              <a:t>无数据时电平为</a:t>
            </a:r>
            <a:r>
              <a:rPr kumimoji="1" lang="en-US" altLang="zh-CN" sz="2000" b="0" dirty="0">
                <a:solidFill>
                  <a:srgbClr val="FF0000"/>
                </a:solidFill>
                <a:latin typeface="+mn-lt"/>
              </a:rPr>
              <a:t>1</a:t>
            </a:r>
            <a:r>
              <a:rPr kumimoji="1" lang="zh-CN" altLang="en-US" sz="2000" b="0" dirty="0">
                <a:latin typeface="+mn-lt"/>
              </a:rPr>
              <a:t>，当要发送数据时，首先发送一个低电平</a:t>
            </a:r>
            <a:r>
              <a:rPr kumimoji="1" lang="en-US" altLang="zh-CN" sz="2000" b="0" dirty="0">
                <a:latin typeface="+mn-lt"/>
              </a:rPr>
              <a:t>0</a:t>
            </a:r>
            <a:r>
              <a:rPr kumimoji="1" lang="zh-CN" altLang="en-US" sz="2000" b="0" dirty="0">
                <a:latin typeface="+mn-lt"/>
              </a:rPr>
              <a:t>，表示数据传送的开始，这就是起始位。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+mn-lt"/>
              </a:rPr>
              <a:t>数据位：</a:t>
            </a:r>
            <a:r>
              <a:rPr kumimoji="1" lang="zh-CN" altLang="en-US" sz="2000" b="0" dirty="0">
                <a:latin typeface="+mn-lt"/>
              </a:rPr>
              <a:t>真正要传送的数据，由于字符编码方式不同，可以是</a:t>
            </a:r>
            <a:r>
              <a:rPr kumimoji="1" lang="en-US" altLang="zh-CN" sz="2000" b="0" dirty="0">
                <a:latin typeface="+mn-lt"/>
              </a:rPr>
              <a:t>5</a:t>
            </a:r>
            <a:r>
              <a:rPr kumimoji="1" lang="zh-CN" altLang="en-US" sz="2000" b="0" dirty="0">
                <a:latin typeface="+mn-lt"/>
              </a:rPr>
              <a:t>位、</a:t>
            </a:r>
            <a:r>
              <a:rPr kumimoji="1" lang="en-US" altLang="zh-CN" sz="2000" b="0" dirty="0">
                <a:latin typeface="+mn-lt"/>
              </a:rPr>
              <a:t>6</a:t>
            </a:r>
            <a:r>
              <a:rPr kumimoji="1" lang="zh-CN" altLang="en-US" sz="2000" b="0" dirty="0">
                <a:latin typeface="+mn-lt"/>
              </a:rPr>
              <a:t>位、</a:t>
            </a:r>
            <a:r>
              <a:rPr kumimoji="1" lang="en-US" altLang="zh-CN" sz="2000" b="0" dirty="0">
                <a:latin typeface="+mn-lt"/>
              </a:rPr>
              <a:t>7</a:t>
            </a:r>
            <a:r>
              <a:rPr kumimoji="1" lang="zh-CN" altLang="en-US" sz="2000" b="0" dirty="0">
                <a:latin typeface="+mn-lt"/>
              </a:rPr>
              <a:t>位、</a:t>
            </a:r>
            <a:r>
              <a:rPr kumimoji="1" lang="en-US" altLang="zh-CN" sz="2000" b="0" dirty="0">
                <a:latin typeface="+mn-lt"/>
              </a:rPr>
              <a:t>8</a:t>
            </a:r>
            <a:r>
              <a:rPr kumimoji="1" lang="zh-CN" altLang="en-US" sz="2000" b="0" dirty="0">
                <a:latin typeface="+mn-lt"/>
              </a:rPr>
              <a:t>位、</a:t>
            </a:r>
            <a:r>
              <a:rPr kumimoji="1" lang="en-US" altLang="zh-CN" sz="2000" b="0" dirty="0">
                <a:latin typeface="+mn-lt"/>
              </a:rPr>
              <a:t>9</a:t>
            </a:r>
            <a:r>
              <a:rPr kumimoji="1" lang="zh-CN" altLang="en-US" sz="2000" b="0" dirty="0">
                <a:latin typeface="+mn-lt"/>
              </a:rPr>
              <a:t>位等多位，数据位是由低位开始，高位结束（低位在前（左）、高位在后（右））；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+mn-lt"/>
              </a:rPr>
              <a:t>奇偶校验：</a:t>
            </a:r>
            <a:r>
              <a:rPr kumimoji="1" lang="zh-CN" altLang="en-US" sz="2000" b="0" dirty="0">
                <a:latin typeface="+mn-lt"/>
              </a:rPr>
              <a:t>数据发送完后，发送奇偶校验位，以检验数据传送的正确性，这种方法简单，容易实现。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kumimoji="1" lang="zh-CN" altLang="en-US" sz="2000" dirty="0">
                <a:latin typeface="+mn-lt"/>
              </a:rPr>
              <a:t>停止位：</a:t>
            </a:r>
            <a:r>
              <a:rPr kumimoji="1" lang="zh-CN" altLang="en-US" sz="2000" b="0" dirty="0">
                <a:latin typeface="+mn-lt"/>
              </a:rPr>
              <a:t>表示数据传送的结束，可以是</a:t>
            </a:r>
            <a:r>
              <a:rPr kumimoji="1" lang="en-US" altLang="zh-CN" sz="2000" b="0" dirty="0">
                <a:latin typeface="+mn-lt"/>
              </a:rPr>
              <a:t>1</a:t>
            </a:r>
            <a:r>
              <a:rPr kumimoji="1" lang="zh-CN" altLang="en-US" sz="2000" b="0" dirty="0">
                <a:latin typeface="+mn-lt"/>
              </a:rPr>
              <a:t>位、</a:t>
            </a:r>
            <a:r>
              <a:rPr kumimoji="1" lang="en-US" altLang="zh-CN" sz="2000" b="0" dirty="0">
                <a:latin typeface="+mn-lt"/>
              </a:rPr>
              <a:t>1.5</a:t>
            </a:r>
            <a:r>
              <a:rPr kumimoji="1" lang="zh-CN" altLang="en-US" sz="2000" b="0" dirty="0">
                <a:latin typeface="+mn-lt"/>
              </a:rPr>
              <a:t>位或</a:t>
            </a:r>
            <a:r>
              <a:rPr kumimoji="1" lang="en-US" altLang="zh-CN" sz="2000" b="0" dirty="0">
                <a:latin typeface="+mn-lt"/>
              </a:rPr>
              <a:t>2</a:t>
            </a:r>
            <a:r>
              <a:rPr kumimoji="1" lang="zh-CN" altLang="en-US" sz="2000" b="0" dirty="0">
                <a:latin typeface="+mn-lt"/>
              </a:rPr>
              <a:t>位。高电平</a:t>
            </a:r>
            <a:r>
              <a:rPr kumimoji="1" lang="en-US" altLang="zh-CN" sz="2000" b="0" dirty="0">
                <a:latin typeface="+mn-lt"/>
              </a:rPr>
              <a:t>1</a:t>
            </a:r>
            <a:r>
              <a:rPr kumimoji="1" lang="zh-CN" altLang="en-US" sz="2000" b="0" dirty="0">
                <a:latin typeface="+mn-lt"/>
              </a:rPr>
              <a:t>有效。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437112"/>
            <a:ext cx="6769100" cy="191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588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30829</TotalTime>
  <Words>4850</Words>
  <Application>Microsoft Office PowerPoint</Application>
  <PresentationFormat>全屏显示(4:3)</PresentationFormat>
  <Paragraphs>633</Paragraphs>
  <Slides>60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黑体</vt:lpstr>
      <vt:lpstr>华文楷体</vt:lpstr>
      <vt:lpstr>楷体_GB2312</vt:lpstr>
      <vt:lpstr>隶书</vt:lpstr>
      <vt:lpstr>宋体</vt:lpstr>
      <vt:lpstr>Arial</vt:lpstr>
      <vt:lpstr>Times New Roman</vt:lpstr>
      <vt:lpstr>Verdana</vt:lpstr>
      <vt:lpstr>Wingdings</vt:lpstr>
      <vt:lpstr>Wingdings 2</vt:lpstr>
      <vt:lpstr>Level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并行数据传输方式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1127</cp:revision>
  <dcterms:created xsi:type="dcterms:W3CDTF">2004-04-02T12:11:32Z</dcterms:created>
  <dcterms:modified xsi:type="dcterms:W3CDTF">2023-10-24T06:11:01Z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