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4"/>
  </p:notesMasterIdLst>
  <p:sldIdLst>
    <p:sldId id="256" r:id="rId2"/>
    <p:sldId id="829" r:id="rId3"/>
    <p:sldId id="883" r:id="rId4"/>
    <p:sldId id="899" r:id="rId5"/>
    <p:sldId id="831" r:id="rId6"/>
    <p:sldId id="832" r:id="rId7"/>
    <p:sldId id="833" r:id="rId8"/>
    <p:sldId id="835" r:id="rId9"/>
    <p:sldId id="836" r:id="rId10"/>
    <p:sldId id="900" r:id="rId11"/>
    <p:sldId id="898" r:id="rId12"/>
    <p:sldId id="884" r:id="rId13"/>
    <p:sldId id="885" r:id="rId14"/>
    <p:sldId id="886" r:id="rId15"/>
    <p:sldId id="891" r:id="rId16"/>
    <p:sldId id="892" r:id="rId17"/>
    <p:sldId id="893" r:id="rId18"/>
    <p:sldId id="894" r:id="rId19"/>
    <p:sldId id="895" r:id="rId20"/>
    <p:sldId id="896" r:id="rId21"/>
    <p:sldId id="839" r:id="rId22"/>
    <p:sldId id="840" r:id="rId23"/>
    <p:sldId id="841" r:id="rId24"/>
    <p:sldId id="842" r:id="rId25"/>
    <p:sldId id="843" r:id="rId26"/>
    <p:sldId id="844" r:id="rId27"/>
    <p:sldId id="845" r:id="rId28"/>
    <p:sldId id="846" r:id="rId29"/>
    <p:sldId id="847" r:id="rId30"/>
    <p:sldId id="901" r:id="rId31"/>
    <p:sldId id="849" r:id="rId32"/>
    <p:sldId id="850" r:id="rId33"/>
    <p:sldId id="851" r:id="rId34"/>
    <p:sldId id="852" r:id="rId35"/>
    <p:sldId id="853" r:id="rId36"/>
    <p:sldId id="854" r:id="rId37"/>
    <p:sldId id="855" r:id="rId38"/>
    <p:sldId id="859" r:id="rId39"/>
    <p:sldId id="860" r:id="rId40"/>
    <p:sldId id="861" r:id="rId41"/>
    <p:sldId id="863" r:id="rId42"/>
    <p:sldId id="865" r:id="rId43"/>
    <p:sldId id="866" r:id="rId44"/>
    <p:sldId id="867" r:id="rId45"/>
    <p:sldId id="870" r:id="rId46"/>
    <p:sldId id="873" r:id="rId47"/>
    <p:sldId id="902" r:id="rId48"/>
    <p:sldId id="875" r:id="rId49"/>
    <p:sldId id="876" r:id="rId50"/>
    <p:sldId id="877" r:id="rId51"/>
    <p:sldId id="878" r:id="rId52"/>
    <p:sldId id="879" r:id="rId53"/>
    <p:sldId id="880" r:id="rId54"/>
    <p:sldId id="881" r:id="rId55"/>
    <p:sldId id="903" r:id="rId56"/>
    <p:sldId id="682" r:id="rId57"/>
    <p:sldId id="683" r:id="rId58"/>
    <p:sldId id="769" r:id="rId59"/>
    <p:sldId id="684" r:id="rId60"/>
    <p:sldId id="825" r:id="rId61"/>
    <p:sldId id="685" r:id="rId62"/>
    <p:sldId id="686" r:id="rId63"/>
    <p:sldId id="822" r:id="rId64"/>
    <p:sldId id="823" r:id="rId65"/>
    <p:sldId id="824" r:id="rId66"/>
    <p:sldId id="827" r:id="rId67"/>
    <p:sldId id="771" r:id="rId68"/>
    <p:sldId id="809" r:id="rId69"/>
    <p:sldId id="688" r:id="rId70"/>
    <p:sldId id="694" r:id="rId71"/>
    <p:sldId id="811" r:id="rId72"/>
    <p:sldId id="695" r:id="rId73"/>
    <p:sldId id="696" r:id="rId74"/>
    <p:sldId id="697" r:id="rId75"/>
    <p:sldId id="904" r:id="rId76"/>
    <p:sldId id="698" r:id="rId77"/>
    <p:sldId id="699" r:id="rId78"/>
    <p:sldId id="701" r:id="rId79"/>
    <p:sldId id="812" r:id="rId80"/>
    <p:sldId id="813" r:id="rId81"/>
    <p:sldId id="700" r:id="rId82"/>
    <p:sldId id="702" r:id="rId83"/>
    <p:sldId id="703" r:id="rId84"/>
    <p:sldId id="705" r:id="rId85"/>
    <p:sldId id="704" r:id="rId86"/>
    <p:sldId id="814" r:id="rId87"/>
    <p:sldId id="707" r:id="rId88"/>
    <p:sldId id="708" r:id="rId89"/>
    <p:sldId id="807" r:id="rId90"/>
    <p:sldId id="815" r:id="rId91"/>
    <p:sldId id="709" r:id="rId92"/>
    <p:sldId id="710" r:id="rId93"/>
    <p:sldId id="821" r:id="rId94"/>
    <p:sldId id="711" r:id="rId95"/>
    <p:sldId id="905" r:id="rId96"/>
    <p:sldId id="719" r:id="rId97"/>
    <p:sldId id="720" r:id="rId98"/>
    <p:sldId id="721" r:id="rId99"/>
    <p:sldId id="818" r:id="rId100"/>
    <p:sldId id="819" r:id="rId101"/>
    <p:sldId id="725" r:id="rId102"/>
    <p:sldId id="724" r:id="rId10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3300"/>
    <a:srgbClr val="CCECFF"/>
    <a:srgbClr val="FFFFCC"/>
    <a:srgbClr val="66CCFF"/>
    <a:srgbClr val="6600FF"/>
    <a:srgbClr val="FF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84886" autoAdjust="0"/>
  </p:normalViewPr>
  <p:slideViewPr>
    <p:cSldViewPr showGuides="1">
      <p:cViewPr varScale="1">
        <p:scale>
          <a:sx n="84" d="100"/>
          <a:sy n="84" d="100"/>
        </p:scale>
        <p:origin x="1820" y="40"/>
      </p:cViewPr>
      <p:guideLst>
        <p:guide orient="horz" pos="2160"/>
        <p:guide pos="2899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4.xml"/><Relationship Id="rId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7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  <a:t>‹#›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569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05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474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-128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851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无符号数在高位进行零扩展，数值不变</a:t>
            </a:r>
            <a:endParaRPr lang="en-US" altLang="zh-CN" dirty="0" smtClean="0"/>
          </a:p>
          <a:p>
            <a:r>
              <a:rPr lang="zh-CN" altLang="en-US" smtClean="0"/>
              <a:t>带符号数在高位进行符号扩展。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568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03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IMUL</a:t>
            </a:r>
            <a:r>
              <a:rPr lang="zh-CN" altLang="en-US" dirty="0" smtClean="0"/>
              <a:t>带符号数乘法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51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x86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的机器码是变长编码的，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指令是定长编码（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07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048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MOV DX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BLOCK+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6-1</a:t>
            </a:r>
            <a:r>
              <a:rPr lang="zh-CN" altLang="en-US" dirty="0" smtClean="0"/>
              <a:t>）*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375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当前值等于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段址的内的最小值，即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堆栈满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当前值等于堆栈指定的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初始值时，堆栈空。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620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</a:t>
            </a:r>
            <a:r>
              <a:rPr lang="zh-CN" altLang="en-US" dirty="0" smtClean="0"/>
              <a:t>指向栈顶，初始化时</a:t>
            </a:r>
            <a:r>
              <a:rPr lang="en-US" altLang="zh-CN" dirty="0" err="1" smtClean="0"/>
              <a:t>sp</a:t>
            </a:r>
            <a:r>
              <a:rPr lang="zh-CN" altLang="en-US" dirty="0" smtClean="0"/>
              <a:t>的值等于堆栈段的长度。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970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OFFSET</a:t>
            </a:r>
            <a:r>
              <a:rPr lang="zh-CN" altLang="en-US" dirty="0" smtClean="0"/>
              <a:t>只能与简单的符号地址连用，而不能与其他复杂的寻址方式连用，如</a:t>
            </a:r>
            <a:r>
              <a:rPr lang="en-US" altLang="zh-CN" sz="1200" dirty="0" smtClean="0">
                <a:solidFill>
                  <a:srgbClr val="000000"/>
                </a:solidFill>
              </a:rPr>
              <a:t>[BX+SI+0F62H]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273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最简单的算术运算，计算机如何保证计算的正确性？</a:t>
            </a:r>
            <a:endParaRPr lang="en-US" altLang="zh-CN" dirty="0" smtClean="0"/>
          </a:p>
          <a:p>
            <a:r>
              <a:rPr lang="zh-CN" altLang="en-US" dirty="0" smtClean="0"/>
              <a:t>无符号数的最高有效位只有数值意义而无符号意义，即产生的进位是计算结果的实际进位值，但在有限数位的范围内就说了结果的溢出情况。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11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228600" y="3587750"/>
            <a:ext cx="86106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000" b="0" dirty="0">
                <a:latin typeface="Verdana" panose="020B0604030504040204" pitchFamily="34" charset="0"/>
              </a:rPr>
              <a:t>‹#›</a:t>
            </a:fld>
            <a:endParaRPr lang="en-US" altLang="zh-CN" sz="10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242888"/>
            <a:ext cx="2057400" cy="6373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242888"/>
            <a:ext cx="6019800" cy="6373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-242888"/>
            <a:ext cx="8229600" cy="63738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2888"/>
            <a:ext cx="8229600" cy="11398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mailto:luguangm@gmail.com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42887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8"/>
          <p:cNvSpPr/>
          <p:nvPr/>
        </p:nvSpPr>
        <p:spPr>
          <a:xfrm>
            <a:off x="457200" y="908050"/>
            <a:ext cx="8077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759575" y="6491288"/>
            <a:ext cx="2384425" cy="366713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17"/>
              </a:rPr>
              <a:t>luguangm@gmail.com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7951787" y="8620"/>
            <a:ext cx="1192721" cy="76470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anose="02010600030101010101" pitchFamily="2" charset="-122"/>
              </a:r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anose="02010600030101010101" pitchFamily="2" charset="-122"/>
              </a:rPr>
              <a:t>/102</a:t>
            </a:r>
            <a:endParaRPr lang="en-US" altLang="zh-CN" sz="20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9CCFDA35-67B7-435D-A1DF-5984396A7398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28531" y="6561348"/>
            <a:ext cx="1355137" cy="2896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19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20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19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9093" y="4584065"/>
            <a:ext cx="8424863" cy="54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5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卢光明</a:t>
            </a:r>
            <a:endParaRPr kumimoji="0" lang="en-US" altLang="zh-CN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07950" y="1843088"/>
            <a:ext cx="8893175" cy="2022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buFontTx/>
              <a:buNone/>
              <a:defRPr/>
            </a:pPr>
            <a:r>
              <a:rPr kumimoji="0" lang="zh-CN" altLang="en-US" sz="4400" kern="1200" cap="none" spc="0" normalizeH="0" baseline="0" noProof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汇编语言与接口技术</a:t>
            </a:r>
            <a:endParaRPr kumimoji="0" lang="en-US" altLang="zh-CN" sz="4400" kern="1200" cap="none" spc="0" normalizeH="0" baseline="0" noProof="0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algn="ctr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defRPr/>
            </a:pPr>
            <a:r>
              <a:rPr lang="zh-CN" altLang="en-US" sz="4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第</a:t>
            </a:r>
            <a:r>
              <a:rPr lang="en-US" altLang="zh-CN" sz="4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3&amp;4</a:t>
            </a:r>
            <a:r>
              <a:rPr lang="zh-CN" altLang="en-US" sz="4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讲：</a:t>
            </a:r>
            <a:r>
              <a:rPr lang="en-US" altLang="zh-CN" sz="4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8086/8088</a:t>
            </a:r>
            <a:r>
              <a:rPr lang="zh-CN" altLang="en-US" sz="4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的指令系统</a:t>
            </a:r>
          </a:p>
          <a:p>
            <a:pPr marR="0"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buFontTx/>
              <a:buNone/>
              <a:defRPr/>
            </a:pPr>
            <a:endParaRPr kumimoji="0" lang="zh-CN" altLang="en-US" sz="4400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42C883C-CEC4-44D4-9DA9-BB22BE67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2" y="0"/>
            <a:ext cx="5262486" cy="112474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120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第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3&amp;4</a:t>
            </a:r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讲：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8086/8088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的指令系统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9612" y="1124744"/>
            <a:ext cx="550861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>
                <a:sym typeface="+mn-ea"/>
              </a:rPr>
              <a:t>建立汇编程序</a:t>
            </a:r>
            <a:endParaRPr lang="en-US" altLang="zh-CN" dirty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汇编语言程序格式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>
                <a:sym typeface="+mn-ea"/>
              </a:rPr>
              <a:t>伪指令</a:t>
            </a:r>
            <a:endParaRPr lang="en-US" altLang="zh-CN" dirty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表达式</a:t>
            </a:r>
            <a:r>
              <a:rPr lang="zh-CN" altLang="en-US" dirty="0" smtClean="0">
                <a:sym typeface="+mn-ea"/>
              </a:rPr>
              <a:t>操作符</a:t>
            </a:r>
            <a:endParaRPr lang="en-US" altLang="zh-CN" dirty="0" smtClean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/>
              <a:t>数据</a:t>
            </a:r>
            <a:r>
              <a:rPr lang="zh-CN" altLang="en-US" dirty="0"/>
              <a:t>传送指令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/>
              <a:t>算术指令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/>
              <a:t>逻辑指令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8602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矩形 72705"/>
          <p:cNvSpPr/>
          <p:nvPr/>
        </p:nvSpPr>
        <p:spPr>
          <a:xfrm>
            <a:off x="914400" y="1052736"/>
            <a:ext cx="184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8" name="文本框 72707"/>
          <p:cNvSpPr txBox="1"/>
          <p:nvPr/>
        </p:nvSpPr>
        <p:spPr>
          <a:xfrm>
            <a:off x="611559" y="1088740"/>
            <a:ext cx="7956551" cy="532453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注意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 </a:t>
            </a:r>
          </a:p>
          <a:p>
            <a:pPr>
              <a:spcBef>
                <a:spcPts val="6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*  OPR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可用除立即数以外的任何寻址方式 </a:t>
            </a:r>
          </a:p>
          <a:p>
            <a:pPr>
              <a:spcBef>
                <a:spcPts val="6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* 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CNT=1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SHL    OPR, 1</a:t>
            </a:r>
          </a:p>
          <a:p>
            <a:pPr>
              <a:spcBef>
                <a:spcPts val="6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  CNT&gt;1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MOV  CL,    CNT</a:t>
            </a:r>
          </a:p>
          <a:p>
            <a:pPr>
              <a:spcBef>
                <a:spcPts val="6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                   SHL    OPR, CL        ; </a:t>
            </a:r>
            <a:r>
              <a:rPr lang="zh-CN" altLang="zh-CN" sz="2000" b="0" dirty="0">
                <a:solidFill>
                  <a:srgbClr val="000000"/>
                </a:solidFill>
                <a:latin typeface="+mn-lt"/>
              </a:rPr>
              <a:t>以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SHL</a:t>
            </a:r>
            <a:r>
              <a:rPr lang="zh-CN" altLang="zh-CN" sz="2000" b="0" dirty="0">
                <a:solidFill>
                  <a:srgbClr val="000000"/>
                </a:solidFill>
                <a:latin typeface="+mn-lt"/>
              </a:rPr>
              <a:t>为例</a:t>
            </a:r>
            <a:endParaRPr lang="en-US" altLang="zh-CN" sz="2000" b="0" dirty="0">
              <a:solidFill>
                <a:srgbClr val="000000"/>
              </a:solidFill>
              <a:latin typeface="+mn-lt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* 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条件标志位：</a:t>
            </a:r>
          </a:p>
          <a:p>
            <a:pPr>
              <a:spcBef>
                <a:spcPts val="600"/>
              </a:spcBef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    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CF =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移入的数值</a:t>
            </a:r>
          </a:p>
          <a:p>
            <a:pPr>
              <a:spcBef>
                <a:spcPts val="600"/>
              </a:spcBef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                  </a:t>
            </a:r>
            <a:r>
              <a:rPr lang="en-US" altLang="en-US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1   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CNT=1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时，最高有效位的值发生变化</a:t>
            </a:r>
          </a:p>
          <a:p>
            <a:pPr>
              <a:spcBef>
                <a:spcPts val="600"/>
              </a:spcBef>
            </a:pPr>
            <a:r>
              <a:rPr lang="en-US" altLang="en-US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                  0   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CNT=1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时，最高有效位的值不变</a:t>
            </a:r>
          </a:p>
          <a:p>
            <a:pPr>
              <a:spcBef>
                <a:spcPts val="600"/>
              </a:spcBef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     移位指令：</a:t>
            </a:r>
            <a:r>
              <a:rPr lang="zh-CN" altLang="zh-CN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SF、ZF、PF 根据移位结果设置，AF无定义</a:t>
            </a:r>
          </a:p>
          <a:p>
            <a:pPr>
              <a:spcBef>
                <a:spcPts val="600"/>
              </a:spcBef>
            </a:pPr>
            <a:r>
              <a:rPr lang="zh-CN" altLang="zh-CN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     循环移位指令：不影响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SF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ZF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PF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AF</a:t>
            </a:r>
          </a:p>
          <a:p>
            <a:pPr>
              <a:spcBef>
                <a:spcPts val="600"/>
              </a:spcBef>
            </a:pP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*  </a:t>
            </a:r>
            <a:r>
              <a:rPr lang="zh-CN" altLang="en-US" sz="2000" b="0" dirty="0">
                <a:solidFill>
                  <a:srgbClr val="000000"/>
                </a:solidFill>
                <a:sym typeface="Symbol" panose="05050102010706020507" pitchFamily="18" charset="2"/>
              </a:rPr>
              <a:t>移位指令可以用来作乘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000" b="0" dirty="0">
                <a:solidFill>
                  <a:srgbClr val="000000"/>
                </a:solidFill>
                <a:sym typeface="Symbol" panose="05050102010706020507" pitchFamily="18" charset="2"/>
              </a:rPr>
              <a:t>或除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000" b="0" dirty="0">
                <a:solidFill>
                  <a:srgbClr val="000000"/>
                </a:solidFill>
                <a:sym typeface="Symbol" panose="05050102010706020507" pitchFamily="18" charset="2"/>
              </a:rPr>
              <a:t>的操作，其中算术移位指令用于带符   号数运算，逻辑移位用于无符号数运算。</a:t>
            </a:r>
          </a:p>
          <a:p>
            <a:pPr>
              <a:spcBef>
                <a:spcPts val="600"/>
              </a:spcBef>
            </a:pPr>
            <a:endParaRPr lang="en-US" altLang="zh-CN" sz="2000" b="0" dirty="0">
              <a:solidFill>
                <a:srgbClr val="000000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72709" name="文本框 72708"/>
          <p:cNvSpPr txBox="1"/>
          <p:nvPr/>
        </p:nvSpPr>
        <p:spPr>
          <a:xfrm>
            <a:off x="895722" y="3968229"/>
            <a:ext cx="855663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OF =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10" name="左大括号 72709"/>
          <p:cNvSpPr/>
          <p:nvPr/>
        </p:nvSpPr>
        <p:spPr>
          <a:xfrm>
            <a:off x="1784722" y="3903712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逻辑指令</a:t>
            </a:r>
          </a:p>
        </p:txBody>
      </p:sp>
    </p:spTree>
    <p:extLst>
      <p:ext uri="{BB962C8B-B14F-4D97-AF65-F5344CB8AC3E}">
        <p14:creationId xmlns:p14="http://schemas.microsoft.com/office/powerpoint/2010/main" val="3333463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矩形 73729"/>
          <p:cNvSpPr/>
          <p:nvPr/>
        </p:nvSpPr>
        <p:spPr>
          <a:xfrm>
            <a:off x="1049796" y="1052736"/>
            <a:ext cx="70866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例：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(AX)= 0012H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(BX)= 0034H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，把它们装配成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(AX)= 1234H</a:t>
            </a: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3731" name="矩形 73730"/>
          <p:cNvSpPr/>
          <p:nvPr/>
        </p:nvSpPr>
        <p:spPr>
          <a:xfrm>
            <a:off x="1049796" y="2924944"/>
            <a:ext cx="7345362" cy="3816429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例：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(BX) = 84F0H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zh-CN" sz="2000" b="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zh-CN" altLang="zh-CN" sz="2000" b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1</a:t>
            </a:r>
            <a:r>
              <a:rPr lang="zh-CN" altLang="zh-CN" sz="2000" b="0" dirty="0">
                <a:solidFill>
                  <a:srgbClr val="000000"/>
                </a:solidFill>
                <a:latin typeface="+mn-lt"/>
              </a:rPr>
              <a:t>)  (BX) 为带符号数，求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(BX) ×2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	         SAL  BX, 1      ; (BX) = 09E0H, OF=1</a:t>
            </a:r>
          </a:p>
          <a:p>
            <a:pPr eaLnBrk="0" hangingPunct="0">
              <a:lnSpc>
                <a:spcPct val="120000"/>
              </a:lnSpc>
            </a:pP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rgbClr val="000000"/>
                </a:solidFill>
              </a:rPr>
              <a:t>	</a:t>
            </a:r>
            <a:r>
              <a:rPr lang="zh-CN" altLang="zh-CN" sz="2000" b="0" dirty="0">
                <a:solidFill>
                  <a:srgbClr val="000000"/>
                </a:solidFill>
              </a:rPr>
              <a:t> (</a:t>
            </a:r>
            <a:r>
              <a:rPr lang="en-US" altLang="zh-CN" sz="2000" b="0" dirty="0">
                <a:solidFill>
                  <a:srgbClr val="000000"/>
                </a:solidFill>
              </a:rPr>
              <a:t>2</a:t>
            </a:r>
            <a:r>
              <a:rPr lang="zh-CN" altLang="zh-CN" sz="2000" b="0" dirty="0">
                <a:solidFill>
                  <a:srgbClr val="000000"/>
                </a:solidFill>
              </a:rPr>
              <a:t>)  (BX) 为</a:t>
            </a:r>
            <a:r>
              <a:rPr lang="zh-CN" altLang="zh-CN" sz="2000" b="0" dirty="0">
                <a:solidFill>
                  <a:srgbClr val="FF0000"/>
                </a:solidFill>
              </a:rPr>
              <a:t>无符号数</a:t>
            </a:r>
            <a:r>
              <a:rPr lang="zh-CN" altLang="zh-CN" sz="2000" b="0" dirty="0">
                <a:solidFill>
                  <a:srgbClr val="000000"/>
                </a:solidFill>
              </a:rPr>
              <a:t>，求</a:t>
            </a:r>
            <a:r>
              <a:rPr lang="en-US" altLang="zh-CN" sz="2000" b="0" dirty="0">
                <a:solidFill>
                  <a:srgbClr val="000000"/>
                </a:solidFill>
              </a:rPr>
              <a:t> (BX) / 2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rgbClr val="000000"/>
                </a:solidFill>
              </a:rPr>
              <a:t>                        </a:t>
            </a:r>
            <a:r>
              <a:rPr lang="en-US" altLang="zh-CN" sz="2000" b="0" dirty="0">
                <a:solidFill>
                  <a:srgbClr val="FF0000"/>
                </a:solidFill>
              </a:rPr>
              <a:t>SHR</a:t>
            </a:r>
            <a:r>
              <a:rPr lang="en-US" altLang="zh-CN" sz="2000" b="0" dirty="0">
                <a:solidFill>
                  <a:srgbClr val="000000"/>
                </a:solidFill>
              </a:rPr>
              <a:t>  BX, 1      ; (BX) = 4278H</a:t>
            </a:r>
            <a:r>
              <a:rPr lang="zh-CN" altLang="zh-CN" sz="2000" b="0" dirty="0">
                <a:solidFill>
                  <a:srgbClr val="000000"/>
                </a:solidFill>
                <a:latin typeface="+mn-lt"/>
              </a:rPr>
              <a:t>    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b="0" dirty="0">
                <a:solidFill>
                  <a:srgbClr val="000000"/>
                </a:solidFill>
                <a:latin typeface="+mn-lt"/>
              </a:rPr>
              <a:t>   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zh-CN" altLang="zh-CN" sz="2000" b="0" dirty="0">
                <a:solidFill>
                  <a:srgbClr val="000000"/>
                </a:solidFill>
                <a:latin typeface="+mn-lt"/>
              </a:rPr>
              <a:t> (3)  (BX) 为</a:t>
            </a:r>
            <a:r>
              <a:rPr lang="zh-CN" altLang="zh-CN" sz="2000" b="0" dirty="0">
                <a:solidFill>
                  <a:srgbClr val="FF0000"/>
                </a:solidFill>
                <a:latin typeface="+mn-lt"/>
              </a:rPr>
              <a:t>带符号数</a:t>
            </a:r>
            <a:r>
              <a:rPr lang="zh-CN" altLang="zh-CN" sz="2000" b="0" dirty="0">
                <a:solidFill>
                  <a:srgbClr val="000000"/>
                </a:solidFill>
                <a:latin typeface="+mn-lt"/>
              </a:rPr>
              <a:t>，求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(BX) / 4</a:t>
            </a:r>
          </a:p>
          <a:p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        	         MOV  CL,  2                                             </a:t>
            </a:r>
          </a:p>
          <a:p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	         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SAR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BX, CL      ; (BX) = 0E13CH</a:t>
            </a:r>
          </a:p>
        </p:txBody>
      </p:sp>
      <p:sp>
        <p:nvSpPr>
          <p:cNvPr id="73732" name="矩形 73731"/>
          <p:cNvSpPr/>
          <p:nvPr/>
        </p:nvSpPr>
        <p:spPr>
          <a:xfrm>
            <a:off x="2447764" y="1517948"/>
            <a:ext cx="5050421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MOV  CL, 8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ROL  AX, </a:t>
            </a:r>
            <a:r>
              <a:rPr lang="en-US" altLang="zh-CN" sz="2000" b="0" dirty="0" smtClean="0">
                <a:solidFill>
                  <a:srgbClr val="000000"/>
                </a:solidFill>
                <a:latin typeface="+mn-lt"/>
              </a:rPr>
              <a:t>CL	; SHL</a:t>
            </a:r>
            <a:r>
              <a:rPr lang="zh-CN" altLang="en-US" sz="2000" b="0" dirty="0" smtClean="0">
                <a:solidFill>
                  <a:srgbClr val="000000"/>
                </a:solidFill>
                <a:latin typeface="+mn-lt"/>
              </a:rPr>
              <a:t>、</a:t>
            </a:r>
            <a:r>
              <a:rPr lang="en-US" altLang="zh-CN" sz="2000" b="0" dirty="0" smtClean="0">
                <a:solidFill>
                  <a:srgbClr val="000000"/>
                </a:solidFill>
                <a:latin typeface="+mn-lt"/>
              </a:rPr>
              <a:t>SAL</a:t>
            </a:r>
            <a:r>
              <a:rPr lang="zh-CN" altLang="en-US" sz="2000" b="0" dirty="0" smtClean="0">
                <a:solidFill>
                  <a:srgbClr val="000000"/>
                </a:solidFill>
                <a:latin typeface="+mn-lt"/>
              </a:rPr>
              <a:t>也可以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ADD  AX, BX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逻辑指令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  <p:bldP spid="7373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矩形 72705"/>
          <p:cNvSpPr/>
          <p:nvPr/>
        </p:nvSpPr>
        <p:spPr>
          <a:xfrm>
            <a:off x="914400" y="1052736"/>
            <a:ext cx="184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8" name="文本框 72707"/>
          <p:cNvSpPr txBox="1"/>
          <p:nvPr/>
        </p:nvSpPr>
        <p:spPr>
          <a:xfrm>
            <a:off x="467536" y="1117521"/>
            <a:ext cx="7956551" cy="78483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b="0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循环移位和带进位循环移位的区别：</a:t>
            </a:r>
          </a:p>
          <a:p>
            <a:pPr>
              <a:spcBef>
                <a:spcPts val="600"/>
              </a:spcBef>
            </a:pPr>
            <a:endParaRPr lang="en-US" altLang="zh-CN" sz="2000" b="0" dirty="0">
              <a:solidFill>
                <a:srgbClr val="000000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逻辑指令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76707"/>
            <a:ext cx="3314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976707"/>
            <a:ext cx="3133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75431" y="2780928"/>
            <a:ext cx="796502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以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ROL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和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RCL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为例：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简单的说就是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ROL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只是二进制本身首尾相衔接的循环左移，每左移一位就将最高位送入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CF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（进位标志），但是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CF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不参与循环。</a:t>
            </a:r>
          </a:p>
          <a:p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而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RCL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是把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CF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也参与进循环里面，以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8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位字节循环为例，相当于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8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位二进制循环变成了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9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位二进制循环。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r>
              <a:rPr lang="zh-CN" altLang="en-US" sz="2000" b="0" dirty="0"/>
              <a:t>比如，二进制数</a:t>
            </a:r>
            <a:r>
              <a:rPr lang="en-US" altLang="zh-CN" sz="2000" b="0" dirty="0"/>
              <a:t>00110101</a:t>
            </a:r>
            <a:r>
              <a:rPr lang="zh-CN" altLang="en-US" sz="2000" b="0" dirty="0"/>
              <a:t>，假设进位</a:t>
            </a:r>
            <a:r>
              <a:rPr lang="en-US" altLang="zh-CN" sz="2000" b="0" dirty="0"/>
              <a:t>CF</a:t>
            </a:r>
            <a:r>
              <a:rPr lang="zh-CN" altLang="en-US" sz="2000" b="0" dirty="0"/>
              <a:t>为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b="0" dirty="0"/>
              <a:t>那么</a:t>
            </a:r>
            <a:r>
              <a:rPr lang="en-US" altLang="zh-CN" sz="2000" b="0" dirty="0"/>
              <a:t>ROL 3: </a:t>
            </a:r>
            <a:r>
              <a:rPr lang="zh-CN" altLang="en-US" sz="2000" b="0" dirty="0"/>
              <a:t>表示</a:t>
            </a:r>
            <a:r>
              <a:rPr lang="en-US" altLang="zh-CN" sz="2000" b="0" dirty="0"/>
              <a:t>00110101 -&gt;01101010 -&gt;11010100 -&gt;10101001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        </a:t>
            </a:r>
            <a:r>
              <a:rPr lang="en-US" altLang="zh-CN" sz="2000" b="0" dirty="0"/>
              <a:t>RCL 3: </a:t>
            </a:r>
            <a:r>
              <a:rPr lang="zh-CN" altLang="en-US" sz="2000" b="0" dirty="0"/>
              <a:t>表示</a:t>
            </a:r>
            <a:r>
              <a:rPr lang="en-US" altLang="zh-CN" sz="2000" b="0" dirty="0"/>
              <a:t>1+00110101 -&gt;0+01101011</a:t>
            </a:r>
            <a:r>
              <a:rPr lang="zh-CN" altLang="en-US" sz="2000" b="0" dirty="0"/>
              <a:t>（原借位的值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进入现在值的最低位，此时原最高位的</a:t>
            </a:r>
            <a:r>
              <a:rPr lang="en-US" altLang="zh-CN" sz="2000" b="0" dirty="0"/>
              <a:t>0</a:t>
            </a:r>
            <a:r>
              <a:rPr lang="zh-CN" altLang="en-US" sz="2000" b="0" dirty="0"/>
              <a:t>进入借位） </a:t>
            </a:r>
            <a:r>
              <a:rPr lang="en-US" altLang="zh-CN" sz="2000" b="0" dirty="0"/>
              <a:t>-&gt;0+11010110 -&gt; 1+</a:t>
            </a:r>
            <a:r>
              <a:rPr lang="en-US" altLang="zh-CN" sz="2000" b="0" dirty="0">
                <a:solidFill>
                  <a:srgbClr val="FF0000"/>
                </a:solidFill>
              </a:rPr>
              <a:t>10101100</a:t>
            </a:r>
            <a:r>
              <a:rPr lang="en-US" altLang="zh-CN" sz="2000" b="0" dirty="0"/>
              <a:t>, </a:t>
            </a:r>
            <a:r>
              <a:rPr lang="zh-CN" altLang="en-US" sz="2000" b="0" dirty="0"/>
              <a:t>相当于变成九位</a:t>
            </a:r>
            <a:r>
              <a:rPr lang="en-US" altLang="zh-CN" sz="2000" b="0" dirty="0"/>
              <a:t>100110101</a:t>
            </a:r>
            <a:r>
              <a:rPr lang="zh-CN" altLang="en-US" sz="2000" b="0" dirty="0"/>
              <a:t>循环，结果取最低的八位。</a:t>
            </a:r>
            <a:endParaRPr lang="zh-CN" altLang="en-US" sz="2000" b="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62" name="文本占位符 125961"/>
          <p:cNvSpPr>
            <a:spLocks noGrp="1"/>
          </p:cNvSpPr>
          <p:nvPr>
            <p:ph type="body" idx="1"/>
          </p:nvPr>
        </p:nvSpPr>
        <p:spPr>
          <a:xfrm>
            <a:off x="431540" y="1052736"/>
            <a:ext cx="8039236" cy="5257800"/>
          </a:xfrm>
        </p:spPr>
        <p:txBody>
          <a:bodyPr/>
          <a:lstStyle/>
          <a:p>
            <a:pPr marL="0" indent="187325">
              <a:buNone/>
            </a:pPr>
            <a:r>
              <a:rPr lang="zh-CN" altLang="en-US" sz="220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    </a:t>
            </a:r>
            <a:r>
              <a:rPr lang="zh-CN" altLang="en-US" sz="2200" b="1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语句是汇编语言源程序的基本组成单位。一个汇编语言源程序中有3种基本语句：</a:t>
            </a:r>
            <a:r>
              <a:rPr lang="zh-CN" altLang="en-US" sz="220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指令语句、伪指令语句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zh-CN" altLang="en-US" sz="220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宏指令语句</a:t>
            </a:r>
            <a:r>
              <a:rPr lang="zh-CN" altLang="en-US" sz="220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（宏指令语句就是由若干条指令语句形成的语句）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r>
              <a:rPr lang="zh-CN" altLang="en-US" sz="2200" b="1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前两种是最常见、最基本的语句。指令语句和伪指令语句不仅在程序中的功能不同，而且实现其功能的方法和时间也不同。</a:t>
            </a:r>
            <a:endParaRPr lang="en-US" altLang="zh-CN" sz="2200" b="1" dirty="0"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187325">
              <a:buNone/>
            </a:pPr>
            <a:endParaRPr lang="zh-CN" altLang="en-US" sz="2200" b="1" dirty="0"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187325">
              <a:buNone/>
            </a:pPr>
            <a:r>
              <a:rPr lang="zh-CN" altLang="en-US" sz="2200" b="1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1、指令语句 </a:t>
            </a:r>
          </a:p>
          <a:p>
            <a:pPr marL="0" indent="187325">
              <a:buNone/>
            </a:pPr>
            <a:r>
              <a:rPr lang="zh-CN" altLang="en-US" sz="2200" b="1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   指令语句就是计算机中指令系统的各条指令，每条指令语句在汇编时都产生一个供</a:t>
            </a:r>
            <a:r>
              <a:rPr lang="en-US" altLang="zh-CN" sz="2200" b="1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CPU</a:t>
            </a:r>
            <a:r>
              <a:rPr lang="zh-CN" altLang="en-US" sz="2200" b="1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执行的机器目标代码。</a:t>
            </a:r>
          </a:p>
          <a:p>
            <a:pPr marL="0" indent="187325">
              <a:buNone/>
            </a:pPr>
            <a:r>
              <a:rPr lang="zh-CN" altLang="en-US" sz="2200" b="1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   计算机中每条指令语句表示一种基本功能，这些基本功能是在程序运行期间由计算机硬件来实现的。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一条指令语句由四个字段组成，其一般格式如下：</a:t>
            </a:r>
          </a:p>
          <a:p>
            <a:pPr marL="0" indent="187325">
              <a:buNone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   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[标号名：]　操作码　[操作数]　[；注释]</a:t>
            </a:r>
          </a:p>
        </p:txBody>
      </p:sp>
      <p:sp>
        <p:nvSpPr>
          <p:cNvPr id="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汇编语言语句的基本格式</a:t>
            </a:r>
          </a:p>
        </p:txBody>
      </p:sp>
    </p:spTree>
    <p:extLst>
      <p:ext uri="{BB962C8B-B14F-4D97-AF65-F5344CB8AC3E}">
        <p14:creationId xmlns:p14="http://schemas.microsoft.com/office/powerpoint/2010/main" val="3987233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12700" y="2024001"/>
            <a:ext cx="7194550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lvl="1" algn="l">
              <a:spcAft>
                <a:spcPct val="30000"/>
              </a:spcAft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(1)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操作码</a:t>
            </a:r>
          </a:p>
          <a:p>
            <a:pPr lvl="2" algn="l"/>
            <a:r>
              <a:rPr lang="zh-CN" altLang="en-US" sz="2400" dirty="0">
                <a:ea typeface="楷体_GB2312" pitchFamily="49" charset="-122"/>
              </a:rPr>
              <a:t>指明</a:t>
            </a:r>
            <a:r>
              <a:rPr lang="en-US" altLang="zh-CN" sz="2400" dirty="0">
                <a:ea typeface="楷体_GB2312" pitchFamily="49" charset="-122"/>
              </a:rPr>
              <a:t>CPU</a:t>
            </a:r>
            <a:r>
              <a:rPr lang="zh-CN" altLang="en-US" sz="2400" dirty="0">
                <a:ea typeface="楷体_GB2312" pitchFamily="49" charset="-122"/>
              </a:rPr>
              <a:t>要执行什么样的操作。</a:t>
            </a:r>
          </a:p>
          <a:p>
            <a:pPr lvl="2" algn="l"/>
            <a:r>
              <a:rPr lang="zh-CN" altLang="en-US" sz="2400" dirty="0">
                <a:ea typeface="楷体_GB2312" pitchFamily="49" charset="-122"/>
              </a:rPr>
              <a:t>是一条指令必不可少的部分，用助记符表示</a:t>
            </a:r>
            <a:r>
              <a:rPr lang="zh-CN" altLang="en-US" sz="2400" dirty="0"/>
              <a:t>。</a:t>
            </a: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03548" y="966162"/>
            <a:ext cx="5722404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Aft>
                <a:spcPct val="30000"/>
              </a:spcAft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指令格式   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操作码</a:t>
            </a: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操作数</a:t>
            </a:r>
            <a:endParaRPr lang="zh-CN" altLang="en-US" sz="2400" dirty="0">
              <a:ea typeface="楷体_GB2312" pitchFamily="49" charset="-122"/>
            </a:endParaRPr>
          </a:p>
          <a:p>
            <a:pPr lvl="1" algn="just">
              <a:spcAft>
                <a:spcPct val="30000"/>
              </a:spcAft>
            </a:pPr>
            <a:r>
              <a:rPr lang="zh-CN" altLang="en-US" sz="2400" dirty="0">
                <a:ea typeface="楷体_GB2312" pitchFamily="49" charset="-122"/>
              </a:rPr>
              <a:t>            例        </a:t>
            </a:r>
            <a:r>
              <a:rPr lang="en-US" altLang="zh-CN" sz="2400" dirty="0">
                <a:ea typeface="楷体_GB2312" pitchFamily="49" charset="-122"/>
              </a:rPr>
              <a:t>ADD         AL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10H</a:t>
            </a:r>
          </a:p>
        </p:txBody>
      </p:sp>
      <p:grpSp>
        <p:nvGrpSpPr>
          <p:cNvPr id="62477" name="Group 13"/>
          <p:cNvGrpSpPr/>
          <p:nvPr/>
        </p:nvGrpSpPr>
        <p:grpSpPr bwMode="auto">
          <a:xfrm>
            <a:off x="1905000" y="3392996"/>
            <a:ext cx="4624388" cy="1962806"/>
            <a:chOff x="1104" y="1968"/>
            <a:chExt cx="2913" cy="1248"/>
          </a:xfrm>
        </p:grpSpPr>
        <p:sp>
          <p:nvSpPr>
            <p:cNvPr id="62469" name="Text Box 5"/>
            <p:cNvSpPr txBox="1">
              <a:spLocks noChangeArrowheads="1"/>
            </p:cNvSpPr>
            <p:nvPr/>
          </p:nvSpPr>
          <p:spPr bwMode="auto">
            <a:xfrm>
              <a:off x="2545" y="1968"/>
              <a:ext cx="1472" cy="1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zh-CN" altLang="en-US" sz="2200" dirty="0">
                  <a:ea typeface="楷体_GB2312" pitchFamily="49" charset="-122"/>
                </a:rPr>
                <a:t>数据传送</a:t>
              </a:r>
            </a:p>
            <a:p>
              <a:pPr algn="just"/>
              <a:r>
                <a:rPr lang="zh-CN" altLang="en-US" sz="2200" dirty="0">
                  <a:ea typeface="楷体_GB2312" pitchFamily="49" charset="-122"/>
                </a:rPr>
                <a:t>算术运算</a:t>
              </a:r>
            </a:p>
            <a:p>
              <a:pPr algn="just"/>
              <a:r>
                <a:rPr lang="zh-CN" altLang="en-US" sz="2200" dirty="0">
                  <a:ea typeface="楷体_GB2312" pitchFamily="49" charset="-122"/>
                </a:rPr>
                <a:t>逻辑运算</a:t>
              </a:r>
            </a:p>
            <a:p>
              <a:pPr algn="just"/>
              <a:r>
                <a:rPr lang="zh-CN" altLang="en-US" sz="2200" dirty="0">
                  <a:ea typeface="楷体_GB2312" pitchFamily="49" charset="-122"/>
                </a:rPr>
                <a:t>串操作</a:t>
              </a:r>
            </a:p>
            <a:p>
              <a:pPr algn="just"/>
              <a:r>
                <a:rPr lang="zh-CN" altLang="en-US" sz="2200" dirty="0">
                  <a:ea typeface="楷体_GB2312" pitchFamily="49" charset="-122"/>
                </a:rPr>
                <a:t>控制转移</a:t>
              </a:r>
            </a:p>
            <a:p>
              <a:pPr algn="just"/>
              <a:r>
                <a:rPr lang="zh-CN" altLang="en-US" sz="2200" dirty="0">
                  <a:ea typeface="楷体_GB2312" pitchFamily="49" charset="-122"/>
                </a:rPr>
                <a:t>处理机控制</a:t>
              </a:r>
              <a:endParaRPr lang="zh-CN" altLang="en-US" sz="2200" b="0" dirty="0"/>
            </a:p>
          </p:txBody>
        </p:sp>
        <p:sp>
          <p:nvSpPr>
            <p:cNvPr id="62470" name="Text Box 6"/>
            <p:cNvSpPr txBox="1">
              <a:spLocks noChangeArrowheads="1"/>
            </p:cNvSpPr>
            <p:nvPr/>
          </p:nvSpPr>
          <p:spPr bwMode="auto">
            <a:xfrm>
              <a:off x="1104" y="2288"/>
              <a:ext cx="1298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3600" dirty="0"/>
                <a:t>   </a:t>
              </a:r>
              <a:r>
                <a:rPr lang="zh-CN" altLang="en-US" sz="2200" dirty="0">
                  <a:solidFill>
                    <a:srgbClr val="FF3300"/>
                  </a:solidFill>
                  <a:ea typeface="楷体_GB2312" pitchFamily="49" charset="-122"/>
                </a:rPr>
                <a:t>按功能</a:t>
              </a:r>
            </a:p>
            <a:p>
              <a:pPr algn="just"/>
              <a:r>
                <a:rPr lang="zh-CN" altLang="en-US" sz="2200" dirty="0">
                  <a:solidFill>
                    <a:srgbClr val="FF3300"/>
                  </a:solidFill>
                  <a:ea typeface="楷体_GB2312" pitchFamily="49" charset="-122"/>
                </a:rPr>
                <a:t>指令分六类</a:t>
              </a:r>
              <a:endParaRPr lang="zh-CN" altLang="en-US" sz="3600" dirty="0"/>
            </a:p>
            <a:p>
              <a:pPr algn="just"/>
              <a:endParaRPr lang="en-US" altLang="zh-CN" sz="1000" b="0" dirty="0"/>
            </a:p>
          </p:txBody>
        </p:sp>
        <p:sp>
          <p:nvSpPr>
            <p:cNvPr id="62471" name="AutoShape 7"/>
            <p:cNvSpPr/>
            <p:nvPr/>
          </p:nvSpPr>
          <p:spPr bwMode="auto">
            <a:xfrm>
              <a:off x="2256" y="2067"/>
              <a:ext cx="192" cy="1149"/>
            </a:xfrm>
            <a:prstGeom prst="leftBrace">
              <a:avLst>
                <a:gd name="adj1" fmla="val 49870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609600" y="5096873"/>
            <a:ext cx="7022740" cy="135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操作数</a:t>
            </a:r>
          </a:p>
          <a:p>
            <a:pPr lvl="1" algn="just">
              <a:spcAft>
                <a:spcPct val="20000"/>
              </a:spcAft>
            </a:pPr>
            <a:r>
              <a:rPr lang="zh-CN" altLang="en-US" sz="2400" dirty="0">
                <a:ea typeface="楷体_GB2312" pitchFamily="49" charset="-122"/>
              </a:rPr>
              <a:t>指明参与操作的数据或数据所在的地方。</a:t>
            </a:r>
          </a:p>
          <a:p>
            <a:pPr lvl="1" algn="just">
              <a:spcAft>
                <a:spcPct val="20000"/>
              </a:spcAft>
            </a:pPr>
            <a:r>
              <a:rPr lang="zh-CN" altLang="en-US" sz="2400" dirty="0">
                <a:ea typeface="楷体_GB2312" pitchFamily="49" charset="-122"/>
              </a:rPr>
              <a:t>了解操作数的</a:t>
            </a:r>
            <a:r>
              <a:rPr lang="zh-CN" altLang="en-US" sz="2400" dirty="0">
                <a:solidFill>
                  <a:srgbClr val="FF3300"/>
                </a:solidFill>
                <a:ea typeface="楷体_GB2312" pitchFamily="49" charset="-122"/>
              </a:rPr>
              <a:t>来源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a typeface="楷体_GB2312" pitchFamily="49" charset="-122"/>
              </a:rPr>
              <a:t>个数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a typeface="楷体_GB2312" pitchFamily="49" charset="-122"/>
              </a:rPr>
              <a:t>类型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a typeface="楷体_GB2312" pitchFamily="49" charset="-122"/>
              </a:rPr>
              <a:t>执行速度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12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8086/8088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指令概述</a:t>
            </a:r>
          </a:p>
        </p:txBody>
      </p:sp>
    </p:spTree>
    <p:extLst>
      <p:ext uri="{BB962C8B-B14F-4D97-AF65-F5344CB8AC3E}">
        <p14:creationId xmlns:p14="http://schemas.microsoft.com/office/powerpoint/2010/main" val="1039853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1000" y="981498"/>
            <a:ext cx="8537575" cy="515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>
              <a:spcAft>
                <a:spcPct val="80000"/>
              </a:spcAft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操作数</a:t>
            </a:r>
            <a:r>
              <a:rPr lang="zh-CN" altLang="en-US" sz="2400" dirty="0">
                <a:solidFill>
                  <a:srgbClr val="FF3300"/>
                </a:solidFill>
                <a:ea typeface="楷体_GB2312" pitchFamily="49" charset="-122"/>
              </a:rPr>
              <a:t>三种来源：</a:t>
            </a:r>
            <a:endParaRPr lang="zh-CN" altLang="en-US" sz="2400" dirty="0">
              <a:ea typeface="楷体_GB2312" pitchFamily="49" charset="-122"/>
            </a:endParaRPr>
          </a:p>
          <a:p>
            <a:pPr lvl="1" algn="l">
              <a:spcAft>
                <a:spcPct val="40000"/>
              </a:spcAft>
            </a:pPr>
            <a:r>
              <a:rPr lang="zh-CN" altLang="en-US" sz="2400" dirty="0">
                <a:solidFill>
                  <a:srgbClr val="FF3300"/>
                </a:solidFill>
                <a:ea typeface="楷体_GB2312" pitchFamily="49" charset="-122"/>
              </a:rPr>
              <a:t>①</a:t>
            </a:r>
            <a:r>
              <a:rPr lang="zh-CN" altLang="en-US" sz="2400" dirty="0">
                <a:ea typeface="楷体_GB2312" pitchFamily="49" charset="-122"/>
              </a:rPr>
              <a:t> 操作数在指令中，称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立即数操作数</a:t>
            </a:r>
            <a:endParaRPr lang="zh-CN" altLang="en-US" sz="2400" dirty="0">
              <a:ea typeface="楷体_GB2312" pitchFamily="49" charset="-122"/>
            </a:endParaRPr>
          </a:p>
          <a:p>
            <a:pPr lvl="2" algn="l">
              <a:spcAft>
                <a:spcPct val="80000"/>
              </a:spcAft>
            </a:pPr>
            <a:r>
              <a:rPr lang="zh-CN" altLang="en-US" sz="2400" dirty="0">
                <a:ea typeface="楷体_GB2312" pitchFamily="49" charset="-122"/>
              </a:rPr>
              <a:t>     如    </a:t>
            </a:r>
            <a:r>
              <a:rPr lang="en-US" altLang="zh-CN" sz="2400" dirty="0">
                <a:ea typeface="楷体_GB2312" pitchFamily="49" charset="-122"/>
              </a:rPr>
              <a:t>MOV  AL,  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9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  <a:p>
            <a:pPr lvl="1" algn="l">
              <a:spcAft>
                <a:spcPct val="40000"/>
              </a:spcAft>
            </a:pPr>
            <a:r>
              <a:rPr lang="en-US" altLang="zh-CN" sz="2400" dirty="0">
                <a:solidFill>
                  <a:srgbClr val="FF3300"/>
                </a:solidFill>
                <a:ea typeface="楷体_GB2312" pitchFamily="49" charset="-122"/>
              </a:rPr>
              <a:t>②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操作数在寄存器中，称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寄存器操作数</a:t>
            </a:r>
            <a:endParaRPr lang="zh-CN" altLang="en-US" sz="2400" dirty="0">
              <a:ea typeface="楷体_GB2312" pitchFamily="49" charset="-122"/>
            </a:endParaRPr>
          </a:p>
          <a:p>
            <a:pPr lvl="2" algn="l">
              <a:spcAft>
                <a:spcPct val="40000"/>
              </a:spcAft>
            </a:pPr>
            <a:r>
              <a:rPr lang="zh-CN" altLang="en-US" sz="2400" dirty="0">
                <a:ea typeface="楷体_GB2312" pitchFamily="49" charset="-122"/>
              </a:rPr>
              <a:t>指令中给出用符号表示的寄存器名。</a:t>
            </a:r>
          </a:p>
          <a:p>
            <a:pPr lvl="2" algn="l">
              <a:spcAft>
                <a:spcPct val="80000"/>
              </a:spcAft>
            </a:pPr>
            <a:r>
              <a:rPr lang="zh-CN" altLang="en-US" sz="2400" dirty="0">
                <a:ea typeface="楷体_GB2312" pitchFamily="49" charset="-122"/>
              </a:rPr>
              <a:t>    如    </a:t>
            </a:r>
            <a:r>
              <a:rPr lang="en-US" altLang="zh-CN" sz="2400" dirty="0">
                <a:ea typeface="楷体_GB2312" pitchFamily="49" charset="-122"/>
              </a:rPr>
              <a:t>MOV  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AL</a:t>
            </a:r>
            <a:r>
              <a:rPr lang="en-US" altLang="zh-CN" sz="2400" dirty="0">
                <a:ea typeface="楷体_GB2312" pitchFamily="49" charset="-122"/>
              </a:rPr>
              <a:t>,  9</a:t>
            </a:r>
            <a:r>
              <a:rPr lang="zh-CN" altLang="en-US" sz="2400" dirty="0">
                <a:ea typeface="楷体_GB2312" pitchFamily="49" charset="-122"/>
              </a:rPr>
              <a:t>；</a:t>
            </a:r>
            <a:r>
              <a:rPr lang="en-US" altLang="zh-CN" sz="2400" dirty="0">
                <a:ea typeface="楷体_GB2312" pitchFamily="49" charset="-122"/>
              </a:rPr>
              <a:t>MOV   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AL</a:t>
            </a:r>
            <a:r>
              <a:rPr lang="en-US" altLang="zh-CN" sz="2400" dirty="0">
                <a:ea typeface="楷体_GB2312" pitchFamily="49" charset="-122"/>
              </a:rPr>
              <a:t>,  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BL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  <a:p>
            <a:pPr lvl="1" algn="l">
              <a:spcAft>
                <a:spcPct val="40000"/>
              </a:spcAft>
            </a:pPr>
            <a:r>
              <a:rPr lang="en-US" altLang="zh-CN" sz="2400" dirty="0">
                <a:solidFill>
                  <a:srgbClr val="FF3300"/>
                </a:solidFill>
                <a:ea typeface="楷体_GB2312" pitchFamily="49" charset="-122"/>
              </a:rPr>
              <a:t>③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操作数在内存单元中，称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存储器操作数</a:t>
            </a:r>
            <a:r>
              <a:rPr lang="zh-CN" altLang="en-US" sz="2400" dirty="0">
                <a:ea typeface="楷体_GB2312" pitchFamily="49" charset="-122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内存操作数</a:t>
            </a:r>
            <a:endParaRPr lang="zh-CN" altLang="en-US" sz="2400" dirty="0">
              <a:ea typeface="楷体_GB2312" pitchFamily="49" charset="-122"/>
            </a:endParaRPr>
          </a:p>
          <a:p>
            <a:pPr lvl="1" algn="l">
              <a:spcAft>
                <a:spcPct val="40000"/>
              </a:spcAft>
            </a:pPr>
            <a:r>
              <a:rPr lang="zh-CN" altLang="en-US" sz="2400" dirty="0">
                <a:ea typeface="楷体_GB2312" pitchFamily="49" charset="-122"/>
              </a:rPr>
              <a:t>     指令中给出该内存单元的地址。用</a:t>
            </a:r>
            <a:r>
              <a:rPr lang="en-US" altLang="zh-CN" sz="2400" dirty="0">
                <a:solidFill>
                  <a:srgbClr val="FF3300"/>
                </a:solidFill>
                <a:ea typeface="楷体_GB2312" pitchFamily="49" charset="-122"/>
              </a:rPr>
              <a:t>[   ]</a:t>
            </a:r>
            <a:r>
              <a:rPr lang="zh-CN" altLang="en-US" sz="2400" dirty="0">
                <a:ea typeface="楷体_GB2312" pitchFamily="49" charset="-122"/>
              </a:rPr>
              <a:t>表示存储器操作数</a:t>
            </a:r>
          </a:p>
          <a:p>
            <a:pPr lvl="2" algn="l">
              <a:spcAft>
                <a:spcPct val="40000"/>
              </a:spcAft>
            </a:pPr>
            <a:r>
              <a:rPr lang="zh-CN" altLang="en-US" sz="2400" dirty="0">
                <a:ea typeface="楷体_GB2312" pitchFamily="49" charset="-122"/>
              </a:rPr>
              <a:t>    如    </a:t>
            </a:r>
            <a:r>
              <a:rPr lang="en-US" altLang="zh-CN" sz="2400" dirty="0">
                <a:ea typeface="楷体_GB2312" pitchFamily="49" charset="-122"/>
              </a:rPr>
              <a:t>MOV  AL ,  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[2000H]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8086/8088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指令概述</a:t>
            </a:r>
          </a:p>
        </p:txBody>
      </p:sp>
    </p:spTree>
    <p:extLst>
      <p:ext uri="{BB962C8B-B14F-4D97-AF65-F5344CB8AC3E}">
        <p14:creationId xmlns:p14="http://schemas.microsoft.com/office/powerpoint/2010/main" val="4099770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611560" y="1124744"/>
            <a:ext cx="8234680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操作数个数      </a:t>
            </a:r>
            <a:endParaRPr lang="en-US" altLang="zh-CN" sz="2800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algn="just"/>
            <a:endParaRPr lang="en-US" altLang="zh-CN" sz="2800" dirty="0">
              <a:solidFill>
                <a:srgbClr val="0000FF"/>
              </a:solidFill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ea typeface="楷体_GB2312" pitchFamily="49" charset="-122"/>
              </a:rPr>
              <a:t>按</a:t>
            </a:r>
            <a:r>
              <a:rPr lang="zh-CN" altLang="en-US" sz="2000" dirty="0">
                <a:ea typeface="楷体_GB2312" pitchFamily="49" charset="-122"/>
              </a:rPr>
              <a:t>指令格式中，操作数个数的多少分为四类</a:t>
            </a:r>
            <a:r>
              <a:rPr lang="zh-CN" altLang="en-US" sz="2000" dirty="0" smtClean="0">
                <a:ea typeface="楷体_GB2312" pitchFamily="49" charset="-122"/>
              </a:rPr>
              <a:t>：</a:t>
            </a:r>
            <a:endParaRPr lang="en-US" altLang="zh-CN" sz="2000" dirty="0" smtClean="0"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无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操作数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: </a:t>
            </a:r>
            <a:r>
              <a:rPr lang="zh-CN" altLang="en-US" sz="2000" dirty="0">
                <a:ea typeface="楷体_GB2312" pitchFamily="49" charset="-122"/>
              </a:rPr>
              <a:t>指令只有一个操作码，没有</a:t>
            </a:r>
            <a:r>
              <a:rPr lang="zh-CN" altLang="en-US" sz="2000" dirty="0" smtClean="0">
                <a:ea typeface="楷体_GB2312" pitchFamily="49" charset="-122"/>
              </a:rPr>
              <a:t>操作数</a:t>
            </a:r>
            <a:endParaRPr lang="en-US" altLang="zh-CN" sz="2000" dirty="0"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ea typeface="楷体_GB2312" pitchFamily="49" charset="-122"/>
              </a:rPr>
              <a:t>	</a:t>
            </a:r>
            <a:r>
              <a:rPr lang="zh-CN" altLang="en-US" sz="2000" dirty="0" smtClean="0">
                <a:ea typeface="楷体_GB2312" pitchFamily="49" charset="-122"/>
              </a:rPr>
              <a:t>如  </a:t>
            </a:r>
            <a:r>
              <a:rPr lang="en-US" altLang="zh-CN" sz="2000" dirty="0">
                <a:ea typeface="楷体_GB2312" pitchFamily="49" charset="-122"/>
              </a:rPr>
              <a:t>STC 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CF=1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en-US" altLang="zh-CN" sz="2000" dirty="0">
                <a:ea typeface="楷体_GB2312" pitchFamily="49" charset="-122"/>
              </a:rPr>
              <a:t>,  CLC</a:t>
            </a:r>
            <a:r>
              <a:rPr lang="zh-CN" altLang="en-US" sz="2000" dirty="0"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CF=0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zh-CN" altLang="en-US" sz="2000" dirty="0">
                <a:ea typeface="楷体_GB2312" pitchFamily="49" charset="-122"/>
              </a:rPr>
              <a:t>等处理机控制命令</a:t>
            </a:r>
            <a:r>
              <a:rPr lang="zh-CN" altLang="en-US" sz="2000" dirty="0" smtClean="0">
                <a:ea typeface="楷体_GB2312" pitchFamily="49" charset="-122"/>
              </a:rPr>
              <a:t>。</a:t>
            </a:r>
            <a:endParaRPr lang="en-US" altLang="zh-CN" sz="2000" dirty="0">
              <a:solidFill>
                <a:srgbClr val="FF0000"/>
              </a:solidFill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单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操作数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: </a:t>
            </a:r>
            <a:r>
              <a:rPr lang="zh-CN" altLang="en-US" sz="2000" dirty="0">
                <a:ea typeface="楷体_GB2312" pitchFamily="49" charset="-122"/>
              </a:rPr>
              <a:t>指令中给出一个</a:t>
            </a:r>
            <a:r>
              <a:rPr lang="zh-CN" altLang="en-US" sz="2000" dirty="0" smtClean="0">
                <a:ea typeface="楷体_GB2312" pitchFamily="49" charset="-122"/>
              </a:rPr>
              <a:t>操作数</a:t>
            </a:r>
            <a:endParaRPr lang="en-US" altLang="zh-CN" sz="2000" dirty="0"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ea typeface="楷体_GB2312" pitchFamily="49" charset="-122"/>
              </a:rPr>
              <a:t>	</a:t>
            </a:r>
            <a:r>
              <a:rPr lang="zh-CN" altLang="en-US" sz="2000" dirty="0" smtClean="0">
                <a:ea typeface="楷体_GB2312" pitchFamily="49" charset="-122"/>
              </a:rPr>
              <a:t>如  </a:t>
            </a:r>
            <a:r>
              <a:rPr lang="en-US" altLang="zh-CN" sz="2000" dirty="0" smtClean="0">
                <a:ea typeface="楷体_GB2312" pitchFamily="49" charset="-122"/>
              </a:rPr>
              <a:t>INC     </a:t>
            </a:r>
            <a:r>
              <a:rPr lang="en-US" altLang="zh-CN" sz="2000" dirty="0">
                <a:ea typeface="楷体_GB2312" pitchFamily="49" charset="-122"/>
              </a:rPr>
              <a:t>AL         </a:t>
            </a:r>
            <a:r>
              <a:rPr lang="zh-CN" altLang="en-US" sz="2000" dirty="0">
                <a:ea typeface="楷体_GB2312" pitchFamily="49" charset="-122"/>
              </a:rPr>
              <a:t>； （</a:t>
            </a:r>
            <a:r>
              <a:rPr lang="en-US" altLang="zh-CN" sz="2000" dirty="0">
                <a:ea typeface="楷体_GB2312" pitchFamily="49" charset="-122"/>
              </a:rPr>
              <a:t>AL</a:t>
            </a:r>
            <a:r>
              <a:rPr lang="zh-CN" altLang="en-US" sz="2000" dirty="0">
                <a:ea typeface="楷体_GB2312" pitchFamily="49" charset="-122"/>
              </a:rPr>
              <a:t>） ←  （</a:t>
            </a:r>
            <a:r>
              <a:rPr lang="en-US" altLang="zh-CN" sz="2000" dirty="0">
                <a:ea typeface="楷体_GB2312" pitchFamily="49" charset="-122"/>
              </a:rPr>
              <a:t>AL</a:t>
            </a:r>
            <a:r>
              <a:rPr lang="zh-CN" altLang="en-US" sz="2000" dirty="0">
                <a:ea typeface="楷体_GB2312" pitchFamily="49" charset="-122"/>
              </a:rPr>
              <a:t>）</a:t>
            </a:r>
            <a:r>
              <a:rPr lang="en-US" altLang="zh-CN" sz="2000" dirty="0">
                <a:ea typeface="楷体_GB2312" pitchFamily="49" charset="-122"/>
              </a:rPr>
              <a:t>+ </a:t>
            </a:r>
            <a:r>
              <a:rPr lang="en-US" altLang="zh-CN" sz="2000" dirty="0" smtClean="0">
                <a:ea typeface="楷体_GB2312" pitchFamily="49" charset="-122"/>
              </a:rPr>
              <a:t>1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双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操作数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: </a:t>
            </a:r>
            <a:r>
              <a:rPr lang="zh-CN" altLang="en-US" sz="2000" dirty="0">
                <a:ea typeface="楷体_GB2312" pitchFamily="49" charset="-122"/>
              </a:rPr>
              <a:t>指令中给出两个</a:t>
            </a:r>
            <a:r>
              <a:rPr lang="zh-CN" altLang="en-US" sz="2000" dirty="0" smtClean="0">
                <a:ea typeface="楷体_GB2312" pitchFamily="49" charset="-122"/>
              </a:rPr>
              <a:t>操作数</a:t>
            </a:r>
            <a:endParaRPr lang="en-US" altLang="zh-CN" sz="2000" dirty="0"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ea typeface="楷体_GB2312" pitchFamily="49" charset="-122"/>
              </a:rPr>
              <a:t>	</a:t>
            </a:r>
            <a:r>
              <a:rPr lang="zh-CN" altLang="en-US" sz="2000" dirty="0" smtClean="0">
                <a:ea typeface="楷体_GB2312" pitchFamily="49" charset="-122"/>
              </a:rPr>
              <a:t>如  </a:t>
            </a:r>
            <a:r>
              <a:rPr lang="en-US" altLang="zh-CN" sz="2000" dirty="0" smtClean="0">
                <a:ea typeface="楷体_GB2312" pitchFamily="49" charset="-122"/>
              </a:rPr>
              <a:t>ADD     </a:t>
            </a:r>
            <a:r>
              <a:rPr lang="en-US" altLang="zh-CN" sz="2000" dirty="0">
                <a:ea typeface="楷体_GB2312" pitchFamily="49" charset="-122"/>
              </a:rPr>
              <a:t>AL ,  BL         </a:t>
            </a:r>
            <a:r>
              <a:rPr lang="zh-CN" altLang="en-US" sz="2000" dirty="0">
                <a:ea typeface="楷体_GB2312" pitchFamily="49" charset="-122"/>
              </a:rPr>
              <a:t>；</a:t>
            </a:r>
            <a:r>
              <a:rPr lang="en-US" altLang="zh-CN" sz="2000" dirty="0">
                <a:ea typeface="楷体_GB2312" pitchFamily="49" charset="-122"/>
              </a:rPr>
              <a:t>(AL) ← (AL) + (BL</a:t>
            </a:r>
            <a:r>
              <a:rPr lang="en-US" altLang="zh-CN" sz="2000" dirty="0" smtClean="0">
                <a:ea typeface="楷体_GB2312" pitchFamily="49" charset="-122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三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操作数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: </a:t>
            </a:r>
            <a:r>
              <a:rPr lang="zh-CN" altLang="en-US" sz="2000" dirty="0">
                <a:ea typeface="楷体_GB2312" pitchFamily="49" charset="-122"/>
              </a:rPr>
              <a:t>指令中给出三个</a:t>
            </a:r>
            <a:r>
              <a:rPr lang="zh-CN" altLang="en-US" sz="2000" dirty="0" smtClean="0">
                <a:ea typeface="楷体_GB2312" pitchFamily="49" charset="-122"/>
              </a:rPr>
              <a:t>操作数</a:t>
            </a:r>
            <a:endParaRPr lang="en-US" altLang="zh-CN" sz="2000" dirty="0"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ea typeface="楷体_GB2312" pitchFamily="49" charset="-122"/>
              </a:rPr>
              <a:t>	</a:t>
            </a:r>
            <a:r>
              <a:rPr lang="zh-CN" altLang="en-US" sz="2000" dirty="0" smtClean="0">
                <a:ea typeface="楷体_GB2312" pitchFamily="49" charset="-122"/>
              </a:rPr>
              <a:t>如  </a:t>
            </a:r>
            <a:r>
              <a:rPr lang="en-US" altLang="zh-CN" sz="2000" dirty="0" smtClean="0">
                <a:ea typeface="楷体_GB2312" pitchFamily="49" charset="-122"/>
              </a:rPr>
              <a:t>IMUL     </a:t>
            </a:r>
            <a:r>
              <a:rPr lang="en-US" altLang="zh-CN" sz="2000" dirty="0">
                <a:ea typeface="楷体_GB2312" pitchFamily="49" charset="-122"/>
              </a:rPr>
              <a:t>BX, Array[100], 7 	 </a:t>
            </a:r>
            <a:r>
              <a:rPr lang="en-US" altLang="zh-CN" sz="2000" dirty="0" smtClean="0">
                <a:ea typeface="楷体_GB2312" pitchFamily="49" charset="-122"/>
              </a:rPr>
              <a:t>; BX </a:t>
            </a:r>
            <a:r>
              <a:rPr lang="zh-CN" altLang="en-US" sz="2000" dirty="0" smtClean="0">
                <a:ea typeface="楷体_GB2312" pitchFamily="49" charset="-122"/>
              </a:rPr>
              <a:t>← </a:t>
            </a:r>
            <a:r>
              <a:rPr lang="en-US" altLang="zh-CN" sz="2000" dirty="0" smtClean="0">
                <a:ea typeface="楷体_GB2312" pitchFamily="49" charset="-122"/>
              </a:rPr>
              <a:t>7</a:t>
            </a:r>
            <a:r>
              <a:rPr lang="zh-CN" altLang="en-US" sz="2000" dirty="0">
                <a:ea typeface="楷体_GB2312" pitchFamily="49" charset="-122"/>
              </a:rPr>
              <a:t>*</a:t>
            </a:r>
            <a:r>
              <a:rPr lang="en-US" altLang="zh-CN" sz="2000" dirty="0">
                <a:ea typeface="楷体_GB2312" pitchFamily="49" charset="-122"/>
              </a:rPr>
              <a:t>(Array[100</a:t>
            </a:r>
            <a:r>
              <a:rPr lang="en-US" altLang="zh-CN" sz="2000" dirty="0" smtClean="0">
                <a:ea typeface="楷体_GB2312" pitchFamily="49" charset="-122"/>
              </a:rPr>
              <a:t>])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8086/8088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指令概述</a:t>
            </a:r>
          </a:p>
        </p:txBody>
      </p:sp>
    </p:spTree>
    <p:extLst>
      <p:ext uri="{BB962C8B-B14F-4D97-AF65-F5344CB8AC3E}">
        <p14:creationId xmlns:p14="http://schemas.microsoft.com/office/powerpoint/2010/main" val="1537134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65944" y="980728"/>
            <a:ext cx="754775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操作数类型</a:t>
            </a:r>
            <a:endParaRPr lang="zh-CN" altLang="en-US" sz="28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228600" y="4274791"/>
            <a:ext cx="812382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800100" lvl="1" indent="-342900" algn="l">
              <a:spcAft>
                <a:spcPct val="5000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FF"/>
                </a:solidFill>
                <a:ea typeface="楷体_GB2312" pitchFamily="49" charset="-122"/>
              </a:rPr>
              <a:t>指令应指明</a:t>
            </a:r>
            <a:r>
              <a:rPr lang="zh-CN" altLang="en-US" sz="2400" dirty="0">
                <a:ea typeface="楷体_GB2312" pitchFamily="49" charset="-122"/>
              </a:rPr>
              <a:t>参与操作的数是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字节</a:t>
            </a:r>
            <a:r>
              <a:rPr lang="zh-CN" altLang="en-US" sz="2400" dirty="0">
                <a:ea typeface="楷体_GB2312" pitchFamily="49" charset="-122"/>
              </a:rPr>
              <a:t>还是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字</a:t>
            </a:r>
            <a:r>
              <a:rPr lang="zh-CN" altLang="en-US" sz="2400" dirty="0">
                <a:ea typeface="楷体_GB2312" pitchFamily="49" charset="-122"/>
              </a:rPr>
              <a:t>，即</a:t>
            </a:r>
            <a:r>
              <a:rPr lang="zh-CN" altLang="en-US" sz="2400" dirty="0">
                <a:solidFill>
                  <a:srgbClr val="FF00FF"/>
                </a:solidFill>
                <a:ea typeface="楷体_GB2312" pitchFamily="49" charset="-122"/>
              </a:rPr>
              <a:t>操作数的类型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  <a:p>
            <a:pPr marL="800100" lvl="1" indent="-342900" algn="l">
              <a:spcAft>
                <a:spcPct val="5000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通常操作数的类型可由操作数本身隐含给出。</a:t>
            </a:r>
          </a:p>
          <a:p>
            <a:pPr marL="800100" lvl="1" indent="-342900" algn="l">
              <a:spcAft>
                <a:spcPct val="5000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ea typeface="楷体_GB2312" pitchFamily="49" charset="-122"/>
              </a:rPr>
              <a:t>在特殊情况下需要指明。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838200" y="1895128"/>
            <a:ext cx="71755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Aft>
                <a:spcPct val="50000"/>
              </a:spcAft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8086/8088:</a:t>
            </a:r>
          </a:p>
          <a:p>
            <a:pPr algn="l">
              <a:spcAft>
                <a:spcPct val="50000"/>
              </a:spcAft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     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有的操作既可对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字节操作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，又可对字操作</a:t>
            </a:r>
          </a:p>
          <a:p>
            <a:pPr algn="l">
              <a:spcAft>
                <a:spcPct val="100000"/>
              </a:spcAft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      有的操作只允许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对字操作</a:t>
            </a:r>
          </a:p>
        </p:txBody>
      </p:sp>
      <p:sp>
        <p:nvSpPr>
          <p:cNvPr id="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8086/8088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指令概述</a:t>
            </a:r>
          </a:p>
        </p:txBody>
      </p:sp>
    </p:spTree>
    <p:extLst>
      <p:ext uri="{BB962C8B-B14F-4D97-AF65-F5344CB8AC3E}">
        <p14:creationId xmlns:p14="http://schemas.microsoft.com/office/powerpoint/2010/main" val="1249390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6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503548" y="1076164"/>
            <a:ext cx="776378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rgbClr val="FF00FF"/>
                </a:solidFill>
                <a:ea typeface="楷体_GB2312" pitchFamily="49" charset="-122"/>
              </a:rPr>
              <a:t>①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指令中有寄存器操作数，</a:t>
            </a:r>
            <a:r>
              <a:rPr lang="zh-CN" altLang="en-US" sz="2400" dirty="0">
                <a:solidFill>
                  <a:srgbClr val="FF3300"/>
                </a:solidFill>
                <a:ea typeface="楷体_GB2312" pitchFamily="49" charset="-122"/>
              </a:rPr>
              <a:t>由寄存器操作数决定类型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04235" y="1879104"/>
            <a:ext cx="8739765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Aft>
                <a:spcPct val="50000"/>
              </a:spcAft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例 ：  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MOV   [BX],  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AL</a:t>
            </a:r>
            <a:r>
              <a:rPr lang="en-US" altLang="zh-CN" sz="2400" dirty="0">
                <a:ea typeface="楷体_GB2312" pitchFamily="49" charset="-122"/>
              </a:rPr>
              <a:t>       </a:t>
            </a:r>
            <a:r>
              <a:rPr lang="en-US" altLang="zh-CN" sz="2400" dirty="0">
                <a:solidFill>
                  <a:srgbClr val="FF00FF"/>
                </a:solidFill>
                <a:ea typeface="楷体_GB2312" pitchFamily="49" charset="-122"/>
              </a:rPr>
              <a:t>;</a:t>
            </a:r>
            <a:r>
              <a:rPr lang="zh-CN" altLang="en-US" sz="2400" dirty="0">
                <a:solidFill>
                  <a:srgbClr val="FF00FF"/>
                </a:solidFill>
                <a:ea typeface="楷体_GB2312" pitchFamily="49" charset="-122"/>
              </a:rPr>
              <a:t>字节操作</a:t>
            </a:r>
            <a:r>
              <a:rPr lang="en-US" altLang="zh-CN" sz="2400" dirty="0">
                <a:ea typeface="楷体_GB2312" pitchFamily="49" charset="-122"/>
              </a:rPr>
              <a:t>,  </a:t>
            </a:r>
            <a:r>
              <a:rPr lang="en-US" altLang="zh-CN" sz="2400" dirty="0">
                <a:solidFill>
                  <a:srgbClr val="FF00FF"/>
                </a:solidFill>
                <a:ea typeface="楷体_GB2312" pitchFamily="49" charset="-122"/>
              </a:rPr>
              <a:t>[BX] ← AL</a:t>
            </a:r>
          </a:p>
          <a:p>
            <a:pPr lvl="2" algn="l">
              <a:spcAft>
                <a:spcPct val="50000"/>
              </a:spcAft>
            </a:pPr>
            <a:r>
              <a:rPr lang="en-US" altLang="zh-CN" sz="2400" dirty="0">
                <a:ea typeface="楷体_GB2312" pitchFamily="49" charset="-122"/>
              </a:rPr>
              <a:t>  MOV   [BX] , 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AX</a:t>
            </a:r>
            <a:r>
              <a:rPr lang="en-US" altLang="zh-CN" sz="2400" dirty="0">
                <a:ea typeface="楷体_GB2312" pitchFamily="49" charset="-122"/>
              </a:rPr>
              <a:t>       </a:t>
            </a:r>
            <a:r>
              <a:rPr lang="en-US" altLang="zh-CN" sz="2400" dirty="0">
                <a:solidFill>
                  <a:srgbClr val="FF00FF"/>
                </a:solidFill>
                <a:ea typeface="楷体_GB2312" pitchFamily="49" charset="-122"/>
              </a:rPr>
              <a:t>;</a:t>
            </a:r>
            <a:r>
              <a:rPr lang="zh-CN" altLang="en-US" sz="2400" dirty="0">
                <a:solidFill>
                  <a:srgbClr val="FF00FF"/>
                </a:solidFill>
                <a:ea typeface="楷体_GB2312" pitchFamily="49" charset="-122"/>
              </a:rPr>
              <a:t>字操作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FF00FF"/>
                </a:solidFill>
                <a:ea typeface="楷体_GB2312" pitchFamily="49" charset="-122"/>
              </a:rPr>
              <a:t>[BX] ←AL,  [BX+1] ←AH</a:t>
            </a:r>
          </a:p>
          <a:p>
            <a:pPr lvl="2" algn="l">
              <a:spcAft>
                <a:spcPct val="50000"/>
              </a:spcAft>
            </a:pPr>
            <a:endParaRPr lang="en-US" altLang="zh-CN" dirty="0">
              <a:solidFill>
                <a:srgbClr val="FF00FF"/>
              </a:solidFill>
              <a:ea typeface="楷体_GB2312" pitchFamily="49" charset="-122"/>
            </a:endParaRPr>
          </a:p>
          <a:p>
            <a:pPr lvl="2" algn="l">
              <a:spcAft>
                <a:spcPct val="50000"/>
              </a:spcAft>
            </a:pPr>
            <a:endParaRPr lang="en-US" altLang="zh-CN" sz="2400" dirty="0">
              <a:solidFill>
                <a:srgbClr val="FF00FF"/>
              </a:solidFill>
              <a:ea typeface="楷体_GB2312" pitchFamily="49" charset="-122"/>
            </a:endParaRPr>
          </a:p>
          <a:p>
            <a:pPr lvl="2">
              <a:spcAft>
                <a:spcPct val="50000"/>
              </a:spcAft>
            </a:pPr>
            <a:r>
              <a:rPr lang="en-US" altLang="zh-CN" dirty="0">
                <a:ea typeface="楷体_GB2312" pitchFamily="49" charset="-122"/>
              </a:rPr>
              <a:t>  MOV   BX, 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AL	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；？？？</a:t>
            </a:r>
            <a:endParaRPr lang="en-US" altLang="zh-CN" sz="2400" dirty="0">
              <a:ea typeface="楷体_GB2312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8086/8088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指令概述</a:t>
            </a:r>
          </a:p>
        </p:txBody>
      </p:sp>
    </p:spTree>
    <p:extLst>
      <p:ext uri="{BB962C8B-B14F-4D97-AF65-F5344CB8AC3E}">
        <p14:creationId xmlns:p14="http://schemas.microsoft.com/office/powerpoint/2010/main" val="2268051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81000" y="958552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400">
                <a:solidFill>
                  <a:srgbClr val="FF00FF"/>
                </a:solidFill>
                <a:ea typeface="楷体_GB2312" pitchFamily="49" charset="-122"/>
              </a:rPr>
              <a:t>②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指令操作数中无寄存器，则</a:t>
            </a:r>
            <a:r>
              <a:rPr lang="zh-CN" altLang="en-US" sz="2400">
                <a:solidFill>
                  <a:srgbClr val="FF3300"/>
                </a:solidFill>
                <a:ea typeface="楷体_GB2312" pitchFamily="49" charset="-122"/>
              </a:rPr>
              <a:t>由内存操作数的类型决定</a:t>
            </a:r>
            <a:r>
              <a:rPr lang="zh-CN" altLang="en-US" sz="2400">
                <a:ea typeface="楷体_GB2312" pitchFamily="49" charset="-122"/>
              </a:rPr>
              <a:t>。</a:t>
            </a:r>
          </a:p>
        </p:txBody>
      </p:sp>
      <p:grpSp>
        <p:nvGrpSpPr>
          <p:cNvPr id="72748" name="Group 44"/>
          <p:cNvGrpSpPr/>
          <p:nvPr/>
        </p:nvGrpSpPr>
        <p:grpSpPr bwMode="auto">
          <a:xfrm>
            <a:off x="257175" y="1857077"/>
            <a:ext cx="8582025" cy="4740275"/>
            <a:chOff x="162" y="758"/>
            <a:chExt cx="5406" cy="2986"/>
          </a:xfrm>
        </p:grpSpPr>
        <p:sp>
          <p:nvSpPr>
            <p:cNvPr id="72710" name="Rectangle 6"/>
            <p:cNvSpPr>
              <a:spLocks noChangeArrowheads="1"/>
            </p:cNvSpPr>
            <p:nvPr/>
          </p:nvSpPr>
          <p:spPr bwMode="auto">
            <a:xfrm>
              <a:off x="4940" y="1026"/>
              <a:ext cx="623" cy="113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1" name="Text Box 7"/>
            <p:cNvSpPr txBox="1">
              <a:spLocks noChangeArrowheads="1"/>
            </p:cNvSpPr>
            <p:nvPr/>
          </p:nvSpPr>
          <p:spPr bwMode="auto">
            <a:xfrm>
              <a:off x="4080" y="1382"/>
              <a:ext cx="139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2400">
                  <a:solidFill>
                    <a:srgbClr val="0000FF"/>
                  </a:solidFill>
                </a:rPr>
                <a:t>value</a:t>
              </a:r>
              <a:r>
                <a:rPr lang="en-US" altLang="zh-CN" sz="2400"/>
                <a:t>            </a:t>
              </a:r>
              <a:r>
                <a:rPr lang="en-US" altLang="zh-CN" sz="2400">
                  <a:solidFill>
                    <a:srgbClr val="FF3300"/>
                  </a:solidFill>
                </a:rPr>
                <a:t>00H</a:t>
              </a:r>
              <a:endParaRPr lang="en-US" altLang="zh-CN" sz="2200"/>
            </a:p>
          </p:txBody>
        </p:sp>
        <p:sp>
          <p:nvSpPr>
            <p:cNvPr id="72712" name="Line 8"/>
            <p:cNvSpPr>
              <a:spLocks noChangeShapeType="1"/>
            </p:cNvSpPr>
            <p:nvPr/>
          </p:nvSpPr>
          <p:spPr bwMode="auto">
            <a:xfrm flipH="1">
              <a:off x="4942" y="1033"/>
              <a:ext cx="0" cy="1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3" name="Line 9"/>
            <p:cNvSpPr>
              <a:spLocks noChangeShapeType="1"/>
            </p:cNvSpPr>
            <p:nvPr/>
          </p:nvSpPr>
          <p:spPr bwMode="auto">
            <a:xfrm>
              <a:off x="5560" y="1033"/>
              <a:ext cx="0" cy="1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4" name="Line 10"/>
            <p:cNvSpPr>
              <a:spLocks noChangeShapeType="1"/>
            </p:cNvSpPr>
            <p:nvPr/>
          </p:nvSpPr>
          <p:spPr bwMode="auto">
            <a:xfrm>
              <a:off x="4950" y="1380"/>
              <a:ext cx="6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5" name="Line 11"/>
            <p:cNvSpPr>
              <a:spLocks noChangeShapeType="1"/>
            </p:cNvSpPr>
            <p:nvPr/>
          </p:nvSpPr>
          <p:spPr bwMode="auto">
            <a:xfrm>
              <a:off x="4950" y="1614"/>
              <a:ext cx="6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6" name="Line 12"/>
            <p:cNvSpPr>
              <a:spLocks noChangeShapeType="1"/>
            </p:cNvSpPr>
            <p:nvPr/>
          </p:nvSpPr>
          <p:spPr bwMode="auto">
            <a:xfrm>
              <a:off x="4683" y="1509"/>
              <a:ext cx="2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7" name="Line 13"/>
            <p:cNvSpPr>
              <a:spLocks noChangeShapeType="1"/>
            </p:cNvSpPr>
            <p:nvPr/>
          </p:nvSpPr>
          <p:spPr bwMode="auto">
            <a:xfrm>
              <a:off x="4957" y="1864"/>
              <a:ext cx="6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8" name="Text Box 14"/>
            <p:cNvSpPr txBox="1">
              <a:spLocks noChangeArrowheads="1"/>
            </p:cNvSpPr>
            <p:nvPr/>
          </p:nvSpPr>
          <p:spPr bwMode="auto">
            <a:xfrm>
              <a:off x="5148" y="1646"/>
              <a:ext cx="35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2400"/>
                <a:t>….</a:t>
              </a:r>
            </a:p>
          </p:txBody>
        </p:sp>
        <p:sp>
          <p:nvSpPr>
            <p:cNvPr id="72719" name="Oval 15"/>
            <p:cNvSpPr>
              <a:spLocks noChangeArrowheads="1"/>
            </p:cNvSpPr>
            <p:nvPr/>
          </p:nvSpPr>
          <p:spPr bwMode="auto">
            <a:xfrm>
              <a:off x="5202" y="1055"/>
              <a:ext cx="32" cy="3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0" name="Oval 16"/>
            <p:cNvSpPr>
              <a:spLocks noChangeArrowheads="1"/>
            </p:cNvSpPr>
            <p:nvPr/>
          </p:nvSpPr>
          <p:spPr bwMode="auto">
            <a:xfrm>
              <a:off x="5202" y="1152"/>
              <a:ext cx="32" cy="3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1" name="Oval 17"/>
            <p:cNvSpPr>
              <a:spLocks noChangeArrowheads="1"/>
            </p:cNvSpPr>
            <p:nvPr/>
          </p:nvSpPr>
          <p:spPr bwMode="auto">
            <a:xfrm>
              <a:off x="5202" y="1249"/>
              <a:ext cx="32" cy="3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2" name="Oval 18"/>
            <p:cNvSpPr>
              <a:spLocks noChangeArrowheads="1"/>
            </p:cNvSpPr>
            <p:nvPr/>
          </p:nvSpPr>
          <p:spPr bwMode="auto">
            <a:xfrm>
              <a:off x="5225" y="1928"/>
              <a:ext cx="32" cy="3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3" name="Oval 19"/>
            <p:cNvSpPr>
              <a:spLocks noChangeArrowheads="1"/>
            </p:cNvSpPr>
            <p:nvPr/>
          </p:nvSpPr>
          <p:spPr bwMode="auto">
            <a:xfrm>
              <a:off x="5225" y="2025"/>
              <a:ext cx="32" cy="3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4" name="Oval 20"/>
            <p:cNvSpPr>
              <a:spLocks noChangeArrowheads="1"/>
            </p:cNvSpPr>
            <p:nvPr/>
          </p:nvSpPr>
          <p:spPr bwMode="auto">
            <a:xfrm>
              <a:off x="5225" y="2122"/>
              <a:ext cx="32" cy="3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5" name="Text Box 21"/>
            <p:cNvSpPr txBox="1">
              <a:spLocks noChangeArrowheads="1"/>
            </p:cNvSpPr>
            <p:nvPr/>
          </p:nvSpPr>
          <p:spPr bwMode="auto">
            <a:xfrm>
              <a:off x="5040" y="758"/>
              <a:ext cx="4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zh-CN" altLang="en-US" sz="2400">
                  <a:ea typeface="楷体_GB2312" pitchFamily="49" charset="-122"/>
                </a:rPr>
                <a:t>内存</a:t>
              </a:r>
              <a:endParaRPr lang="zh-CN" altLang="en-US" sz="4200">
                <a:solidFill>
                  <a:srgbClr val="008080"/>
                </a:solidFill>
              </a:endParaRPr>
            </a:p>
          </p:txBody>
        </p:sp>
        <p:sp>
          <p:nvSpPr>
            <p:cNvPr id="72728" name="Rectangle 24"/>
            <p:cNvSpPr>
              <a:spLocks noChangeArrowheads="1"/>
            </p:cNvSpPr>
            <p:nvPr/>
          </p:nvSpPr>
          <p:spPr bwMode="auto">
            <a:xfrm>
              <a:off x="4940" y="2610"/>
              <a:ext cx="623" cy="113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auto">
            <a:xfrm>
              <a:off x="4080" y="2966"/>
              <a:ext cx="139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2400">
                  <a:solidFill>
                    <a:srgbClr val="0000FF"/>
                  </a:solidFill>
                </a:rPr>
                <a:t>value</a:t>
              </a:r>
              <a:r>
                <a:rPr lang="en-US" altLang="zh-CN" sz="2400"/>
                <a:t>            </a:t>
              </a:r>
              <a:r>
                <a:rPr lang="en-US" altLang="zh-CN" sz="2400">
                  <a:solidFill>
                    <a:srgbClr val="FF3300"/>
                  </a:solidFill>
                </a:rPr>
                <a:t>00H</a:t>
              </a:r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 flipH="1">
              <a:off x="4942" y="2617"/>
              <a:ext cx="0" cy="1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1" name="Line 27"/>
            <p:cNvSpPr>
              <a:spLocks noChangeShapeType="1"/>
            </p:cNvSpPr>
            <p:nvPr/>
          </p:nvSpPr>
          <p:spPr bwMode="auto">
            <a:xfrm>
              <a:off x="5560" y="2617"/>
              <a:ext cx="0" cy="1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Line 28"/>
            <p:cNvSpPr>
              <a:spLocks noChangeShapeType="1"/>
            </p:cNvSpPr>
            <p:nvPr/>
          </p:nvSpPr>
          <p:spPr bwMode="auto">
            <a:xfrm>
              <a:off x="4950" y="2964"/>
              <a:ext cx="6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Line 29"/>
            <p:cNvSpPr>
              <a:spLocks noChangeShapeType="1"/>
            </p:cNvSpPr>
            <p:nvPr/>
          </p:nvSpPr>
          <p:spPr bwMode="auto">
            <a:xfrm>
              <a:off x="4950" y="3198"/>
              <a:ext cx="6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4" name="Line 30"/>
            <p:cNvSpPr>
              <a:spLocks noChangeShapeType="1"/>
            </p:cNvSpPr>
            <p:nvPr/>
          </p:nvSpPr>
          <p:spPr bwMode="auto">
            <a:xfrm>
              <a:off x="4683" y="3093"/>
              <a:ext cx="2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Line 31"/>
            <p:cNvSpPr>
              <a:spLocks noChangeShapeType="1"/>
            </p:cNvSpPr>
            <p:nvPr/>
          </p:nvSpPr>
          <p:spPr bwMode="auto">
            <a:xfrm>
              <a:off x="4957" y="3448"/>
              <a:ext cx="6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6" name="Text Box 32"/>
            <p:cNvSpPr txBox="1">
              <a:spLocks noChangeArrowheads="1"/>
            </p:cNvSpPr>
            <p:nvPr/>
          </p:nvSpPr>
          <p:spPr bwMode="auto">
            <a:xfrm>
              <a:off x="5088" y="3230"/>
              <a:ext cx="35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2400">
                  <a:solidFill>
                    <a:srgbClr val="FF3300"/>
                  </a:solidFill>
                </a:rPr>
                <a:t>00H</a:t>
              </a:r>
              <a:endParaRPr lang="en-US" altLang="zh-CN" sz="2400"/>
            </a:p>
          </p:txBody>
        </p:sp>
        <p:sp>
          <p:nvSpPr>
            <p:cNvPr id="72737" name="Oval 33"/>
            <p:cNvSpPr>
              <a:spLocks noChangeArrowheads="1"/>
            </p:cNvSpPr>
            <p:nvPr/>
          </p:nvSpPr>
          <p:spPr bwMode="auto">
            <a:xfrm>
              <a:off x="5202" y="2639"/>
              <a:ext cx="32" cy="3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8" name="Oval 34"/>
            <p:cNvSpPr>
              <a:spLocks noChangeArrowheads="1"/>
            </p:cNvSpPr>
            <p:nvPr/>
          </p:nvSpPr>
          <p:spPr bwMode="auto">
            <a:xfrm>
              <a:off x="5202" y="2736"/>
              <a:ext cx="32" cy="3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9" name="Oval 35"/>
            <p:cNvSpPr>
              <a:spLocks noChangeArrowheads="1"/>
            </p:cNvSpPr>
            <p:nvPr/>
          </p:nvSpPr>
          <p:spPr bwMode="auto">
            <a:xfrm>
              <a:off x="5202" y="2833"/>
              <a:ext cx="32" cy="3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0" name="Oval 36"/>
            <p:cNvSpPr>
              <a:spLocks noChangeArrowheads="1"/>
            </p:cNvSpPr>
            <p:nvPr/>
          </p:nvSpPr>
          <p:spPr bwMode="auto">
            <a:xfrm>
              <a:off x="5225" y="3512"/>
              <a:ext cx="32" cy="3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1" name="Oval 37"/>
            <p:cNvSpPr>
              <a:spLocks noChangeArrowheads="1"/>
            </p:cNvSpPr>
            <p:nvPr/>
          </p:nvSpPr>
          <p:spPr bwMode="auto">
            <a:xfrm>
              <a:off x="5225" y="3609"/>
              <a:ext cx="32" cy="3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2" name="Oval 38"/>
            <p:cNvSpPr>
              <a:spLocks noChangeArrowheads="1"/>
            </p:cNvSpPr>
            <p:nvPr/>
          </p:nvSpPr>
          <p:spPr bwMode="auto">
            <a:xfrm>
              <a:off x="5225" y="3706"/>
              <a:ext cx="32" cy="3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5" name="Rectangle 41"/>
            <p:cNvSpPr>
              <a:spLocks noChangeArrowheads="1"/>
            </p:cNvSpPr>
            <p:nvPr/>
          </p:nvSpPr>
          <p:spPr bwMode="auto">
            <a:xfrm>
              <a:off x="162" y="864"/>
              <a:ext cx="3862" cy="2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i="1" dirty="0">
                  <a:solidFill>
                    <a:srgbClr val="0000FF"/>
                  </a:solidFill>
                  <a:ea typeface="楷体_GB2312" pitchFamily="49" charset="-122"/>
                </a:rPr>
                <a:t>例 </a:t>
              </a:r>
              <a:r>
                <a:rPr lang="zh-CN" altLang="en-US" sz="2400" dirty="0">
                  <a:ea typeface="楷体_GB2312" pitchFamily="49" charset="-122"/>
                </a:rPr>
                <a:t>    </a:t>
              </a:r>
              <a:r>
                <a:rPr lang="en-US" altLang="zh-CN" sz="2400" dirty="0">
                  <a:ea typeface="楷体_GB2312" pitchFamily="49" charset="-122"/>
                </a:rPr>
                <a:t>value </a:t>
              </a:r>
              <a:r>
                <a:rPr lang="zh-CN" altLang="en-US" sz="2400" dirty="0">
                  <a:ea typeface="楷体_GB2312" pitchFamily="49" charset="-122"/>
                </a:rPr>
                <a:t>是一个变量 </a:t>
              </a:r>
              <a:r>
                <a:rPr lang="en-US" altLang="zh-CN" sz="2400" dirty="0">
                  <a:ea typeface="楷体_GB2312" pitchFamily="49" charset="-122"/>
                </a:rPr>
                <a:t>(</a:t>
              </a:r>
              <a:r>
                <a:rPr lang="zh-CN" altLang="en-US" sz="2400" dirty="0">
                  <a:ea typeface="楷体_GB2312" pitchFamily="49" charset="-122"/>
                </a:rPr>
                <a:t>即内存操作数</a:t>
              </a:r>
              <a:r>
                <a:rPr lang="en-US" altLang="zh-CN" sz="2400" dirty="0">
                  <a:ea typeface="楷体_GB2312" pitchFamily="49" charset="-122"/>
                </a:rPr>
                <a:t>);</a:t>
              </a:r>
            </a:p>
            <a:p>
              <a:pPr algn="l"/>
              <a:endParaRPr lang="en-US" altLang="zh-CN" sz="2400" dirty="0">
                <a:ea typeface="楷体_GB2312" pitchFamily="49" charset="-122"/>
              </a:endParaRPr>
            </a:p>
            <a:p>
              <a:pPr lvl="1" algn="l">
                <a:spcAft>
                  <a:spcPts val="2400"/>
                </a:spcAft>
              </a:pPr>
              <a:r>
                <a:rPr lang="en-US" altLang="zh-CN" sz="2400" dirty="0">
                  <a:ea typeface="楷体_GB2312" pitchFamily="49" charset="-122"/>
                </a:rPr>
                <a:t>   </a:t>
              </a:r>
              <a:r>
                <a:rPr lang="zh-CN" altLang="en-US" sz="2400" dirty="0">
                  <a:ea typeface="楷体_GB2312" pitchFamily="49" charset="-122"/>
                </a:rPr>
                <a:t>若定义</a:t>
              </a:r>
              <a:r>
                <a:rPr lang="en-US" altLang="zh-CN" sz="2400" dirty="0">
                  <a:solidFill>
                    <a:srgbClr val="0000FF"/>
                  </a:solidFill>
                  <a:ea typeface="楷体_GB2312" pitchFamily="49" charset="-122"/>
                </a:rPr>
                <a:t>value </a:t>
              </a:r>
              <a:r>
                <a:rPr lang="zh-CN" altLang="en-US" sz="2400" dirty="0">
                  <a:solidFill>
                    <a:srgbClr val="0000FF"/>
                  </a:solidFill>
                  <a:ea typeface="楷体_GB2312" pitchFamily="49" charset="-122"/>
                </a:rPr>
                <a:t>为字节类型</a:t>
              </a:r>
              <a:r>
                <a:rPr lang="zh-CN" altLang="en-US" sz="2400" dirty="0">
                  <a:ea typeface="楷体_GB2312" pitchFamily="49" charset="-122"/>
                </a:rPr>
                <a:t> </a:t>
              </a:r>
              <a:r>
                <a:rPr lang="en-US" altLang="zh-CN" sz="2400" dirty="0">
                  <a:ea typeface="楷体_GB2312" pitchFamily="49" charset="-122"/>
                </a:rPr>
                <a:t>:</a:t>
              </a:r>
            </a:p>
            <a:p>
              <a:pPr lvl="1" algn="l">
                <a:spcAft>
                  <a:spcPts val="100"/>
                </a:spcAft>
              </a:pPr>
              <a:r>
                <a:rPr lang="en-US" altLang="zh-CN" sz="2400" dirty="0">
                  <a:ea typeface="楷体_GB2312" pitchFamily="49" charset="-122"/>
                </a:rPr>
                <a:t>          </a:t>
              </a:r>
              <a:r>
                <a:rPr lang="zh-CN" altLang="en-US" sz="2400" dirty="0">
                  <a:ea typeface="楷体_GB2312" pitchFamily="49" charset="-122"/>
                </a:rPr>
                <a:t>则  </a:t>
              </a:r>
              <a:r>
                <a:rPr lang="en-US" altLang="zh-CN" sz="2400" dirty="0">
                  <a:ea typeface="楷体_GB2312" pitchFamily="49" charset="-122"/>
                </a:rPr>
                <a:t>MOV  </a:t>
              </a:r>
              <a:r>
                <a:rPr lang="en-US" altLang="zh-CN" sz="2400" dirty="0">
                  <a:solidFill>
                    <a:srgbClr val="FF0000"/>
                  </a:solidFill>
                  <a:ea typeface="楷体_GB2312" pitchFamily="49" charset="-122"/>
                </a:rPr>
                <a:t>value </a:t>
              </a:r>
              <a:r>
                <a:rPr lang="en-US" altLang="zh-CN" sz="2400" dirty="0">
                  <a:ea typeface="楷体_GB2312" pitchFamily="49" charset="-122"/>
                </a:rPr>
                <a:t>, 0   </a:t>
              </a:r>
              <a:r>
                <a:rPr lang="zh-CN" altLang="en-US" sz="2400" dirty="0">
                  <a:ea typeface="楷体_GB2312" pitchFamily="49" charset="-122"/>
                </a:rPr>
                <a:t>是字节操作。</a:t>
              </a:r>
            </a:p>
            <a:p>
              <a:pPr lvl="1" algn="l">
                <a:spcAft>
                  <a:spcPts val="100"/>
                </a:spcAft>
              </a:pPr>
              <a:r>
                <a:rPr lang="zh-CN" altLang="en-US" sz="2400" dirty="0">
                  <a:ea typeface="楷体_GB2312" pitchFamily="49" charset="-122"/>
                </a:rPr>
                <a:t>                     </a:t>
              </a:r>
            </a:p>
            <a:p>
              <a:pPr lvl="1" algn="l">
                <a:spcAft>
                  <a:spcPts val="100"/>
                </a:spcAft>
              </a:pPr>
              <a:endParaRPr lang="zh-CN" altLang="en-US" sz="2400" dirty="0">
                <a:ea typeface="楷体_GB2312" pitchFamily="49" charset="-122"/>
              </a:endParaRPr>
            </a:p>
            <a:p>
              <a:pPr lvl="1" algn="l">
                <a:spcAft>
                  <a:spcPts val="2400"/>
                </a:spcAft>
              </a:pPr>
              <a:r>
                <a:rPr lang="zh-CN" altLang="en-US" sz="2400" dirty="0">
                  <a:ea typeface="楷体_GB2312" pitchFamily="49" charset="-122"/>
                </a:rPr>
                <a:t>   若定义</a:t>
              </a:r>
              <a:r>
                <a:rPr lang="en-US" altLang="zh-CN" sz="2400" dirty="0">
                  <a:solidFill>
                    <a:srgbClr val="0000FF"/>
                  </a:solidFill>
                  <a:ea typeface="楷体_GB2312" pitchFamily="49" charset="-122"/>
                </a:rPr>
                <a:t>value </a:t>
              </a:r>
              <a:r>
                <a:rPr lang="zh-CN" altLang="en-US" sz="2400" dirty="0">
                  <a:solidFill>
                    <a:srgbClr val="0000FF"/>
                  </a:solidFill>
                  <a:ea typeface="楷体_GB2312" pitchFamily="49" charset="-122"/>
                </a:rPr>
                <a:t>为字类型</a:t>
              </a:r>
              <a:r>
                <a:rPr lang="zh-CN" altLang="en-US" sz="2400" dirty="0">
                  <a:ea typeface="楷体_GB2312" pitchFamily="49" charset="-122"/>
                </a:rPr>
                <a:t> </a:t>
              </a:r>
              <a:r>
                <a:rPr lang="en-US" altLang="zh-CN" sz="2400" dirty="0">
                  <a:ea typeface="楷体_GB2312" pitchFamily="49" charset="-122"/>
                </a:rPr>
                <a:t>:</a:t>
              </a:r>
            </a:p>
            <a:p>
              <a:pPr lvl="1" algn="l">
                <a:spcAft>
                  <a:spcPts val="2400"/>
                </a:spcAft>
              </a:pPr>
              <a:r>
                <a:rPr lang="en-US" altLang="zh-CN" sz="2400" dirty="0">
                  <a:ea typeface="楷体_GB2312" pitchFamily="49" charset="-122"/>
                </a:rPr>
                <a:t>         </a:t>
              </a:r>
              <a:r>
                <a:rPr lang="zh-CN" altLang="en-US" sz="2400" dirty="0">
                  <a:ea typeface="楷体_GB2312" pitchFamily="49" charset="-122"/>
                </a:rPr>
                <a:t>则  </a:t>
              </a:r>
              <a:r>
                <a:rPr lang="en-US" altLang="zh-CN" sz="2400" dirty="0">
                  <a:ea typeface="楷体_GB2312" pitchFamily="49" charset="-122"/>
                </a:rPr>
                <a:t>MOV</a:t>
              </a:r>
              <a:r>
                <a:rPr lang="en-US" altLang="zh-CN" sz="2400" dirty="0"/>
                <a:t>  </a:t>
              </a:r>
              <a:r>
                <a:rPr lang="en-US" altLang="zh-CN" sz="2400" dirty="0">
                  <a:solidFill>
                    <a:srgbClr val="FF0000"/>
                  </a:solidFill>
                </a:rPr>
                <a:t>value </a:t>
              </a:r>
              <a:r>
                <a:rPr lang="en-US" altLang="zh-CN" sz="2400" dirty="0"/>
                <a:t>, 0   </a:t>
              </a:r>
              <a:r>
                <a:rPr lang="zh-CN" altLang="en-US" sz="2400" dirty="0">
                  <a:ea typeface="楷体_GB2312" pitchFamily="49" charset="-122"/>
                </a:rPr>
                <a:t>是一个字操作</a:t>
              </a:r>
              <a:r>
                <a:rPr lang="zh-CN" altLang="en-US" sz="2400" dirty="0"/>
                <a:t>。</a:t>
              </a:r>
            </a:p>
            <a:p>
              <a:pPr algn="l">
                <a:spcBef>
                  <a:spcPct val="50000"/>
                </a:spcBef>
              </a:pPr>
              <a:endParaRPr lang="en-US" altLang="zh-CN" dirty="0"/>
            </a:p>
          </p:txBody>
        </p:sp>
      </p:grpSp>
      <p:sp>
        <p:nvSpPr>
          <p:cNvPr id="37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8086/8088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指令概述</a:t>
            </a:r>
          </a:p>
        </p:txBody>
      </p:sp>
    </p:spTree>
    <p:extLst>
      <p:ext uri="{BB962C8B-B14F-4D97-AF65-F5344CB8AC3E}">
        <p14:creationId xmlns:p14="http://schemas.microsoft.com/office/powerpoint/2010/main" val="2950926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35396" y="2032595"/>
            <a:ext cx="430497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2" algn="just"/>
            <a:r>
              <a:rPr lang="zh-CN" altLang="en-US" sz="3200" i="1" dirty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zh-CN" altLang="en-US" sz="3200" i="1" dirty="0"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en-US" altLang="zh-CN" sz="2400" dirty="0">
                <a:ea typeface="楷体_GB2312" pitchFamily="49" charset="-122"/>
              </a:rPr>
              <a:t>MOV  [ BX ],  0      </a:t>
            </a:r>
          </a:p>
        </p:txBody>
      </p:sp>
      <p:grpSp>
        <p:nvGrpSpPr>
          <p:cNvPr id="73731" name="Group 3"/>
          <p:cNvGrpSpPr/>
          <p:nvPr/>
        </p:nvGrpSpPr>
        <p:grpSpPr bwMode="auto">
          <a:xfrm>
            <a:off x="5292080" y="2015312"/>
            <a:ext cx="387350" cy="749300"/>
            <a:chOff x="5332" y="12997"/>
            <a:chExt cx="360" cy="360"/>
          </a:xfrm>
        </p:grpSpPr>
        <p:sp>
          <p:nvSpPr>
            <p:cNvPr id="73732" name="Line 4"/>
            <p:cNvSpPr>
              <a:spLocks noChangeShapeType="1"/>
            </p:cNvSpPr>
            <p:nvPr/>
          </p:nvSpPr>
          <p:spPr bwMode="auto">
            <a:xfrm flipH="1">
              <a:off x="5332" y="12997"/>
              <a:ext cx="340" cy="34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3" name="Line 5"/>
            <p:cNvSpPr>
              <a:spLocks noChangeShapeType="1"/>
            </p:cNvSpPr>
            <p:nvPr/>
          </p:nvSpPr>
          <p:spPr bwMode="auto">
            <a:xfrm>
              <a:off x="5352" y="13017"/>
              <a:ext cx="340" cy="34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384311" y="975320"/>
            <a:ext cx="811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FF00FF"/>
                </a:solidFill>
                <a:ea typeface="楷体_GB2312" pitchFamily="49" charset="-122"/>
              </a:rPr>
              <a:t>③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指令中无类型的依据，需对存储器操作数加类型说明。  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533400" y="3113683"/>
            <a:ext cx="7573963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algn="l"/>
            <a:r>
              <a:rPr lang="zh-CN" altLang="en-US" sz="2400">
                <a:ea typeface="楷体_GB2312" pitchFamily="49" charset="-122"/>
              </a:rPr>
              <a:t>用 </a:t>
            </a: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PTR </a:t>
            </a:r>
            <a:r>
              <a:rPr lang="zh-CN" altLang="en-US" sz="2400">
                <a:ea typeface="楷体_GB2312" pitchFamily="49" charset="-122"/>
              </a:rPr>
              <a:t>属性伪操作说明类型。</a:t>
            </a:r>
          </a:p>
          <a:p>
            <a:pPr lvl="3" algn="l"/>
            <a:endParaRPr lang="zh-CN" altLang="en-US" sz="2400">
              <a:ea typeface="楷体_GB2312" pitchFamily="49" charset="-122"/>
            </a:endParaRPr>
          </a:p>
          <a:p>
            <a:pPr lvl="3" algn="l">
              <a:spcAft>
                <a:spcPct val="50000"/>
              </a:spcAft>
            </a:pPr>
            <a:r>
              <a:rPr lang="zh-CN" altLang="en-US" sz="2400">
                <a:ea typeface="楷体_GB2312" pitchFamily="49" charset="-122"/>
              </a:rPr>
              <a:t>  </a:t>
            </a:r>
            <a:r>
              <a:rPr lang="en-US" altLang="zh-CN" sz="2400">
                <a:ea typeface="楷体_GB2312" pitchFamily="49" charset="-122"/>
              </a:rPr>
              <a:t>MOV    </a:t>
            </a: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byte  PTR</a:t>
            </a:r>
            <a:r>
              <a:rPr lang="en-US" altLang="zh-CN" sz="2400">
                <a:ea typeface="楷体_GB2312" pitchFamily="49" charset="-122"/>
              </a:rPr>
              <a:t>   [BX] , 0  </a:t>
            </a:r>
          </a:p>
          <a:p>
            <a:pPr lvl="3" algn="l">
              <a:spcAft>
                <a:spcPct val="100000"/>
              </a:spcAft>
            </a:pPr>
            <a:r>
              <a:rPr lang="en-US" altLang="zh-CN" sz="2400">
                <a:ea typeface="楷体_GB2312" pitchFamily="49" charset="-122"/>
              </a:rPr>
              <a:t>                  </a:t>
            </a:r>
            <a:r>
              <a:rPr lang="en-US" altLang="zh-CN" sz="2400">
                <a:solidFill>
                  <a:srgbClr val="00808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字节操作，</a:t>
            </a:r>
            <a:r>
              <a:rPr lang="zh-CN" altLang="en-US" sz="2400">
                <a:solidFill>
                  <a:srgbClr val="008080"/>
                </a:solidFill>
                <a:ea typeface="楷体_GB2312" pitchFamily="49" charset="-122"/>
              </a:rPr>
              <a:t> </a:t>
            </a:r>
            <a:r>
              <a:rPr lang="en-US" altLang="zh-CN" sz="2400">
                <a:ea typeface="楷体_GB2312" pitchFamily="49" charset="-122"/>
              </a:rPr>
              <a:t>[ BX ] ← 0</a:t>
            </a:r>
            <a:endParaRPr lang="en-US" altLang="zh-CN" sz="2400">
              <a:solidFill>
                <a:srgbClr val="008080"/>
              </a:solidFill>
              <a:ea typeface="楷体_GB2312" pitchFamily="49" charset="-122"/>
            </a:endParaRPr>
          </a:p>
          <a:p>
            <a:pPr lvl="3" algn="l">
              <a:spcAft>
                <a:spcPct val="50000"/>
              </a:spcAft>
            </a:pPr>
            <a:r>
              <a:rPr lang="en-US" altLang="zh-CN" sz="2400">
                <a:ea typeface="楷体_GB2312" pitchFamily="49" charset="-122"/>
              </a:rPr>
              <a:t>  MOV   </a:t>
            </a: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word  PTR </a:t>
            </a:r>
            <a:r>
              <a:rPr lang="en-US" altLang="zh-CN" sz="2400">
                <a:ea typeface="楷体_GB2312" pitchFamily="49" charset="-122"/>
              </a:rPr>
              <a:t> [BX] , 0  </a:t>
            </a:r>
          </a:p>
          <a:p>
            <a:pPr algn="l">
              <a:spcAft>
                <a:spcPct val="50000"/>
              </a:spcAft>
            </a:pPr>
            <a:r>
              <a:rPr lang="en-US" altLang="zh-CN" sz="2400">
                <a:ea typeface="楷体_GB2312" pitchFamily="49" charset="-122"/>
              </a:rPr>
              <a:t>                                     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字操作，</a:t>
            </a:r>
            <a:r>
              <a:rPr lang="zh-CN" altLang="en-US" sz="2400">
                <a:solidFill>
                  <a:srgbClr val="008080"/>
                </a:solidFill>
                <a:ea typeface="楷体_GB2312" pitchFamily="49" charset="-122"/>
              </a:rPr>
              <a:t> </a:t>
            </a:r>
            <a:r>
              <a:rPr lang="en-US" altLang="zh-CN" sz="2400">
                <a:ea typeface="楷体_GB2312" pitchFamily="49" charset="-122"/>
              </a:rPr>
              <a:t>[ BX ] ← 0, [ BX+1 ] ← 0</a:t>
            </a:r>
          </a:p>
        </p:txBody>
      </p:sp>
      <p:sp>
        <p:nvSpPr>
          <p:cNvPr id="10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8086/8088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指令概述</a:t>
            </a:r>
          </a:p>
        </p:txBody>
      </p:sp>
    </p:spTree>
    <p:extLst>
      <p:ext uri="{BB962C8B-B14F-4D97-AF65-F5344CB8AC3E}">
        <p14:creationId xmlns:p14="http://schemas.microsoft.com/office/powerpoint/2010/main" val="3668826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P spid="7373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533400" y="1052736"/>
            <a:ext cx="5523148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执行速度</a:t>
            </a:r>
          </a:p>
          <a:p>
            <a:pPr algn="just"/>
            <a:endParaRPr lang="en-US" altLang="zh-CN" sz="2400" dirty="0">
              <a:ea typeface="楷体_GB2312" pitchFamily="49" charset="-122"/>
            </a:endParaRP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981980" y="1675656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400" dirty="0">
                <a:solidFill>
                  <a:srgbClr val="FF3300"/>
                </a:solidFill>
                <a:ea typeface="楷体_GB2312" pitchFamily="49" charset="-122"/>
              </a:rPr>
              <a:t>寄存器操作数      立即数操作数       存储器操作数</a:t>
            </a:r>
            <a:endParaRPr lang="zh-CN" altLang="en-US" sz="2400" dirty="0">
              <a:ea typeface="楷体_GB2312" pitchFamily="49" charset="-122"/>
            </a:endParaRPr>
          </a:p>
        </p:txBody>
      </p:sp>
      <p:grpSp>
        <p:nvGrpSpPr>
          <p:cNvPr id="74871" name="Group 119"/>
          <p:cNvGrpSpPr/>
          <p:nvPr/>
        </p:nvGrpSpPr>
        <p:grpSpPr bwMode="auto">
          <a:xfrm>
            <a:off x="685800" y="2362200"/>
            <a:ext cx="7696200" cy="2346325"/>
            <a:chOff x="0" y="1488"/>
            <a:chExt cx="4848" cy="1478"/>
          </a:xfrm>
        </p:grpSpPr>
        <p:sp>
          <p:nvSpPr>
            <p:cNvPr id="74865" name="Text Box 113"/>
            <p:cNvSpPr txBox="1">
              <a:spLocks noChangeArrowheads="1"/>
            </p:cNvSpPr>
            <p:nvPr/>
          </p:nvSpPr>
          <p:spPr bwMode="auto">
            <a:xfrm>
              <a:off x="0" y="1488"/>
              <a:ext cx="2448" cy="1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 i="1">
                  <a:solidFill>
                    <a:srgbClr val="0000FF"/>
                  </a:solidFill>
                  <a:ea typeface="楷体_GB2312" pitchFamily="49" charset="-122"/>
                </a:rPr>
                <a:t>例</a:t>
              </a:r>
              <a:r>
                <a:rPr lang="zh-CN" altLang="en-US" sz="2400">
                  <a:ea typeface="楷体_GB2312" pitchFamily="49" charset="-122"/>
                </a:rPr>
                <a:t>           </a:t>
              </a:r>
              <a:r>
                <a:rPr lang="en-US" altLang="zh-CN" sz="2400">
                  <a:ea typeface="楷体_GB2312" pitchFamily="49" charset="-122"/>
                </a:rPr>
                <a:t>mov     AL , </a:t>
              </a:r>
              <a:r>
                <a:rPr lang="en-US" altLang="zh-CN" sz="2400">
                  <a:solidFill>
                    <a:srgbClr val="0000FF"/>
                  </a:solidFill>
                  <a:ea typeface="楷体_GB2312" pitchFamily="49" charset="-122"/>
                </a:rPr>
                <a:t>BL</a:t>
              </a:r>
              <a:endParaRPr lang="en-US" altLang="zh-CN" sz="2400">
                <a:ea typeface="楷体_GB2312" pitchFamily="49" charset="-122"/>
              </a:endParaRPr>
            </a:p>
            <a:p>
              <a:pPr algn="l"/>
              <a:endParaRPr lang="en-US" altLang="zh-CN" sz="2400">
                <a:ea typeface="楷体_GB2312" pitchFamily="49" charset="-122"/>
              </a:endParaRPr>
            </a:p>
            <a:p>
              <a:pPr lvl="1" algn="l"/>
              <a:r>
                <a:rPr lang="en-US" altLang="zh-CN" sz="2400">
                  <a:ea typeface="楷体_GB2312" pitchFamily="49" charset="-122"/>
                </a:rPr>
                <a:t>          mov     AL , </a:t>
              </a:r>
              <a:r>
                <a:rPr lang="en-US" altLang="zh-CN" sz="2400">
                  <a:solidFill>
                    <a:srgbClr val="0000FF"/>
                  </a:solidFill>
                  <a:ea typeface="楷体_GB2312" pitchFamily="49" charset="-122"/>
                </a:rPr>
                <a:t>0 </a:t>
              </a:r>
              <a:endParaRPr lang="en-US" altLang="zh-CN" sz="2400">
                <a:ea typeface="楷体_GB2312" pitchFamily="49" charset="-122"/>
              </a:endParaRPr>
            </a:p>
            <a:p>
              <a:pPr lvl="1" algn="l"/>
              <a:r>
                <a:rPr lang="en-US" altLang="zh-CN" sz="2400">
                  <a:ea typeface="楷体_GB2312" pitchFamily="49" charset="-122"/>
                </a:rPr>
                <a:t>  </a:t>
              </a:r>
            </a:p>
            <a:p>
              <a:pPr lvl="1" algn="l"/>
              <a:r>
                <a:rPr lang="en-US" altLang="zh-CN" sz="2400">
                  <a:ea typeface="楷体_GB2312" pitchFamily="49" charset="-122"/>
                </a:rPr>
                <a:t>          mov     AL , </a:t>
              </a:r>
              <a:r>
                <a:rPr lang="en-US" altLang="zh-CN" sz="2400">
                  <a:solidFill>
                    <a:srgbClr val="0000FF"/>
                  </a:solidFill>
                  <a:ea typeface="楷体_GB2312" pitchFamily="49" charset="-122"/>
                </a:rPr>
                <a:t>[ BX ]</a:t>
              </a:r>
              <a:endParaRPr lang="en-US" altLang="zh-CN"/>
            </a:p>
            <a:p>
              <a:pPr algn="l">
                <a:spcBef>
                  <a:spcPct val="50000"/>
                </a:spcBef>
              </a:pPr>
              <a:endParaRPr lang="en-US" altLang="zh-CN"/>
            </a:p>
          </p:txBody>
        </p:sp>
        <p:grpSp>
          <p:nvGrpSpPr>
            <p:cNvPr id="74870" name="Group 118"/>
            <p:cNvGrpSpPr/>
            <p:nvPr/>
          </p:nvGrpSpPr>
          <p:grpSpPr bwMode="auto">
            <a:xfrm>
              <a:off x="2544" y="1584"/>
              <a:ext cx="2304" cy="1152"/>
              <a:chOff x="3024" y="1584"/>
              <a:chExt cx="2304" cy="1152"/>
            </a:xfrm>
          </p:grpSpPr>
          <p:sp>
            <p:nvSpPr>
              <p:cNvPr id="74867" name="Text Box 115"/>
              <p:cNvSpPr txBox="1">
                <a:spLocks noChangeArrowheads="1"/>
              </p:cNvSpPr>
              <p:nvPr/>
            </p:nvSpPr>
            <p:spPr bwMode="auto">
              <a:xfrm>
                <a:off x="3360" y="1968"/>
                <a:ext cx="19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/>
                <a:r>
                  <a:rPr lang="zh-CN" altLang="en-US" sz="2400">
                    <a:solidFill>
                      <a:srgbClr val="FF00FF"/>
                    </a:solidFill>
                    <a:ea typeface="楷体_GB2312" pitchFamily="49" charset="-122"/>
                  </a:rPr>
                  <a:t>哪条指令执行速度快？</a:t>
                </a: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74869" name="AutoShape 117"/>
              <p:cNvSpPr/>
              <p:nvPr/>
            </p:nvSpPr>
            <p:spPr bwMode="auto">
              <a:xfrm>
                <a:off x="3024" y="1584"/>
                <a:ext cx="240" cy="1152"/>
              </a:xfrm>
              <a:prstGeom prst="rightBrace">
                <a:avLst>
                  <a:gd name="adj1" fmla="val 40000"/>
                  <a:gd name="adj2" fmla="val 50000"/>
                </a:avLst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4872" name="Text Box 120"/>
          <p:cNvSpPr txBox="1">
            <a:spLocks noChangeArrowheads="1"/>
          </p:cNvSpPr>
          <p:nvPr/>
        </p:nvSpPr>
        <p:spPr bwMode="auto">
          <a:xfrm>
            <a:off x="533400" y="4437112"/>
            <a:ext cx="641486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ea typeface="楷体_GB2312" pitchFamily="49" charset="-122"/>
              </a:rPr>
              <a:t>三条指令：</a:t>
            </a:r>
          </a:p>
          <a:p>
            <a:pPr marL="800100" lvl="1" indent="-34290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ea typeface="楷体_GB2312" pitchFamily="49" charset="-122"/>
              </a:rPr>
              <a:t>操作类型相同，都是传送指令</a:t>
            </a:r>
            <a:endParaRPr lang="en-US" altLang="zh-CN" dirty="0">
              <a:ea typeface="楷体_GB2312" pitchFamily="49" charset="-122"/>
            </a:endParaRPr>
          </a:p>
          <a:p>
            <a:pPr marL="800100" lvl="1" indent="-34290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ea typeface="楷体_GB2312" pitchFamily="49" charset="-122"/>
              </a:rPr>
              <a:t>且目的操作数相同</a:t>
            </a:r>
          </a:p>
          <a:p>
            <a:pPr marL="800100" lvl="1" indent="-34290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ea typeface="楷体_GB2312" pitchFamily="49" charset="-122"/>
              </a:rPr>
              <a:t>仅源操作数不同</a:t>
            </a:r>
          </a:p>
        </p:txBody>
      </p:sp>
      <p:sp>
        <p:nvSpPr>
          <p:cNvPr id="11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8086/8088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指令概述</a:t>
            </a:r>
          </a:p>
        </p:txBody>
      </p:sp>
    </p:spTree>
    <p:extLst>
      <p:ext uri="{BB962C8B-B14F-4D97-AF65-F5344CB8AC3E}">
        <p14:creationId xmlns:p14="http://schemas.microsoft.com/office/powerpoint/2010/main" val="2396701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120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第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3&amp;4</a:t>
            </a:r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讲：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8086/8088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的指令系统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9612" y="1124744"/>
            <a:ext cx="550861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>
                <a:sym typeface="+mn-ea"/>
              </a:rPr>
              <a:t>建立汇编程序</a:t>
            </a:r>
            <a:endParaRPr lang="en-US" altLang="zh-CN" dirty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汇编语言程序格式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>
                <a:sym typeface="+mn-ea"/>
              </a:rPr>
              <a:t>伪指令</a:t>
            </a:r>
            <a:endParaRPr lang="en-US" altLang="zh-CN" dirty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表达式</a:t>
            </a:r>
            <a:r>
              <a:rPr lang="zh-CN" altLang="en-US" dirty="0" smtClean="0">
                <a:sym typeface="+mn-ea"/>
              </a:rPr>
              <a:t>操作符</a:t>
            </a:r>
            <a:endParaRPr lang="en-US" altLang="zh-CN" dirty="0" smtClean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/>
              <a:t>数据</a:t>
            </a:r>
            <a:r>
              <a:rPr lang="zh-CN" altLang="en-US" dirty="0"/>
              <a:t>传送指令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/>
              <a:t>算术指令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/>
              <a:t>逻辑指令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190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944724"/>
            <a:ext cx="6768752" cy="430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8086/8088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指令概述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4547083-7823-4BE2-A8D3-7399341139DD}"/>
              </a:ext>
            </a:extLst>
          </p:cNvPr>
          <p:cNvSpPr/>
          <p:nvPr/>
        </p:nvSpPr>
        <p:spPr>
          <a:xfrm>
            <a:off x="827584" y="5262771"/>
            <a:ext cx="78128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定长指令码格式：立即寻址最快，因为指令地址码即为操作数。</a:t>
            </a:r>
          </a:p>
          <a:p>
            <a:r>
              <a:rPr lang="zh-CN" altLang="en-US" sz="2000" dirty="0"/>
              <a:t>变长指令码格式：因为立即寻址操作数可能很长，取指令时可能需要两次访存。而寄存器寻址取指令只需一次访存，所以寄存器寻址最快。</a:t>
            </a:r>
          </a:p>
        </p:txBody>
      </p:sp>
    </p:spTree>
    <p:extLst>
      <p:ext uri="{BB962C8B-B14F-4D97-AF65-F5344CB8AC3E}">
        <p14:creationId xmlns:p14="http://schemas.microsoft.com/office/powerpoint/2010/main" val="2450269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矩形 130049"/>
          <p:cNvSpPr/>
          <p:nvPr/>
        </p:nvSpPr>
        <p:spPr>
          <a:xfrm>
            <a:off x="1447800" y="3352800"/>
            <a:ext cx="769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buClr>
                <a:schemeClr val="bg1"/>
              </a:buClr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51" name="矩形 130050"/>
          <p:cNvSpPr/>
          <p:nvPr/>
        </p:nvSpPr>
        <p:spPr>
          <a:xfrm>
            <a:off x="533400" y="980728"/>
            <a:ext cx="8035044" cy="31731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Clr>
                <a:schemeClr val="bg1"/>
              </a:buClr>
            </a:pP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2、</a:t>
            </a:r>
            <a:r>
              <a:rPr lang="zh-CN" altLang="en-US" sz="22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伪指令语句 </a:t>
            </a:r>
          </a:p>
          <a:p>
            <a:pPr algn="l">
              <a:spcBef>
                <a:spcPct val="30000"/>
              </a:spcBef>
              <a:buClr>
                <a:schemeClr val="bg1"/>
              </a:buClr>
            </a:pPr>
            <a:r>
              <a:rPr lang="zh-CN" altLang="en-US" sz="22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伪指令语句指示汇编程序在汇编源程序时完成某些工作，比如完成数据定义、分配存储区、指示程序结束等。</a:t>
            </a:r>
          </a:p>
          <a:p>
            <a:pPr algn="just">
              <a:spcBef>
                <a:spcPct val="30000"/>
              </a:spcBef>
              <a:buClr>
                <a:schemeClr val="bg1"/>
              </a:buClr>
            </a:pPr>
            <a:r>
              <a:rPr lang="zh-CN" altLang="en-US" sz="22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</a:t>
            </a:r>
            <a:r>
              <a:rPr lang="zh-CN" altLang="en-US" sz="2200" b="1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伪指令属于汇编控制命令，它所指示的操作是由汇编程序在汇编源程序时完成的，在汇编时，它不产生目标代码，在将源程序汇编成目标程序后，它就不复存在了</a:t>
            </a:r>
            <a:r>
              <a:rPr lang="zh-CN" altLang="en-US" sz="22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一条伪指令语句也由四个字段组成，其一般格式如下：</a:t>
            </a:r>
          </a:p>
          <a:p>
            <a:pPr algn="just">
              <a:spcBef>
                <a:spcPct val="50000"/>
              </a:spcBef>
              <a:buClr>
                <a:schemeClr val="bg1"/>
              </a:buClr>
            </a:pPr>
            <a:r>
              <a:rPr lang="zh-CN" altLang="en-US" sz="20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</a:t>
            </a:r>
            <a:r>
              <a:rPr lang="zh-CN" altLang="en-US" sz="2000" dirty="0" smtClean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[变量名</a:t>
            </a:r>
            <a:r>
              <a:rPr lang="zh-CN" altLang="en-US" sz="20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]　伪操作码　</a:t>
            </a:r>
            <a:r>
              <a:rPr lang="en-US" altLang="zh-CN" sz="2000" dirty="0" smtClean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[</a:t>
            </a:r>
            <a:r>
              <a:rPr lang="zh-CN" altLang="en-US" sz="2000" dirty="0" smtClean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操作数</a:t>
            </a:r>
            <a:r>
              <a:rPr lang="en-US" altLang="zh-CN" sz="2000" dirty="0" smtClean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　[；注释</a:t>
            </a:r>
            <a:r>
              <a:rPr lang="zh-CN" altLang="en-US" sz="2000" dirty="0" smtClean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]</a:t>
            </a:r>
            <a:r>
              <a:rPr lang="zh-CN" altLang="en-US" sz="22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</a:t>
            </a:r>
            <a:endParaRPr lang="zh-CN" altLang="en-US" sz="2200" b="1" dirty="0">
              <a:solidFill>
                <a:srgbClr val="FF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452120" y="317500"/>
            <a:ext cx="6392545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汇编语言语句的基本格式</a:t>
            </a:r>
          </a:p>
          <a:p>
            <a:pPr algn="l"/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3400" y="4537107"/>
            <a:ext cx="7992888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30000"/>
              </a:spcBef>
              <a:buClr>
                <a:schemeClr val="bg1"/>
              </a:buClr>
            </a:pPr>
            <a:r>
              <a:rPr lang="zh-CN" altLang="en-US" sz="2200" dirty="0">
                <a:latin typeface="华文宋体" panose="02010600040101010101" pitchFamily="2" charset="-122"/>
                <a:ea typeface="华文宋体" panose="02010600040101010101" pitchFamily="2" charset="-122"/>
              </a:rPr>
              <a:t>由上可知，伪指令语句与指令语句的主要区别是：</a:t>
            </a:r>
            <a:endParaRPr lang="en-US" altLang="zh-CN" sz="22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 algn="just"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伪指令语句经汇编后不产生机器目标代码，而指令语句经汇编后将产生相应的机器目标代码；</a:t>
            </a:r>
            <a:endParaRPr lang="en-US" altLang="zh-CN" sz="2200" dirty="0">
              <a:solidFill>
                <a:srgbClr val="FF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 algn="just"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伪指令语句所指示的操作是在程序汇编时完成的，而指令语句的操作必须在程序运行时才能完成。</a:t>
            </a:r>
          </a:p>
        </p:txBody>
      </p:sp>
    </p:spTree>
    <p:extLst>
      <p:ext uri="{BB962C8B-B14F-4D97-AF65-F5344CB8AC3E}">
        <p14:creationId xmlns:p14="http://schemas.microsoft.com/office/powerpoint/2010/main" val="3426836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532948" cy="4525963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240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在格式上，指令语句和伪指令语句略有差别。</a:t>
            </a:r>
            <a:endParaRPr lang="en-US" altLang="zh-CN" sz="2400" dirty="0"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just">
              <a:buFontTx/>
              <a:buNone/>
            </a:pPr>
            <a:endParaRPr lang="zh-CN" altLang="en-US" sz="2400" dirty="0">
              <a:effectLst/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zh-CN" altLang="en-US" sz="240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指令性语句的格式如下：</a:t>
            </a:r>
            <a:endParaRPr lang="zh-CN" altLang="en-US" sz="2400" dirty="0">
              <a:effectLst/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标号名</a:t>
            </a:r>
            <a:r>
              <a:rPr lang="zh-CN" altLang="en-US" sz="240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sz="240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]  </a:t>
            </a:r>
            <a:r>
              <a:rPr lang="zh-CN" altLang="en-US" sz="240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操作码</a:t>
            </a:r>
            <a:r>
              <a:rPr lang="zh-CN" altLang="en-US" sz="240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操作数</a:t>
            </a:r>
            <a:r>
              <a:rPr lang="en-US" altLang="zh-CN" sz="24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]  </a:t>
            </a:r>
            <a:r>
              <a:rPr lang="en-US" altLang="zh-CN" sz="240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；注释</a:t>
            </a:r>
            <a:r>
              <a:rPr lang="en-US" altLang="zh-CN" sz="24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]</a:t>
            </a:r>
          </a:p>
          <a:p>
            <a:pPr algn="just">
              <a:buFontTx/>
              <a:buNone/>
            </a:pPr>
            <a:r>
              <a:rPr lang="en-US" altLang="zh-CN" sz="240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smtClean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Next:	</a:t>
            </a:r>
            <a:r>
              <a:rPr lang="en-US" altLang="zh-CN" sz="2400" u="sng" dirty="0" smtClean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400" dirty="0" smtClean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  AX, BX	         ;BX</a:t>
            </a:r>
            <a:r>
              <a:rPr lang="zh-CN" altLang="en-US" sz="2400" dirty="0" smtClean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内容送</a:t>
            </a:r>
            <a:r>
              <a:rPr lang="en-US" altLang="zh-CN" sz="2400" dirty="0" smtClean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AX, Next</a:t>
            </a:r>
            <a:r>
              <a:rPr lang="zh-CN" altLang="en-US" sz="2400" dirty="0" smtClean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为标号</a:t>
            </a:r>
            <a:endParaRPr lang="en-US" altLang="zh-CN" sz="2400" dirty="0">
              <a:solidFill>
                <a:srgbClr val="FF0000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lang="en-US" altLang="zh-CN" sz="2400" dirty="0">
              <a:effectLst/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zh-CN" altLang="en-US" sz="240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伪指令语句的格式如下：</a:t>
            </a:r>
            <a:endParaRPr lang="zh-CN" altLang="en-US" sz="2400" dirty="0">
              <a:effectLst/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变量</a:t>
            </a:r>
            <a:r>
              <a:rPr lang="zh-CN" altLang="en-US" sz="2400" dirty="0" smtClean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名</a:t>
            </a:r>
            <a:r>
              <a:rPr lang="en-US" altLang="zh-CN" sz="240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]  </a:t>
            </a:r>
            <a:r>
              <a:rPr lang="zh-CN" altLang="en-US" sz="240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伪操作码</a:t>
            </a:r>
            <a:r>
              <a:rPr lang="zh-CN" altLang="en-US" sz="240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操作数</a:t>
            </a:r>
            <a:r>
              <a:rPr lang="en-US" altLang="zh-CN" sz="24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]  </a:t>
            </a:r>
            <a:r>
              <a:rPr lang="en-US" altLang="zh-CN" sz="240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；注释</a:t>
            </a:r>
            <a:r>
              <a:rPr lang="en-US" altLang="zh-CN" sz="24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]</a:t>
            </a:r>
          </a:p>
          <a:p>
            <a:pPr algn="just">
              <a:buFontTx/>
              <a:buNone/>
            </a:pPr>
            <a:r>
              <a:rPr lang="en-US" altLang="zh-CN" sz="240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Name  </a:t>
            </a:r>
            <a:r>
              <a:rPr lang="en-US" altLang="zh-CN" sz="2400" u="sng" dirty="0" smtClean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DB</a:t>
            </a:r>
            <a:r>
              <a:rPr lang="en-US" altLang="zh-CN" sz="2400" dirty="0" smtClean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  1, 2     ;</a:t>
            </a:r>
            <a:r>
              <a:rPr lang="zh-CN" altLang="en-US" sz="2400" dirty="0" smtClean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定义字节类型的变量</a:t>
            </a:r>
            <a:r>
              <a:rPr lang="en-US" altLang="zh-CN" sz="2400" dirty="0" smtClean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en-US" sz="2400" dirty="0" smtClean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并赋初值</a:t>
            </a:r>
            <a:endParaRPr lang="en-US" altLang="zh-CN" sz="2400" dirty="0">
              <a:solidFill>
                <a:srgbClr val="FF0000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汇编语言语句的基本格式</a:t>
            </a:r>
          </a:p>
        </p:txBody>
      </p:sp>
    </p:spTree>
    <p:extLst>
      <p:ext uri="{BB962C8B-B14F-4D97-AF65-F5344CB8AC3E}">
        <p14:creationId xmlns:p14="http://schemas.microsoft.com/office/powerpoint/2010/main" val="1974594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686" y="1160748"/>
            <a:ext cx="7912734" cy="5112568"/>
          </a:xfrm>
        </p:spPr>
        <p:txBody>
          <a:bodyPr/>
          <a:lstStyle/>
          <a:p>
            <a:pPr algn="just">
              <a:buNone/>
            </a:pPr>
            <a:r>
              <a:rPr lang="zh-CN" altLang="en-US" sz="2600" dirty="0">
                <a:solidFill>
                  <a:srgbClr val="FF0000"/>
                </a:solidFill>
                <a:effectLst/>
                <a:ea typeface="华文宋体" panose="02010600040101010101" pitchFamily="2" charset="-122"/>
              </a:rPr>
              <a:t>操作</a:t>
            </a:r>
            <a:r>
              <a:rPr lang="zh-CN" altLang="en-US" sz="2600" dirty="0" smtClean="0">
                <a:solidFill>
                  <a:srgbClr val="FF0000"/>
                </a:solidFill>
                <a:effectLst/>
                <a:ea typeface="华文宋体" panose="02010600040101010101" pitchFamily="2" charset="-122"/>
              </a:rPr>
              <a:t>项（操作码、伪操作码） </a:t>
            </a:r>
            <a:r>
              <a:rPr lang="zh-CN" altLang="en-US" sz="2600" dirty="0">
                <a:solidFill>
                  <a:srgbClr val="FF0000"/>
                </a:solidFill>
                <a:effectLst/>
                <a:ea typeface="华文宋体" panose="02010600040101010101" pitchFamily="2" charset="-122"/>
              </a:rPr>
              <a:t>：</a:t>
            </a:r>
            <a:endParaRPr lang="en-US" altLang="zh-CN" sz="2600" dirty="0">
              <a:solidFill>
                <a:srgbClr val="FF0000"/>
              </a:solidFill>
              <a:effectLst/>
              <a:ea typeface="华文宋体" panose="02010600040101010101" pitchFamily="2" charset="-122"/>
            </a:endParaRPr>
          </a:p>
          <a:p>
            <a:pPr algn="just"/>
            <a:r>
              <a:rPr lang="zh-CN" altLang="en-US" sz="2600" b="0" dirty="0">
                <a:effectLst/>
                <a:ea typeface="宋体" panose="02010600030101010101" pitchFamily="2" charset="-122"/>
              </a:rPr>
              <a:t>操作项可以是指令、伪指令或宏指令的操作码，或称</a:t>
            </a:r>
            <a:r>
              <a:rPr lang="zh-CN" altLang="en-US" sz="2600" b="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助记符</a:t>
            </a:r>
            <a:r>
              <a:rPr lang="zh-CN" altLang="en-US" sz="2600" b="0" dirty="0">
                <a:effectLst/>
                <a:ea typeface="宋体" panose="02010600030101010101" pitchFamily="2" charset="-122"/>
              </a:rPr>
              <a:t>。</a:t>
            </a:r>
            <a:endParaRPr lang="en-US" altLang="zh-CN" sz="2600" b="0" dirty="0">
              <a:effectLst/>
              <a:ea typeface="宋体" panose="02010600030101010101" pitchFamily="2" charset="-122"/>
            </a:endParaRPr>
          </a:p>
          <a:p>
            <a:pPr lvl="1" algn="just"/>
            <a:r>
              <a:rPr lang="zh-CN" altLang="en-US" sz="2600" b="0" dirty="0">
                <a:effectLst/>
                <a:ea typeface="宋体" panose="02010600030101010101" pitchFamily="2" charset="-122"/>
              </a:rPr>
              <a:t>对于指令：汇编程序将其翻译成机器语言指令。</a:t>
            </a:r>
            <a:endParaRPr lang="en-US" altLang="zh-CN" sz="2600" b="0" dirty="0">
              <a:effectLst/>
              <a:ea typeface="宋体" panose="02010600030101010101" pitchFamily="2" charset="-122"/>
            </a:endParaRPr>
          </a:p>
          <a:p>
            <a:pPr lvl="1" algn="just"/>
            <a:r>
              <a:rPr lang="zh-CN" altLang="en-US" sz="2600" b="0" dirty="0">
                <a:effectLst/>
                <a:ea typeface="宋体" panose="02010600030101010101" pitchFamily="2" charset="-122"/>
              </a:rPr>
              <a:t>对于伪指令：汇编程序将根据其所要求的功能进行处理。</a:t>
            </a:r>
            <a:endParaRPr lang="en-US" altLang="zh-CN" sz="2600" b="0" dirty="0">
              <a:effectLst/>
              <a:ea typeface="宋体" panose="02010600030101010101" pitchFamily="2" charset="-122"/>
            </a:endParaRPr>
          </a:p>
          <a:p>
            <a:pPr lvl="1" algn="just"/>
            <a:r>
              <a:rPr lang="zh-CN" altLang="en-US" sz="2600" b="0" dirty="0">
                <a:effectLst/>
                <a:ea typeface="宋体" panose="02010600030101010101" pitchFamily="2" charset="-122"/>
              </a:rPr>
              <a:t>对于宏指令：则将根据其定义展开。（后续章节介绍）</a:t>
            </a:r>
            <a:endParaRPr lang="en-US" altLang="zh-CN" sz="2600" b="0" dirty="0">
              <a:effectLst/>
              <a:ea typeface="宋体" panose="02010600030101010101" pitchFamily="2" charset="-122"/>
            </a:endParaRPr>
          </a:p>
          <a:p>
            <a:pPr algn="just"/>
            <a:r>
              <a:rPr lang="zh-CN" altLang="en-US" sz="2600" b="0" dirty="0">
                <a:effectLst/>
                <a:ea typeface="宋体" panose="02010600030101010101" pitchFamily="2" charset="-122"/>
              </a:rPr>
              <a:t>助记符表示指令语句的功能，如</a:t>
            </a:r>
            <a:r>
              <a:rPr lang="en-US" altLang="zh-CN" sz="2600" b="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INC</a:t>
            </a:r>
            <a:r>
              <a:rPr lang="zh-CN" altLang="en-US" sz="2600" b="0" dirty="0">
                <a:effectLst/>
                <a:ea typeface="宋体" panose="02010600030101010101" pitchFamily="2" charset="-122"/>
              </a:rPr>
              <a:t>，</a:t>
            </a:r>
            <a:r>
              <a:rPr lang="en-US" altLang="zh-CN" sz="2600" b="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sz="2600" b="0" dirty="0">
                <a:effectLst/>
                <a:ea typeface="宋体" panose="02010600030101010101" pitchFamily="2" charset="-122"/>
              </a:rPr>
              <a:t>等。</a:t>
            </a:r>
            <a:endParaRPr lang="en-US" altLang="zh-CN" sz="2600" b="0" dirty="0">
              <a:effectLst/>
              <a:ea typeface="宋体" panose="02010600030101010101" pitchFamily="2" charset="-122"/>
            </a:endParaRPr>
          </a:p>
          <a:p>
            <a:pPr algn="just"/>
            <a:r>
              <a:rPr lang="zh-CN" altLang="en-US" sz="2600" b="0" dirty="0">
                <a:effectLst/>
                <a:ea typeface="宋体" panose="02010600030101010101" pitchFamily="2" charset="-122"/>
              </a:rPr>
              <a:t>操作项是由系统定义的，编程时必须照写不误，既不能多写，也不能少写</a:t>
            </a:r>
            <a:r>
              <a:rPr lang="zh-CN" altLang="en-US" sz="2600" b="0" dirty="0" smtClean="0">
                <a:effectLst/>
                <a:ea typeface="宋体" panose="02010600030101010101" pitchFamily="2" charset="-122"/>
              </a:rPr>
              <a:t>。（不区分大小写）</a:t>
            </a:r>
            <a:endParaRPr lang="zh-CN" altLang="en-US" sz="2600" b="0" dirty="0">
              <a:effectLst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汇编语言语句的基本格式</a:t>
            </a:r>
          </a:p>
        </p:txBody>
      </p:sp>
    </p:spTree>
    <p:extLst>
      <p:ext uri="{BB962C8B-B14F-4D97-AF65-F5344CB8AC3E}">
        <p14:creationId xmlns:p14="http://schemas.microsoft.com/office/powerpoint/2010/main" val="446248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48" y="980728"/>
            <a:ext cx="8244916" cy="5364596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名字项（标号</a:t>
            </a:r>
            <a:r>
              <a:rPr lang="zh-CN" altLang="en-US" dirty="0" smtClean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、变量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等）：</a:t>
            </a:r>
            <a:endParaRPr lang="en-US" altLang="zh-CN" dirty="0">
              <a:solidFill>
                <a:srgbClr val="FF0000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effectLst/>
                <a:ea typeface="华文宋体" panose="02010600040101010101" pitchFamily="2" charset="-122"/>
              </a:rPr>
              <a:t>名字就是</a:t>
            </a:r>
            <a:r>
              <a:rPr lang="zh-CN" altLang="en-US" sz="2000" dirty="0">
                <a:effectLst/>
                <a:ea typeface="华文宋体" panose="02010600040101010101" pitchFamily="2" charset="-122"/>
              </a:rPr>
              <a:t>由用户按一定规则定义的标识符。</a:t>
            </a:r>
            <a:endParaRPr lang="en-US" altLang="zh-CN" sz="2000" dirty="0">
              <a:effectLst/>
              <a:ea typeface="华文宋体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u"/>
            </a:pPr>
            <a:r>
              <a:rPr lang="zh-CN" altLang="en-US" sz="2000" dirty="0">
                <a:effectLst/>
                <a:ea typeface="华文宋体" panose="02010600040101010101" pitchFamily="2" charset="-122"/>
              </a:rPr>
              <a:t>名字可用下列字符组成：</a:t>
            </a:r>
            <a:endParaRPr lang="en-US" altLang="zh-CN" sz="2000" dirty="0">
              <a:effectLst/>
              <a:ea typeface="华文宋体" panose="02010600040101010101" pitchFamily="2" charset="-122"/>
            </a:endParaRPr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zh-CN" altLang="en-US" sz="2000" dirty="0">
                <a:ea typeface="华文宋体" panose="02010600040101010101" pitchFamily="2" charset="-122"/>
              </a:rPr>
              <a:t>英文字母（</a:t>
            </a:r>
            <a:r>
              <a:rPr lang="en-US" altLang="zh-CN" sz="2000" dirty="0">
                <a:ea typeface="华文宋体" panose="02010600040101010101" pitchFamily="2" charset="-122"/>
                <a:cs typeface="Times New Roman" panose="02020603050405020304" pitchFamily="18" charset="0"/>
              </a:rPr>
              <a:t>A ~ Z</a:t>
            </a:r>
            <a:r>
              <a:rPr lang="zh-CN" altLang="en-US" sz="2000" dirty="0">
                <a:ea typeface="华文宋体" panose="02010600040101010101" pitchFamily="2" charset="-122"/>
              </a:rPr>
              <a:t>，</a:t>
            </a:r>
            <a:r>
              <a:rPr lang="en-US" altLang="zh-CN" sz="2000" dirty="0">
                <a:ea typeface="华文宋体" panose="02010600040101010101" pitchFamily="2" charset="-122"/>
                <a:cs typeface="Times New Roman" panose="02020603050405020304" pitchFamily="18" charset="0"/>
              </a:rPr>
              <a:t>a ~ z</a:t>
            </a:r>
            <a:r>
              <a:rPr lang="zh-CN" altLang="en-US" sz="2000" dirty="0">
                <a:ea typeface="华文宋体" panose="02010600040101010101" pitchFamily="2" charset="-122"/>
              </a:rPr>
              <a:t>）</a:t>
            </a:r>
            <a:endParaRPr lang="en-US" altLang="zh-CN" sz="2000" dirty="0">
              <a:ea typeface="华文宋体" panose="02010600040101010101" pitchFamily="2" charset="-122"/>
            </a:endParaRPr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zh-CN" altLang="en-US" sz="2000" dirty="0">
                <a:ea typeface="华文宋体" panose="02010600040101010101" pitchFamily="2" charset="-122"/>
              </a:rPr>
              <a:t>数字（</a:t>
            </a:r>
            <a:r>
              <a:rPr lang="en-US" altLang="zh-CN" sz="2000" dirty="0">
                <a:ea typeface="华文宋体" panose="02010600040101010101" pitchFamily="2" charset="-122"/>
                <a:cs typeface="Times New Roman" panose="02020603050405020304" pitchFamily="18" charset="0"/>
              </a:rPr>
              <a:t>0~9</a:t>
            </a:r>
            <a:r>
              <a:rPr lang="zh-CN" altLang="en-US" sz="2000" dirty="0">
                <a:ea typeface="华文宋体" panose="02010600040101010101" pitchFamily="2" charset="-122"/>
              </a:rPr>
              <a:t>）</a:t>
            </a:r>
            <a:endParaRPr lang="en-US" altLang="zh-CN" sz="2000" dirty="0">
              <a:ea typeface="华文宋体" panose="02010600040101010101" pitchFamily="2" charset="-122"/>
            </a:endParaRPr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zh-CN" altLang="en-US" sz="2000" dirty="0">
                <a:ea typeface="华文宋体" panose="02010600040101010101" pitchFamily="2" charset="-122"/>
              </a:rPr>
              <a:t>特殊字符（</a:t>
            </a:r>
            <a:r>
              <a:rPr lang="en-US" altLang="zh-CN" sz="2000" dirty="0">
                <a:ea typeface="华文宋体" panose="02010600040101010101" pitchFamily="2" charset="-122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ea typeface="华文宋体" panose="02010600040101010101" pitchFamily="2" charset="-122"/>
              </a:rPr>
              <a:t>、</a:t>
            </a:r>
            <a:r>
              <a:rPr lang="en-US" altLang="zh-CN" sz="2000" dirty="0">
                <a:ea typeface="华文宋体" panose="02010600040101010101" pitchFamily="2" charset="-122"/>
              </a:rPr>
              <a:t>· </a:t>
            </a:r>
            <a:r>
              <a:rPr lang="zh-CN" altLang="en-US" sz="2000" dirty="0">
                <a:ea typeface="华文宋体" panose="02010600040101010101" pitchFamily="2" charset="-122"/>
              </a:rPr>
              <a:t>、</a:t>
            </a:r>
            <a:r>
              <a:rPr lang="en-US" altLang="zh-CN" sz="2000" dirty="0">
                <a:ea typeface="华文宋体" panose="02010600040101010101" pitchFamily="2" charset="-122"/>
                <a:cs typeface="Times New Roman" panose="02020603050405020304" pitchFamily="18" charset="0"/>
              </a:rPr>
              <a:t>@</a:t>
            </a:r>
            <a:r>
              <a:rPr lang="zh-CN" altLang="en-US" sz="2000" dirty="0">
                <a:ea typeface="华文宋体" panose="02010600040101010101" pitchFamily="2" charset="-122"/>
              </a:rPr>
              <a:t>、</a:t>
            </a:r>
            <a:r>
              <a:rPr lang="en-US" altLang="zh-CN" sz="2000" dirty="0">
                <a:ea typeface="华文宋体" panose="02010600040101010101" pitchFamily="2" charset="-122"/>
              </a:rPr>
              <a:t>—</a:t>
            </a:r>
            <a:r>
              <a:rPr lang="zh-CN" altLang="en-US" sz="2000" dirty="0">
                <a:ea typeface="华文宋体" panose="02010600040101010101" pitchFamily="2" charset="-122"/>
              </a:rPr>
              <a:t>、</a:t>
            </a:r>
            <a:r>
              <a:rPr lang="en-US" altLang="zh-CN" sz="2000" dirty="0">
                <a:ea typeface="华文宋体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zh-CN" altLang="en-US" sz="2000" dirty="0">
                <a:ea typeface="华文宋体" panose="02010600040101010101" pitchFamily="2" charset="-122"/>
              </a:rPr>
              <a:t>）</a:t>
            </a:r>
          </a:p>
          <a:p>
            <a:pPr algn="just">
              <a:buFont typeface="Wingdings" panose="05000000000000000000" pitchFamily="2" charset="2"/>
              <a:buChar char="u"/>
            </a:pPr>
            <a:r>
              <a:rPr lang="zh-CN" altLang="en-US" sz="2000" dirty="0">
                <a:effectLst/>
                <a:ea typeface="华文宋体" panose="02010600040101010101" pitchFamily="2" charset="-122"/>
              </a:rPr>
              <a:t>名字的定义要满足如下规则：</a:t>
            </a:r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zh-CN" altLang="en-US" sz="2000" dirty="0">
                <a:ea typeface="华文宋体" panose="02010600040101010101" pitchFamily="2" charset="-122"/>
              </a:rPr>
              <a:t>数字不能作名字项的第一个字符。</a:t>
            </a:r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zh-CN" altLang="en-US" sz="2000" dirty="0">
                <a:ea typeface="华文宋体" panose="02010600040101010101" pitchFamily="2" charset="-122"/>
              </a:rPr>
              <a:t>圆点（</a:t>
            </a:r>
            <a:r>
              <a:rPr lang="en-US" altLang="zh-CN" sz="2000" dirty="0">
                <a:ea typeface="华文宋体" panose="02010600040101010101" pitchFamily="2" charset="-122"/>
              </a:rPr>
              <a:t>.</a:t>
            </a:r>
            <a:r>
              <a:rPr lang="zh-CN" altLang="en-US" sz="2000" dirty="0">
                <a:ea typeface="华文宋体" panose="02010600040101010101" pitchFamily="2" charset="-122"/>
              </a:rPr>
              <a:t>）仅能用作第一个字符。</a:t>
            </a:r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zh-CN" altLang="en-US" sz="2000" dirty="0">
                <a:ea typeface="华文宋体" panose="02010600040101010101" pitchFamily="2" charset="-122"/>
              </a:rPr>
              <a:t>单独的“</a:t>
            </a:r>
            <a:r>
              <a:rPr lang="en-US" altLang="zh-CN" sz="2000" dirty="0">
                <a:ea typeface="华文宋体" panose="02010600040101010101" pitchFamily="2" charset="-122"/>
              </a:rPr>
              <a:t>?</a:t>
            </a:r>
            <a:r>
              <a:rPr lang="zh-CN" altLang="en-US" sz="2000" dirty="0">
                <a:ea typeface="华文宋体" panose="02010600040101010101" pitchFamily="2" charset="-122"/>
              </a:rPr>
              <a:t>”不能作为名字。</a:t>
            </a:r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zh-CN" altLang="en-US" sz="2000" dirty="0">
                <a:ea typeface="华文宋体" panose="02010600040101010101" pitchFamily="2" charset="-122"/>
              </a:rPr>
              <a:t>汇编语言中有特定含义的保留字，如操作码、寄存器名等，不能作为名字使用。</a:t>
            </a:r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zh-CN" altLang="en-US" sz="2000" dirty="0">
                <a:ea typeface="华文宋体" panose="02010600040101010101" pitchFamily="2" charset="-122"/>
              </a:rPr>
              <a:t>可以用很多字符来说明名字，但只有前面的</a:t>
            </a:r>
            <a:r>
              <a:rPr lang="en-US" altLang="zh-CN" sz="2000" dirty="0">
                <a:ea typeface="华文宋体" panose="02010600040101010101" pitchFamily="2" charset="-122"/>
              </a:rPr>
              <a:t>31</a:t>
            </a:r>
            <a:r>
              <a:rPr lang="zh-CN" altLang="en-US" sz="2000" dirty="0">
                <a:ea typeface="华文宋体" panose="02010600040101010101" pitchFamily="2" charset="-122"/>
              </a:rPr>
              <a:t>个字符能被汇编程序所识别。</a:t>
            </a:r>
          </a:p>
        </p:txBody>
      </p:sp>
      <p:sp>
        <p:nvSpPr>
          <p:cNvPr id="7" name="矩形 6"/>
          <p:cNvSpPr/>
          <p:nvPr/>
        </p:nvSpPr>
        <p:spPr>
          <a:xfrm>
            <a:off x="5328084" y="2240868"/>
            <a:ext cx="3380556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例如：一些有效的名字</a:t>
            </a:r>
          </a:p>
          <a:p>
            <a:r>
              <a:rPr lang="en-US" altLang="zh-CN" dirty="0"/>
              <a:t>var123   Count    </a:t>
            </a:r>
            <a:r>
              <a:rPr lang="en-US" altLang="zh-CN" dirty="0" err="1"/>
              <a:t>myFile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_main   $first   .</a:t>
            </a:r>
            <a:r>
              <a:rPr lang="en-US" altLang="zh-CN" dirty="0" err="1">
                <a:solidFill>
                  <a:srgbClr val="FF0000"/>
                </a:solidFill>
              </a:rPr>
              <a:t>mylife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zh-CN" altLang="en-US" dirty="0">
                <a:solidFill>
                  <a:srgbClr val="FF0000"/>
                </a:solidFill>
              </a:rPr>
              <a:t>合法但不可取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汇编语言语句的基本格式</a:t>
            </a:r>
          </a:p>
        </p:txBody>
      </p:sp>
    </p:spTree>
    <p:extLst>
      <p:ext uri="{BB962C8B-B14F-4D97-AF65-F5344CB8AC3E}">
        <p14:creationId xmlns:p14="http://schemas.microsoft.com/office/powerpoint/2010/main" val="3613097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556" y="1232756"/>
            <a:ext cx="7992888" cy="4932548"/>
          </a:xfrm>
        </p:spPr>
        <p:txBody>
          <a:bodyPr/>
          <a:lstStyle/>
          <a:p>
            <a:pPr algn="just">
              <a:buNone/>
            </a:pPr>
            <a:r>
              <a:rPr lang="zh-CN" altLang="en-US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标号：</a:t>
            </a:r>
            <a:endParaRPr lang="en-US" altLang="zh-CN" dirty="0">
              <a:solidFill>
                <a:srgbClr val="FF0000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just"/>
            <a:r>
              <a:rPr lang="zh-CN" altLang="en-US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标号用来代表一条指令所在单元的地址，在代码段中定义及使用</a:t>
            </a:r>
            <a:r>
              <a:rPr lang="zh-CN" altLang="en-US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。</a:t>
            </a:r>
            <a:endParaRPr lang="en-US" altLang="zh-CN" b="0" dirty="0" smtClean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marL="457200" lvl="1" indent="0" algn="just">
              <a:buNone/>
            </a:pPr>
            <a:r>
              <a:rPr lang="en-US" altLang="zh-CN" dirty="0" smtClean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Next:     </a:t>
            </a:r>
            <a:r>
              <a:rPr lang="en-US" altLang="zh-CN" dirty="0" err="1" smtClean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dirty="0" smtClean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AX, BX	;BX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内容送</a:t>
            </a:r>
            <a:r>
              <a:rPr lang="en-US" altLang="zh-CN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AX, Next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为标号</a:t>
            </a:r>
            <a:endParaRPr lang="en-US" altLang="zh-CN" dirty="0">
              <a:solidFill>
                <a:srgbClr val="FF0000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标号</a:t>
            </a:r>
            <a:r>
              <a:rPr lang="zh-CN" altLang="en-US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放在语句的前面，并用冒号“</a:t>
            </a:r>
            <a:r>
              <a:rPr lang="en-US" altLang="zh-CN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:</a:t>
            </a:r>
            <a:r>
              <a:rPr lang="zh-CN" altLang="en-US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”与操作项分开。</a:t>
            </a:r>
            <a:endParaRPr lang="en-US" altLang="zh-CN" b="0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algn="just"/>
            <a:r>
              <a:rPr lang="zh-CN" altLang="en-US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标号不是每条指令所必需的，它也可以用</a:t>
            </a:r>
            <a:r>
              <a:rPr lang="en-US" altLang="zh-CN" b="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LABEL</a:t>
            </a:r>
            <a:r>
              <a:rPr lang="zh-CN" altLang="en-US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或</a:t>
            </a:r>
            <a:r>
              <a:rPr lang="en-US" altLang="zh-CN" b="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EQU</a:t>
            </a:r>
            <a:r>
              <a:rPr lang="zh-CN" altLang="en-US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伪指令来定义</a:t>
            </a:r>
            <a:r>
              <a:rPr lang="zh-CN" altLang="en-US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。（后面介绍）</a:t>
            </a:r>
            <a:endParaRPr lang="zh-CN" altLang="en-US" b="0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algn="just"/>
            <a:r>
              <a:rPr lang="zh-CN" altLang="en-US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标号经常在</a:t>
            </a:r>
            <a:r>
              <a:rPr lang="zh-CN" altLang="en-US" b="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转移指令</a:t>
            </a:r>
            <a:r>
              <a:rPr lang="zh-CN" altLang="en-US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或</a:t>
            </a:r>
            <a:r>
              <a:rPr lang="en-US" altLang="zh-CN" b="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CALL</a:t>
            </a:r>
            <a:r>
              <a:rPr lang="zh-CN" altLang="en-US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指令的操作数字段出现，用以表示转向的目标地址。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汇编语言语句的基本格式</a:t>
            </a:r>
          </a:p>
        </p:txBody>
      </p:sp>
    </p:spTree>
    <p:extLst>
      <p:ext uri="{BB962C8B-B14F-4D97-AF65-F5344CB8AC3E}">
        <p14:creationId xmlns:p14="http://schemas.microsoft.com/office/powerpoint/2010/main" val="58031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064896" cy="5112568"/>
          </a:xfrm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变量：</a:t>
            </a:r>
            <a:endParaRPr lang="en-US" altLang="zh-CN" dirty="0">
              <a:solidFill>
                <a:srgbClr val="FF0000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变量在数据段、附加段和堆栈段中定义，后面不跟冒号。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它也可以用</a:t>
            </a:r>
            <a:r>
              <a:rPr lang="en-US" altLang="zh-CN" sz="2800" b="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LABEL</a:t>
            </a:r>
            <a:r>
              <a:rPr lang="zh-CN" altLang="en-US" sz="2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或</a:t>
            </a:r>
            <a:r>
              <a:rPr lang="en-US" altLang="zh-CN" sz="2800" b="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EQU</a:t>
            </a:r>
            <a:r>
              <a:rPr lang="zh-CN" altLang="en-US" sz="2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伪指令来定义。变量是一个可以存放数据的存储单元的名字，即存放数据的存储单元的地址符号名。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变量可以是</a:t>
            </a:r>
            <a:r>
              <a:rPr lang="zh-CN" altLang="en-US" sz="28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用</a:t>
            </a:r>
            <a:r>
              <a:rPr lang="en-US" altLang="zh-CN" sz="28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en-US" sz="28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、</a:t>
            </a:r>
            <a:r>
              <a:rPr lang="en-US" altLang="zh-CN" sz="28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DW</a:t>
            </a:r>
            <a:r>
              <a:rPr lang="zh-CN" altLang="en-US" sz="28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、</a:t>
            </a:r>
            <a:r>
              <a:rPr lang="en-US" altLang="zh-CN" sz="28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DD</a:t>
            </a:r>
            <a:r>
              <a:rPr lang="zh-CN" altLang="en-US" sz="28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定义</a:t>
            </a:r>
            <a:r>
              <a:rPr lang="zh-CN" altLang="en-US" sz="2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的</a:t>
            </a:r>
            <a:r>
              <a:rPr lang="zh-CN" altLang="en-US" sz="28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字节、字或</a:t>
            </a:r>
            <a:r>
              <a:rPr lang="zh-CN" altLang="en-US" sz="2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双</a:t>
            </a:r>
            <a:r>
              <a:rPr lang="zh-CN" altLang="en-US" sz="28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字操作数</a:t>
            </a:r>
            <a:r>
              <a:rPr lang="zh-CN" altLang="en-US" sz="2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，也可以被定义为一个数据区（有具体数值）或存储区（只定义存储区域，而不指定具体的数值）。</a:t>
            </a:r>
          </a:p>
          <a:p>
            <a:pPr algn="just">
              <a:lnSpc>
                <a:spcPct val="9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变量</a:t>
            </a:r>
            <a:r>
              <a:rPr lang="zh-CN" altLang="en-US" sz="280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名仅表示该数据区或存储区的第一个数据单元的首地址</a:t>
            </a:r>
            <a:r>
              <a:rPr lang="zh-CN" altLang="en-US" sz="2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。变量经常在操作数字段出现。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汇编语言语句的基本格式</a:t>
            </a:r>
          </a:p>
        </p:txBody>
      </p:sp>
    </p:spTree>
    <p:extLst>
      <p:ext uri="{BB962C8B-B14F-4D97-AF65-F5344CB8AC3E}">
        <p14:creationId xmlns:p14="http://schemas.microsoft.com/office/powerpoint/2010/main" val="2449027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980728"/>
            <a:ext cx="8352928" cy="5436604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buNone/>
            </a:pPr>
            <a:r>
              <a:rPr lang="zh-CN" altLang="en-US" sz="22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标号和变量都具有三种属性：段属性、偏移属性及类型属性</a:t>
            </a:r>
            <a:endParaRPr lang="zh-CN" altLang="en-US" sz="2200" b="0" dirty="0">
              <a:solidFill>
                <a:schemeClr val="tx1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200" b="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段</a:t>
            </a:r>
            <a:r>
              <a:rPr lang="zh-CN" altLang="en-US" sz="2200" b="0" dirty="0" smtClean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属性：</a:t>
            </a:r>
            <a:r>
              <a:rPr lang="zh-CN" altLang="en-US" sz="22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指标号</a:t>
            </a:r>
            <a:r>
              <a:rPr lang="zh-CN" altLang="en-US" sz="22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或</a:t>
            </a:r>
            <a:r>
              <a:rPr lang="zh-CN" altLang="en-US" sz="22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变量所在段的</a:t>
            </a:r>
            <a:r>
              <a:rPr lang="zh-CN" altLang="en-US" sz="22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段起始地址，此值必须在一个段寄存器中。</a:t>
            </a:r>
            <a:endParaRPr lang="zh-CN" altLang="en-US" sz="2200" b="0" dirty="0">
              <a:solidFill>
                <a:schemeClr val="tx1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200" b="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偏移</a:t>
            </a:r>
            <a:r>
              <a:rPr lang="zh-CN" altLang="en-US" sz="2200" b="0" dirty="0" smtClean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属性：</a:t>
            </a:r>
            <a:r>
              <a:rPr lang="zh-CN" altLang="en-US" sz="22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是</a:t>
            </a:r>
            <a:r>
              <a:rPr lang="zh-CN" altLang="en-US" sz="22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标号或变量所在的地址距段基址的偏移量</a:t>
            </a:r>
            <a:r>
              <a:rPr lang="zh-CN" altLang="en-US" sz="22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。我们可以通过伪指令</a:t>
            </a:r>
            <a:r>
              <a:rPr lang="en-US" altLang="zh-CN" sz="22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OFFSET</a:t>
            </a:r>
            <a:r>
              <a:rPr lang="zh-CN" altLang="en-US" sz="22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获取标号或变量的偏移地址。</a:t>
            </a:r>
            <a:endParaRPr lang="zh-CN" altLang="en-US" sz="2200" b="0" dirty="0">
              <a:solidFill>
                <a:schemeClr val="tx1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200" b="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类型属性</a:t>
            </a:r>
            <a:endParaRPr lang="en-US" altLang="zh-CN" sz="2200" b="0" dirty="0"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  <a:p>
            <a:pPr lvl="1" algn="just">
              <a:spcBef>
                <a:spcPts val="1200"/>
              </a:spcBef>
            </a:pPr>
            <a:r>
              <a:rPr lang="zh-CN" altLang="en-US" sz="1800" b="1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标号</a:t>
            </a:r>
            <a:r>
              <a:rPr lang="zh-CN" altLang="en-US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的类型属性用来指出该标号</a:t>
            </a:r>
            <a:r>
              <a:rPr lang="zh-CN" altLang="en-US" sz="18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是只在</a:t>
            </a:r>
            <a:r>
              <a:rPr lang="zh-CN" altLang="en-US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本段内引用</a:t>
            </a:r>
            <a:r>
              <a:rPr lang="zh-CN" altLang="en-US" sz="18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还是可以在</a:t>
            </a:r>
            <a:r>
              <a:rPr lang="zh-CN" altLang="en-US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其它段中引用。如在段内引用的，则称为</a:t>
            </a:r>
            <a:r>
              <a:rPr lang="en-US" altLang="zh-CN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NEAR</a:t>
            </a:r>
            <a:r>
              <a:rPr lang="zh-CN" altLang="en-US" sz="18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，地址长度</a:t>
            </a:r>
            <a:r>
              <a:rPr lang="zh-CN" altLang="en-US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为</a:t>
            </a:r>
            <a:r>
              <a:rPr lang="en-US" altLang="zh-CN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个字节；如在段外引用，则称为</a:t>
            </a:r>
            <a:r>
              <a:rPr lang="en-US" altLang="zh-CN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FAR</a:t>
            </a:r>
            <a:r>
              <a:rPr lang="zh-CN" altLang="en-US" sz="18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，地址长度</a:t>
            </a:r>
            <a:r>
              <a:rPr lang="zh-CN" altLang="en-US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为</a:t>
            </a:r>
            <a:r>
              <a:rPr lang="en-US" altLang="zh-CN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个字节。</a:t>
            </a:r>
            <a:endParaRPr lang="en-US" altLang="zh-CN" sz="1800" b="0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lvl="1" algn="just">
              <a:spcBef>
                <a:spcPts val="1200"/>
              </a:spcBef>
            </a:pPr>
            <a:r>
              <a:rPr lang="zh-CN" altLang="en-US" sz="1800" b="1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变量</a:t>
            </a:r>
            <a:r>
              <a:rPr lang="zh-CN" altLang="en-US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的类型属性定义该变量所保留的字节数。如</a:t>
            </a:r>
            <a:r>
              <a:rPr lang="en-US" altLang="zh-CN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BYTE</a:t>
            </a:r>
            <a:r>
              <a:rPr lang="zh-CN" altLang="en-US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（</a:t>
            </a:r>
            <a:r>
              <a:rPr lang="en-US" altLang="zh-CN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1</a:t>
            </a:r>
            <a:r>
              <a:rPr lang="zh-CN" altLang="en-US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字节），</a:t>
            </a:r>
            <a:r>
              <a:rPr lang="en-US" altLang="zh-CN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WORD</a:t>
            </a:r>
            <a:r>
              <a:rPr lang="zh-CN" altLang="en-US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（</a:t>
            </a:r>
            <a:r>
              <a:rPr lang="en-US" altLang="zh-CN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2</a:t>
            </a:r>
            <a:r>
              <a:rPr lang="zh-CN" altLang="en-US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字节），</a:t>
            </a:r>
            <a:r>
              <a:rPr lang="en-US" altLang="zh-CN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DWORD</a:t>
            </a:r>
            <a:r>
              <a:rPr lang="zh-CN" altLang="en-US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（</a:t>
            </a:r>
            <a:r>
              <a:rPr lang="en-US" altLang="zh-CN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4</a:t>
            </a:r>
            <a:r>
              <a:rPr lang="zh-CN" altLang="en-US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字节），</a:t>
            </a:r>
            <a:r>
              <a:rPr lang="en-US" altLang="zh-CN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FWORD</a:t>
            </a:r>
            <a:r>
              <a:rPr lang="zh-CN" altLang="en-US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（</a:t>
            </a:r>
            <a:r>
              <a:rPr lang="en-US" altLang="zh-CN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6</a:t>
            </a:r>
            <a:r>
              <a:rPr lang="zh-CN" altLang="en-US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字节），</a:t>
            </a:r>
            <a:r>
              <a:rPr lang="en-US" altLang="zh-CN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QWORD</a:t>
            </a:r>
            <a:r>
              <a:rPr lang="zh-CN" altLang="en-US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（</a:t>
            </a:r>
            <a:r>
              <a:rPr lang="en-US" altLang="zh-CN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8</a:t>
            </a:r>
            <a:r>
              <a:rPr lang="zh-CN" altLang="en-US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字节），</a:t>
            </a:r>
            <a:r>
              <a:rPr lang="en-US" altLang="zh-CN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TBYTE</a:t>
            </a:r>
            <a:r>
              <a:rPr lang="zh-CN" altLang="en-US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（</a:t>
            </a:r>
            <a:r>
              <a:rPr lang="en-US" altLang="zh-CN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10</a:t>
            </a:r>
            <a:r>
              <a:rPr lang="zh-CN" altLang="en-US" sz="18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字节）。</a:t>
            </a:r>
            <a:endParaRPr lang="en-US" altLang="zh-CN" sz="1800" b="0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200" b="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在同一个程序中，同样的标号或变量的定义只允许出现一次</a:t>
            </a:r>
            <a:r>
              <a:rPr lang="zh-CN" altLang="en-US" sz="22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，否则汇编程序会提示出错。</a:t>
            </a: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汇编语言语句的基本格式</a:t>
            </a:r>
          </a:p>
        </p:txBody>
      </p:sp>
    </p:spTree>
    <p:extLst>
      <p:ext uri="{BB962C8B-B14F-4D97-AF65-F5344CB8AC3E}">
        <p14:creationId xmlns:p14="http://schemas.microsoft.com/office/powerpoint/2010/main" val="3876410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文本占位符 188419"/>
          <p:cNvSpPr>
            <a:spLocks noGrp="1"/>
          </p:cNvSpPr>
          <p:nvPr>
            <p:ph type="body" idx="1"/>
          </p:nvPr>
        </p:nvSpPr>
        <p:spPr>
          <a:xfrm>
            <a:off x="431540" y="990364"/>
            <a:ext cx="8437884" cy="5715000"/>
          </a:xfrm>
        </p:spPr>
        <p:txBody>
          <a:bodyPr vert="horz" wrap="square" lIns="91440" tIns="45720" rIns="91440" bIns="45720" anchor="t"/>
          <a:lstStyle/>
          <a:p>
            <a:pPr marL="0" indent="187325">
              <a:lnSpc>
                <a:spcPct val="8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常量：</a:t>
            </a:r>
            <a:endParaRPr lang="zh-CN" altLang="en-US" sz="2400" dirty="0">
              <a:solidFill>
                <a:srgbClr val="FF0000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187325">
              <a:lnSpc>
                <a:spcPct val="90000"/>
              </a:lnSpc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　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常量是没有任何属性的纯数值，它的值在汇编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期间确定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，且在程序运行中也不会发生变化。常量分为</a:t>
            </a:r>
            <a:r>
              <a:rPr lang="zh-CN" altLang="en-US" sz="2400" b="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数值常量、字符串常量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zh-CN" altLang="en-US" sz="2400" b="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符号常量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，它主要用于指令语句中的立即数或伪指令语句中给变量赋初值等。</a:t>
            </a:r>
            <a:endParaRPr lang="en-US" altLang="zh-CN" sz="2400" b="0" dirty="0"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187325">
              <a:lnSpc>
                <a:spcPct val="90000"/>
              </a:lnSpc>
              <a:buNone/>
            </a:pPr>
            <a:endParaRPr lang="zh-CN" altLang="en-US" sz="2400" b="0" dirty="0"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187325">
              <a:lnSpc>
                <a:spcPct val="90000"/>
              </a:lnSpc>
              <a:buNone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1）数值常量：</a:t>
            </a:r>
            <a:endParaRPr lang="en-US" altLang="zh-CN" sz="2400" b="0" dirty="0"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基数后缀：</a:t>
            </a:r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h</a:t>
            </a:r>
            <a:r>
              <a:rPr lang="zh-CN" altLang="en-US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q/o</a:t>
            </a:r>
            <a:r>
              <a:rPr lang="zh-CN" altLang="en-US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如果整数常量后面没有后缀，就被认为是十进制的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以字母开头的十六进制常量前面必须加一个</a:t>
            </a:r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187325">
              <a:lnSpc>
                <a:spcPct val="90000"/>
              </a:lnSpc>
              <a:buNone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　例如：</a:t>
            </a:r>
            <a:endParaRPr lang="zh-CN" altLang="en-US" sz="2400" b="1" dirty="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5596" y="5625244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/>
              <a:t>26 </a:t>
            </a:r>
            <a:r>
              <a:rPr lang="zh-CN" altLang="en-US" sz="2000" b="0" dirty="0"/>
              <a:t>十进制      </a:t>
            </a:r>
            <a:r>
              <a:rPr lang="en-US" altLang="zh-CN" sz="2000" b="0" dirty="0"/>
              <a:t>26d </a:t>
            </a:r>
            <a:r>
              <a:rPr lang="zh-CN" altLang="en-US" sz="2000" b="0" dirty="0"/>
              <a:t>十进制       </a:t>
            </a:r>
            <a:r>
              <a:rPr lang="en-US" altLang="zh-CN" sz="2000" b="0" dirty="0"/>
              <a:t>11011110b </a:t>
            </a:r>
            <a:r>
              <a:rPr lang="zh-CN" altLang="en-US" sz="2000" b="0" dirty="0"/>
              <a:t>二进制</a:t>
            </a:r>
          </a:p>
          <a:p>
            <a:r>
              <a:rPr lang="en-US" altLang="zh-CN" sz="2000" b="0" dirty="0"/>
              <a:t>42q </a:t>
            </a:r>
            <a:r>
              <a:rPr lang="zh-CN" altLang="en-US" sz="2000" b="0" dirty="0"/>
              <a:t>八进制    </a:t>
            </a:r>
            <a:r>
              <a:rPr lang="en-US" altLang="zh-CN" sz="2000" b="0" dirty="0"/>
              <a:t>42o </a:t>
            </a:r>
            <a:r>
              <a:rPr lang="zh-CN" altLang="en-US" sz="2000" b="0" dirty="0"/>
              <a:t>八进制       </a:t>
            </a:r>
            <a:r>
              <a:rPr lang="en-US" altLang="zh-CN" sz="2000" b="0" dirty="0"/>
              <a:t>1Ah </a:t>
            </a:r>
            <a:r>
              <a:rPr lang="zh-CN" altLang="en-US" sz="2000" b="0" dirty="0"/>
              <a:t>十六进制</a:t>
            </a:r>
            <a:r>
              <a:rPr lang="en-US" altLang="zh-CN" sz="2000" b="0" dirty="0"/>
              <a:t>	0A3h </a:t>
            </a:r>
            <a:r>
              <a:rPr lang="zh-CN" altLang="en-US" sz="2000" b="0" dirty="0"/>
              <a:t>十六进制</a:t>
            </a:r>
            <a:endParaRPr lang="en-US" altLang="zh-CN" sz="2000" b="0" dirty="0"/>
          </a:p>
        </p:txBody>
      </p:sp>
      <p:sp>
        <p:nvSpPr>
          <p:cNvPr id="8" name="文本框 1"/>
          <p:cNvSpPr txBox="1"/>
          <p:nvPr/>
        </p:nvSpPr>
        <p:spPr>
          <a:xfrm>
            <a:off x="444096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汇编语言语句的基本格式</a:t>
            </a:r>
          </a:p>
        </p:txBody>
      </p:sp>
    </p:spTree>
    <p:extLst>
      <p:ext uri="{BB962C8B-B14F-4D97-AF65-F5344CB8AC3E}">
        <p14:creationId xmlns:p14="http://schemas.microsoft.com/office/powerpoint/2010/main" val="3092986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文本占位符 188419"/>
          <p:cNvSpPr>
            <a:spLocks noGrp="1"/>
          </p:cNvSpPr>
          <p:nvPr>
            <p:ph type="body" idx="1"/>
          </p:nvPr>
        </p:nvSpPr>
        <p:spPr>
          <a:xfrm>
            <a:off x="287524" y="944724"/>
            <a:ext cx="8424936" cy="5715000"/>
          </a:xfrm>
        </p:spPr>
        <p:txBody>
          <a:bodyPr vert="horz" wrap="square" lIns="91440" tIns="45720" rIns="91440" bIns="45720" anchor="t"/>
          <a:lstStyle/>
          <a:p>
            <a:pPr marL="0" indent="187325">
              <a:spcBef>
                <a:spcPts val="600"/>
              </a:spcBef>
              <a:buNone/>
            </a:pPr>
            <a:r>
              <a:rPr lang="zh-CN" altLang="en-US" sz="2200" b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2）字符串常量</a:t>
            </a:r>
          </a:p>
          <a:p>
            <a:pPr marL="0" indent="187325" algn="just">
              <a:spcBef>
                <a:spcPts val="600"/>
              </a:spcBef>
              <a:buNone/>
            </a:pPr>
            <a:r>
              <a:rPr lang="zh-CN" altLang="en-US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字符串常量是用</a:t>
            </a:r>
            <a:r>
              <a:rPr lang="zh-CN" altLang="en-US" sz="2200" b="0" dirty="0">
                <a:solidFill>
                  <a:srgbClr val="FF0000"/>
                </a:solidFill>
                <a:effectLst/>
                <a:ea typeface="华文宋体" panose="02010600040101010101" pitchFamily="2" charset="-122"/>
              </a:rPr>
              <a:t>单引号</a:t>
            </a:r>
            <a:r>
              <a:rPr lang="zh-CN" altLang="en-US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或</a:t>
            </a:r>
            <a:r>
              <a:rPr lang="zh-CN" altLang="en-US" sz="2200" b="0" dirty="0">
                <a:solidFill>
                  <a:srgbClr val="FF0000"/>
                </a:solidFill>
                <a:effectLst/>
                <a:ea typeface="华文宋体" panose="02010600040101010101" pitchFamily="2" charset="-122"/>
              </a:rPr>
              <a:t>双引号</a:t>
            </a:r>
            <a:r>
              <a:rPr lang="zh-CN" altLang="en-US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括起来的一个字符或多个字符。</a:t>
            </a:r>
            <a:endParaRPr lang="en-US" altLang="zh-CN" sz="2200" b="0" dirty="0">
              <a:solidFill>
                <a:schemeClr val="tx1"/>
              </a:solidFill>
              <a:effectLst/>
              <a:ea typeface="华文宋体" panose="02010600040101010101" pitchFamily="2" charset="-122"/>
            </a:endParaRPr>
          </a:p>
          <a:p>
            <a:pPr marL="0" indent="187325" algn="just">
              <a:spcBef>
                <a:spcPts val="600"/>
              </a:spcBef>
              <a:buNone/>
            </a:pPr>
            <a:r>
              <a:rPr lang="zh-CN" altLang="en-US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字符串常量</a:t>
            </a:r>
            <a:r>
              <a:rPr lang="zh-CN" altLang="en-US" sz="2200" b="0" dirty="0" smtClean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以各</a:t>
            </a:r>
            <a:r>
              <a:rPr lang="zh-CN" altLang="en-US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字符的</a:t>
            </a:r>
            <a:r>
              <a:rPr lang="en-US" altLang="zh-CN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ASCII</a:t>
            </a:r>
            <a:r>
              <a:rPr lang="zh-CN" altLang="en-US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码形式存储在内存中，如</a:t>
            </a:r>
            <a:r>
              <a:rPr lang="zh-CN" altLang="en-US" sz="2200" b="0" dirty="0" smtClean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‘</a:t>
            </a:r>
            <a:r>
              <a:rPr lang="en-US" altLang="zh-CN" sz="2200" b="0" dirty="0" smtClean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B’，</a:t>
            </a:r>
            <a:r>
              <a:rPr lang="zh-CN" altLang="en-US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在内存中就是</a:t>
            </a:r>
            <a:r>
              <a:rPr lang="zh-CN" altLang="en-US" sz="2200" b="0" dirty="0" smtClean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4</a:t>
            </a:r>
            <a:r>
              <a:rPr lang="en-US" altLang="zh-CN" sz="2200" b="0" dirty="0" smtClean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2H</a:t>
            </a:r>
            <a:r>
              <a:rPr lang="en-US" altLang="zh-CN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，‘12’</a:t>
            </a:r>
            <a:r>
              <a:rPr lang="zh-CN" altLang="en-US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就是31</a:t>
            </a:r>
            <a:r>
              <a:rPr lang="en-US" altLang="zh-CN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H，32H。</a:t>
            </a:r>
            <a:r>
              <a:rPr lang="zh-CN" altLang="en-US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使用时可在单引号内直接写字符序列，如‘12</a:t>
            </a:r>
            <a:r>
              <a:rPr lang="en-US" altLang="zh-CN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AB’，</a:t>
            </a:r>
            <a:r>
              <a:rPr lang="zh-CN" altLang="en-US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也可写字符的</a:t>
            </a:r>
            <a:r>
              <a:rPr lang="en-US" altLang="zh-CN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ASCII</a:t>
            </a:r>
            <a:r>
              <a:rPr lang="zh-CN" altLang="en-US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码，</a:t>
            </a:r>
            <a:r>
              <a:rPr lang="en-US" altLang="zh-CN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ASCII</a:t>
            </a:r>
            <a:r>
              <a:rPr lang="zh-CN" altLang="en-US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码之间用逗号分隔（此时不需要用单引号），如31</a:t>
            </a:r>
            <a:r>
              <a:rPr lang="en-US" altLang="zh-CN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H，32H，41H，42H</a:t>
            </a:r>
            <a:r>
              <a:rPr lang="zh-CN" altLang="en-US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，该序列等同字符串‘12</a:t>
            </a:r>
            <a:r>
              <a:rPr lang="en-US" altLang="zh-CN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AB’。</a:t>
            </a:r>
          </a:p>
          <a:p>
            <a:pPr marL="0" indent="187325" algn="just">
              <a:spcBef>
                <a:spcPts val="600"/>
              </a:spcBef>
              <a:buNone/>
            </a:pPr>
            <a:r>
              <a:rPr lang="zh-CN" altLang="en-US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引号可以嵌套：</a:t>
            </a:r>
            <a:endParaRPr lang="en-US" altLang="zh-CN" sz="2200" b="0" dirty="0">
              <a:solidFill>
                <a:schemeClr val="tx1"/>
              </a:solidFill>
              <a:effectLst/>
              <a:ea typeface="华文宋体" panose="02010600040101010101" pitchFamily="2" charset="-122"/>
            </a:endParaRPr>
          </a:p>
          <a:p>
            <a:pPr marL="400050" lvl="1" indent="187325" algn="just">
              <a:spcBef>
                <a:spcPts val="60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“This isn’t a test”</a:t>
            </a:r>
          </a:p>
          <a:p>
            <a:pPr marL="400050" lvl="1" indent="187325" algn="just">
              <a:spcBef>
                <a:spcPts val="60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  <a:effectLst/>
                <a:ea typeface="华文宋体" panose="02010600040101010101" pitchFamily="2" charset="-122"/>
              </a:rPr>
              <a:t>‘Say “Goodnight,” Gracie’</a:t>
            </a:r>
          </a:p>
          <a:p>
            <a:pPr marL="0" indent="187325">
              <a:spcBef>
                <a:spcPts val="600"/>
              </a:spcBef>
              <a:buNone/>
            </a:pPr>
            <a:endParaRPr lang="en-US" altLang="zh-CN" sz="2200" b="0" dirty="0"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187325">
              <a:spcBef>
                <a:spcPts val="60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3）</a:t>
            </a:r>
            <a:r>
              <a:rPr lang="zh-CN" altLang="en-US" sz="2200" b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符号常量</a:t>
            </a:r>
          </a:p>
          <a:p>
            <a:pPr marL="0" indent="187325">
              <a:spcBef>
                <a:spcPts val="600"/>
              </a:spcBef>
              <a:buNone/>
            </a:pPr>
            <a:r>
              <a:rPr lang="zh-CN" altLang="en-US" sz="2200" b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　符号常量是指用</a:t>
            </a:r>
            <a:r>
              <a:rPr lang="en-US" altLang="zh-CN" sz="2200" b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EQU</a:t>
            </a:r>
            <a:r>
              <a:rPr lang="zh-CN" altLang="en-US" sz="2200" b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伪指令或赋值语句“=”定义过的符号名，可作操作数项或在表达式中</a:t>
            </a:r>
            <a:r>
              <a:rPr lang="zh-CN" altLang="en-US" sz="2200" b="0" dirty="0" smtClean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使用，例：</a:t>
            </a:r>
            <a:r>
              <a:rPr lang="en-US" altLang="zh-CN" sz="2200" b="0" dirty="0" smtClean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temp </a:t>
            </a:r>
            <a:r>
              <a:rPr lang="en-US" altLang="zh-CN" sz="2200" b="0" dirty="0" err="1" smtClean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equ</a:t>
            </a:r>
            <a:r>
              <a:rPr lang="en-US" altLang="zh-CN" sz="2200" b="0" dirty="0" smtClean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 1, </a:t>
            </a:r>
            <a:r>
              <a:rPr lang="zh-CN" altLang="en-US" sz="2200" b="0" dirty="0" smtClean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或 </a:t>
            </a:r>
            <a:r>
              <a:rPr lang="en-US" altLang="zh-CN" sz="2200" b="0" dirty="0" smtClean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temp=1</a:t>
            </a:r>
            <a:r>
              <a:rPr lang="zh-CN" altLang="en-US" sz="2200" b="0" dirty="0" smtClean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zh-CN" altLang="en-US" sz="2200" b="0" dirty="0"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汇编语言语句的基本格式</a:t>
            </a:r>
          </a:p>
          <a:p>
            <a:pPr algn="l"/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9558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28673"/>
          <p:cNvSpPr txBox="1"/>
          <p:nvPr/>
        </p:nvSpPr>
        <p:spPr>
          <a:xfrm>
            <a:off x="1979712" y="1520785"/>
            <a:ext cx="5486400" cy="3816429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重点关注：</a:t>
            </a:r>
          </a:p>
          <a:p>
            <a:pPr marL="457200" indent="-457200">
              <a:spcBef>
                <a:spcPct val="50000"/>
              </a:spcBef>
            </a:pP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>
              <a:spcBef>
                <a:spcPct val="50000"/>
              </a:spcBef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指令的汇编格式及特点</a:t>
            </a:r>
          </a:p>
          <a:p>
            <a:pPr marL="457200" indent="-457200">
              <a:spcBef>
                <a:spcPct val="50000"/>
              </a:spcBef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指令的基本功能</a:t>
            </a:r>
          </a:p>
          <a:p>
            <a:pPr marL="457200" indent="-457200">
              <a:spcBef>
                <a:spcPct val="50000"/>
              </a:spcBef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指令的执行对标志位的影响</a:t>
            </a:r>
          </a:p>
          <a:p>
            <a:pPr marL="457200" indent="-457200">
              <a:spcBef>
                <a:spcPct val="50000"/>
              </a:spcBef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指令的特殊要求</a:t>
            </a:r>
          </a:p>
        </p:txBody>
      </p:sp>
      <p:sp>
        <p:nvSpPr>
          <p:cNvPr id="6" name="文本框 1"/>
          <p:cNvSpPr txBox="1"/>
          <p:nvPr/>
        </p:nvSpPr>
        <p:spPr>
          <a:xfrm>
            <a:off x="452120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第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3&amp;4</a:t>
            </a:r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讲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：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8086/8088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的指令系统</a:t>
            </a:r>
          </a:p>
        </p:txBody>
      </p:sp>
    </p:spTree>
    <p:extLst>
      <p:ext uri="{BB962C8B-B14F-4D97-AF65-F5344CB8AC3E}">
        <p14:creationId xmlns:p14="http://schemas.microsoft.com/office/powerpoint/2010/main" val="2706122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120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第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3&amp;4</a:t>
            </a:r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讲：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8086/8088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的指令系统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9612" y="1124744"/>
            <a:ext cx="550861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>
                <a:sym typeface="+mn-ea"/>
              </a:rPr>
              <a:t>建立汇编程序</a:t>
            </a:r>
            <a:endParaRPr lang="en-US" altLang="zh-CN" dirty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汇编语言程序格式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伪指令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表达式</a:t>
            </a:r>
            <a:r>
              <a:rPr lang="zh-CN" altLang="en-US" dirty="0" smtClean="0">
                <a:sym typeface="+mn-ea"/>
              </a:rPr>
              <a:t>操作符</a:t>
            </a:r>
            <a:endParaRPr lang="en-US" altLang="zh-CN" dirty="0" smtClean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/>
              <a:t>数据</a:t>
            </a:r>
            <a:r>
              <a:rPr lang="zh-CN" altLang="en-US" dirty="0"/>
              <a:t>传送指令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/>
              <a:t>算术指令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/>
              <a:t>逻辑指令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1422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956" y="1052736"/>
            <a:ext cx="7815456" cy="5148572"/>
          </a:xfrm>
        </p:spPr>
        <p:txBody>
          <a:bodyPr/>
          <a:lstStyle/>
          <a:p>
            <a:pPr algn="just"/>
            <a:r>
              <a:rPr lang="zh-CN" altLang="en-US" sz="2800" dirty="0">
                <a:effectLst/>
                <a:latin typeface="宋体" panose="02010600030101010101" pitchFamily="2" charset="-122"/>
              </a:rPr>
              <a:t>伪指令无相应的目标代码，因此也称为伪操作。</a:t>
            </a:r>
            <a:endParaRPr lang="en-US" altLang="zh-CN" sz="2800" dirty="0">
              <a:effectLst/>
              <a:latin typeface="宋体" panose="02010600030101010101" pitchFamily="2" charset="-122"/>
            </a:endParaRPr>
          </a:p>
          <a:p>
            <a:pPr algn="just"/>
            <a:r>
              <a:rPr lang="zh-CN" altLang="en-US" sz="2800" dirty="0">
                <a:effectLst/>
                <a:latin typeface="宋体" panose="02010600030101010101" pitchFamily="2" charset="-122"/>
              </a:rPr>
              <a:t>伪指令语句又称为说明性语句或管理语句。它不同于指令性语句，不是直接命令</a:t>
            </a:r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effectLst/>
                <a:latin typeface="宋体" panose="02010600030101010101" pitchFamily="2" charset="-122"/>
              </a:rPr>
              <a:t>去执行某一操作，而是命令汇编程序应当如何生成目标代码。</a:t>
            </a:r>
            <a:endParaRPr lang="en-US" altLang="zh-CN" sz="2800" dirty="0">
              <a:effectLst/>
              <a:latin typeface="宋体" panose="02010600030101010101" pitchFamily="2" charset="-122"/>
            </a:endParaRPr>
          </a:p>
          <a:p>
            <a:pPr algn="just"/>
            <a:r>
              <a:rPr lang="zh-CN" altLang="en-US" dirty="0">
                <a:effectLst/>
                <a:latin typeface="宋体" panose="02010600030101010101" pitchFamily="2" charset="-122"/>
              </a:rPr>
              <a:t>伪指令是汇编程序对源程序进行汇编时处理的操作，完成</a:t>
            </a:r>
            <a:r>
              <a:rPr lang="zh-CN" altLang="en-US" dirty="0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逻辑段的定义、存储模式定义、数据定义、存储器分配、指示程序开始结束</a:t>
            </a:r>
            <a:r>
              <a:rPr lang="zh-CN" altLang="en-US" dirty="0">
                <a:effectLst/>
                <a:latin typeface="宋体" panose="02010600030101010101" pitchFamily="2" charset="-122"/>
              </a:rPr>
              <a:t>等功能。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伪指令</a:t>
            </a:r>
          </a:p>
        </p:txBody>
      </p:sp>
    </p:spTree>
    <p:extLst>
      <p:ext uri="{BB962C8B-B14F-4D97-AF65-F5344CB8AC3E}">
        <p14:creationId xmlns:p14="http://schemas.microsoft.com/office/powerpoint/2010/main" val="332055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59160" y="1143129"/>
            <a:ext cx="7429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dirty="0">
                <a:solidFill>
                  <a:srgbClr val="000000"/>
                </a:solidFill>
              </a:rPr>
              <a:t>        </a:t>
            </a:r>
            <a:r>
              <a:rPr lang="zh-CN" altLang="en-US" dirty="0">
                <a:solidFill>
                  <a:srgbClr val="000000"/>
                </a:solidFill>
              </a:rPr>
              <a:t>常用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伪指令：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087730" y="1988840"/>
            <a:ext cx="457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b="1" dirty="0">
                <a:solidFill>
                  <a:srgbClr val="000000"/>
                </a:solidFill>
              </a:rPr>
              <a:t>   段定义伪操作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b="1" dirty="0" smtClean="0">
                <a:solidFill>
                  <a:srgbClr val="000000"/>
                </a:solidFill>
              </a:rPr>
              <a:t>   数据</a:t>
            </a:r>
            <a:r>
              <a:rPr lang="zh-CN" altLang="en-US" b="1" dirty="0">
                <a:solidFill>
                  <a:srgbClr val="000000"/>
                </a:solidFill>
              </a:rPr>
              <a:t>定义及存储器分配伪操作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b="1" dirty="0">
                <a:solidFill>
                  <a:srgbClr val="000000"/>
                </a:solidFill>
              </a:rPr>
              <a:t>   表达式赋值伪操作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b="1" dirty="0">
                <a:solidFill>
                  <a:srgbClr val="000000"/>
                </a:solidFill>
              </a:rPr>
              <a:t>   </a:t>
            </a:r>
            <a:r>
              <a:rPr lang="zh-CN" altLang="en-US" b="1" dirty="0" smtClean="0">
                <a:solidFill>
                  <a:srgbClr val="000000"/>
                </a:solidFill>
              </a:rPr>
              <a:t>基数</a:t>
            </a:r>
            <a:r>
              <a:rPr lang="zh-CN" altLang="en-US" b="1" dirty="0">
                <a:solidFill>
                  <a:srgbClr val="000000"/>
                </a:solidFill>
              </a:rPr>
              <a:t>控制伪操作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971600" y="5643246"/>
            <a:ext cx="7429140" cy="5400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有关过程定义、宏汇编的伪指令将在后续章节介绍。</a:t>
            </a:r>
          </a:p>
        </p:txBody>
      </p:sp>
      <p:sp>
        <p:nvSpPr>
          <p:cNvPr id="8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伪指令</a:t>
            </a:r>
          </a:p>
        </p:txBody>
      </p:sp>
    </p:spTree>
    <p:extLst>
      <p:ext uri="{BB962C8B-B14F-4D97-AF65-F5344CB8AC3E}">
        <p14:creationId xmlns:p14="http://schemas.microsoft.com/office/powerpoint/2010/main" val="3991971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11560" y="1016732"/>
            <a:ext cx="434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◆ </a:t>
            </a:r>
            <a:r>
              <a:rPr lang="zh-CN" altLang="en-US" b="1" dirty="0" smtClean="0">
                <a:solidFill>
                  <a:srgbClr val="000000"/>
                </a:solidFill>
              </a:rPr>
              <a:t>段定义</a:t>
            </a:r>
            <a:r>
              <a:rPr lang="zh-CN" altLang="en-US" b="1" dirty="0">
                <a:solidFill>
                  <a:srgbClr val="000000"/>
                </a:solidFill>
              </a:rPr>
              <a:t>伪指令：</a:t>
            </a:r>
          </a:p>
        </p:txBody>
      </p:sp>
      <p:sp>
        <p:nvSpPr>
          <p:cNvPr id="18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伪指令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1560" y="1600199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en-US" sz="2200" b="0" kern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汇编语言源程序是用分段的方法来组织程序、数据和变量的。一个汇编语言源程序由若干个逻辑段组成。 </a:t>
            </a:r>
          </a:p>
          <a:p>
            <a:pPr>
              <a:spcBef>
                <a:spcPts val="600"/>
              </a:spcBef>
            </a:pPr>
            <a:r>
              <a:rPr lang="zh-CN" altLang="en-US" sz="2200" b="0" kern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段定义伪指令的格式如下：</a:t>
            </a:r>
            <a:endParaRPr lang="en-US" altLang="zh-CN" sz="2200" b="0" kern="0" dirty="0"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altLang="zh-CN" sz="2200" b="0" kern="0" dirty="0"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altLang="zh-CN" sz="2200" b="0" kern="0" dirty="0"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altLang="zh-CN" sz="2200" b="0" kern="0" dirty="0"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zh-CN" altLang="en-US" sz="2200" b="0" kern="0" dirty="0"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altLang="zh-CN" sz="2200" b="0" kern="0" dirty="0"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altLang="zh-CN" sz="2200" b="0" kern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SEGMENT</a:t>
            </a:r>
            <a:r>
              <a:rPr lang="zh-CN" altLang="en-US" sz="2200" b="0" kern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sz="2200" b="0" kern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ENDS</a:t>
            </a:r>
            <a:r>
              <a:rPr lang="zh-CN" altLang="en-US" sz="2200" b="0" kern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前边的段名表示定义的逻辑段的名字，必须相同，否则汇编程序将无法辨认。起什么名字可由程序员自行决定，要有一定的意义，</a:t>
            </a:r>
            <a:r>
              <a:rPr lang="zh-CN" altLang="en-US" sz="2200" b="0" kern="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不要与指令助记符或伪指令重名</a:t>
            </a:r>
            <a:r>
              <a:rPr lang="zh-CN" altLang="en-US" sz="2200" b="0" kern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。 </a:t>
            </a:r>
            <a:endParaRPr lang="en-US" altLang="zh-CN" sz="2200" b="0" kern="0" dirty="0"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200" b="0" kern="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当定义除代码段以外其他段时，段内不能包括指令语句</a:t>
            </a:r>
            <a:r>
              <a:rPr lang="zh-CN" altLang="en-US" sz="2200" b="0" kern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899592" y="3068960"/>
            <a:ext cx="7344816" cy="132343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000" b="1" dirty="0">
                <a:solidFill>
                  <a:srgbClr val="FF0000"/>
                </a:solidFill>
              </a:rPr>
              <a:t>段名  </a:t>
            </a:r>
            <a:r>
              <a:rPr lang="en-US" altLang="zh-CN" sz="2000" b="1" dirty="0">
                <a:solidFill>
                  <a:srgbClr val="FF0000"/>
                </a:solidFill>
              </a:rPr>
              <a:t>SEGMENT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just" eaLnBrk="0" hangingPunct="0"/>
            <a:r>
              <a:rPr lang="en-US" altLang="zh-CN" sz="2000" dirty="0" smtClean="0">
                <a:solidFill>
                  <a:srgbClr val="FF0000"/>
                </a:solidFill>
              </a:rPr>
              <a:t>          ……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just" eaLnBrk="0" hangingPunct="0"/>
            <a:r>
              <a:rPr lang="en-US" altLang="zh-CN" sz="2000" dirty="0">
                <a:solidFill>
                  <a:srgbClr val="FF0000"/>
                </a:solidFill>
              </a:rPr>
              <a:t>          ……                          ; 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语句序列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algn="just" eaLnBrk="0" hangingPunct="0"/>
            <a:r>
              <a:rPr lang="zh-CN" altLang="en-US" sz="2000" b="1" dirty="0">
                <a:solidFill>
                  <a:srgbClr val="FF0000"/>
                </a:solidFill>
              </a:rPr>
              <a:t>段名  </a:t>
            </a:r>
            <a:r>
              <a:rPr lang="en-US" altLang="zh-CN" sz="2000" b="1" dirty="0">
                <a:solidFill>
                  <a:srgbClr val="FF0000"/>
                </a:solidFill>
              </a:rPr>
              <a:t>ENDS</a:t>
            </a:r>
          </a:p>
        </p:txBody>
      </p:sp>
    </p:spTree>
    <p:extLst>
      <p:ext uri="{BB962C8B-B14F-4D97-AF65-F5344CB8AC3E}">
        <p14:creationId xmlns:p14="http://schemas.microsoft.com/office/powerpoint/2010/main" val="3371668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524" y="1016732"/>
            <a:ext cx="8856476" cy="5400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effectLst/>
              </a:rPr>
              <a:t>　</a:t>
            </a:r>
            <a:r>
              <a:rPr lang="en-US" altLang="zh-CN" sz="2000" b="0" dirty="0">
                <a:effectLst/>
              </a:rPr>
              <a:t>;* * * * * * * * * * * * * * * * * * * * * * *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000" b="0" dirty="0">
                <a:effectLst/>
              </a:rPr>
              <a:t>　</a:t>
            </a:r>
            <a:r>
              <a:rPr lang="en-US" altLang="zh-CN" sz="2000" b="0" dirty="0" smtClean="0">
                <a:effectLst/>
              </a:rPr>
              <a:t>data_seg1    </a:t>
            </a:r>
            <a:r>
              <a:rPr lang="en-US" altLang="zh-CN" sz="2000" b="0" dirty="0">
                <a:effectLst/>
              </a:rPr>
              <a:t>segment </a:t>
            </a:r>
            <a:r>
              <a:rPr lang="en-US" altLang="zh-CN" sz="2000" b="0" dirty="0" smtClean="0">
                <a:effectLst/>
              </a:rPr>
              <a:t>       </a:t>
            </a:r>
            <a:r>
              <a:rPr lang="zh-CN" altLang="en-US" sz="2000" b="0" dirty="0">
                <a:effectLst/>
              </a:rPr>
              <a:t>　</a:t>
            </a:r>
            <a:r>
              <a:rPr lang="en-US" altLang="zh-CN" sz="2000" b="0" dirty="0">
                <a:effectLst/>
              </a:rPr>
              <a:t>; </a:t>
            </a:r>
            <a:r>
              <a:rPr lang="zh-CN" altLang="en-US" sz="2000" b="0" dirty="0">
                <a:effectLst/>
              </a:rPr>
              <a:t>定义数据段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b="0" dirty="0">
                <a:effectLst/>
              </a:rPr>
              <a:t>　　　</a:t>
            </a:r>
            <a:r>
              <a:rPr lang="en-US" altLang="zh-CN" sz="2000" b="0" dirty="0">
                <a:effectLst/>
              </a:rPr>
              <a:t>.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b="0" dirty="0">
                <a:effectLst/>
              </a:rPr>
              <a:t>　　　</a:t>
            </a:r>
            <a:r>
              <a:rPr lang="en-US" altLang="zh-CN" sz="2000" b="0" dirty="0">
                <a:effectLst/>
              </a:rPr>
              <a:t>.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    </a:t>
            </a:r>
            <a:r>
              <a:rPr lang="en-US" altLang="zh-CN" sz="2000" b="0" dirty="0" smtClean="0">
                <a:effectLst/>
              </a:rPr>
              <a:t>data_seg1    ends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000" b="0" dirty="0">
                <a:effectLst/>
              </a:rPr>
              <a:t>　</a:t>
            </a:r>
            <a:r>
              <a:rPr lang="en-US" altLang="zh-CN" sz="2000" b="0" dirty="0">
                <a:effectLst/>
              </a:rPr>
              <a:t>; * * * * * * * * * * * * * * * * * * * * * * *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0" dirty="0">
                <a:effectLst/>
              </a:rPr>
              <a:t>data_seg2 </a:t>
            </a:r>
            <a:r>
              <a:rPr lang="en-US" altLang="zh-CN" sz="2000" b="0" dirty="0" smtClean="0">
                <a:effectLst/>
              </a:rPr>
              <a:t>   segment </a:t>
            </a:r>
            <a:r>
              <a:rPr lang="zh-CN" altLang="en-US" sz="2000" b="0" dirty="0">
                <a:effectLst/>
              </a:rPr>
              <a:t>　　　</a:t>
            </a:r>
            <a:r>
              <a:rPr lang="en-US" altLang="zh-CN" sz="2000" b="0" dirty="0" smtClean="0">
                <a:effectLst/>
              </a:rPr>
              <a:t>; </a:t>
            </a:r>
            <a:r>
              <a:rPr lang="zh-CN" altLang="en-US" sz="2000" b="0" dirty="0">
                <a:effectLst/>
              </a:rPr>
              <a:t>定义附加段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b="0" dirty="0">
                <a:effectLst/>
              </a:rPr>
              <a:t>　　　</a:t>
            </a:r>
            <a:r>
              <a:rPr lang="en-US" altLang="zh-CN" sz="2000" b="0" dirty="0">
                <a:effectLst/>
              </a:rPr>
              <a:t>.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b="0" dirty="0">
                <a:effectLst/>
              </a:rPr>
              <a:t>　　　</a:t>
            </a:r>
            <a:r>
              <a:rPr lang="en-US" altLang="zh-CN" sz="2000" b="0" dirty="0">
                <a:effectLst/>
              </a:rPr>
              <a:t>.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b="0" dirty="0">
                <a:effectLst/>
              </a:rPr>
              <a:t>　</a:t>
            </a:r>
            <a:r>
              <a:rPr lang="en-US" altLang="zh-CN" sz="2000" b="0" dirty="0">
                <a:effectLst/>
              </a:rPr>
              <a:t>data_seg2 </a:t>
            </a:r>
            <a:r>
              <a:rPr lang="en-US" altLang="zh-CN" sz="2000" b="0" dirty="0" smtClean="0">
                <a:effectLst/>
              </a:rPr>
              <a:t>   ends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000" b="0" dirty="0">
                <a:effectLst/>
              </a:rPr>
              <a:t>　</a:t>
            </a:r>
            <a:r>
              <a:rPr lang="en-US" altLang="zh-CN" sz="2000" b="0" dirty="0">
                <a:effectLst/>
              </a:rPr>
              <a:t>; * * * * * * * * * * * * * * * * * * * * * * *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000" b="0" dirty="0">
                <a:effectLst/>
              </a:rPr>
              <a:t>　</a:t>
            </a:r>
            <a:r>
              <a:rPr lang="en-US" altLang="zh-CN" sz="2000" b="0" dirty="0" err="1">
                <a:effectLst/>
              </a:rPr>
              <a:t>code_seg</a:t>
            </a:r>
            <a:r>
              <a:rPr lang="en-US" altLang="zh-CN" sz="2000" b="0" dirty="0">
                <a:effectLst/>
              </a:rPr>
              <a:t> </a:t>
            </a:r>
            <a:r>
              <a:rPr lang="en-US" altLang="zh-CN" sz="2000" b="0" dirty="0" smtClean="0">
                <a:effectLst/>
              </a:rPr>
              <a:t>    segment </a:t>
            </a:r>
            <a:r>
              <a:rPr lang="zh-CN" altLang="en-US" sz="2000" b="0" dirty="0">
                <a:effectLst/>
              </a:rPr>
              <a:t>　　</a:t>
            </a:r>
            <a:r>
              <a:rPr lang="en-US" altLang="zh-CN" sz="2000" b="0" dirty="0" smtClean="0">
                <a:effectLst/>
              </a:rPr>
              <a:t>; </a:t>
            </a:r>
            <a:r>
              <a:rPr lang="zh-CN" altLang="en-US" sz="2000" b="0" dirty="0">
                <a:effectLst/>
              </a:rPr>
              <a:t>定义代码</a:t>
            </a:r>
            <a:r>
              <a:rPr lang="zh-CN" altLang="en-US" sz="2000" b="0" dirty="0" smtClean="0">
                <a:effectLst/>
              </a:rPr>
              <a:t>段</a:t>
            </a:r>
            <a:endParaRPr lang="en-US" altLang="zh-CN" sz="2000" b="0" dirty="0" smtClean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effectLst/>
              </a:rPr>
              <a:t>	</a:t>
            </a:r>
            <a:r>
              <a:rPr lang="en-US" altLang="zh-CN" sz="2000" b="0" dirty="0" smtClean="0">
                <a:effectLst/>
              </a:rPr>
              <a:t>ASSUME   </a:t>
            </a:r>
            <a:r>
              <a:rPr lang="en-US" altLang="zh-CN" sz="2000" b="0" dirty="0" err="1" smtClean="0">
                <a:effectLst/>
              </a:rPr>
              <a:t>cs</a:t>
            </a:r>
            <a:r>
              <a:rPr lang="en-US" altLang="zh-CN" sz="2000" b="0" dirty="0" smtClean="0">
                <a:effectLst/>
              </a:rPr>
              <a:t>: </a:t>
            </a:r>
            <a:r>
              <a:rPr lang="en-US" altLang="zh-CN" sz="2000" b="0" dirty="0" err="1" smtClean="0">
                <a:effectLst/>
              </a:rPr>
              <a:t>code_seg</a:t>
            </a:r>
            <a:r>
              <a:rPr lang="en-US" altLang="zh-CN" sz="2000" b="0" dirty="0" smtClean="0">
                <a:effectLst/>
              </a:rPr>
              <a:t>, ds: data_seg1, </a:t>
            </a:r>
            <a:r>
              <a:rPr lang="en-US" altLang="zh-CN" sz="2000" b="0" dirty="0" err="1" smtClean="0">
                <a:effectLst/>
              </a:rPr>
              <a:t>es</a:t>
            </a:r>
            <a:r>
              <a:rPr lang="en-US" altLang="zh-CN" sz="2000" b="0" dirty="0" smtClean="0">
                <a:effectLst/>
              </a:rPr>
              <a:t>: data_seg2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b="0" dirty="0">
                <a:effectLst/>
              </a:rPr>
              <a:t>　　</a:t>
            </a:r>
            <a:r>
              <a:rPr lang="en-US" altLang="zh-CN" sz="2000" b="0" dirty="0">
                <a:solidFill>
                  <a:srgbClr val="FF0000"/>
                </a:solidFill>
                <a:effectLst/>
              </a:rPr>
              <a:t>start: </a:t>
            </a:r>
            <a:r>
              <a:rPr lang="zh-CN" altLang="en-US" sz="2000" b="0" dirty="0">
                <a:effectLst/>
              </a:rPr>
              <a:t>　　　　　　　</a:t>
            </a:r>
            <a:r>
              <a:rPr lang="zh-CN" altLang="en-US" sz="2000" b="0" dirty="0" smtClean="0">
                <a:effectLst/>
              </a:rPr>
              <a:t> </a:t>
            </a:r>
            <a:r>
              <a:rPr lang="en-US" altLang="zh-CN" sz="2000" b="0" dirty="0">
                <a:effectLst/>
              </a:rPr>
              <a:t>; </a:t>
            </a:r>
            <a:r>
              <a:rPr lang="zh-CN" altLang="en-US" sz="2000" b="0" dirty="0">
                <a:effectLst/>
              </a:rPr>
              <a:t>程序执行的起始</a:t>
            </a:r>
            <a:r>
              <a:rPr lang="zh-CN" altLang="en-US" sz="2000" b="0" dirty="0" smtClean="0">
                <a:effectLst/>
              </a:rPr>
              <a:t>地址，</a:t>
            </a:r>
            <a:r>
              <a:rPr lang="en-US" altLang="zh-CN" sz="2000" b="0" dirty="0" smtClean="0">
                <a:solidFill>
                  <a:srgbClr val="FF0000"/>
                </a:solidFill>
                <a:effectLst/>
              </a:rPr>
              <a:t>start</a:t>
            </a:r>
            <a:r>
              <a:rPr lang="zh-CN" altLang="en-US" sz="2000" b="0" dirty="0">
                <a:solidFill>
                  <a:srgbClr val="FF0000"/>
                </a:solidFill>
                <a:effectLst/>
              </a:rPr>
              <a:t>表示程序执行的入口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b="0" dirty="0">
                <a:effectLst/>
              </a:rPr>
              <a:t>　　　　　　　　　　　　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b="0" dirty="0">
                <a:effectLst/>
              </a:rPr>
              <a:t>　 </a:t>
            </a:r>
            <a:r>
              <a:rPr lang="en-US" altLang="zh-CN" sz="2000" b="0" dirty="0" err="1">
                <a:effectLst/>
              </a:rPr>
              <a:t>code_seg</a:t>
            </a:r>
            <a:r>
              <a:rPr lang="en-US" altLang="zh-CN" sz="2000" b="0" dirty="0">
                <a:effectLst/>
              </a:rPr>
              <a:t> </a:t>
            </a:r>
            <a:r>
              <a:rPr lang="en-US" altLang="zh-CN" sz="2000" b="0" dirty="0" smtClean="0">
                <a:effectLst/>
              </a:rPr>
              <a:t>   ends </a:t>
            </a:r>
            <a:r>
              <a:rPr lang="zh-CN" altLang="en-US" sz="2000" b="0" dirty="0">
                <a:effectLst/>
              </a:rPr>
              <a:t>　　　</a:t>
            </a:r>
            <a:r>
              <a:rPr lang="zh-CN" altLang="en-US" sz="2000" b="0" dirty="0" smtClean="0">
                <a:effectLst/>
              </a:rPr>
              <a:t> </a:t>
            </a:r>
            <a:r>
              <a:rPr lang="en-US" altLang="zh-CN" sz="2000" b="0" dirty="0">
                <a:effectLst/>
              </a:rPr>
              <a:t>; </a:t>
            </a:r>
            <a:r>
              <a:rPr lang="zh-CN" altLang="en-US" sz="2000" b="0" dirty="0">
                <a:solidFill>
                  <a:srgbClr val="FF0000"/>
                </a:solidFill>
                <a:effectLst/>
              </a:rPr>
              <a:t>代码段结束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b="0" dirty="0">
                <a:effectLst/>
              </a:rPr>
              <a:t>　　　</a:t>
            </a:r>
            <a:r>
              <a:rPr lang="zh-CN" altLang="en-US" sz="2000" b="0" dirty="0" smtClean="0">
                <a:effectLst/>
              </a:rPr>
              <a:t>  </a:t>
            </a:r>
            <a:r>
              <a:rPr lang="en-US" altLang="zh-CN" sz="2000" b="0" dirty="0">
                <a:effectLst/>
              </a:rPr>
              <a:t>end </a:t>
            </a:r>
            <a:r>
              <a:rPr lang="zh-CN" altLang="en-US" sz="2000" b="0" dirty="0">
                <a:effectLst/>
              </a:rPr>
              <a:t>　　</a:t>
            </a:r>
            <a:r>
              <a:rPr lang="en-US" altLang="zh-CN" sz="2000" b="0" dirty="0">
                <a:solidFill>
                  <a:srgbClr val="FF0000"/>
                </a:solidFill>
                <a:effectLst/>
              </a:rPr>
              <a:t>start	</a:t>
            </a:r>
            <a:r>
              <a:rPr lang="en-US" altLang="zh-CN" sz="2000" b="0" dirty="0" smtClean="0">
                <a:solidFill>
                  <a:srgbClr val="FF0000"/>
                </a:solidFill>
                <a:effectLst/>
              </a:rPr>
              <a:t>   </a:t>
            </a:r>
            <a:r>
              <a:rPr lang="en-US" altLang="zh-CN" sz="2000" b="0" dirty="0">
                <a:solidFill>
                  <a:srgbClr val="FF0000"/>
                </a:solidFill>
                <a:effectLst/>
              </a:rPr>
              <a:t>;</a:t>
            </a:r>
            <a:r>
              <a:rPr lang="zh-CN" altLang="en-US" sz="2000" b="0" dirty="0">
                <a:solidFill>
                  <a:srgbClr val="FF0000"/>
                </a:solidFill>
                <a:effectLst/>
              </a:rPr>
              <a:t>源程序</a:t>
            </a:r>
            <a:r>
              <a:rPr lang="zh-CN" altLang="en-US" sz="2000" b="0" dirty="0" smtClean="0">
                <a:solidFill>
                  <a:srgbClr val="FF0000"/>
                </a:solidFill>
                <a:effectLst/>
              </a:rPr>
              <a:t>结束</a:t>
            </a:r>
            <a:endParaRPr lang="zh-CN" altLang="en-US" sz="2000" b="0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伪指令</a:t>
            </a:r>
          </a:p>
        </p:txBody>
      </p:sp>
    </p:spTree>
    <p:extLst>
      <p:ext uri="{BB962C8B-B14F-4D97-AF65-F5344CB8AC3E}">
        <p14:creationId xmlns:p14="http://schemas.microsoft.com/office/powerpoint/2010/main" val="3584192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13178"/>
            <a:ext cx="8136904" cy="5328592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zh-CN" altLang="en-US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段定义后，还要规定段的性质，也就是要明确段和段寄存器的关系</a:t>
            </a:r>
            <a:r>
              <a:rPr lang="zh-CN" altLang="fr-FR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zh-CN" altLang="en-US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这可用</a:t>
            </a:r>
            <a:r>
              <a:rPr lang="fr-FR" altLang="zh-CN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ASSUME</a:t>
            </a:r>
            <a:r>
              <a:rPr lang="zh-CN" altLang="en-US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伪指令来实现。</a:t>
            </a:r>
            <a:endParaRPr lang="zh-CN" altLang="en-US" sz="2200" b="0" dirty="0">
              <a:effectLst/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US" altLang="zh-CN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ASSUME</a:t>
            </a:r>
            <a:r>
              <a:rPr lang="zh-CN" altLang="en-US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伪指令的格式为：</a:t>
            </a:r>
            <a:endParaRPr lang="zh-CN" altLang="en-US" sz="2200" b="0" dirty="0">
              <a:effectLst/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FontTx/>
              <a:buNone/>
            </a:pPr>
            <a:r>
              <a:rPr lang="en-US" altLang="zh-CN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ASSUME    </a:t>
            </a:r>
            <a:r>
              <a:rPr lang="zh-CN" altLang="en-US" sz="2200" b="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段寄存器：段名</a:t>
            </a:r>
            <a:r>
              <a:rPr lang="en-US" altLang="zh-CN" sz="2200" b="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200" b="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，段寄存器：段名</a:t>
            </a:r>
            <a:r>
              <a:rPr lang="en-US" altLang="zh-CN" sz="2200" b="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……</a:t>
            </a:r>
            <a:r>
              <a:rPr lang="en-US" altLang="zh-CN" sz="2200" b="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 ]</a:t>
            </a:r>
          </a:p>
          <a:p>
            <a:pPr algn="just">
              <a:spcBef>
                <a:spcPts val="1200"/>
              </a:spcBef>
            </a:pPr>
            <a:r>
              <a:rPr lang="zh-CN" altLang="en-US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或者：</a:t>
            </a:r>
            <a:endParaRPr lang="zh-CN" altLang="en-US" sz="2200" b="0" dirty="0">
              <a:effectLst/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FontTx/>
              <a:buNone/>
            </a:pPr>
            <a:r>
              <a:rPr lang="en-US" altLang="zh-CN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ASSUME    </a:t>
            </a:r>
            <a:r>
              <a:rPr lang="zh-CN" altLang="fr-FR" sz="2200" b="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段寄存器</a:t>
            </a:r>
            <a:r>
              <a:rPr lang="zh-CN" altLang="en-US" sz="2200" b="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sz="2200" b="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NOTHING   </a:t>
            </a:r>
            <a:r>
              <a:rPr lang="zh-CN" altLang="en-US" sz="2200" b="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；取消原段寄存器的指定</a:t>
            </a:r>
            <a:endParaRPr lang="zh-CN" altLang="en-US" sz="2200" b="0" dirty="0">
              <a:solidFill>
                <a:srgbClr val="FF0000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段寄存器可以是</a:t>
            </a:r>
            <a:r>
              <a:rPr lang="en-US" altLang="zh-CN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CS</a:t>
            </a:r>
            <a:r>
              <a:rPr lang="zh-CN" altLang="en-US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DS</a:t>
            </a:r>
            <a:r>
              <a:rPr lang="zh-CN" altLang="en-US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ES</a:t>
            </a:r>
            <a:r>
              <a:rPr lang="zh-CN" altLang="en-US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SS</a:t>
            </a:r>
            <a:r>
              <a:rPr lang="zh-CN" altLang="en-US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sz="2200" b="0" dirty="0"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200" b="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注意：</a:t>
            </a:r>
            <a:r>
              <a:rPr lang="en-US" altLang="zh-CN" sz="2200" b="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ASSUME</a:t>
            </a:r>
            <a:r>
              <a:rPr lang="zh-CN" altLang="en-US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伪指令只是指出各逻辑段应该装填的地址，但并未真正将段基址装入相应的段寄存器中，所以在程序的代码段开始处就应该先进行</a:t>
            </a:r>
            <a:r>
              <a:rPr lang="en-US" altLang="zh-CN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DS</a:t>
            </a:r>
            <a:r>
              <a:rPr lang="zh-CN" altLang="en-US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ES</a:t>
            </a:r>
            <a:r>
              <a:rPr lang="zh-CN" altLang="en-US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SS</a:t>
            </a:r>
            <a:r>
              <a:rPr lang="zh-CN" altLang="en-US" sz="2200" b="0" dirty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段基址的装填，否则无法正确对数据进行寻址操作。</a:t>
            </a:r>
            <a:r>
              <a:rPr lang="en-US" altLang="zh-CN" sz="220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CS</a:t>
            </a:r>
            <a:r>
              <a:rPr lang="zh-CN" altLang="en-US" sz="220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由系统自动装填</a:t>
            </a:r>
            <a:r>
              <a:rPr lang="zh-CN" altLang="en-US" sz="2200" b="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zh-CN" altLang="en-US" sz="2200" b="0" dirty="0"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伪指令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96163" y="980728"/>
            <a:ext cx="434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◆ </a:t>
            </a:r>
            <a:r>
              <a:rPr lang="en-US" altLang="zh-CN" dirty="0">
                <a:solidFill>
                  <a:srgbClr val="000000"/>
                </a:solidFill>
              </a:rPr>
              <a:t>ASSUME</a:t>
            </a:r>
            <a:r>
              <a:rPr lang="zh-CN" altLang="en-US" dirty="0">
                <a:solidFill>
                  <a:srgbClr val="000000"/>
                </a:solidFill>
              </a:rPr>
              <a:t>伪指令 ：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797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07120" y="1237828"/>
            <a:ext cx="25006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</a:rPr>
              <a:t>◆</a:t>
            </a:r>
            <a:r>
              <a:rPr lang="zh-CN" altLang="en-US" b="1" dirty="0" smtClean="0">
                <a:solidFill>
                  <a:srgbClr val="000000"/>
                </a:solidFill>
              </a:rPr>
              <a:t>段定义</a:t>
            </a:r>
            <a:r>
              <a:rPr lang="zh-CN" altLang="en-US" b="1" dirty="0">
                <a:solidFill>
                  <a:srgbClr val="000000"/>
                </a:solidFill>
              </a:rPr>
              <a:t>伪指令：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807804" y="1016732"/>
            <a:ext cx="5904656" cy="5407634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data   segment         </a:t>
            </a:r>
            <a:r>
              <a:rPr lang="en-US" altLang="zh-CN" sz="1600" b="1" dirty="0">
                <a:solidFill>
                  <a:srgbClr val="000000"/>
                </a:solidFill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定义数据段</a:t>
            </a:r>
            <a:endParaRPr lang="zh-CN" altLang="en-US" sz="18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CN" sz="1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data   ends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;----------------------------------------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extra  segment         </a:t>
            </a:r>
            <a:r>
              <a:rPr lang="en-US" altLang="zh-CN" sz="1600" b="1" dirty="0">
                <a:solidFill>
                  <a:srgbClr val="000000"/>
                </a:solidFill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定义附加段</a:t>
            </a:r>
            <a:endParaRPr lang="zh-CN" altLang="en-US" sz="18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CN" sz="1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extra  ends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;----------------------------------------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code   segment         </a:t>
            </a:r>
            <a:r>
              <a:rPr lang="en-US" altLang="zh-CN" sz="1600" b="1" dirty="0">
                <a:solidFill>
                  <a:srgbClr val="000000"/>
                </a:solidFill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定义代码段</a:t>
            </a:r>
            <a:endParaRPr lang="zh-CN" altLang="en-US" sz="18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assume </a:t>
            </a:r>
            <a:r>
              <a:rPr lang="en-US" altLang="zh-CN" sz="16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cs:code</a:t>
            </a:r>
            <a:r>
              <a:rPr lang="en-US" altLang="zh-CN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ds:data</a:t>
            </a:r>
            <a:r>
              <a:rPr lang="en-US" altLang="zh-CN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es:extra</a:t>
            </a:r>
            <a:endParaRPr lang="en-US" altLang="zh-CN" sz="16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start: 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CN" sz="16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mov</a:t>
            </a:r>
            <a:r>
              <a:rPr lang="en-US" altLang="zh-CN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ax, data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CN" sz="16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mov</a:t>
            </a:r>
            <a:r>
              <a:rPr lang="en-US" altLang="zh-CN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ds, ax    </a:t>
            </a:r>
            <a:r>
              <a:rPr lang="en-US" altLang="zh-CN" sz="1600" b="1" dirty="0">
                <a:solidFill>
                  <a:srgbClr val="FF0000"/>
                </a:solidFill>
              </a:rPr>
              <a:t>; </a:t>
            </a:r>
            <a:r>
              <a:rPr lang="zh-CN" altLang="en-US" sz="1600" dirty="0">
                <a:solidFill>
                  <a:srgbClr val="FF0000"/>
                </a:solidFill>
                <a:latin typeface="Lucida Console" panose="020B0609040504020204" pitchFamily="49" charset="0"/>
                <a:ea typeface="楷体_GB2312" pitchFamily="49" charset="-122"/>
              </a:rPr>
              <a:t>数据段段地址 </a:t>
            </a:r>
            <a:r>
              <a:rPr lang="zh-CN" altLang="en-US" sz="1800" b="1" dirty="0">
                <a:solidFill>
                  <a:srgbClr val="FF0000"/>
                </a:solidFill>
                <a:latin typeface="Lucida Console" panose="020B0609040504020204" pitchFamily="49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zh-CN" altLang="en-US" sz="1800" b="1" dirty="0">
                <a:solidFill>
                  <a:srgbClr val="FF0000"/>
                </a:solidFill>
                <a:latin typeface="Lucida Console" panose="020B0609040504020204" pitchFamily="49" charset="0"/>
                <a:ea typeface="楷体_GB2312" pitchFamily="49" charset="-122"/>
              </a:rPr>
              <a:t>段寄存器</a:t>
            </a:r>
            <a:endParaRPr lang="en-US" altLang="zh-CN" sz="1800" b="1" dirty="0">
              <a:solidFill>
                <a:srgbClr val="FF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mov</a:t>
            </a:r>
            <a:r>
              <a:rPr lang="en-US" altLang="zh-CN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  ax, extra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mov</a:t>
            </a:r>
            <a:r>
              <a:rPr lang="en-US" altLang="zh-CN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es</a:t>
            </a:r>
            <a:r>
              <a:rPr lang="en-US" altLang="zh-CN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, ax	 </a:t>
            </a:r>
            <a:r>
              <a:rPr lang="en-US" altLang="zh-CN" sz="1400" dirty="0">
                <a:solidFill>
                  <a:srgbClr val="FF0000"/>
                </a:solidFill>
              </a:rPr>
              <a:t>; </a:t>
            </a:r>
            <a:r>
              <a:rPr lang="zh-CN" altLang="en-US" sz="1600" dirty="0">
                <a:solidFill>
                  <a:srgbClr val="FF0000"/>
                </a:solidFill>
                <a:latin typeface="Lucida Console" panose="020B0609040504020204" pitchFamily="49" charset="0"/>
                <a:ea typeface="楷体_GB2312" pitchFamily="49" charset="-122"/>
              </a:rPr>
              <a:t>附加段段地址 </a:t>
            </a:r>
            <a:r>
              <a:rPr lang="zh-CN" altLang="en-US" sz="1600" dirty="0">
                <a:solidFill>
                  <a:srgbClr val="FF0000"/>
                </a:solidFill>
                <a:latin typeface="Lucida Console" panose="020B0609040504020204" pitchFamily="49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zh-CN" altLang="en-US" sz="1600" dirty="0">
                <a:solidFill>
                  <a:srgbClr val="FF0000"/>
                </a:solidFill>
                <a:latin typeface="Lucida Console" panose="020B0609040504020204" pitchFamily="49" charset="0"/>
                <a:ea typeface="楷体_GB2312" pitchFamily="49" charset="-122"/>
              </a:rPr>
              <a:t>段寄存器</a:t>
            </a:r>
            <a:endParaRPr lang="en-US" altLang="zh-CN" sz="1600" dirty="0">
              <a:solidFill>
                <a:srgbClr val="FF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110000"/>
              </a:lnSpc>
            </a:pPr>
            <a:endParaRPr lang="zh-CN" altLang="en-US" sz="16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CN" sz="1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code   ends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end   start</a:t>
            </a:r>
          </a:p>
        </p:txBody>
      </p:sp>
      <p:sp>
        <p:nvSpPr>
          <p:cNvPr id="18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伪指令</a:t>
            </a:r>
          </a:p>
        </p:txBody>
      </p:sp>
    </p:spTree>
    <p:extLst>
      <p:ext uri="{BB962C8B-B14F-4D97-AF65-F5344CB8AC3E}">
        <p14:creationId xmlns:p14="http://schemas.microsoft.com/office/powerpoint/2010/main" val="210064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48" y="944724"/>
            <a:ext cx="3636404" cy="2160240"/>
          </a:xfrm>
          <a:ln>
            <a:solidFill>
              <a:schemeClr val="tx2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effectLst/>
              </a:rPr>
              <a:t>code segment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effectLst/>
              </a:rPr>
              <a:t>assume </a:t>
            </a:r>
            <a:r>
              <a:rPr lang="en-US" altLang="zh-CN" sz="2000" b="0" dirty="0" err="1">
                <a:effectLst/>
              </a:rPr>
              <a:t>cs:code</a:t>
            </a:r>
            <a:r>
              <a:rPr lang="en-US" altLang="zh-CN" sz="2000" b="0" dirty="0">
                <a:effectLst/>
              </a:rPr>
              <a:t>, </a:t>
            </a:r>
            <a:r>
              <a:rPr lang="en-US" altLang="zh-CN" sz="2000" b="0" dirty="0" err="1" smtClean="0">
                <a:effectLst/>
              </a:rPr>
              <a:t>ds:data</a:t>
            </a:r>
            <a:r>
              <a:rPr lang="zh-CN" altLang="en-US" sz="2000" b="0" dirty="0" smtClean="0">
                <a:effectLst/>
              </a:rPr>
              <a:t>　　　　</a:t>
            </a:r>
            <a:endParaRPr lang="en-US" altLang="zh-CN" sz="2000" b="0" dirty="0" smtClean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0000"/>
                </a:solidFill>
                <a:effectLst/>
              </a:rPr>
              <a:t>     </a:t>
            </a:r>
            <a:r>
              <a:rPr lang="en-US" altLang="zh-CN" sz="2000" b="0" dirty="0" err="1" smtClean="0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b="0" dirty="0" smtClean="0">
                <a:solidFill>
                  <a:srgbClr val="FF0000"/>
                </a:solidFill>
                <a:effectLst/>
              </a:rPr>
              <a:t> ax, </a:t>
            </a:r>
            <a:r>
              <a:rPr lang="en-US" altLang="zh-CN" sz="2000" b="0" dirty="0" err="1" smtClean="0">
                <a:solidFill>
                  <a:srgbClr val="FF0000"/>
                </a:solidFill>
                <a:effectLst/>
              </a:rPr>
              <a:t>datas</a:t>
            </a:r>
            <a:endParaRPr lang="en-US" altLang="zh-CN" sz="2000" b="0" dirty="0" smtClean="0">
              <a:solidFill>
                <a:srgbClr val="FF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0000"/>
                </a:solidFill>
                <a:effectLst/>
              </a:rPr>
              <a:t>     </a:t>
            </a:r>
            <a:r>
              <a:rPr lang="en-US" altLang="zh-CN" sz="2000" b="0" dirty="0">
                <a:solidFill>
                  <a:srgbClr val="FF0000"/>
                </a:solidFill>
                <a:effectLst/>
              </a:rPr>
              <a:t>mov ds, ax </a:t>
            </a:r>
            <a:r>
              <a:rPr lang="zh-CN" altLang="en-US" sz="2000" b="0" dirty="0">
                <a:effectLst/>
              </a:rPr>
              <a:t>　　　　　　　　　　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 smtClean="0"/>
              <a:t> </a:t>
            </a:r>
            <a:r>
              <a:rPr lang="zh-CN" altLang="en-US" sz="2000" b="0" dirty="0">
                <a:effectLst/>
              </a:rPr>
              <a:t>　</a:t>
            </a:r>
            <a:r>
              <a:rPr lang="en-US" altLang="zh-CN" sz="2000" b="0" dirty="0">
                <a:effectLst/>
              </a:rPr>
              <a:t>……</a:t>
            </a:r>
            <a:r>
              <a:rPr lang="zh-CN" altLang="en-US" sz="2000" b="0" dirty="0">
                <a:effectLst/>
              </a:rPr>
              <a:t>　　　　　　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b="0" dirty="0" smtClean="0">
                <a:effectLst/>
              </a:rPr>
              <a:t>code </a:t>
            </a:r>
            <a:r>
              <a:rPr lang="en-US" altLang="zh-CN" sz="2000" b="0" dirty="0">
                <a:effectLst/>
              </a:rPr>
              <a:t>ends </a:t>
            </a:r>
            <a:r>
              <a:rPr lang="zh-CN" altLang="en-US" sz="2000" b="0" dirty="0">
                <a:effectLst/>
              </a:rPr>
              <a:t>　　　　　　　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b="0" dirty="0">
                <a:effectLst/>
              </a:rPr>
              <a:t>　 </a:t>
            </a:r>
            <a:r>
              <a:rPr lang="en-US" altLang="zh-CN" sz="2000" b="0" dirty="0">
                <a:effectLst/>
              </a:rPr>
              <a:t>end</a:t>
            </a:r>
            <a:endParaRPr lang="zh-CN" altLang="en-US" sz="2000" b="0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伪指令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F6FBA73-C6DA-48AE-A1EF-B0768DFD5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1016732"/>
            <a:ext cx="3240360" cy="255628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 smtClean="0">
                <a:effectLst/>
              </a:rPr>
              <a:t>code segment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kern="0" dirty="0" smtClean="0">
                <a:effectLst/>
              </a:rPr>
              <a:t>  assume </a:t>
            </a:r>
            <a:r>
              <a:rPr lang="en-US" altLang="zh-CN" sz="2000" b="0" kern="0" dirty="0" err="1">
                <a:effectLst/>
              </a:rPr>
              <a:t>cs:code</a:t>
            </a:r>
            <a:r>
              <a:rPr lang="en-US" altLang="zh-CN" sz="2000" b="0" kern="0" dirty="0">
                <a:effectLst/>
              </a:rPr>
              <a:t>, </a:t>
            </a:r>
            <a:r>
              <a:rPr lang="en-US" altLang="zh-CN" sz="2000" b="0" kern="0" dirty="0" err="1" smtClean="0">
                <a:effectLst/>
              </a:rPr>
              <a:t>ds:data</a:t>
            </a:r>
            <a:endParaRPr lang="en-US" altLang="zh-CN" sz="2000" b="0" kern="0" dirty="0" smtClean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kern="0" dirty="0" smtClean="0">
                <a:solidFill>
                  <a:srgbClr val="FF0000"/>
                </a:solidFill>
                <a:effectLst/>
              </a:rPr>
              <a:t>start</a:t>
            </a:r>
            <a:r>
              <a:rPr lang="en-US" altLang="zh-CN" sz="2000" b="0" kern="0" dirty="0">
                <a:solidFill>
                  <a:srgbClr val="FF0000"/>
                </a:solidFill>
                <a:effectLst/>
              </a:rPr>
              <a:t>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 smtClean="0">
                <a:solidFill>
                  <a:srgbClr val="FF0000"/>
                </a:solidFill>
                <a:effectLst/>
              </a:rPr>
              <a:t>       </a:t>
            </a:r>
            <a:r>
              <a:rPr lang="en-US" altLang="zh-CN" sz="2000" b="0" kern="0" dirty="0">
                <a:solidFill>
                  <a:srgbClr val="FF0000"/>
                </a:solidFill>
                <a:effectLst/>
              </a:rPr>
              <a:t>mov ax, </a:t>
            </a:r>
            <a:r>
              <a:rPr lang="en-US" altLang="zh-CN" sz="2000" b="0" kern="0" dirty="0" err="1">
                <a:solidFill>
                  <a:srgbClr val="FF0000"/>
                </a:solidFill>
                <a:effectLst/>
              </a:rPr>
              <a:t>datas</a:t>
            </a:r>
            <a:endParaRPr lang="en-US" altLang="zh-CN" sz="2000" b="0" kern="0" dirty="0">
              <a:solidFill>
                <a:srgbClr val="FF0000"/>
              </a:solidFill>
              <a:effectLst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kern="0" dirty="0" smtClean="0">
                <a:solidFill>
                  <a:srgbClr val="FF0000"/>
                </a:solidFill>
                <a:effectLst/>
              </a:rPr>
              <a:t>       </a:t>
            </a:r>
            <a:r>
              <a:rPr lang="en-US" altLang="zh-CN" sz="2000" b="0" kern="0" dirty="0">
                <a:solidFill>
                  <a:srgbClr val="FF0000"/>
                </a:solidFill>
                <a:effectLst/>
              </a:rPr>
              <a:t>mov ds, ax </a:t>
            </a:r>
            <a:r>
              <a:rPr lang="zh-CN" altLang="en-US" sz="2000" b="0" kern="0" dirty="0">
                <a:effectLst/>
              </a:rPr>
              <a:t>　　　　　　　　　　</a:t>
            </a:r>
            <a:r>
              <a:rPr lang="zh-CN" altLang="en-US" sz="2000" kern="0" dirty="0"/>
              <a:t/>
            </a:r>
            <a:br>
              <a:rPr lang="zh-CN" altLang="en-US" sz="2000" kern="0" dirty="0"/>
            </a:br>
            <a:r>
              <a:rPr lang="zh-CN" altLang="en-US" sz="2000" kern="0" dirty="0" smtClean="0"/>
              <a:t>   </a:t>
            </a:r>
            <a:r>
              <a:rPr lang="zh-CN" altLang="en-US" sz="2000" b="0" kern="0" dirty="0">
                <a:effectLst/>
              </a:rPr>
              <a:t>　</a:t>
            </a:r>
            <a:r>
              <a:rPr lang="en-US" altLang="zh-CN" sz="2000" b="0" kern="0" dirty="0">
                <a:effectLst/>
              </a:rPr>
              <a:t>……</a:t>
            </a:r>
            <a:r>
              <a:rPr lang="zh-CN" altLang="en-US" sz="2000" b="0" kern="0" dirty="0">
                <a:effectLst/>
              </a:rPr>
              <a:t>　　　　　　</a:t>
            </a:r>
            <a:r>
              <a:rPr lang="zh-CN" altLang="en-US" sz="2000" kern="0" dirty="0"/>
              <a:t/>
            </a:r>
            <a:br>
              <a:rPr lang="zh-CN" altLang="en-US" sz="2000" kern="0" dirty="0"/>
            </a:br>
            <a:r>
              <a:rPr lang="en-US" altLang="zh-CN" sz="2000" b="0" kern="0" dirty="0" smtClean="0">
                <a:effectLst/>
              </a:rPr>
              <a:t>code </a:t>
            </a:r>
            <a:r>
              <a:rPr lang="en-US" altLang="zh-CN" sz="2000" b="0" kern="0" dirty="0">
                <a:effectLst/>
              </a:rPr>
              <a:t>ends </a:t>
            </a:r>
            <a:r>
              <a:rPr lang="zh-CN" altLang="en-US" sz="2000" b="0" kern="0" dirty="0">
                <a:effectLst/>
              </a:rPr>
              <a:t>　　　　　　　</a:t>
            </a:r>
            <a:r>
              <a:rPr lang="zh-CN" altLang="en-US" sz="2000" kern="0" dirty="0"/>
              <a:t/>
            </a:r>
            <a:br>
              <a:rPr lang="zh-CN" altLang="en-US" sz="2000" kern="0" dirty="0"/>
            </a:br>
            <a:r>
              <a:rPr lang="zh-CN" altLang="en-US" sz="2000" kern="0" dirty="0" smtClean="0"/>
              <a:t>  </a:t>
            </a:r>
            <a:r>
              <a:rPr lang="zh-CN" altLang="en-US" sz="2000" b="0" kern="0" dirty="0">
                <a:effectLst/>
              </a:rPr>
              <a:t>　 </a:t>
            </a:r>
            <a:r>
              <a:rPr lang="en-US" altLang="zh-CN" sz="2000" b="0" kern="0" dirty="0">
                <a:effectLst/>
              </a:rPr>
              <a:t>end </a:t>
            </a:r>
            <a:r>
              <a:rPr lang="zh-CN" altLang="en-US" sz="2000" b="0" kern="0" dirty="0">
                <a:effectLst/>
              </a:rPr>
              <a:t>　</a:t>
            </a:r>
            <a:r>
              <a:rPr lang="en-US" altLang="zh-CN" sz="2000" b="0" kern="0" dirty="0">
                <a:solidFill>
                  <a:srgbClr val="FF0000"/>
                </a:solidFill>
                <a:effectLst/>
              </a:rPr>
              <a:t>start		</a:t>
            </a:r>
            <a:endParaRPr lang="zh-CN" altLang="en-US" sz="2000" b="0" kern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9B9141B-96F2-4668-B750-1C6814460493}"/>
              </a:ext>
            </a:extLst>
          </p:cNvPr>
          <p:cNvSpPr/>
          <p:nvPr/>
        </p:nvSpPr>
        <p:spPr>
          <a:xfrm>
            <a:off x="452120" y="3061436"/>
            <a:ext cx="46959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en-US" altLang="zh-CN" sz="2000" b="0" kern="0" dirty="0" smtClean="0">
                <a:solidFill>
                  <a:srgbClr val="3333FF"/>
                </a:solidFill>
              </a:rPr>
              <a:t>code </a:t>
            </a:r>
            <a:r>
              <a:rPr lang="en-US" altLang="zh-CN" sz="2000" b="0" kern="0" dirty="0"/>
              <a:t>ends </a:t>
            </a:r>
            <a:r>
              <a:rPr lang="zh-CN" altLang="en-US" sz="2000" b="0" kern="0" dirty="0"/>
              <a:t>表示代码段结束</a:t>
            </a:r>
            <a:r>
              <a:rPr lang="zh-CN" altLang="en-US" sz="2000" b="0" kern="0" dirty="0" smtClean="0"/>
              <a:t>，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end</a:t>
            </a:r>
            <a:r>
              <a:rPr lang="zh-CN" altLang="en-US" sz="2000" b="0" dirty="0">
                <a:solidFill>
                  <a:srgbClr val="FF0000"/>
                </a:solidFill>
              </a:rPr>
              <a:t>表示源程序结束。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zh-CN" altLang="en-US" sz="2000" dirty="0"/>
              <a:t>“</a:t>
            </a:r>
            <a:r>
              <a:rPr lang="en-US" altLang="zh-CN" sz="2000" dirty="0"/>
              <a:t>start:</a:t>
            </a:r>
            <a:r>
              <a:rPr lang="zh-CN" altLang="en-US" sz="2000" dirty="0"/>
              <a:t>”一个标号，定义了程序的入口，既程序</a:t>
            </a:r>
            <a:r>
              <a:rPr lang="zh-CN" altLang="en-US" sz="2000" dirty="0" smtClean="0"/>
              <a:t>从“</a:t>
            </a:r>
            <a:r>
              <a:rPr lang="en-US" altLang="zh-CN" sz="2000" dirty="0"/>
              <a:t>start:</a:t>
            </a:r>
            <a:r>
              <a:rPr lang="zh-CN" altLang="en-US" sz="2000" dirty="0" smtClean="0"/>
              <a:t>”处</a:t>
            </a:r>
            <a:r>
              <a:rPr lang="zh-CN" altLang="en-US" sz="2000" dirty="0"/>
              <a:t>开始执行，</a:t>
            </a:r>
          </a:p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zh-CN" altLang="en-US" sz="2000" dirty="0"/>
              <a:t>若程序的第一条指令就是程序的入口，则</a:t>
            </a:r>
            <a:r>
              <a:rPr lang="en-US" altLang="zh-CN" sz="2000" dirty="0"/>
              <a:t>start</a:t>
            </a:r>
            <a:r>
              <a:rPr lang="zh-CN" altLang="en-US" sz="2000" dirty="0"/>
              <a:t>可以缺省。 </a:t>
            </a:r>
          </a:p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zh-CN" altLang="en-US" sz="2000" dirty="0"/>
              <a:t>其中 </a:t>
            </a:r>
            <a:r>
              <a:rPr lang="en-US" altLang="zh-CN" sz="2000" dirty="0" err="1"/>
              <a:t>strat</a:t>
            </a:r>
            <a:r>
              <a:rPr lang="en-US" altLang="zh-CN" sz="2000" dirty="0"/>
              <a:t> </a:t>
            </a:r>
            <a:r>
              <a:rPr lang="zh-CN" altLang="en-US" sz="2000" dirty="0"/>
              <a:t>可以用其他字符代替，但是对应的</a:t>
            </a:r>
            <a:r>
              <a:rPr lang="en-US" altLang="zh-CN" sz="2000" dirty="0"/>
              <a:t>end </a:t>
            </a:r>
            <a:r>
              <a:rPr lang="en-US" altLang="zh-CN" sz="2000" dirty="0" err="1"/>
              <a:t>strat</a:t>
            </a:r>
            <a:r>
              <a:rPr lang="en-US" altLang="zh-CN" sz="2000" dirty="0"/>
              <a:t> 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strat</a:t>
            </a:r>
            <a:r>
              <a:rPr lang="en-US" altLang="zh-CN" sz="2000" dirty="0"/>
              <a:t> </a:t>
            </a:r>
            <a:r>
              <a:rPr lang="zh-CN" altLang="en-US" sz="2000" dirty="0"/>
              <a:t>也必须用同字符代替。 </a:t>
            </a:r>
          </a:p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zh-CN" altLang="en-US" sz="2000" dirty="0"/>
              <a:t>若第一个</a:t>
            </a:r>
            <a:r>
              <a:rPr lang="en-US" altLang="zh-CN" sz="2000" dirty="0" err="1"/>
              <a:t>strat</a:t>
            </a:r>
            <a:r>
              <a:rPr lang="zh-CN" altLang="en-US" sz="2000" dirty="0"/>
              <a:t>缺省，则</a:t>
            </a:r>
            <a:r>
              <a:rPr lang="en-US" altLang="zh-CN" sz="2000" dirty="0"/>
              <a:t>end </a:t>
            </a:r>
            <a:r>
              <a:rPr lang="en-US" altLang="zh-CN" sz="2000" dirty="0" err="1"/>
              <a:t>strat</a:t>
            </a:r>
            <a:r>
              <a:rPr lang="zh-CN" altLang="en-US" sz="2000" dirty="0"/>
              <a:t>中的 </a:t>
            </a:r>
            <a:r>
              <a:rPr lang="en-US" altLang="zh-CN" sz="2000" dirty="0" err="1"/>
              <a:t>strat</a:t>
            </a:r>
            <a:r>
              <a:rPr lang="en-US" altLang="zh-CN" sz="2000" dirty="0"/>
              <a:t> </a:t>
            </a:r>
            <a:r>
              <a:rPr lang="zh-CN" altLang="en-US" sz="2000" dirty="0"/>
              <a:t>也必须去掉。</a:t>
            </a:r>
          </a:p>
        </p:txBody>
      </p:sp>
      <p:sp>
        <p:nvSpPr>
          <p:cNvPr id="8" name="左右箭头 7"/>
          <p:cNvSpPr/>
          <p:nvPr/>
        </p:nvSpPr>
        <p:spPr bwMode="auto">
          <a:xfrm>
            <a:off x="4139952" y="1824308"/>
            <a:ext cx="1224136" cy="668588"/>
          </a:xfrm>
          <a:prstGeom prst="leftRightArrow">
            <a:avLst/>
          </a:prstGeom>
          <a:solidFill>
            <a:schemeClr val="bg1"/>
          </a:solidFill>
          <a:ln w="158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/>
              <a:t>等价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64088" y="3588818"/>
            <a:ext cx="3240360" cy="2972530"/>
            <a:chOff x="5364088" y="3588818"/>
            <a:chExt cx="3240360" cy="2972530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xmlns="" id="{FC4DAAFF-3E88-446A-8674-EB5AD73F2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3994837"/>
              <a:ext cx="3240360" cy="256651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lang="en-US" altLang="zh-CN" sz="2000" b="0" kern="0" dirty="0" smtClean="0">
                  <a:effectLst/>
                </a:rPr>
                <a:t>code </a:t>
              </a:r>
              <a:r>
                <a:rPr lang="en-US" altLang="zh-CN" sz="2000" b="0" kern="0" dirty="0">
                  <a:effectLst/>
                </a:rPr>
                <a:t>segment </a:t>
              </a:r>
              <a:r>
                <a:rPr lang="zh-CN" altLang="en-US" sz="2000" b="0" kern="0" dirty="0">
                  <a:effectLst/>
                </a:rPr>
                <a:t>　</a:t>
              </a:r>
              <a:endParaRPr lang="en-US" altLang="zh-CN" sz="2000" b="0" kern="0" dirty="0" smtClean="0">
                <a:effectLst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2000" b="0" kern="0" dirty="0" smtClean="0">
                  <a:effectLst/>
                </a:rPr>
                <a:t>  assume </a:t>
              </a:r>
              <a:r>
                <a:rPr lang="en-US" altLang="zh-CN" sz="2000" b="0" kern="0" dirty="0" err="1">
                  <a:effectLst/>
                </a:rPr>
                <a:t>cs:code</a:t>
              </a:r>
              <a:r>
                <a:rPr lang="en-US" altLang="zh-CN" sz="2000" b="0" kern="0" dirty="0">
                  <a:effectLst/>
                </a:rPr>
                <a:t>, </a:t>
              </a:r>
              <a:r>
                <a:rPr lang="en-US" altLang="zh-CN" sz="2000" b="0" kern="0" dirty="0" err="1" smtClean="0">
                  <a:effectLst/>
                </a:rPr>
                <a:t>ds:data</a:t>
              </a:r>
              <a:endParaRPr lang="en-US" altLang="zh-CN" sz="2000" b="0" kern="0" dirty="0">
                <a:effectLst/>
              </a:endParaRPr>
            </a:p>
            <a:p>
              <a:pPr marL="0" indent="0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lang="en-US" altLang="zh-CN" sz="2000" b="0" kern="0" dirty="0" smtClean="0">
                  <a:solidFill>
                    <a:srgbClr val="FF0000"/>
                  </a:solidFill>
                  <a:effectLst/>
                </a:rPr>
                <a:t>       </a:t>
              </a:r>
              <a:r>
                <a:rPr lang="en-US" altLang="zh-CN" sz="2000" b="0" kern="0" dirty="0" err="1" smtClean="0">
                  <a:solidFill>
                    <a:srgbClr val="FF0000"/>
                  </a:solidFill>
                  <a:effectLst/>
                </a:rPr>
                <a:t>mov</a:t>
              </a:r>
              <a:r>
                <a:rPr lang="en-US" altLang="zh-CN" sz="2000" b="0" kern="0" dirty="0" smtClean="0">
                  <a:solidFill>
                    <a:srgbClr val="FF0000"/>
                  </a:solidFill>
                  <a:effectLst/>
                </a:rPr>
                <a:t> </a:t>
              </a:r>
              <a:r>
                <a:rPr lang="en-US" altLang="zh-CN" sz="2000" b="0" kern="0" dirty="0">
                  <a:solidFill>
                    <a:srgbClr val="FF0000"/>
                  </a:solidFill>
                  <a:effectLst/>
                </a:rPr>
                <a:t>ax, </a:t>
              </a:r>
              <a:r>
                <a:rPr lang="en-US" altLang="zh-CN" sz="2000" b="0" kern="0" dirty="0" err="1">
                  <a:solidFill>
                    <a:srgbClr val="FF0000"/>
                  </a:solidFill>
                  <a:effectLst/>
                </a:rPr>
                <a:t>datas</a:t>
              </a:r>
              <a:endParaRPr lang="en-US" altLang="zh-CN" sz="2000" b="0" kern="0" dirty="0">
                <a:solidFill>
                  <a:srgbClr val="FF0000"/>
                </a:solidFill>
                <a:effectLst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2000" b="0" kern="0" dirty="0" smtClean="0">
                  <a:solidFill>
                    <a:srgbClr val="FF0000"/>
                  </a:solidFill>
                  <a:effectLst/>
                </a:rPr>
                <a:t>start</a:t>
              </a:r>
              <a:r>
                <a:rPr lang="en-US" altLang="zh-CN" sz="2000" b="0" kern="0" dirty="0">
                  <a:solidFill>
                    <a:srgbClr val="FF0000"/>
                  </a:solidFill>
                  <a:effectLst/>
                </a:rPr>
                <a:t>:</a:t>
              </a:r>
            </a:p>
            <a:p>
              <a:pPr marL="0" indent="0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lang="en-US" altLang="zh-CN" sz="2000" b="0" kern="0" dirty="0">
                  <a:solidFill>
                    <a:srgbClr val="FF0000"/>
                  </a:solidFill>
                  <a:effectLst/>
                </a:rPr>
                <a:t>     </a:t>
              </a:r>
              <a:r>
                <a:rPr lang="en-US" altLang="zh-CN" sz="2000" b="0" kern="0" dirty="0" smtClean="0">
                  <a:solidFill>
                    <a:srgbClr val="FF0000"/>
                  </a:solidFill>
                  <a:effectLst/>
                </a:rPr>
                <a:t>  </a:t>
              </a:r>
              <a:r>
                <a:rPr lang="en-US" altLang="zh-CN" sz="2000" b="0" kern="0" dirty="0">
                  <a:solidFill>
                    <a:srgbClr val="FF0000"/>
                  </a:solidFill>
                  <a:effectLst/>
                </a:rPr>
                <a:t>mov ds, ax </a:t>
              </a:r>
              <a:r>
                <a:rPr lang="zh-CN" altLang="en-US" sz="2000" b="0" kern="0" dirty="0">
                  <a:effectLst/>
                </a:rPr>
                <a:t>　　　　　　　　　　</a:t>
              </a:r>
              <a:r>
                <a:rPr lang="zh-CN" altLang="en-US" sz="2000" kern="0" dirty="0"/>
                <a:t/>
              </a:r>
              <a:br>
                <a:rPr lang="zh-CN" altLang="en-US" sz="2000" kern="0" dirty="0"/>
              </a:br>
              <a:r>
                <a:rPr lang="zh-CN" altLang="en-US" sz="2000" b="0" kern="0" dirty="0">
                  <a:effectLst/>
                </a:rPr>
                <a:t>　　</a:t>
              </a:r>
              <a:r>
                <a:rPr lang="en-US" altLang="zh-CN" sz="2000" b="0" kern="0" dirty="0">
                  <a:effectLst/>
                </a:rPr>
                <a:t>……</a:t>
              </a:r>
              <a:r>
                <a:rPr lang="zh-CN" altLang="en-US" sz="2000" b="0" kern="0" dirty="0">
                  <a:effectLst/>
                </a:rPr>
                <a:t>　　　　　　</a:t>
              </a:r>
              <a:r>
                <a:rPr lang="zh-CN" altLang="en-US" sz="2000" kern="0" dirty="0"/>
                <a:t/>
              </a:r>
              <a:br>
                <a:rPr lang="zh-CN" altLang="en-US" sz="2000" kern="0" dirty="0"/>
              </a:br>
              <a:r>
                <a:rPr lang="en-US" altLang="zh-CN" sz="2000" b="0" kern="0" dirty="0" smtClean="0">
                  <a:effectLst/>
                </a:rPr>
                <a:t>code </a:t>
              </a:r>
              <a:r>
                <a:rPr lang="en-US" altLang="zh-CN" sz="2000" b="0" kern="0" dirty="0">
                  <a:effectLst/>
                </a:rPr>
                <a:t>ends </a:t>
              </a:r>
              <a:r>
                <a:rPr lang="zh-CN" altLang="en-US" sz="2000" b="0" kern="0" dirty="0">
                  <a:effectLst/>
                </a:rPr>
                <a:t>　　　　　　　</a:t>
              </a:r>
              <a:r>
                <a:rPr lang="zh-CN" altLang="en-US" sz="2000" kern="0" dirty="0"/>
                <a:t/>
              </a:r>
              <a:br>
                <a:rPr lang="zh-CN" altLang="en-US" sz="2000" kern="0" dirty="0"/>
              </a:br>
              <a:r>
                <a:rPr lang="zh-CN" altLang="en-US" sz="2000" kern="0" dirty="0" smtClean="0"/>
                <a:t>  </a:t>
              </a:r>
              <a:r>
                <a:rPr lang="zh-CN" altLang="en-US" sz="2000" b="0" kern="0" dirty="0">
                  <a:effectLst/>
                </a:rPr>
                <a:t>　 </a:t>
              </a:r>
              <a:r>
                <a:rPr lang="en-US" altLang="zh-CN" sz="2000" b="0" kern="0" dirty="0">
                  <a:effectLst/>
                </a:rPr>
                <a:t>end </a:t>
              </a:r>
              <a:r>
                <a:rPr lang="zh-CN" altLang="en-US" sz="2000" b="0" kern="0" dirty="0">
                  <a:effectLst/>
                </a:rPr>
                <a:t>　</a:t>
              </a:r>
              <a:r>
                <a:rPr lang="en-US" altLang="zh-CN" sz="2000" b="0" kern="0" dirty="0">
                  <a:solidFill>
                    <a:srgbClr val="FF0000"/>
                  </a:solidFill>
                  <a:effectLst/>
                </a:rPr>
                <a:t>start		</a:t>
              </a:r>
              <a:endParaRPr lang="zh-CN" altLang="en-US" sz="2000" b="0" kern="0" dirty="0">
                <a:solidFill>
                  <a:srgbClr val="FF0000"/>
                </a:solidFill>
                <a:effectLst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6988681" y="3588818"/>
              <a:ext cx="934121" cy="406019"/>
              <a:chOff x="6844665" y="3588818"/>
              <a:chExt cx="934121" cy="406019"/>
            </a:xfrm>
          </p:grpSpPr>
          <p:sp>
            <p:nvSpPr>
              <p:cNvPr id="9" name="上下箭头 8"/>
              <p:cNvSpPr/>
              <p:nvPr/>
            </p:nvSpPr>
            <p:spPr bwMode="auto">
              <a:xfrm>
                <a:off x="6844665" y="3588818"/>
                <a:ext cx="247615" cy="396044"/>
              </a:xfrm>
              <a:prstGeom prst="upDownArrow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stealth" w="lg" len="lg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077953" y="3594727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/>
                  <a:t>不同</a:t>
                </a:r>
                <a:endParaRPr lang="zh-CN" alt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3910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47564" y="1016732"/>
            <a:ext cx="548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</a:rPr>
              <a:t>简化的段定义伪指令：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47564" y="1412776"/>
            <a:ext cx="792088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.code [name]		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；代码段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.data		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；初始化数据段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.data?		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；未初始化数据段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.</a:t>
            </a:r>
            <a:r>
              <a:rPr lang="en-US" altLang="zh-CN" sz="2000" b="0" dirty="0" err="1">
                <a:solidFill>
                  <a:srgbClr val="000000"/>
                </a:solidFill>
                <a:latin typeface="+mn-lt"/>
              </a:rPr>
              <a:t>fardata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[name]	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；远始化数据段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.</a:t>
            </a:r>
            <a:r>
              <a:rPr lang="en-US" altLang="zh-CN" sz="2000" b="0" dirty="0" err="1">
                <a:solidFill>
                  <a:srgbClr val="000000"/>
                </a:solidFill>
                <a:latin typeface="+mn-lt"/>
              </a:rPr>
              <a:t>fardata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? [name]	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；远未初始化数据段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.</a:t>
            </a:r>
            <a:r>
              <a:rPr lang="en-US" altLang="zh-CN" sz="2000" b="0" dirty="0" err="1">
                <a:solidFill>
                  <a:srgbClr val="000000"/>
                </a:solidFill>
                <a:latin typeface="+mn-lt"/>
              </a:rPr>
              <a:t>const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		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；常数段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.stack [size]		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；堆栈</a:t>
            </a:r>
            <a:r>
              <a:rPr lang="zh-CN" altLang="en-US" sz="2000" b="0" dirty="0" smtClean="0">
                <a:solidFill>
                  <a:srgbClr val="000000"/>
                </a:solidFill>
                <a:latin typeface="+mn-lt"/>
              </a:rPr>
              <a:t>段，若不指定大小，默认值为</a:t>
            </a:r>
            <a:r>
              <a:rPr lang="en-US" altLang="zh-CN" sz="2000" b="0" dirty="0" smtClean="0">
                <a:solidFill>
                  <a:srgbClr val="000000"/>
                </a:solidFill>
                <a:latin typeface="+mn-lt"/>
              </a:rPr>
              <a:t>1KB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pPr lvl="1">
              <a:lnSpc>
                <a:spcPct val="120000"/>
              </a:lnSpc>
            </a:pP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这种分段方法把数据段分的更细：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初始化数据段和未初始化数据段分开。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近和远的数据段分开。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常数段和数据段分开。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便于与高级语言兼容。若汇编程序独立，则不必细分。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伪指令</a:t>
            </a:r>
          </a:p>
        </p:txBody>
      </p:sp>
    </p:spTree>
    <p:extLst>
      <p:ext uri="{BB962C8B-B14F-4D97-AF65-F5344CB8AC3E}">
        <p14:creationId xmlns:p14="http://schemas.microsoft.com/office/powerpoint/2010/main" val="888170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540" y="978979"/>
            <a:ext cx="4536504" cy="563231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0" dirty="0"/>
              <a:t>DATA SEGMENT</a:t>
            </a:r>
          </a:p>
          <a:p>
            <a:r>
              <a:rPr lang="zh-CN" altLang="en-US" sz="1800" b="0" dirty="0"/>
              <a:t>   </a:t>
            </a:r>
            <a:r>
              <a:rPr lang="en-US" altLang="zh-CN" sz="1800" b="0" dirty="0"/>
              <a:t>	</a:t>
            </a:r>
            <a:r>
              <a:rPr lang="zh-CN" altLang="en-US" sz="1800" b="0" dirty="0"/>
              <a:t> </a:t>
            </a:r>
            <a:r>
              <a:rPr lang="en-US" altLang="zh-CN" sz="1800" b="0" dirty="0"/>
              <a:t>;</a:t>
            </a:r>
            <a:r>
              <a:rPr lang="zh-CN" altLang="en-US" sz="1800" b="0" dirty="0"/>
              <a:t>此处输入数据段代码  </a:t>
            </a:r>
          </a:p>
          <a:p>
            <a:r>
              <a:rPr lang="en-US" altLang="zh-CN" sz="1800" b="0" dirty="0"/>
              <a:t>DATA ENDS</a:t>
            </a:r>
          </a:p>
          <a:p>
            <a:endParaRPr lang="zh-CN" altLang="en-US" sz="1800" b="0" dirty="0"/>
          </a:p>
          <a:p>
            <a:r>
              <a:rPr lang="en-US" altLang="zh-CN" sz="1800" b="0" dirty="0"/>
              <a:t>STACK SEGMENT 	</a:t>
            </a:r>
          </a:p>
          <a:p>
            <a:r>
              <a:rPr lang="en-US" altLang="zh-CN" sz="1800" b="0" dirty="0"/>
              <a:t>	</a:t>
            </a:r>
            <a:r>
              <a:rPr lang="zh-CN" altLang="en-US" sz="1800" b="0" dirty="0"/>
              <a:t> </a:t>
            </a:r>
            <a:r>
              <a:rPr lang="en-US" altLang="zh-CN" sz="1800" b="0" dirty="0"/>
              <a:t>;</a:t>
            </a:r>
            <a:r>
              <a:rPr lang="zh-CN" altLang="en-US" sz="1800" b="0" dirty="0"/>
              <a:t>此处输入堆栈段代码</a:t>
            </a:r>
          </a:p>
          <a:p>
            <a:r>
              <a:rPr lang="en-US" altLang="zh-CN" sz="1800" b="0" dirty="0"/>
              <a:t>STACK ENDS</a:t>
            </a:r>
          </a:p>
          <a:p>
            <a:endParaRPr lang="zh-CN" altLang="en-US" sz="1800" b="0" dirty="0"/>
          </a:p>
          <a:p>
            <a:r>
              <a:rPr lang="en-US" altLang="zh-CN" sz="1800" b="0" dirty="0"/>
              <a:t>CODE SEGMENT </a:t>
            </a:r>
          </a:p>
          <a:p>
            <a:r>
              <a:rPr lang="en-US" altLang="zh-CN" sz="1800" b="0" dirty="0">
                <a:solidFill>
                  <a:srgbClr val="FF0000"/>
                </a:solidFill>
              </a:rPr>
              <a:t>ASSUME CS:CODE,DS:DATA,SS:STACK</a:t>
            </a:r>
          </a:p>
          <a:p>
            <a:r>
              <a:rPr lang="en-US" altLang="zh-CN" sz="1800" b="0" dirty="0"/>
              <a:t>START:</a:t>
            </a:r>
          </a:p>
          <a:p>
            <a:r>
              <a:rPr lang="en-US" altLang="zh-CN" sz="1800" b="0" dirty="0"/>
              <a:t>    MOV AX, DATA</a:t>
            </a:r>
          </a:p>
          <a:p>
            <a:r>
              <a:rPr lang="en-US" altLang="zh-CN" sz="1800" b="0" dirty="0"/>
              <a:t>    MOV DS, </a:t>
            </a:r>
            <a:r>
              <a:rPr lang="en-US" altLang="zh-CN" sz="1800" b="0" dirty="0" smtClean="0"/>
              <a:t>AX</a:t>
            </a:r>
          </a:p>
          <a:p>
            <a:r>
              <a:rPr lang="en-US" altLang="zh-CN" sz="1800" b="0" dirty="0" smtClean="0"/>
              <a:t>    MOV AX, STACK</a:t>
            </a:r>
          </a:p>
          <a:p>
            <a:r>
              <a:rPr lang="en-US" altLang="zh-CN" sz="1800" b="0" dirty="0"/>
              <a:t> </a:t>
            </a:r>
            <a:r>
              <a:rPr lang="en-US" altLang="zh-CN" sz="1800" b="0" dirty="0" smtClean="0"/>
              <a:t>   MOV SS, AX</a:t>
            </a:r>
            <a:endParaRPr lang="en-US" altLang="zh-CN" sz="1800" b="0" dirty="0"/>
          </a:p>
          <a:p>
            <a:r>
              <a:rPr lang="zh-CN" altLang="en-US" sz="1800" b="0" dirty="0"/>
              <a:t>    </a:t>
            </a:r>
            <a:r>
              <a:rPr lang="en-US" altLang="zh-CN" sz="1800" b="0" dirty="0"/>
              <a:t>	;</a:t>
            </a:r>
            <a:r>
              <a:rPr lang="zh-CN" altLang="en-US" sz="1800" b="0" dirty="0"/>
              <a:t>此处输入代码段代码</a:t>
            </a:r>
          </a:p>
          <a:p>
            <a:r>
              <a:rPr lang="en-US" altLang="zh-CN" sz="1800" b="0" dirty="0"/>
              <a:t>    MOV AH, 4CH</a:t>
            </a:r>
          </a:p>
          <a:p>
            <a:r>
              <a:rPr lang="en-US" altLang="zh-CN" sz="1800" b="0" dirty="0"/>
              <a:t>    INT 21H</a:t>
            </a:r>
          </a:p>
          <a:p>
            <a:r>
              <a:rPr lang="en-US" altLang="zh-CN" sz="1800" b="0" dirty="0"/>
              <a:t>CODE ENDS</a:t>
            </a:r>
          </a:p>
          <a:p>
            <a:r>
              <a:rPr lang="en-US" altLang="zh-CN" sz="1800" b="0" dirty="0"/>
              <a:t>    END START</a:t>
            </a:r>
            <a:endParaRPr lang="zh-CN" altLang="en-US" sz="1800" b="0" dirty="0"/>
          </a:p>
        </p:txBody>
      </p:sp>
      <p:sp>
        <p:nvSpPr>
          <p:cNvPr id="4" name="矩形 3"/>
          <p:cNvSpPr/>
          <p:nvPr/>
        </p:nvSpPr>
        <p:spPr>
          <a:xfrm>
            <a:off x="5004048" y="978979"/>
            <a:ext cx="3744416" cy="452431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FF0000"/>
                </a:solidFill>
              </a:rPr>
              <a:t>.MODEL SMALL</a:t>
            </a:r>
          </a:p>
          <a:p>
            <a:r>
              <a:rPr lang="en-US" altLang="zh-CN" sz="1800" b="0" dirty="0"/>
              <a:t>.DATA</a:t>
            </a:r>
          </a:p>
          <a:p>
            <a:r>
              <a:rPr lang="zh-CN" altLang="en-US" sz="1800" b="0" dirty="0"/>
              <a:t>   </a:t>
            </a:r>
            <a:r>
              <a:rPr lang="en-US" altLang="zh-CN" sz="1800" b="0" dirty="0"/>
              <a:t>	</a:t>
            </a:r>
            <a:r>
              <a:rPr lang="zh-CN" altLang="en-US" sz="1800" b="0" dirty="0"/>
              <a:t> </a:t>
            </a:r>
            <a:r>
              <a:rPr lang="en-US" altLang="zh-CN" sz="1800" b="0" dirty="0"/>
              <a:t>;</a:t>
            </a:r>
            <a:r>
              <a:rPr lang="zh-CN" altLang="en-US" sz="1800" b="0" dirty="0"/>
              <a:t>此处输入数据段代码  </a:t>
            </a:r>
          </a:p>
          <a:p>
            <a:r>
              <a:rPr lang="en-US" altLang="zh-CN" sz="1800" b="0" dirty="0" smtClean="0"/>
              <a:t>.</a:t>
            </a:r>
            <a:r>
              <a:rPr lang="en-US" altLang="zh-CN" sz="1800" b="0" dirty="0"/>
              <a:t>STACK</a:t>
            </a:r>
          </a:p>
          <a:p>
            <a:r>
              <a:rPr lang="zh-CN" altLang="en-US" sz="1800" b="0" dirty="0"/>
              <a:t>   </a:t>
            </a:r>
            <a:r>
              <a:rPr lang="en-US" altLang="zh-CN" sz="1800" b="0" dirty="0"/>
              <a:t>	</a:t>
            </a:r>
            <a:r>
              <a:rPr lang="zh-CN" altLang="en-US" sz="1800" b="0" dirty="0"/>
              <a:t> </a:t>
            </a:r>
            <a:r>
              <a:rPr lang="en-US" altLang="zh-CN" sz="1800" b="0" dirty="0"/>
              <a:t>;</a:t>
            </a:r>
            <a:r>
              <a:rPr lang="zh-CN" altLang="en-US" sz="1800" b="0" dirty="0"/>
              <a:t>此处输入堆栈段代码</a:t>
            </a:r>
          </a:p>
          <a:p>
            <a:endParaRPr lang="zh-CN" altLang="en-US" sz="1800" b="0" dirty="0"/>
          </a:p>
          <a:p>
            <a:r>
              <a:rPr lang="en-US" altLang="zh-CN" sz="1800" b="0" dirty="0"/>
              <a:t>.CODE</a:t>
            </a:r>
          </a:p>
          <a:p>
            <a:r>
              <a:rPr lang="en-US" altLang="zh-CN" sz="1800" b="0" dirty="0"/>
              <a:t>START:</a:t>
            </a:r>
          </a:p>
          <a:p>
            <a:r>
              <a:rPr lang="en-US" altLang="zh-CN" sz="1800" b="0" dirty="0">
                <a:solidFill>
                  <a:srgbClr val="FF0000"/>
                </a:solidFill>
              </a:rPr>
              <a:t>    MOV AX, @DATA</a:t>
            </a:r>
          </a:p>
          <a:p>
            <a:r>
              <a:rPr lang="en-US" altLang="zh-CN" sz="1800" b="0" dirty="0">
                <a:solidFill>
                  <a:srgbClr val="FF0000"/>
                </a:solidFill>
              </a:rPr>
              <a:t>    MOV DS, </a:t>
            </a:r>
            <a:r>
              <a:rPr lang="en-US" altLang="zh-CN" sz="1800" b="0" dirty="0" smtClean="0">
                <a:solidFill>
                  <a:srgbClr val="FF0000"/>
                </a:solidFill>
              </a:rPr>
              <a:t>AX</a:t>
            </a:r>
          </a:p>
          <a:p>
            <a:r>
              <a:rPr lang="en-US" altLang="zh-CN" sz="1800" b="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b="0" dirty="0">
                <a:solidFill>
                  <a:srgbClr val="FF0000"/>
                </a:solidFill>
              </a:rPr>
              <a:t>MOV AX, </a:t>
            </a:r>
            <a:r>
              <a:rPr lang="en-US" altLang="zh-CN" sz="1800" b="0" dirty="0" smtClean="0">
                <a:solidFill>
                  <a:srgbClr val="FF0000"/>
                </a:solidFill>
              </a:rPr>
              <a:t>@STACK</a:t>
            </a:r>
            <a:endParaRPr lang="en-US" altLang="zh-CN" sz="1800" b="0" dirty="0">
              <a:solidFill>
                <a:srgbClr val="FF0000"/>
              </a:solidFill>
            </a:endParaRPr>
          </a:p>
          <a:p>
            <a:r>
              <a:rPr lang="en-US" altLang="zh-CN" sz="1800" b="0" dirty="0">
                <a:solidFill>
                  <a:srgbClr val="FF0000"/>
                </a:solidFill>
              </a:rPr>
              <a:t>    MOV </a:t>
            </a:r>
            <a:r>
              <a:rPr lang="en-US" altLang="zh-CN" sz="1800" b="0" dirty="0" smtClean="0">
                <a:solidFill>
                  <a:srgbClr val="FF0000"/>
                </a:solidFill>
              </a:rPr>
              <a:t>SS</a:t>
            </a:r>
            <a:r>
              <a:rPr lang="en-US" altLang="zh-CN" sz="1800" b="0" dirty="0">
                <a:solidFill>
                  <a:srgbClr val="FF0000"/>
                </a:solidFill>
              </a:rPr>
              <a:t>, AX</a:t>
            </a:r>
          </a:p>
          <a:p>
            <a:r>
              <a:rPr lang="en-US" altLang="zh-CN" sz="1800" b="0" dirty="0"/>
              <a:t>	;</a:t>
            </a:r>
            <a:r>
              <a:rPr lang="zh-CN" altLang="en-US" sz="1800" b="0" dirty="0"/>
              <a:t>此处输入代码段代码</a:t>
            </a:r>
          </a:p>
          <a:p>
            <a:r>
              <a:rPr lang="en-US" altLang="zh-CN" sz="1800" b="0" dirty="0"/>
              <a:t>    MOV AH, 4CH</a:t>
            </a:r>
          </a:p>
          <a:p>
            <a:r>
              <a:rPr lang="en-US" altLang="zh-CN" sz="1800" b="0" dirty="0"/>
              <a:t>    INT 21H</a:t>
            </a:r>
          </a:p>
          <a:p>
            <a:r>
              <a:rPr lang="en-US" altLang="zh-CN" sz="1800" b="0" dirty="0"/>
              <a:t>    END START</a:t>
            </a:r>
            <a:endParaRPr lang="zh-CN" altLang="en-US" sz="1800" b="0" dirty="0"/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伪指令</a:t>
            </a:r>
          </a:p>
        </p:txBody>
      </p:sp>
      <p:sp>
        <p:nvSpPr>
          <p:cNvPr id="3" name="矩形 2"/>
          <p:cNvSpPr/>
          <p:nvPr/>
        </p:nvSpPr>
        <p:spPr>
          <a:xfrm>
            <a:off x="5018960" y="5595627"/>
            <a:ext cx="3735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0" dirty="0"/>
              <a:t>使用简化段定义时，必须有存储模式</a:t>
            </a:r>
            <a:r>
              <a:rPr lang="en-US" altLang="zh-CN" sz="2000" b="0" dirty="0"/>
              <a:t>.MODEL</a:t>
            </a:r>
            <a:r>
              <a:rPr lang="zh-CN" altLang="en-US" sz="2000" b="0" dirty="0"/>
              <a:t>语句，且位于所有简化段定义语句之前。</a:t>
            </a:r>
          </a:p>
        </p:txBody>
      </p:sp>
    </p:spTree>
    <p:extLst>
      <p:ext uri="{BB962C8B-B14F-4D97-AF65-F5344CB8AC3E}">
        <p14:creationId xmlns:p14="http://schemas.microsoft.com/office/powerpoint/2010/main" val="1478669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120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第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3&amp;4</a:t>
            </a:r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讲：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8086/8088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的指令系统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9612" y="1124744"/>
            <a:ext cx="550861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建立汇编程序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汇编语言程序格式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>
                <a:sym typeface="+mn-ea"/>
              </a:rPr>
              <a:t>伪指令</a:t>
            </a:r>
            <a:endParaRPr lang="en-US" altLang="zh-CN" dirty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表达式</a:t>
            </a:r>
            <a:r>
              <a:rPr lang="zh-CN" altLang="en-US" dirty="0" smtClean="0">
                <a:sym typeface="+mn-ea"/>
              </a:rPr>
              <a:t>操作符</a:t>
            </a:r>
            <a:endParaRPr lang="en-US" altLang="zh-CN" dirty="0" smtClean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/>
              <a:t>数据</a:t>
            </a:r>
            <a:r>
              <a:rPr lang="zh-CN" altLang="en-US" dirty="0"/>
              <a:t>传送指令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/>
              <a:t>算术指令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/>
              <a:t>逻辑指令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9698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351837" cy="51847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 smtClean="0">
                <a:effectLst/>
              </a:rPr>
              <a:t>完整段定义</a:t>
            </a:r>
            <a:r>
              <a:rPr lang="zh-CN" altLang="en-US" sz="2400" dirty="0">
                <a:effectLst/>
              </a:rPr>
              <a:t>利用</a:t>
            </a:r>
            <a:r>
              <a:rPr lang="en-US" altLang="zh-CN" sz="2400" dirty="0">
                <a:solidFill>
                  <a:srgbClr val="CC0099"/>
                </a:solidFill>
                <a:effectLst/>
              </a:rPr>
              <a:t>SEGMENT</a:t>
            </a:r>
            <a:r>
              <a:rPr lang="zh-CN" altLang="en-US" sz="2400" dirty="0">
                <a:effectLst/>
              </a:rPr>
              <a:t>和</a:t>
            </a:r>
            <a:r>
              <a:rPr lang="en-US" altLang="zh-CN" sz="2400" dirty="0">
                <a:solidFill>
                  <a:srgbClr val="CC0099"/>
                </a:solidFill>
                <a:effectLst/>
              </a:rPr>
              <a:t>ENDS</a:t>
            </a:r>
            <a:r>
              <a:rPr lang="zh-CN" altLang="en-US" sz="2400" dirty="0">
                <a:effectLst/>
              </a:rPr>
              <a:t>一对伪指令定义逻辑段。同时需要配合</a:t>
            </a:r>
            <a:r>
              <a:rPr lang="en-US" altLang="zh-CN" sz="2400" dirty="0">
                <a:solidFill>
                  <a:srgbClr val="CC0099"/>
                </a:solidFill>
                <a:effectLst/>
              </a:rPr>
              <a:t>ASSUME</a:t>
            </a:r>
            <a:r>
              <a:rPr lang="zh-CN" altLang="en-US" sz="2400" dirty="0">
                <a:effectLst/>
              </a:rPr>
              <a:t>伪指令指明逻辑段是代码段、堆栈段、数据段还是附加段。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 smtClean="0">
                <a:effectLst/>
              </a:rPr>
              <a:t>简化</a:t>
            </a:r>
            <a:r>
              <a:rPr lang="zh-CN" altLang="en-US" sz="2400" dirty="0">
                <a:effectLst/>
              </a:rPr>
              <a:t>的段定义</a:t>
            </a:r>
            <a:r>
              <a:rPr lang="en-US" altLang="zh-CN" sz="2400" dirty="0">
                <a:effectLst/>
              </a:rPr>
              <a:t>ASSUME</a:t>
            </a:r>
            <a:r>
              <a:rPr lang="zh-CN" altLang="en-US" sz="2400" dirty="0">
                <a:effectLst/>
              </a:rPr>
              <a:t>伪指令可以省掉（如果只有</a:t>
            </a:r>
            <a:r>
              <a:rPr lang="en-US" altLang="zh-CN" sz="2400" dirty="0">
                <a:effectLst/>
              </a:rPr>
              <a:t>.Data, .STACK, .CODE</a:t>
            </a:r>
            <a:r>
              <a:rPr lang="zh-CN" altLang="en-US" sz="2400" dirty="0">
                <a:effectLst/>
              </a:rPr>
              <a:t>）。</a:t>
            </a:r>
            <a:endParaRPr lang="en-US" altLang="zh-CN" sz="2400" dirty="0">
              <a:effectLst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>
                <a:effectLst/>
              </a:rPr>
              <a:t>完整段定义和简化段定义的实质是一致的。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伪指令</a:t>
            </a:r>
          </a:p>
        </p:txBody>
      </p:sp>
    </p:spTree>
    <p:extLst>
      <p:ext uri="{BB962C8B-B14F-4D97-AF65-F5344CB8AC3E}">
        <p14:creationId xmlns:p14="http://schemas.microsoft.com/office/powerpoint/2010/main" val="309489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863588" y="995363"/>
            <a:ext cx="4966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◆ </a:t>
            </a:r>
            <a:r>
              <a:rPr lang="zh-CN" altLang="en-US" dirty="0">
                <a:solidFill>
                  <a:srgbClr val="000000"/>
                </a:solidFill>
              </a:rPr>
              <a:t>数据定义及存储器分配伪操作：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85800" y="1533525"/>
            <a:ext cx="6934200" cy="800219"/>
          </a:xfrm>
          <a:prstGeom prst="rect">
            <a:avLst/>
          </a:prstGeom>
          <a:noFill/>
          <a:ln w="9525">
            <a:solidFill>
              <a:srgbClr val="FF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lang="en-US" altLang="zh-CN" sz="2000" b="0" dirty="0">
                <a:solidFill>
                  <a:srgbClr val="000000"/>
                </a:solidFill>
              </a:rPr>
              <a:t>[</a:t>
            </a:r>
            <a:r>
              <a:rPr lang="zh-CN" altLang="en-US" sz="2000" b="0" dirty="0">
                <a:solidFill>
                  <a:srgbClr val="000000"/>
                </a:solidFill>
              </a:rPr>
              <a:t>变量</a:t>
            </a:r>
            <a:r>
              <a:rPr lang="en-US" altLang="zh-CN" sz="2000" b="0" dirty="0">
                <a:solidFill>
                  <a:srgbClr val="000000"/>
                </a:solidFill>
              </a:rPr>
              <a:t>]   </a:t>
            </a:r>
            <a:r>
              <a:rPr lang="zh-CN" altLang="en-US" sz="2000" b="0" dirty="0">
                <a:solidFill>
                  <a:srgbClr val="000000"/>
                </a:solidFill>
              </a:rPr>
              <a:t>助记符   操作数 </a:t>
            </a:r>
            <a:r>
              <a:rPr lang="en-US" altLang="zh-CN" sz="2000" b="0" dirty="0">
                <a:solidFill>
                  <a:srgbClr val="000000"/>
                </a:solidFill>
              </a:rPr>
              <a:t>[ , </a:t>
            </a:r>
            <a:r>
              <a:rPr lang="zh-CN" altLang="en-US" sz="2000" b="0" dirty="0">
                <a:solidFill>
                  <a:srgbClr val="000000"/>
                </a:solidFill>
              </a:rPr>
              <a:t>操作数 </a:t>
            </a:r>
            <a:r>
              <a:rPr lang="en-US" altLang="zh-CN" sz="2000" b="0" dirty="0">
                <a:solidFill>
                  <a:srgbClr val="000000"/>
                </a:solidFill>
              </a:rPr>
              <a:t>, … ]  [ ; 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注释</a:t>
            </a:r>
            <a:r>
              <a:rPr lang="en-US" altLang="zh-CN" sz="2000" b="0" dirty="0">
                <a:solidFill>
                  <a:srgbClr val="000000"/>
                </a:solidFill>
              </a:rPr>
              <a:t>] </a:t>
            </a:r>
          </a:p>
          <a:p>
            <a:pPr algn="just" eaLnBrk="0" hangingPunct="0">
              <a:lnSpc>
                <a:spcPct val="115000"/>
              </a:lnSpc>
            </a:pPr>
            <a:r>
              <a:rPr lang="en-US" altLang="zh-CN" sz="2000" b="0" dirty="0">
                <a:solidFill>
                  <a:srgbClr val="000000"/>
                </a:solidFill>
              </a:rPr>
              <a:t>              </a:t>
            </a:r>
            <a:r>
              <a:rPr lang="zh-CN" altLang="en-US" sz="2000" b="0" dirty="0">
                <a:solidFill>
                  <a:srgbClr val="000000"/>
                </a:solidFill>
              </a:rPr>
              <a:t>助记符：</a:t>
            </a:r>
            <a:r>
              <a:rPr lang="en-US" altLang="zh-CN" sz="2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DB DW DD DF DQ DT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66165" y="3836333"/>
            <a:ext cx="60785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例：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DATA Segment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	DATA_BYTE  </a:t>
            </a:r>
            <a:r>
              <a:rPr lang="en-US" altLang="zh-CN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DB  10,4,10H,</a:t>
            </a:r>
            <a:r>
              <a:rPr lang="en-US" altLang="zh-CN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	DATA_WORD  </a:t>
            </a:r>
            <a:r>
              <a:rPr lang="en-US" altLang="zh-CN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DW  100,100H,-5</a:t>
            </a:r>
            <a:r>
              <a:rPr lang="en-US" altLang="zh-CN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2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dirty="0" smtClean="0">
                <a:latin typeface="Lucida Console" panose="020B0609040504020204" pitchFamily="49" charset="0"/>
              </a:rPr>
              <a:t>DATA ENDS</a:t>
            </a:r>
            <a:endParaRPr lang="en-US" altLang="zh-CN" sz="2000" dirty="0">
              <a:latin typeface="Lucida Console" panose="020B0609040504020204" pitchFamily="49" charset="0"/>
            </a:endParaRPr>
          </a:p>
        </p:txBody>
      </p:sp>
      <p:grpSp>
        <p:nvGrpSpPr>
          <p:cNvPr id="17413" name="Group 5"/>
          <p:cNvGrpSpPr/>
          <p:nvPr/>
        </p:nvGrpSpPr>
        <p:grpSpPr bwMode="auto">
          <a:xfrm>
            <a:off x="7924800" y="2117725"/>
            <a:ext cx="762000" cy="4343400"/>
            <a:chOff x="4512" y="1440"/>
            <a:chExt cx="480" cy="2736"/>
          </a:xfrm>
        </p:grpSpPr>
        <p:grpSp>
          <p:nvGrpSpPr>
            <p:cNvPr id="17414" name="Group 6"/>
            <p:cNvGrpSpPr/>
            <p:nvPr/>
          </p:nvGrpSpPr>
          <p:grpSpPr bwMode="auto">
            <a:xfrm>
              <a:off x="4512" y="3744"/>
              <a:ext cx="480" cy="220"/>
              <a:chOff x="4176" y="2352"/>
              <a:chExt cx="480" cy="220"/>
            </a:xfrm>
          </p:grpSpPr>
          <p:sp>
            <p:nvSpPr>
              <p:cNvPr id="17415" name="Rectangle 7"/>
              <p:cNvSpPr>
                <a:spLocks noChangeArrowheads="1"/>
              </p:cNvSpPr>
              <p:nvPr/>
            </p:nvSpPr>
            <p:spPr bwMode="auto"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16" name="Text Box 8"/>
              <p:cNvSpPr txBox="1">
                <a:spLocks noChangeArrowheads="1"/>
              </p:cNvSpPr>
              <p:nvPr/>
            </p:nvSpPr>
            <p:spPr bwMode="auto"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 </a:t>
                </a:r>
                <a:r>
                  <a:rPr lang="en-US" altLang="zh-CN" sz="1600" b="1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-</a:t>
                </a:r>
              </a:p>
            </p:txBody>
          </p:sp>
        </p:grpSp>
        <p:grpSp>
          <p:nvGrpSpPr>
            <p:cNvPr id="17417" name="Group 9"/>
            <p:cNvGrpSpPr/>
            <p:nvPr/>
          </p:nvGrpSpPr>
          <p:grpSpPr bwMode="auto">
            <a:xfrm>
              <a:off x="4512" y="1632"/>
              <a:ext cx="480" cy="2140"/>
              <a:chOff x="4176" y="1920"/>
              <a:chExt cx="480" cy="2140"/>
            </a:xfrm>
          </p:grpSpPr>
          <p:grpSp>
            <p:nvGrpSpPr>
              <p:cNvPr id="17418" name="Group 10"/>
              <p:cNvGrpSpPr/>
              <p:nvPr/>
            </p:nvGrpSpPr>
            <p:grpSpPr bwMode="auto">
              <a:xfrm>
                <a:off x="4176" y="1920"/>
                <a:ext cx="480" cy="1756"/>
                <a:chOff x="4176" y="2352"/>
                <a:chExt cx="480" cy="1756"/>
              </a:xfrm>
            </p:grpSpPr>
            <p:grpSp>
              <p:nvGrpSpPr>
                <p:cNvPr id="17419" name="Group 11"/>
                <p:cNvGrpSpPr/>
                <p:nvPr/>
              </p:nvGrpSpPr>
              <p:grpSpPr bwMode="auto">
                <a:xfrm>
                  <a:off x="4176" y="2352"/>
                  <a:ext cx="480" cy="220"/>
                  <a:chOff x="4176" y="2352"/>
                  <a:chExt cx="480" cy="220"/>
                </a:xfrm>
              </p:grpSpPr>
              <p:sp>
                <p:nvSpPr>
                  <p:cNvPr id="1742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2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600">
                        <a:solidFill>
                          <a:srgbClr val="000000"/>
                        </a:solidFill>
                        <a:latin typeface="Lucida Console" panose="020B0609040504020204" pitchFamily="49" charset="0"/>
                      </a:rPr>
                      <a:t> </a:t>
                    </a:r>
                    <a:r>
                      <a:rPr lang="en-US" altLang="zh-CN" sz="1600" b="1">
                        <a:solidFill>
                          <a:srgbClr val="000000"/>
                        </a:solidFill>
                        <a:latin typeface="Lucida Console" panose="020B0609040504020204" pitchFamily="49" charset="0"/>
                      </a:rPr>
                      <a:t>0AH</a:t>
                    </a:r>
                  </a:p>
                </p:txBody>
              </p:sp>
            </p:grpSp>
            <p:grpSp>
              <p:nvGrpSpPr>
                <p:cNvPr id="17422" name="Group 14"/>
                <p:cNvGrpSpPr/>
                <p:nvPr/>
              </p:nvGrpSpPr>
              <p:grpSpPr bwMode="auto">
                <a:xfrm>
                  <a:off x="4176" y="2544"/>
                  <a:ext cx="480" cy="220"/>
                  <a:chOff x="4176" y="2352"/>
                  <a:chExt cx="480" cy="220"/>
                </a:xfrm>
              </p:grpSpPr>
              <p:sp>
                <p:nvSpPr>
                  <p:cNvPr id="1742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2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600">
                        <a:solidFill>
                          <a:srgbClr val="000000"/>
                        </a:solidFill>
                        <a:latin typeface="Lucida Console" panose="020B0609040504020204" pitchFamily="49" charset="0"/>
                      </a:rPr>
                      <a:t> </a:t>
                    </a:r>
                    <a:r>
                      <a:rPr lang="en-US" altLang="zh-CN" sz="1600" b="1">
                        <a:solidFill>
                          <a:srgbClr val="000000"/>
                        </a:solidFill>
                        <a:latin typeface="Lucida Console" panose="020B0609040504020204" pitchFamily="49" charset="0"/>
                      </a:rPr>
                      <a:t>04H</a:t>
                    </a:r>
                  </a:p>
                </p:txBody>
              </p:sp>
            </p:grpSp>
            <p:grpSp>
              <p:nvGrpSpPr>
                <p:cNvPr id="17425" name="Group 17"/>
                <p:cNvGrpSpPr/>
                <p:nvPr/>
              </p:nvGrpSpPr>
              <p:grpSpPr bwMode="auto">
                <a:xfrm>
                  <a:off x="4176" y="2736"/>
                  <a:ext cx="480" cy="220"/>
                  <a:chOff x="4176" y="2352"/>
                  <a:chExt cx="480" cy="220"/>
                </a:xfrm>
              </p:grpSpPr>
              <p:sp>
                <p:nvSpPr>
                  <p:cNvPr id="1742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2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600">
                        <a:solidFill>
                          <a:srgbClr val="000000"/>
                        </a:solidFill>
                        <a:latin typeface="Lucida Console" panose="020B0609040504020204" pitchFamily="49" charset="0"/>
                      </a:rPr>
                      <a:t> </a:t>
                    </a:r>
                    <a:r>
                      <a:rPr lang="en-US" altLang="zh-CN" sz="1600" b="1">
                        <a:solidFill>
                          <a:srgbClr val="000000"/>
                        </a:solidFill>
                        <a:latin typeface="Lucida Console" panose="020B0609040504020204" pitchFamily="49" charset="0"/>
                      </a:rPr>
                      <a:t>10H</a:t>
                    </a:r>
                  </a:p>
                </p:txBody>
              </p:sp>
            </p:grpSp>
            <p:grpSp>
              <p:nvGrpSpPr>
                <p:cNvPr id="17428" name="Group 20"/>
                <p:cNvGrpSpPr/>
                <p:nvPr/>
              </p:nvGrpSpPr>
              <p:grpSpPr bwMode="auto">
                <a:xfrm>
                  <a:off x="4176" y="2928"/>
                  <a:ext cx="480" cy="220"/>
                  <a:chOff x="4176" y="2352"/>
                  <a:chExt cx="480" cy="220"/>
                </a:xfrm>
              </p:grpSpPr>
              <p:sp>
                <p:nvSpPr>
                  <p:cNvPr id="1742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600">
                        <a:solidFill>
                          <a:srgbClr val="000000"/>
                        </a:solidFill>
                        <a:latin typeface="Lucida Console" panose="020B0609040504020204" pitchFamily="49" charset="0"/>
                      </a:rPr>
                      <a:t>  </a:t>
                    </a:r>
                    <a:r>
                      <a:rPr lang="en-US" altLang="zh-CN" sz="1600" b="1">
                        <a:solidFill>
                          <a:srgbClr val="000000"/>
                        </a:solidFill>
                        <a:latin typeface="Lucida Console" panose="020B0609040504020204" pitchFamily="49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17431" name="Group 23"/>
                <p:cNvGrpSpPr/>
                <p:nvPr/>
              </p:nvGrpSpPr>
              <p:grpSpPr bwMode="auto">
                <a:xfrm>
                  <a:off x="4176" y="3120"/>
                  <a:ext cx="480" cy="220"/>
                  <a:chOff x="4176" y="2352"/>
                  <a:chExt cx="480" cy="220"/>
                </a:xfrm>
              </p:grpSpPr>
              <p:sp>
                <p:nvSpPr>
                  <p:cNvPr id="1743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3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600">
                        <a:solidFill>
                          <a:srgbClr val="000000"/>
                        </a:solidFill>
                        <a:latin typeface="Lucida Console" panose="020B0609040504020204" pitchFamily="49" charset="0"/>
                      </a:rPr>
                      <a:t> </a:t>
                    </a:r>
                    <a:r>
                      <a:rPr lang="en-US" altLang="zh-CN" sz="1600" b="1">
                        <a:solidFill>
                          <a:srgbClr val="000000"/>
                        </a:solidFill>
                        <a:latin typeface="Lucida Console" panose="020B0609040504020204" pitchFamily="49" charset="0"/>
                      </a:rPr>
                      <a:t>64H</a:t>
                    </a:r>
                  </a:p>
                </p:txBody>
              </p:sp>
            </p:grpSp>
            <p:grpSp>
              <p:nvGrpSpPr>
                <p:cNvPr id="17434" name="Group 26"/>
                <p:cNvGrpSpPr/>
                <p:nvPr/>
              </p:nvGrpSpPr>
              <p:grpSpPr bwMode="auto">
                <a:xfrm>
                  <a:off x="4176" y="3312"/>
                  <a:ext cx="480" cy="220"/>
                  <a:chOff x="4176" y="2352"/>
                  <a:chExt cx="480" cy="220"/>
                </a:xfrm>
              </p:grpSpPr>
              <p:sp>
                <p:nvSpPr>
                  <p:cNvPr id="1743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6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600">
                        <a:solidFill>
                          <a:srgbClr val="000000"/>
                        </a:solidFill>
                        <a:latin typeface="Lucida Console" panose="020B0609040504020204" pitchFamily="49" charset="0"/>
                      </a:rPr>
                      <a:t> </a:t>
                    </a:r>
                    <a:r>
                      <a:rPr lang="en-US" altLang="zh-CN" sz="1600" b="1">
                        <a:solidFill>
                          <a:srgbClr val="000000"/>
                        </a:solidFill>
                        <a:latin typeface="Lucida Console" panose="020B0609040504020204" pitchFamily="49" charset="0"/>
                      </a:rPr>
                      <a:t>00H</a:t>
                    </a:r>
                  </a:p>
                </p:txBody>
              </p:sp>
            </p:grpSp>
            <p:grpSp>
              <p:nvGrpSpPr>
                <p:cNvPr id="17437" name="Group 29"/>
                <p:cNvGrpSpPr/>
                <p:nvPr/>
              </p:nvGrpSpPr>
              <p:grpSpPr bwMode="auto">
                <a:xfrm>
                  <a:off x="4176" y="3504"/>
                  <a:ext cx="480" cy="220"/>
                  <a:chOff x="4176" y="2352"/>
                  <a:chExt cx="480" cy="220"/>
                </a:xfrm>
              </p:grpSpPr>
              <p:sp>
                <p:nvSpPr>
                  <p:cNvPr id="1743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9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600">
                        <a:solidFill>
                          <a:srgbClr val="000000"/>
                        </a:solidFill>
                        <a:latin typeface="Lucida Console" panose="020B0609040504020204" pitchFamily="49" charset="0"/>
                      </a:rPr>
                      <a:t> </a:t>
                    </a:r>
                    <a:r>
                      <a:rPr lang="en-US" altLang="zh-CN" sz="1600" b="1">
                        <a:solidFill>
                          <a:srgbClr val="000000"/>
                        </a:solidFill>
                        <a:latin typeface="Lucida Console" panose="020B0609040504020204" pitchFamily="49" charset="0"/>
                      </a:rPr>
                      <a:t>00H</a:t>
                    </a:r>
                  </a:p>
                </p:txBody>
              </p:sp>
            </p:grpSp>
            <p:grpSp>
              <p:nvGrpSpPr>
                <p:cNvPr id="17440" name="Group 32"/>
                <p:cNvGrpSpPr/>
                <p:nvPr/>
              </p:nvGrpSpPr>
              <p:grpSpPr bwMode="auto">
                <a:xfrm>
                  <a:off x="4176" y="3696"/>
                  <a:ext cx="480" cy="220"/>
                  <a:chOff x="4176" y="2352"/>
                  <a:chExt cx="480" cy="220"/>
                </a:xfrm>
              </p:grpSpPr>
              <p:sp>
                <p:nvSpPr>
                  <p:cNvPr id="1744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2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600" b="1">
                        <a:solidFill>
                          <a:srgbClr val="000000"/>
                        </a:solidFill>
                        <a:latin typeface="Lucida Console" panose="020B0609040504020204" pitchFamily="49" charset="0"/>
                      </a:rPr>
                      <a:t> 01H</a:t>
                    </a:r>
                  </a:p>
                </p:txBody>
              </p:sp>
            </p:grpSp>
            <p:grpSp>
              <p:nvGrpSpPr>
                <p:cNvPr id="17443" name="Group 35"/>
                <p:cNvGrpSpPr/>
                <p:nvPr/>
              </p:nvGrpSpPr>
              <p:grpSpPr bwMode="auto">
                <a:xfrm>
                  <a:off x="4176" y="3888"/>
                  <a:ext cx="480" cy="220"/>
                  <a:chOff x="4176" y="2352"/>
                  <a:chExt cx="480" cy="220"/>
                </a:xfrm>
              </p:grpSpPr>
              <p:sp>
                <p:nvSpPr>
                  <p:cNvPr id="17444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5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2352"/>
                    <a:ext cx="480" cy="220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600">
                        <a:solidFill>
                          <a:srgbClr val="000000"/>
                        </a:solidFill>
                        <a:latin typeface="Lucida Console" panose="020B0609040504020204" pitchFamily="49" charset="0"/>
                      </a:rPr>
                      <a:t> </a:t>
                    </a:r>
                    <a:r>
                      <a:rPr lang="en-US" altLang="zh-CN" sz="1600" b="1">
                        <a:solidFill>
                          <a:srgbClr val="000000"/>
                        </a:solidFill>
                        <a:latin typeface="Lucida Console" panose="020B0609040504020204" pitchFamily="49" charset="0"/>
                      </a:rPr>
                      <a:t>FBH</a:t>
                    </a:r>
                  </a:p>
                </p:txBody>
              </p:sp>
            </p:grpSp>
          </p:grpSp>
          <p:grpSp>
            <p:nvGrpSpPr>
              <p:cNvPr id="17446" name="Group 38"/>
              <p:cNvGrpSpPr/>
              <p:nvPr/>
            </p:nvGrpSpPr>
            <p:grpSpPr bwMode="auto">
              <a:xfrm>
                <a:off x="4176" y="3648"/>
                <a:ext cx="480" cy="220"/>
                <a:chOff x="4176" y="2352"/>
                <a:chExt cx="480" cy="220"/>
              </a:xfrm>
            </p:grpSpPr>
            <p:sp>
              <p:nvSpPr>
                <p:cNvPr id="174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192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4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220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 </a:t>
                  </a:r>
                  <a:r>
                    <a:rPr lang="en-US" altLang="zh-CN" sz="1600" b="1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FFH</a:t>
                  </a:r>
                </a:p>
              </p:txBody>
            </p:sp>
          </p:grpSp>
          <p:grpSp>
            <p:nvGrpSpPr>
              <p:cNvPr id="17449" name="Group 41"/>
              <p:cNvGrpSpPr/>
              <p:nvPr/>
            </p:nvGrpSpPr>
            <p:grpSpPr bwMode="auto">
              <a:xfrm>
                <a:off x="4176" y="3840"/>
                <a:ext cx="480" cy="220"/>
                <a:chOff x="4176" y="2352"/>
                <a:chExt cx="480" cy="220"/>
              </a:xfrm>
            </p:grpSpPr>
            <p:sp>
              <p:nvSpPr>
                <p:cNvPr id="17450" name="Rectangle 42"/>
                <p:cNvSpPr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192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5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220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  </a:t>
                  </a:r>
                  <a:r>
                    <a:rPr lang="en-US" altLang="zh-CN" sz="1600" b="1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-</a:t>
                  </a:r>
                </a:p>
              </p:txBody>
            </p:sp>
          </p:grpSp>
        </p:grp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4992" y="1440"/>
              <a:ext cx="0" cy="24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3" name="Line 45"/>
            <p:cNvSpPr>
              <a:spLocks noChangeShapeType="1"/>
            </p:cNvSpPr>
            <p:nvPr/>
          </p:nvSpPr>
          <p:spPr bwMode="auto">
            <a:xfrm>
              <a:off x="4512" y="1440"/>
              <a:ext cx="0" cy="24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4" name="Line 46"/>
            <p:cNvSpPr>
              <a:spLocks noChangeShapeType="1"/>
            </p:cNvSpPr>
            <p:nvPr/>
          </p:nvSpPr>
          <p:spPr bwMode="auto">
            <a:xfrm>
              <a:off x="4992" y="3936"/>
              <a:ext cx="0" cy="24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>
              <a:off x="4512" y="3936"/>
              <a:ext cx="0" cy="24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6324600" y="2422525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latin typeface="Lucida Console" panose="020B0609040504020204" pitchFamily="49" charset="0"/>
              </a:rPr>
              <a:t>DATA_BYTE </a:t>
            </a:r>
            <a:r>
              <a:rPr lang="en-US" altLang="zh-CN" sz="1600" b="1">
                <a:solidFill>
                  <a:srgbClr val="00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</a:t>
            </a:r>
            <a:endParaRPr lang="en-US" altLang="zh-CN" sz="1600" b="1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6248400" y="3641725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latin typeface="Lucida Console" panose="020B0609040504020204" pitchFamily="49" charset="0"/>
              </a:rPr>
              <a:t>DATA_WORD </a:t>
            </a:r>
            <a:r>
              <a:rPr lang="en-US" altLang="zh-CN" sz="1600" b="1">
                <a:solidFill>
                  <a:srgbClr val="00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</a:t>
            </a:r>
            <a:endParaRPr lang="en-US" altLang="zh-CN" sz="1600" b="1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1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伪指令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45122" y="5976283"/>
            <a:ext cx="6120586" cy="40011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注意：低字节</a:t>
            </a:r>
            <a:r>
              <a:rPr lang="zh-CN" altLang="en-US" sz="2000" dirty="0" smtClean="0">
                <a:solidFill>
                  <a:srgbClr val="FF0000"/>
                </a:solidFill>
              </a:rPr>
              <a:t>在低地址单元，高字节在高地址单元！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50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16848" y="1052736"/>
            <a:ext cx="365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ARRAY  DB  ‘HELLO’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DB  ‘AB’	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DW  ‘AB’  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80728" y="2986535"/>
            <a:ext cx="2286000" cy="3429000"/>
            <a:chOff x="5486400" y="1088740"/>
            <a:chExt cx="2286000" cy="3429000"/>
          </a:xfrm>
        </p:grpSpPr>
        <p:grpSp>
          <p:nvGrpSpPr>
            <p:cNvPr id="18435" name="Group 3"/>
            <p:cNvGrpSpPr/>
            <p:nvPr/>
          </p:nvGrpSpPr>
          <p:grpSpPr bwMode="auto">
            <a:xfrm>
              <a:off x="7010400" y="1393540"/>
              <a:ext cx="762000" cy="2787650"/>
              <a:chOff x="4176" y="2352"/>
              <a:chExt cx="480" cy="1756"/>
            </a:xfrm>
          </p:grpSpPr>
          <p:grpSp>
            <p:nvGrpSpPr>
              <p:cNvPr id="18436" name="Group 4"/>
              <p:cNvGrpSpPr/>
              <p:nvPr/>
            </p:nvGrpSpPr>
            <p:grpSpPr bwMode="auto">
              <a:xfrm>
                <a:off x="4176" y="2352"/>
                <a:ext cx="480" cy="220"/>
                <a:chOff x="4176" y="2352"/>
                <a:chExt cx="480" cy="220"/>
              </a:xfrm>
            </p:grpSpPr>
            <p:sp>
              <p:nvSpPr>
                <p:cNvPr id="18437" name="Rectangle 5"/>
                <p:cNvSpPr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192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3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220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 </a:t>
                  </a:r>
                  <a:r>
                    <a:rPr lang="en-US" altLang="zh-CN" sz="1600" b="1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48H</a:t>
                  </a:r>
                </a:p>
              </p:txBody>
            </p:sp>
          </p:grpSp>
          <p:grpSp>
            <p:nvGrpSpPr>
              <p:cNvPr id="18439" name="Group 7"/>
              <p:cNvGrpSpPr/>
              <p:nvPr/>
            </p:nvGrpSpPr>
            <p:grpSpPr bwMode="auto">
              <a:xfrm>
                <a:off x="4176" y="2544"/>
                <a:ext cx="480" cy="220"/>
                <a:chOff x="4176" y="2352"/>
                <a:chExt cx="480" cy="220"/>
              </a:xfrm>
            </p:grpSpPr>
            <p:sp>
              <p:nvSpPr>
                <p:cNvPr id="18440" name="Rectangle 8"/>
                <p:cNvSpPr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192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4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220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 </a:t>
                  </a:r>
                  <a:r>
                    <a:rPr lang="en-US" altLang="zh-CN" sz="1600" b="1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45H</a:t>
                  </a:r>
                </a:p>
              </p:txBody>
            </p:sp>
          </p:grpSp>
          <p:grpSp>
            <p:nvGrpSpPr>
              <p:cNvPr id="18442" name="Group 10"/>
              <p:cNvGrpSpPr/>
              <p:nvPr/>
            </p:nvGrpSpPr>
            <p:grpSpPr bwMode="auto">
              <a:xfrm>
                <a:off x="4176" y="2736"/>
                <a:ext cx="480" cy="220"/>
                <a:chOff x="4176" y="2352"/>
                <a:chExt cx="480" cy="220"/>
              </a:xfrm>
            </p:grpSpPr>
            <p:sp>
              <p:nvSpPr>
                <p:cNvPr id="18443" name="Rectangle 11"/>
                <p:cNvSpPr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192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4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220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dirty="0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 </a:t>
                  </a:r>
                  <a:r>
                    <a:rPr lang="en-US" altLang="zh-CN" sz="1600" b="1" dirty="0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4CH</a:t>
                  </a:r>
                </a:p>
              </p:txBody>
            </p:sp>
          </p:grpSp>
          <p:grpSp>
            <p:nvGrpSpPr>
              <p:cNvPr id="18445" name="Group 13"/>
              <p:cNvGrpSpPr/>
              <p:nvPr/>
            </p:nvGrpSpPr>
            <p:grpSpPr bwMode="auto">
              <a:xfrm>
                <a:off x="4176" y="2928"/>
                <a:ext cx="480" cy="220"/>
                <a:chOff x="4176" y="2352"/>
                <a:chExt cx="480" cy="220"/>
              </a:xfrm>
            </p:grpSpPr>
            <p:sp>
              <p:nvSpPr>
                <p:cNvPr id="18446" name="Rectangle 14"/>
                <p:cNvSpPr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192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4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220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 </a:t>
                  </a:r>
                  <a:r>
                    <a:rPr lang="en-US" altLang="zh-CN" sz="1600" b="1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4CH</a:t>
                  </a:r>
                </a:p>
              </p:txBody>
            </p:sp>
          </p:grpSp>
          <p:grpSp>
            <p:nvGrpSpPr>
              <p:cNvPr id="18448" name="Group 16"/>
              <p:cNvGrpSpPr/>
              <p:nvPr/>
            </p:nvGrpSpPr>
            <p:grpSpPr bwMode="auto">
              <a:xfrm>
                <a:off x="4176" y="3120"/>
                <a:ext cx="480" cy="220"/>
                <a:chOff x="4176" y="2352"/>
                <a:chExt cx="480" cy="220"/>
              </a:xfrm>
            </p:grpSpPr>
            <p:sp>
              <p:nvSpPr>
                <p:cNvPr id="18449" name="Rectangle 17"/>
                <p:cNvSpPr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192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5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220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 </a:t>
                  </a:r>
                  <a:r>
                    <a:rPr lang="en-US" altLang="zh-CN" sz="1600" b="1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4FH</a:t>
                  </a:r>
                </a:p>
              </p:txBody>
            </p:sp>
          </p:grpSp>
          <p:grpSp>
            <p:nvGrpSpPr>
              <p:cNvPr id="18451" name="Group 19"/>
              <p:cNvGrpSpPr/>
              <p:nvPr/>
            </p:nvGrpSpPr>
            <p:grpSpPr bwMode="auto">
              <a:xfrm>
                <a:off x="4176" y="3312"/>
                <a:ext cx="480" cy="220"/>
                <a:chOff x="4176" y="2352"/>
                <a:chExt cx="480" cy="220"/>
              </a:xfrm>
            </p:grpSpPr>
            <p:sp>
              <p:nvSpPr>
                <p:cNvPr id="18452" name="Rectangle 20"/>
                <p:cNvSpPr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192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220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dirty="0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 </a:t>
                  </a:r>
                  <a:r>
                    <a:rPr lang="en-US" altLang="zh-CN" sz="1600" b="1" dirty="0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41H</a:t>
                  </a:r>
                </a:p>
              </p:txBody>
            </p:sp>
          </p:grpSp>
          <p:grpSp>
            <p:nvGrpSpPr>
              <p:cNvPr id="18454" name="Group 22"/>
              <p:cNvGrpSpPr/>
              <p:nvPr/>
            </p:nvGrpSpPr>
            <p:grpSpPr bwMode="auto">
              <a:xfrm>
                <a:off x="4176" y="3504"/>
                <a:ext cx="480" cy="220"/>
                <a:chOff x="4176" y="2352"/>
                <a:chExt cx="480" cy="220"/>
              </a:xfrm>
            </p:grpSpPr>
            <p:sp>
              <p:nvSpPr>
                <p:cNvPr id="18455" name="Rectangle 23"/>
                <p:cNvSpPr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192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5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220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 </a:t>
                  </a:r>
                  <a:r>
                    <a:rPr lang="en-US" altLang="zh-CN" sz="1600" b="1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42H</a:t>
                  </a:r>
                </a:p>
              </p:txBody>
            </p:sp>
          </p:grpSp>
          <p:grpSp>
            <p:nvGrpSpPr>
              <p:cNvPr id="18457" name="Group 25"/>
              <p:cNvGrpSpPr/>
              <p:nvPr/>
            </p:nvGrpSpPr>
            <p:grpSpPr bwMode="auto">
              <a:xfrm>
                <a:off x="4176" y="3696"/>
                <a:ext cx="480" cy="220"/>
                <a:chOff x="4176" y="2352"/>
                <a:chExt cx="480" cy="220"/>
              </a:xfrm>
            </p:grpSpPr>
            <p:sp>
              <p:nvSpPr>
                <p:cNvPr id="18458" name="Rectangle 26"/>
                <p:cNvSpPr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192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5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220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 </a:t>
                  </a:r>
                  <a:r>
                    <a:rPr lang="en-US" altLang="zh-CN" sz="1600" b="1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42H</a:t>
                  </a:r>
                </a:p>
              </p:txBody>
            </p:sp>
          </p:grpSp>
          <p:grpSp>
            <p:nvGrpSpPr>
              <p:cNvPr id="18460" name="Group 28"/>
              <p:cNvGrpSpPr/>
              <p:nvPr/>
            </p:nvGrpSpPr>
            <p:grpSpPr bwMode="auto">
              <a:xfrm>
                <a:off x="4176" y="3888"/>
                <a:ext cx="480" cy="220"/>
                <a:chOff x="4176" y="2352"/>
                <a:chExt cx="480" cy="220"/>
              </a:xfrm>
            </p:grpSpPr>
            <p:sp>
              <p:nvSpPr>
                <p:cNvPr id="18461" name="Rectangle 29"/>
                <p:cNvSpPr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192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6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176" y="2352"/>
                  <a:ext cx="480" cy="220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>
                      <a:solidFill>
                        <a:srgbClr val="000000"/>
                      </a:solidFill>
                      <a:latin typeface="Lucida Console" panose="020B0609040504020204" pitchFamily="49" charset="0"/>
                    </a:rPr>
                    <a:t> 41H</a:t>
                  </a:r>
                </a:p>
              </p:txBody>
            </p:sp>
          </p:grpSp>
        </p:grpSp>
        <p:sp>
          <p:nvSpPr>
            <p:cNvPr id="18463" name="Line 31"/>
            <p:cNvSpPr>
              <a:spLocks noChangeShapeType="1"/>
            </p:cNvSpPr>
            <p:nvPr/>
          </p:nvSpPr>
          <p:spPr bwMode="auto">
            <a:xfrm>
              <a:off x="7772400" y="108874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4" name="Line 32"/>
            <p:cNvSpPr>
              <a:spLocks noChangeShapeType="1"/>
            </p:cNvSpPr>
            <p:nvPr/>
          </p:nvSpPr>
          <p:spPr bwMode="auto">
            <a:xfrm>
              <a:off x="7010400" y="108874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5" name="Line 33"/>
            <p:cNvSpPr>
              <a:spLocks noChangeShapeType="1"/>
            </p:cNvSpPr>
            <p:nvPr/>
          </p:nvSpPr>
          <p:spPr bwMode="auto">
            <a:xfrm>
              <a:off x="7772400" y="413674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6" name="Line 34"/>
            <p:cNvSpPr>
              <a:spLocks noChangeShapeType="1"/>
            </p:cNvSpPr>
            <p:nvPr/>
          </p:nvSpPr>
          <p:spPr bwMode="auto">
            <a:xfrm>
              <a:off x="7010400" y="413674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7" name="Text Box 35"/>
            <p:cNvSpPr txBox="1">
              <a:spLocks noChangeArrowheads="1"/>
            </p:cNvSpPr>
            <p:nvPr/>
          </p:nvSpPr>
          <p:spPr bwMode="auto">
            <a:xfrm>
              <a:off x="5486400" y="1393540"/>
              <a:ext cx="1676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</a:t>
              </a:r>
              <a:r>
                <a:rPr lang="en-US" altLang="zh-CN" sz="16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ARRAY </a:t>
              </a:r>
              <a:r>
                <a:rPr lang="en-US" altLang="zh-CN" sz="1600" b="1" dirty="0">
                  <a:solidFill>
                    <a:srgbClr val="000000"/>
                  </a:solidFill>
                  <a:latin typeface="Lucida Console" panose="020B0609040504020204" pitchFamily="49" charset="0"/>
                  <a:sym typeface="Symbol" panose="05050102010706020507" pitchFamily="18" charset="2"/>
                </a:rPr>
                <a:t></a:t>
              </a:r>
              <a:endParaRPr lang="en-US" altLang="zh-CN" sz="1600" b="1" dirty="0">
                <a:solidFill>
                  <a:srgbClr val="000000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37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伪指令</a:t>
            </a:r>
          </a:p>
        </p:txBody>
      </p:sp>
      <p:sp>
        <p:nvSpPr>
          <p:cNvPr id="2" name="上箭头 1"/>
          <p:cNvSpPr/>
          <p:nvPr/>
        </p:nvSpPr>
        <p:spPr bwMode="auto">
          <a:xfrm rot="16200000">
            <a:off x="3113125" y="1293391"/>
            <a:ext cx="504056" cy="958850"/>
          </a:xfrm>
          <a:prstGeom prst="upArrow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6674" y="152129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区别？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932310"/>
            <a:ext cx="333375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012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35855" y="3953273"/>
            <a:ext cx="59024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例：</a:t>
            </a:r>
            <a:endParaRPr lang="en-US" altLang="zh-CN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ARRAY1 DB  2    DUP(0,1,2,?)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ARRAY2 DB  100  DUP</a:t>
            </a:r>
            <a:r>
              <a:rPr lang="en-US" altLang="zh-CN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(?)</a:t>
            </a:r>
            <a:endParaRPr lang="en-US" altLang="zh-CN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18435" name="Group 3"/>
          <p:cNvGrpSpPr/>
          <p:nvPr/>
        </p:nvGrpSpPr>
        <p:grpSpPr bwMode="auto">
          <a:xfrm>
            <a:off x="7220272" y="2581673"/>
            <a:ext cx="774700" cy="3681413"/>
            <a:chOff x="4176" y="2352"/>
            <a:chExt cx="488" cy="2319"/>
          </a:xfrm>
        </p:grpSpPr>
        <p:grpSp>
          <p:nvGrpSpPr>
            <p:cNvPr id="18436" name="Group 4"/>
            <p:cNvGrpSpPr/>
            <p:nvPr/>
          </p:nvGrpSpPr>
          <p:grpSpPr bwMode="auto">
            <a:xfrm>
              <a:off x="4176" y="2352"/>
              <a:ext cx="480" cy="220"/>
              <a:chOff x="4176" y="2352"/>
              <a:chExt cx="480" cy="220"/>
            </a:xfrm>
          </p:grpSpPr>
          <p:sp>
            <p:nvSpPr>
              <p:cNvPr id="18437" name="Rectangle 5"/>
              <p:cNvSpPr>
                <a:spLocks noChangeArrowheads="1"/>
              </p:cNvSpPr>
              <p:nvPr/>
            </p:nvSpPr>
            <p:spPr bwMode="auto"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38" name="Text Box 6"/>
              <p:cNvSpPr txBox="1">
                <a:spLocks noChangeArrowheads="1"/>
              </p:cNvSpPr>
              <p:nvPr/>
            </p:nvSpPr>
            <p:spPr bwMode="auto"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altLang="zh-CN" sz="1600" b="1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0</a:t>
                </a:r>
              </a:p>
            </p:txBody>
          </p:sp>
        </p:grpSp>
        <p:grpSp>
          <p:nvGrpSpPr>
            <p:cNvPr id="18439" name="Group 7"/>
            <p:cNvGrpSpPr/>
            <p:nvPr/>
          </p:nvGrpSpPr>
          <p:grpSpPr bwMode="auto">
            <a:xfrm>
              <a:off x="4176" y="2544"/>
              <a:ext cx="480" cy="220"/>
              <a:chOff x="4176" y="2352"/>
              <a:chExt cx="480" cy="220"/>
            </a:xfrm>
          </p:grpSpPr>
          <p:sp>
            <p:nvSpPr>
              <p:cNvPr id="18440" name="Rectangle 8"/>
              <p:cNvSpPr>
                <a:spLocks noChangeArrowheads="1"/>
              </p:cNvSpPr>
              <p:nvPr/>
            </p:nvSpPr>
            <p:spPr bwMode="auto"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41" name="Text Box 9"/>
              <p:cNvSpPr txBox="1">
                <a:spLocks noChangeArrowheads="1"/>
              </p:cNvSpPr>
              <p:nvPr/>
            </p:nvSpPr>
            <p:spPr bwMode="auto"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altLang="zh-CN" sz="1600" b="1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1</a:t>
                </a:r>
              </a:p>
            </p:txBody>
          </p:sp>
        </p:grpSp>
        <p:grpSp>
          <p:nvGrpSpPr>
            <p:cNvPr id="18442" name="Group 10"/>
            <p:cNvGrpSpPr/>
            <p:nvPr/>
          </p:nvGrpSpPr>
          <p:grpSpPr bwMode="auto">
            <a:xfrm>
              <a:off x="4176" y="2736"/>
              <a:ext cx="480" cy="220"/>
              <a:chOff x="4176" y="2352"/>
              <a:chExt cx="480" cy="220"/>
            </a:xfrm>
          </p:grpSpPr>
          <p:sp>
            <p:nvSpPr>
              <p:cNvPr id="18443" name="Rectangle 11"/>
              <p:cNvSpPr>
                <a:spLocks noChangeArrowheads="1"/>
              </p:cNvSpPr>
              <p:nvPr/>
            </p:nvSpPr>
            <p:spPr bwMode="auto"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44" name="Text Box 12"/>
              <p:cNvSpPr txBox="1">
                <a:spLocks noChangeArrowheads="1"/>
              </p:cNvSpPr>
              <p:nvPr/>
            </p:nvSpPr>
            <p:spPr bwMode="auto"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altLang="zh-CN" sz="1600" b="1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2</a:t>
                </a:r>
              </a:p>
            </p:txBody>
          </p:sp>
        </p:grpSp>
        <p:grpSp>
          <p:nvGrpSpPr>
            <p:cNvPr id="18445" name="Group 13"/>
            <p:cNvGrpSpPr/>
            <p:nvPr/>
          </p:nvGrpSpPr>
          <p:grpSpPr bwMode="auto">
            <a:xfrm>
              <a:off x="4176" y="2928"/>
              <a:ext cx="480" cy="220"/>
              <a:chOff x="4176" y="2352"/>
              <a:chExt cx="480" cy="220"/>
            </a:xfrm>
          </p:grpSpPr>
          <p:sp>
            <p:nvSpPr>
              <p:cNvPr id="18446" name="Rectangle 14"/>
              <p:cNvSpPr>
                <a:spLocks noChangeArrowheads="1"/>
              </p:cNvSpPr>
              <p:nvPr/>
            </p:nvSpPr>
            <p:spPr bwMode="auto"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47" name="Text Box 15"/>
              <p:cNvSpPr txBox="1">
                <a:spLocks noChangeArrowheads="1"/>
              </p:cNvSpPr>
              <p:nvPr/>
            </p:nvSpPr>
            <p:spPr bwMode="auto"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-</a:t>
                </a:r>
                <a:endParaRPr lang="en-US" altLang="zh-CN" sz="1600" b="1" dirty="0">
                  <a:solidFill>
                    <a:srgbClr val="000000"/>
                  </a:solidFill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18448" name="Group 16"/>
            <p:cNvGrpSpPr/>
            <p:nvPr/>
          </p:nvGrpSpPr>
          <p:grpSpPr bwMode="auto">
            <a:xfrm>
              <a:off x="4176" y="3120"/>
              <a:ext cx="480" cy="220"/>
              <a:chOff x="4176" y="2352"/>
              <a:chExt cx="480" cy="220"/>
            </a:xfrm>
          </p:grpSpPr>
          <p:sp>
            <p:nvSpPr>
              <p:cNvPr id="18449" name="Rectangle 17"/>
              <p:cNvSpPr>
                <a:spLocks noChangeArrowheads="1"/>
              </p:cNvSpPr>
              <p:nvPr/>
            </p:nvSpPr>
            <p:spPr bwMode="auto"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50" name="Text Box 18"/>
              <p:cNvSpPr txBox="1">
                <a:spLocks noChangeArrowheads="1"/>
              </p:cNvSpPr>
              <p:nvPr/>
            </p:nvSpPr>
            <p:spPr bwMode="auto"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altLang="zh-CN" sz="1600" b="1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0</a:t>
                </a:r>
              </a:p>
            </p:txBody>
          </p:sp>
        </p:grpSp>
        <p:grpSp>
          <p:nvGrpSpPr>
            <p:cNvPr id="18451" name="Group 19"/>
            <p:cNvGrpSpPr/>
            <p:nvPr/>
          </p:nvGrpSpPr>
          <p:grpSpPr bwMode="auto">
            <a:xfrm>
              <a:off x="4176" y="3312"/>
              <a:ext cx="480" cy="220"/>
              <a:chOff x="4176" y="2352"/>
              <a:chExt cx="480" cy="220"/>
            </a:xfrm>
          </p:grpSpPr>
          <p:sp>
            <p:nvSpPr>
              <p:cNvPr id="18452" name="Rectangle 20"/>
              <p:cNvSpPr>
                <a:spLocks noChangeArrowheads="1"/>
              </p:cNvSpPr>
              <p:nvPr/>
            </p:nvSpPr>
            <p:spPr bwMode="auto"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53" name="Text Box 21"/>
              <p:cNvSpPr txBox="1">
                <a:spLocks noChangeArrowheads="1"/>
              </p:cNvSpPr>
              <p:nvPr/>
            </p:nvSpPr>
            <p:spPr bwMode="auto"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1</a:t>
                </a:r>
                <a:endParaRPr lang="en-US" altLang="zh-CN" sz="1600" b="1" dirty="0">
                  <a:solidFill>
                    <a:srgbClr val="000000"/>
                  </a:solidFill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18454" name="Group 22"/>
            <p:cNvGrpSpPr/>
            <p:nvPr/>
          </p:nvGrpSpPr>
          <p:grpSpPr bwMode="auto">
            <a:xfrm>
              <a:off x="4176" y="3504"/>
              <a:ext cx="480" cy="220"/>
              <a:chOff x="4176" y="2352"/>
              <a:chExt cx="480" cy="220"/>
            </a:xfrm>
          </p:grpSpPr>
          <p:sp>
            <p:nvSpPr>
              <p:cNvPr id="18455" name="Rectangle 23"/>
              <p:cNvSpPr>
                <a:spLocks noChangeArrowheads="1"/>
              </p:cNvSpPr>
              <p:nvPr/>
            </p:nvSpPr>
            <p:spPr bwMode="auto"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56" name="Text Box 24"/>
              <p:cNvSpPr txBox="1">
                <a:spLocks noChangeArrowheads="1"/>
              </p:cNvSpPr>
              <p:nvPr/>
            </p:nvSpPr>
            <p:spPr bwMode="auto"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altLang="zh-CN" sz="1600" b="1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2</a:t>
                </a:r>
              </a:p>
            </p:txBody>
          </p:sp>
        </p:grpSp>
        <p:grpSp>
          <p:nvGrpSpPr>
            <p:cNvPr id="18457" name="Group 25"/>
            <p:cNvGrpSpPr/>
            <p:nvPr/>
          </p:nvGrpSpPr>
          <p:grpSpPr bwMode="auto">
            <a:xfrm>
              <a:off x="4176" y="3696"/>
              <a:ext cx="480" cy="220"/>
              <a:chOff x="4176" y="2352"/>
              <a:chExt cx="480" cy="220"/>
            </a:xfrm>
          </p:grpSpPr>
          <p:sp>
            <p:nvSpPr>
              <p:cNvPr id="18458" name="Rectangle 26"/>
              <p:cNvSpPr>
                <a:spLocks noChangeArrowheads="1"/>
              </p:cNvSpPr>
              <p:nvPr/>
            </p:nvSpPr>
            <p:spPr bwMode="auto"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59" name="Text Box 27"/>
              <p:cNvSpPr txBox="1">
                <a:spLocks noChangeArrowheads="1"/>
              </p:cNvSpPr>
              <p:nvPr/>
            </p:nvSpPr>
            <p:spPr bwMode="auto"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-</a:t>
                </a:r>
                <a:endParaRPr lang="en-US" altLang="zh-CN" sz="1600" b="1" dirty="0">
                  <a:solidFill>
                    <a:srgbClr val="000000"/>
                  </a:solidFill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18460" name="Group 28"/>
            <p:cNvGrpSpPr/>
            <p:nvPr/>
          </p:nvGrpSpPr>
          <p:grpSpPr bwMode="auto">
            <a:xfrm>
              <a:off x="4176" y="3888"/>
              <a:ext cx="488" cy="783"/>
              <a:chOff x="4176" y="2352"/>
              <a:chExt cx="488" cy="783"/>
            </a:xfrm>
          </p:grpSpPr>
          <p:sp>
            <p:nvSpPr>
              <p:cNvPr id="18461" name="Rectangle 29"/>
              <p:cNvSpPr>
                <a:spLocks noChangeArrowheads="1"/>
              </p:cNvSpPr>
              <p:nvPr/>
            </p:nvSpPr>
            <p:spPr bwMode="auto">
              <a:xfrm>
                <a:off x="4176" y="2352"/>
                <a:ext cx="480" cy="192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62" name="Text Box 30"/>
              <p:cNvSpPr txBox="1">
                <a:spLocks noChangeArrowheads="1"/>
              </p:cNvSpPr>
              <p:nvPr/>
            </p:nvSpPr>
            <p:spPr bwMode="auto">
              <a:xfrm>
                <a:off x="4176" y="2352"/>
                <a:ext cx="480" cy="220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-</a:t>
                </a:r>
              </a:p>
            </p:txBody>
          </p:sp>
          <p:sp>
            <p:nvSpPr>
              <p:cNvPr id="40" name="Text Box 30"/>
              <p:cNvSpPr txBox="1">
                <a:spLocks noChangeArrowheads="1"/>
              </p:cNvSpPr>
              <p:nvPr/>
            </p:nvSpPr>
            <p:spPr bwMode="auto">
              <a:xfrm>
                <a:off x="4184" y="2915"/>
                <a:ext cx="480" cy="220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-</a:t>
                </a:r>
              </a:p>
            </p:txBody>
          </p:sp>
        </p:grpSp>
      </p:grpSp>
      <p:sp>
        <p:nvSpPr>
          <p:cNvPr id="18463" name="Line 31"/>
          <p:cNvSpPr>
            <a:spLocks noChangeShapeType="1"/>
          </p:cNvSpPr>
          <p:nvPr/>
        </p:nvSpPr>
        <p:spPr bwMode="auto">
          <a:xfrm>
            <a:off x="7982272" y="2276872"/>
            <a:ext cx="0" cy="38100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7220272" y="2276872"/>
            <a:ext cx="0" cy="38100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7982272" y="5324872"/>
            <a:ext cx="12700" cy="109246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7220272" y="5324872"/>
            <a:ext cx="12700" cy="109246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5544108" y="2581672"/>
            <a:ext cx="18285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CN" sz="1600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ARRAY1 </a:t>
            </a:r>
            <a:r>
              <a:rPr lang="en-US" altLang="zh-CN" sz="1600" b="1" dirty="0">
                <a:solidFill>
                  <a:srgbClr val="00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</a:t>
            </a:r>
            <a:endParaRPr lang="en-US" altLang="zh-CN" sz="16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7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伪指令</a:t>
            </a: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863588" y="995363"/>
            <a:ext cx="77508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◆ </a:t>
            </a:r>
            <a:r>
              <a:rPr lang="zh-CN" altLang="en-US" dirty="0">
                <a:solidFill>
                  <a:srgbClr val="000000"/>
                </a:solidFill>
              </a:rPr>
              <a:t>复制操作符（与前面的数据定义操作符联合应用）：</a:t>
            </a: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685800" y="1533525"/>
            <a:ext cx="6934200" cy="414794"/>
          </a:xfrm>
          <a:prstGeom prst="rect">
            <a:avLst/>
          </a:prstGeom>
          <a:noFill/>
          <a:ln w="9525">
            <a:solidFill>
              <a:srgbClr val="FF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lang="en-US" altLang="zh-CN" sz="2000" b="0" dirty="0" err="1">
                <a:solidFill>
                  <a:srgbClr val="000000"/>
                </a:solidFill>
              </a:rPr>
              <a:t>Repeat_count</a:t>
            </a:r>
            <a:r>
              <a:rPr lang="en-US" altLang="zh-CN" sz="2000" b="0" dirty="0">
                <a:solidFill>
                  <a:srgbClr val="000000"/>
                </a:solidFill>
              </a:rPr>
              <a:t>  DUP</a:t>
            </a:r>
            <a:r>
              <a:rPr lang="zh-CN" altLang="en-US" sz="2000" b="0" dirty="0">
                <a:solidFill>
                  <a:srgbClr val="000000"/>
                </a:solidFill>
              </a:rPr>
              <a:t>   </a:t>
            </a:r>
            <a:r>
              <a:rPr lang="en-US" altLang="zh-CN" sz="2000" b="0" dirty="0">
                <a:solidFill>
                  <a:srgbClr val="000000"/>
                </a:solidFill>
              </a:rPr>
              <a:t>(</a:t>
            </a:r>
            <a:r>
              <a:rPr lang="zh-CN" altLang="en-US" sz="2000" b="0" dirty="0">
                <a:solidFill>
                  <a:srgbClr val="000000"/>
                </a:solidFill>
              </a:rPr>
              <a:t>操作数</a:t>
            </a:r>
            <a:r>
              <a:rPr lang="en-US" altLang="zh-CN" sz="2000" b="0" dirty="0">
                <a:solidFill>
                  <a:srgbClr val="000000"/>
                </a:solidFill>
              </a:rPr>
              <a:t>1, </a:t>
            </a:r>
            <a:r>
              <a:rPr lang="zh-CN" altLang="en-US" sz="2000" b="0" dirty="0">
                <a:solidFill>
                  <a:srgbClr val="000000"/>
                </a:solidFill>
              </a:rPr>
              <a:t>操作数</a:t>
            </a:r>
            <a:r>
              <a:rPr lang="en-US" altLang="zh-CN" sz="2000" b="0" dirty="0">
                <a:solidFill>
                  <a:srgbClr val="000000"/>
                </a:solidFill>
              </a:rPr>
              <a:t>2, … )  [ ; 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注释</a:t>
            </a:r>
            <a:r>
              <a:rPr lang="en-US" altLang="zh-CN" sz="2000" b="0" dirty="0">
                <a:solidFill>
                  <a:srgbClr val="000000"/>
                </a:solidFill>
              </a:rPr>
              <a:t>] </a:t>
            </a:r>
          </a:p>
        </p:txBody>
      </p:sp>
      <p:sp>
        <p:nvSpPr>
          <p:cNvPr id="41" name="右大括号 40"/>
          <p:cNvSpPr/>
          <p:nvPr/>
        </p:nvSpPr>
        <p:spPr>
          <a:xfrm>
            <a:off x="8090284" y="5064523"/>
            <a:ext cx="45719" cy="1181112"/>
          </a:xfrm>
          <a:prstGeom prst="rightBrace">
            <a:avLst>
              <a:gd name="adj1" fmla="val 17824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algn="ctr"/>
            <a:endParaRPr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文本框 20502"/>
          <p:cNvSpPr txBox="1"/>
          <p:nvPr/>
        </p:nvSpPr>
        <p:spPr>
          <a:xfrm>
            <a:off x="8054280" y="5265204"/>
            <a:ext cx="838200" cy="707886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</a:p>
          <a:p>
            <a:pPr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字节</a:t>
            </a:r>
          </a:p>
        </p:txBody>
      </p:sp>
      <p:sp>
        <p:nvSpPr>
          <p:cNvPr id="2" name="矩形 1"/>
          <p:cNvSpPr/>
          <p:nvPr/>
        </p:nvSpPr>
        <p:spPr>
          <a:xfrm>
            <a:off x="552048" y="5557591"/>
            <a:ext cx="6192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DUP</a:t>
            </a:r>
            <a:r>
              <a:rPr lang="zh-CN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指令可以嵌套使用：</a:t>
            </a:r>
            <a:endParaRPr lang="en-US" altLang="zh-CN" sz="2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ARRAY3 DB  2 </a:t>
            </a:r>
            <a:r>
              <a:rPr lang="en-US" altLang="zh-CN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DUP(0,2 </a:t>
            </a:r>
            <a:r>
              <a:rPr lang="en-US" altLang="zh-CN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DUP(1,2),0,3)</a:t>
            </a:r>
          </a:p>
        </p:txBody>
      </p:sp>
      <p:sp>
        <p:nvSpPr>
          <p:cNvPr id="3" name="矩形 2"/>
          <p:cNvSpPr/>
          <p:nvPr/>
        </p:nvSpPr>
        <p:spPr>
          <a:xfrm>
            <a:off x="635855" y="2045662"/>
            <a:ext cx="49524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0" dirty="0" err="1" smtClean="0">
                <a:solidFill>
                  <a:srgbClr val="000000"/>
                </a:solidFill>
              </a:rPr>
              <a:t>Repeat_count</a:t>
            </a:r>
            <a:r>
              <a:rPr lang="zh-CN" altLang="en-US" b="0" dirty="0" smtClean="0">
                <a:solidFill>
                  <a:srgbClr val="000000"/>
                </a:solidFill>
              </a:rPr>
              <a:t>可以是一个值或表达式，必须是正整数，用来指定括号里操作数的重复次数。</a:t>
            </a:r>
            <a:endParaRPr lang="zh-CN" altLang="en-US" dirty="0"/>
          </a:p>
        </p:txBody>
      </p:sp>
      <p:sp>
        <p:nvSpPr>
          <p:cNvPr id="44" name="Text Box 35"/>
          <p:cNvSpPr txBox="1">
            <a:spLocks noChangeArrowheads="1"/>
          </p:cNvSpPr>
          <p:nvPr/>
        </p:nvSpPr>
        <p:spPr bwMode="auto">
          <a:xfrm>
            <a:off x="5544108" y="5034662"/>
            <a:ext cx="18285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CN" sz="1600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ARRAY2 </a:t>
            </a:r>
            <a:r>
              <a:rPr lang="en-US" altLang="zh-CN" sz="1600" b="1" dirty="0">
                <a:solidFill>
                  <a:srgbClr val="00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</a:t>
            </a:r>
            <a:endParaRPr lang="en-US" altLang="zh-CN" sz="16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23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524124" y="2339002"/>
            <a:ext cx="6172200" cy="1477328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1800" b="0" dirty="0">
                <a:solidFill>
                  <a:srgbClr val="000000"/>
                </a:solidFill>
                <a:latin typeface="+mn-lt"/>
              </a:rPr>
              <a:t>OPER1  DB  ?, ?</a:t>
            </a:r>
          </a:p>
          <a:p>
            <a:pPr algn="just" eaLnBrk="0" hangingPunct="0"/>
            <a:r>
              <a:rPr lang="en-US" altLang="zh-CN" sz="1800" b="0" dirty="0">
                <a:solidFill>
                  <a:srgbClr val="000000"/>
                </a:solidFill>
                <a:latin typeface="+mn-lt"/>
              </a:rPr>
              <a:t>OPER2  DW  ?, ?</a:t>
            </a:r>
          </a:p>
          <a:p>
            <a:pPr algn="just" eaLnBrk="0" hangingPunct="0"/>
            <a:r>
              <a:rPr lang="en-US" altLang="zh-CN" sz="1800" b="0" dirty="0">
                <a:solidFill>
                  <a:srgbClr val="000000"/>
                </a:solidFill>
                <a:latin typeface="+mn-lt"/>
              </a:rPr>
              <a:t>       ……</a:t>
            </a:r>
          </a:p>
          <a:p>
            <a:pPr algn="just" eaLnBrk="0" hangingPunct="0"/>
            <a:r>
              <a:rPr lang="en-US" altLang="zh-CN" sz="1800" b="0" dirty="0">
                <a:solidFill>
                  <a:srgbClr val="000000"/>
                </a:solidFill>
                <a:latin typeface="+mn-lt"/>
              </a:rPr>
              <a:t>       MOV  OPER1, 0   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;</a:t>
            </a:r>
            <a:r>
              <a:rPr lang="zh-CN" altLang="en-US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字节指令</a:t>
            </a:r>
          </a:p>
          <a:p>
            <a:pPr algn="just" eaLnBrk="0" hangingPunct="0"/>
            <a:r>
              <a:rPr lang="zh-CN" altLang="en-US" sz="1800" b="0" dirty="0">
                <a:solidFill>
                  <a:srgbClr val="000000"/>
                </a:solidFill>
                <a:latin typeface="+mn-lt"/>
              </a:rPr>
              <a:t>       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</a:rPr>
              <a:t>MOV  OPER2, 0   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;</a:t>
            </a:r>
            <a:r>
              <a:rPr lang="zh-CN" altLang="en-US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字</a:t>
            </a:r>
            <a:r>
              <a:rPr lang="zh-CN" altLang="en-US" sz="1800" b="0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指令</a:t>
            </a:r>
            <a:endParaRPr lang="zh-CN" altLang="en-US" sz="18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037123" y="6192016"/>
            <a:ext cx="13003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(AL)=34H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伪指令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7288" y="1016732"/>
            <a:ext cx="8071872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PTR</a:t>
            </a:r>
            <a:r>
              <a:rPr lang="zh-CN" altLang="en-US" b="1" dirty="0">
                <a:solidFill>
                  <a:srgbClr val="000000"/>
                </a:solidFill>
                <a:latin typeface="+mn-lt"/>
              </a:rPr>
              <a:t>伪指令：  </a:t>
            </a: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type  PTR  </a:t>
            </a:r>
            <a:r>
              <a:rPr lang="zh-CN" altLang="en-US" b="1" dirty="0">
                <a:solidFill>
                  <a:srgbClr val="000000"/>
                </a:solidFill>
                <a:latin typeface="+mn-lt"/>
              </a:rPr>
              <a:t>变量或常量</a:t>
            </a:r>
            <a:endParaRPr lang="en-US" altLang="zh-CN" b="1" dirty="0">
              <a:solidFill>
                <a:srgbClr val="000000"/>
              </a:solidFill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指定操作数的类型属性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，其中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type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可以是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BYTE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WORD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DWORD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FWORD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QWORD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TBYTE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等等</a:t>
            </a:r>
            <a:endParaRPr lang="en-US" altLang="zh-CN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40210" y="5525360"/>
            <a:ext cx="63161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</a:t>
            </a:r>
            <a:r>
              <a:rPr lang="en-US" altLang="zh-CN" sz="1800" b="0" dirty="0"/>
              <a:t>MOV  AX, WORD PTR  OPER1+1</a:t>
            </a:r>
          </a:p>
          <a:p>
            <a:endParaRPr lang="en-US" altLang="zh-CN" sz="1800" b="0" dirty="0"/>
          </a:p>
          <a:p>
            <a:r>
              <a:rPr lang="en-US" altLang="zh-CN" sz="1800" b="0" dirty="0"/>
              <a:t>     MOV  AL, BYTE PTR  OPER2</a:t>
            </a:r>
          </a:p>
        </p:txBody>
      </p:sp>
      <p:sp>
        <p:nvSpPr>
          <p:cNvPr id="6" name="矩形 5"/>
          <p:cNvSpPr/>
          <p:nvPr/>
        </p:nvSpPr>
        <p:spPr>
          <a:xfrm>
            <a:off x="6037123" y="5615952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(AX)=</a:t>
            </a:r>
            <a:r>
              <a:rPr lang="en-US" altLang="zh-CN" sz="1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3405H 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0642" y="483315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solidFill>
                  <a:srgbClr val="FF0000"/>
                </a:solidFill>
              </a:rPr>
              <a:t>;</a:t>
            </a:r>
            <a:r>
              <a:rPr lang="en-US" altLang="zh-CN" sz="18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</a:p>
          <a:p>
            <a:r>
              <a:rPr lang="en-US" altLang="zh-CN" sz="1800" b="0" dirty="0">
                <a:solidFill>
                  <a:srgbClr val="FF0000"/>
                </a:solidFill>
              </a:rPr>
              <a:t>;</a:t>
            </a:r>
            <a:r>
              <a:rPr lang="en-US" altLang="zh-CN" sz="18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CN" sz="1800" b="0" dirty="0">
                <a:solidFill>
                  <a:srgbClr val="FF0000"/>
                </a:solidFill>
              </a:rPr>
              <a:t>    </a:t>
            </a:r>
            <a:r>
              <a:rPr lang="zh-CN" altLang="en-US" sz="1800" b="0" dirty="0">
                <a:solidFill>
                  <a:srgbClr val="FF0000"/>
                </a:solidFill>
              </a:rPr>
              <a:t>类型不匹配</a:t>
            </a:r>
          </a:p>
        </p:txBody>
      </p:sp>
      <p:sp>
        <p:nvSpPr>
          <p:cNvPr id="3" name="矩形 2"/>
          <p:cNvSpPr/>
          <p:nvPr/>
        </p:nvSpPr>
        <p:spPr>
          <a:xfrm>
            <a:off x="1524124" y="4008228"/>
            <a:ext cx="6172200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1800" b="0" dirty="0">
                <a:solidFill>
                  <a:srgbClr val="000000"/>
                </a:solidFill>
              </a:rPr>
              <a:t>OPER1  DB  1, </a:t>
            </a:r>
            <a:r>
              <a:rPr lang="en-US" altLang="zh-CN" sz="1800" b="0" dirty="0" smtClean="0">
                <a:solidFill>
                  <a:srgbClr val="000000"/>
                </a:solidFill>
              </a:rPr>
              <a:t>5</a:t>
            </a:r>
            <a:endParaRPr lang="en-US" altLang="zh-CN" sz="1800" b="0" dirty="0">
              <a:solidFill>
                <a:srgbClr val="000000"/>
              </a:solidFill>
            </a:endParaRPr>
          </a:p>
          <a:p>
            <a:pPr algn="just" eaLnBrk="0" hangingPunct="0"/>
            <a:r>
              <a:rPr lang="en-US" altLang="zh-CN" sz="1800" b="0" dirty="0">
                <a:solidFill>
                  <a:srgbClr val="000000"/>
                </a:solidFill>
              </a:rPr>
              <a:t>OPER2  DW  1234H, 5678H</a:t>
            </a:r>
          </a:p>
          <a:p>
            <a:pPr algn="just" eaLnBrk="0" hangingPunct="0"/>
            <a:r>
              <a:rPr lang="en-US" altLang="zh-CN" sz="1800" b="0" dirty="0">
                <a:solidFill>
                  <a:srgbClr val="000000"/>
                </a:solidFill>
              </a:rPr>
              <a:t>       ……</a:t>
            </a:r>
          </a:p>
          <a:p>
            <a:pPr algn="just" eaLnBrk="0" hangingPunct="0"/>
            <a:r>
              <a:rPr lang="en-US" altLang="zh-CN" sz="1800" b="0" dirty="0">
                <a:solidFill>
                  <a:srgbClr val="000000"/>
                </a:solidFill>
              </a:rPr>
              <a:t>       MOV  AX, OPER1+1 	  </a:t>
            </a:r>
            <a:endParaRPr lang="en-US" altLang="zh-CN" sz="1800" b="0" dirty="0">
              <a:solidFill>
                <a:srgbClr val="FF0000"/>
              </a:solidFill>
            </a:endParaRPr>
          </a:p>
          <a:p>
            <a:pPr algn="just" eaLnBrk="0" hangingPunct="0"/>
            <a:r>
              <a:rPr lang="en-US" altLang="zh-CN" sz="1800" b="0" dirty="0">
                <a:solidFill>
                  <a:srgbClr val="000000"/>
                </a:solidFill>
              </a:rPr>
              <a:t>       MOV  AL, OPER2  	</a:t>
            </a:r>
            <a:endParaRPr lang="zh-CN" altLang="en-US" sz="18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47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2" grpId="0"/>
      <p:bldP spid="6" grpId="0"/>
      <p:bldP spid="7" grpId="0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60628" y="944724"/>
            <a:ext cx="798151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800000"/>
                </a:solidFill>
              </a:rPr>
              <a:t>◆ </a:t>
            </a:r>
            <a:r>
              <a:rPr lang="zh-CN" altLang="en-US" dirty="0">
                <a:solidFill>
                  <a:srgbClr val="000000"/>
                </a:solidFill>
              </a:rPr>
              <a:t>表达式赋值伪操作：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zh-CN" sz="2000" b="0" kern="0" dirty="0">
                <a:latin typeface="+mn-lt"/>
                <a:cs typeface="Times New Roman" panose="02020603050405020304" pitchFamily="18" charset="0"/>
              </a:rPr>
              <a:t>EQU</a:t>
            </a:r>
            <a:r>
              <a:rPr lang="zh-CN" altLang="en-US" sz="2000" b="0" kern="0" dirty="0">
                <a:latin typeface="+mn-lt"/>
              </a:rPr>
              <a:t>伪指令的功能是给各种形式的表达式赋予一个名字。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000" b="0" kern="0" dirty="0">
                <a:latin typeface="+mn-lt"/>
              </a:rPr>
              <a:t>表达式一旦赋予了一个名字，在以后的程序语句中，凡是出现该表达式的地方，均可用它的名字来代替。 格式：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000" b="0" kern="0" dirty="0">
                <a:solidFill>
                  <a:srgbClr val="FF0000"/>
                </a:solidFill>
                <a:latin typeface="+mn-lt"/>
              </a:rPr>
              <a:t>		</a:t>
            </a:r>
            <a:r>
              <a:rPr lang="zh-CN" altLang="en-US" sz="2000" b="0" kern="0" dirty="0">
                <a:solidFill>
                  <a:srgbClr val="FF0000"/>
                </a:solidFill>
                <a:latin typeface="+mn-lt"/>
              </a:rPr>
              <a:t>表达式名</a:t>
            </a:r>
            <a:r>
              <a:rPr lang="zh-CN" altLang="en-US" sz="2000" b="0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zh-CN" sz="2000" b="0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EQU    </a:t>
            </a:r>
            <a:r>
              <a:rPr lang="zh-CN" altLang="en-US" sz="2000" b="0" kern="0" dirty="0">
                <a:solidFill>
                  <a:srgbClr val="FF0000"/>
                </a:solidFill>
                <a:latin typeface="+mn-lt"/>
              </a:rPr>
              <a:t>表达式</a:t>
            </a:r>
            <a:endParaRPr lang="zh-CN" altLang="en-US" sz="2000" b="0" kern="0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000" b="0" kern="0" dirty="0">
                <a:latin typeface="+mn-lt"/>
              </a:rPr>
              <a:t>上式中的表达式可以是任何有效的操作数格式，可以是任何可以求出常数值的表达式，也可以是任何有效的助记符。</a:t>
            </a: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123728" y="3213595"/>
            <a:ext cx="5181600" cy="3513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just" eaLnBrk="0" hangingPunct="0">
              <a:lnSpc>
                <a:spcPct val="120000"/>
              </a:lnSpc>
            </a:pPr>
            <a:r>
              <a:rPr lang="en-US" altLang="zh-CN" sz="1800" b="0" dirty="0">
                <a:solidFill>
                  <a:srgbClr val="000000"/>
                </a:solidFill>
                <a:latin typeface="+mn-lt"/>
              </a:rPr>
              <a:t>ALPHA   EQU  9</a:t>
            </a:r>
          </a:p>
          <a:p>
            <a:pPr lvl="2" algn="just" eaLnBrk="0" hangingPunct="0">
              <a:lnSpc>
                <a:spcPct val="120000"/>
              </a:lnSpc>
            </a:pPr>
            <a:r>
              <a:rPr lang="en-US" altLang="zh-CN" sz="1800" b="0" dirty="0">
                <a:solidFill>
                  <a:srgbClr val="000000"/>
                </a:solidFill>
                <a:latin typeface="+mn-lt"/>
              </a:rPr>
              <a:t>BETA    EQU  ALPHA+18</a:t>
            </a:r>
          </a:p>
          <a:p>
            <a:pPr lvl="2" algn="just" eaLnBrk="0" hangingPunct="0">
              <a:lnSpc>
                <a:spcPct val="120000"/>
              </a:lnSpc>
            </a:pPr>
            <a:r>
              <a:rPr lang="en-US" altLang="zh-CN" sz="1800" b="0" dirty="0">
                <a:solidFill>
                  <a:srgbClr val="000000"/>
                </a:solidFill>
                <a:latin typeface="+mn-lt"/>
              </a:rPr>
              <a:t>BB      EQU  [BP+8]</a:t>
            </a:r>
          </a:p>
          <a:p>
            <a:pPr algn="just" eaLnBrk="0" hangingPunct="0"/>
            <a:endParaRPr lang="en-US" altLang="zh-CN" sz="1800" b="0" dirty="0">
              <a:solidFill>
                <a:srgbClr val="000000"/>
              </a:solidFill>
              <a:latin typeface="+mn-lt"/>
            </a:endParaRPr>
          </a:p>
          <a:p>
            <a:pPr algn="just" eaLnBrk="0" hangingPunct="0"/>
            <a:r>
              <a:rPr lang="zh-CN" altLang="en-US" sz="1800" b="0" dirty="0">
                <a:solidFill>
                  <a:srgbClr val="000000"/>
                </a:solidFill>
                <a:latin typeface="+mn-lt"/>
              </a:rPr>
              <a:t>功能与“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</a:rPr>
              <a:t>=</a:t>
            </a:r>
            <a:r>
              <a:rPr lang="zh-CN" altLang="en-US" sz="1800" b="0" dirty="0">
                <a:solidFill>
                  <a:srgbClr val="000000"/>
                </a:solidFill>
                <a:latin typeface="+mn-lt"/>
              </a:rPr>
              <a:t>”相似，区别在于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</a:rPr>
              <a:t>EQU</a:t>
            </a:r>
            <a:r>
              <a:rPr lang="zh-CN" altLang="en-US" sz="1800" b="0" dirty="0">
                <a:solidFill>
                  <a:srgbClr val="000000"/>
                </a:solidFill>
                <a:latin typeface="+mn-lt"/>
              </a:rPr>
              <a:t>不允许重复定义，而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</a:rPr>
              <a:t> “ = ” </a:t>
            </a:r>
            <a:r>
              <a:rPr lang="zh-CN" altLang="en-US" sz="1800" b="0" dirty="0">
                <a:solidFill>
                  <a:srgbClr val="000000"/>
                </a:solidFill>
                <a:latin typeface="+mn-lt"/>
              </a:rPr>
              <a:t>伪操作（</a:t>
            </a:r>
            <a:r>
              <a:rPr lang="zh-CN" altLang="en-US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允许重复定义</a:t>
            </a:r>
            <a:r>
              <a:rPr lang="zh-CN" altLang="en-US" sz="1800" b="0" dirty="0">
                <a:solidFill>
                  <a:srgbClr val="000000"/>
                </a:solidFill>
                <a:latin typeface="+mn-lt"/>
              </a:rPr>
              <a:t>）：</a:t>
            </a:r>
          </a:p>
          <a:p>
            <a:pPr lvl="2" algn="just" eaLnBrk="0" hangingPunct="0">
              <a:lnSpc>
                <a:spcPct val="115000"/>
              </a:lnSpc>
            </a:pPr>
            <a:r>
              <a:rPr lang="en-US" altLang="zh-CN" sz="1800" b="0" dirty="0">
                <a:solidFill>
                  <a:srgbClr val="000000"/>
                </a:solidFill>
                <a:latin typeface="+mn-lt"/>
              </a:rPr>
              <a:t>……</a:t>
            </a:r>
          </a:p>
          <a:p>
            <a:pPr lvl="2" algn="just" eaLnBrk="0" hangingPunct="0">
              <a:lnSpc>
                <a:spcPct val="115000"/>
              </a:lnSpc>
            </a:pPr>
            <a:r>
              <a:rPr lang="en-US" altLang="zh-CN" sz="1800" b="0" dirty="0">
                <a:solidFill>
                  <a:srgbClr val="000000"/>
                </a:solidFill>
                <a:latin typeface="+mn-lt"/>
              </a:rPr>
              <a:t>EMP = 7</a:t>
            </a:r>
          </a:p>
          <a:p>
            <a:pPr lvl="2" algn="just" eaLnBrk="0" hangingPunct="0">
              <a:lnSpc>
                <a:spcPct val="115000"/>
              </a:lnSpc>
            </a:pPr>
            <a:r>
              <a:rPr lang="en-US" altLang="zh-CN" sz="1800" b="0" dirty="0">
                <a:solidFill>
                  <a:srgbClr val="000000"/>
                </a:solidFill>
                <a:latin typeface="+mn-lt"/>
              </a:rPr>
              <a:t>……</a:t>
            </a:r>
          </a:p>
          <a:p>
            <a:pPr lvl="2" algn="just" eaLnBrk="0" hangingPunct="0">
              <a:lnSpc>
                <a:spcPct val="115000"/>
              </a:lnSpc>
            </a:pPr>
            <a:r>
              <a:rPr lang="en-US" altLang="zh-CN" sz="1800" b="0" dirty="0">
                <a:solidFill>
                  <a:srgbClr val="000000"/>
                </a:solidFill>
                <a:latin typeface="+mn-lt"/>
              </a:rPr>
              <a:t>EMP = EMP+1</a:t>
            </a:r>
          </a:p>
          <a:p>
            <a:pPr lvl="2" algn="just" eaLnBrk="0" hangingPunct="0">
              <a:lnSpc>
                <a:spcPct val="115000"/>
              </a:lnSpc>
            </a:pPr>
            <a:r>
              <a:rPr lang="en-US" altLang="zh-CN" sz="1800" b="0" dirty="0">
                <a:solidFill>
                  <a:srgbClr val="000000"/>
                </a:solidFill>
                <a:latin typeface="+mn-lt"/>
              </a:rPr>
              <a:t>……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伪指令</a:t>
            </a:r>
          </a:p>
        </p:txBody>
      </p:sp>
    </p:spTree>
    <p:extLst>
      <p:ext uri="{BB962C8B-B14F-4D97-AF65-F5344CB8AC3E}">
        <p14:creationId xmlns:p14="http://schemas.microsoft.com/office/powerpoint/2010/main" val="903623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52120" y="979512"/>
            <a:ext cx="808032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800000"/>
                </a:solidFill>
              </a:rPr>
              <a:t>◆ </a:t>
            </a:r>
            <a:r>
              <a:rPr lang="zh-CN" altLang="en-US" dirty="0">
                <a:solidFill>
                  <a:srgbClr val="000000"/>
                </a:solidFill>
              </a:rPr>
              <a:t>基数控制伪操作：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000000"/>
                </a:solidFill>
              </a:rPr>
              <a:t>汇编语言默认的数是十进制，</a:t>
            </a:r>
            <a:r>
              <a:rPr lang="en-US" altLang="zh-CN" b="0" dirty="0">
                <a:solidFill>
                  <a:srgbClr val="000000"/>
                </a:solidFill>
              </a:rPr>
              <a:t>.RADIX</a:t>
            </a:r>
            <a:r>
              <a:rPr lang="zh-CN" altLang="en-US" b="0" dirty="0">
                <a:solidFill>
                  <a:srgbClr val="000000"/>
                </a:solidFill>
              </a:rPr>
              <a:t>伪指令可以把默认的基数改变为</a:t>
            </a:r>
            <a:r>
              <a:rPr lang="en-US" altLang="zh-CN" b="0" dirty="0">
                <a:solidFill>
                  <a:srgbClr val="000000"/>
                </a:solidFill>
              </a:rPr>
              <a:t>2~16</a:t>
            </a:r>
            <a:r>
              <a:rPr lang="zh-CN" altLang="en-US" b="0" dirty="0">
                <a:solidFill>
                  <a:srgbClr val="000000"/>
                </a:solidFill>
              </a:rPr>
              <a:t>范围内的任何基数。</a:t>
            </a:r>
            <a:endParaRPr lang="en-US" altLang="zh-CN" b="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000000"/>
                </a:solidFill>
              </a:rPr>
              <a:t>指令格式：</a:t>
            </a:r>
            <a:r>
              <a:rPr lang="en-US" altLang="zh-CN" b="0" dirty="0">
                <a:solidFill>
                  <a:srgbClr val="000000"/>
                </a:solidFill>
              </a:rPr>
              <a:t>. RADIX  </a:t>
            </a:r>
            <a:r>
              <a:rPr lang="zh-CN" altLang="zh-CN" b="0" dirty="0">
                <a:solidFill>
                  <a:srgbClr val="000000"/>
                </a:solidFill>
              </a:rPr>
              <a:t>表达式</a:t>
            </a:r>
            <a:endParaRPr lang="en-US" altLang="zh-CN" b="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</a:endParaRPr>
          </a:p>
          <a:p>
            <a:pPr marL="0" lvl="2"/>
            <a:r>
              <a:rPr lang="zh-CN" altLang="en-US" b="0" dirty="0">
                <a:solidFill>
                  <a:srgbClr val="000000"/>
                </a:solidFill>
              </a:rPr>
              <a:t>注意：在用“</a:t>
            </a:r>
            <a:r>
              <a:rPr lang="en-US" altLang="zh-CN" b="0" dirty="0">
                <a:solidFill>
                  <a:srgbClr val="000000"/>
                </a:solidFill>
                <a:latin typeface="Lucida Console" panose="020B0609040504020204" pitchFamily="49" charset="0"/>
              </a:rPr>
              <a:t>.RADIX  16</a:t>
            </a:r>
            <a:r>
              <a:rPr lang="zh-CN" altLang="en-US" b="0" dirty="0">
                <a:solidFill>
                  <a:srgbClr val="000000"/>
                </a:solidFill>
              </a:rPr>
              <a:t>”</a:t>
            </a:r>
            <a:r>
              <a:rPr lang="zh-CN" altLang="en-US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把基数改为</a:t>
            </a: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16</a:t>
            </a:r>
            <a:r>
              <a:rPr lang="zh-CN" altLang="en-US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进制后，十进制后面的数都应该加</a:t>
            </a: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D</a:t>
            </a:r>
            <a:r>
              <a:rPr lang="zh-CN" altLang="en-US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。在这种情况下，如果某个</a:t>
            </a: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16</a:t>
            </a:r>
            <a:r>
              <a:rPr lang="zh-CN" altLang="en-US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进制的末尾字符为</a:t>
            </a: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D</a:t>
            </a:r>
            <a:r>
              <a:rPr lang="zh-CN" altLang="en-US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，则应在其后跟字母</a:t>
            </a: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H</a:t>
            </a:r>
            <a:r>
              <a:rPr lang="zh-CN" altLang="en-US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，以免产生混淆。</a:t>
            </a:r>
            <a:endParaRPr lang="en-US" altLang="zh-CN" sz="22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69680" y="3103545"/>
            <a:ext cx="3048980" cy="1634096"/>
            <a:chOff x="3809020" y="3592996"/>
            <a:chExt cx="3048980" cy="1634096"/>
          </a:xfrm>
        </p:grpSpPr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4031940" y="3657432"/>
              <a:ext cx="282606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2">
                <a:spcBef>
                  <a:spcPct val="50000"/>
                </a:spcBef>
              </a:pPr>
              <a:r>
                <a:rPr lang="en-US" altLang="zh-CN" b="0" dirty="0">
                  <a:solidFill>
                    <a:srgbClr val="000000"/>
                  </a:solidFill>
                  <a:latin typeface="+mn-lt"/>
                </a:rPr>
                <a:t>.RADIX  16</a:t>
              </a:r>
            </a:p>
            <a:p>
              <a:pPr marL="0" lvl="2">
                <a:spcBef>
                  <a:spcPct val="50000"/>
                </a:spcBef>
              </a:pPr>
              <a:r>
                <a:rPr lang="en-US" altLang="zh-CN" b="0" dirty="0">
                  <a:solidFill>
                    <a:srgbClr val="000000"/>
                  </a:solidFill>
                  <a:latin typeface="+mn-lt"/>
                </a:rPr>
                <a:t>MOV  BX, 0FF</a:t>
              </a:r>
            </a:p>
            <a:p>
              <a:pPr marL="0" lvl="2">
                <a:spcBef>
                  <a:spcPct val="50000"/>
                </a:spcBef>
              </a:pPr>
              <a:r>
                <a:rPr lang="en-US" altLang="zh-CN" b="0" dirty="0">
                  <a:solidFill>
                    <a:srgbClr val="000000"/>
                  </a:solidFill>
                  <a:latin typeface="+mn-lt"/>
                </a:rPr>
                <a:t>MOV  BX, 178D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3809020" y="3592996"/>
              <a:ext cx="2971800" cy="1600200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伪指令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84312" y="3368633"/>
            <a:ext cx="2819400" cy="1068412"/>
            <a:chOff x="740904" y="3441869"/>
            <a:chExt cx="2819400" cy="1068412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740904" y="3443481"/>
              <a:ext cx="2819400" cy="1066800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827584" y="3441869"/>
              <a:ext cx="26460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solidFill>
                    <a:srgbClr val="000000"/>
                  </a:solidFill>
                  <a:latin typeface="+mn-lt"/>
                </a:rPr>
                <a:t>MOV  BX, 0FFH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0" dirty="0">
                  <a:solidFill>
                    <a:srgbClr val="000000"/>
                  </a:solidFill>
                  <a:latin typeface="+mn-lt"/>
                </a:rPr>
                <a:t>MOV  BX, 178</a:t>
              </a:r>
            </a:p>
          </p:txBody>
        </p:sp>
      </p:grpSp>
      <p:sp>
        <p:nvSpPr>
          <p:cNvPr id="5" name="左右箭头 4"/>
          <p:cNvSpPr/>
          <p:nvPr/>
        </p:nvSpPr>
        <p:spPr bwMode="auto">
          <a:xfrm>
            <a:off x="3959932" y="3726938"/>
            <a:ext cx="900100" cy="353413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955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120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第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3&amp;4</a:t>
            </a:r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讲：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8086/8088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的指令系统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9612" y="1124744"/>
            <a:ext cx="550861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>
                <a:sym typeface="+mn-ea"/>
              </a:rPr>
              <a:t>建立汇编程序</a:t>
            </a:r>
            <a:endParaRPr lang="en-US" altLang="zh-CN" dirty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汇编语言程序格式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>
                <a:sym typeface="+mn-ea"/>
              </a:rPr>
              <a:t>伪指令</a:t>
            </a:r>
            <a:endParaRPr lang="en-US" altLang="zh-CN" dirty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表达式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操作符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/>
              <a:t>数据</a:t>
            </a:r>
            <a:r>
              <a:rPr lang="zh-CN" altLang="en-US" dirty="0"/>
              <a:t>传送指令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/>
              <a:t>算术指令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/>
              <a:t>逻辑指令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3455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33041" y="908720"/>
            <a:ext cx="790726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000" b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汇编指令：[标号：]　操作码　[操作数]　[；注释]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/>
              <a:t>其中的操作数项可以是常数、寄存器、标号、变量、或表达式。这里将专门对表达式加以说明。</a:t>
            </a:r>
            <a:endParaRPr lang="en-US" altLang="zh-CN" sz="2000" b="0" dirty="0"/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/>
              <a:t>表达式是常数、寄存器、标号、变量与一些操作符组合的序列，可以有</a:t>
            </a:r>
            <a:r>
              <a:rPr lang="zh-CN" altLang="en-US" sz="2000" b="0" dirty="0">
                <a:solidFill>
                  <a:srgbClr val="FF0000"/>
                </a:solidFill>
              </a:rPr>
              <a:t>数字表达式</a:t>
            </a:r>
            <a:r>
              <a:rPr lang="zh-CN" altLang="en-US" sz="2000" b="0" dirty="0"/>
              <a:t>和</a:t>
            </a:r>
            <a:r>
              <a:rPr lang="zh-CN" altLang="en-US" sz="2000" b="0" dirty="0">
                <a:solidFill>
                  <a:srgbClr val="FF0000"/>
                </a:solidFill>
              </a:rPr>
              <a:t>地址表达式</a:t>
            </a:r>
            <a:r>
              <a:rPr lang="zh-CN" altLang="en-US" sz="2000" b="0" dirty="0"/>
              <a:t>两种。</a:t>
            </a:r>
            <a:endParaRPr lang="en-US" altLang="zh-CN" sz="2000" b="0" dirty="0"/>
          </a:p>
          <a:p>
            <a:pPr eaLnBrk="0" hangingPunct="0">
              <a:lnSpc>
                <a:spcPct val="150000"/>
              </a:lnSpc>
              <a:buAutoNum type="arabicParenBoth"/>
            </a:pPr>
            <a:r>
              <a:rPr lang="zh-CN" altLang="en-US" sz="2000" dirty="0">
                <a:solidFill>
                  <a:srgbClr val="FF0000"/>
                </a:solidFill>
              </a:rPr>
              <a:t>算术操作符：  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 、 、、 、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Mod</a:t>
            </a:r>
          </a:p>
          <a:p>
            <a:pPr marL="0" indent="0" eaLnBrk="0" hangingPunct="0">
              <a:lnSpc>
                <a:spcPct val="150000"/>
              </a:lnSpc>
            </a:pPr>
            <a:r>
              <a:rPr lang="zh-CN" altLang="en-US" sz="2000" b="0" dirty="0">
                <a:sym typeface="Symbol" panose="05050102010706020507" pitchFamily="18" charset="2"/>
              </a:rPr>
              <a:t>算术操作符可以用于数字表达式或地址表达式，但用于地址表达式时，只有其结果有明确的物理意义时才是有效的结果。例如：地址</a:t>
            </a:r>
            <a:r>
              <a:rPr lang="en-US" altLang="zh-CN" sz="2000" b="0" dirty="0">
                <a:sym typeface="Symbol" panose="05050102010706020507" pitchFamily="18" charset="2"/>
              </a:rPr>
              <a:t>+</a:t>
            </a:r>
            <a:r>
              <a:rPr lang="zh-CN" altLang="en-US" sz="2000" b="0" dirty="0">
                <a:sym typeface="Symbol" panose="05050102010706020507" pitchFamily="18" charset="2"/>
              </a:rPr>
              <a:t>或</a:t>
            </a:r>
            <a:r>
              <a:rPr lang="en-US" altLang="zh-CN" sz="2000" b="0" dirty="0">
                <a:sym typeface="Symbol" panose="05050102010706020507" pitchFamily="18" charset="2"/>
              </a:rPr>
              <a:t>-</a:t>
            </a:r>
            <a:r>
              <a:rPr lang="zh-CN" altLang="en-US" sz="2000" b="0" dirty="0">
                <a:sym typeface="Symbol" panose="05050102010706020507" pitchFamily="18" charset="2"/>
              </a:rPr>
              <a:t>是有意义的，但两个地址*或</a:t>
            </a:r>
            <a:r>
              <a:rPr lang="en-US" altLang="zh-CN" sz="2000" b="0" dirty="0">
                <a:sym typeface="Symbol" panose="05050102010706020507" pitchFamily="18" charset="2"/>
              </a:rPr>
              <a:t>/</a:t>
            </a:r>
            <a:r>
              <a:rPr lang="zh-CN" altLang="en-US" sz="2000" b="0" dirty="0">
                <a:sym typeface="Symbol" panose="05050102010706020507" pitchFamily="18" charset="2"/>
              </a:rPr>
              <a:t>是无意义的。</a:t>
            </a:r>
            <a:endParaRPr lang="en-US" altLang="zh-CN" sz="2000" b="0" dirty="0">
              <a:sym typeface="Symbol" panose="05050102010706020507" pitchFamily="18" charset="2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31540" y="5410903"/>
            <a:ext cx="3445513" cy="1006429"/>
          </a:xfrm>
          <a:prstGeom prst="rect">
            <a:avLst/>
          </a:prstGeom>
          <a:noFill/>
          <a:ln w="12700" cap="sq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b="0" dirty="0">
                <a:solidFill>
                  <a:srgbClr val="000000"/>
                </a:solidFill>
                <a:latin typeface="+mn-lt"/>
              </a:rPr>
              <a:t>ARRAY   DW   1,2,3,4,5,6,7</a:t>
            </a:r>
          </a:p>
          <a:p>
            <a:pPr>
              <a:lnSpc>
                <a:spcPct val="110000"/>
              </a:lnSpc>
            </a:pPr>
            <a:r>
              <a:rPr lang="en-US" altLang="zh-CN" sz="1800" b="0" dirty="0">
                <a:solidFill>
                  <a:srgbClr val="000000"/>
                </a:solidFill>
                <a:latin typeface="+mn-lt"/>
              </a:rPr>
              <a:t>ARYEND  DW   ?</a:t>
            </a:r>
          </a:p>
          <a:p>
            <a:pPr>
              <a:lnSpc>
                <a:spcPct val="110000"/>
              </a:lnSpc>
            </a:pPr>
            <a:r>
              <a:rPr lang="en-US" altLang="zh-CN" sz="1800" b="0" dirty="0">
                <a:solidFill>
                  <a:srgbClr val="000000"/>
                </a:solidFill>
                <a:latin typeface="+mn-lt"/>
              </a:rPr>
              <a:t>MOV  CX, 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</a:rPr>
              <a:t>(ARYEND-ARRAY)/2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139952" y="5214216"/>
            <a:ext cx="4916618" cy="1311128"/>
          </a:xfrm>
          <a:prstGeom prst="rect">
            <a:avLst/>
          </a:prstGeom>
          <a:noFill/>
          <a:ln w="12700" cap="sq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ADD  AX, BLOCK+2   ;  </a:t>
            </a:r>
            <a:r>
              <a:rPr lang="zh-CN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符号地址常数</a:t>
            </a:r>
            <a:r>
              <a:rPr lang="zh-CN" altLang="en-US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zh-CN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有意义</a:t>
            </a:r>
            <a:endParaRPr lang="zh-CN" altLang="en-US" sz="1800" b="0" dirty="0">
              <a:solidFill>
                <a:srgbClr val="000000"/>
              </a:solidFill>
              <a:latin typeface="+mn-lt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                  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;   </a:t>
            </a:r>
            <a:r>
              <a:rPr lang="zh-CN" altLang="en-US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时意义不明确</a:t>
            </a:r>
          </a:p>
          <a:p>
            <a:pPr>
              <a:lnSpc>
                <a:spcPct val="110000"/>
              </a:lnSpc>
            </a:pPr>
            <a:r>
              <a:rPr lang="en-US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MOV  AX, BX+1      ; </a:t>
            </a:r>
          </a:p>
          <a:p>
            <a:pPr>
              <a:lnSpc>
                <a:spcPct val="110000"/>
              </a:lnSpc>
            </a:pPr>
            <a:r>
              <a:rPr lang="en-US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MOV  AX, [BX+1]    ; </a:t>
            </a:r>
            <a:r>
              <a:rPr lang="zh-CN" altLang="en-US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寄存器间接寻址</a:t>
            </a:r>
            <a:endParaRPr lang="en-US" altLang="zh-CN" sz="1800" b="0" dirty="0">
              <a:solidFill>
                <a:srgbClr val="000000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表达式操作符</a:t>
            </a:r>
          </a:p>
        </p:txBody>
      </p:sp>
    </p:spTree>
    <p:extLst>
      <p:ext uri="{BB962C8B-B14F-4D97-AF65-F5344CB8AC3E}">
        <p14:creationId xmlns:p14="http://schemas.microsoft.com/office/powerpoint/2010/main" val="1947554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  <p:bldP spid="2765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03548" y="997568"/>
            <a:ext cx="81009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50000"/>
              </a:lnSpc>
              <a:buAutoNum type="arabicParenBoth" startAt="2"/>
            </a:pP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关系操作符： </a:t>
            </a:r>
            <a:r>
              <a:rPr kumimoji="1"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EQ</a:t>
            </a: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NE</a:t>
            </a: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LT</a:t>
            </a: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LE</a:t>
            </a: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GT</a:t>
            </a: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GE</a:t>
            </a:r>
          </a:p>
          <a:p>
            <a:pPr eaLnBrk="0" hangingPunct="0">
              <a:lnSpc>
                <a:spcPct val="150000"/>
              </a:lnSpc>
            </a:pPr>
            <a:r>
              <a:rPr kumimoji="1"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  <a:r>
              <a:rPr kumimoji="1" lang="zh-CN" altLang="en-US" sz="2000" dirty="0">
                <a:ea typeface="宋体" panose="02010600030101010101" pitchFamily="2" charset="-122"/>
              </a:rPr>
              <a:t>指令格式：变量</a:t>
            </a:r>
            <a:r>
              <a:rPr kumimoji="1" lang="en-US" altLang="zh-CN" sz="2000" dirty="0">
                <a:ea typeface="宋体" panose="02010600030101010101" pitchFamily="2" charset="-122"/>
              </a:rPr>
              <a:t>1    EQ	</a:t>
            </a:r>
            <a:r>
              <a:rPr kumimoji="1" lang="zh-CN" altLang="en-US" sz="2000" dirty="0">
                <a:ea typeface="宋体" panose="02010600030101010101" pitchFamily="2" charset="-122"/>
              </a:rPr>
              <a:t>变量</a:t>
            </a:r>
            <a:r>
              <a:rPr kumimoji="1" lang="en-US" altLang="zh-CN" sz="2000" dirty="0">
                <a:ea typeface="宋体" panose="02010600030101010101" pitchFamily="2" charset="-122"/>
              </a:rPr>
              <a:t>2</a:t>
            </a:r>
          </a:p>
          <a:p>
            <a:pPr eaLnBrk="0" hangingPunct="0">
              <a:lnSpc>
                <a:spcPct val="150000"/>
              </a:lnSpc>
            </a:pPr>
            <a:r>
              <a:rPr kumimoji="1" lang="zh-CN" altLang="en-US" sz="2000" b="0" dirty="0">
                <a:ea typeface="宋体" panose="02010600030101010101" pitchFamily="2" charset="-122"/>
              </a:rPr>
              <a:t>计算结果为逻辑值：真   </a:t>
            </a:r>
            <a:r>
              <a:rPr kumimoji="1" lang="en-US" altLang="zh-CN" sz="2000" b="0" dirty="0">
                <a:ea typeface="宋体" panose="02010600030101010101" pitchFamily="2" charset="-122"/>
              </a:rPr>
              <a:t>0FFFFH</a:t>
            </a:r>
          </a:p>
          <a:p>
            <a:pPr eaLnBrk="0" hangingPunct="0">
              <a:lnSpc>
                <a:spcPct val="150000"/>
              </a:lnSpc>
            </a:pPr>
            <a:r>
              <a:rPr kumimoji="1" lang="en-US" altLang="zh-CN" sz="2000" b="0" dirty="0">
                <a:ea typeface="宋体" panose="02010600030101010101" pitchFamily="2" charset="-122"/>
              </a:rPr>
              <a:t>                                    </a:t>
            </a:r>
            <a:r>
              <a:rPr kumimoji="1" lang="zh-CN" altLang="en-US" sz="2000" b="0" dirty="0">
                <a:ea typeface="宋体" panose="02010600030101010101" pitchFamily="2" charset="-122"/>
              </a:rPr>
              <a:t>假   </a:t>
            </a:r>
            <a:r>
              <a:rPr kumimoji="1" lang="en-US" altLang="zh-CN" sz="2000" b="0" dirty="0">
                <a:ea typeface="宋体" panose="02010600030101010101" pitchFamily="2" charset="-122"/>
              </a:rPr>
              <a:t>0000H</a:t>
            </a:r>
            <a:endParaRPr kumimoji="1" lang="en-US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835696" y="3026304"/>
            <a:ext cx="6012668" cy="1286250"/>
          </a:xfrm>
          <a:prstGeom prst="rect">
            <a:avLst/>
          </a:prstGeom>
          <a:noFill/>
          <a:ln w="12700" cap="sq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MOV 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AX</a:t>
            </a:r>
            <a:r>
              <a:rPr lang="zh-CN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zh-CN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(OFFSETY - OFFSETX) LE 128</a:t>
            </a:r>
            <a:endParaRPr lang="en-US" altLang="zh-CN" sz="1800" b="0" dirty="0">
              <a:solidFill>
                <a:srgbClr val="000000"/>
              </a:solidFill>
              <a:latin typeface="+mn-lt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endParaRPr lang="en-US" altLang="zh-CN" sz="1800" b="0" dirty="0">
              <a:solidFill>
                <a:srgbClr val="000000"/>
              </a:solidFill>
              <a:latin typeface="+mn-lt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若 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128  (</a:t>
            </a:r>
            <a:r>
              <a:rPr lang="zh-CN" altLang="en-US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真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)   </a:t>
            </a:r>
            <a:r>
              <a:rPr lang="zh-CN" altLang="en-US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汇编结果：  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MOV  AX, 0FFFFH	</a:t>
            </a:r>
          </a:p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若 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128  (</a:t>
            </a:r>
            <a:r>
              <a:rPr lang="zh-CN" altLang="en-US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假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)   </a:t>
            </a:r>
            <a:r>
              <a:rPr lang="zh-CN" altLang="en-US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汇编结果：  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MOV  AX, 0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表达式操作符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25836" y="4761148"/>
            <a:ext cx="6022528" cy="1311128"/>
          </a:xfrm>
          <a:prstGeom prst="rect">
            <a:avLst/>
          </a:prstGeom>
          <a:noFill/>
          <a:ln w="12700" cap="sq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MOV 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BX</a:t>
            </a:r>
            <a:r>
              <a:rPr lang="zh-CN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zh-CN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(val1 LT 5) AND 20) OR ((val1 GE 5) AND 30)</a:t>
            </a:r>
          </a:p>
          <a:p>
            <a:pPr>
              <a:lnSpc>
                <a:spcPct val="110000"/>
              </a:lnSpc>
            </a:pPr>
            <a:endParaRPr lang="en-US" altLang="zh-CN" sz="1800" b="0" dirty="0">
              <a:solidFill>
                <a:srgbClr val="000000"/>
              </a:solidFill>
              <a:latin typeface="+mn-lt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若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val1&lt;5, </a:t>
            </a:r>
            <a:r>
              <a:rPr lang="zh-CN" altLang="en-US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汇编结果：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MOV  BX, 20</a:t>
            </a:r>
          </a:p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否则，汇编结果：     </a:t>
            </a:r>
            <a:r>
              <a:rPr lang="en-US" altLang="zh-CN" sz="18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MOV  BX, 30</a:t>
            </a:r>
          </a:p>
        </p:txBody>
      </p:sp>
    </p:spTree>
    <p:extLst>
      <p:ext uri="{BB962C8B-B14F-4D97-AF65-F5344CB8AC3E}">
        <p14:creationId xmlns:p14="http://schemas.microsoft.com/office/powerpoint/2010/main" val="263947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39552" y="1160748"/>
            <a:ext cx="8153400" cy="515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44500"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汇编语言是一种面向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CPU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指令系统的程序设计语言，它采用指令系统的助记符来表示操作码和操作数，用符号地址表示操作数地址。相对于机器语言，因而易记、易读、易修改，给编程带来很大方便。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indent="444500"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用汇编语言编写的程序能够直接利用硬件系统的特性，直接对位、字节、字寄存器、存储单元、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I/O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端口等进行处理，同时也能直接使用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CPU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指令系统和指令系统提供的各种寻址方式编制出高质量的程序，这种程序不但</a:t>
            </a:r>
            <a:r>
              <a:rPr lang="zh-CN" altLang="en-US" b="1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占用内存空间少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，而且</a:t>
            </a:r>
            <a:r>
              <a:rPr lang="zh-CN" altLang="en-US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执行速度快 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汇编程序功能</a:t>
            </a:r>
          </a:p>
        </p:txBody>
      </p:sp>
    </p:spTree>
    <p:extLst>
      <p:ext uri="{BB962C8B-B14F-4D97-AF65-F5344CB8AC3E}">
        <p14:creationId xmlns:p14="http://schemas.microsoft.com/office/powerpoint/2010/main" val="2210941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59632" y="3242565"/>
            <a:ext cx="6734356" cy="1311128"/>
          </a:xfrm>
          <a:prstGeom prst="rect">
            <a:avLst/>
          </a:prstGeom>
          <a:noFill/>
          <a:ln w="12700" cap="sq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1800" b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zh-CN" altLang="zh-CN" dirty="0">
                <a:sym typeface="Symbol" panose="05050102010706020507" pitchFamily="18" charset="2"/>
              </a:rPr>
              <a:t>OPR1  EQU  25</a:t>
            </a: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  <a:r>
              <a:rPr lang="en-US" altLang="zh-CN" dirty="0">
                <a:sym typeface="Symbol" panose="05050102010706020507" pitchFamily="18" charset="2"/>
              </a:rPr>
              <a:t>00011001B</a:t>
            </a:r>
            <a:endParaRPr lang="zh-CN" altLang="zh-CN" dirty="0">
              <a:sym typeface="Symbol" panose="05050102010706020507" pitchFamily="18" charset="2"/>
            </a:endParaRPr>
          </a:p>
          <a:p>
            <a:r>
              <a:rPr lang="zh-CN" altLang="zh-CN" dirty="0">
                <a:sym typeface="Symbol" panose="05050102010706020507" pitchFamily="18" charset="2"/>
              </a:rPr>
              <a:t>OPR2  EQU  7</a:t>
            </a:r>
            <a:r>
              <a:rPr lang="en-US" altLang="zh-CN" dirty="0">
                <a:sym typeface="Symbol" panose="05050102010706020507" pitchFamily="18" charset="2"/>
              </a:rPr>
              <a:t>   	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  <a:r>
              <a:rPr lang="en-US" altLang="zh-CN" dirty="0">
                <a:sym typeface="Symbol" panose="05050102010706020507" pitchFamily="18" charset="2"/>
              </a:rPr>
              <a:t>00000111B</a:t>
            </a:r>
            <a:endParaRPr lang="zh-CN" altLang="zh-CN" dirty="0">
              <a:sym typeface="Symbol" panose="05050102010706020507" pitchFamily="18" charset="2"/>
            </a:endParaRPr>
          </a:p>
          <a:p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zh-CN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D</a:t>
            </a:r>
            <a:r>
              <a:rPr lang="zh-CN" altLang="zh-CN" dirty="0">
                <a:sym typeface="Symbol" panose="05050102010706020507" pitchFamily="18" charset="2"/>
              </a:rPr>
              <a:t>D  AX, OPR1 AND OPR2</a:t>
            </a: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en-US" altLang="en-US" dirty="0"/>
              <a:t>; A</a:t>
            </a:r>
            <a:r>
              <a:rPr lang="en-US" altLang="zh-CN" dirty="0"/>
              <a:t>D</a:t>
            </a:r>
            <a:r>
              <a:rPr lang="en-US" altLang="en-US" dirty="0"/>
              <a:t>D AX, 1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52119" y="1037617"/>
            <a:ext cx="8114737" cy="141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eaLnBrk="0" hangingPunct="0">
              <a:lnSpc>
                <a:spcPct val="150000"/>
              </a:lnSpc>
              <a:buFont typeface="Wingdings" panose="05000000000000000000" pitchFamily="2" charset="2"/>
              <a:buAutoNum type="arabicParenBoth" startAt="3"/>
            </a:pP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逻辑和移位操作符： </a:t>
            </a:r>
            <a:r>
              <a:rPr kumimoji="1"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AND</a:t>
            </a: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OR</a:t>
            </a: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XOR</a:t>
            </a: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NOT</a:t>
            </a:r>
          </a:p>
          <a:p>
            <a:pPr eaLnBrk="0" hangingPunct="0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  <a:r>
              <a:rPr kumimoji="1" lang="zh-CN" altLang="en-US" sz="2000" dirty="0">
                <a:ea typeface="宋体" panose="02010600030101010101" pitchFamily="2" charset="-122"/>
              </a:rPr>
              <a:t>指令格式：变量</a:t>
            </a:r>
            <a:r>
              <a:rPr kumimoji="1" lang="en-US" altLang="zh-CN" sz="2000" dirty="0">
                <a:ea typeface="宋体" panose="02010600030101010101" pitchFamily="2" charset="-122"/>
              </a:rPr>
              <a:t>1   AND(OR, XOR)  </a:t>
            </a:r>
            <a:r>
              <a:rPr kumimoji="1" lang="zh-CN" altLang="en-US" sz="2000" dirty="0">
                <a:ea typeface="宋体" panose="02010600030101010101" pitchFamily="2" charset="-122"/>
              </a:rPr>
              <a:t>变量</a:t>
            </a:r>
            <a:r>
              <a:rPr kumimoji="1" lang="en-US" altLang="zh-CN" sz="2000" dirty="0">
                <a:ea typeface="宋体" panose="02010600030101010101" pitchFamily="2" charset="-122"/>
              </a:rPr>
              <a:t>2	</a:t>
            </a:r>
          </a:p>
          <a:p>
            <a:pPr eaLnBrk="0" hangingPunct="0">
              <a:lnSpc>
                <a:spcPct val="150000"/>
              </a:lnSpc>
            </a:pPr>
            <a:r>
              <a:rPr kumimoji="1" lang="en-US" altLang="zh-CN" sz="2000" dirty="0">
                <a:ea typeface="宋体" panose="02010600030101010101" pitchFamily="2" charset="-122"/>
              </a:rPr>
              <a:t>		      NOT   </a:t>
            </a:r>
            <a:r>
              <a:rPr kumimoji="1" lang="zh-CN" altLang="en-US" sz="2000">
                <a:ea typeface="宋体" panose="02010600030101010101" pitchFamily="2" charset="-122"/>
              </a:rPr>
              <a:t>变量</a:t>
            </a:r>
            <a:r>
              <a:rPr kumimoji="1" lang="en-US" altLang="zh-CN" sz="2000" dirty="0">
                <a:ea typeface="宋体" panose="02010600030101010101" pitchFamily="2" charset="-122"/>
              </a:rPr>
              <a:t>		</a:t>
            </a:r>
          </a:p>
        </p:txBody>
      </p:sp>
      <p:sp>
        <p:nvSpPr>
          <p:cNvPr id="10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表达式操作符</a:t>
            </a:r>
          </a:p>
        </p:txBody>
      </p:sp>
    </p:spTree>
    <p:extLst>
      <p:ext uri="{BB962C8B-B14F-4D97-AF65-F5344CB8AC3E}">
        <p14:creationId xmlns:p14="http://schemas.microsoft.com/office/powerpoint/2010/main" val="1877332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575556" y="975890"/>
            <a:ext cx="7992888" cy="481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50000"/>
              </a:lnSpc>
              <a:buFont typeface="Wingdings" panose="05000000000000000000" pitchFamily="2" charset="2"/>
              <a:buAutoNum type="arabicParenBoth" startAt="4"/>
            </a:pP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数值回送操作符：</a:t>
            </a:r>
            <a:r>
              <a:rPr kumimoji="1"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TYPE</a:t>
            </a: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LENGTH</a:t>
            </a: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SIZE</a:t>
            </a: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 </a:t>
            </a:r>
            <a:r>
              <a:rPr kumimoji="1"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OFFSET</a:t>
            </a: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SEG</a:t>
            </a:r>
            <a:r>
              <a:rPr kumimoji="1"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指令格式：操作符</a:t>
            </a:r>
            <a:r>
              <a:rPr kumimoji="1"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  </a:t>
            </a: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变量</a:t>
            </a:r>
            <a:r>
              <a:rPr kumimoji="1"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b="0" dirty="0">
                <a:ea typeface="宋体" panose="02010600030101010101" pitchFamily="2" charset="-122"/>
              </a:rPr>
              <a:t>TYPE</a:t>
            </a:r>
            <a:r>
              <a:rPr kumimoji="1" lang="zh-CN" altLang="en-US" sz="2000" b="0" dirty="0">
                <a:ea typeface="宋体" panose="02010600030101010101" pitchFamily="2" charset="-122"/>
              </a:rPr>
              <a:t>：返回变量以字节数表示的类型</a:t>
            </a:r>
            <a:endParaRPr kumimoji="1" lang="en-US" altLang="zh-CN" sz="2000" b="0" dirty="0"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</a:pPr>
            <a:r>
              <a:rPr lang="en-US" altLang="zh-CN" sz="2000" b="0" dirty="0">
                <a:latin typeface="Lucida Console" panose="020B0609040504020204" pitchFamily="49" charset="0"/>
                <a:ea typeface="楷体_GB2312" pitchFamily="49" charset="-122"/>
              </a:rPr>
              <a:t>	DB DW DD DF DQ DT   NEAR FAR   </a:t>
            </a:r>
            <a:r>
              <a:rPr lang="zh-CN" altLang="en-US" sz="2000" b="0" dirty="0">
                <a:latin typeface="Lucida Console" panose="020B0609040504020204" pitchFamily="49" charset="0"/>
                <a:ea typeface="楷体_GB2312" pitchFamily="49" charset="-122"/>
              </a:rPr>
              <a:t>常数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</a:pPr>
            <a:r>
              <a:rPr lang="zh-CN" altLang="en-US" sz="2000" b="0" dirty="0">
                <a:latin typeface="Lucida Console" panose="020B0609040504020204" pitchFamily="49" charset="0"/>
                <a:ea typeface="楷体_GB2312" pitchFamily="49" charset="-122"/>
              </a:rPr>
              <a:t>   </a:t>
            </a:r>
            <a:r>
              <a:rPr lang="en-US" altLang="zh-CN" sz="2000" b="0" dirty="0">
                <a:latin typeface="Lucida Console" panose="020B0609040504020204" pitchFamily="49" charset="0"/>
                <a:ea typeface="楷体_GB2312" pitchFamily="49" charset="-122"/>
              </a:rPr>
              <a:t>	 1  2  4  6  8 10     -1  -2     0</a:t>
            </a:r>
          </a:p>
          <a:p>
            <a:pPr marL="342900" indent="-342900" eaLnBrk="0" hangingPunct="0">
              <a:lnSpc>
                <a:spcPct val="10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000" b="0" dirty="0">
                <a:latin typeface="Lucida Console" panose="020B0609040504020204" pitchFamily="49" charset="0"/>
                <a:ea typeface="楷体_GB2312" pitchFamily="49" charset="-122"/>
              </a:rPr>
              <a:t>LENGTH</a:t>
            </a:r>
            <a:r>
              <a:rPr lang="zh-CN" altLang="en-US" sz="2000" b="0" dirty="0">
                <a:latin typeface="Lucida Console" panose="020B0609040504020204" pitchFamily="49" charset="0"/>
                <a:ea typeface="楷体_GB2312" pitchFamily="49" charset="-122"/>
              </a:rPr>
              <a:t>：对于变量中使用</a:t>
            </a:r>
            <a:r>
              <a:rPr lang="en-US" altLang="zh-CN" sz="2000" b="0" dirty="0">
                <a:latin typeface="Lucida Console" panose="020B0609040504020204" pitchFamily="49" charset="0"/>
                <a:ea typeface="楷体_GB2312" pitchFamily="49" charset="-122"/>
              </a:rPr>
              <a:t>DUP</a:t>
            </a:r>
            <a:r>
              <a:rPr lang="zh-CN" altLang="en-US" sz="2000" b="0" dirty="0">
                <a:latin typeface="Lucida Console" panose="020B0609040504020204" pitchFamily="49" charset="0"/>
                <a:ea typeface="楷体_GB2312" pitchFamily="49" charset="-122"/>
              </a:rPr>
              <a:t>的情况，返回分配给该变量的单元数，其他情况返回</a:t>
            </a:r>
            <a:r>
              <a:rPr lang="en-US" altLang="zh-CN" sz="2000" b="0" dirty="0">
                <a:latin typeface="Lucida Console" panose="020B0609040504020204" pitchFamily="49" charset="0"/>
                <a:ea typeface="楷体_GB2312" pitchFamily="49" charset="-122"/>
              </a:rPr>
              <a:t>1.</a:t>
            </a:r>
          </a:p>
          <a:p>
            <a:pPr marL="342900" indent="-342900" eaLnBrk="0" hangingPunct="0">
              <a:lnSpc>
                <a:spcPct val="10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000" b="0" dirty="0">
                <a:latin typeface="Lucida Console" panose="020B0609040504020204" pitchFamily="49" charset="0"/>
                <a:ea typeface="楷体_GB2312" pitchFamily="49" charset="-122"/>
              </a:rPr>
              <a:t>SIZE</a:t>
            </a:r>
            <a:r>
              <a:rPr lang="zh-CN" altLang="en-US" sz="2000" b="0" dirty="0">
                <a:latin typeface="Lucida Console" panose="020B0609040504020204" pitchFamily="49" charset="0"/>
                <a:ea typeface="楷体_GB2312" pitchFamily="49" charset="-122"/>
              </a:rPr>
              <a:t>：返回分配给该变量的字节数，等于</a:t>
            </a:r>
            <a:r>
              <a:rPr lang="en-US" altLang="zh-CN" sz="2000" b="0" dirty="0">
                <a:latin typeface="Lucida Console" panose="020B0609040504020204" pitchFamily="49" charset="0"/>
                <a:ea typeface="楷体_GB2312" pitchFamily="49" charset="-122"/>
              </a:rPr>
              <a:t>TYPE</a:t>
            </a:r>
            <a:r>
              <a:rPr lang="zh-CN" altLang="en-US" sz="2000" b="0" dirty="0">
                <a:latin typeface="Lucida Console" panose="020B0609040504020204" pitchFamily="49" charset="0"/>
                <a:ea typeface="楷体_GB2312" pitchFamily="49" charset="-122"/>
              </a:rPr>
              <a:t>值*</a:t>
            </a:r>
            <a:r>
              <a:rPr lang="en-US" altLang="zh-CN" sz="2000" b="0" dirty="0">
                <a:latin typeface="Lucida Console" panose="020B0609040504020204" pitchFamily="49" charset="0"/>
                <a:ea typeface="楷体_GB2312" pitchFamily="49" charset="-122"/>
              </a:rPr>
              <a:t>LENGTH</a:t>
            </a:r>
            <a:r>
              <a:rPr lang="zh-CN" altLang="en-US" sz="2000" b="0" dirty="0">
                <a:latin typeface="Lucida Console" panose="020B0609040504020204" pitchFamily="49" charset="0"/>
                <a:ea typeface="楷体_GB2312" pitchFamily="49" charset="-122"/>
              </a:rPr>
              <a:t>值。</a:t>
            </a:r>
            <a:endParaRPr lang="en-US" altLang="zh-CN" sz="2000" b="0" dirty="0">
              <a:latin typeface="Lucida Console" panose="020B0609040504020204" pitchFamily="49" charset="0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000" b="0" dirty="0">
                <a:latin typeface="Lucida Console" panose="020B0609040504020204" pitchFamily="49" charset="0"/>
                <a:ea typeface="楷体_GB2312" pitchFamily="49" charset="-122"/>
              </a:rPr>
              <a:t>OFFSET: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回送变量或标号的偏移地址</a:t>
            </a:r>
            <a:endParaRPr lang="en-US" altLang="en-US" sz="2000" b="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000" b="0" dirty="0">
                <a:latin typeface="Lucida Console" panose="020B0609040504020204" pitchFamily="49" charset="0"/>
                <a:ea typeface="楷体_GB2312" pitchFamily="49" charset="-122"/>
              </a:rPr>
              <a:t>SEG</a:t>
            </a:r>
            <a:r>
              <a:rPr lang="zh-CN" altLang="en-US" sz="2000" b="0" dirty="0">
                <a:latin typeface="Lucida Console" panose="020B0609040504020204" pitchFamily="49" charset="0"/>
                <a:ea typeface="楷体_GB2312" pitchFamily="49" charset="-122"/>
              </a:rPr>
              <a:t>：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回送变量或标号的段地址</a:t>
            </a:r>
            <a:endParaRPr kumimoji="1"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表达式操作符</a:t>
            </a:r>
          </a:p>
        </p:txBody>
      </p:sp>
    </p:spTree>
    <p:extLst>
      <p:ext uri="{BB962C8B-B14F-4D97-AF65-F5344CB8AC3E}">
        <p14:creationId xmlns:p14="http://schemas.microsoft.com/office/powerpoint/2010/main" val="3141452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11560" y="1016732"/>
            <a:ext cx="7812868" cy="5447645"/>
          </a:xfrm>
          <a:prstGeom prst="rect">
            <a:avLst/>
          </a:prstGeom>
          <a:noFill/>
          <a:ln w="12700" cap="sq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1800" b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zh-CN" altLang="en-US" sz="2000" dirty="0"/>
              <a:t>例：</a:t>
            </a:r>
            <a:endParaRPr lang="en-US" altLang="en-US" sz="2000" dirty="0"/>
          </a:p>
          <a:p>
            <a:r>
              <a:rPr lang="en-US" altLang="en-US" sz="2000" dirty="0"/>
              <a:t>Data segment</a:t>
            </a:r>
          </a:p>
          <a:p>
            <a:pPr lvl="1"/>
            <a:r>
              <a:rPr lang="en-US" altLang="en-US" sz="2000" b="0" dirty="0"/>
              <a:t>ARRAY  DW   100 DUP (?)</a:t>
            </a:r>
          </a:p>
          <a:p>
            <a:pPr lvl="1"/>
            <a:r>
              <a:rPr lang="en-US" altLang="en-US" sz="2000" b="0" dirty="0"/>
              <a:t>TABLE   DB    ‘ABCD’</a:t>
            </a:r>
          </a:p>
          <a:p>
            <a:r>
              <a:rPr lang="en-US" altLang="en-US" sz="2000" dirty="0"/>
              <a:t>Data ends</a:t>
            </a:r>
          </a:p>
          <a:p>
            <a:r>
              <a:rPr lang="en-US" altLang="en-US" sz="2000" dirty="0"/>
              <a:t>…        </a:t>
            </a:r>
          </a:p>
          <a:p>
            <a:r>
              <a:rPr lang="en-US" altLang="en-US" sz="2000" dirty="0"/>
              <a:t>ADD  SI,  </a:t>
            </a:r>
            <a:r>
              <a:rPr lang="en-US" altLang="en-US" sz="2000" dirty="0">
                <a:solidFill>
                  <a:srgbClr val="FF0000"/>
                </a:solidFill>
              </a:rPr>
              <a:t>TYPE</a:t>
            </a:r>
            <a:r>
              <a:rPr lang="en-US" altLang="en-US" sz="2000" dirty="0"/>
              <a:t>    ARRAY   	</a:t>
            </a:r>
            <a:r>
              <a:rPr lang="en-US" altLang="zh-CN" sz="2000" dirty="0"/>
              <a:t>; ADD  SI, 2</a:t>
            </a:r>
          </a:p>
          <a:p>
            <a:r>
              <a:rPr lang="en-US" altLang="en-US" sz="2000" dirty="0"/>
              <a:t>ADD  </a:t>
            </a:r>
            <a:r>
              <a:rPr lang="en-US" altLang="zh-CN" sz="2000" dirty="0" smtClean="0"/>
              <a:t>D</a:t>
            </a:r>
            <a:r>
              <a:rPr lang="en-US" altLang="en-US" sz="2000" dirty="0" smtClean="0"/>
              <a:t>I</a:t>
            </a:r>
            <a:r>
              <a:rPr lang="en-US" altLang="en-US" sz="2000" dirty="0"/>
              <a:t>,  </a:t>
            </a:r>
            <a:r>
              <a:rPr lang="en-US" altLang="en-US" sz="2000" dirty="0">
                <a:solidFill>
                  <a:srgbClr val="FF0000"/>
                </a:solidFill>
              </a:rPr>
              <a:t>TYPE</a:t>
            </a:r>
            <a:r>
              <a:rPr lang="en-US" altLang="en-US" sz="2000" dirty="0"/>
              <a:t>    TABLE   	</a:t>
            </a:r>
            <a:r>
              <a:rPr lang="en-US" altLang="zh-CN" sz="2000" dirty="0"/>
              <a:t>; ADD  </a:t>
            </a:r>
            <a:r>
              <a:rPr lang="en-US" altLang="zh-CN" sz="2000" dirty="0" smtClean="0"/>
              <a:t>DI</a:t>
            </a:r>
            <a:r>
              <a:rPr lang="en-US" altLang="zh-CN" sz="2000" dirty="0"/>
              <a:t>, 1</a:t>
            </a:r>
          </a:p>
          <a:p>
            <a:r>
              <a:rPr lang="en-US" altLang="en-US" sz="2000" dirty="0"/>
              <a:t>MOV  </a:t>
            </a:r>
            <a:r>
              <a:rPr lang="en-US" altLang="zh-CN" sz="2000" dirty="0" smtClean="0"/>
              <a:t>A</a:t>
            </a:r>
            <a:r>
              <a:rPr lang="en-US" altLang="en-US" sz="2000" dirty="0" smtClean="0"/>
              <a:t>X</a:t>
            </a:r>
            <a:r>
              <a:rPr lang="en-US" altLang="en-US" sz="2000" dirty="0"/>
              <a:t>,  </a:t>
            </a:r>
            <a:r>
              <a:rPr lang="en-US" altLang="en-US" sz="2000" dirty="0">
                <a:solidFill>
                  <a:srgbClr val="FF0000"/>
                </a:solidFill>
              </a:rPr>
              <a:t>LENGTH</a:t>
            </a:r>
            <a:r>
              <a:rPr lang="en-US" altLang="en-US" sz="2000" dirty="0"/>
              <a:t>  ARRAY  	</a:t>
            </a:r>
            <a:r>
              <a:rPr lang="en-US" altLang="zh-CN" sz="2000" dirty="0"/>
              <a:t>; MOV  </a:t>
            </a:r>
            <a:r>
              <a:rPr lang="en-US" altLang="zh-CN" sz="2000" dirty="0" smtClean="0"/>
              <a:t>AX</a:t>
            </a:r>
            <a:r>
              <a:rPr lang="en-US" altLang="zh-CN" sz="2000" dirty="0"/>
              <a:t>, 100</a:t>
            </a:r>
          </a:p>
          <a:p>
            <a:r>
              <a:rPr lang="en-US" altLang="en-US" sz="2000" dirty="0"/>
              <a:t>MOV  </a:t>
            </a:r>
            <a:r>
              <a:rPr lang="en-US" altLang="zh-CN" sz="2000" dirty="0" smtClean="0"/>
              <a:t>B</a:t>
            </a:r>
            <a:r>
              <a:rPr lang="en-US" altLang="en-US" sz="2000" dirty="0" smtClean="0"/>
              <a:t>X</a:t>
            </a:r>
            <a:r>
              <a:rPr lang="en-US" altLang="en-US" sz="2000" dirty="0"/>
              <a:t>,  </a:t>
            </a:r>
            <a:r>
              <a:rPr lang="en-US" altLang="en-US" sz="2000" dirty="0">
                <a:solidFill>
                  <a:srgbClr val="FF0000"/>
                </a:solidFill>
              </a:rPr>
              <a:t>LENGTH</a:t>
            </a:r>
            <a:r>
              <a:rPr lang="en-US" altLang="en-US" sz="2000" dirty="0"/>
              <a:t>  TABLE  	</a:t>
            </a:r>
            <a:r>
              <a:rPr lang="en-US" altLang="zh-CN" sz="2000" dirty="0"/>
              <a:t>; MOV  </a:t>
            </a:r>
            <a:r>
              <a:rPr lang="en-US" altLang="zh-CN" sz="2000" dirty="0" smtClean="0"/>
              <a:t>BX</a:t>
            </a:r>
            <a:r>
              <a:rPr lang="en-US" altLang="zh-CN" sz="2000" dirty="0"/>
              <a:t>, 1</a:t>
            </a:r>
          </a:p>
          <a:p>
            <a:r>
              <a:rPr lang="en-US" altLang="en-US" sz="2000" dirty="0"/>
              <a:t>MOV  </a:t>
            </a:r>
            <a:r>
              <a:rPr lang="en-US" altLang="en-US" sz="2000" dirty="0" smtClean="0"/>
              <a:t>CX</a:t>
            </a:r>
            <a:r>
              <a:rPr lang="en-US" altLang="en-US" sz="2000" dirty="0"/>
              <a:t>,  </a:t>
            </a:r>
            <a:r>
              <a:rPr lang="en-US" altLang="en-US" sz="2000" dirty="0">
                <a:solidFill>
                  <a:srgbClr val="FF0000"/>
                </a:solidFill>
              </a:rPr>
              <a:t>SIZE</a:t>
            </a:r>
            <a:r>
              <a:rPr lang="en-US" altLang="en-US" sz="2000" dirty="0"/>
              <a:t>    ARRAY  	</a:t>
            </a:r>
            <a:r>
              <a:rPr lang="en-US" altLang="zh-CN" sz="2000" dirty="0"/>
              <a:t>; MOV  CX, 200</a:t>
            </a:r>
          </a:p>
          <a:p>
            <a:r>
              <a:rPr lang="en-US" altLang="en-US" sz="2000" dirty="0"/>
              <a:t>MOV  </a:t>
            </a:r>
            <a:r>
              <a:rPr lang="en-US" altLang="zh-CN" sz="2000" dirty="0" smtClean="0"/>
              <a:t>D</a:t>
            </a:r>
            <a:r>
              <a:rPr lang="en-US" altLang="en-US" sz="2000" dirty="0" smtClean="0"/>
              <a:t>X</a:t>
            </a:r>
            <a:r>
              <a:rPr lang="en-US" altLang="en-US" sz="2000" dirty="0"/>
              <a:t>,  </a:t>
            </a:r>
            <a:r>
              <a:rPr lang="en-US" altLang="en-US" sz="2000" dirty="0">
                <a:solidFill>
                  <a:srgbClr val="FF0000"/>
                </a:solidFill>
              </a:rPr>
              <a:t>SIZE</a:t>
            </a:r>
            <a:r>
              <a:rPr lang="en-US" altLang="en-US" sz="2000" dirty="0"/>
              <a:t>    TABLE  	</a:t>
            </a:r>
            <a:r>
              <a:rPr lang="en-US" altLang="zh-CN" sz="2000" dirty="0"/>
              <a:t>; MOV  </a:t>
            </a:r>
            <a:r>
              <a:rPr lang="en-US" altLang="zh-CN" sz="2000" dirty="0" smtClean="0"/>
              <a:t>DX</a:t>
            </a:r>
            <a:r>
              <a:rPr lang="en-US" altLang="zh-CN" sz="2000" dirty="0"/>
              <a:t>, 1</a:t>
            </a:r>
          </a:p>
          <a:p>
            <a:endParaRPr lang="en-US" altLang="zh-CN" sz="2000" dirty="0"/>
          </a:p>
          <a:p>
            <a:r>
              <a:rPr lang="en-US" altLang="zh-CN" sz="2000" dirty="0"/>
              <a:t>MOV BX, </a:t>
            </a:r>
            <a:r>
              <a:rPr lang="en-US" altLang="zh-CN" sz="2000" dirty="0">
                <a:solidFill>
                  <a:srgbClr val="FF0000"/>
                </a:solidFill>
              </a:rPr>
              <a:t>OFFSET</a:t>
            </a:r>
            <a:r>
              <a:rPr lang="en-US" altLang="zh-CN" sz="2000" dirty="0"/>
              <a:t> TABLE	; </a:t>
            </a:r>
            <a:r>
              <a:rPr lang="zh-CN" altLang="en-US" sz="2000" dirty="0"/>
              <a:t>返回变量</a:t>
            </a:r>
            <a:r>
              <a:rPr lang="en-US" altLang="zh-CN" sz="2000" dirty="0"/>
              <a:t>TABLE</a:t>
            </a:r>
            <a:r>
              <a:rPr lang="zh-CN" altLang="en-US" sz="2000" dirty="0"/>
              <a:t>的偏移地址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MOV BX, </a:t>
            </a:r>
            <a:r>
              <a:rPr lang="en-US" altLang="zh-CN" sz="2000" dirty="0">
                <a:solidFill>
                  <a:srgbClr val="FF0000"/>
                </a:solidFill>
              </a:rPr>
              <a:t>SEG</a:t>
            </a:r>
            <a:r>
              <a:rPr lang="en-US" altLang="zh-CN" sz="2000" dirty="0"/>
              <a:t> TABLE		; </a:t>
            </a:r>
            <a:r>
              <a:rPr lang="zh-CN" altLang="en-US" sz="2000" dirty="0"/>
              <a:t>返回变量</a:t>
            </a:r>
            <a:r>
              <a:rPr lang="en-US" altLang="zh-CN" sz="2000" dirty="0"/>
              <a:t>TABLE</a:t>
            </a:r>
            <a:r>
              <a:rPr lang="zh-CN" altLang="en-US" sz="2000" dirty="0"/>
              <a:t>所在段的段地址</a:t>
            </a:r>
            <a:endParaRPr lang="en-US" altLang="zh-CN" sz="2000" dirty="0"/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表达式操作符</a:t>
            </a:r>
          </a:p>
        </p:txBody>
      </p:sp>
    </p:spTree>
    <p:extLst>
      <p:ext uri="{BB962C8B-B14F-4D97-AF65-F5344CB8AC3E}">
        <p14:creationId xmlns:p14="http://schemas.microsoft.com/office/powerpoint/2010/main" val="4141069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59532" y="1003300"/>
            <a:ext cx="813690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50000"/>
              </a:lnSpc>
              <a:buAutoNum type="arabicParenBoth" startAt="5"/>
            </a:pP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属性操作符： </a:t>
            </a:r>
            <a:r>
              <a:rPr kumimoji="1"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SHORT</a:t>
            </a: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 </a:t>
            </a:r>
            <a:r>
              <a:rPr kumimoji="1"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HIGH</a:t>
            </a: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LOW</a:t>
            </a: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HIGHWORD</a:t>
            </a:r>
            <a:r>
              <a:rPr kumimoji="1"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LOWWORD</a:t>
            </a:r>
          </a:p>
          <a:p>
            <a:pPr eaLnBrk="0" hangingPunct="0">
              <a:lnSpc>
                <a:spcPct val="150000"/>
              </a:lnSpc>
            </a:pPr>
            <a:endParaRPr kumimoji="1"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000" b="0" dirty="0">
                <a:solidFill>
                  <a:srgbClr val="000000"/>
                </a:solidFill>
              </a:rPr>
              <a:t>SHORT</a:t>
            </a:r>
            <a:r>
              <a:rPr lang="zh-CN" altLang="en-US" sz="2000" b="0" dirty="0">
                <a:solidFill>
                  <a:srgbClr val="000000"/>
                </a:solidFill>
              </a:rPr>
              <a:t>：用来修饰跳转指令中转向地址的属性，指出转向地址在下一条指令的</a:t>
            </a:r>
            <a:r>
              <a:rPr lang="en-US" altLang="zh-CN" sz="2000" b="0" dirty="0">
                <a:solidFill>
                  <a:srgbClr val="000000"/>
                </a:solidFill>
              </a:rPr>
              <a:t>-127~+127</a:t>
            </a:r>
            <a:r>
              <a:rPr lang="zh-CN" altLang="en-US" sz="2000" b="0" dirty="0">
                <a:solidFill>
                  <a:srgbClr val="000000"/>
                </a:solidFill>
              </a:rPr>
              <a:t>个字节范围之内。如：</a:t>
            </a:r>
            <a:endParaRPr lang="en-US" altLang="zh-CN" sz="2000" b="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b="0" dirty="0">
                <a:solidFill>
                  <a:srgbClr val="000000"/>
                </a:solidFill>
              </a:rPr>
              <a:t>		JMP  SHORT  NEXT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sz="2000" b="0" dirty="0">
                <a:solidFill>
                  <a:srgbClr val="000000"/>
                </a:solidFill>
              </a:rPr>
              <a:t>HIGH</a:t>
            </a:r>
            <a:r>
              <a:rPr lang="zh-CN" altLang="en-US" sz="2000" b="0" dirty="0">
                <a:solidFill>
                  <a:srgbClr val="000000"/>
                </a:solidFill>
              </a:rPr>
              <a:t>和</a:t>
            </a:r>
            <a:r>
              <a:rPr lang="en-US" altLang="zh-CN" sz="2000" b="0" dirty="0">
                <a:solidFill>
                  <a:srgbClr val="000000"/>
                </a:solidFill>
              </a:rPr>
              <a:t>LOW </a:t>
            </a:r>
            <a:r>
              <a:rPr lang="zh-CN" altLang="en-US" sz="2000" b="0" dirty="0">
                <a:solidFill>
                  <a:srgbClr val="000000"/>
                </a:solidFill>
              </a:rPr>
              <a:t>：字节分离操作符。对一个数或表达式，</a:t>
            </a:r>
            <a:r>
              <a:rPr lang="en-US" altLang="zh-CN" sz="2000" b="0" dirty="0">
                <a:solidFill>
                  <a:srgbClr val="000000"/>
                </a:solidFill>
              </a:rPr>
              <a:t>HIGH</a:t>
            </a:r>
            <a:r>
              <a:rPr lang="zh-CN" altLang="en-US" sz="2000" b="0" dirty="0">
                <a:solidFill>
                  <a:srgbClr val="000000"/>
                </a:solidFill>
              </a:rPr>
              <a:t>取其高字节，</a:t>
            </a:r>
            <a:r>
              <a:rPr lang="en-US" altLang="zh-CN" sz="2000" b="0" dirty="0">
                <a:solidFill>
                  <a:srgbClr val="000000"/>
                </a:solidFill>
              </a:rPr>
              <a:t>LOW</a:t>
            </a:r>
            <a:r>
              <a:rPr lang="zh-CN" altLang="en-US" sz="2000" b="0" dirty="0">
                <a:solidFill>
                  <a:srgbClr val="000000"/>
                </a:solidFill>
              </a:rPr>
              <a:t>取其低字节。如：</a:t>
            </a:r>
            <a:endParaRPr lang="en-US" altLang="zh-CN" sz="2000" b="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en-US" sz="2000" b="0" dirty="0">
                <a:solidFill>
                  <a:srgbClr val="000000"/>
                </a:solidFill>
              </a:rPr>
              <a:t>		CONS  EQU  1234H</a:t>
            </a:r>
            <a:endParaRPr lang="en-US" altLang="zh-CN" sz="2000" b="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b="0" dirty="0">
                <a:solidFill>
                  <a:srgbClr val="000000"/>
                </a:solidFill>
              </a:rPr>
              <a:t>	              MOV   AH,  </a:t>
            </a:r>
            <a:r>
              <a:rPr lang="en-US" altLang="zh-CN" sz="2000" b="0" dirty="0">
                <a:solidFill>
                  <a:srgbClr val="FF0000"/>
                </a:solidFill>
              </a:rPr>
              <a:t>HIGH</a:t>
            </a:r>
            <a:r>
              <a:rPr lang="en-US" altLang="zh-CN" sz="2000" b="0" dirty="0">
                <a:solidFill>
                  <a:srgbClr val="000000"/>
                </a:solidFill>
              </a:rPr>
              <a:t>  CONS</a:t>
            </a:r>
          </a:p>
          <a:p>
            <a:pPr>
              <a:lnSpc>
                <a:spcPct val="125000"/>
              </a:lnSpc>
            </a:pPr>
            <a:r>
              <a:rPr lang="en-US" altLang="zh-CN" sz="2000" b="0" dirty="0">
                <a:solidFill>
                  <a:srgbClr val="000000"/>
                </a:solidFill>
              </a:rPr>
              <a:t>              		MOV   AL,  </a:t>
            </a:r>
            <a:r>
              <a:rPr lang="en-US" altLang="zh-CN" sz="2000" b="0" dirty="0">
                <a:solidFill>
                  <a:srgbClr val="FF0000"/>
                </a:solidFill>
              </a:rPr>
              <a:t>LOW</a:t>
            </a:r>
            <a:r>
              <a:rPr lang="en-US" altLang="zh-CN" sz="2000" b="0" dirty="0">
                <a:solidFill>
                  <a:srgbClr val="000000"/>
                </a:solidFill>
              </a:rPr>
              <a:t>   CONS </a:t>
            </a:r>
            <a:endParaRPr lang="en-US" altLang="en-US" sz="20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000" b="0" dirty="0">
                <a:solidFill>
                  <a:srgbClr val="000000"/>
                </a:solidFill>
              </a:rPr>
              <a:t>HIGHWORD</a:t>
            </a:r>
            <a:r>
              <a:rPr lang="zh-CN" altLang="en-US" sz="2000" b="0" dirty="0">
                <a:solidFill>
                  <a:srgbClr val="000000"/>
                </a:solidFill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</a:rPr>
              <a:t>LOWWORD</a:t>
            </a:r>
            <a:r>
              <a:rPr lang="zh-CN" altLang="en-US" sz="2000" b="0" dirty="0">
                <a:solidFill>
                  <a:srgbClr val="000000"/>
                </a:solidFill>
              </a:rPr>
              <a:t>：字分离操作符。对一个数或表达式，</a:t>
            </a:r>
            <a:r>
              <a:rPr lang="en-US" altLang="zh-CN" sz="2000" b="0" dirty="0">
                <a:solidFill>
                  <a:srgbClr val="000000"/>
                </a:solidFill>
              </a:rPr>
              <a:t>HIGHWORD</a:t>
            </a:r>
            <a:r>
              <a:rPr lang="zh-CN" altLang="en-US" sz="2000" b="0" dirty="0">
                <a:solidFill>
                  <a:srgbClr val="000000"/>
                </a:solidFill>
              </a:rPr>
              <a:t>取其高位字，</a:t>
            </a:r>
            <a:r>
              <a:rPr lang="en-US" altLang="zh-CN" sz="2000" b="0" dirty="0">
                <a:solidFill>
                  <a:srgbClr val="000000"/>
                </a:solidFill>
              </a:rPr>
              <a:t>LOWWORD</a:t>
            </a:r>
            <a:r>
              <a:rPr lang="zh-CN" altLang="en-US" sz="2000" b="0" dirty="0">
                <a:solidFill>
                  <a:srgbClr val="000000"/>
                </a:solidFill>
              </a:rPr>
              <a:t>取其低位字。</a:t>
            </a:r>
            <a:endParaRPr kumimoji="1" lang="en-US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表达式操作符</a:t>
            </a:r>
          </a:p>
        </p:txBody>
      </p:sp>
    </p:spTree>
    <p:extLst>
      <p:ext uri="{BB962C8B-B14F-4D97-AF65-F5344CB8AC3E}">
        <p14:creationId xmlns:p14="http://schemas.microsoft.com/office/powerpoint/2010/main" val="350557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2120" y="1016732"/>
            <a:ext cx="8229600" cy="500988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3366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运算符的优先级别</a:t>
            </a:r>
            <a:r>
              <a:rPr lang="zh-CN" altLang="en-US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611560" y="1664804"/>
          <a:ext cx="7897763" cy="4356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位图图像" r:id="rId3" imgW="4524375" imgH="2495550" progId="Paint.Picture">
                  <p:embed/>
                </p:oleObj>
              </mc:Choice>
              <mc:Fallback>
                <p:oleObj name="位图图像" r:id="rId3" imgW="4524375" imgH="249555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664804"/>
                        <a:ext cx="7897763" cy="4356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表达式操作符</a:t>
            </a:r>
          </a:p>
        </p:txBody>
      </p:sp>
    </p:spTree>
    <p:extLst>
      <p:ext uri="{BB962C8B-B14F-4D97-AF65-F5344CB8AC3E}">
        <p14:creationId xmlns:p14="http://schemas.microsoft.com/office/powerpoint/2010/main" val="1830073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120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第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3&amp;4</a:t>
            </a:r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讲：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8086/8088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的指令系统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9612" y="1124744"/>
            <a:ext cx="550861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>
                <a:sym typeface="+mn-ea"/>
              </a:rPr>
              <a:t>建立汇编程序</a:t>
            </a:r>
            <a:endParaRPr lang="en-US" altLang="zh-CN" dirty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汇编语言程序格式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>
                <a:sym typeface="+mn-ea"/>
              </a:rPr>
              <a:t>伪指令</a:t>
            </a:r>
            <a:endParaRPr lang="en-US" altLang="zh-CN" dirty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表达式</a:t>
            </a:r>
            <a:r>
              <a:rPr lang="zh-CN" altLang="en-US" dirty="0" smtClean="0">
                <a:sym typeface="+mn-ea"/>
              </a:rPr>
              <a:t>操作符</a:t>
            </a:r>
            <a:endParaRPr lang="en-US" altLang="zh-CN" dirty="0" smtClean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olidFill>
                  <a:srgbClr val="FF0000"/>
                </a:solidFill>
              </a:rPr>
              <a:t>数据传送指令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/>
              <a:t>算术指令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/>
              <a:t>逻辑指令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4898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29697"/>
          <p:cNvSpPr/>
          <p:nvPr/>
        </p:nvSpPr>
        <p:spPr>
          <a:xfrm>
            <a:off x="755576" y="1409313"/>
            <a:ext cx="6781800" cy="4350804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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通用数据传送指令</a:t>
            </a:r>
          </a:p>
          <a:p>
            <a:pPr marL="1143000" lvl="2" indent="-228600"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MOV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PUSH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POP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XCHG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143000" lvl="2" indent="-2286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地址传送指令</a:t>
            </a:r>
          </a:p>
          <a:p>
            <a:pPr marL="1143000" lvl="2" indent="-228600"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LEA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LDS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LES </a:t>
            </a:r>
          </a:p>
          <a:p>
            <a:pPr marL="1143000" lvl="2" indent="-2286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标志寄存器传送指令</a:t>
            </a:r>
          </a:p>
          <a:p>
            <a:pPr marL="1143000" lvl="2" indent="-228600"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LAHF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SAHF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PUSHF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POPF </a:t>
            </a:r>
          </a:p>
          <a:p>
            <a:pPr marL="1143000" lvl="2" indent="-2286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类型转换指令</a:t>
            </a:r>
          </a:p>
          <a:p>
            <a:pPr marL="1143000" lvl="2" indent="-228600"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CBW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CWD </a:t>
            </a: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数据传送指令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0721"/>
          <p:cNvSpPr txBox="1"/>
          <p:nvPr/>
        </p:nvSpPr>
        <p:spPr>
          <a:xfrm>
            <a:off x="899795" y="1556792"/>
            <a:ext cx="7957820" cy="50013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传送指令：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MOV    DST,  SRC</a:t>
            </a: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(DST)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 (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SRC)</a:t>
            </a:r>
          </a:p>
          <a:p>
            <a:pPr>
              <a:spcBef>
                <a:spcPct val="50000"/>
              </a:spcBef>
            </a:pP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注意</a:t>
            </a:r>
            <a:r>
              <a:rPr lang="en-US" altLang="zh-CN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: </a:t>
            </a:r>
          </a:p>
          <a:p>
            <a:pPr>
              <a:spcBef>
                <a:spcPct val="50000"/>
              </a:spcBef>
            </a:pPr>
            <a:r>
              <a:rPr lang="zh-CN" altLang="zh-CN" sz="2000" b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两个操作数的数据类型要相同：</a:t>
            </a:r>
            <a:r>
              <a:rPr lang="en-US" altLang="zh-CN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MOV  BL</a:t>
            </a:r>
            <a:r>
              <a:rPr lang="zh-CN" altLang="en-US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，</a:t>
            </a:r>
            <a:r>
              <a:rPr lang="en-US" altLang="zh-CN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AX</a:t>
            </a:r>
            <a:r>
              <a:rPr lang="zh-CN" altLang="en-US" sz="2000" b="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（</a:t>
            </a:r>
            <a:r>
              <a:rPr lang="zh-CN" altLang="zh-CN" sz="2000" b="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  </a:t>
            </a:r>
            <a:r>
              <a:rPr lang="zh-CN" altLang="en-US" sz="2000" b="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）</a:t>
            </a:r>
            <a:endParaRPr lang="en-US" altLang="zh-CN" sz="2000" b="0" dirty="0">
              <a:solidFill>
                <a:srgbClr val="FF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zh-CN" sz="2000" b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DST、SRC 不能同时为段寄存器：</a:t>
            </a:r>
            <a:r>
              <a:rPr lang="zh-CN" altLang="zh-CN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MOV  DS, ES </a:t>
            </a:r>
            <a:r>
              <a:rPr lang="zh-CN" altLang="en-US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（</a:t>
            </a:r>
            <a:r>
              <a:rPr lang="zh-CN" altLang="zh-CN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  </a:t>
            </a:r>
            <a:r>
              <a:rPr lang="zh-CN" altLang="en-US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）</a:t>
            </a:r>
            <a:endParaRPr lang="en-US" altLang="zh-CN" sz="2000" b="0" dirty="0">
              <a:solidFill>
                <a:srgbClr val="FF0000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立即数不能直接送段寄存器：</a:t>
            </a:r>
            <a:r>
              <a:rPr lang="en-US" altLang="zh-CN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MOV  DS, 2000H </a:t>
            </a:r>
            <a:r>
              <a:rPr lang="zh-CN" altLang="en-US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（</a:t>
            </a:r>
            <a:r>
              <a:rPr lang="zh-CN" altLang="zh-CN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  </a:t>
            </a:r>
            <a:r>
              <a:rPr lang="zh-CN" altLang="en-US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）</a:t>
            </a:r>
            <a:endParaRPr lang="en-US" altLang="zh-CN" sz="2000" b="0" dirty="0">
              <a:solidFill>
                <a:srgbClr val="FF0000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DST 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不能是立即数和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CS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：</a:t>
            </a:r>
            <a:r>
              <a:rPr lang="en-US" altLang="zh-CN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MOV  CS, AX</a:t>
            </a:r>
            <a:r>
              <a:rPr lang="zh-CN" altLang="en-US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；</a:t>
            </a:r>
            <a:r>
              <a:rPr lang="en-US" altLang="zh-CN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MOV  100H</a:t>
            </a:r>
            <a:r>
              <a:rPr lang="zh-CN" altLang="en-US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，</a:t>
            </a:r>
            <a:r>
              <a:rPr lang="en-US" altLang="zh-CN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AX</a:t>
            </a:r>
            <a:r>
              <a:rPr lang="zh-CN" altLang="en-US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（</a:t>
            </a:r>
            <a:r>
              <a:rPr lang="zh-CN" altLang="zh-CN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  </a:t>
            </a:r>
            <a:r>
              <a:rPr lang="zh-CN" altLang="en-US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）</a:t>
            </a:r>
            <a:endParaRPr lang="zh-CN" altLang="en-US" sz="2000" b="0" dirty="0">
              <a:solidFill>
                <a:srgbClr val="FF0000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zh-CN" sz="2000" b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DST、SRC 不能同时为存储器寻址：</a:t>
            </a:r>
            <a:r>
              <a:rPr lang="en-US" altLang="zh-CN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MOV  VARA</a:t>
            </a:r>
            <a:r>
              <a:rPr lang="zh-CN" altLang="en-US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，</a:t>
            </a:r>
            <a:r>
              <a:rPr lang="en-US" altLang="zh-CN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VARB</a:t>
            </a:r>
            <a:r>
              <a:rPr lang="zh-CN" altLang="en-US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（</a:t>
            </a:r>
            <a:r>
              <a:rPr lang="zh-CN" altLang="zh-CN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  </a:t>
            </a:r>
            <a:r>
              <a:rPr lang="zh-CN" altLang="en-US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zh-CN" altLang="zh-CN" sz="2000" b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指令指针</a:t>
            </a:r>
            <a:r>
              <a:rPr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IP</a:t>
            </a:r>
            <a:r>
              <a:rPr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，不能作为</a:t>
            </a:r>
            <a:r>
              <a:rPr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MOV</a:t>
            </a:r>
            <a:r>
              <a:rPr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指令的操作数</a:t>
            </a:r>
            <a:endParaRPr lang="en-US" altLang="zh-CN" sz="2000" b="0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不影响标志位</a:t>
            </a:r>
          </a:p>
        </p:txBody>
      </p:sp>
      <p:sp>
        <p:nvSpPr>
          <p:cNvPr id="30723" name="矩形 30722"/>
          <p:cNvSpPr/>
          <p:nvPr/>
        </p:nvSpPr>
        <p:spPr>
          <a:xfrm>
            <a:off x="931738" y="1016732"/>
            <a:ext cx="342423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通用数据传送指令</a:t>
            </a:r>
          </a:p>
        </p:txBody>
      </p:sp>
      <p:sp>
        <p:nvSpPr>
          <p:cNvPr id="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数据传送指令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04" name="Group 4"/>
          <p:cNvGrpSpPr/>
          <p:nvPr/>
        </p:nvGrpSpPr>
        <p:grpSpPr bwMode="auto">
          <a:xfrm>
            <a:off x="1143000" y="2809875"/>
            <a:ext cx="7467600" cy="3167063"/>
            <a:chOff x="912" y="1008"/>
            <a:chExt cx="4032" cy="1632"/>
          </a:xfrm>
        </p:grpSpPr>
        <p:sp>
          <p:nvSpPr>
            <p:cNvPr id="153605" name="Rectangle 5"/>
            <p:cNvSpPr>
              <a:spLocks noChangeArrowheads="1"/>
            </p:cNvSpPr>
            <p:nvPr/>
          </p:nvSpPr>
          <p:spPr bwMode="auto">
            <a:xfrm>
              <a:off x="912" y="1008"/>
              <a:ext cx="1584" cy="52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66FF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3614" tIns="91808" rIns="183614" bIns="91808" anchor="ctr"/>
            <a:lstStyle>
              <a:lvl1pPr defTabSz="10890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44830" defTabSz="10890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89025" defTabSz="10890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33855" defTabSz="10890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6780" defTabSz="10890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33980" defTabSz="10890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91180" defTabSz="10890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8380" defTabSz="10890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5580" defTabSz="10890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段寄存器</a:t>
              </a:r>
            </a:p>
            <a:p>
              <a:pPr algn="ctr"/>
              <a:r>
                <a:rPr lang="en-US" altLang="zh-CN" b="1" dirty="0">
                  <a:solidFill>
                    <a:srgbClr val="FF000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CS</a:t>
              </a:r>
              <a:r>
                <a:rPr lang="zh-CN" altLang="en-US" b="1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、</a:t>
              </a:r>
              <a:r>
                <a:rPr lang="en-US" altLang="zh-CN" b="1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DS</a:t>
              </a:r>
              <a:r>
                <a:rPr lang="zh-CN" altLang="en-US" b="1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、</a:t>
              </a:r>
              <a:r>
                <a:rPr lang="en-US" altLang="zh-CN" b="1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SS</a:t>
              </a:r>
              <a:r>
                <a:rPr lang="zh-CN" altLang="en-US" b="1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、</a:t>
              </a:r>
              <a:r>
                <a:rPr lang="en-US" altLang="zh-CN" b="1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ES</a:t>
              </a:r>
            </a:p>
          </p:txBody>
        </p:sp>
        <p:sp>
          <p:nvSpPr>
            <p:cNvPr id="153606" name="Rectangle 6"/>
            <p:cNvSpPr>
              <a:spLocks noChangeArrowheads="1"/>
            </p:cNvSpPr>
            <p:nvPr/>
          </p:nvSpPr>
          <p:spPr bwMode="auto">
            <a:xfrm>
              <a:off x="3168" y="1008"/>
              <a:ext cx="1584" cy="52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66FF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3614" tIns="91808" rIns="183614" bIns="91808" anchor="ctr"/>
            <a:lstStyle>
              <a:lvl1pPr defTabSz="10890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44830" defTabSz="10890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89025" defTabSz="10890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33855" defTabSz="10890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6780" defTabSz="10890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33980" defTabSz="10890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91180" defTabSz="10890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8380" defTabSz="10890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5580" defTabSz="10890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通用寄存器</a:t>
              </a:r>
            </a:p>
            <a:p>
              <a:pPr algn="ctr"/>
              <a:r>
                <a:rPr lang="en-US" altLang="zh-CN" b="1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8</a:t>
              </a:r>
              <a:r>
                <a:rPr lang="zh-CN" altLang="en-US" b="1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位或者</a:t>
              </a:r>
              <a:r>
                <a:rPr lang="en-US" altLang="zh-CN" b="1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16</a:t>
              </a:r>
              <a:r>
                <a:rPr lang="zh-CN" altLang="en-US" b="1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位</a:t>
              </a:r>
            </a:p>
          </p:txBody>
        </p:sp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912" y="2112"/>
              <a:ext cx="1584" cy="52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66FF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3614" tIns="91808" rIns="183614" bIns="91808" anchor="ctr"/>
            <a:lstStyle>
              <a:lvl1pPr defTabSz="10890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44830" defTabSz="10890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89025" defTabSz="10890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33855" defTabSz="10890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6780" defTabSz="10890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33980" defTabSz="10890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91180" defTabSz="10890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8380" defTabSz="10890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5580" defTabSz="10890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存储器</a:t>
              </a:r>
            </a:p>
          </p:txBody>
        </p:sp>
        <p:sp>
          <p:nvSpPr>
            <p:cNvPr id="153608" name="Rectangle 8"/>
            <p:cNvSpPr>
              <a:spLocks noChangeArrowheads="1"/>
            </p:cNvSpPr>
            <p:nvPr/>
          </p:nvSpPr>
          <p:spPr bwMode="auto">
            <a:xfrm>
              <a:off x="3216" y="2112"/>
              <a:ext cx="1584" cy="52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66FF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3614" tIns="91808" rIns="183614" bIns="91808" anchor="ctr"/>
            <a:lstStyle>
              <a:lvl1pPr defTabSz="10890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44830" defTabSz="10890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89025" defTabSz="10890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33855" defTabSz="10890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6780" defTabSz="10890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33980" defTabSz="10890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91180" defTabSz="10890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8380" defTabSz="10890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5580" defTabSz="10890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立即数</a:t>
              </a:r>
            </a:p>
            <a:p>
              <a:pPr algn="ctr"/>
              <a:r>
                <a:rPr lang="en-US" altLang="zh-CN" b="1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8</a:t>
              </a:r>
              <a:r>
                <a:rPr lang="zh-CN" altLang="en-US" b="1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位或者</a:t>
              </a:r>
              <a:r>
                <a:rPr lang="en-US" altLang="zh-CN" b="1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16</a:t>
              </a:r>
              <a:r>
                <a:rPr lang="zh-CN" altLang="en-US" b="1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位</a:t>
              </a:r>
            </a:p>
          </p:txBody>
        </p:sp>
        <p:sp>
          <p:nvSpPr>
            <p:cNvPr id="153609" name="Line 9"/>
            <p:cNvSpPr>
              <a:spLocks noChangeShapeType="1"/>
            </p:cNvSpPr>
            <p:nvPr/>
          </p:nvSpPr>
          <p:spPr bwMode="auto">
            <a:xfrm>
              <a:off x="2496" y="1248"/>
              <a:ext cx="672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3614" tIns="91808" rIns="183614" bIns="91808" anchor="ctr"/>
            <a:lstStyle/>
            <a:p>
              <a:endParaRPr lang="zh-CN" altLang="en-US"/>
            </a:p>
          </p:txBody>
        </p:sp>
        <p:sp>
          <p:nvSpPr>
            <p:cNvPr id="153610" name="Line 10"/>
            <p:cNvSpPr>
              <a:spLocks noChangeShapeType="1"/>
            </p:cNvSpPr>
            <p:nvPr/>
          </p:nvSpPr>
          <p:spPr bwMode="auto">
            <a:xfrm>
              <a:off x="1728" y="1536"/>
              <a:ext cx="0" cy="576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3614" tIns="91808" rIns="183614" bIns="91808" anchor="ctr"/>
            <a:lstStyle/>
            <a:p>
              <a:endParaRPr lang="zh-CN" altLang="en-US"/>
            </a:p>
          </p:txBody>
        </p:sp>
        <p:sp>
          <p:nvSpPr>
            <p:cNvPr id="153611" name="Line 11"/>
            <p:cNvSpPr>
              <a:spLocks noChangeShapeType="1"/>
            </p:cNvSpPr>
            <p:nvPr/>
          </p:nvSpPr>
          <p:spPr bwMode="auto">
            <a:xfrm flipH="1">
              <a:off x="2496" y="1536"/>
              <a:ext cx="672" cy="576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3614" tIns="91808" rIns="183614" bIns="91808" anchor="ctr"/>
            <a:lstStyle/>
            <a:p>
              <a:endParaRPr lang="zh-CN" altLang="en-US"/>
            </a:p>
          </p:txBody>
        </p:sp>
        <p:sp>
          <p:nvSpPr>
            <p:cNvPr id="153612" name="Line 12"/>
            <p:cNvSpPr>
              <a:spLocks noChangeShapeType="1"/>
            </p:cNvSpPr>
            <p:nvPr/>
          </p:nvSpPr>
          <p:spPr bwMode="auto">
            <a:xfrm flipH="1">
              <a:off x="2496" y="2400"/>
              <a:ext cx="72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3614" tIns="91808" rIns="183614" bIns="91808" anchor="ctr"/>
            <a:lstStyle/>
            <a:p>
              <a:endParaRPr lang="zh-CN" altLang="en-US"/>
            </a:p>
          </p:txBody>
        </p:sp>
        <p:sp>
          <p:nvSpPr>
            <p:cNvPr id="153613" name="Line 13"/>
            <p:cNvSpPr>
              <a:spLocks noChangeShapeType="1"/>
            </p:cNvSpPr>
            <p:nvPr/>
          </p:nvSpPr>
          <p:spPr bwMode="auto">
            <a:xfrm flipV="1">
              <a:off x="4032" y="1536"/>
              <a:ext cx="0" cy="576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3614" tIns="91808" rIns="183614" bIns="91808" anchor="ctr"/>
            <a:lstStyle/>
            <a:p>
              <a:endParaRPr lang="zh-CN" altLang="en-US"/>
            </a:p>
          </p:txBody>
        </p:sp>
        <p:sp>
          <p:nvSpPr>
            <p:cNvPr id="153614" name="AutoShape 14"/>
            <p:cNvSpPr>
              <a:spLocks noChangeArrowheads="1"/>
            </p:cNvSpPr>
            <p:nvPr/>
          </p:nvSpPr>
          <p:spPr bwMode="auto">
            <a:xfrm>
              <a:off x="4752" y="1056"/>
              <a:ext cx="192" cy="432"/>
            </a:xfrm>
            <a:prstGeom prst="curvedLeftArrow">
              <a:avLst>
                <a:gd name="adj1" fmla="val 45000"/>
                <a:gd name="adj2" fmla="val 90000"/>
                <a:gd name="adj3" fmla="val 33333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3614" tIns="91808" rIns="183614" bIns="91808" anchor="ctr"/>
            <a:lstStyle/>
            <a:p>
              <a:endParaRPr lang="zh-CN" altLang="en-US"/>
            </a:p>
          </p:txBody>
        </p:sp>
      </p:grpSp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412751" y="1096963"/>
            <a:ext cx="8197850" cy="1481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850" tIns="54425" rIns="108850" bIns="54425">
            <a:spAutoFit/>
          </a:bodyPr>
          <a:lstStyle>
            <a:lvl1pPr defTabSz="10890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4830" defTabSz="10890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89025" defTabSz="10890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3855" defTabSz="10890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6780" defTabSz="10890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339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911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83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55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在汇编语言中，主要的数据传送方式如下图所示。虽然一条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MOV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指令能实现其中大多数的数据传送方式，但也存在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MOV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指令不能实现的传送方式。 </a:t>
            </a:r>
          </a:p>
        </p:txBody>
      </p:sp>
      <p:sp>
        <p:nvSpPr>
          <p:cNvPr id="19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数据传送指令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31745"/>
          <p:cNvSpPr txBox="1"/>
          <p:nvPr/>
        </p:nvSpPr>
        <p:spPr>
          <a:xfrm>
            <a:off x="296416" y="1016144"/>
            <a:ext cx="8272028" cy="5509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进栈指令：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PUSH  SRC</a:t>
            </a:r>
          </a:p>
          <a:p>
            <a:pPr algn="just" eaLnBrk="0" hangingPunct="0"/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(SP)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(SP) – 2 </a:t>
            </a:r>
          </a:p>
          <a:p>
            <a:pPr lvl="2" algn="just" eaLnBrk="0" hangingPunct="0"/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( (SP)+1,  (SP) )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(SRC)</a:t>
            </a:r>
          </a:p>
          <a:p>
            <a:pPr lvl="2" algn="just" eaLnBrk="0" hangingPunct="0"/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出栈指令：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POP  DST</a:t>
            </a:r>
          </a:p>
          <a:p>
            <a:pPr algn="just" eaLnBrk="0" hangingPunct="0"/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(DST)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( (SP)+1,  (SP) )                           </a:t>
            </a:r>
          </a:p>
          <a:p>
            <a:pPr lvl="2" algn="just" eaLnBrk="0" hangingPunct="0"/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(SP)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(SP) + 2</a:t>
            </a:r>
          </a:p>
          <a:p>
            <a:pPr algn="just" eaLnBrk="0" hangingPunct="0"/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堆栈：</a:t>
            </a:r>
            <a:r>
              <a:rPr lang="zh-CN" altLang="en-US" sz="2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‘先进后出’的存储区，段地址存放在</a:t>
            </a:r>
            <a:r>
              <a:rPr lang="en-US" altLang="zh-CN" sz="2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SS</a:t>
            </a:r>
            <a:r>
              <a:rPr lang="zh-CN" altLang="en-US" sz="2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中，</a:t>
            </a:r>
          </a:p>
          <a:p>
            <a:pPr algn="just" eaLnBrk="0" hangingPunct="0"/>
            <a:r>
              <a:rPr lang="zh-CN" altLang="en-US" sz="2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SP</a:t>
            </a:r>
            <a:r>
              <a:rPr lang="zh-CN" altLang="en-US" sz="2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在任何时候都指向栈顶，进出栈后自动修改</a:t>
            </a:r>
            <a:r>
              <a:rPr lang="en-US" altLang="zh-CN" sz="2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 eaLnBrk="0" hangingPunct="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</a:p>
          <a:p>
            <a:pPr algn="just" eaLnBrk="0" hangingPunct="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  </a:t>
            </a:r>
          </a:p>
          <a:p>
            <a:pPr algn="just" eaLnBrk="0" hangingPunct="0"/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堆栈操作必须以字为单位。 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 eaLnBrk="0" hangingPunct="0"/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不影响标志位</a:t>
            </a:r>
          </a:p>
          <a:p>
            <a:pPr lvl="1" eaLnBrk="0" hangingPunct="0"/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POP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不能用立即寻址方式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P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OP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1234H  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（</a:t>
            </a:r>
            <a:r>
              <a:rPr lang="zh-CN" altLang="zh-CN" sz="200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  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）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 eaLnBrk="0" hangingPunct="0"/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POP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指令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DST不能是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POP     CS      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（</a:t>
            </a:r>
            <a:r>
              <a:rPr lang="zh-CN" altLang="zh-CN" sz="200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  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）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数据传送指令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688848" y="988301"/>
            <a:ext cx="3347648" cy="2584182"/>
            <a:chOff x="5688848" y="988301"/>
            <a:chExt cx="3347648" cy="2584182"/>
          </a:xfrm>
        </p:grpSpPr>
        <p:sp>
          <p:nvSpPr>
            <p:cNvPr id="4" name="文本框 32780"/>
            <p:cNvSpPr txBox="1"/>
            <p:nvPr/>
          </p:nvSpPr>
          <p:spPr>
            <a:xfrm>
              <a:off x="5697252" y="1879997"/>
              <a:ext cx="12954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(SP)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直接连接符 4"/>
            <p:cNvSpPr/>
            <p:nvPr/>
          </p:nvSpPr>
          <p:spPr>
            <a:xfrm>
              <a:off x="7875314" y="1304764"/>
              <a:ext cx="6350" cy="2162944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直接连接符 5"/>
            <p:cNvSpPr/>
            <p:nvPr/>
          </p:nvSpPr>
          <p:spPr>
            <a:xfrm>
              <a:off x="6510064" y="3467708"/>
              <a:ext cx="1365250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直接连接符 6"/>
            <p:cNvSpPr/>
            <p:nvPr/>
          </p:nvSpPr>
          <p:spPr>
            <a:xfrm>
              <a:off x="6516414" y="3086708"/>
              <a:ext cx="1365250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直接连接符 7"/>
            <p:cNvSpPr/>
            <p:nvPr/>
          </p:nvSpPr>
          <p:spPr>
            <a:xfrm>
              <a:off x="6516414" y="2705708"/>
              <a:ext cx="1365250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直接连接符 8"/>
            <p:cNvSpPr/>
            <p:nvPr/>
          </p:nvSpPr>
          <p:spPr>
            <a:xfrm>
              <a:off x="6516414" y="2324708"/>
              <a:ext cx="1365250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直接连接符 9"/>
            <p:cNvSpPr/>
            <p:nvPr/>
          </p:nvSpPr>
          <p:spPr>
            <a:xfrm>
              <a:off x="6516414" y="1943708"/>
              <a:ext cx="1365250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文本框 32787"/>
            <p:cNvSpPr txBox="1"/>
            <p:nvPr/>
          </p:nvSpPr>
          <p:spPr>
            <a:xfrm>
              <a:off x="6875189" y="2019908"/>
              <a:ext cx="647700" cy="155257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*  *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*  *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*  *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*  *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直接连接符 11"/>
            <p:cNvSpPr/>
            <p:nvPr/>
          </p:nvSpPr>
          <p:spPr>
            <a:xfrm>
              <a:off x="6516414" y="1304764"/>
              <a:ext cx="0" cy="2162944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文本框 32791"/>
            <p:cNvSpPr txBox="1"/>
            <p:nvPr/>
          </p:nvSpPr>
          <p:spPr>
            <a:xfrm>
              <a:off x="7893496" y="1376772"/>
              <a:ext cx="1143000" cy="209288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低地址</a:t>
              </a:r>
            </a:p>
            <a:p>
              <a:pPr>
                <a:spcBef>
                  <a:spcPct val="50000"/>
                </a:spcBef>
              </a:pP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高地址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8028384" y="2014736"/>
              <a:ext cx="602940" cy="838200"/>
              <a:chOff x="4416" y="2352"/>
              <a:chExt cx="816" cy="528"/>
            </a:xfrm>
          </p:grpSpPr>
          <p:sp>
            <p:nvSpPr>
              <p:cNvPr id="18" name="文本框 32795"/>
              <p:cNvSpPr txBox="1"/>
              <p:nvPr/>
            </p:nvSpPr>
            <p:spPr>
              <a:xfrm>
                <a:off x="4416" y="2449"/>
                <a:ext cx="816" cy="2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进栈方向</a:t>
                </a:r>
              </a:p>
            </p:txBody>
          </p:sp>
          <p:sp>
            <p:nvSpPr>
              <p:cNvPr id="19" name="直接连接符 18"/>
              <p:cNvSpPr/>
              <p:nvPr/>
            </p:nvSpPr>
            <p:spPr>
              <a:xfrm flipV="1">
                <a:off x="4416" y="2352"/>
                <a:ext cx="0" cy="528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triangle" w="lg" len="lg"/>
              </a:ln>
            </p:spPr>
          </p:sp>
        </p:grpSp>
        <p:sp>
          <p:nvSpPr>
            <p:cNvPr id="20" name="文本框 32780"/>
            <p:cNvSpPr txBox="1"/>
            <p:nvPr/>
          </p:nvSpPr>
          <p:spPr>
            <a:xfrm>
              <a:off x="5688848" y="988301"/>
              <a:ext cx="12954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(SS)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030663" y="1979266"/>
            <a:ext cx="381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kumimoji="0" lang="zh-CN" altLang="zh-CN" sz="1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304800" y="1361728"/>
            <a:ext cx="1066800" cy="381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 b="1">
              <a:solidFill>
                <a:schemeClr val="accent2"/>
              </a:solidFill>
            </a:endParaRP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304800" y="1361728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b="1">
                <a:solidFill>
                  <a:srgbClr val="000099"/>
                </a:solidFill>
              </a:rPr>
              <a:t>编辑程序</a:t>
            </a:r>
          </a:p>
        </p:txBody>
      </p:sp>
      <p:sp>
        <p:nvSpPr>
          <p:cNvPr id="9245" name="Oval 29"/>
          <p:cNvSpPr>
            <a:spLocks noChangeArrowheads="1"/>
          </p:cNvSpPr>
          <p:nvPr/>
        </p:nvSpPr>
        <p:spPr bwMode="auto">
          <a:xfrm>
            <a:off x="1752600" y="1056928"/>
            <a:ext cx="1143000" cy="9906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1866900" y="1209328"/>
            <a:ext cx="8290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.ASM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000099"/>
                </a:solidFill>
              </a:rPr>
              <a:t>  </a:t>
            </a:r>
            <a:r>
              <a:rPr lang="zh-CN" altLang="en-US" sz="2000" b="1" dirty="0">
                <a:solidFill>
                  <a:srgbClr val="000099"/>
                </a:solidFill>
              </a:rPr>
              <a:t>文件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3276600" y="1285528"/>
            <a:ext cx="1066800" cy="381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 b="1">
              <a:solidFill>
                <a:schemeClr val="accent2"/>
              </a:solidFill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276600" y="1285528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b="1">
                <a:solidFill>
                  <a:srgbClr val="000099"/>
                </a:solidFill>
              </a:rPr>
              <a:t>汇编程序</a:t>
            </a:r>
          </a:p>
        </p:txBody>
      </p:sp>
      <p:sp>
        <p:nvSpPr>
          <p:cNvPr id="9249" name="Oval 33"/>
          <p:cNvSpPr>
            <a:spLocks noChangeArrowheads="1"/>
          </p:cNvSpPr>
          <p:nvPr/>
        </p:nvSpPr>
        <p:spPr bwMode="auto">
          <a:xfrm>
            <a:off x="4724400" y="980728"/>
            <a:ext cx="1143000" cy="9906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920342" y="1048828"/>
            <a:ext cx="7473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.OBJ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000099"/>
                </a:solidFill>
              </a:rPr>
              <a:t>.LST</a:t>
            </a:r>
          </a:p>
          <a:p>
            <a:r>
              <a:rPr lang="en-US" altLang="zh-CN" sz="1600" dirty="0" smtClean="0">
                <a:solidFill>
                  <a:srgbClr val="000099"/>
                </a:solidFill>
              </a:rPr>
              <a:t>.CRF</a:t>
            </a:r>
            <a:endParaRPr lang="en-US" altLang="zh-CN" sz="1600" dirty="0">
              <a:solidFill>
                <a:srgbClr val="000099"/>
              </a:solidFill>
            </a:endParaRPr>
          </a:p>
          <a:p>
            <a:endParaRPr lang="zh-CN" altLang="en-US" sz="2000" b="1" dirty="0">
              <a:solidFill>
                <a:srgbClr val="000099"/>
              </a:solidFill>
            </a:endParaRP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248400" y="1285528"/>
            <a:ext cx="1066800" cy="381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 b="1">
              <a:solidFill>
                <a:schemeClr val="accent2"/>
              </a:solidFill>
            </a:endParaRP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6248400" y="1285528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b="1">
                <a:solidFill>
                  <a:srgbClr val="000099"/>
                </a:solidFill>
              </a:rPr>
              <a:t>连接程序</a:t>
            </a:r>
          </a:p>
        </p:txBody>
      </p:sp>
      <p:sp>
        <p:nvSpPr>
          <p:cNvPr id="9253" name="Oval 37"/>
          <p:cNvSpPr>
            <a:spLocks noChangeArrowheads="1"/>
          </p:cNvSpPr>
          <p:nvPr/>
        </p:nvSpPr>
        <p:spPr bwMode="auto">
          <a:xfrm>
            <a:off x="7696200" y="980728"/>
            <a:ext cx="1143000" cy="9906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7932266" y="1033907"/>
            <a:ext cx="7777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.EXE</a:t>
            </a:r>
          </a:p>
          <a:p>
            <a:r>
              <a:rPr lang="en-US" altLang="zh-CN" sz="1600" dirty="0" smtClean="0">
                <a:solidFill>
                  <a:srgbClr val="000099"/>
                </a:solidFill>
              </a:rPr>
              <a:t>.LIB</a:t>
            </a:r>
          </a:p>
          <a:p>
            <a:r>
              <a:rPr lang="en-US" altLang="zh-CN" sz="1600" b="1" dirty="0" smtClean="0">
                <a:solidFill>
                  <a:srgbClr val="000099"/>
                </a:solidFill>
              </a:rPr>
              <a:t>.MAP</a:t>
            </a:r>
            <a:endParaRPr lang="en-US" altLang="zh-CN" sz="1600" b="1" dirty="0">
              <a:solidFill>
                <a:srgbClr val="000099"/>
              </a:solidFill>
            </a:endParaRPr>
          </a:p>
          <a:p>
            <a:r>
              <a:rPr lang="en-US" altLang="zh-CN" sz="2000" b="1" dirty="0">
                <a:solidFill>
                  <a:srgbClr val="000099"/>
                </a:solidFill>
              </a:rPr>
              <a:t>  </a:t>
            </a:r>
            <a:endParaRPr lang="zh-CN" altLang="en-US" sz="2000" b="1" dirty="0">
              <a:solidFill>
                <a:srgbClr val="000099"/>
              </a:solidFill>
            </a:endParaRPr>
          </a:p>
        </p:txBody>
      </p:sp>
      <p:sp>
        <p:nvSpPr>
          <p:cNvPr id="9255" name="Line 39"/>
          <p:cNvSpPr>
            <a:spLocks noChangeShapeType="1"/>
          </p:cNvSpPr>
          <p:nvPr/>
        </p:nvSpPr>
        <p:spPr bwMode="auto">
          <a:xfrm>
            <a:off x="1371600" y="1514128"/>
            <a:ext cx="3810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6" name="Line 40"/>
          <p:cNvSpPr>
            <a:spLocks noChangeShapeType="1"/>
          </p:cNvSpPr>
          <p:nvPr/>
        </p:nvSpPr>
        <p:spPr bwMode="auto">
          <a:xfrm>
            <a:off x="2895600" y="1514128"/>
            <a:ext cx="3810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7" name="Line 41"/>
          <p:cNvSpPr>
            <a:spLocks noChangeShapeType="1"/>
          </p:cNvSpPr>
          <p:nvPr/>
        </p:nvSpPr>
        <p:spPr bwMode="auto">
          <a:xfrm>
            <a:off x="4343400" y="1514128"/>
            <a:ext cx="3810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8" name="Line 42"/>
          <p:cNvSpPr>
            <a:spLocks noChangeShapeType="1"/>
          </p:cNvSpPr>
          <p:nvPr/>
        </p:nvSpPr>
        <p:spPr bwMode="auto">
          <a:xfrm>
            <a:off x="5867400" y="1514128"/>
            <a:ext cx="3810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9" name="Line 43"/>
          <p:cNvSpPr>
            <a:spLocks noChangeShapeType="1"/>
          </p:cNvSpPr>
          <p:nvPr/>
        </p:nvSpPr>
        <p:spPr bwMode="auto">
          <a:xfrm>
            <a:off x="7315200" y="1514128"/>
            <a:ext cx="3810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60" name="AutoShape 44"/>
          <p:cNvSpPr>
            <a:spLocks noChangeArrowheads="1"/>
          </p:cNvSpPr>
          <p:nvPr/>
        </p:nvSpPr>
        <p:spPr bwMode="auto">
          <a:xfrm>
            <a:off x="304800" y="2047528"/>
            <a:ext cx="1219200" cy="609600"/>
          </a:xfrm>
          <a:prstGeom prst="wedgeEllipseCallout">
            <a:avLst>
              <a:gd name="adj1" fmla="val 2472"/>
              <a:gd name="adj2" fmla="val -82292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sz="2000" b="1">
              <a:solidFill>
                <a:schemeClr val="accent2"/>
              </a:solidFill>
            </a:endParaRPr>
          </a:p>
        </p:txBody>
      </p:sp>
      <p:sp>
        <p:nvSpPr>
          <p:cNvPr id="9261" name="AutoShape 45"/>
          <p:cNvSpPr>
            <a:spLocks noChangeArrowheads="1"/>
          </p:cNvSpPr>
          <p:nvPr/>
        </p:nvSpPr>
        <p:spPr bwMode="auto">
          <a:xfrm>
            <a:off x="3276600" y="1971328"/>
            <a:ext cx="1219200" cy="685800"/>
          </a:xfrm>
          <a:prstGeom prst="wedgeEllipseCallout">
            <a:avLst>
              <a:gd name="adj1" fmla="val -1042"/>
              <a:gd name="adj2" fmla="val -8703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sz="2000" b="1">
              <a:solidFill>
                <a:schemeClr val="accent2"/>
              </a:solidFill>
            </a:endParaRPr>
          </a:p>
        </p:txBody>
      </p:sp>
      <p:sp>
        <p:nvSpPr>
          <p:cNvPr id="9262" name="AutoShape 46"/>
          <p:cNvSpPr>
            <a:spLocks noChangeArrowheads="1"/>
          </p:cNvSpPr>
          <p:nvPr/>
        </p:nvSpPr>
        <p:spPr bwMode="auto">
          <a:xfrm>
            <a:off x="6248400" y="1971328"/>
            <a:ext cx="1219200" cy="685800"/>
          </a:xfrm>
          <a:prstGeom prst="wedgeEllipseCallout">
            <a:avLst>
              <a:gd name="adj1" fmla="val -3255"/>
              <a:gd name="adj2" fmla="val -85185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sz="2000" b="1">
              <a:solidFill>
                <a:schemeClr val="accent2"/>
              </a:solidFill>
            </a:endParaRPr>
          </a:p>
        </p:txBody>
      </p:sp>
      <p:sp>
        <p:nvSpPr>
          <p:cNvPr id="9263" name="Text Box 47"/>
          <p:cNvSpPr txBox="1">
            <a:spLocks noChangeArrowheads="1"/>
          </p:cNvSpPr>
          <p:nvPr/>
        </p:nvSpPr>
        <p:spPr bwMode="auto">
          <a:xfrm>
            <a:off x="457200" y="2266603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00"/>
                </a:solidFill>
              </a:rPr>
              <a:t>Edit </a:t>
            </a:r>
            <a:r>
              <a:rPr lang="zh-CN" altLang="en-US" sz="2000" b="1">
                <a:solidFill>
                  <a:srgbClr val="FF3300"/>
                </a:solidFill>
              </a:rPr>
              <a:t>等</a:t>
            </a:r>
          </a:p>
        </p:txBody>
      </p: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3429000" y="2199928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00"/>
                </a:solidFill>
              </a:rPr>
              <a:t>MASM</a:t>
            </a:r>
          </a:p>
        </p:txBody>
      </p:sp>
      <p:sp>
        <p:nvSpPr>
          <p:cNvPr id="9265" name="Text Box 49"/>
          <p:cNvSpPr txBox="1">
            <a:spLocks noChangeArrowheads="1"/>
          </p:cNvSpPr>
          <p:nvPr/>
        </p:nvSpPr>
        <p:spPr bwMode="auto">
          <a:xfrm>
            <a:off x="6477000" y="2199928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00"/>
                </a:solidFill>
              </a:rPr>
              <a:t>LINK</a:t>
            </a:r>
          </a:p>
        </p:txBody>
      </p:sp>
      <p:sp>
        <p:nvSpPr>
          <p:cNvPr id="9266" name="Text Box 50"/>
          <p:cNvSpPr txBox="1">
            <a:spLocks noChangeArrowheads="1"/>
          </p:cNvSpPr>
          <p:nvPr/>
        </p:nvSpPr>
        <p:spPr bwMode="auto">
          <a:xfrm>
            <a:off x="2220912" y="2753966"/>
            <a:ext cx="491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A50021"/>
                </a:solidFill>
              </a:rPr>
              <a:t>汇编语言程序的建立和汇编过程</a:t>
            </a:r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457200" y="3441680"/>
            <a:ext cx="81915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533400" algn="just"/>
            <a:r>
              <a:rPr kumimoji="0" lang="zh-CN" altLang="en-US" sz="22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用汇编语言编写的源程序在输入计算机后，需要将其翻译成目标程序，计算机才能执行相应指令，这个翻译过程称为汇编，完成汇编任务的程序称为汇编程序。</a:t>
            </a:r>
            <a:endParaRPr kumimoji="0" lang="en-US" altLang="zh-CN" sz="22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indent="533400" algn="just"/>
            <a:r>
              <a:rPr lang="zh-CN" altLang="en-US" sz="2200" dirty="0">
                <a:latin typeface="华文宋体" panose="02010600040101010101" pitchFamily="2" charset="-122"/>
                <a:ea typeface="华文宋体" panose="02010600040101010101" pitchFamily="2" charset="-122"/>
              </a:rPr>
              <a:t>汇编程序以</a:t>
            </a:r>
            <a:r>
              <a:rPr lang="zh-CN" altLang="en-US" sz="2200" dirty="0">
                <a:solidFill>
                  <a:srgbClr val="FF33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汇编语言源程序文件</a:t>
            </a:r>
            <a:r>
              <a:rPr lang="zh-CN" altLang="en-US" sz="2200" dirty="0">
                <a:latin typeface="华文宋体" panose="02010600040101010101" pitchFamily="2" charset="-122"/>
                <a:ea typeface="华文宋体" panose="02010600040101010101" pitchFamily="2" charset="-122"/>
              </a:rPr>
              <a:t>作为输入，并由它</a:t>
            </a:r>
            <a:r>
              <a:rPr lang="zh-CN" altLang="en-US" sz="22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产生输出</a:t>
            </a:r>
            <a:r>
              <a:rPr lang="zh-CN" altLang="en-US" sz="2200" dirty="0">
                <a:latin typeface="华文宋体" panose="02010600040101010101" pitchFamily="2" charset="-122"/>
                <a:ea typeface="华文宋体" panose="02010600040101010101" pitchFamily="2" charset="-122"/>
              </a:rPr>
              <a:t>文件：</a:t>
            </a:r>
            <a:r>
              <a:rPr lang="zh-CN" altLang="en-US" sz="2200" dirty="0">
                <a:solidFill>
                  <a:srgbClr val="FF33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目标程序</a:t>
            </a:r>
            <a:r>
              <a:rPr lang="zh-CN" altLang="en-US" sz="2200" dirty="0" smtClean="0">
                <a:solidFill>
                  <a:srgbClr val="FF33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文件、源程序</a:t>
            </a:r>
            <a:r>
              <a:rPr lang="zh-CN" altLang="en-US" sz="2200" dirty="0">
                <a:solidFill>
                  <a:srgbClr val="FF33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列表</a:t>
            </a:r>
            <a:r>
              <a:rPr lang="zh-CN" altLang="en-US" sz="2200" dirty="0" smtClean="0">
                <a:solidFill>
                  <a:srgbClr val="FF33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文件、交叉索引文件</a:t>
            </a:r>
            <a:r>
              <a:rPr lang="zh-CN" altLang="en-US" sz="22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sz="22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indent="533400" algn="just"/>
            <a:r>
              <a:rPr lang="zh-CN" altLang="en-US" sz="2200" dirty="0">
                <a:latin typeface="华文宋体" panose="02010600040101010101" pitchFamily="2" charset="-122"/>
                <a:ea typeface="华文宋体" panose="02010600040101010101" pitchFamily="2" charset="-122"/>
              </a:rPr>
              <a:t>目标程序</a:t>
            </a:r>
            <a:r>
              <a:rPr lang="zh-CN" altLang="en-US" sz="22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文件（</a:t>
            </a:r>
            <a:r>
              <a:rPr lang="en-US" altLang="zh-CN" sz="22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.</a:t>
            </a:r>
            <a:r>
              <a:rPr lang="en-US" altLang="zh-CN" sz="2200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obj</a:t>
            </a:r>
            <a:r>
              <a:rPr lang="zh-CN" altLang="en-US" sz="22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）文件</a:t>
            </a:r>
            <a:r>
              <a:rPr lang="zh-CN" altLang="en-US" sz="2200" dirty="0">
                <a:latin typeface="华文宋体" panose="02010600040101010101" pitchFamily="2" charset="-122"/>
                <a:ea typeface="华文宋体" panose="02010600040101010101" pitchFamily="2" charset="-122"/>
              </a:rPr>
              <a:t>虽然已经是二进制文件，但它还不能直接运行，必须经过连接程序（</a:t>
            </a:r>
            <a:r>
              <a:rPr lang="en-US" altLang="zh-CN" sz="2200" dirty="0">
                <a:latin typeface="华文宋体" panose="02010600040101010101" pitchFamily="2" charset="-122"/>
                <a:ea typeface="华文宋体" panose="02010600040101010101" pitchFamily="2" charset="-122"/>
              </a:rPr>
              <a:t>link</a:t>
            </a:r>
            <a:r>
              <a:rPr lang="zh-CN" altLang="en-US" sz="22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）把目标文件与库文件或其它目标文件连接在一起形成可执行文件（</a:t>
            </a:r>
            <a:r>
              <a:rPr lang="en-US" altLang="zh-CN" sz="2200" dirty="0">
                <a:latin typeface="华文宋体" panose="02010600040101010101" pitchFamily="2" charset="-122"/>
                <a:ea typeface="华文宋体" panose="02010600040101010101" pitchFamily="2" charset="-122"/>
              </a:rPr>
              <a:t>EXE</a:t>
            </a:r>
            <a:r>
              <a:rPr lang="zh-CN" altLang="en-US" sz="2200" dirty="0">
                <a:latin typeface="华文宋体" panose="02010600040101010101" pitchFamily="2" charset="-122"/>
                <a:ea typeface="华文宋体" panose="02010600040101010101" pitchFamily="2" charset="-122"/>
              </a:rPr>
              <a:t>文件）。</a:t>
            </a:r>
            <a:endParaRPr lang="en-US" altLang="zh-CN" sz="22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kumimoji="0"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建立汇编程序</a:t>
            </a:r>
          </a:p>
        </p:txBody>
      </p:sp>
    </p:spTree>
    <p:extLst>
      <p:ext uri="{BB962C8B-B14F-4D97-AF65-F5344CB8AC3E}">
        <p14:creationId xmlns:p14="http://schemas.microsoft.com/office/powerpoint/2010/main" val="3832701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31745"/>
          <p:cNvSpPr txBox="1"/>
          <p:nvPr/>
        </p:nvSpPr>
        <p:spPr>
          <a:xfrm>
            <a:off x="632140" y="1028988"/>
            <a:ext cx="3363796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PUSH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指令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的三种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格式：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0" hangingPunct="0"/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just" eaLnBrk="0" hangingPunct="0"/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PUSH	reg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（寄存器）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algn="just" eaLnBrk="0" hangingPunct="0"/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just" eaLnBrk="0" hangingPunct="0"/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PUSH	mem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（存储器）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algn="just" eaLnBrk="0" hangingPunct="0"/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just" eaLnBrk="0" hangingPunct="0"/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PUSH	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segreg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（段寄存器）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algn="just" eaLnBrk="0" hangingPunct="0"/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数据传送指令</a:t>
            </a:r>
          </a:p>
        </p:txBody>
      </p:sp>
      <p:sp>
        <p:nvSpPr>
          <p:cNvPr id="20" name="文本框 31745"/>
          <p:cNvSpPr txBox="1"/>
          <p:nvPr/>
        </p:nvSpPr>
        <p:spPr>
          <a:xfrm>
            <a:off x="4896036" y="1028988"/>
            <a:ext cx="3363796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POP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指令的三种格式：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0" hangingPunct="0"/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just" eaLnBrk="0" hangingPunct="0"/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POP	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reg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algn="just" eaLnBrk="0" hangingPunct="0"/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just" eaLnBrk="0" hangingPunct="0"/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POP	mem</a:t>
            </a:r>
          </a:p>
          <a:p>
            <a:pPr algn="just" eaLnBrk="0" hangingPunct="0"/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just" eaLnBrk="0" hangingPunct="0"/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POP	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segreg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no CS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）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algn="just" eaLnBrk="0" hangingPunct="0"/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1" name="文本框 31745"/>
          <p:cNvSpPr txBox="1"/>
          <p:nvPr/>
        </p:nvSpPr>
        <p:spPr>
          <a:xfrm>
            <a:off x="641392" y="4113076"/>
            <a:ext cx="3102516" cy="22467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0" hangingPunct="0"/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just" eaLnBrk="0" hangingPunct="0"/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例：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algn="just" eaLnBrk="0" hangingPunct="0"/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	PUSH    temp</a:t>
            </a:r>
          </a:p>
          <a:p>
            <a:pPr algn="just" eaLnBrk="0" hangingPunct="0"/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	PUSH	AX</a:t>
            </a:r>
          </a:p>
          <a:p>
            <a:pPr algn="just" eaLnBrk="0" hangingPunct="0"/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	…</a:t>
            </a:r>
          </a:p>
          <a:p>
            <a:pPr algn="just" eaLnBrk="0" hangingPunct="0"/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	POP	AX</a:t>
            </a:r>
          </a:p>
          <a:p>
            <a:pPr algn="just" eaLnBrk="0" hangingPunct="0"/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	POP	BX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BC8ED09-EC73-484F-8F6A-E0B8AC7A3B55}"/>
              </a:ext>
            </a:extLst>
          </p:cNvPr>
          <p:cNvSpPr/>
          <p:nvPr/>
        </p:nvSpPr>
        <p:spPr>
          <a:xfrm>
            <a:off x="4103948" y="4420853"/>
            <a:ext cx="466826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错误：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PUSH	data</a:t>
            </a:r>
            <a:r>
              <a:rPr lang="zh-CN" altLang="en-US" dirty="0">
                <a:solidFill>
                  <a:srgbClr val="FF0000"/>
                </a:solidFill>
              </a:rPr>
              <a:t>（立即数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286</a:t>
            </a:r>
            <a:r>
              <a:rPr lang="zh-CN" altLang="en-US" dirty="0" smtClean="0">
                <a:solidFill>
                  <a:srgbClr val="FF0000"/>
                </a:solidFill>
              </a:rPr>
              <a:t>及以后机型允许立即数进栈。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POP	data</a:t>
            </a:r>
            <a:r>
              <a:rPr lang="zh-CN" altLang="en-US" dirty="0">
                <a:solidFill>
                  <a:srgbClr val="FF0000"/>
                </a:solidFill>
              </a:rPr>
              <a:t>（立即数）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97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32769"/>
          <p:cNvSpPr txBox="1"/>
          <p:nvPr/>
        </p:nvSpPr>
        <p:spPr>
          <a:xfrm>
            <a:off x="1600200" y="1085057"/>
            <a:ext cx="5410200" cy="427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例：假设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(AX) = 2107 H ,  执行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PUSH  AX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直接连接符 32770"/>
          <p:cNvSpPr/>
          <p:nvPr/>
        </p:nvSpPr>
        <p:spPr>
          <a:xfrm>
            <a:off x="3962400" y="22860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772" name="直接连接符 32771"/>
          <p:cNvSpPr/>
          <p:nvPr/>
        </p:nvSpPr>
        <p:spPr>
          <a:xfrm>
            <a:off x="2597150" y="4876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773" name="直接连接符 32772"/>
          <p:cNvSpPr/>
          <p:nvPr/>
        </p:nvSpPr>
        <p:spPr>
          <a:xfrm>
            <a:off x="2597150" y="4495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774" name="直接连接符 32773"/>
          <p:cNvSpPr/>
          <p:nvPr/>
        </p:nvSpPr>
        <p:spPr>
          <a:xfrm>
            <a:off x="2597150" y="4114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775" name="直接连接符 32774"/>
          <p:cNvSpPr/>
          <p:nvPr/>
        </p:nvSpPr>
        <p:spPr>
          <a:xfrm>
            <a:off x="2597150" y="3733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776" name="直接连接符 32775"/>
          <p:cNvSpPr/>
          <p:nvPr/>
        </p:nvSpPr>
        <p:spPr>
          <a:xfrm>
            <a:off x="2597150" y="3352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777" name="文本框 32776"/>
          <p:cNvSpPr txBox="1"/>
          <p:nvPr/>
        </p:nvSpPr>
        <p:spPr>
          <a:xfrm>
            <a:off x="2955925" y="3429000"/>
            <a:ext cx="647700" cy="1552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*  *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*  *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*  *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*  *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8" name="文本框 32777"/>
          <p:cNvSpPr txBox="1"/>
          <p:nvPr/>
        </p:nvSpPr>
        <p:spPr>
          <a:xfrm>
            <a:off x="1447800" y="33528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SP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9" name="直接连接符 32778"/>
          <p:cNvSpPr/>
          <p:nvPr/>
        </p:nvSpPr>
        <p:spPr>
          <a:xfrm>
            <a:off x="2597150" y="22860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780" name="文本框 32779"/>
          <p:cNvSpPr txBox="1"/>
          <p:nvPr/>
        </p:nvSpPr>
        <p:spPr>
          <a:xfrm>
            <a:off x="2209800" y="5181600"/>
            <a:ext cx="2187575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PUSH  AX 执行前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1" name="文本框 32780"/>
          <p:cNvSpPr txBox="1"/>
          <p:nvPr/>
        </p:nvSpPr>
        <p:spPr>
          <a:xfrm>
            <a:off x="4419600" y="25908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SP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2" name="直接连接符 32781"/>
          <p:cNvSpPr/>
          <p:nvPr/>
        </p:nvSpPr>
        <p:spPr>
          <a:xfrm>
            <a:off x="6934200" y="22860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783" name="直接连接符 32782"/>
          <p:cNvSpPr/>
          <p:nvPr/>
        </p:nvSpPr>
        <p:spPr>
          <a:xfrm>
            <a:off x="5562600" y="4876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784" name="直接连接符 32783"/>
          <p:cNvSpPr/>
          <p:nvPr/>
        </p:nvSpPr>
        <p:spPr>
          <a:xfrm>
            <a:off x="5568950" y="4495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785" name="直接连接符 32784"/>
          <p:cNvSpPr/>
          <p:nvPr/>
        </p:nvSpPr>
        <p:spPr>
          <a:xfrm>
            <a:off x="5568950" y="4114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786" name="直接连接符 32785"/>
          <p:cNvSpPr/>
          <p:nvPr/>
        </p:nvSpPr>
        <p:spPr>
          <a:xfrm>
            <a:off x="5568950" y="3733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787" name="直接连接符 32786"/>
          <p:cNvSpPr/>
          <p:nvPr/>
        </p:nvSpPr>
        <p:spPr>
          <a:xfrm>
            <a:off x="5568950" y="3352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788" name="文本框 32787"/>
          <p:cNvSpPr txBox="1"/>
          <p:nvPr/>
        </p:nvSpPr>
        <p:spPr>
          <a:xfrm>
            <a:off x="5927725" y="3429000"/>
            <a:ext cx="647700" cy="1552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*  *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*  *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*  *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*  *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9" name="直接连接符 32788"/>
          <p:cNvSpPr/>
          <p:nvPr/>
        </p:nvSpPr>
        <p:spPr>
          <a:xfrm>
            <a:off x="5568950" y="22860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790" name="直接连接符 32789"/>
          <p:cNvSpPr/>
          <p:nvPr/>
        </p:nvSpPr>
        <p:spPr>
          <a:xfrm>
            <a:off x="5572125" y="2590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791" name="矩形 32790"/>
          <p:cNvSpPr/>
          <p:nvPr/>
        </p:nvSpPr>
        <p:spPr>
          <a:xfrm>
            <a:off x="5943600" y="2617788"/>
            <a:ext cx="838200" cy="7794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Lucida Sans Unicode" panose="020B0602030504020204" pitchFamily="34" charset="0"/>
              </a:rPr>
              <a:t>07H</a:t>
            </a:r>
          </a:p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Lucida Sans Unicode" panose="020B0602030504020204" pitchFamily="34" charset="0"/>
              </a:rPr>
              <a:t>21H</a:t>
            </a:r>
          </a:p>
        </p:txBody>
      </p:sp>
      <p:sp>
        <p:nvSpPr>
          <p:cNvPr id="32792" name="文本框 32791"/>
          <p:cNvSpPr txBox="1"/>
          <p:nvPr/>
        </p:nvSpPr>
        <p:spPr>
          <a:xfrm>
            <a:off x="7010400" y="2209800"/>
            <a:ext cx="1143000" cy="2682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低地址</a:t>
            </a:r>
          </a:p>
          <a:p>
            <a:pPr>
              <a:spcBef>
                <a:spcPct val="50000"/>
              </a:spcBef>
            </a:pP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高地址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793" name="直接连接符 32792"/>
          <p:cNvSpPr/>
          <p:nvPr/>
        </p:nvSpPr>
        <p:spPr>
          <a:xfrm>
            <a:off x="5572125" y="2971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794" name="文本框 32793"/>
          <p:cNvSpPr txBox="1"/>
          <p:nvPr/>
        </p:nvSpPr>
        <p:spPr>
          <a:xfrm>
            <a:off x="5192737" y="5181600"/>
            <a:ext cx="2187575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PUSH  AX 执行后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2795" name="组合 32794"/>
          <p:cNvGrpSpPr/>
          <p:nvPr/>
        </p:nvGrpSpPr>
        <p:grpSpPr>
          <a:xfrm>
            <a:off x="7162800" y="3124200"/>
            <a:ext cx="1295400" cy="838200"/>
            <a:chOff x="4416" y="2352"/>
            <a:chExt cx="816" cy="528"/>
          </a:xfrm>
        </p:grpSpPr>
        <p:sp>
          <p:nvSpPr>
            <p:cNvPr id="32796" name="文本框 32795"/>
            <p:cNvSpPr txBox="1"/>
            <p:nvPr/>
          </p:nvSpPr>
          <p:spPr>
            <a:xfrm>
              <a:off x="4416" y="2544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进栈方向</a:t>
              </a:r>
              <a:endPara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7" name="直接连接符 32796"/>
            <p:cNvSpPr/>
            <p:nvPr/>
          </p:nvSpPr>
          <p:spPr>
            <a:xfrm flipV="1">
              <a:off x="4416" y="2352"/>
              <a:ext cx="0" cy="528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</p:grpSp>
      <p:sp>
        <p:nvSpPr>
          <p:cNvPr id="32798" name="直接连接符 32797"/>
          <p:cNvSpPr/>
          <p:nvPr/>
        </p:nvSpPr>
        <p:spPr>
          <a:xfrm>
            <a:off x="5334000" y="2819400"/>
            <a:ext cx="0" cy="762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799" name="直接连接符 32798"/>
          <p:cNvSpPr/>
          <p:nvPr/>
        </p:nvSpPr>
        <p:spPr>
          <a:xfrm>
            <a:off x="5334000" y="3581400"/>
            <a:ext cx="228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800" name="直接连接符 32799"/>
          <p:cNvSpPr/>
          <p:nvPr/>
        </p:nvSpPr>
        <p:spPr>
          <a:xfrm>
            <a:off x="5257800" y="2819400"/>
            <a:ext cx="76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801" name="上下箭头 32800"/>
          <p:cNvSpPr/>
          <p:nvPr/>
        </p:nvSpPr>
        <p:spPr>
          <a:xfrm>
            <a:off x="3203575" y="2060575"/>
            <a:ext cx="144463" cy="647700"/>
          </a:xfrm>
          <a:prstGeom prst="upDownArrow">
            <a:avLst>
              <a:gd name="adj1" fmla="val 50000"/>
              <a:gd name="adj2" fmla="val 89670"/>
            </a:avLst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数据传送指令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38A25F6B-4242-4D3C-97D9-216DBF4249B9}"/>
              </a:ext>
            </a:extLst>
          </p:cNvPr>
          <p:cNvSpPr txBox="1"/>
          <p:nvPr/>
        </p:nvSpPr>
        <p:spPr>
          <a:xfrm>
            <a:off x="1405976" y="2027237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SS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3793"/>
          <p:cNvSpPr txBox="1"/>
          <p:nvPr/>
        </p:nvSpPr>
        <p:spPr>
          <a:xfrm>
            <a:off x="1676400" y="24384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SP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直接连接符 33794"/>
          <p:cNvSpPr/>
          <p:nvPr/>
        </p:nvSpPr>
        <p:spPr>
          <a:xfrm>
            <a:off x="419100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796" name="直接连接符 33795"/>
          <p:cNvSpPr/>
          <p:nvPr/>
        </p:nvSpPr>
        <p:spPr>
          <a:xfrm>
            <a:off x="2819400" y="4724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797" name="直接连接符 33796"/>
          <p:cNvSpPr/>
          <p:nvPr/>
        </p:nvSpPr>
        <p:spPr>
          <a:xfrm>
            <a:off x="2825750" y="4343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798" name="直接连接符 33797"/>
          <p:cNvSpPr/>
          <p:nvPr/>
        </p:nvSpPr>
        <p:spPr>
          <a:xfrm>
            <a:off x="2825750" y="3962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799" name="直接连接符 33798"/>
          <p:cNvSpPr/>
          <p:nvPr/>
        </p:nvSpPr>
        <p:spPr>
          <a:xfrm>
            <a:off x="2825750" y="3581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00" name="直接连接符 33799"/>
          <p:cNvSpPr/>
          <p:nvPr/>
        </p:nvSpPr>
        <p:spPr>
          <a:xfrm>
            <a:off x="2825750" y="3200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01" name="文本框 33800"/>
          <p:cNvSpPr txBox="1"/>
          <p:nvPr/>
        </p:nvSpPr>
        <p:spPr>
          <a:xfrm>
            <a:off x="3184525" y="3276600"/>
            <a:ext cx="647700" cy="1552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*  *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*  *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*  *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*  *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2" name="直接连接符 33801"/>
          <p:cNvSpPr/>
          <p:nvPr/>
        </p:nvSpPr>
        <p:spPr>
          <a:xfrm>
            <a:off x="282575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03" name="直接连接符 33802"/>
          <p:cNvSpPr/>
          <p:nvPr/>
        </p:nvSpPr>
        <p:spPr>
          <a:xfrm>
            <a:off x="2828925" y="2438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04" name="矩形 33803"/>
          <p:cNvSpPr/>
          <p:nvPr/>
        </p:nvSpPr>
        <p:spPr>
          <a:xfrm>
            <a:off x="3200400" y="2465388"/>
            <a:ext cx="838200" cy="7794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Lucida Sans Unicode" panose="020B0602030504020204" pitchFamily="34" charset="0"/>
              </a:rPr>
              <a:t>07H</a:t>
            </a:r>
          </a:p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Lucida Sans Unicode" panose="020B0602030504020204" pitchFamily="34" charset="0"/>
              </a:rPr>
              <a:t>21H</a:t>
            </a:r>
          </a:p>
        </p:txBody>
      </p:sp>
      <p:sp>
        <p:nvSpPr>
          <p:cNvPr id="33805" name="直接连接符 33804"/>
          <p:cNvSpPr/>
          <p:nvPr/>
        </p:nvSpPr>
        <p:spPr>
          <a:xfrm>
            <a:off x="2828925" y="2819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06" name="文本框 33805"/>
          <p:cNvSpPr txBox="1"/>
          <p:nvPr/>
        </p:nvSpPr>
        <p:spPr>
          <a:xfrm>
            <a:off x="2514600" y="5029200"/>
            <a:ext cx="2003425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POP  BX 执行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前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7" name="文本框 33806"/>
          <p:cNvSpPr txBox="1"/>
          <p:nvPr/>
        </p:nvSpPr>
        <p:spPr>
          <a:xfrm>
            <a:off x="4419600" y="32004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SP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8" name="直接连接符 33807"/>
          <p:cNvSpPr/>
          <p:nvPr/>
        </p:nvSpPr>
        <p:spPr>
          <a:xfrm>
            <a:off x="693420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09" name="直接连接符 33808"/>
          <p:cNvSpPr/>
          <p:nvPr/>
        </p:nvSpPr>
        <p:spPr>
          <a:xfrm>
            <a:off x="5562600" y="4724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10" name="直接连接符 33809"/>
          <p:cNvSpPr/>
          <p:nvPr/>
        </p:nvSpPr>
        <p:spPr>
          <a:xfrm>
            <a:off x="5568950" y="4343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11" name="直接连接符 33810"/>
          <p:cNvSpPr/>
          <p:nvPr/>
        </p:nvSpPr>
        <p:spPr>
          <a:xfrm>
            <a:off x="5568950" y="3962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12" name="直接连接符 33811"/>
          <p:cNvSpPr/>
          <p:nvPr/>
        </p:nvSpPr>
        <p:spPr>
          <a:xfrm>
            <a:off x="5568950" y="3581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13" name="直接连接符 33812"/>
          <p:cNvSpPr/>
          <p:nvPr/>
        </p:nvSpPr>
        <p:spPr>
          <a:xfrm>
            <a:off x="5568950" y="3200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14" name="文本框 33813"/>
          <p:cNvSpPr txBox="1"/>
          <p:nvPr/>
        </p:nvSpPr>
        <p:spPr>
          <a:xfrm>
            <a:off x="5927725" y="3276600"/>
            <a:ext cx="647700" cy="1552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*  *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*  *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*  *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*  *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5" name="直接连接符 33814"/>
          <p:cNvSpPr/>
          <p:nvPr/>
        </p:nvSpPr>
        <p:spPr>
          <a:xfrm>
            <a:off x="556895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16" name="直接连接符 33815"/>
          <p:cNvSpPr/>
          <p:nvPr/>
        </p:nvSpPr>
        <p:spPr>
          <a:xfrm>
            <a:off x="5572125" y="2438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17" name="矩形 33816"/>
          <p:cNvSpPr/>
          <p:nvPr/>
        </p:nvSpPr>
        <p:spPr>
          <a:xfrm>
            <a:off x="5943600" y="2465388"/>
            <a:ext cx="838200" cy="7794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Lucida Sans Unicode" panose="020B0602030504020204" pitchFamily="34" charset="0"/>
              </a:rPr>
              <a:t>07H</a:t>
            </a:r>
          </a:p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Lucida Sans Unicode" panose="020B0602030504020204" pitchFamily="34" charset="0"/>
              </a:rPr>
              <a:t>21H</a:t>
            </a:r>
          </a:p>
        </p:txBody>
      </p:sp>
      <p:sp>
        <p:nvSpPr>
          <p:cNvPr id="33818" name="文本框 33817"/>
          <p:cNvSpPr txBox="1"/>
          <p:nvPr/>
        </p:nvSpPr>
        <p:spPr>
          <a:xfrm>
            <a:off x="7010400" y="2057400"/>
            <a:ext cx="1143000" cy="2682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低地址</a:t>
            </a:r>
          </a:p>
          <a:p>
            <a:pPr>
              <a:spcBef>
                <a:spcPct val="50000"/>
              </a:spcBef>
            </a:pP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高地址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819" name="直接连接符 33818"/>
          <p:cNvSpPr/>
          <p:nvPr/>
        </p:nvSpPr>
        <p:spPr>
          <a:xfrm>
            <a:off x="5572125" y="2819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820" name="文本框 33819"/>
          <p:cNvSpPr txBox="1"/>
          <p:nvPr/>
        </p:nvSpPr>
        <p:spPr>
          <a:xfrm>
            <a:off x="5105400" y="5029200"/>
            <a:ext cx="2193925" cy="900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POP  BX 执行后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(BX) = 2107H</a:t>
            </a:r>
          </a:p>
        </p:txBody>
      </p:sp>
      <p:sp>
        <p:nvSpPr>
          <p:cNvPr id="33821" name="文本框 33820"/>
          <p:cNvSpPr txBox="1"/>
          <p:nvPr/>
        </p:nvSpPr>
        <p:spPr>
          <a:xfrm>
            <a:off x="1935162" y="1171576"/>
            <a:ext cx="2209800" cy="427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例：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POP  BX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3822" name="组合 33821"/>
          <p:cNvGrpSpPr/>
          <p:nvPr/>
        </p:nvGrpSpPr>
        <p:grpSpPr>
          <a:xfrm>
            <a:off x="7162800" y="3048000"/>
            <a:ext cx="1219200" cy="838200"/>
            <a:chOff x="4704" y="96"/>
            <a:chExt cx="768" cy="528"/>
          </a:xfrm>
        </p:grpSpPr>
        <p:sp>
          <p:nvSpPr>
            <p:cNvPr id="33823" name="直接连接符 33822"/>
            <p:cNvSpPr/>
            <p:nvPr/>
          </p:nvSpPr>
          <p:spPr>
            <a:xfrm rot="10800000" flipV="1">
              <a:off x="4704" y="96"/>
              <a:ext cx="0" cy="528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3824" name="文本框 33823"/>
            <p:cNvSpPr txBox="1"/>
            <p:nvPr/>
          </p:nvSpPr>
          <p:spPr>
            <a:xfrm>
              <a:off x="4704" y="288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出栈方向</a:t>
              </a:r>
              <a:endPara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数据传送指令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960133" y="6172199"/>
            <a:ext cx="4461734" cy="40011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执行完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POP  BX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后，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2107H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还在不在？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99C2574A-FD21-4792-800D-4CF3A2FCA7F1}"/>
              </a:ext>
            </a:extLst>
          </p:cNvPr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数据传送指令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4D19692-657B-4D4C-A16C-A531ED3C8779}"/>
              </a:ext>
            </a:extLst>
          </p:cNvPr>
          <p:cNvSpPr txBox="1"/>
          <p:nvPr/>
        </p:nvSpPr>
        <p:spPr>
          <a:xfrm>
            <a:off x="359532" y="1016732"/>
            <a:ext cx="8424936" cy="12772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例：开辟一个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字节的堆栈，其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SS=1000H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SP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指向栈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顶，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SP=10H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即堆栈的内存地址范围为 ：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10000H-1000FH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200" dirty="0" smtClean="0">
                <a:solidFill>
                  <a:srgbClr val="FF0000"/>
                </a:solidFill>
              </a:rPr>
              <a:t>PUSH     AX     ;AX=2266H</a:t>
            </a:r>
            <a:endParaRPr lang="en-US" altLang="zh-CN" sz="2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CE18F09-4D18-4C9D-A238-E66FAD52B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3" y="2280994"/>
            <a:ext cx="7885375" cy="417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202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99C2574A-FD21-4792-800D-4CF3A2FCA7F1}"/>
              </a:ext>
            </a:extLst>
          </p:cNvPr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数据传送指令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4D19692-657B-4D4C-A16C-A531ED3C8779}"/>
              </a:ext>
            </a:extLst>
          </p:cNvPr>
          <p:cNvSpPr txBox="1"/>
          <p:nvPr/>
        </p:nvSpPr>
        <p:spPr>
          <a:xfrm>
            <a:off x="359532" y="1016732"/>
            <a:ext cx="8280920" cy="1246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思考：</a:t>
            </a:r>
            <a:r>
              <a:rPr lang="zh-CN" altLang="zh-CN" sz="2000" dirty="0"/>
              <a:t>如果我们将10000H~1000FH 这段空间当作栈，初始状态栈是空的，此时，SS=1000H，SP=？</a:t>
            </a:r>
          </a:p>
          <a:p>
            <a:pPr>
              <a:spcBef>
                <a:spcPct val="50000"/>
              </a:spcBef>
            </a:pP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2A04DA5-BB09-4D0D-822D-DB6DC00EAC7F}"/>
              </a:ext>
            </a:extLst>
          </p:cNvPr>
          <p:cNvSpPr/>
          <p:nvPr/>
        </p:nvSpPr>
        <p:spPr>
          <a:xfrm>
            <a:off x="1061610" y="1767050"/>
            <a:ext cx="68767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/>
              <a:t>任意时刻，</a:t>
            </a:r>
            <a:r>
              <a:rPr lang="en-US" altLang="zh-CN" sz="2000" dirty="0"/>
              <a:t>SS:SP</a:t>
            </a:r>
            <a:r>
              <a:rPr lang="zh-CN" altLang="en-US" sz="2000" dirty="0"/>
              <a:t>指向栈顶，当栈中只有一个元素的时候，</a:t>
            </a:r>
            <a:r>
              <a:rPr lang="en-US" altLang="zh-CN" sz="2000" dirty="0"/>
              <a:t>SS = 1000H</a:t>
            </a:r>
            <a:r>
              <a:rPr lang="zh-CN" altLang="en-US" sz="2000" dirty="0"/>
              <a:t>，</a:t>
            </a:r>
            <a:r>
              <a:rPr lang="en-US" altLang="zh-CN" sz="2000" dirty="0"/>
              <a:t>SP=000EH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zh-CN" sz="2000" dirty="0"/>
              <a:t>栈为空，就相当于栈中唯一的元素出栈，出栈后，SP=SP+2 ，所以当栈为空的时候，SS=1000H，SP=10H。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B94E7663-B621-49DA-9B84-542022C13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140968"/>
            <a:ext cx="6858594" cy="32128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990563D-B905-4C28-AE2D-266EFA1C9E87}"/>
              </a:ext>
            </a:extLst>
          </p:cNvPr>
          <p:cNvSpPr txBox="1"/>
          <p:nvPr/>
        </p:nvSpPr>
        <p:spPr>
          <a:xfrm>
            <a:off x="3609363" y="6404317"/>
            <a:ext cx="1781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栈满：</a:t>
            </a:r>
            <a:r>
              <a:rPr lang="en-US" altLang="zh-CN" dirty="0">
                <a:solidFill>
                  <a:srgbClr val="FF0000"/>
                </a:solidFill>
              </a:rPr>
              <a:t>SP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41484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99C2574A-FD21-4792-800D-4CF3A2FCA7F1}"/>
              </a:ext>
            </a:extLst>
          </p:cNvPr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数据传送指令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4D19692-657B-4D4C-A16C-A531ED3C8779}"/>
              </a:ext>
            </a:extLst>
          </p:cNvPr>
          <p:cNvSpPr txBox="1"/>
          <p:nvPr/>
        </p:nvSpPr>
        <p:spPr>
          <a:xfrm>
            <a:off x="359532" y="1016732"/>
            <a:ext cx="8280920" cy="169277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思考：</a:t>
            </a:r>
            <a:r>
              <a:rPr lang="zh-CN" altLang="zh-CN" sz="2000" dirty="0"/>
              <a:t>SS和SP只记录了栈顶的地址，依靠SS和SP可以保证在入栈和出栈时找到栈顶。可是，如何能够保证在入栈、出栈时，栈顶不会超出栈空间？</a:t>
            </a:r>
            <a:endParaRPr lang="en-US" altLang="zh-CN" sz="2000" dirty="0"/>
          </a:p>
          <a:p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2A04DA5-BB09-4D0D-822D-DB6DC00EAC7F}"/>
              </a:ext>
            </a:extLst>
          </p:cNvPr>
          <p:cNvSpPr/>
          <p:nvPr/>
        </p:nvSpPr>
        <p:spPr>
          <a:xfrm>
            <a:off x="935596" y="2060848"/>
            <a:ext cx="7416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当栈满的时候再使用</a:t>
            </a:r>
            <a:r>
              <a:rPr lang="en-US" altLang="zh-CN" sz="2000" dirty="0"/>
              <a:t>push</a:t>
            </a:r>
            <a:r>
              <a:rPr lang="zh-CN" altLang="en-US" sz="2000" dirty="0"/>
              <a:t>指令入栈，栈空的时候再使用</a:t>
            </a:r>
            <a:r>
              <a:rPr lang="en-US" altLang="zh-CN" sz="2000" dirty="0"/>
              <a:t>pop</a:t>
            </a:r>
            <a:r>
              <a:rPr lang="zh-CN" altLang="en-US" sz="2000" dirty="0"/>
              <a:t>指令出栈，都将发生栈顶超界问题。</a:t>
            </a:r>
          </a:p>
          <a:p>
            <a:pPr marL="3600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因为栈空间之外的空间里很可能存放了具有其他用途的数据、代码等，这些数据、代码可能是我们自己的程序中的，也可能是别的程序中的。</a:t>
            </a:r>
            <a:endParaRPr lang="en-US" altLang="zh-CN" sz="2000" dirty="0"/>
          </a:p>
          <a:p>
            <a:pPr marL="3600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zh-CN" sz="2000" dirty="0"/>
              <a:t>但是由于我们在入栈出栈时的不小心，而将这些数据、代码意外地改写，将会引发一连串的错误。</a:t>
            </a:r>
          </a:p>
          <a:p>
            <a:pPr marL="3600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</a:rPr>
              <a:t>栈顶超界是危险的。</a:t>
            </a:r>
            <a:r>
              <a:rPr lang="en-US" altLang="zh-CN" sz="2000" dirty="0">
                <a:solidFill>
                  <a:srgbClr val="FF0000"/>
                </a:solidFill>
              </a:rPr>
              <a:t>8086CPU</a:t>
            </a:r>
            <a:r>
              <a:rPr lang="zh-CN" altLang="en-US" sz="2000" dirty="0">
                <a:solidFill>
                  <a:srgbClr val="FF0000"/>
                </a:solidFill>
              </a:rPr>
              <a:t>不保证对栈的操作不会超界。</a:t>
            </a:r>
          </a:p>
          <a:p>
            <a:pPr marL="3600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这就是说， </a:t>
            </a:r>
            <a:r>
              <a:rPr lang="en-US" altLang="zh-CN" sz="2000" dirty="0"/>
              <a:t>8086CPU </a:t>
            </a:r>
            <a:r>
              <a:rPr lang="zh-CN" altLang="en-US" sz="2000" dirty="0"/>
              <a:t>只知道栈顶在何处（由</a:t>
            </a:r>
            <a:r>
              <a:rPr lang="en-US" altLang="zh-CN" sz="2000" dirty="0"/>
              <a:t>SS:SP</a:t>
            </a:r>
            <a:r>
              <a:rPr lang="zh-CN" altLang="en-US" sz="2000" dirty="0"/>
              <a:t>指示），而</a:t>
            </a:r>
            <a:r>
              <a:rPr lang="zh-CN" altLang="en-US" sz="2000" dirty="0" smtClean="0">
                <a:solidFill>
                  <a:srgbClr val="FF0000"/>
                </a:solidFill>
              </a:rPr>
              <a:t>不知道</a:t>
            </a:r>
            <a:r>
              <a:rPr lang="zh-CN" altLang="en-US" sz="2000" dirty="0" smtClean="0"/>
              <a:t>栈</a:t>
            </a:r>
            <a:r>
              <a:rPr lang="zh-CN" altLang="en-US" sz="2000" dirty="0"/>
              <a:t>空间有多</a:t>
            </a:r>
            <a:r>
              <a:rPr lang="zh-CN" altLang="en-US" sz="2000" dirty="0" smtClean="0"/>
              <a:t>大（不保证不越界）。</a:t>
            </a:r>
            <a:r>
              <a:rPr lang="zh-CN" altLang="en-US" sz="2000" dirty="0"/>
              <a:t>这点就好像 ，</a:t>
            </a:r>
            <a:r>
              <a:rPr lang="en-US" altLang="zh-CN" sz="2000" dirty="0"/>
              <a:t>CPU </a:t>
            </a:r>
            <a:r>
              <a:rPr lang="zh-CN" altLang="en-US" sz="2000" dirty="0"/>
              <a:t>只知道当前要执行的指令在何处（由</a:t>
            </a:r>
            <a:r>
              <a:rPr lang="en-US" altLang="zh-CN" sz="2000" dirty="0" smtClean="0"/>
              <a:t>CS:IP</a:t>
            </a:r>
            <a:r>
              <a:rPr lang="zh-CN" altLang="en-US" sz="2000" dirty="0"/>
              <a:t>指示）而不知道读者要执行的指令有多少。</a:t>
            </a:r>
          </a:p>
        </p:txBody>
      </p:sp>
    </p:spTree>
    <p:extLst>
      <p:ext uri="{BB962C8B-B14F-4D97-AF65-F5344CB8AC3E}">
        <p14:creationId xmlns:p14="http://schemas.microsoft.com/office/powerpoint/2010/main" val="3529632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99C2574A-FD21-4792-800D-4CF3A2FCA7F1}"/>
              </a:ext>
            </a:extLst>
          </p:cNvPr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数据传送指令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4D19692-657B-4D4C-A16C-A531ED3C8779}"/>
              </a:ext>
            </a:extLst>
          </p:cNvPr>
          <p:cNvSpPr txBox="1"/>
          <p:nvPr/>
        </p:nvSpPr>
        <p:spPr>
          <a:xfrm>
            <a:off x="359532" y="1016732"/>
            <a:ext cx="8280920" cy="10464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思考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：上例中</a:t>
            </a:r>
            <a:r>
              <a:rPr lang="zh-CN" altLang="zh-CN" sz="2000" dirty="0"/>
              <a:t>我们将10000H~1000FH 这段空间当作</a:t>
            </a:r>
            <a:r>
              <a:rPr lang="zh-CN" altLang="zh-CN" sz="2000" dirty="0" smtClean="0"/>
              <a:t>栈</a:t>
            </a:r>
            <a:r>
              <a:rPr lang="zh-CN" altLang="en-US" sz="2000" dirty="0" smtClean="0"/>
              <a:t>来使用，并可以通过</a:t>
            </a:r>
            <a:r>
              <a:rPr lang="en-US" altLang="zh-CN" sz="2000" dirty="0" smtClean="0"/>
              <a:t>PUSH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POP</a:t>
            </a:r>
            <a:r>
              <a:rPr lang="zh-CN" altLang="en-US" sz="2000" dirty="0" smtClean="0"/>
              <a:t>等指令来访问，但一个重要的问题是，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如何知道</a:t>
            </a:r>
            <a:r>
              <a:rPr lang="zh-CN" altLang="zh-CN" sz="2000" dirty="0"/>
              <a:t>10000H~1000FH </a:t>
            </a:r>
            <a:r>
              <a:rPr lang="zh-CN" altLang="en-US" sz="2000" dirty="0" smtClean="0"/>
              <a:t>这段空间是堆栈？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2A04DA5-BB09-4D0D-822D-DB6DC00EAC7F}"/>
              </a:ext>
            </a:extLst>
          </p:cNvPr>
          <p:cNvSpPr/>
          <p:nvPr/>
        </p:nvSpPr>
        <p:spPr>
          <a:xfrm>
            <a:off x="935596" y="2060848"/>
            <a:ext cx="74168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42900" algn="just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将一段内存当做堆栈段，仅仅是我们在编程时的一种安排，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并不会由于这种安排，就在执行</a:t>
            </a:r>
            <a:r>
              <a:rPr lang="en-US" altLang="zh-CN" sz="2000" dirty="0" smtClean="0"/>
              <a:t>PUSH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POP</a:t>
            </a:r>
            <a:r>
              <a:rPr lang="zh-CN" altLang="en-US" sz="2000" dirty="0" smtClean="0"/>
              <a:t>等堆栈指令时自动的将我们定义的堆栈当作栈空间来访问。</a:t>
            </a:r>
            <a:endParaRPr lang="zh-CN" altLang="en-US" sz="2000" dirty="0"/>
          </a:p>
          <a:p>
            <a:pPr marL="360000" indent="-342900" algn="just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若要让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知道哪片存储区是堆栈，需要将他的段地址送</a:t>
            </a:r>
            <a:r>
              <a:rPr lang="en-US" altLang="zh-CN" sz="2000" dirty="0" smtClean="0"/>
              <a:t>SS</a:t>
            </a:r>
            <a:r>
              <a:rPr lang="zh-CN" altLang="en-US" sz="2000" dirty="0" smtClean="0"/>
              <a:t>，将段顶偏移地址送</a:t>
            </a:r>
            <a:r>
              <a:rPr lang="en-US" altLang="zh-CN" sz="2000" dirty="0" smtClean="0"/>
              <a:t>SP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60000" indent="-342900" algn="just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可见，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将某段当作代码段，是因为</a:t>
            </a:r>
            <a:r>
              <a:rPr lang="en-US" altLang="zh-CN" sz="2000" dirty="0" smtClean="0"/>
              <a:t>CS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指向了那里，</a:t>
            </a:r>
            <a:r>
              <a:rPr lang="en-US" altLang="zh-CN" sz="2000" dirty="0" smtClean="0"/>
              <a:t>CPU</a:t>
            </a:r>
            <a:r>
              <a:rPr lang="zh-CN" altLang="en-US" sz="2000" dirty="0"/>
              <a:t>将某段</a:t>
            </a:r>
            <a:r>
              <a:rPr lang="zh-CN" altLang="en-US" sz="2000" dirty="0" smtClean="0"/>
              <a:t>当作堆栈段</a:t>
            </a:r>
            <a:r>
              <a:rPr lang="zh-CN" altLang="en-US" sz="2000" dirty="0"/>
              <a:t>，是</a:t>
            </a:r>
            <a:r>
              <a:rPr lang="zh-CN" altLang="en-US" sz="2000" dirty="0" smtClean="0"/>
              <a:t>因为</a:t>
            </a:r>
            <a:r>
              <a:rPr lang="en-US" altLang="zh-CN" sz="2000" dirty="0" smtClean="0"/>
              <a:t>SS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SP</a:t>
            </a:r>
            <a:r>
              <a:rPr lang="zh-CN" altLang="en-US" sz="2000" dirty="0" smtClean="0"/>
              <a:t>指向</a:t>
            </a:r>
            <a:r>
              <a:rPr lang="zh-CN" altLang="en-US" sz="2000" dirty="0"/>
              <a:t>了</a:t>
            </a:r>
            <a:r>
              <a:rPr lang="zh-CN" altLang="en-US" sz="2000" dirty="0" smtClean="0"/>
              <a:t>那里。</a:t>
            </a:r>
            <a:endParaRPr lang="en-US" altLang="zh-CN" sz="20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863588" y="5121187"/>
            <a:ext cx="3825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Stack segment</a:t>
            </a:r>
          </a:p>
          <a:p>
            <a:r>
              <a:rPr lang="en-US" altLang="zh-CN" dirty="0" smtClean="0"/>
              <a:t>      buffer    DW  16 DUP(?)</a:t>
            </a:r>
          </a:p>
          <a:p>
            <a:r>
              <a:rPr lang="en-US" altLang="zh-CN" dirty="0" smtClean="0"/>
              <a:t>Stack ends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76056" y="5121187"/>
            <a:ext cx="2403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MOV  AX, Stack</a:t>
            </a:r>
          </a:p>
          <a:p>
            <a:r>
              <a:rPr lang="en-US" altLang="zh-CN" dirty="0" smtClean="0"/>
              <a:t>MOV  SS,  AX</a:t>
            </a:r>
          </a:p>
          <a:p>
            <a:r>
              <a:rPr lang="en-US" altLang="zh-CN" dirty="0" smtClean="0"/>
              <a:t>MOV  SP, 10H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690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467544" y="1601788"/>
            <a:ext cx="8156573" cy="1033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850" tIns="54425" rIns="108850" bIns="54425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指令的格式为：</a:t>
            </a:r>
            <a:r>
              <a:rPr kumimoji="0" lang="en-US" altLang="zh-CN" sz="2000" b="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rPr>
              <a:t>PUSHA</a:t>
            </a:r>
          </a:p>
          <a:p>
            <a:pPr eaLnBrk="0" hangingPunct="0">
              <a:spcBef>
                <a:spcPct val="0"/>
              </a:spcBef>
            </a:pP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功能：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16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位通用寄存器依次进栈，次序为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AX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CX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DX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BX</a:t>
            </a:r>
            <a:r>
              <a:rPr kumimoji="0" lang="zh-CN" altLang="en-US" sz="2000" b="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，以及指令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执行前的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SP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BP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SI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DI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。指令执行后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(SP)-16→(SP)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仍指向栈顶。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467648" y="1106488"/>
            <a:ext cx="5313362" cy="41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所有寄存器进栈指令：</a:t>
            </a:r>
            <a:r>
              <a:rPr kumimoji="0" lang="en-US" altLang="zh-CN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PUSHA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450284" y="3740150"/>
            <a:ext cx="8010148" cy="2879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850" tIns="54425" rIns="108850" bIns="54425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指令的格式为：</a:t>
            </a:r>
            <a:r>
              <a:rPr kumimoji="0" lang="en-US" altLang="zh-CN" sz="2000" b="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rPr>
              <a:t>POPA</a:t>
            </a:r>
          </a:p>
          <a:p>
            <a:pPr eaLnBrk="0" hangingPunct="0">
              <a:spcBef>
                <a:spcPct val="0"/>
              </a:spcBef>
            </a:pP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功能：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16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位通用寄存器依次出栈，次序为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DI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SI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BP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SP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，指令执行前的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BX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DX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CX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AX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。指令执行后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(SP)+16→(SP) 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仍指向栈顶。</a:t>
            </a:r>
            <a:endParaRPr kumimoji="0" lang="en-US" altLang="zh-CN" sz="2000" b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zh-CN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 </a:t>
            </a:r>
            <a:r>
              <a:rPr kumimoji="0" lang="zh-CN" altLang="en-US" sz="20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需要说明的是：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SP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出栈只是修改了指针使其后的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BX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能够出栈，而堆栈中原先由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PUSHA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指令存入的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SP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的原始内容被丢弃，并未真正送到</a:t>
            </a:r>
            <a:r>
              <a:rPr kumimoji="0" lang="en-US" altLang="zh-CN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SP</a:t>
            </a: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寄存器中。</a:t>
            </a:r>
          </a:p>
          <a:p>
            <a:pPr eaLnBrk="0" hangingPunct="0">
              <a:spcBef>
                <a:spcPct val="0"/>
              </a:spcBef>
            </a:pPr>
            <a:r>
              <a:rPr kumimoji="0" lang="zh-CN" altLang="en-US" sz="20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上述两条堆栈指令均不影响标志位</a:t>
            </a:r>
            <a:r>
              <a:rPr kumimoji="0" lang="zh-CN" altLang="en-US" sz="2000" b="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kumimoji="0" lang="en-US" altLang="zh-CN" sz="2000" b="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zh-CN" sz="2000" b="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</a:t>
            </a:r>
            <a:r>
              <a:rPr lang="zh-CN" altLang="en-US" sz="2000" b="0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上述两条指令可用于</a:t>
            </a:r>
            <a:r>
              <a:rPr lang="en-US" altLang="zh-CN" sz="2000" b="0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286</a:t>
            </a:r>
            <a:r>
              <a:rPr lang="zh-CN" altLang="en-US" sz="2000" b="0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及其后续机型（可用</a:t>
            </a:r>
            <a:r>
              <a:rPr lang="en-US" altLang="zh-CN" sz="2000" b="0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.286, .386</a:t>
            </a:r>
            <a:r>
              <a:rPr lang="zh-CN" altLang="en-US" sz="2000" b="0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等伪指令选择指令系统。）</a:t>
            </a:r>
            <a:endParaRPr kumimoji="0" lang="zh-CN" altLang="en-US" sz="2000" b="0" dirty="0">
              <a:solidFill>
                <a:srgbClr val="FF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452120" y="3012193"/>
            <a:ext cx="5570537" cy="41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所有寄存器出栈指令</a:t>
            </a:r>
            <a:r>
              <a:rPr lang="zh-CN" altLang="en-US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kumimoji="0" lang="en-US" altLang="zh-CN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POPA</a:t>
            </a:r>
          </a:p>
        </p:txBody>
      </p:sp>
      <p:sp>
        <p:nvSpPr>
          <p:cNvPr id="11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数据传送指令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34817"/>
          <p:cNvSpPr/>
          <p:nvPr/>
        </p:nvSpPr>
        <p:spPr>
          <a:xfrm>
            <a:off x="575556" y="1124744"/>
            <a:ext cx="7956884" cy="529375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例：</a:t>
            </a:r>
            <a:r>
              <a:rPr lang="zh-CN" altLang="en-US" sz="2000" dirty="0">
                <a:solidFill>
                  <a:srgbClr val="000000"/>
                </a:solidFill>
              </a:rPr>
              <a:t>在有子程序或中断调用的程序中，若有些寄存器的内容在子程序或中断调用后还要用到，则可以用堆栈来保存。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PUSH  AX</a:t>
            </a:r>
          </a:p>
          <a:p>
            <a:pPr>
              <a:lnSpc>
                <a:spcPct val="13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PUSH  BX</a:t>
            </a:r>
          </a:p>
          <a:p>
            <a:pPr>
              <a:lnSpc>
                <a:spcPct val="13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PUSH  CX</a:t>
            </a:r>
          </a:p>
          <a:p>
            <a:pPr>
              <a:lnSpc>
                <a:spcPct val="13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PUSH  DX 		</a:t>
            </a:r>
            <a:endParaRPr lang="en-US" altLang="zh-CN" sz="2000" b="1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>
              <a:lnSpc>
                <a:spcPct val="13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……            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其间用到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DX</a:t>
            </a:r>
          </a:p>
          <a:p>
            <a:pPr>
              <a:lnSpc>
                <a:spcPct val="13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POP    DX    </a:t>
            </a: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后进先出</a:t>
            </a:r>
          </a:p>
          <a:p>
            <a:pPr>
              <a:lnSpc>
                <a:spcPct val="130000"/>
              </a:lnSpc>
              <a:buClr>
                <a:schemeClr val="tx2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</a:t>
            </a:r>
            <a:r>
              <a:rPr lang="en-US" altLang="zh-CN" sz="2000" dirty="0">
                <a:solidFill>
                  <a:srgbClr val="000000"/>
                </a:solidFill>
                <a:latin typeface="Lucida Sans Unicode" panose="020B0602030504020204" pitchFamily="34" charset="0"/>
              </a:rPr>
              <a:t>POP    CX</a:t>
            </a:r>
          </a:p>
          <a:p>
            <a:pPr>
              <a:lnSpc>
                <a:spcPct val="13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</a:t>
            </a:r>
            <a:r>
              <a:rPr lang="en-US" altLang="zh-CN" sz="20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POP    BX</a:t>
            </a:r>
          </a:p>
          <a:p>
            <a:pPr>
              <a:lnSpc>
                <a:spcPct val="13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POP    AX</a:t>
            </a:r>
          </a:p>
          <a:p>
            <a:pPr>
              <a:lnSpc>
                <a:spcPct val="13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en-US" altLang="zh-CN" sz="20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>
              <a:lnSpc>
                <a:spcPct val="13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		</a:t>
            </a: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数据传送指令</a:t>
            </a:r>
          </a:p>
        </p:txBody>
      </p:sp>
      <p:sp>
        <p:nvSpPr>
          <p:cNvPr id="2" name="矩形 1"/>
          <p:cNvSpPr/>
          <p:nvPr/>
        </p:nvSpPr>
        <p:spPr>
          <a:xfrm>
            <a:off x="6844665" y="3171457"/>
            <a:ext cx="11737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latin typeface="Lucida Sans Unicode" panose="020B0602030504020204" pitchFamily="34" charset="0"/>
              </a:rPr>
              <a:t>PUSHA</a:t>
            </a:r>
          </a:p>
          <a:p>
            <a:r>
              <a:rPr lang="en-US" altLang="zh-CN" dirty="0">
                <a:solidFill>
                  <a:srgbClr val="FF3300"/>
                </a:solidFill>
                <a:latin typeface="Lucida Sans Unicode" panose="020B0602030504020204" pitchFamily="34" charset="0"/>
              </a:rPr>
              <a:t>…</a:t>
            </a:r>
          </a:p>
          <a:p>
            <a:r>
              <a:rPr lang="en-US" altLang="zh-CN" dirty="0">
                <a:solidFill>
                  <a:srgbClr val="FF3300"/>
                </a:solidFill>
                <a:latin typeface="Lucida Sans Unicode" panose="020B0602030504020204" pitchFamily="34" charset="0"/>
              </a:rPr>
              <a:t>POPA</a:t>
            </a:r>
            <a:endParaRPr lang="zh-CN" alt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264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35841"/>
          <p:cNvSpPr txBox="1"/>
          <p:nvPr/>
        </p:nvSpPr>
        <p:spPr>
          <a:xfrm>
            <a:off x="1223628" y="980728"/>
            <a:ext cx="6866954" cy="4323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交换指令：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XCHG  OPR1, OPR2</a:t>
            </a:r>
          </a:p>
          <a:p>
            <a:pPr algn="just" eaLnBrk="0" hangingPunct="0"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(OPR1)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(OPR2)</a:t>
            </a:r>
          </a:p>
          <a:p>
            <a:pPr lvl="2" algn="just" eaLnBrk="0" hangingPunct="0">
              <a:lnSpc>
                <a:spcPct val="125000"/>
              </a:lnSpc>
            </a:pP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  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不影响标志位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sz="22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      * </a:t>
            </a:r>
            <a:r>
              <a:rPr lang="zh-CN" altLang="en-US" sz="2200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两</a:t>
            </a:r>
            <a:r>
              <a:rPr lang="zh-CN" altLang="en-US" sz="22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个操作数中必须有一个是寄存器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 eaLnBrk="0" hangingPunct="0">
              <a:lnSpc>
                <a:spcPct val="12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不允许使用段寄存器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 algn="just" eaLnBrk="0" hangingPunct="0">
              <a:lnSpc>
                <a:spcPct val="125000"/>
              </a:lnSpc>
            </a:pP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0" hangingPunct="0">
              <a:lnSpc>
                <a:spcPct val="12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例：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XCHG  BX, [ BP+SI ]</a:t>
            </a:r>
          </a:p>
          <a:p>
            <a:pPr algn="just" eaLnBrk="0" hangingPunct="0"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XCHG  AL, BH</a:t>
            </a: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数据传送指令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83668" y="5474620"/>
            <a:ext cx="5459400" cy="10156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+mn-lt"/>
                <a:ea typeface="华文宋体" panose="02010600040101010101" pitchFamily="2" charset="-122"/>
              </a:rPr>
              <a:t>例：假设</a:t>
            </a:r>
            <a:r>
              <a:rPr lang="en-US" altLang="zh-CN" sz="2000" b="1" dirty="0">
                <a:latin typeface="+mn-lt"/>
                <a:ea typeface="华文宋体" panose="02010600040101010101" pitchFamily="2" charset="-122"/>
              </a:rPr>
              <a:t>(AL)=2AH</a:t>
            </a:r>
            <a:r>
              <a:rPr lang="zh-CN" altLang="en-US" sz="2000" b="1" dirty="0">
                <a:latin typeface="+mn-lt"/>
                <a:ea typeface="华文宋体" panose="02010600040101010101" pitchFamily="2" charset="-122"/>
              </a:rPr>
              <a:t>，</a:t>
            </a:r>
            <a:r>
              <a:rPr lang="en-US" altLang="zh-CN" sz="2000" b="1" dirty="0">
                <a:latin typeface="+mn-lt"/>
                <a:ea typeface="华文宋体" panose="02010600040101010101" pitchFamily="2" charset="-122"/>
              </a:rPr>
              <a:t>(204DH)=5BH</a:t>
            </a:r>
            <a:r>
              <a:rPr lang="zh-CN" altLang="en-US" sz="2000" b="1" dirty="0">
                <a:latin typeface="+mn-lt"/>
                <a:ea typeface="华文宋体" panose="02010600040101010101" pitchFamily="2" charset="-122"/>
              </a:rPr>
              <a:t>，则：</a:t>
            </a:r>
          </a:p>
          <a:p>
            <a:r>
              <a:rPr lang="zh-CN" altLang="en-US" sz="2000" b="1" dirty="0">
                <a:latin typeface="+mn-lt"/>
                <a:ea typeface="华文宋体" panose="02010600040101010101" pitchFamily="2" charset="-122"/>
              </a:rPr>
              <a:t>指令</a:t>
            </a:r>
            <a:r>
              <a:rPr lang="en-US" altLang="zh-CN" sz="2000" b="1" dirty="0">
                <a:latin typeface="+mn-lt"/>
                <a:ea typeface="华文宋体" panose="02010600040101010101" pitchFamily="2" charset="-122"/>
              </a:rPr>
              <a:t>XCHG   AL</a:t>
            </a:r>
            <a:r>
              <a:rPr lang="zh-CN" altLang="en-US" sz="2000" b="1" dirty="0">
                <a:latin typeface="+mn-lt"/>
                <a:ea typeface="华文宋体" panose="02010600040101010101" pitchFamily="2" charset="-122"/>
              </a:rPr>
              <a:t>，</a:t>
            </a:r>
            <a:r>
              <a:rPr lang="en-US" altLang="zh-CN" sz="2000" b="1" dirty="0">
                <a:latin typeface="+mn-lt"/>
                <a:ea typeface="华文宋体" panose="02010600040101010101" pitchFamily="2" charset="-122"/>
              </a:rPr>
              <a:t>[204DH]</a:t>
            </a:r>
          </a:p>
          <a:p>
            <a:r>
              <a:rPr lang="zh-CN" altLang="en-US" sz="2000" b="1" dirty="0">
                <a:latin typeface="+mn-lt"/>
                <a:ea typeface="华文宋体" panose="02010600040101010101" pitchFamily="2" charset="-122"/>
              </a:rPr>
              <a:t>执行后：</a:t>
            </a:r>
            <a:r>
              <a:rPr lang="en-US" altLang="zh-CN" sz="2000" b="1" dirty="0">
                <a:latin typeface="+mn-lt"/>
                <a:ea typeface="华文宋体" panose="02010600040101010101" pitchFamily="2" charset="-122"/>
              </a:rPr>
              <a:t>(AL)=5BH</a:t>
            </a:r>
            <a:r>
              <a:rPr lang="zh-CN" altLang="en-US" sz="2000" b="1" dirty="0">
                <a:latin typeface="+mn-lt"/>
                <a:ea typeface="华文宋体" panose="02010600040101010101" pitchFamily="2" charset="-122"/>
              </a:rPr>
              <a:t>，</a:t>
            </a:r>
            <a:r>
              <a:rPr lang="en-US" altLang="zh-CN" sz="2000" b="1" dirty="0">
                <a:latin typeface="+mn-lt"/>
                <a:ea typeface="华文宋体" panose="02010600040101010101" pitchFamily="2" charset="-122"/>
              </a:rPr>
              <a:t>(204DH)=2AH</a:t>
            </a:r>
            <a:r>
              <a:rPr lang="zh-CN" altLang="en-US" sz="2000" b="1" dirty="0">
                <a:latin typeface="+mn-lt"/>
                <a:ea typeface="华文宋体" panose="0201060004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62000" y="1304764"/>
            <a:ext cx="769843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常用的汇编程序有</a:t>
            </a:r>
            <a:r>
              <a:rPr lang="en-US" altLang="zh-CN" dirty="0">
                <a:solidFill>
                  <a:srgbClr val="FF33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Microsoft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公司的宏汇编程序</a:t>
            </a:r>
            <a:r>
              <a:rPr lang="en-US" altLang="zh-CN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MASM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Macro Assembler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）和</a:t>
            </a:r>
            <a:r>
              <a:rPr lang="en-US" altLang="zh-CN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Borland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公司推出的</a:t>
            </a:r>
            <a:r>
              <a:rPr lang="en-US" altLang="zh-CN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TASM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Turbo Assembler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）两种。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0"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</a:t>
            </a:r>
            <a:endParaRPr lang="en-US" altLang="zh-CN" dirty="0">
              <a:solidFill>
                <a:srgbClr val="0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汇编程序的主要功能：</a:t>
            </a:r>
            <a:endParaRPr lang="zh-CN" altLang="en-US" dirty="0">
              <a:solidFill>
                <a:srgbClr val="0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（</a:t>
            </a:r>
            <a:r>
              <a:rPr lang="en-US" altLang="zh-CN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）检查源程序，给出出错信息。</a:t>
            </a:r>
          </a:p>
          <a:p>
            <a:pPr marL="808038" indent="-808038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（</a:t>
            </a:r>
            <a:r>
              <a:rPr lang="en-US" altLang="zh-CN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）产生目标文件</a:t>
            </a:r>
            <a:r>
              <a:rPr lang="en-US" altLang="zh-CN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(.</a:t>
            </a:r>
            <a:r>
              <a:rPr lang="en-US" altLang="zh-CN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obj</a:t>
            </a:r>
            <a:r>
              <a:rPr lang="en-US" altLang="zh-CN" dirty="0" smtClean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、列表</a:t>
            </a:r>
            <a:r>
              <a:rPr lang="zh-CN" altLang="en-US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文件</a:t>
            </a:r>
            <a:r>
              <a:rPr lang="en-US" altLang="zh-CN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(.</a:t>
            </a:r>
            <a:r>
              <a:rPr lang="en-US" altLang="zh-CN" dirty="0" err="1" smtClean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lst</a:t>
            </a:r>
            <a:r>
              <a:rPr lang="en-US" altLang="zh-CN" dirty="0" smtClean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和交差索引文件（</a:t>
            </a:r>
            <a:r>
              <a:rPr lang="en-US" altLang="zh-CN" dirty="0" smtClean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crf</a:t>
            </a:r>
            <a:r>
              <a:rPr lang="zh-CN" altLang="en-US" dirty="0" smtClean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）。</a:t>
            </a:r>
            <a:endParaRPr lang="zh-CN" altLang="en-US" dirty="0">
              <a:solidFill>
                <a:srgbClr val="0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（</a:t>
            </a:r>
            <a:r>
              <a:rPr lang="en-US" altLang="zh-CN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）展开宏指令。</a:t>
            </a:r>
            <a:endParaRPr kumimoji="0" lang="zh-CN" altLang="en-US" b="1" dirty="0">
              <a:solidFill>
                <a:srgbClr val="0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建立汇编程序</a:t>
            </a:r>
          </a:p>
        </p:txBody>
      </p:sp>
    </p:spTree>
    <p:extLst>
      <p:ext uri="{BB962C8B-B14F-4D97-AF65-F5344CB8AC3E}">
        <p14:creationId xmlns:p14="http://schemas.microsoft.com/office/powerpoint/2010/main" val="1133461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文本框 41985"/>
          <p:cNvSpPr txBox="1"/>
          <p:nvPr/>
        </p:nvSpPr>
        <p:spPr>
          <a:xfrm>
            <a:off x="503548" y="1052736"/>
            <a:ext cx="7920880" cy="32316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0" hangingPunct="0">
              <a:spcBef>
                <a:spcPts val="12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  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</a:rPr>
              <a:t>地址传送指令</a:t>
            </a:r>
          </a:p>
          <a:p>
            <a:pPr algn="just" eaLnBrk="0" hangingPunct="0">
              <a:spcBef>
                <a:spcPts val="12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sym typeface="Webdings" panose="05030102010509060703" pitchFamily="18" charset="2"/>
              </a:rPr>
              <a:t>     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</a:rPr>
              <a:t>有效地址送寄存器指令：   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LEA  REG, SRC</a:t>
            </a:r>
          </a:p>
          <a:p>
            <a:pPr algn="just" eaLnBrk="0" hangingPunct="0">
              <a:spcBef>
                <a:spcPts val="12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</a:rPr>
              <a:t>执行操作：                      　 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(REG)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SRC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</a:rPr>
              <a:t>的有效地址</a:t>
            </a:r>
            <a:endParaRPr lang="en-US" altLang="zh-CN" sz="2000" b="1" dirty="0">
              <a:solidFill>
                <a:srgbClr val="000000"/>
              </a:solidFill>
              <a:latin typeface="+mn-lt"/>
            </a:endParaRPr>
          </a:p>
          <a:p>
            <a:pPr algn="just" eaLnBrk="0" hangingPunct="0">
              <a:spcBef>
                <a:spcPts val="1200"/>
              </a:spcBef>
            </a:pPr>
            <a:endParaRPr lang="en-US" altLang="zh-CN" sz="2000" dirty="0">
              <a:solidFill>
                <a:srgbClr val="000000"/>
              </a:solidFill>
              <a:latin typeface="+mn-lt"/>
            </a:endParaRPr>
          </a:p>
          <a:p>
            <a:pPr algn="just" eaLnBrk="0" hangingPunct="0"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      </a:t>
            </a:r>
            <a:r>
              <a:rPr lang="zh-CN" altLang="en-US" sz="2000" dirty="0">
                <a:solidFill>
                  <a:srgbClr val="000000"/>
                </a:solidFill>
              </a:rPr>
              <a:t>例：</a:t>
            </a:r>
            <a:r>
              <a:rPr lang="en-US" altLang="zh-CN" sz="2000" dirty="0">
                <a:solidFill>
                  <a:srgbClr val="000000"/>
                </a:solidFill>
              </a:rPr>
              <a:t>LEA    BX,  [BX+SI+0F62H]</a:t>
            </a:r>
          </a:p>
          <a:p>
            <a:pPr algn="just" eaLnBrk="0" hangingPunct="0">
              <a:spcBef>
                <a:spcPts val="12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</a:rPr>
              <a:t>若指令执行前（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BX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=0400H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</a:rPr>
              <a:t>，（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SI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=003CH</a:t>
            </a:r>
          </a:p>
          <a:p>
            <a:pPr algn="just" eaLnBrk="0" hangingPunct="0">
              <a:spcBef>
                <a:spcPts val="12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+mn-lt"/>
              </a:rPr>
              <a:t>则指令执行后（</a:t>
            </a:r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BX</a:t>
            </a:r>
            <a:r>
              <a:rPr lang="zh-CN" altLang="en-US" sz="2000" dirty="0">
                <a:solidFill>
                  <a:srgbClr val="000000"/>
                </a:solidFill>
                <a:latin typeface="+mn-lt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000" dirty="0" smtClean="0">
                <a:solidFill>
                  <a:srgbClr val="000000"/>
                </a:solidFill>
                <a:latin typeface="+mn-lt"/>
              </a:rPr>
              <a:t>0400+003C+0F62=139EH</a:t>
            </a:r>
            <a:endParaRPr lang="en-US" altLang="zh-CN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数据传送指令</a:t>
            </a:r>
          </a:p>
        </p:txBody>
      </p:sp>
      <p:sp>
        <p:nvSpPr>
          <p:cNvPr id="2" name="矩形 1"/>
          <p:cNvSpPr/>
          <p:nvPr/>
        </p:nvSpPr>
        <p:spPr>
          <a:xfrm>
            <a:off x="503548" y="4527183"/>
            <a:ext cx="792088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思考：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just" eaLnBrk="0" hangingPunct="0">
              <a:spcBef>
                <a:spcPts val="1200"/>
              </a:spcBef>
            </a:pPr>
            <a:r>
              <a:rPr lang="zh-CN" altLang="en-US" sz="2000" dirty="0">
                <a:solidFill>
                  <a:srgbClr val="000000"/>
                </a:solidFill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</a:rPr>
              <a:t>MOV    BX,  [BX+SI+0F62H]  </a:t>
            </a:r>
            <a:r>
              <a:rPr lang="zh-CN" altLang="en-US" sz="2000" dirty="0">
                <a:solidFill>
                  <a:srgbClr val="000000"/>
                </a:solidFill>
              </a:rPr>
              <a:t>；该指令与上述指令有何区别？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algn="just" eaLnBrk="0" hangingPunct="0">
              <a:spcBef>
                <a:spcPts val="1200"/>
              </a:spcBef>
            </a:pPr>
            <a:r>
              <a:rPr lang="zh-CN" altLang="en-US" sz="2000" dirty="0">
                <a:solidFill>
                  <a:srgbClr val="000000"/>
                </a:solidFill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</a:rPr>
              <a:t>2</a:t>
            </a:r>
            <a:r>
              <a:rPr lang="zh-CN" altLang="en-US" sz="2000" dirty="0">
                <a:solidFill>
                  <a:srgbClr val="000000"/>
                </a:solidFill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</a:rPr>
              <a:t>LEA      BX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LIST</a:t>
            </a:r>
          </a:p>
          <a:p>
            <a:pPr algn="just" eaLnBrk="0" hangingPunct="0"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          </a:t>
            </a:r>
            <a:r>
              <a:rPr lang="en-US" altLang="zh-CN" sz="2000" dirty="0" smtClean="0">
                <a:solidFill>
                  <a:srgbClr val="000000"/>
                </a:solidFill>
              </a:rPr>
              <a:t>MOV   </a:t>
            </a:r>
            <a:r>
              <a:rPr lang="en-US" altLang="zh-CN" sz="2000" dirty="0">
                <a:solidFill>
                  <a:srgbClr val="000000"/>
                </a:solidFill>
              </a:rPr>
              <a:t>BX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OFFSET   LIST  </a:t>
            </a:r>
            <a:r>
              <a:rPr lang="zh-CN" altLang="en-US" sz="2000" dirty="0">
                <a:solidFill>
                  <a:srgbClr val="000000"/>
                </a:solidFill>
              </a:rPr>
              <a:t>；这两条指令的功能是否相同？</a:t>
            </a:r>
            <a:r>
              <a:rPr lang="en-US" altLang="zh-CN" sz="2000" dirty="0">
                <a:solidFill>
                  <a:srgbClr val="000000"/>
                </a:solidFill>
              </a:rPr>
              <a:t>     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文本框 41985"/>
          <p:cNvSpPr txBox="1"/>
          <p:nvPr/>
        </p:nvSpPr>
        <p:spPr>
          <a:xfrm>
            <a:off x="503548" y="944724"/>
            <a:ext cx="8424936" cy="57338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  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</a:rPr>
              <a:t>地址传送指令</a:t>
            </a:r>
          </a:p>
          <a:p>
            <a:pPr algn="just" eaLnBrk="0" hangingPunct="0"/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sym typeface="Webdings" panose="05030102010509060703" pitchFamily="18" charset="2"/>
              </a:rPr>
              <a:t>  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</a:rPr>
              <a:t>指针送寄存器和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DS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</a:rPr>
              <a:t>指令：  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LDS  REG, SRC</a:t>
            </a: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</a:rPr>
              <a:t>执行操作：    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(REG)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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(SRC)</a:t>
            </a: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                                                   (DS)   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(SRC+2)</a:t>
            </a: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   	</a:t>
            </a:r>
            <a:r>
              <a:rPr lang="zh-CN" altLang="en-US" sz="2000" b="1" dirty="0">
                <a:solidFill>
                  <a:srgbClr val="FF3300"/>
                </a:solidFill>
                <a:latin typeface="+mn-lt"/>
              </a:rPr>
              <a:t>相继二字 </a:t>
            </a:r>
            <a:r>
              <a:rPr lang="en-US" altLang="zh-CN" sz="2000" b="1" dirty="0">
                <a:solidFill>
                  <a:srgbClr val="FF3300"/>
                </a:solidFill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rgbClr val="FF3300"/>
                </a:solidFill>
                <a:latin typeface="+mn-lt"/>
              </a:rPr>
              <a:t> </a:t>
            </a:r>
            <a:r>
              <a:rPr lang="zh-CN" altLang="en-US" sz="2000" b="1" dirty="0">
                <a:solidFill>
                  <a:srgbClr val="FF3300"/>
                </a:solidFill>
                <a:latin typeface="+mn-lt"/>
              </a:rPr>
              <a:t>寄存器、</a:t>
            </a:r>
            <a:r>
              <a:rPr lang="en-US" altLang="zh-CN" sz="2000" b="1" dirty="0">
                <a:solidFill>
                  <a:srgbClr val="FF3300"/>
                </a:solidFill>
                <a:latin typeface="+mn-lt"/>
              </a:rPr>
              <a:t>DS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      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</a:rPr>
              <a:t>指针送寄存器和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ES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</a:rPr>
              <a:t>指令： 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LES  REG, SRC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</a:rPr>
              <a:t>执行操作：   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(REG) 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(SRC)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                                                   (ES)     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(SRC+2)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    	</a:t>
            </a:r>
            <a:r>
              <a:rPr lang="zh-CN" altLang="en-US" sz="2000" b="1" dirty="0">
                <a:solidFill>
                  <a:srgbClr val="FF3300"/>
                </a:solidFill>
                <a:latin typeface="+mn-lt"/>
              </a:rPr>
              <a:t>相继二字 </a:t>
            </a:r>
            <a:r>
              <a:rPr lang="en-US" altLang="zh-CN" sz="2000" b="1" dirty="0">
                <a:solidFill>
                  <a:srgbClr val="FF3300"/>
                </a:solidFill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rgbClr val="FF3300"/>
                </a:solidFill>
                <a:latin typeface="+mn-lt"/>
              </a:rPr>
              <a:t> </a:t>
            </a:r>
            <a:r>
              <a:rPr lang="zh-CN" altLang="en-US" sz="2000" b="1" dirty="0">
                <a:solidFill>
                  <a:srgbClr val="FF3300"/>
                </a:solidFill>
                <a:latin typeface="+mn-lt"/>
              </a:rPr>
              <a:t>寄存器、</a:t>
            </a:r>
            <a:r>
              <a:rPr lang="en-US" altLang="zh-CN" sz="2000" b="1" dirty="0">
                <a:solidFill>
                  <a:srgbClr val="FF3300"/>
                </a:solidFill>
                <a:latin typeface="+mn-lt"/>
              </a:rPr>
              <a:t>ES</a:t>
            </a:r>
          </a:p>
          <a:p>
            <a:pPr eaLnBrk="0" hangingPunct="0">
              <a:spcBef>
                <a:spcPts val="600"/>
              </a:spcBef>
            </a:pPr>
            <a:endParaRPr lang="en-US" altLang="zh-CN" sz="2000" dirty="0">
              <a:solidFill>
                <a:srgbClr val="FF3300"/>
              </a:solidFill>
              <a:latin typeface="+mn-lt"/>
            </a:endParaRPr>
          </a:p>
          <a:p>
            <a:pPr eaLnBrk="0" hangingPunct="0"/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注意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:   </a:t>
            </a:r>
          </a:p>
          <a:p>
            <a:pPr eaLnBrk="0" hangingPunct="0">
              <a:lnSpc>
                <a:spcPct val="115000"/>
              </a:lnSpc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        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不影响标志位</a:t>
            </a:r>
          </a:p>
          <a:p>
            <a:pPr lvl="1" eaLnBrk="0" hangingPunct="0">
              <a:lnSpc>
                <a:spcPct val="115000"/>
              </a:lnSpc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zh-CN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REG 不能是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段寄存器</a:t>
            </a:r>
          </a:p>
          <a:p>
            <a:pPr lvl="1" eaLnBrk="0" hangingPunct="0">
              <a:lnSpc>
                <a:spcPct val="115000"/>
              </a:lnSpc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SRC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必须为存储器寻址方式</a:t>
            </a:r>
            <a:r>
              <a:rPr lang="en-US" altLang="zh-CN" sz="2000" b="1" dirty="0">
                <a:solidFill>
                  <a:srgbClr val="FF3300"/>
                </a:solidFill>
                <a:latin typeface="+mn-lt"/>
              </a:rPr>
              <a:t> </a:t>
            </a:r>
            <a:endParaRPr lang="en-US" altLang="zh-CN" sz="2000" dirty="0">
              <a:solidFill>
                <a:srgbClr val="FF3300"/>
              </a:solidFill>
              <a:latin typeface="+mn-lt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数据传送指令</a:t>
            </a:r>
          </a:p>
        </p:txBody>
      </p:sp>
    </p:spTree>
    <p:extLst>
      <p:ext uri="{BB962C8B-B14F-4D97-AF65-F5344CB8AC3E}">
        <p14:creationId xmlns:p14="http://schemas.microsoft.com/office/powerpoint/2010/main" val="1820579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43009"/>
          <p:cNvSpPr txBox="1"/>
          <p:nvPr/>
        </p:nvSpPr>
        <p:spPr>
          <a:xfrm>
            <a:off x="1143000" y="1020762"/>
            <a:ext cx="7389440" cy="18158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例：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LDS    DI,  [BX]</a:t>
            </a:r>
          </a:p>
          <a:p>
            <a:pPr algn="just" eaLnBrk="0" hangingPunct="0"/>
            <a:r>
              <a:rPr lang="zh-CN" altLang="en-US" sz="2200" dirty="0">
                <a:solidFill>
                  <a:srgbClr val="000000"/>
                </a:solidFill>
                <a:sym typeface="Monotype Sorts" pitchFamily="2" charset="2"/>
              </a:rPr>
              <a:t>如指令执行前（</a:t>
            </a:r>
            <a:r>
              <a:rPr lang="en-US" altLang="zh-CN" sz="2200" dirty="0">
                <a:solidFill>
                  <a:srgbClr val="000000"/>
                </a:solidFill>
                <a:sym typeface="Monotype Sorts" pitchFamily="2" charset="2"/>
              </a:rPr>
              <a:t>DS</a:t>
            </a:r>
            <a:r>
              <a:rPr lang="zh-CN" altLang="en-US" sz="2200" dirty="0">
                <a:solidFill>
                  <a:srgbClr val="000000"/>
                </a:solidFill>
                <a:sym typeface="Monotype Sorts" pitchFamily="2" charset="2"/>
              </a:rPr>
              <a:t>）</a:t>
            </a:r>
            <a:r>
              <a:rPr lang="en-US" altLang="zh-CN" sz="2200" dirty="0">
                <a:solidFill>
                  <a:srgbClr val="000000"/>
                </a:solidFill>
                <a:sym typeface="Monotype Sorts" pitchFamily="2" charset="2"/>
              </a:rPr>
              <a:t>=B000H</a:t>
            </a:r>
            <a:r>
              <a:rPr lang="zh-CN" altLang="en-US" sz="2200" dirty="0">
                <a:solidFill>
                  <a:srgbClr val="000000"/>
                </a:solidFill>
                <a:sym typeface="Monotype Sorts" pitchFamily="2" charset="2"/>
              </a:rPr>
              <a:t>，（</a:t>
            </a:r>
            <a:r>
              <a:rPr lang="en-US" altLang="zh-CN" sz="2200" dirty="0">
                <a:solidFill>
                  <a:srgbClr val="000000"/>
                </a:solidFill>
                <a:sym typeface="Monotype Sorts" pitchFamily="2" charset="2"/>
              </a:rPr>
              <a:t>BX</a:t>
            </a:r>
            <a:r>
              <a:rPr lang="zh-CN" altLang="en-US" sz="2200" dirty="0">
                <a:solidFill>
                  <a:srgbClr val="000000"/>
                </a:solidFill>
                <a:sym typeface="Monotype Sorts" pitchFamily="2" charset="2"/>
              </a:rPr>
              <a:t>）</a:t>
            </a:r>
            <a:r>
              <a:rPr lang="en-US" altLang="zh-CN" sz="2200" dirty="0">
                <a:solidFill>
                  <a:srgbClr val="000000"/>
                </a:solidFill>
                <a:sym typeface="Monotype Sorts" pitchFamily="2" charset="2"/>
              </a:rPr>
              <a:t>=080AH</a:t>
            </a:r>
            <a:r>
              <a:rPr lang="zh-CN" altLang="en-US" sz="2200" dirty="0">
                <a:solidFill>
                  <a:srgbClr val="000000"/>
                </a:solidFill>
                <a:sym typeface="Monotype Sorts" pitchFamily="2" charset="2"/>
              </a:rPr>
              <a:t>，</a:t>
            </a:r>
            <a:endParaRPr lang="en-US" altLang="zh-CN" sz="2200" dirty="0">
              <a:solidFill>
                <a:srgbClr val="000000"/>
              </a:solidFill>
              <a:sym typeface="Monotype Sorts" pitchFamily="2" charset="2"/>
            </a:endParaRPr>
          </a:p>
          <a:p>
            <a:pPr algn="just" eaLnBrk="0" hangingPunct="0"/>
            <a:r>
              <a:rPr lang="zh-CN" altLang="en-US" sz="2200" dirty="0">
                <a:solidFill>
                  <a:srgbClr val="000000"/>
                </a:solidFill>
                <a:sym typeface="Monotype Sorts" pitchFamily="2" charset="2"/>
              </a:rPr>
              <a:t>（</a:t>
            </a:r>
            <a:r>
              <a:rPr lang="en-US" altLang="zh-CN" sz="2200" dirty="0">
                <a:solidFill>
                  <a:srgbClr val="000000"/>
                </a:solidFill>
                <a:sym typeface="Monotype Sorts" pitchFamily="2" charset="2"/>
              </a:rPr>
              <a:t>B080AH</a:t>
            </a:r>
            <a:r>
              <a:rPr lang="zh-CN" altLang="en-US" sz="2200" dirty="0">
                <a:solidFill>
                  <a:srgbClr val="000000"/>
                </a:solidFill>
                <a:sym typeface="Monotype Sorts" pitchFamily="2" charset="2"/>
              </a:rPr>
              <a:t>）</a:t>
            </a:r>
            <a:r>
              <a:rPr lang="en-US" altLang="zh-CN" sz="2200" dirty="0">
                <a:solidFill>
                  <a:srgbClr val="000000"/>
                </a:solidFill>
                <a:sym typeface="Monotype Sorts" pitchFamily="2" charset="2"/>
              </a:rPr>
              <a:t>=05AEH</a:t>
            </a:r>
            <a:r>
              <a:rPr lang="zh-CN" altLang="en-US" sz="2200" dirty="0">
                <a:solidFill>
                  <a:srgbClr val="000000"/>
                </a:solidFill>
                <a:sym typeface="Monotype Sorts" pitchFamily="2" charset="2"/>
              </a:rPr>
              <a:t>， （</a:t>
            </a:r>
            <a:r>
              <a:rPr lang="en-US" altLang="zh-CN" sz="2200" dirty="0">
                <a:solidFill>
                  <a:srgbClr val="000000"/>
                </a:solidFill>
                <a:sym typeface="Monotype Sorts" pitchFamily="2" charset="2"/>
              </a:rPr>
              <a:t>B080CH</a:t>
            </a:r>
            <a:r>
              <a:rPr lang="zh-CN" altLang="en-US" sz="2200" dirty="0">
                <a:solidFill>
                  <a:srgbClr val="000000"/>
                </a:solidFill>
                <a:sym typeface="Monotype Sorts" pitchFamily="2" charset="2"/>
              </a:rPr>
              <a:t>）</a:t>
            </a:r>
            <a:r>
              <a:rPr lang="en-US" altLang="zh-CN" sz="2200" dirty="0">
                <a:solidFill>
                  <a:srgbClr val="000000"/>
                </a:solidFill>
                <a:sym typeface="Monotype Sorts" pitchFamily="2" charset="2"/>
              </a:rPr>
              <a:t>=4000H</a:t>
            </a:r>
          </a:p>
          <a:p>
            <a:pPr algn="just" eaLnBrk="0" hangingPunct="0"/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sym typeface="Monotype Sorts" pitchFamily="2" charset="2"/>
            </a:endParaRPr>
          </a:p>
          <a:p>
            <a:pPr algn="just" eaLnBrk="0" hangingPunct="0"/>
            <a:r>
              <a:rPr lang="zh-CN" altLang="en-US" sz="2200" dirty="0">
                <a:solidFill>
                  <a:srgbClr val="000000"/>
                </a:solidFill>
                <a:sym typeface="Monotype Sorts" pitchFamily="2" charset="2"/>
              </a:rPr>
              <a:t>则指令执行后（</a:t>
            </a:r>
            <a:r>
              <a:rPr lang="en-US" altLang="zh-CN" sz="2200" dirty="0">
                <a:solidFill>
                  <a:srgbClr val="000000"/>
                </a:solidFill>
                <a:sym typeface="Monotype Sorts" pitchFamily="2" charset="2"/>
              </a:rPr>
              <a:t>DI</a:t>
            </a:r>
            <a:r>
              <a:rPr lang="zh-CN" altLang="en-US" sz="2200" dirty="0">
                <a:solidFill>
                  <a:srgbClr val="000000"/>
                </a:solidFill>
                <a:sym typeface="Monotype Sorts" pitchFamily="2" charset="2"/>
              </a:rPr>
              <a:t>）</a:t>
            </a:r>
            <a:r>
              <a:rPr lang="en-US" altLang="zh-CN" sz="2200" dirty="0">
                <a:solidFill>
                  <a:srgbClr val="000000"/>
                </a:solidFill>
                <a:sym typeface="Monotype Sorts" pitchFamily="2" charset="2"/>
              </a:rPr>
              <a:t>= 05AEH </a:t>
            </a:r>
            <a:r>
              <a:rPr lang="zh-CN" altLang="en-US" sz="2200" dirty="0">
                <a:solidFill>
                  <a:srgbClr val="000000"/>
                </a:solidFill>
                <a:sym typeface="Monotype Sorts" pitchFamily="2" charset="2"/>
              </a:rPr>
              <a:t>，（</a:t>
            </a:r>
            <a:r>
              <a:rPr lang="en-US" altLang="zh-CN" sz="2200" dirty="0">
                <a:solidFill>
                  <a:srgbClr val="000000"/>
                </a:solidFill>
                <a:sym typeface="Monotype Sorts" pitchFamily="2" charset="2"/>
              </a:rPr>
              <a:t>DS</a:t>
            </a:r>
            <a:r>
              <a:rPr lang="zh-CN" altLang="en-US" sz="2200" dirty="0">
                <a:solidFill>
                  <a:srgbClr val="000000"/>
                </a:solidFill>
                <a:sym typeface="Monotype Sorts" pitchFamily="2" charset="2"/>
              </a:rPr>
              <a:t>）</a:t>
            </a:r>
            <a:r>
              <a:rPr lang="en-US" altLang="zh-CN" sz="2200" dirty="0">
                <a:solidFill>
                  <a:srgbClr val="000000"/>
                </a:solidFill>
                <a:sym typeface="Monotype Sorts" pitchFamily="2" charset="2"/>
              </a:rPr>
              <a:t>=4000H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sym typeface="Monotype Sorts" pitchFamily="2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6079" y="3385269"/>
            <a:ext cx="8324373" cy="3140075"/>
            <a:chOff x="316079" y="3385269"/>
            <a:chExt cx="8324373" cy="3140075"/>
          </a:xfrm>
        </p:grpSpPr>
        <p:sp>
          <p:nvSpPr>
            <p:cNvPr id="43012" name="直接连接符 43011"/>
            <p:cNvSpPr/>
            <p:nvPr/>
          </p:nvSpPr>
          <p:spPr>
            <a:xfrm>
              <a:off x="1954007" y="3736107"/>
              <a:ext cx="0" cy="259080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13" name="直接连接符 43012"/>
            <p:cNvSpPr/>
            <p:nvPr/>
          </p:nvSpPr>
          <p:spPr>
            <a:xfrm>
              <a:off x="1954007" y="4193307"/>
              <a:ext cx="1143000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14" name="直接连接符 43013"/>
            <p:cNvSpPr/>
            <p:nvPr/>
          </p:nvSpPr>
          <p:spPr>
            <a:xfrm>
              <a:off x="1954007" y="4574307"/>
              <a:ext cx="1143000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15" name="直接连接符 43014"/>
            <p:cNvSpPr/>
            <p:nvPr/>
          </p:nvSpPr>
          <p:spPr>
            <a:xfrm>
              <a:off x="1954007" y="4955307"/>
              <a:ext cx="1143000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16" name="直接连接符 43015"/>
            <p:cNvSpPr/>
            <p:nvPr/>
          </p:nvSpPr>
          <p:spPr>
            <a:xfrm>
              <a:off x="1954007" y="5336307"/>
              <a:ext cx="1143000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17" name="直接连接符 43016"/>
            <p:cNvSpPr/>
            <p:nvPr/>
          </p:nvSpPr>
          <p:spPr>
            <a:xfrm>
              <a:off x="1954007" y="5717307"/>
              <a:ext cx="1143000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18" name="直接连接符 43017"/>
            <p:cNvSpPr/>
            <p:nvPr/>
          </p:nvSpPr>
          <p:spPr>
            <a:xfrm>
              <a:off x="3097007" y="3736107"/>
              <a:ext cx="0" cy="259080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19" name="文本框 43018"/>
            <p:cNvSpPr txBox="1"/>
            <p:nvPr/>
          </p:nvSpPr>
          <p:spPr>
            <a:xfrm>
              <a:off x="2182607" y="4117107"/>
              <a:ext cx="762000" cy="161607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40 H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00 H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00 H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30 H </a:t>
              </a:r>
            </a:p>
          </p:txBody>
        </p:sp>
        <p:sp>
          <p:nvSpPr>
            <p:cNvPr id="43020" name="文本框 43019"/>
            <p:cNvSpPr txBox="1"/>
            <p:nvPr/>
          </p:nvSpPr>
          <p:spPr>
            <a:xfrm>
              <a:off x="316079" y="3951727"/>
              <a:ext cx="1718320" cy="6463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1800" dirty="0">
                  <a:solidFill>
                    <a:srgbClr val="000000"/>
                  </a:solidFill>
                  <a:sym typeface="Symbol" panose="05050102010706020507" pitchFamily="18" charset="2"/>
                </a:rPr>
                <a:t>DS</a:t>
              </a:r>
              <a:r>
                <a:rPr lang="zh-CN" altLang="en-US" sz="1800" dirty="0">
                  <a:solidFill>
                    <a:srgbClr val="000000"/>
                  </a:solidFill>
                  <a:sym typeface="Symbol" panose="05050102010706020507" pitchFamily="18" charset="2"/>
                </a:rPr>
                <a:t>：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TABLE</a:t>
              </a:r>
            </a:p>
            <a:p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(0000H):1000H</a:t>
              </a:r>
            </a:p>
          </p:txBody>
        </p:sp>
        <p:sp>
          <p:nvSpPr>
            <p:cNvPr id="43021" name="文本框 43020"/>
            <p:cNvSpPr txBox="1"/>
            <p:nvPr/>
          </p:nvSpPr>
          <p:spPr>
            <a:xfrm>
              <a:off x="3752539" y="3385269"/>
              <a:ext cx="4887913" cy="314007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MOV  BX, TABLE                   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; (BX)=0040H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MOV  BX, OFFSET TABLE   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; (BX)=1000H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LEA  BX, TABLE                     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; (BX)=1000H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LDS  BX, TABLE                     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; (BX)=0040H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                    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; (DS)=3000H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LES  BX, TABLE                     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; (BX)=0040H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                    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; (ES)=3000H</a:t>
              </a:r>
              <a:endPara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数据传送指令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76987B7-51B8-4DCB-BECA-7B90BB8F89F7}"/>
              </a:ext>
            </a:extLst>
          </p:cNvPr>
          <p:cNvSpPr/>
          <p:nvPr/>
        </p:nvSpPr>
        <p:spPr bwMode="auto">
          <a:xfrm>
            <a:off x="4652963" y="5961481"/>
            <a:ext cx="3696926" cy="545405"/>
          </a:xfrm>
          <a:prstGeom prst="rect">
            <a:avLst/>
          </a:prstGeom>
          <a:solidFill>
            <a:schemeClr val="bg1"/>
          </a:solidFill>
          <a:ln w="19050" cap="flat" cmpd="sng" algn="ctr"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dash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4" name="矩形 44033"/>
          <p:cNvSpPr/>
          <p:nvPr/>
        </p:nvSpPr>
        <p:spPr>
          <a:xfrm>
            <a:off x="791580" y="944724"/>
            <a:ext cx="7524836" cy="5016758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标志寄存器传送指令</a:t>
            </a:r>
          </a:p>
          <a:p>
            <a:pPr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标志送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AH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指令：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LAHF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Load AH </a:t>
            </a:r>
            <a:r>
              <a:rPr lang="en-US" altLang="zh-CN" sz="2000" b="0" dirty="0">
                <a:solidFill>
                  <a:srgbClr val="000000"/>
                </a:solidFill>
              </a:rPr>
              <a:t>with Flags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        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(AH)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(FLAGS的低字节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eaLnBrk="0" hangingPunct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</a:p>
          <a:p>
            <a:pPr eaLnBrk="0" hangingPunct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     AH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送标志寄存器指令：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SAHF</a:t>
            </a:r>
            <a:r>
              <a:rPr lang="zh-CN" altLang="en-US" sz="2000" b="0" dirty="0">
                <a:solidFill>
                  <a:srgbClr val="000000"/>
                </a:solidFill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</a:rPr>
              <a:t>Save AH into Flags</a:t>
            </a:r>
            <a:r>
              <a:rPr lang="zh-CN" altLang="en-US" sz="2000" b="0" dirty="0">
                <a:solidFill>
                  <a:srgbClr val="000000"/>
                </a:solidFill>
              </a:rPr>
              <a:t>）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                   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(FLAGS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的低字节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(AH)</a:t>
            </a:r>
          </a:p>
          <a:p>
            <a:pPr eaLnBrk="0" hangingPunct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</a:p>
          <a:p>
            <a:pPr eaLnBrk="0" hangingPunct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标志进栈指令：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PUSHF</a:t>
            </a:r>
          </a:p>
          <a:p>
            <a:pPr eaLnBrk="0" hangingPunct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      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(SP)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(SP) - 2</a:t>
            </a:r>
          </a:p>
          <a:p>
            <a:pPr lvl="2" eaLnBrk="0" hangingPunct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( (SP)+1,  (SP) )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(FLAGS)</a:t>
            </a:r>
          </a:p>
          <a:p>
            <a:pPr lvl="2" eaLnBrk="0" hangingPunct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　  </a:t>
            </a:r>
          </a:p>
          <a:p>
            <a:pPr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     标志出栈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指令：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POPF</a:t>
            </a:r>
          </a:p>
          <a:p>
            <a:pPr eaLnBrk="0" hangingPunct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      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(FLAGS)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( (SP)+1,  (SP) )</a:t>
            </a:r>
          </a:p>
          <a:p>
            <a:pPr lvl="2" eaLnBrk="0" hangingPunct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(SP)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(SP) + 2</a:t>
            </a:r>
          </a:p>
          <a:p>
            <a:pPr lvl="2" eaLnBrk="0" hangingPunct="0"/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0" hangingPunct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*  SAHF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POPF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影响标志位</a:t>
            </a: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数据传送指令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995363" y="6043761"/>
            <a:ext cx="7315200" cy="409575"/>
            <a:chOff x="192" y="2256"/>
            <a:chExt cx="5376" cy="258"/>
          </a:xfrm>
        </p:grpSpPr>
        <p:sp>
          <p:nvSpPr>
            <p:cNvPr id="54" name="文本框 77832"/>
            <p:cNvSpPr txBox="1"/>
            <p:nvPr/>
          </p:nvSpPr>
          <p:spPr>
            <a:xfrm>
              <a:off x="192" y="2256"/>
              <a:ext cx="336" cy="25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endParaRPr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文本框 77833"/>
            <p:cNvSpPr txBox="1"/>
            <p:nvPr/>
          </p:nvSpPr>
          <p:spPr>
            <a:xfrm>
              <a:off x="528" y="2256"/>
              <a:ext cx="336" cy="25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endParaRPr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文本框 77834"/>
            <p:cNvSpPr txBox="1"/>
            <p:nvPr/>
          </p:nvSpPr>
          <p:spPr>
            <a:xfrm>
              <a:off x="864" y="2256"/>
              <a:ext cx="336" cy="25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endParaRPr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文本框 77835"/>
            <p:cNvSpPr txBox="1"/>
            <p:nvPr/>
          </p:nvSpPr>
          <p:spPr>
            <a:xfrm>
              <a:off x="1200" y="2256"/>
              <a:ext cx="336" cy="25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endParaRPr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文本框 77836"/>
            <p:cNvSpPr txBox="1"/>
            <p:nvPr/>
          </p:nvSpPr>
          <p:spPr>
            <a:xfrm>
              <a:off x="1536" y="2256"/>
              <a:ext cx="336" cy="25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endParaRPr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文本框 77837"/>
            <p:cNvSpPr txBox="1"/>
            <p:nvPr/>
          </p:nvSpPr>
          <p:spPr>
            <a:xfrm>
              <a:off x="1872" y="2256"/>
              <a:ext cx="336" cy="25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endParaRPr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文本框 77838"/>
            <p:cNvSpPr txBox="1"/>
            <p:nvPr/>
          </p:nvSpPr>
          <p:spPr>
            <a:xfrm>
              <a:off x="2208" y="2256"/>
              <a:ext cx="336" cy="25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endParaRPr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文本框 77839"/>
            <p:cNvSpPr txBox="1"/>
            <p:nvPr/>
          </p:nvSpPr>
          <p:spPr>
            <a:xfrm>
              <a:off x="2544" y="2256"/>
              <a:ext cx="336" cy="25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endParaRPr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880" y="2256"/>
              <a:ext cx="2688" cy="258"/>
              <a:chOff x="1200" y="2352"/>
              <a:chExt cx="2688" cy="258"/>
            </a:xfrm>
          </p:grpSpPr>
          <p:sp>
            <p:nvSpPr>
              <p:cNvPr id="63" name="文本框 77841"/>
              <p:cNvSpPr txBox="1"/>
              <p:nvPr/>
            </p:nvSpPr>
            <p:spPr>
              <a:xfrm>
                <a:off x="1200" y="2352"/>
                <a:ext cx="336" cy="258"/>
              </a:xfrm>
              <a:prstGeom prst="rect">
                <a:avLst/>
              </a:prstGeom>
              <a:no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endParaRPr sz="2000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" name="文本框 77842"/>
              <p:cNvSpPr txBox="1"/>
              <p:nvPr/>
            </p:nvSpPr>
            <p:spPr>
              <a:xfrm>
                <a:off x="1536" y="2352"/>
                <a:ext cx="336" cy="258"/>
              </a:xfrm>
              <a:prstGeom prst="rect">
                <a:avLst/>
              </a:prstGeom>
              <a:no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endParaRPr sz="2000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" name="文本框 77843"/>
              <p:cNvSpPr txBox="1"/>
              <p:nvPr/>
            </p:nvSpPr>
            <p:spPr>
              <a:xfrm>
                <a:off x="1872" y="2352"/>
                <a:ext cx="336" cy="258"/>
              </a:xfrm>
              <a:prstGeom prst="rect">
                <a:avLst/>
              </a:prstGeom>
              <a:no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endParaRPr sz="2000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" name="文本框 77844"/>
              <p:cNvSpPr txBox="1"/>
              <p:nvPr/>
            </p:nvSpPr>
            <p:spPr>
              <a:xfrm>
                <a:off x="2208" y="2352"/>
                <a:ext cx="336" cy="258"/>
              </a:xfrm>
              <a:prstGeom prst="rect">
                <a:avLst/>
              </a:prstGeom>
              <a:no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endParaRPr sz="2000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文本框 77845"/>
              <p:cNvSpPr txBox="1"/>
              <p:nvPr/>
            </p:nvSpPr>
            <p:spPr>
              <a:xfrm>
                <a:off x="2544" y="2352"/>
                <a:ext cx="336" cy="258"/>
              </a:xfrm>
              <a:prstGeom prst="rect">
                <a:avLst/>
              </a:prstGeom>
              <a:no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endParaRPr sz="2000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文本框 77846"/>
              <p:cNvSpPr txBox="1"/>
              <p:nvPr/>
            </p:nvSpPr>
            <p:spPr>
              <a:xfrm>
                <a:off x="2880" y="2352"/>
                <a:ext cx="336" cy="258"/>
              </a:xfrm>
              <a:prstGeom prst="rect">
                <a:avLst/>
              </a:prstGeom>
              <a:no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endParaRPr sz="2000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文本框 77847"/>
              <p:cNvSpPr txBox="1"/>
              <p:nvPr/>
            </p:nvSpPr>
            <p:spPr>
              <a:xfrm>
                <a:off x="3216" y="2352"/>
                <a:ext cx="336" cy="258"/>
              </a:xfrm>
              <a:prstGeom prst="rect">
                <a:avLst/>
              </a:prstGeom>
              <a:no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endParaRPr sz="2000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文本框 77848"/>
              <p:cNvSpPr txBox="1"/>
              <p:nvPr/>
            </p:nvSpPr>
            <p:spPr>
              <a:xfrm>
                <a:off x="3552" y="2352"/>
                <a:ext cx="336" cy="258"/>
              </a:xfrm>
              <a:prstGeom prst="rect">
                <a:avLst/>
              </a:prstGeom>
              <a:no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endParaRPr sz="2000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1" name="文本框 77851"/>
          <p:cNvSpPr txBox="1"/>
          <p:nvPr/>
        </p:nvSpPr>
        <p:spPr>
          <a:xfrm>
            <a:off x="2857636" y="6086264"/>
            <a:ext cx="5638800" cy="3365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 dirty="0">
                <a:latin typeface="Times New Roman" panose="02020603050405020304" pitchFamily="18" charset="0"/>
              </a:rPr>
              <a:t>OF   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DF    IF    TF     </a:t>
            </a:r>
            <a:r>
              <a:rPr lang="en-US" altLang="zh-CN" sz="1600" b="1" dirty="0">
                <a:latin typeface="Times New Roman" panose="02020603050405020304" pitchFamily="18" charset="0"/>
              </a:rPr>
              <a:t>SF    ZF            AF             PF             CF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45057"/>
          <p:cNvSpPr txBox="1"/>
          <p:nvPr/>
        </p:nvSpPr>
        <p:spPr>
          <a:xfrm>
            <a:off x="452120" y="944724"/>
            <a:ext cx="8050704" cy="56323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类型转换指令</a:t>
            </a:r>
          </a:p>
          <a:p>
            <a:pPr algn="just"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algn="just"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CBW          AL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AX 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AL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中的内容符号扩展到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AX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 若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(AL)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的最高有效位为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(AH)= 00H</a:t>
            </a: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(AL)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的最高有效位为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(AH)= FFH</a:t>
            </a:r>
          </a:p>
          <a:p>
            <a:pPr algn="just" eaLnBrk="0" hangingPunct="0"/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CWD         AX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(DX, AX) </a:t>
            </a:r>
            <a:r>
              <a:rPr lang="zh-CN" altLang="en-US" sz="2000" b="0" dirty="0">
                <a:solidFill>
                  <a:srgbClr val="000000"/>
                </a:solidFill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</a:rPr>
              <a:t>AX</a:t>
            </a:r>
            <a:r>
              <a:rPr lang="zh-CN" altLang="en-US" sz="2000" b="0" dirty="0">
                <a:solidFill>
                  <a:srgbClr val="000000"/>
                </a:solidFill>
              </a:rPr>
              <a:t>中的内容符号扩展到</a:t>
            </a:r>
            <a:r>
              <a:rPr lang="en-US" altLang="zh-CN" sz="2000" b="0" dirty="0">
                <a:solidFill>
                  <a:srgbClr val="000000"/>
                </a:solidFill>
              </a:rPr>
              <a:t>DX</a:t>
            </a:r>
            <a:r>
              <a:rPr lang="zh-CN" altLang="en-US" sz="2000" b="0" dirty="0">
                <a:solidFill>
                  <a:srgbClr val="000000"/>
                </a:solidFill>
              </a:rPr>
              <a:t>：</a:t>
            </a:r>
            <a:r>
              <a:rPr lang="en-US" altLang="zh-CN" sz="2000" b="0" dirty="0">
                <a:solidFill>
                  <a:srgbClr val="000000"/>
                </a:solidFill>
              </a:rPr>
              <a:t>AX</a:t>
            </a:r>
            <a:r>
              <a:rPr lang="zh-CN" altLang="en-US" sz="2000" b="0" dirty="0">
                <a:solidFill>
                  <a:srgbClr val="000000"/>
                </a:solidFill>
              </a:rPr>
              <a:t>）</a:t>
            </a:r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执行操作：若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(AX)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的最高有效位为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(DX)= 0000H</a:t>
            </a: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(AX)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的最高有效位为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(DX)= FFFFH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例：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(AX) = 0BA45H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CBW              ; (AX)=0045H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CWD              ; (DX)=0FFFFH  (AX)=0BA45H</a:t>
            </a:r>
          </a:p>
          <a:p>
            <a:pPr eaLnBrk="0" hangingPunct="0"/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*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无操作数指令</a:t>
            </a:r>
          </a:p>
          <a:p>
            <a:pPr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隐含对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AL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或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AX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进行符号扩展</a:t>
            </a:r>
          </a:p>
          <a:p>
            <a:pPr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不影响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条件标志位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数据传送指令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120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第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3&amp;4</a:t>
            </a:r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讲：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8086/8088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的指令系统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9612" y="1124744"/>
            <a:ext cx="550861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>
                <a:sym typeface="+mn-ea"/>
              </a:rPr>
              <a:t>建立汇编程序</a:t>
            </a:r>
            <a:endParaRPr lang="en-US" altLang="zh-CN" dirty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汇编语言程序格式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>
                <a:sym typeface="+mn-ea"/>
              </a:rPr>
              <a:t>伪指令</a:t>
            </a:r>
            <a:endParaRPr lang="en-US" altLang="zh-CN" dirty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表达式</a:t>
            </a:r>
            <a:r>
              <a:rPr lang="zh-CN" altLang="en-US" dirty="0" smtClean="0">
                <a:sym typeface="+mn-ea"/>
              </a:rPr>
              <a:t>操作符</a:t>
            </a:r>
            <a:endParaRPr lang="en-US" altLang="zh-CN" dirty="0" smtClean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/>
              <a:t>数据</a:t>
            </a:r>
            <a:r>
              <a:rPr lang="zh-CN" altLang="en-US" dirty="0"/>
              <a:t>传送指令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olidFill>
                  <a:srgbClr val="FF0000"/>
                </a:solidFill>
              </a:rPr>
              <a:t>算术指令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/>
              <a:t>逻辑指令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6467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46081"/>
          <p:cNvSpPr/>
          <p:nvPr/>
        </p:nvSpPr>
        <p:spPr>
          <a:xfrm>
            <a:off x="863588" y="1448780"/>
            <a:ext cx="6705600" cy="4248472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marL="1143000" lvl="2" indent="-228600"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 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加法指令</a:t>
            </a:r>
          </a:p>
          <a:p>
            <a:pPr marL="1143000" lvl="2" indent="-228600"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ADD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ADC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INC</a:t>
            </a:r>
          </a:p>
          <a:p>
            <a:pPr marL="1143000" lvl="2" indent="-228600"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 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减法指令</a:t>
            </a:r>
          </a:p>
          <a:p>
            <a:pPr marL="1143000" lvl="2" indent="-228600"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SUB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SBB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DEC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NEG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CMP</a:t>
            </a:r>
          </a:p>
          <a:p>
            <a:pPr marL="1143000" lvl="2" indent="-228600"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 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乘法指令</a:t>
            </a:r>
          </a:p>
          <a:p>
            <a:pPr marL="1143000" lvl="2" indent="-228600"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MUL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IMUL  </a:t>
            </a:r>
          </a:p>
          <a:p>
            <a:pPr marL="1143000" lvl="2" indent="-228600"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 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除法指令</a:t>
            </a:r>
          </a:p>
          <a:p>
            <a:pPr marL="1143000" lvl="2" indent="-228600"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DIV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IDIV</a:t>
            </a: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算术指令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47105"/>
          <p:cNvSpPr txBox="1"/>
          <p:nvPr/>
        </p:nvSpPr>
        <p:spPr>
          <a:xfrm>
            <a:off x="1043608" y="1268760"/>
            <a:ext cx="7239000" cy="4770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   </a:t>
            </a:r>
            <a:r>
              <a:rPr lang="zh-CN" altLang="en-US" sz="2000" b="0" dirty="0">
                <a:solidFill>
                  <a:srgbClr val="000000"/>
                </a:solidFill>
              </a:rPr>
              <a:t>加法指令</a:t>
            </a:r>
          </a:p>
          <a:p>
            <a:pPr algn="just" eaLnBrk="0" hangingPunct="0"/>
            <a:endParaRPr lang="zh-CN" altLang="en-US" sz="2000" b="0" dirty="0">
              <a:solidFill>
                <a:srgbClr val="000000"/>
              </a:solidFill>
            </a:endParaRPr>
          </a:p>
          <a:p>
            <a:pPr algn="just" eaLnBrk="0" hangingPunct="0"/>
            <a:r>
              <a:rPr lang="zh-CN" altLang="en-US" sz="2000" b="0" dirty="0">
                <a:solidFill>
                  <a:srgbClr val="000000"/>
                </a:solidFill>
                <a:sym typeface="Webdings" panose="05030102010509060703" pitchFamily="18" charset="2"/>
              </a:rPr>
              <a:t>     </a:t>
            </a:r>
            <a:r>
              <a:rPr lang="zh-CN" altLang="en-US" sz="2000" b="0" dirty="0">
                <a:solidFill>
                  <a:srgbClr val="000000"/>
                </a:solidFill>
              </a:rPr>
              <a:t>加法指令：    </a:t>
            </a:r>
            <a:r>
              <a:rPr lang="en-US" altLang="zh-CN" sz="2000" b="0" dirty="0">
                <a:solidFill>
                  <a:srgbClr val="000000"/>
                </a:solidFill>
              </a:rPr>
              <a:t>ADD  DST, SRC  </a:t>
            </a: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</a:rPr>
              <a:t>     </a:t>
            </a:r>
            <a:r>
              <a:rPr lang="zh-CN" altLang="en-US" sz="2000" b="0" dirty="0">
                <a:solidFill>
                  <a:srgbClr val="000000"/>
                </a:solidFill>
              </a:rPr>
              <a:t>执行操作：    </a:t>
            </a:r>
            <a:r>
              <a:rPr lang="en-US" altLang="zh-CN" sz="2000" b="0" dirty="0">
                <a:solidFill>
                  <a:srgbClr val="000000"/>
                </a:solidFill>
              </a:rPr>
              <a:t>(DST)  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000" b="0" dirty="0">
                <a:solidFill>
                  <a:srgbClr val="000000"/>
                </a:solidFill>
              </a:rPr>
              <a:t>  (SRC) + (DST)</a:t>
            </a:r>
          </a:p>
          <a:p>
            <a:pPr algn="just" eaLnBrk="0" hangingPunct="0"/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  <a:sym typeface="Webdings" panose="05030102010509060703" pitchFamily="18" charset="2"/>
              </a:rPr>
              <a:t>     </a:t>
            </a:r>
            <a:r>
              <a:rPr lang="zh-CN" altLang="en-US" sz="2000" b="0" dirty="0">
                <a:solidFill>
                  <a:srgbClr val="000000"/>
                </a:solidFill>
              </a:rPr>
              <a:t>带进位加法指令：  </a:t>
            </a:r>
            <a:r>
              <a:rPr lang="en-US" altLang="zh-CN" sz="2000" b="0" dirty="0">
                <a:solidFill>
                  <a:srgbClr val="000000"/>
                </a:solidFill>
              </a:rPr>
              <a:t>ADC  DST, SRC  </a:t>
            </a: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</a:rPr>
              <a:t>     </a:t>
            </a:r>
            <a:r>
              <a:rPr lang="zh-CN" altLang="en-US" sz="2000" b="0" dirty="0">
                <a:solidFill>
                  <a:srgbClr val="000000"/>
                </a:solidFill>
              </a:rPr>
              <a:t>执行操作：    </a:t>
            </a:r>
            <a:r>
              <a:rPr lang="en-US" altLang="zh-CN" sz="2000" b="0" dirty="0">
                <a:solidFill>
                  <a:srgbClr val="000000"/>
                </a:solidFill>
              </a:rPr>
              <a:t>(DST)  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000" b="0" dirty="0">
                <a:solidFill>
                  <a:srgbClr val="000000"/>
                </a:solidFill>
              </a:rPr>
              <a:t>  (SRC) + (DST) + CF</a:t>
            </a:r>
          </a:p>
          <a:p>
            <a:pPr algn="just" eaLnBrk="0" hangingPunct="0"/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  <a:sym typeface="Webdings" panose="05030102010509060703" pitchFamily="18" charset="2"/>
              </a:rPr>
              <a:t>     </a:t>
            </a:r>
            <a:r>
              <a:rPr lang="zh-CN" altLang="en-US" sz="2000" b="0" dirty="0">
                <a:solidFill>
                  <a:srgbClr val="000000"/>
                </a:solidFill>
              </a:rPr>
              <a:t>加</a:t>
            </a:r>
            <a:r>
              <a:rPr lang="en-US" altLang="zh-CN" sz="2000" b="0" dirty="0">
                <a:solidFill>
                  <a:srgbClr val="000000"/>
                </a:solidFill>
              </a:rPr>
              <a:t>1</a:t>
            </a:r>
            <a:r>
              <a:rPr lang="zh-CN" altLang="en-US" sz="2000" b="0" dirty="0">
                <a:solidFill>
                  <a:srgbClr val="000000"/>
                </a:solidFill>
              </a:rPr>
              <a:t>指令：        </a:t>
            </a:r>
            <a:r>
              <a:rPr lang="en-US" altLang="zh-CN" sz="2000" b="0" dirty="0">
                <a:solidFill>
                  <a:srgbClr val="000000"/>
                </a:solidFill>
              </a:rPr>
              <a:t>INC  OPR  </a:t>
            </a: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</a:rPr>
              <a:t>     </a:t>
            </a:r>
            <a:r>
              <a:rPr lang="zh-CN" altLang="en-US" sz="2000" b="0" dirty="0">
                <a:solidFill>
                  <a:srgbClr val="000000"/>
                </a:solidFill>
              </a:rPr>
              <a:t>执行操作：      </a:t>
            </a:r>
            <a:r>
              <a:rPr lang="en-US" altLang="zh-CN" sz="2000" b="0" dirty="0">
                <a:solidFill>
                  <a:srgbClr val="000000"/>
                </a:solidFill>
              </a:rPr>
              <a:t>(OPR)  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000" b="0" dirty="0">
                <a:solidFill>
                  <a:srgbClr val="000000"/>
                </a:solidFill>
              </a:rPr>
              <a:t>  (OPR) + 1</a:t>
            </a:r>
          </a:p>
          <a:p>
            <a:pPr algn="just" eaLnBrk="0" hangingPunct="0"/>
            <a:endParaRPr lang="en-US" altLang="zh-CN" sz="2000" b="0" dirty="0">
              <a:solidFill>
                <a:srgbClr val="000000"/>
              </a:solidFill>
            </a:endParaRPr>
          </a:p>
          <a:p>
            <a:pPr eaLnBrk="0" hangingPunct="0">
              <a:lnSpc>
                <a:spcPct val="140000"/>
              </a:lnSpc>
            </a:pP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</a:rPr>
              <a:t>注意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:             </a:t>
            </a:r>
          </a:p>
          <a:p>
            <a:pPr eaLnBrk="0" hangingPunct="0">
              <a:lnSpc>
                <a:spcPct val="140000"/>
              </a:lnSpc>
            </a:pPr>
            <a:r>
              <a:rPr lang="zh-CN" altLang="zh-CN" sz="2000" b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*  除INC指令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不影响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CF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标志外</a:t>
            </a:r>
            <a:r>
              <a:rPr lang="zh-CN" altLang="en-US" sz="2000" b="0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000" b="0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ADD</a:t>
            </a:r>
            <a:r>
              <a:rPr lang="zh-CN" altLang="en-US" sz="2000" b="0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2000" b="0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ADC</a:t>
            </a:r>
            <a:r>
              <a:rPr lang="zh-CN" altLang="en-US" sz="2000" b="0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均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对条件标志位有影响。</a:t>
            </a:r>
            <a:endParaRPr lang="en-US" altLang="zh-CN" sz="2000" b="0" dirty="0">
              <a:solidFill>
                <a:srgbClr val="000000"/>
              </a:solidFill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算术指令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49153"/>
          <p:cNvSpPr txBox="1"/>
          <p:nvPr/>
        </p:nvSpPr>
        <p:spPr>
          <a:xfrm>
            <a:off x="539552" y="951579"/>
            <a:ext cx="8064896" cy="43088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举例</a:t>
            </a:r>
            <a:r>
              <a:rPr lang="zh-CN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2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字节相加，</a:t>
            </a:r>
            <a:r>
              <a:rPr lang="zh-CN" altLang="zh-CN" sz="22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=8 </a:t>
            </a:r>
            <a:r>
              <a:rPr lang="zh-CN" altLang="zh-CN" sz="22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bit</a:t>
            </a:r>
            <a:r>
              <a:rPr lang="zh-CN" altLang="en-US" sz="22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zh-CN" sz="22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带符号</a:t>
            </a:r>
            <a:r>
              <a:rPr lang="zh-CN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数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(-128~127</a:t>
            </a:r>
            <a:r>
              <a:rPr lang="en-US" altLang="zh-CN" sz="22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无符号数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(0~255)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47564" y="1476077"/>
            <a:ext cx="3686808" cy="2454275"/>
            <a:chOff x="647564" y="1476077"/>
            <a:chExt cx="3686808" cy="2454275"/>
          </a:xfrm>
        </p:grpSpPr>
        <p:sp>
          <p:nvSpPr>
            <p:cNvPr id="49155" name="矩形 49154"/>
            <p:cNvSpPr/>
            <p:nvPr/>
          </p:nvSpPr>
          <p:spPr>
            <a:xfrm>
              <a:off x="719572" y="1645940"/>
              <a:ext cx="3429000" cy="180816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0 0 0 0   0 1 0 0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+  0 0 0 0   1 0 1 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0 0 0 0   1 1 1 1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带：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(+4)+(+11)=+15    OF=0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无：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4+11=15                CF=0</a:t>
              </a:r>
            </a:p>
          </p:txBody>
        </p:sp>
        <p:sp>
          <p:nvSpPr>
            <p:cNvPr id="49156" name="直接连接符 49155"/>
            <p:cNvSpPr/>
            <p:nvPr/>
          </p:nvSpPr>
          <p:spPr>
            <a:xfrm>
              <a:off x="1284784" y="2390477"/>
              <a:ext cx="2362200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9157" name="矩形 49156"/>
            <p:cNvSpPr/>
            <p:nvPr/>
          </p:nvSpPr>
          <p:spPr>
            <a:xfrm>
              <a:off x="647564" y="1476077"/>
              <a:ext cx="3685220" cy="2057400"/>
            </a:xfrm>
            <a:prstGeom prst="rect">
              <a:avLst/>
            </a:prstGeom>
            <a:noFill/>
            <a:ln w="12700" cap="flat" cmpd="sng">
              <a:solidFill>
                <a:schemeClr val="hlink"/>
              </a:solidFill>
              <a:prstDash val="dash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8" name="矩形 49157"/>
            <p:cNvSpPr/>
            <p:nvPr/>
          </p:nvSpPr>
          <p:spPr>
            <a:xfrm>
              <a:off x="827584" y="3533477"/>
              <a:ext cx="3506788" cy="39687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带符号数和无符号数都不溢出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13784" y="4329100"/>
            <a:ext cx="3746648" cy="2378075"/>
            <a:chOff x="4713784" y="4329100"/>
            <a:chExt cx="3746648" cy="2378075"/>
          </a:xfrm>
        </p:grpSpPr>
        <p:sp>
          <p:nvSpPr>
            <p:cNvPr id="49159" name="直接连接符 49158"/>
            <p:cNvSpPr/>
            <p:nvPr/>
          </p:nvSpPr>
          <p:spPr>
            <a:xfrm>
              <a:off x="5094784" y="5014987"/>
              <a:ext cx="2362200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9160" name="矩形 49159"/>
            <p:cNvSpPr/>
            <p:nvPr/>
          </p:nvSpPr>
          <p:spPr>
            <a:xfrm>
              <a:off x="4713784" y="4329100"/>
              <a:ext cx="3746648" cy="2057400"/>
            </a:xfrm>
            <a:prstGeom prst="rect">
              <a:avLst/>
            </a:prstGeom>
            <a:noFill/>
            <a:ln w="12700" cap="flat" cmpd="sng">
              <a:solidFill>
                <a:schemeClr val="hlink"/>
              </a:solidFill>
              <a:prstDash val="dash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1" name="矩形 49160"/>
            <p:cNvSpPr/>
            <p:nvPr/>
          </p:nvSpPr>
          <p:spPr>
            <a:xfrm>
              <a:off x="4713784" y="4405300"/>
              <a:ext cx="3581400" cy="194822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            0 0 0 0   1 0 0 1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        +  0 1 1 1   1 1 0 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            1 0 0 0   0 1 0 1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 </a:t>
              </a:r>
              <a:r>
                <a:rPr lang="zh-CN" altLang="en-US" sz="1800" b="1" dirty="0">
                  <a:solidFill>
                    <a:srgbClr val="000000"/>
                  </a:solidFill>
                </a:rPr>
                <a:t>带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:  (+9)+(+124)=133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00"/>
                  </a:solidFill>
                </a:rPr>
                <a:t>	</a:t>
              </a:r>
              <a:r>
                <a:rPr lang="zh-CN" altLang="en-US" sz="1800" b="1" dirty="0">
                  <a:solidFill>
                    <a:srgbClr val="000000"/>
                  </a:solidFill>
                </a:rPr>
                <a:t>现为：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-123      OF=1</a:t>
              </a:r>
              <a:r>
                <a:rPr lang="zh-CN" altLang="en-US" sz="1800" dirty="0">
                  <a:solidFill>
                    <a:srgbClr val="FF3300"/>
                  </a:solidFill>
                </a:rPr>
                <a:t> ？</a:t>
              </a:r>
              <a:endParaRPr lang="en-US" altLang="zh-CN" sz="1800" b="1" dirty="0">
                <a:solidFill>
                  <a:srgbClr val="000000"/>
                </a:solidFill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 </a:t>
              </a:r>
              <a:r>
                <a:rPr lang="zh-CN" altLang="en-US" sz="1800" b="1" dirty="0">
                  <a:solidFill>
                    <a:srgbClr val="000000"/>
                  </a:solidFill>
                </a:rPr>
                <a:t>无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:  9+124=133               CF=0</a:t>
              </a:r>
            </a:p>
          </p:txBody>
        </p:sp>
        <p:sp>
          <p:nvSpPr>
            <p:cNvPr id="49162" name="矩形 49161"/>
            <p:cNvSpPr/>
            <p:nvPr/>
          </p:nvSpPr>
          <p:spPr>
            <a:xfrm>
              <a:off x="5551984" y="6310300"/>
              <a:ext cx="1717675" cy="39687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带符号数溢出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7564" y="4219277"/>
            <a:ext cx="3685220" cy="2378075"/>
            <a:chOff x="647564" y="4219277"/>
            <a:chExt cx="3685220" cy="2378075"/>
          </a:xfrm>
        </p:grpSpPr>
        <p:sp>
          <p:nvSpPr>
            <p:cNvPr id="49163" name="矩形 49162"/>
            <p:cNvSpPr/>
            <p:nvPr/>
          </p:nvSpPr>
          <p:spPr>
            <a:xfrm>
              <a:off x="1741984" y="6200477"/>
              <a:ext cx="1717675" cy="39687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无符号数溢出</a:t>
              </a:r>
            </a:p>
          </p:txBody>
        </p:sp>
        <p:sp>
          <p:nvSpPr>
            <p:cNvPr id="49164" name="直接连接符 49163"/>
            <p:cNvSpPr/>
            <p:nvPr/>
          </p:nvSpPr>
          <p:spPr>
            <a:xfrm>
              <a:off x="1259632" y="5017368"/>
              <a:ext cx="2362200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9165" name="矩形 49164"/>
            <p:cNvSpPr/>
            <p:nvPr/>
          </p:nvSpPr>
          <p:spPr>
            <a:xfrm>
              <a:off x="647564" y="4219277"/>
              <a:ext cx="3685220" cy="2057400"/>
            </a:xfrm>
            <a:prstGeom prst="rect">
              <a:avLst/>
            </a:prstGeom>
            <a:noFill/>
            <a:ln w="12700" cap="flat" cmpd="sng">
              <a:solidFill>
                <a:schemeClr val="hlink"/>
              </a:solidFill>
              <a:prstDash val="dash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矩形 49165"/>
            <p:cNvSpPr/>
            <p:nvPr/>
          </p:nvSpPr>
          <p:spPr>
            <a:xfrm>
              <a:off x="795772" y="4371677"/>
              <a:ext cx="3276600" cy="196977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0 0 0 0   0 1 1 1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        +   1 1 1 1   1 0 1 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        1   0 0 0 0   0 0 1 0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带：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(+7)+(-5)=+2    OF=0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无：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7+251=258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00"/>
                  </a:solidFill>
                </a:rPr>
                <a:t>	</a:t>
              </a:r>
              <a:r>
                <a:rPr lang="zh-CN" altLang="en-US" sz="1800" dirty="0">
                  <a:solidFill>
                    <a:srgbClr val="000000"/>
                  </a:solidFill>
                </a:rPr>
                <a:t>现为：</a:t>
              </a:r>
              <a:r>
                <a:rPr lang="en-US" altLang="zh-CN" sz="1800" dirty="0">
                  <a:solidFill>
                    <a:srgbClr val="000000"/>
                  </a:solidFill>
                </a:rPr>
                <a:t>2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       CF=1   </a:t>
              </a:r>
              <a:r>
                <a:rPr lang="zh-CN" altLang="en-US" sz="1800" b="1" dirty="0">
                  <a:solidFill>
                    <a:srgbClr val="FF3300"/>
                  </a:solidFill>
                </a:rPr>
                <a:t>？</a:t>
              </a:r>
              <a:endParaRPr lang="en-US" altLang="zh-CN" sz="1800" b="1" dirty="0">
                <a:solidFill>
                  <a:srgbClr val="FF3300"/>
                </a:solidFill>
              </a:endParaRPr>
            </a:p>
          </p:txBody>
        </p:sp>
        <p:sp>
          <p:nvSpPr>
            <p:cNvPr id="49167" name="直接连接符 49166"/>
            <p:cNvSpPr/>
            <p:nvPr/>
          </p:nvSpPr>
          <p:spPr>
            <a:xfrm flipH="1">
              <a:off x="1564432" y="4941168"/>
              <a:ext cx="152400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sm" len="sm"/>
              <a:tailEnd type="triangle" w="sm" len="sm"/>
            </a:ln>
          </p:spPr>
        </p:sp>
      </p:grpSp>
      <p:grpSp>
        <p:nvGrpSpPr>
          <p:cNvPr id="3" name="组合 2"/>
          <p:cNvGrpSpPr/>
          <p:nvPr/>
        </p:nvGrpSpPr>
        <p:grpSpPr>
          <a:xfrm>
            <a:off x="4637584" y="1476076"/>
            <a:ext cx="3822848" cy="2817851"/>
            <a:chOff x="4637584" y="1476076"/>
            <a:chExt cx="3822848" cy="2817851"/>
          </a:xfrm>
        </p:grpSpPr>
        <p:sp>
          <p:nvSpPr>
            <p:cNvPr id="49168" name="矩形 49167"/>
            <p:cNvSpPr/>
            <p:nvPr/>
          </p:nvSpPr>
          <p:spPr>
            <a:xfrm>
              <a:off x="4849192" y="3897052"/>
              <a:ext cx="3251200" cy="39687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带符号数和无符号数都溢出</a:t>
              </a:r>
            </a:p>
          </p:txBody>
        </p:sp>
        <p:sp>
          <p:nvSpPr>
            <p:cNvPr id="49169" name="直接连接符 49168"/>
            <p:cNvSpPr/>
            <p:nvPr/>
          </p:nvSpPr>
          <p:spPr>
            <a:xfrm>
              <a:off x="5094784" y="2317068"/>
              <a:ext cx="2362200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9170" name="矩形 49169"/>
            <p:cNvSpPr/>
            <p:nvPr/>
          </p:nvSpPr>
          <p:spPr>
            <a:xfrm>
              <a:off x="4713784" y="1476076"/>
              <a:ext cx="3746648" cy="2454275"/>
            </a:xfrm>
            <a:prstGeom prst="rect">
              <a:avLst/>
            </a:prstGeom>
            <a:noFill/>
            <a:ln w="12700" cap="flat" cmpd="sng">
              <a:solidFill>
                <a:schemeClr val="hlink"/>
              </a:solidFill>
              <a:prstDash val="dash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矩形 49170"/>
            <p:cNvSpPr/>
            <p:nvPr/>
          </p:nvSpPr>
          <p:spPr>
            <a:xfrm>
              <a:off x="4637584" y="1628477"/>
              <a:ext cx="3657600" cy="230216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1 0 0 0   0 1 1 1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        +   1 1 1 1   0 1 0 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        1   0 1 1 1   1 1 0 0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带：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(-121)+(-11)=-132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00"/>
                  </a:solidFill>
                </a:rPr>
                <a:t>	</a:t>
              </a:r>
              <a:r>
                <a:rPr lang="zh-CN" altLang="en-US" sz="1800" dirty="0">
                  <a:solidFill>
                    <a:srgbClr val="000000"/>
                  </a:solidFill>
                </a:rPr>
                <a:t>现为：</a:t>
              </a:r>
              <a:r>
                <a:rPr lang="en-US" altLang="zh-CN" sz="1800" dirty="0">
                  <a:solidFill>
                    <a:srgbClr val="000000"/>
                  </a:solidFill>
                </a:rPr>
                <a:t>124  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        OF=1 </a:t>
              </a:r>
              <a:r>
                <a:rPr lang="zh-CN" altLang="en-US" sz="1800" dirty="0">
                  <a:solidFill>
                    <a:srgbClr val="FF3300"/>
                  </a:solidFill>
                </a:rPr>
                <a:t>？</a:t>
              </a:r>
              <a:endParaRPr lang="en-US" altLang="zh-CN" sz="1800" b="1" dirty="0">
                <a:solidFill>
                  <a:srgbClr val="000000"/>
                </a:solidFill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无：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135+245=380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00"/>
                  </a:solidFill>
                </a:rPr>
                <a:t>	</a:t>
              </a:r>
              <a:r>
                <a:rPr lang="zh-CN" altLang="en-US" sz="1800" dirty="0">
                  <a:solidFill>
                    <a:srgbClr val="000000"/>
                  </a:solidFill>
                </a:rPr>
                <a:t>现为：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124           CF=1 </a:t>
              </a:r>
              <a:r>
                <a:rPr lang="zh-CN" altLang="en-US" sz="1800" dirty="0">
                  <a:solidFill>
                    <a:srgbClr val="FF3300"/>
                  </a:solidFill>
                </a:rPr>
                <a:t>？</a:t>
              </a:r>
              <a:endParaRPr lang="en-US" altLang="zh-CN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49172" name="直接连接符 49171"/>
            <p:cNvSpPr/>
            <p:nvPr/>
          </p:nvSpPr>
          <p:spPr>
            <a:xfrm flipH="1">
              <a:off x="5399584" y="2240868"/>
              <a:ext cx="152400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sm" len="sm"/>
              <a:tailEnd type="triangle" w="sm" len="sm"/>
            </a:ln>
          </p:spPr>
        </p:sp>
      </p:grpSp>
      <p:sp>
        <p:nvSpPr>
          <p:cNvPr id="21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算术指令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49153"/>
          <p:cNvSpPr txBox="1"/>
          <p:nvPr/>
        </p:nvSpPr>
        <p:spPr>
          <a:xfrm>
            <a:off x="1236564" y="944724"/>
            <a:ext cx="7391400" cy="4308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对无符号数，考虑进位标志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CF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，则结果正确。</a:t>
            </a:r>
            <a:endParaRPr lang="en-US" altLang="zh-CN" sz="2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矩形 49154"/>
          <p:cNvSpPr/>
          <p:nvPr/>
        </p:nvSpPr>
        <p:spPr>
          <a:xfrm>
            <a:off x="719572" y="1645940"/>
            <a:ext cx="3429000" cy="18081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0 0 0 0   0 1 0 0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+  0 0 0 0   1 0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0 0 0 0   1 1 1 1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带：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(+4)+(+11)=+15    OF=0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无：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4+11=15                CF=0</a:t>
            </a:r>
          </a:p>
        </p:txBody>
      </p:sp>
      <p:sp>
        <p:nvSpPr>
          <p:cNvPr id="49156" name="直接连接符 49155"/>
          <p:cNvSpPr/>
          <p:nvPr/>
        </p:nvSpPr>
        <p:spPr>
          <a:xfrm>
            <a:off x="1284784" y="2390477"/>
            <a:ext cx="2362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157" name="矩形 49156"/>
          <p:cNvSpPr/>
          <p:nvPr/>
        </p:nvSpPr>
        <p:spPr>
          <a:xfrm>
            <a:off x="647564" y="1476077"/>
            <a:ext cx="3685220" cy="2057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58" name="矩形 49157"/>
          <p:cNvSpPr/>
          <p:nvPr/>
        </p:nvSpPr>
        <p:spPr>
          <a:xfrm>
            <a:off x="827584" y="3533477"/>
            <a:ext cx="3506788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带符号数和无符号数都不溢出</a:t>
            </a:r>
          </a:p>
        </p:txBody>
      </p:sp>
      <p:sp>
        <p:nvSpPr>
          <p:cNvPr id="49159" name="直接连接符 49158"/>
          <p:cNvSpPr/>
          <p:nvPr/>
        </p:nvSpPr>
        <p:spPr>
          <a:xfrm>
            <a:off x="5094784" y="5014987"/>
            <a:ext cx="2362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160" name="矩形 49159"/>
          <p:cNvSpPr/>
          <p:nvPr/>
        </p:nvSpPr>
        <p:spPr>
          <a:xfrm>
            <a:off x="4713784" y="4329100"/>
            <a:ext cx="3746648" cy="2057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1" name="矩形 49160"/>
          <p:cNvSpPr/>
          <p:nvPr/>
        </p:nvSpPr>
        <p:spPr>
          <a:xfrm>
            <a:off x="4713784" y="4405300"/>
            <a:ext cx="3581400" cy="194822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</a:rPr>
              <a:t>            0 0 0 0   1 0 0 1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</a:rPr>
              <a:t>        +  0 1 1 1   1 1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</a:rPr>
              <a:t>            1 0 0 0   0 1 0 1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</a:rPr>
              <a:t>带</a:t>
            </a:r>
            <a:r>
              <a:rPr lang="en-US" altLang="zh-CN" sz="1800" b="1" dirty="0">
                <a:solidFill>
                  <a:srgbClr val="000000"/>
                </a:solidFill>
              </a:rPr>
              <a:t>:  (+9)+(+124)=133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rgbClr val="000000"/>
                </a:solidFill>
              </a:rPr>
              <a:t>	</a:t>
            </a:r>
            <a:r>
              <a:rPr lang="zh-CN" altLang="en-US" sz="1800" b="1" dirty="0">
                <a:solidFill>
                  <a:srgbClr val="000000"/>
                </a:solidFill>
              </a:rPr>
              <a:t>现为：</a:t>
            </a:r>
            <a:r>
              <a:rPr lang="en-US" altLang="zh-CN" sz="1800" b="1" dirty="0">
                <a:solidFill>
                  <a:srgbClr val="000000"/>
                </a:solidFill>
              </a:rPr>
              <a:t>-123      OF=1</a:t>
            </a:r>
            <a:r>
              <a:rPr lang="zh-CN" altLang="en-US" sz="1800" dirty="0">
                <a:solidFill>
                  <a:srgbClr val="FF3300"/>
                </a:solidFill>
              </a:rPr>
              <a:t> ？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</a:rPr>
              <a:t>无</a:t>
            </a:r>
            <a:r>
              <a:rPr lang="en-US" altLang="zh-CN" sz="1800" b="1" dirty="0">
                <a:solidFill>
                  <a:srgbClr val="000000"/>
                </a:solidFill>
              </a:rPr>
              <a:t>:  9+124=133               CF=0</a:t>
            </a:r>
          </a:p>
        </p:txBody>
      </p:sp>
      <p:sp>
        <p:nvSpPr>
          <p:cNvPr id="49162" name="矩形 49161"/>
          <p:cNvSpPr/>
          <p:nvPr/>
        </p:nvSpPr>
        <p:spPr>
          <a:xfrm>
            <a:off x="5551984" y="6310300"/>
            <a:ext cx="17176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带符号数溢出</a:t>
            </a:r>
          </a:p>
        </p:txBody>
      </p:sp>
      <p:sp>
        <p:nvSpPr>
          <p:cNvPr id="49163" name="矩形 49162"/>
          <p:cNvSpPr/>
          <p:nvPr/>
        </p:nvSpPr>
        <p:spPr>
          <a:xfrm>
            <a:off x="1741984" y="6200477"/>
            <a:ext cx="17176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无符号数溢出</a:t>
            </a:r>
          </a:p>
        </p:txBody>
      </p:sp>
      <p:sp>
        <p:nvSpPr>
          <p:cNvPr id="49164" name="直接连接符 49163"/>
          <p:cNvSpPr/>
          <p:nvPr/>
        </p:nvSpPr>
        <p:spPr>
          <a:xfrm>
            <a:off x="1259632" y="5017368"/>
            <a:ext cx="2362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165" name="矩形 49164"/>
          <p:cNvSpPr/>
          <p:nvPr/>
        </p:nvSpPr>
        <p:spPr>
          <a:xfrm>
            <a:off x="647564" y="4219277"/>
            <a:ext cx="3685220" cy="2057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6" name="矩形 49165"/>
          <p:cNvSpPr/>
          <p:nvPr/>
        </p:nvSpPr>
        <p:spPr>
          <a:xfrm>
            <a:off x="795772" y="4371677"/>
            <a:ext cx="3276600" cy="19697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0 0 0 0   0 1 1 1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</a:rPr>
              <a:t>        +   1 1 1 1   1 0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</a:rPr>
              <a:t>        1   0 0 0 0   0 0 1 0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 dirty="0">
                <a:solidFill>
                  <a:srgbClr val="000000"/>
                </a:solidFill>
              </a:rPr>
              <a:t>带：</a:t>
            </a:r>
            <a:r>
              <a:rPr lang="en-US" altLang="zh-CN" sz="1800" b="1" dirty="0">
                <a:solidFill>
                  <a:srgbClr val="000000"/>
                </a:solidFill>
              </a:rPr>
              <a:t>(+7)+(-5)=+2    OF=0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 dirty="0">
                <a:solidFill>
                  <a:srgbClr val="000000"/>
                </a:solidFill>
              </a:rPr>
              <a:t>无：</a:t>
            </a:r>
            <a:r>
              <a:rPr lang="en-US" altLang="zh-CN" sz="1800" b="1" dirty="0">
                <a:solidFill>
                  <a:srgbClr val="000000"/>
                </a:solidFill>
              </a:rPr>
              <a:t>7+251=258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rgbClr val="000000"/>
                </a:solidFill>
              </a:rPr>
              <a:t>	</a:t>
            </a:r>
            <a:r>
              <a:rPr lang="zh-CN" altLang="en-US" sz="1800" dirty="0">
                <a:solidFill>
                  <a:srgbClr val="000000"/>
                </a:solidFill>
              </a:rPr>
              <a:t>现为：</a:t>
            </a:r>
            <a:r>
              <a:rPr lang="en-US" altLang="zh-CN" sz="1800" dirty="0">
                <a:solidFill>
                  <a:srgbClr val="000000"/>
                </a:solidFill>
              </a:rPr>
              <a:t>2</a:t>
            </a:r>
            <a:r>
              <a:rPr lang="en-US" altLang="zh-CN" sz="1800" b="1" dirty="0">
                <a:solidFill>
                  <a:srgbClr val="000000"/>
                </a:solidFill>
              </a:rPr>
              <a:t>        CF=1   </a:t>
            </a:r>
            <a:r>
              <a:rPr lang="zh-CN" altLang="en-US" sz="1800" dirty="0">
                <a:solidFill>
                  <a:srgbClr val="FF3300"/>
                </a:solidFill>
              </a:rPr>
              <a:t>√</a:t>
            </a:r>
            <a:endParaRPr lang="en-US" altLang="zh-CN" sz="1800" dirty="0">
              <a:solidFill>
                <a:srgbClr val="FF3300"/>
              </a:solidFill>
            </a:endParaRPr>
          </a:p>
        </p:txBody>
      </p:sp>
      <p:sp>
        <p:nvSpPr>
          <p:cNvPr id="49167" name="直接连接符 49166"/>
          <p:cNvSpPr/>
          <p:nvPr/>
        </p:nvSpPr>
        <p:spPr>
          <a:xfrm flipH="1">
            <a:off x="1564432" y="4941168"/>
            <a:ext cx="152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49168" name="矩形 49167"/>
          <p:cNvSpPr/>
          <p:nvPr/>
        </p:nvSpPr>
        <p:spPr>
          <a:xfrm>
            <a:off x="4849192" y="3897052"/>
            <a:ext cx="325120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带符号数和无符号数都溢出</a:t>
            </a:r>
          </a:p>
        </p:txBody>
      </p:sp>
      <p:sp>
        <p:nvSpPr>
          <p:cNvPr id="49169" name="直接连接符 49168"/>
          <p:cNvSpPr/>
          <p:nvPr/>
        </p:nvSpPr>
        <p:spPr>
          <a:xfrm>
            <a:off x="5094784" y="2317068"/>
            <a:ext cx="2362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170" name="矩形 49169"/>
          <p:cNvSpPr/>
          <p:nvPr/>
        </p:nvSpPr>
        <p:spPr>
          <a:xfrm>
            <a:off x="4713784" y="1476076"/>
            <a:ext cx="3746648" cy="2454275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1" name="矩形 49170"/>
          <p:cNvSpPr/>
          <p:nvPr/>
        </p:nvSpPr>
        <p:spPr>
          <a:xfrm>
            <a:off x="4637584" y="1628477"/>
            <a:ext cx="3657600" cy="2302169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1800" b="1" dirty="0">
                <a:solidFill>
                  <a:srgbClr val="000000"/>
                </a:solidFill>
              </a:rPr>
              <a:t> 1 0 0 0   0 1 1 1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</a:rPr>
              <a:t>        +   1 1 1 1   0 1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</a:rPr>
              <a:t>        1   0 1 1 1   1 1 0 0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 dirty="0">
                <a:solidFill>
                  <a:srgbClr val="000000"/>
                </a:solidFill>
              </a:rPr>
              <a:t>带：</a:t>
            </a:r>
            <a:r>
              <a:rPr lang="en-US" altLang="zh-CN" sz="1800" b="1" dirty="0">
                <a:solidFill>
                  <a:srgbClr val="000000"/>
                </a:solidFill>
              </a:rPr>
              <a:t>(-121)+(-11)=-132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rgbClr val="000000"/>
                </a:solidFill>
              </a:rPr>
              <a:t>	</a:t>
            </a:r>
            <a:r>
              <a:rPr lang="zh-CN" altLang="en-US" sz="1800" dirty="0">
                <a:solidFill>
                  <a:srgbClr val="000000"/>
                </a:solidFill>
              </a:rPr>
              <a:t>现为：</a:t>
            </a:r>
            <a:r>
              <a:rPr lang="en-US" altLang="zh-CN" sz="1800" dirty="0">
                <a:solidFill>
                  <a:srgbClr val="000000"/>
                </a:solidFill>
              </a:rPr>
              <a:t>124  </a:t>
            </a:r>
            <a:r>
              <a:rPr lang="en-US" altLang="zh-CN" sz="1800" b="1" dirty="0">
                <a:solidFill>
                  <a:srgbClr val="000000"/>
                </a:solidFill>
              </a:rPr>
              <a:t>         OF=1 </a:t>
            </a:r>
            <a:r>
              <a:rPr lang="zh-CN" altLang="en-US" sz="1800" dirty="0">
                <a:solidFill>
                  <a:srgbClr val="FF3300"/>
                </a:solidFill>
              </a:rPr>
              <a:t>？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 dirty="0">
                <a:solidFill>
                  <a:srgbClr val="000000"/>
                </a:solidFill>
              </a:rPr>
              <a:t>无：</a:t>
            </a:r>
            <a:r>
              <a:rPr lang="en-US" altLang="zh-CN" sz="1800" b="1" dirty="0">
                <a:solidFill>
                  <a:srgbClr val="000000"/>
                </a:solidFill>
              </a:rPr>
              <a:t>135+245=380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rgbClr val="000000"/>
                </a:solidFill>
              </a:rPr>
              <a:t>	</a:t>
            </a:r>
            <a:r>
              <a:rPr lang="zh-CN" altLang="en-US" sz="1800" dirty="0">
                <a:solidFill>
                  <a:srgbClr val="000000"/>
                </a:solidFill>
              </a:rPr>
              <a:t>现为：</a:t>
            </a:r>
            <a:r>
              <a:rPr lang="en-US" altLang="zh-CN" sz="1800" b="1" dirty="0">
                <a:solidFill>
                  <a:srgbClr val="000000"/>
                </a:solidFill>
              </a:rPr>
              <a:t>124           CF=1 </a:t>
            </a:r>
            <a:r>
              <a:rPr lang="zh-CN" altLang="en-US" sz="1800" dirty="0">
                <a:solidFill>
                  <a:srgbClr val="FF3300"/>
                </a:solidFill>
              </a:rPr>
              <a:t>√</a:t>
            </a:r>
            <a:endParaRPr lang="en-US" altLang="zh-CN" sz="1800" dirty="0">
              <a:solidFill>
                <a:srgbClr val="FF3300"/>
              </a:solidFill>
            </a:endParaRPr>
          </a:p>
        </p:txBody>
      </p:sp>
      <p:sp>
        <p:nvSpPr>
          <p:cNvPr id="49172" name="直接连接符 49171"/>
          <p:cNvSpPr/>
          <p:nvPr/>
        </p:nvSpPr>
        <p:spPr>
          <a:xfrm flipH="1">
            <a:off x="5399584" y="2240868"/>
            <a:ext cx="152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1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算术指令</a:t>
            </a:r>
          </a:p>
        </p:txBody>
      </p:sp>
    </p:spTree>
    <p:extLst>
      <p:ext uri="{BB962C8B-B14F-4D97-AF65-F5344CB8AC3E}">
        <p14:creationId xmlns:p14="http://schemas.microsoft.com/office/powerpoint/2010/main" val="1915869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68400" y="1012080"/>
            <a:ext cx="24522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建立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运行汇编语言程序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933896" y="1128712"/>
            <a:ext cx="5181600" cy="5729288"/>
            <a:chOff x="1447800" y="838200"/>
            <a:chExt cx="5181600" cy="5729288"/>
          </a:xfrm>
        </p:grpSpPr>
        <p:sp>
          <p:nvSpPr>
            <p:cNvPr id="5123" name="Text Box 3"/>
            <p:cNvSpPr txBox="1">
              <a:spLocks noChangeArrowheads="1"/>
            </p:cNvSpPr>
            <p:nvPr/>
          </p:nvSpPr>
          <p:spPr bwMode="auto">
            <a:xfrm>
              <a:off x="1447800" y="838200"/>
              <a:ext cx="5181600" cy="5729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ea typeface="黑体" panose="02010609060101010101" pitchFamily="2" charset="-122"/>
                </a:rPr>
                <a:t>C&gt;</a:t>
              </a:r>
              <a:r>
                <a:rPr lang="en-US" altLang="zh-CN" sz="1400" b="1" i="1" dirty="0">
                  <a:solidFill>
                    <a:srgbClr val="000000"/>
                  </a:solidFill>
                  <a:ea typeface="黑体" panose="02010609060101010101" pitchFamily="2" charset="-122"/>
                </a:rPr>
                <a:t>EDIT  MYFILE . ASM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ea typeface="黑体" panose="02010609060101010101" pitchFamily="2" charset="-122"/>
                </a:rPr>
                <a:t>C&gt;</a:t>
              </a:r>
              <a:r>
                <a:rPr lang="en-US" altLang="zh-CN" sz="1400" b="1" i="1" dirty="0">
                  <a:solidFill>
                    <a:srgbClr val="000000"/>
                  </a:solidFill>
                  <a:ea typeface="黑体" panose="02010609060101010101" pitchFamily="2" charset="-122"/>
                </a:rPr>
                <a:t>MASM  MYFILE . ASM</a:t>
              </a:r>
              <a:endParaRPr lang="en-US" altLang="zh-CN" sz="1400" b="1" dirty="0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algn="just" eaLnBrk="0" hangingPunct="0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ea typeface="黑体" panose="02010609060101010101" pitchFamily="2" charset="-122"/>
                </a:rPr>
                <a:t>      Microsoft (R) Macro Assembler Version 5.10 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ea typeface="黑体" panose="02010609060101010101" pitchFamily="2" charset="-122"/>
                </a:rPr>
                <a:t>     Copyright (C) Microsoft Corp 1981,1988.All rights reserved.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ea typeface="黑体" panose="02010609060101010101" pitchFamily="2" charset="-122"/>
                </a:rPr>
                <a:t>     Object filename [MYFILE.OBJ]: 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ea typeface="黑体" panose="02010609060101010101" pitchFamily="2" charset="-122"/>
                </a:rPr>
                <a:t>     Source listing  [NUL.LST]: MYFILE.LST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ea typeface="黑体" panose="02010609060101010101" pitchFamily="2" charset="-122"/>
                </a:rPr>
                <a:t>     Cross-reference [NUL.CRF]: 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ea typeface="黑体" panose="02010609060101010101" pitchFamily="2" charset="-122"/>
                </a:rPr>
                <a:t>            47962 + 413345Bytes symbol space free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ea typeface="黑体" panose="02010609060101010101" pitchFamily="2" charset="-122"/>
                </a:rPr>
                <a:t>                 0 Warning Errors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ea typeface="黑体" panose="02010609060101010101" pitchFamily="2" charset="-122"/>
                </a:rPr>
                <a:t>                 0 Severe  Errors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ea typeface="黑体" panose="02010609060101010101" pitchFamily="2" charset="-122"/>
                </a:rPr>
                <a:t>C&gt;</a:t>
              </a:r>
              <a:r>
                <a:rPr lang="en-US" altLang="zh-CN" sz="1400" b="1" i="1" dirty="0">
                  <a:solidFill>
                    <a:srgbClr val="000000"/>
                  </a:solidFill>
                  <a:ea typeface="黑体" panose="02010609060101010101" pitchFamily="2" charset="-122"/>
                </a:rPr>
                <a:t>LINK  MYFILE . OBJ</a:t>
              </a:r>
              <a:endParaRPr lang="en-US" altLang="zh-CN" sz="1400" b="1" dirty="0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algn="just" eaLnBrk="0" hangingPunct="0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ea typeface="黑体" panose="02010609060101010101" pitchFamily="2" charset="-122"/>
                </a:rPr>
                <a:t>     Microsoft (R) Overlay Linker  Version 3.64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ea typeface="黑体" panose="02010609060101010101" pitchFamily="2" charset="-122"/>
                </a:rPr>
                <a:t>    Copyright (C) Microsoft Corp 1983-1988. All rights reserved.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ea typeface="黑体" panose="02010609060101010101" pitchFamily="2" charset="-122"/>
                </a:rPr>
                <a:t>     Run File [MYFILE.EXE]: 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ea typeface="黑体" panose="02010609060101010101" pitchFamily="2" charset="-122"/>
                </a:rPr>
                <a:t>     List File [NUL.MAP]:</a:t>
              </a:r>
              <a:r>
                <a:rPr lang="en-US" altLang="zh-CN" sz="1400" b="1" i="1" dirty="0">
                  <a:solidFill>
                    <a:srgbClr val="000000"/>
                  </a:solidFill>
                  <a:ea typeface="黑体" panose="02010609060101010101" pitchFamily="2" charset="-122"/>
                </a:rPr>
                <a:t> </a:t>
              </a:r>
              <a:endParaRPr lang="en-US" altLang="zh-CN" sz="1400" b="1" dirty="0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algn="just" eaLnBrk="0" hangingPunct="0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ea typeface="黑体" panose="02010609060101010101" pitchFamily="2" charset="-122"/>
                </a:rPr>
                <a:t>    Libraries [.LIB]: 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ea typeface="黑体" panose="02010609060101010101" pitchFamily="2" charset="-122"/>
                </a:rPr>
                <a:t>    LINK : warning L4021: no stack segment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ea typeface="黑体" panose="02010609060101010101" pitchFamily="2" charset="-122"/>
                </a:rPr>
                <a:t>    C&gt;</a:t>
              </a:r>
              <a:r>
                <a:rPr lang="en-US" altLang="zh-CN" sz="1400" b="1" i="1" dirty="0">
                  <a:solidFill>
                    <a:srgbClr val="000000"/>
                  </a:solidFill>
                  <a:ea typeface="黑体" panose="02010609060101010101" pitchFamily="2" charset="-122"/>
                </a:rPr>
                <a:t>MYFILE</a:t>
              </a:r>
              <a:endParaRPr lang="en-US" altLang="zh-CN" sz="1400" b="1" dirty="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5124" name="Line 4"/>
            <p:cNvSpPr>
              <a:spLocks noChangeShapeType="1"/>
            </p:cNvSpPr>
            <p:nvPr/>
          </p:nvSpPr>
          <p:spPr bwMode="auto">
            <a:xfrm flipH="1">
              <a:off x="3581400" y="914400"/>
              <a:ext cx="1524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 flipH="1">
              <a:off x="3657600" y="1219200"/>
              <a:ext cx="1524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 flipH="1">
              <a:off x="4419600" y="2209800"/>
              <a:ext cx="1524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 flipH="1">
              <a:off x="5029200" y="2514600"/>
              <a:ext cx="1524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 flipH="1">
              <a:off x="4114800" y="2819400"/>
              <a:ext cx="1524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 flipH="1">
              <a:off x="3810000" y="5105400"/>
              <a:ext cx="1524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 flipH="1">
              <a:off x="3505200" y="5410200"/>
              <a:ext cx="1524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 flipH="1">
              <a:off x="3124200" y="5715000"/>
              <a:ext cx="1524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 flipH="1">
              <a:off x="2743200" y="6324600"/>
              <a:ext cx="1524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 flipH="1">
              <a:off x="3581400" y="4114800"/>
              <a:ext cx="1524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建立汇编程序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966924" y="2429508"/>
            <a:ext cx="3960440" cy="100811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951508" y="3705224"/>
            <a:ext cx="3975856" cy="60098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966924" y="5266420"/>
            <a:ext cx="3960440" cy="100811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0184" y="2320064"/>
            <a:ext cx="8711271" cy="1578835"/>
            <a:chOff x="330184" y="2320064"/>
            <a:chExt cx="8711271" cy="157883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04D0C4C0-65C7-409D-B6AD-1E5ECBA5F0F6}"/>
                </a:ext>
              </a:extLst>
            </p:cNvPr>
            <p:cNvSpPr/>
            <p:nvPr/>
          </p:nvSpPr>
          <p:spPr>
            <a:xfrm>
              <a:off x="7049728" y="2320064"/>
              <a:ext cx="1991727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20000"/>
                </a:spcBef>
                <a:buClr>
                  <a:srgbClr val="663300"/>
                </a:buClr>
                <a:buSzPct val="75000"/>
              </a:pPr>
              <a:r>
                <a:rPr lang="zh-CN" altLang="en-US" sz="1800" kern="0" dirty="0">
                  <a:solidFill>
                    <a:srgbClr val="3333FF"/>
                  </a:solidFill>
                  <a:latin typeface="Times New Roman"/>
                  <a:ea typeface="华文楷体"/>
                </a:rPr>
                <a:t>交叉索引文件</a:t>
              </a:r>
              <a:r>
                <a:rPr lang="en-US" altLang="zh-CN" sz="1800" kern="0" dirty="0">
                  <a:solidFill>
                    <a:srgbClr val="3333FF"/>
                  </a:solidFill>
                  <a:latin typeface="Times New Roman"/>
                  <a:ea typeface="华文楷体"/>
                </a:rPr>
                <a:t>(</a:t>
              </a:r>
              <a:r>
                <a:rPr lang="zh-CN" altLang="en-US" sz="1800" kern="0" dirty="0">
                  <a:solidFill>
                    <a:srgbClr val="3333FF"/>
                  </a:solidFill>
                  <a:latin typeface="Times New Roman"/>
                  <a:ea typeface="华文楷体"/>
                </a:rPr>
                <a:t>*</a:t>
              </a:r>
              <a:r>
                <a:rPr lang="en-US" altLang="zh-CN" sz="1800" kern="0" dirty="0">
                  <a:solidFill>
                    <a:srgbClr val="3333FF"/>
                  </a:solidFill>
                  <a:latin typeface="Times New Roman"/>
                  <a:ea typeface="华文楷体"/>
                </a:rPr>
                <a:t>.CRF)</a:t>
              </a:r>
              <a:r>
                <a:rPr lang="zh-CN" altLang="en-US" sz="1800" kern="0" dirty="0">
                  <a:solidFill>
                    <a:srgbClr val="3333FF"/>
                  </a:solidFill>
                  <a:latin typeface="Times New Roman"/>
                  <a:ea typeface="华文楷体"/>
                </a:rPr>
                <a:t>：它是一个对源程序所用的各种符号进行前后对照的文件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24709084-08AB-453F-B977-D5D9A46D7A08}"/>
                </a:ext>
              </a:extLst>
            </p:cNvPr>
            <p:cNvSpPr/>
            <p:nvPr/>
          </p:nvSpPr>
          <p:spPr>
            <a:xfrm>
              <a:off x="330184" y="2698570"/>
              <a:ext cx="215868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 eaLnBrk="0" hangingPunct="0">
                <a:spcBef>
                  <a:spcPct val="20000"/>
                </a:spcBef>
                <a:buClr>
                  <a:srgbClr val="663300"/>
                </a:buClr>
                <a:buSzPct val="75000"/>
              </a:pPr>
              <a:r>
                <a:rPr lang="zh-CN" altLang="en-US" sz="1800" kern="0" dirty="0">
                  <a:solidFill>
                    <a:srgbClr val="3333FF"/>
                  </a:solidFill>
                  <a:latin typeface="Times New Roman"/>
                  <a:ea typeface="华文楷体"/>
                </a:rPr>
                <a:t>列表文件</a:t>
              </a:r>
              <a:r>
                <a:rPr lang="en-US" altLang="zh-CN" sz="1800" kern="0" dirty="0">
                  <a:solidFill>
                    <a:srgbClr val="3333FF"/>
                  </a:solidFill>
                  <a:latin typeface="Times New Roman"/>
                  <a:ea typeface="华文楷体"/>
                </a:rPr>
                <a:t>(</a:t>
              </a:r>
              <a:r>
                <a:rPr lang="zh-CN" altLang="en-US" sz="1800" kern="0" dirty="0">
                  <a:solidFill>
                    <a:srgbClr val="3333FF"/>
                  </a:solidFill>
                  <a:latin typeface="Times New Roman"/>
                  <a:ea typeface="华文楷体"/>
                </a:rPr>
                <a:t>*</a:t>
              </a:r>
              <a:r>
                <a:rPr lang="en-US" altLang="zh-CN" sz="1800" kern="0" dirty="0">
                  <a:solidFill>
                    <a:srgbClr val="3333FF"/>
                  </a:solidFill>
                  <a:latin typeface="Times New Roman"/>
                  <a:ea typeface="华文楷体"/>
                </a:rPr>
                <a:t>.LST)</a:t>
              </a:r>
              <a:r>
                <a:rPr lang="zh-CN" altLang="en-US" sz="1800" kern="0" dirty="0">
                  <a:solidFill>
                    <a:srgbClr val="3333FF"/>
                  </a:solidFill>
                  <a:latin typeface="Times New Roman"/>
                  <a:ea typeface="华文楷体"/>
                </a:rPr>
                <a:t>：把源程序和目标程序列表，以供检查程序用</a:t>
              </a:r>
              <a:endParaRPr lang="en-US" altLang="zh-CN" sz="1800" kern="0" dirty="0">
                <a:solidFill>
                  <a:srgbClr val="3333FF"/>
                </a:solidFill>
                <a:latin typeface="Times New Roman"/>
                <a:ea typeface="华文楷体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45842" y="4869160"/>
            <a:ext cx="8633729" cy="1829820"/>
            <a:chOff x="345842" y="4869160"/>
            <a:chExt cx="8633729" cy="182982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92A4EB06-029C-4963-A06C-C542680C59F0}"/>
                </a:ext>
              </a:extLst>
            </p:cNvPr>
            <p:cNvSpPr/>
            <p:nvPr/>
          </p:nvSpPr>
          <p:spPr>
            <a:xfrm>
              <a:off x="6973921" y="5221652"/>
              <a:ext cx="200565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 eaLnBrk="0" hangingPunct="0">
                <a:spcBef>
                  <a:spcPct val="20000"/>
                </a:spcBef>
                <a:buClr>
                  <a:srgbClr val="663300"/>
                </a:buClr>
                <a:buSzPct val="75000"/>
              </a:pPr>
              <a:r>
                <a:rPr lang="zh-CN" altLang="en-US" sz="1800" kern="0" dirty="0">
                  <a:solidFill>
                    <a:srgbClr val="3333FF"/>
                  </a:solidFill>
                  <a:latin typeface="Times New Roman"/>
                  <a:ea typeface="华文楷体"/>
                </a:rPr>
                <a:t>映像文件</a:t>
              </a:r>
              <a:r>
                <a:rPr lang="en-US" altLang="zh-CN" sz="1800" kern="0" dirty="0">
                  <a:solidFill>
                    <a:srgbClr val="3333FF"/>
                  </a:solidFill>
                  <a:latin typeface="Times New Roman"/>
                  <a:ea typeface="华文楷体"/>
                </a:rPr>
                <a:t>(</a:t>
              </a:r>
              <a:r>
                <a:rPr lang="zh-CN" altLang="en-US" sz="1800" kern="0" dirty="0">
                  <a:solidFill>
                    <a:srgbClr val="3333FF"/>
                  </a:solidFill>
                  <a:latin typeface="Times New Roman"/>
                  <a:ea typeface="华文楷体"/>
                </a:rPr>
                <a:t>*</a:t>
              </a:r>
              <a:r>
                <a:rPr lang="en-US" altLang="zh-CN" sz="1800" kern="0" dirty="0">
                  <a:solidFill>
                    <a:srgbClr val="3333FF"/>
                  </a:solidFill>
                  <a:latin typeface="Times New Roman"/>
                  <a:ea typeface="华文楷体"/>
                </a:rPr>
                <a:t>.MAP)</a:t>
              </a:r>
              <a:r>
                <a:rPr lang="zh-CN" altLang="en-US" sz="1800" kern="0" dirty="0">
                  <a:solidFill>
                    <a:srgbClr val="3333FF"/>
                  </a:solidFill>
                  <a:latin typeface="Times New Roman"/>
                  <a:ea typeface="华文楷体"/>
                </a:rPr>
                <a:t>：是一种文本文件，列出各段在存储器中的分配情况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F68351C5-5771-4B6F-B3DB-5D1A77B4D2AE}"/>
                </a:ext>
              </a:extLst>
            </p:cNvPr>
            <p:cNvSpPr/>
            <p:nvPr/>
          </p:nvSpPr>
          <p:spPr>
            <a:xfrm>
              <a:off x="345842" y="4869160"/>
              <a:ext cx="20380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20000"/>
                </a:spcBef>
                <a:buClr>
                  <a:srgbClr val="663300"/>
                </a:buClr>
                <a:buSzPct val="75000"/>
              </a:pPr>
              <a:r>
                <a:rPr lang="zh-CN" altLang="en-US" sz="1800" kern="0" dirty="0">
                  <a:solidFill>
                    <a:srgbClr val="3333FF"/>
                  </a:solidFill>
                  <a:latin typeface="Times New Roman"/>
                  <a:ea typeface="华文楷体"/>
                </a:rPr>
                <a:t>库文件</a:t>
              </a:r>
              <a:r>
                <a:rPr lang="en-US" altLang="zh-CN" sz="1800" kern="0" dirty="0">
                  <a:solidFill>
                    <a:srgbClr val="3333FF"/>
                  </a:solidFill>
                  <a:latin typeface="Times New Roman"/>
                  <a:ea typeface="华文楷体"/>
                </a:rPr>
                <a:t>(</a:t>
              </a:r>
              <a:r>
                <a:rPr lang="zh-CN" altLang="en-US" sz="1800" kern="0" dirty="0">
                  <a:solidFill>
                    <a:srgbClr val="3333FF"/>
                  </a:solidFill>
                  <a:latin typeface="Times New Roman"/>
                  <a:ea typeface="华文楷体"/>
                </a:rPr>
                <a:t>*</a:t>
              </a:r>
              <a:r>
                <a:rPr lang="en-US" altLang="zh-CN" sz="1800" kern="0" dirty="0">
                  <a:solidFill>
                    <a:srgbClr val="3333FF"/>
                  </a:solidFill>
                  <a:latin typeface="Times New Roman"/>
                  <a:ea typeface="华文楷体"/>
                </a:rPr>
                <a:t>.LIB)</a:t>
              </a:r>
              <a:r>
                <a:rPr lang="zh-CN" altLang="en-US" sz="1800" kern="0" dirty="0">
                  <a:solidFill>
                    <a:srgbClr val="3333FF"/>
                  </a:solidFill>
                  <a:latin typeface="Times New Roman"/>
                  <a:ea typeface="华文楷体"/>
                </a:rPr>
                <a:t>：可以把函数编译成函数库，以便其他程序调用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926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49153"/>
          <p:cNvSpPr txBox="1"/>
          <p:nvPr/>
        </p:nvSpPr>
        <p:spPr>
          <a:xfrm>
            <a:off x="4428238" y="971629"/>
            <a:ext cx="4500500" cy="364715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对带符号数，若溢出标志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OF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，则计算结果错误。</a:t>
            </a:r>
            <a:endParaRPr lang="en-US" altLang="zh-CN" sz="2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200" b="0" dirty="0">
                <a:solidFill>
                  <a:srgbClr val="000000"/>
                </a:solidFill>
              </a:rPr>
              <a:t>溢出产生的原因是所表示的数超过的所给位数的最大能力</a:t>
            </a:r>
            <a:r>
              <a:rPr lang="zh-CN" altLang="en-US" sz="2200" b="0" dirty="0" smtClean="0">
                <a:solidFill>
                  <a:srgbClr val="000000"/>
                </a:solidFill>
              </a:rPr>
              <a:t>，如：</a:t>
            </a:r>
            <a:r>
              <a:rPr lang="en-US" altLang="zh-CN" sz="2200" b="0" dirty="0" smtClean="0">
                <a:solidFill>
                  <a:srgbClr val="000000"/>
                </a:solidFill>
              </a:rPr>
              <a:t>8</a:t>
            </a:r>
            <a:r>
              <a:rPr lang="zh-CN" altLang="en-US" sz="2200" b="0" dirty="0">
                <a:solidFill>
                  <a:srgbClr val="000000"/>
                </a:solidFill>
              </a:rPr>
              <a:t>位带符号数的表示范围在</a:t>
            </a:r>
            <a:r>
              <a:rPr lang="en-US" altLang="zh-CN" sz="2200" b="0" dirty="0">
                <a:solidFill>
                  <a:srgbClr val="000000"/>
                </a:solidFill>
              </a:rPr>
              <a:t>-128~+127</a:t>
            </a:r>
            <a:r>
              <a:rPr lang="zh-CN" altLang="en-US" sz="2200" b="0" dirty="0">
                <a:solidFill>
                  <a:srgbClr val="000000"/>
                </a:solidFill>
              </a:rPr>
              <a:t>。</a:t>
            </a:r>
            <a:endParaRPr lang="en-US" altLang="zh-CN" sz="2200" b="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200" b="0" dirty="0">
                <a:solidFill>
                  <a:srgbClr val="000000"/>
                </a:solidFill>
              </a:rPr>
              <a:t>处理方法：增加位数。右侧例题只要把位数扩展到</a:t>
            </a:r>
            <a:r>
              <a:rPr lang="en-US" altLang="zh-CN" sz="2200" b="0" dirty="0">
                <a:solidFill>
                  <a:srgbClr val="000000"/>
                </a:solidFill>
              </a:rPr>
              <a:t>16</a:t>
            </a:r>
            <a:r>
              <a:rPr lang="zh-CN" altLang="en-US" sz="2200" b="0" dirty="0">
                <a:solidFill>
                  <a:srgbClr val="000000"/>
                </a:solidFill>
              </a:rPr>
              <a:t>位就不会溢出了。</a:t>
            </a:r>
            <a:endParaRPr lang="en-US" altLang="zh-CN" sz="2200" b="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扩展方法：若最高位为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，则用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扩展，若最高位为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，则用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扩展。</a:t>
            </a:r>
            <a:endParaRPr lang="en-US" altLang="zh-CN" sz="2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9" name="直接连接符 49158"/>
          <p:cNvSpPr/>
          <p:nvPr/>
        </p:nvSpPr>
        <p:spPr>
          <a:xfrm>
            <a:off x="738300" y="4833156"/>
            <a:ext cx="2362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160" name="矩形 49159"/>
          <p:cNvSpPr/>
          <p:nvPr/>
        </p:nvSpPr>
        <p:spPr>
          <a:xfrm>
            <a:off x="357300" y="4147269"/>
            <a:ext cx="3746648" cy="19812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1" name="矩形 49160"/>
          <p:cNvSpPr/>
          <p:nvPr/>
        </p:nvSpPr>
        <p:spPr>
          <a:xfrm>
            <a:off x="357300" y="4223469"/>
            <a:ext cx="3581400" cy="194822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</a:rPr>
              <a:t>            0 0 0 0   1 0 0 1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</a:rPr>
              <a:t>        +  0 1 1 1   1 1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</a:rPr>
              <a:t>            1 0 0 0   0 1 0 1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</a:rPr>
              <a:t>带</a:t>
            </a:r>
            <a:r>
              <a:rPr lang="en-US" altLang="zh-CN" sz="1800" b="1" dirty="0">
                <a:solidFill>
                  <a:srgbClr val="000000"/>
                </a:solidFill>
              </a:rPr>
              <a:t>:  (+9)+(+124)=133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rgbClr val="000000"/>
                </a:solidFill>
              </a:rPr>
              <a:t>	</a:t>
            </a:r>
            <a:r>
              <a:rPr lang="zh-CN" altLang="en-US" sz="1800" b="1" dirty="0">
                <a:solidFill>
                  <a:srgbClr val="000000"/>
                </a:solidFill>
              </a:rPr>
              <a:t>现为：</a:t>
            </a:r>
            <a:r>
              <a:rPr lang="en-US" altLang="zh-CN" sz="1800" b="1" dirty="0">
                <a:solidFill>
                  <a:srgbClr val="000000"/>
                </a:solidFill>
              </a:rPr>
              <a:t>-123      OF=1</a:t>
            </a:r>
            <a:r>
              <a:rPr lang="zh-CN" altLang="en-US" sz="1800" dirty="0">
                <a:solidFill>
                  <a:srgbClr val="FF3300"/>
                </a:solidFill>
              </a:rPr>
              <a:t> ？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</a:rPr>
              <a:t>无</a:t>
            </a:r>
            <a:r>
              <a:rPr lang="en-US" altLang="zh-CN" sz="1800" b="1" dirty="0">
                <a:solidFill>
                  <a:srgbClr val="000000"/>
                </a:solidFill>
              </a:rPr>
              <a:t>:  9+124=133               CF=0</a:t>
            </a:r>
          </a:p>
        </p:txBody>
      </p:sp>
      <p:sp>
        <p:nvSpPr>
          <p:cNvPr id="49162" name="矩形 49161"/>
          <p:cNvSpPr/>
          <p:nvPr/>
        </p:nvSpPr>
        <p:spPr>
          <a:xfrm>
            <a:off x="1195500" y="6128469"/>
            <a:ext cx="17176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带符号数溢出</a:t>
            </a:r>
          </a:p>
        </p:txBody>
      </p:sp>
      <p:sp>
        <p:nvSpPr>
          <p:cNvPr id="49168" name="矩形 49167"/>
          <p:cNvSpPr/>
          <p:nvPr/>
        </p:nvSpPr>
        <p:spPr>
          <a:xfrm>
            <a:off x="528712" y="3499197"/>
            <a:ext cx="325120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带符号数和无符号数都溢出</a:t>
            </a:r>
          </a:p>
        </p:txBody>
      </p:sp>
      <p:sp>
        <p:nvSpPr>
          <p:cNvPr id="49169" name="直接连接符 49168"/>
          <p:cNvSpPr/>
          <p:nvPr/>
        </p:nvSpPr>
        <p:spPr>
          <a:xfrm>
            <a:off x="738300" y="1919213"/>
            <a:ext cx="2362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170" name="矩形 49169"/>
          <p:cNvSpPr/>
          <p:nvPr/>
        </p:nvSpPr>
        <p:spPr>
          <a:xfrm>
            <a:off x="357300" y="1082737"/>
            <a:ext cx="3746648" cy="2454275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1" name="矩形 49170"/>
          <p:cNvSpPr/>
          <p:nvPr/>
        </p:nvSpPr>
        <p:spPr>
          <a:xfrm>
            <a:off x="281100" y="1230622"/>
            <a:ext cx="3657600" cy="2302169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1800" b="1" dirty="0">
                <a:solidFill>
                  <a:srgbClr val="000000"/>
                </a:solidFill>
              </a:rPr>
              <a:t> 1 0 0 0   0 1 1 1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</a:rPr>
              <a:t>        +   1 1 1 1   0 1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</a:rPr>
              <a:t>        1   0 1 1 1   1 1 0 0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 dirty="0" smtClean="0">
                <a:solidFill>
                  <a:srgbClr val="000000"/>
                </a:solidFill>
              </a:rPr>
              <a:t>  带</a:t>
            </a:r>
            <a:r>
              <a:rPr lang="zh-CN" altLang="en-US" sz="1800" b="1" dirty="0">
                <a:solidFill>
                  <a:srgbClr val="000000"/>
                </a:solidFill>
              </a:rPr>
              <a:t>：</a:t>
            </a:r>
            <a:r>
              <a:rPr lang="en-US" altLang="zh-CN" sz="1800" b="1" dirty="0">
                <a:solidFill>
                  <a:srgbClr val="000000"/>
                </a:solidFill>
              </a:rPr>
              <a:t>(-121)+(-11)=-132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rgbClr val="000000"/>
                </a:solidFill>
              </a:rPr>
              <a:t>	</a:t>
            </a:r>
            <a:r>
              <a:rPr lang="zh-CN" altLang="en-US" sz="1800" dirty="0">
                <a:solidFill>
                  <a:srgbClr val="000000"/>
                </a:solidFill>
              </a:rPr>
              <a:t>现为：</a:t>
            </a:r>
            <a:r>
              <a:rPr lang="en-US" altLang="zh-CN" sz="1800" dirty="0">
                <a:solidFill>
                  <a:srgbClr val="000000"/>
                </a:solidFill>
              </a:rPr>
              <a:t>124  </a:t>
            </a:r>
            <a:r>
              <a:rPr lang="en-US" altLang="zh-CN" sz="1800" b="1" dirty="0">
                <a:solidFill>
                  <a:srgbClr val="000000"/>
                </a:solidFill>
              </a:rPr>
              <a:t>         OF=1 </a:t>
            </a:r>
            <a:r>
              <a:rPr lang="zh-CN" altLang="en-US" sz="1800" dirty="0">
                <a:solidFill>
                  <a:srgbClr val="FF3300"/>
                </a:solidFill>
              </a:rPr>
              <a:t>？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 dirty="0" smtClean="0">
                <a:solidFill>
                  <a:srgbClr val="000000"/>
                </a:solidFill>
              </a:rPr>
              <a:t>  无</a:t>
            </a:r>
            <a:r>
              <a:rPr lang="zh-CN" altLang="en-US" sz="1800" b="1" dirty="0">
                <a:solidFill>
                  <a:srgbClr val="000000"/>
                </a:solidFill>
              </a:rPr>
              <a:t>：</a:t>
            </a:r>
            <a:r>
              <a:rPr lang="en-US" altLang="zh-CN" sz="1800" b="1" dirty="0">
                <a:solidFill>
                  <a:srgbClr val="000000"/>
                </a:solidFill>
              </a:rPr>
              <a:t>135+245=380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rgbClr val="000000"/>
                </a:solidFill>
              </a:rPr>
              <a:t>	</a:t>
            </a:r>
            <a:r>
              <a:rPr lang="zh-CN" altLang="en-US" sz="1800" dirty="0">
                <a:solidFill>
                  <a:srgbClr val="000000"/>
                </a:solidFill>
              </a:rPr>
              <a:t>现为：</a:t>
            </a:r>
            <a:r>
              <a:rPr lang="en-US" altLang="zh-CN" sz="1800" b="1" dirty="0">
                <a:solidFill>
                  <a:srgbClr val="000000"/>
                </a:solidFill>
              </a:rPr>
              <a:t>124           CF=1 </a:t>
            </a:r>
            <a:r>
              <a:rPr lang="zh-CN" altLang="en-US" sz="1800" dirty="0">
                <a:solidFill>
                  <a:srgbClr val="FF3300"/>
                </a:solidFill>
              </a:rPr>
              <a:t>√</a:t>
            </a:r>
            <a:endParaRPr lang="en-US" altLang="zh-CN" sz="1800" dirty="0">
              <a:solidFill>
                <a:srgbClr val="FF3300"/>
              </a:solidFill>
            </a:endParaRPr>
          </a:p>
        </p:txBody>
      </p:sp>
      <p:sp>
        <p:nvSpPr>
          <p:cNvPr id="49172" name="直接连接符 49171"/>
          <p:cNvSpPr/>
          <p:nvPr/>
        </p:nvSpPr>
        <p:spPr>
          <a:xfrm flipH="1">
            <a:off x="1043100" y="1843013"/>
            <a:ext cx="152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1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算术指令</a:t>
            </a:r>
          </a:p>
        </p:txBody>
      </p:sp>
      <p:sp>
        <p:nvSpPr>
          <p:cNvPr id="2" name="矩形 1"/>
          <p:cNvSpPr/>
          <p:nvPr/>
        </p:nvSpPr>
        <p:spPr>
          <a:xfrm>
            <a:off x="4392488" y="4725144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200" b="0" dirty="0">
                <a:solidFill>
                  <a:srgbClr val="000000"/>
                </a:solidFill>
              </a:rPr>
              <a:t>进位标志</a:t>
            </a:r>
            <a:r>
              <a:rPr lang="en-US" altLang="zh-CN" sz="2200" b="0" dirty="0" smtClean="0">
                <a:solidFill>
                  <a:srgbClr val="000000"/>
                </a:solidFill>
              </a:rPr>
              <a:t>CF</a:t>
            </a:r>
            <a:r>
              <a:rPr lang="zh-CN" altLang="en-US" sz="2200" b="0" dirty="0">
                <a:solidFill>
                  <a:srgbClr val="000000"/>
                </a:solidFill>
              </a:rPr>
              <a:t>和</a:t>
            </a:r>
            <a:r>
              <a:rPr lang="zh-CN" altLang="en-US" sz="2200" b="0" dirty="0" smtClean="0">
                <a:solidFill>
                  <a:srgbClr val="000000"/>
                </a:solidFill>
              </a:rPr>
              <a:t>溢出</a:t>
            </a:r>
            <a:r>
              <a:rPr lang="zh-CN" altLang="en-US" sz="2200" b="0" dirty="0">
                <a:solidFill>
                  <a:srgbClr val="000000"/>
                </a:solidFill>
              </a:rPr>
              <a:t>标志</a:t>
            </a:r>
            <a:r>
              <a:rPr lang="en-US" altLang="zh-CN" sz="2200" b="0" dirty="0" smtClean="0">
                <a:solidFill>
                  <a:srgbClr val="000000"/>
                </a:solidFill>
              </a:rPr>
              <a:t>OF</a:t>
            </a:r>
            <a:r>
              <a:rPr lang="zh-CN" altLang="en-US" sz="2200" b="0" dirty="0" smtClean="0">
                <a:solidFill>
                  <a:srgbClr val="000000"/>
                </a:solidFill>
              </a:rPr>
              <a:t>的区别：</a:t>
            </a:r>
            <a:endParaRPr lang="zh-CN" altLang="en-US" sz="2200" b="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200" b="0" dirty="0" smtClean="0">
                <a:solidFill>
                  <a:srgbClr val="000000"/>
                </a:solidFill>
              </a:rPr>
              <a:t>CF</a:t>
            </a:r>
            <a:r>
              <a:rPr lang="zh-CN" altLang="en-US" sz="2200" b="0" dirty="0" smtClean="0">
                <a:solidFill>
                  <a:srgbClr val="000000"/>
                </a:solidFill>
              </a:rPr>
              <a:t>表示</a:t>
            </a:r>
            <a:r>
              <a:rPr lang="zh-CN" altLang="en-US" sz="2200" b="0" dirty="0">
                <a:solidFill>
                  <a:srgbClr val="000000"/>
                </a:solidFill>
              </a:rPr>
              <a:t>无符号数运算结果是否超出范围，运算结果仍然正确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200" b="0" dirty="0" smtClean="0">
                <a:solidFill>
                  <a:srgbClr val="000000"/>
                </a:solidFill>
              </a:rPr>
              <a:t>OF</a:t>
            </a:r>
            <a:r>
              <a:rPr lang="zh-CN" altLang="en-US" sz="2200" b="0" dirty="0" smtClean="0">
                <a:solidFill>
                  <a:srgbClr val="000000"/>
                </a:solidFill>
              </a:rPr>
              <a:t>表示</a:t>
            </a:r>
            <a:r>
              <a:rPr lang="zh-CN" altLang="en-US" sz="2200" b="0" dirty="0">
                <a:solidFill>
                  <a:srgbClr val="000000"/>
                </a:solidFill>
              </a:rPr>
              <a:t>有符号数运算结果是否超出范围，运算结果已经不</a:t>
            </a:r>
            <a:r>
              <a:rPr lang="zh-CN" altLang="en-US" sz="2200" b="0" dirty="0" smtClean="0">
                <a:solidFill>
                  <a:srgbClr val="000000"/>
                </a:solidFill>
              </a:rPr>
              <a:t>正确</a:t>
            </a:r>
            <a:endParaRPr lang="zh-CN" altLang="zh-CN" sz="22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28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941168"/>
            <a:ext cx="2499767" cy="1677994"/>
          </a:xfrm>
          <a:prstGeom prst="rect">
            <a:avLst/>
          </a:prstGeom>
        </p:spPr>
      </p:pic>
      <p:sp>
        <p:nvSpPr>
          <p:cNvPr id="48130" name="文本框 48129"/>
          <p:cNvSpPr txBox="1"/>
          <p:nvPr/>
        </p:nvSpPr>
        <p:spPr>
          <a:xfrm>
            <a:off x="1061925" y="1016732"/>
            <a:ext cx="69342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加法指令对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条件标志位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的影响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文本框 48130"/>
          <p:cNvSpPr txBox="1"/>
          <p:nvPr/>
        </p:nvSpPr>
        <p:spPr>
          <a:xfrm>
            <a:off x="5477332" y="4799248"/>
            <a:ext cx="3487155" cy="187743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45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CF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位表示 无符号数 相加的溢出。</a:t>
            </a:r>
          </a:p>
          <a:p>
            <a:pPr eaLnBrk="0" hangingPunct="0">
              <a:lnSpc>
                <a:spcPct val="145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OF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位表示 带符号数 相加的溢出。</a:t>
            </a:r>
          </a:p>
        </p:txBody>
      </p:sp>
      <p:sp>
        <p:nvSpPr>
          <p:cNvPr id="48132" name="文本框 48131"/>
          <p:cNvSpPr txBox="1"/>
          <p:nvPr/>
        </p:nvSpPr>
        <p:spPr>
          <a:xfrm>
            <a:off x="2124533" y="1595971"/>
            <a:ext cx="1797050" cy="7302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结果为负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否则</a:t>
            </a:r>
            <a:endParaRPr lang="zh-CN" altLang="en-US" sz="22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3" name="文本框 48132"/>
          <p:cNvSpPr txBox="1"/>
          <p:nvPr/>
        </p:nvSpPr>
        <p:spPr>
          <a:xfrm>
            <a:off x="1133933" y="1672171"/>
            <a:ext cx="712788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SF=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4" name="左大括号 48133"/>
          <p:cNvSpPr/>
          <p:nvPr/>
        </p:nvSpPr>
        <p:spPr>
          <a:xfrm>
            <a:off x="1895933" y="1595971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5" name="文本框 48134"/>
          <p:cNvSpPr txBox="1"/>
          <p:nvPr/>
        </p:nvSpPr>
        <p:spPr>
          <a:xfrm>
            <a:off x="5477333" y="1592796"/>
            <a:ext cx="1655763" cy="7302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结果为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否则</a:t>
            </a:r>
            <a:endParaRPr lang="zh-CN" altLang="en-US" sz="22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6" name="文本框 48135"/>
          <p:cNvSpPr txBox="1"/>
          <p:nvPr/>
        </p:nvSpPr>
        <p:spPr>
          <a:xfrm>
            <a:off x="4486733" y="1668996"/>
            <a:ext cx="746125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ZF=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7" name="左大括号 48136"/>
          <p:cNvSpPr/>
          <p:nvPr/>
        </p:nvSpPr>
        <p:spPr>
          <a:xfrm>
            <a:off x="5248733" y="1592796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8" name="文本框 48137"/>
          <p:cNvSpPr txBox="1"/>
          <p:nvPr/>
        </p:nvSpPr>
        <p:spPr>
          <a:xfrm>
            <a:off x="2124533" y="2735796"/>
            <a:ext cx="4746812" cy="76059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和的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最高有效位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向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高位的进位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48139" name="文本框 48138"/>
          <p:cNvSpPr txBox="1"/>
          <p:nvPr/>
        </p:nvSpPr>
        <p:spPr>
          <a:xfrm>
            <a:off x="1133933" y="2811996"/>
            <a:ext cx="763588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CF=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40" name="左大括号 48139"/>
          <p:cNvSpPr/>
          <p:nvPr/>
        </p:nvSpPr>
        <p:spPr>
          <a:xfrm>
            <a:off x="1895933" y="2735796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1" name="文本框 48140"/>
          <p:cNvSpPr txBox="1"/>
          <p:nvPr/>
        </p:nvSpPr>
        <p:spPr>
          <a:xfrm>
            <a:off x="2124533" y="3954996"/>
            <a:ext cx="6011863" cy="7302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两个操作数符号相同，而结果符号与之相反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48142" name="文本框 48141"/>
          <p:cNvSpPr txBox="1"/>
          <p:nvPr/>
        </p:nvSpPr>
        <p:spPr>
          <a:xfrm>
            <a:off x="1133933" y="4031196"/>
            <a:ext cx="7794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OF=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43" name="左大括号 48142"/>
          <p:cNvSpPr/>
          <p:nvPr/>
        </p:nvSpPr>
        <p:spPr>
          <a:xfrm>
            <a:off x="1895933" y="3954996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算术指令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287" y="4984624"/>
            <a:ext cx="2684809" cy="163737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框 50177"/>
          <p:cNvSpPr txBox="1"/>
          <p:nvPr/>
        </p:nvSpPr>
        <p:spPr>
          <a:xfrm>
            <a:off x="1676400" y="1124744"/>
            <a:ext cx="6172200" cy="178510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例：双精度数的加法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DX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AX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BX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CX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，两个双字长的数相加。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DX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BX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分别存放高位字。</a:t>
            </a:r>
          </a:p>
          <a:p>
            <a:pPr algn="just" eaLnBrk="0" hangingPunct="0"/>
            <a:endParaRPr lang="zh-CN" altLang="en-US" sz="2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(DX) = 0002H    (AX) = 0F365H</a:t>
            </a:r>
          </a:p>
          <a:p>
            <a:pPr algn="just" eaLnBrk="0" hangingPunct="0"/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(BX) = 0005H    (CX) = </a:t>
            </a:r>
            <a:r>
              <a:rPr lang="en-US" altLang="zh-CN" sz="22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0E024H</a:t>
            </a:r>
            <a:endParaRPr lang="en-US" altLang="zh-CN" sz="2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算术指令</a:t>
            </a:r>
          </a:p>
        </p:txBody>
      </p:sp>
      <p:sp>
        <p:nvSpPr>
          <p:cNvPr id="2" name="矩形 1"/>
          <p:cNvSpPr/>
          <p:nvPr/>
        </p:nvSpPr>
        <p:spPr>
          <a:xfrm>
            <a:off x="1259632" y="4689140"/>
            <a:ext cx="6660740" cy="18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30000"/>
              </a:lnSpc>
            </a:pPr>
            <a:r>
              <a:rPr lang="en-US" altLang="zh-CN" sz="2200" b="0" dirty="0" smtClean="0">
                <a:solidFill>
                  <a:srgbClr val="000000"/>
                </a:solidFill>
                <a:sym typeface="Monotype Sorts" pitchFamily="2" charset="2"/>
              </a:rPr>
              <a:t>        </a:t>
            </a:r>
            <a:r>
              <a:rPr lang="en-US" altLang="zh-CN" sz="2200" b="0" dirty="0">
                <a:solidFill>
                  <a:srgbClr val="000000"/>
                </a:solidFill>
                <a:sym typeface="Monotype Sorts" pitchFamily="2" charset="2"/>
              </a:rPr>
              <a:t>(1) </a:t>
            </a:r>
            <a:r>
              <a:rPr lang="zh-CN" altLang="en-US" sz="2200" b="0" dirty="0">
                <a:solidFill>
                  <a:srgbClr val="000000"/>
                </a:solidFill>
              </a:rPr>
              <a:t>执行后，</a:t>
            </a:r>
            <a:r>
              <a:rPr lang="en-US" altLang="zh-CN" sz="2200" b="0" dirty="0">
                <a:solidFill>
                  <a:srgbClr val="000000"/>
                </a:solidFill>
              </a:rPr>
              <a:t>(AX) = 0D389H  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200" b="0" dirty="0">
                <a:solidFill>
                  <a:srgbClr val="000000"/>
                </a:solidFill>
              </a:rPr>
              <a:t>                             CF=1    OF=0    SF=1    ZF=0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200" b="0" dirty="0">
                <a:solidFill>
                  <a:srgbClr val="000000"/>
                </a:solidFill>
              </a:rPr>
              <a:t>         (2) </a:t>
            </a:r>
            <a:r>
              <a:rPr lang="zh-CN" altLang="en-US" sz="2200" b="0" dirty="0">
                <a:solidFill>
                  <a:srgbClr val="000000"/>
                </a:solidFill>
              </a:rPr>
              <a:t>执行后，</a:t>
            </a:r>
            <a:r>
              <a:rPr lang="en-US" altLang="zh-CN" sz="2200" b="0" dirty="0">
                <a:solidFill>
                  <a:srgbClr val="000000"/>
                </a:solidFill>
              </a:rPr>
              <a:t>(DX) = 0008H  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200" b="0" dirty="0">
                <a:solidFill>
                  <a:srgbClr val="000000"/>
                </a:solidFill>
              </a:rPr>
              <a:t>                             CF=0    OF=0    SF=0    ZF=0</a:t>
            </a:r>
            <a:endParaRPr lang="zh-CN" altLang="en-US" sz="2200" dirty="0"/>
          </a:p>
        </p:txBody>
      </p:sp>
      <p:sp>
        <p:nvSpPr>
          <p:cNvPr id="4" name="矩形 3"/>
          <p:cNvSpPr/>
          <p:nvPr/>
        </p:nvSpPr>
        <p:spPr>
          <a:xfrm>
            <a:off x="1745686" y="3392996"/>
            <a:ext cx="568863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30000"/>
              </a:lnSpc>
            </a:pPr>
            <a:r>
              <a:rPr lang="en-US" altLang="zh-CN" b="0" dirty="0">
                <a:solidFill>
                  <a:srgbClr val="000000"/>
                </a:solidFill>
              </a:rPr>
              <a:t> </a:t>
            </a:r>
            <a:r>
              <a:rPr lang="zh-CN" altLang="en-US" b="0" dirty="0">
                <a:solidFill>
                  <a:srgbClr val="000000"/>
                </a:solidFill>
              </a:rPr>
              <a:t>指令序列  </a:t>
            </a:r>
            <a:r>
              <a:rPr lang="zh-CN" altLang="en-US" b="0" dirty="0">
                <a:solidFill>
                  <a:srgbClr val="000000"/>
                </a:solidFill>
                <a:sym typeface="Monotype Sorts" pitchFamily="2" charset="2"/>
              </a:rPr>
              <a:t> </a:t>
            </a:r>
            <a:r>
              <a:rPr lang="en-US" altLang="zh-CN" b="0" dirty="0">
                <a:solidFill>
                  <a:srgbClr val="000000"/>
                </a:solidFill>
              </a:rPr>
              <a:t>ADD  AX, CX    </a:t>
            </a:r>
            <a:r>
              <a:rPr lang="en-US" altLang="zh-CN" b="0" dirty="0" smtClean="0">
                <a:solidFill>
                  <a:srgbClr val="000000"/>
                </a:solidFill>
              </a:rPr>
              <a:t>  ; </a:t>
            </a:r>
            <a:r>
              <a:rPr lang="en-US" altLang="zh-CN" b="0" dirty="0">
                <a:solidFill>
                  <a:srgbClr val="000000"/>
                </a:solidFill>
                <a:sym typeface="Monotype Sorts" pitchFamily="2" charset="2"/>
              </a:rPr>
              <a:t>(1) </a:t>
            </a:r>
            <a:endParaRPr lang="en-US" altLang="zh-CN" b="0" dirty="0">
              <a:solidFill>
                <a:srgbClr val="000000"/>
              </a:solidFill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b="0" dirty="0">
                <a:solidFill>
                  <a:srgbClr val="000000"/>
                </a:solidFill>
              </a:rPr>
              <a:t>                   </a:t>
            </a:r>
            <a:r>
              <a:rPr lang="en-US" altLang="zh-CN" b="0" dirty="0" smtClean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FF0000"/>
                </a:solidFill>
              </a:rPr>
              <a:t>ADC</a:t>
            </a:r>
            <a:r>
              <a:rPr lang="en-US" altLang="zh-CN" b="0" dirty="0">
                <a:solidFill>
                  <a:srgbClr val="000000"/>
                </a:solidFill>
              </a:rPr>
              <a:t>  DX, BX  </a:t>
            </a:r>
            <a:r>
              <a:rPr lang="en-US" altLang="zh-CN" b="0" dirty="0" smtClean="0">
                <a:solidFill>
                  <a:srgbClr val="000000"/>
                </a:solidFill>
              </a:rPr>
              <a:t>    </a:t>
            </a:r>
            <a:r>
              <a:rPr lang="en-US" altLang="zh-CN" b="0" dirty="0">
                <a:solidFill>
                  <a:srgbClr val="000000"/>
                </a:solidFill>
              </a:rPr>
              <a:t>; (2)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51201"/>
          <p:cNvSpPr txBox="1"/>
          <p:nvPr/>
        </p:nvSpPr>
        <p:spPr>
          <a:xfrm>
            <a:off x="503548" y="944724"/>
            <a:ext cx="7668852" cy="54476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减法指令</a:t>
            </a:r>
          </a:p>
          <a:p>
            <a:pPr algn="just" eaLnBrk="0" hangingPunct="0"/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减法指令： 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SUB  DST, SRC  </a:t>
            </a:r>
          </a:p>
          <a:p>
            <a:pPr algn="just"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 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(DST)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(DST) - (SRC)</a:t>
            </a:r>
          </a:p>
          <a:p>
            <a:pPr algn="just" eaLnBrk="0" hangingPunct="0"/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带借位减法指令：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SBB  DST, SRC  </a:t>
            </a:r>
          </a:p>
          <a:p>
            <a:pPr algn="just"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         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(DST)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(DST) - (SRC) - CF</a:t>
            </a:r>
          </a:p>
          <a:p>
            <a:pPr algn="just" eaLnBrk="0" hangingPunct="0"/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减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指令：   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DEC  OPR  </a:t>
            </a:r>
          </a:p>
          <a:p>
            <a:pPr algn="just"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 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(OPR)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(OPR) - 1</a:t>
            </a:r>
          </a:p>
          <a:p>
            <a:pPr algn="just" eaLnBrk="0" hangingPunct="0"/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求补指令： 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NEG  OPR  </a:t>
            </a:r>
          </a:p>
          <a:p>
            <a:pPr algn="just"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 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(OPR)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0FFFFH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- (OPR)+1</a:t>
            </a:r>
          </a:p>
          <a:p>
            <a:pPr algn="just" eaLnBrk="0" hangingPunct="0"/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比较指令： 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CMP  OPR1, OPR2 </a:t>
            </a:r>
          </a:p>
          <a:p>
            <a:pPr algn="just"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(OPR1) - (OPR2)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，不保存结果，只是根据结果设置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标志位。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矩形 51202"/>
          <p:cNvSpPr/>
          <p:nvPr/>
        </p:nvSpPr>
        <p:spPr>
          <a:xfrm>
            <a:off x="6480212" y="3465004"/>
            <a:ext cx="2566988" cy="13112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  </a:t>
            </a:r>
          </a:p>
          <a:p>
            <a:pPr eaLnBrk="0" hangingPunct="0"/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除DEC指令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不影响</a:t>
            </a:r>
          </a:p>
          <a:p>
            <a:pPr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CF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标志外，均对条</a:t>
            </a:r>
          </a:p>
          <a:p>
            <a:pPr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件标志位有影响。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算术指令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53249"/>
          <p:cNvSpPr/>
          <p:nvPr/>
        </p:nvSpPr>
        <p:spPr>
          <a:xfrm>
            <a:off x="732755" y="1035843"/>
            <a:ext cx="4419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NEG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指令对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CF/OF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的影响</a:t>
            </a:r>
          </a:p>
        </p:txBody>
      </p:sp>
      <p:sp>
        <p:nvSpPr>
          <p:cNvPr id="53251" name="文本框 53250"/>
          <p:cNvSpPr txBox="1"/>
          <p:nvPr/>
        </p:nvSpPr>
        <p:spPr>
          <a:xfrm>
            <a:off x="1991072" y="1981200"/>
            <a:ext cx="1936750" cy="106362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操作数为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  <a:p>
            <a:pPr>
              <a:lnSpc>
                <a:spcPct val="145000"/>
              </a:lnSpc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  <a:endParaRPr lang="zh-CN" altLang="en-US" sz="22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3252" name="文本框 53251"/>
          <p:cNvSpPr txBox="1"/>
          <p:nvPr/>
        </p:nvSpPr>
        <p:spPr>
          <a:xfrm>
            <a:off x="848072" y="2362200"/>
            <a:ext cx="839788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CF =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3" name="左大括号 53252"/>
          <p:cNvSpPr/>
          <p:nvPr/>
        </p:nvSpPr>
        <p:spPr>
          <a:xfrm>
            <a:off x="1762472" y="22098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4" name="文本框 53253"/>
          <p:cNvSpPr txBox="1"/>
          <p:nvPr/>
        </p:nvSpPr>
        <p:spPr>
          <a:xfrm>
            <a:off x="1991072" y="3810000"/>
            <a:ext cx="5029200" cy="14620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-128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（字节运算）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操作数为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-32768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（字运算）</a:t>
            </a:r>
          </a:p>
          <a:p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  <a:endParaRPr lang="zh-CN" altLang="en-US" sz="22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3255" name="文本框 53254"/>
          <p:cNvSpPr txBox="1"/>
          <p:nvPr/>
        </p:nvSpPr>
        <p:spPr>
          <a:xfrm>
            <a:off x="848072" y="4343400"/>
            <a:ext cx="855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OF =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6" name="左大括号 53255"/>
          <p:cNvSpPr/>
          <p:nvPr/>
        </p:nvSpPr>
        <p:spPr>
          <a:xfrm>
            <a:off x="1762472" y="3962400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算术指令</a:t>
            </a:r>
          </a:p>
        </p:txBody>
      </p:sp>
      <p:sp>
        <p:nvSpPr>
          <p:cNvPr id="14" name="文本框 54283"/>
          <p:cNvSpPr txBox="1"/>
          <p:nvPr/>
        </p:nvSpPr>
        <p:spPr>
          <a:xfrm>
            <a:off x="5252930" y="5181580"/>
            <a:ext cx="2589297" cy="141577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1 0 0 0 0 0 0 0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0 1 1 1 1 1 1 1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+  0 0 0 0 0 0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1 0 0 0 0 0 0 0</a:t>
            </a:r>
          </a:p>
        </p:txBody>
      </p:sp>
      <p:sp>
        <p:nvSpPr>
          <p:cNvPr id="15" name="直接连接符 14"/>
          <p:cNvSpPr/>
          <p:nvPr/>
        </p:nvSpPr>
        <p:spPr>
          <a:xfrm>
            <a:off x="5105923" y="6222980"/>
            <a:ext cx="2814449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框 52225"/>
          <p:cNvSpPr txBox="1"/>
          <p:nvPr/>
        </p:nvSpPr>
        <p:spPr>
          <a:xfrm>
            <a:off x="912812" y="1063588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减法指令对条件标志位（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CF/OF/ZF/SF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）的影响：</a:t>
            </a:r>
          </a:p>
        </p:txBody>
      </p:sp>
      <p:sp>
        <p:nvSpPr>
          <p:cNvPr id="52227" name="矩形 52226"/>
          <p:cNvSpPr/>
          <p:nvPr/>
        </p:nvSpPr>
        <p:spPr>
          <a:xfrm>
            <a:off x="2423120" y="5871260"/>
            <a:ext cx="5029200" cy="101412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CF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位表示 无符号数 减法的溢出。</a:t>
            </a:r>
          </a:p>
          <a:p>
            <a:pPr eaLnBrk="0" hangingPunct="0"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OF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位表示 带符号数 减法的溢出。</a:t>
            </a:r>
          </a:p>
        </p:txBody>
      </p:sp>
      <p:sp>
        <p:nvSpPr>
          <p:cNvPr id="52228" name="文本框 52227"/>
          <p:cNvSpPr txBox="1"/>
          <p:nvPr/>
        </p:nvSpPr>
        <p:spPr>
          <a:xfrm>
            <a:off x="2362200" y="1556792"/>
            <a:ext cx="5335588" cy="750888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被减数的最高有效位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向高位的借位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52229" name="文本框 52228"/>
          <p:cNvSpPr txBox="1"/>
          <p:nvPr/>
        </p:nvSpPr>
        <p:spPr>
          <a:xfrm>
            <a:off x="1371600" y="1632992"/>
            <a:ext cx="763588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CF=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0" name="左大括号 52229"/>
          <p:cNvSpPr/>
          <p:nvPr/>
        </p:nvSpPr>
        <p:spPr>
          <a:xfrm>
            <a:off x="2133600" y="1556792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1" name="文本框 52230"/>
          <p:cNvSpPr txBox="1"/>
          <p:nvPr/>
        </p:nvSpPr>
        <p:spPr>
          <a:xfrm>
            <a:off x="2362200" y="3861048"/>
            <a:ext cx="6573838" cy="7302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两个操作数符号相反，而结果的符号与减数相同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52232" name="文本框 52231"/>
          <p:cNvSpPr txBox="1"/>
          <p:nvPr/>
        </p:nvSpPr>
        <p:spPr>
          <a:xfrm>
            <a:off x="1371600" y="3937248"/>
            <a:ext cx="7794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OF=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3" name="左大括号 52232"/>
          <p:cNvSpPr/>
          <p:nvPr/>
        </p:nvSpPr>
        <p:spPr>
          <a:xfrm>
            <a:off x="2133600" y="3861048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算术指令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331640" y="4623519"/>
            <a:ext cx="6984776" cy="1253753"/>
            <a:chOff x="1331640" y="4623519"/>
            <a:chExt cx="6984776" cy="1253753"/>
          </a:xfrm>
        </p:grpSpPr>
        <p:sp>
          <p:nvSpPr>
            <p:cNvPr id="15" name="文本框 48140"/>
            <p:cNvSpPr txBox="1"/>
            <p:nvPr/>
          </p:nvSpPr>
          <p:spPr>
            <a:xfrm>
              <a:off x="2304553" y="5147022"/>
              <a:ext cx="6011863" cy="730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     </a:t>
              </a: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两个操作数符号相同，而结果符号与之相反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     </a:t>
              </a: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否则</a:t>
              </a:r>
            </a:p>
          </p:txBody>
        </p:sp>
        <p:sp>
          <p:nvSpPr>
            <p:cNvPr id="16" name="文本框 48141"/>
            <p:cNvSpPr txBox="1"/>
            <p:nvPr/>
          </p:nvSpPr>
          <p:spPr>
            <a:xfrm>
              <a:off x="1344265" y="5223222"/>
              <a:ext cx="779463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OF=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左大括号 16"/>
            <p:cNvSpPr/>
            <p:nvPr/>
          </p:nvSpPr>
          <p:spPr>
            <a:xfrm>
              <a:off x="2123728" y="5147022"/>
              <a:ext cx="76200" cy="6858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27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文本框 52236"/>
            <p:cNvSpPr txBox="1"/>
            <p:nvPr/>
          </p:nvSpPr>
          <p:spPr>
            <a:xfrm>
              <a:off x="1331640" y="4623519"/>
              <a:ext cx="2350323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或转换成加法：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31640" y="2276872"/>
            <a:ext cx="5523185" cy="1290948"/>
            <a:chOff x="1331640" y="2276872"/>
            <a:chExt cx="5523185" cy="1290948"/>
          </a:xfrm>
        </p:grpSpPr>
        <p:sp>
          <p:nvSpPr>
            <p:cNvPr id="52234" name="文本框 52233"/>
            <p:cNvSpPr txBox="1"/>
            <p:nvPr/>
          </p:nvSpPr>
          <p:spPr>
            <a:xfrm>
              <a:off x="2362200" y="2816932"/>
              <a:ext cx="4492625" cy="7508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     </a:t>
              </a: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减法转换为加法运算时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无</a:t>
              </a: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进位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     </a:t>
              </a: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否则</a:t>
              </a:r>
            </a:p>
          </p:txBody>
        </p:sp>
        <p:sp>
          <p:nvSpPr>
            <p:cNvPr id="52235" name="文本框 52234"/>
            <p:cNvSpPr txBox="1"/>
            <p:nvPr/>
          </p:nvSpPr>
          <p:spPr>
            <a:xfrm>
              <a:off x="1371600" y="2893132"/>
              <a:ext cx="763588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CF=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36" name="左大括号 52235"/>
            <p:cNvSpPr/>
            <p:nvPr/>
          </p:nvSpPr>
          <p:spPr>
            <a:xfrm>
              <a:off x="2133600" y="2816932"/>
              <a:ext cx="76200" cy="6858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27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文本框 52236"/>
            <p:cNvSpPr txBox="1"/>
            <p:nvPr/>
          </p:nvSpPr>
          <p:spPr>
            <a:xfrm>
              <a:off x="1331640" y="2276872"/>
              <a:ext cx="2350323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或转换成加法：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文本框 55297"/>
          <p:cNvSpPr txBox="1"/>
          <p:nvPr/>
        </p:nvSpPr>
        <p:spPr>
          <a:xfrm>
            <a:off x="1043608" y="1016732"/>
            <a:ext cx="7239000" cy="164968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lang="zh-CN" altLang="en-US" sz="2200" b="0" dirty="0">
                <a:solidFill>
                  <a:srgbClr val="000000"/>
                </a:solidFill>
                <a:latin typeface="+mn-lt"/>
              </a:rPr>
              <a:t>例：</a:t>
            </a:r>
            <a:r>
              <a:rPr lang="en-US" altLang="zh-CN" sz="2200" b="0" dirty="0" smtClean="0">
                <a:solidFill>
                  <a:srgbClr val="000000"/>
                </a:solidFill>
                <a:latin typeface="+mn-lt"/>
              </a:rPr>
              <a:t>SUB    WORD PTR  [SI+14H</a:t>
            </a: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], 0136H</a:t>
            </a: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200" b="0" dirty="0">
                <a:solidFill>
                  <a:srgbClr val="000000"/>
                </a:solidFill>
                <a:latin typeface="+mn-lt"/>
              </a:rPr>
              <a:t>若（</a:t>
            </a: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DS</a:t>
            </a:r>
            <a:r>
              <a:rPr lang="zh-CN" altLang="en-US" sz="2200" b="0" dirty="0">
                <a:solidFill>
                  <a:srgbClr val="000000"/>
                </a:solidFill>
                <a:latin typeface="+mn-lt"/>
              </a:rPr>
              <a:t>）</a:t>
            </a: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=3000H</a:t>
            </a:r>
            <a:r>
              <a:rPr lang="zh-CN" altLang="en-US" sz="2200" b="0" dirty="0">
                <a:solidFill>
                  <a:srgbClr val="000000"/>
                </a:solidFill>
                <a:latin typeface="+mn-lt"/>
              </a:rPr>
              <a:t>，（</a:t>
            </a: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SI</a:t>
            </a:r>
            <a:r>
              <a:rPr lang="zh-CN" altLang="en-US" sz="2200" b="0" dirty="0">
                <a:solidFill>
                  <a:srgbClr val="000000"/>
                </a:solidFill>
                <a:latin typeface="+mn-lt"/>
              </a:rPr>
              <a:t>）</a:t>
            </a: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=0040H</a:t>
            </a:r>
            <a:r>
              <a:rPr lang="zh-CN" altLang="en-US" sz="2200" b="0" dirty="0">
                <a:solidFill>
                  <a:srgbClr val="000000"/>
                </a:solidFill>
                <a:latin typeface="+mn-lt"/>
              </a:rPr>
              <a:t>，（</a:t>
            </a: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30054H</a:t>
            </a:r>
            <a:r>
              <a:rPr lang="zh-CN" altLang="en-US" sz="2200" b="0" dirty="0">
                <a:solidFill>
                  <a:srgbClr val="000000"/>
                </a:solidFill>
                <a:latin typeface="+mn-lt"/>
              </a:rPr>
              <a:t>）</a:t>
            </a: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=4336H</a:t>
            </a: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200" b="0" dirty="0">
                <a:solidFill>
                  <a:srgbClr val="000000"/>
                </a:solidFill>
                <a:latin typeface="+mn-lt"/>
              </a:rPr>
              <a:t>则，指令执行后：</a:t>
            </a:r>
            <a:r>
              <a:rPr lang="zh-CN" altLang="en-US" sz="2200" b="0" dirty="0">
                <a:solidFill>
                  <a:srgbClr val="000000"/>
                </a:solidFill>
              </a:rPr>
              <a:t>（</a:t>
            </a:r>
            <a:r>
              <a:rPr lang="en-US" altLang="zh-CN" sz="2200" b="0" dirty="0">
                <a:solidFill>
                  <a:srgbClr val="000000"/>
                </a:solidFill>
              </a:rPr>
              <a:t>30054H</a:t>
            </a:r>
            <a:r>
              <a:rPr lang="zh-CN" altLang="en-US" sz="2200" b="0" dirty="0">
                <a:solidFill>
                  <a:srgbClr val="000000"/>
                </a:solidFill>
              </a:rPr>
              <a:t>）</a:t>
            </a:r>
            <a:r>
              <a:rPr lang="en-US" altLang="zh-CN" sz="2200" b="0" dirty="0">
                <a:solidFill>
                  <a:srgbClr val="000000"/>
                </a:solidFill>
              </a:rPr>
              <a:t>=4200H</a:t>
            </a:r>
          </a:p>
          <a:p>
            <a:pPr algn="just" eaLnBrk="0" hangingPunct="0">
              <a:lnSpc>
                <a:spcPct val="115000"/>
              </a:lnSpc>
            </a:pPr>
            <a:r>
              <a:rPr lang="en-US" altLang="zh-CN" sz="2200" b="0" dirty="0">
                <a:solidFill>
                  <a:srgbClr val="000000"/>
                </a:solidFill>
              </a:rPr>
              <a:t>	SF=0</a:t>
            </a:r>
            <a:r>
              <a:rPr lang="zh-CN" altLang="en-US" sz="2200" b="0" dirty="0">
                <a:solidFill>
                  <a:srgbClr val="000000"/>
                </a:solidFill>
              </a:rPr>
              <a:t>，</a:t>
            </a:r>
            <a:r>
              <a:rPr lang="en-US" altLang="zh-CN" sz="2200" b="0" dirty="0">
                <a:solidFill>
                  <a:srgbClr val="000000"/>
                </a:solidFill>
              </a:rPr>
              <a:t>CF=0</a:t>
            </a:r>
            <a:r>
              <a:rPr lang="zh-CN" altLang="en-US" sz="2200" b="0" dirty="0">
                <a:solidFill>
                  <a:srgbClr val="000000"/>
                </a:solidFill>
              </a:rPr>
              <a:t>，</a:t>
            </a:r>
            <a:r>
              <a:rPr lang="en-US" altLang="zh-CN" sz="2200" b="0" dirty="0">
                <a:solidFill>
                  <a:srgbClr val="000000"/>
                </a:solidFill>
              </a:rPr>
              <a:t>OF=0</a:t>
            </a:r>
            <a:r>
              <a:rPr lang="zh-CN" altLang="en-US" sz="2200" b="0" dirty="0">
                <a:solidFill>
                  <a:srgbClr val="000000"/>
                </a:solidFill>
              </a:rPr>
              <a:t>，</a:t>
            </a:r>
            <a:r>
              <a:rPr lang="en-US" altLang="zh-CN" sz="2200" b="0" dirty="0" smtClean="0">
                <a:solidFill>
                  <a:srgbClr val="000000"/>
                </a:solidFill>
              </a:rPr>
              <a:t>ZF=0</a:t>
            </a:r>
            <a:endParaRPr lang="en-US" altLang="zh-CN" sz="22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算术指令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3320988"/>
            <a:ext cx="6948772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lang="en-US" altLang="zh-CN" b="0" dirty="0">
                <a:solidFill>
                  <a:srgbClr val="000000"/>
                </a:solidFill>
              </a:rPr>
              <a:t>SUB	DH, [BP+4]</a:t>
            </a:r>
          </a:p>
          <a:p>
            <a:pPr algn="just" eaLnBrk="0" hangingPunct="0">
              <a:lnSpc>
                <a:spcPct val="115000"/>
              </a:lnSpc>
            </a:pPr>
            <a:r>
              <a:rPr lang="zh-CN" altLang="en-US" b="0" dirty="0">
                <a:solidFill>
                  <a:srgbClr val="000000"/>
                </a:solidFill>
              </a:rPr>
              <a:t>若（</a:t>
            </a:r>
            <a:r>
              <a:rPr lang="en-US" altLang="zh-CN" b="0" dirty="0">
                <a:solidFill>
                  <a:srgbClr val="000000"/>
                </a:solidFill>
              </a:rPr>
              <a:t>SS</a:t>
            </a:r>
            <a:r>
              <a:rPr lang="zh-CN" altLang="en-US" b="0" dirty="0">
                <a:solidFill>
                  <a:srgbClr val="000000"/>
                </a:solidFill>
              </a:rPr>
              <a:t>）</a:t>
            </a:r>
            <a:r>
              <a:rPr lang="en-US" altLang="zh-CN" b="0" dirty="0">
                <a:solidFill>
                  <a:srgbClr val="000000"/>
                </a:solidFill>
              </a:rPr>
              <a:t>=0000H</a:t>
            </a:r>
            <a:r>
              <a:rPr lang="zh-CN" altLang="en-US" b="0" dirty="0">
                <a:solidFill>
                  <a:srgbClr val="000000"/>
                </a:solidFill>
              </a:rPr>
              <a:t>，（</a:t>
            </a:r>
            <a:r>
              <a:rPr lang="en-US" altLang="zh-CN" b="0" dirty="0">
                <a:solidFill>
                  <a:srgbClr val="000000"/>
                </a:solidFill>
              </a:rPr>
              <a:t>BP</a:t>
            </a:r>
            <a:r>
              <a:rPr lang="zh-CN" altLang="en-US" b="0" dirty="0">
                <a:solidFill>
                  <a:srgbClr val="000000"/>
                </a:solidFill>
              </a:rPr>
              <a:t>）</a:t>
            </a:r>
            <a:r>
              <a:rPr lang="en-US" altLang="zh-CN" b="0" dirty="0">
                <a:solidFill>
                  <a:srgbClr val="000000"/>
                </a:solidFill>
              </a:rPr>
              <a:t>=00E4H</a:t>
            </a:r>
            <a:r>
              <a:rPr lang="zh-CN" altLang="en-US" b="0" dirty="0">
                <a:solidFill>
                  <a:srgbClr val="000000"/>
                </a:solidFill>
              </a:rPr>
              <a:t>，</a:t>
            </a:r>
            <a:endParaRPr lang="en-US" altLang="zh-CN" b="0" dirty="0">
              <a:solidFill>
                <a:srgbClr val="000000"/>
              </a:solidFill>
            </a:endParaRPr>
          </a:p>
          <a:p>
            <a:pPr algn="just" eaLnBrk="0" hangingPunct="0">
              <a:lnSpc>
                <a:spcPct val="115000"/>
              </a:lnSpc>
            </a:pPr>
            <a:r>
              <a:rPr lang="en-US" altLang="zh-CN" b="0" dirty="0">
                <a:solidFill>
                  <a:srgbClr val="000000"/>
                </a:solidFill>
              </a:rPr>
              <a:t>   </a:t>
            </a:r>
            <a:r>
              <a:rPr lang="zh-CN" altLang="en-US" b="0" dirty="0">
                <a:solidFill>
                  <a:srgbClr val="000000"/>
                </a:solidFill>
              </a:rPr>
              <a:t>（</a:t>
            </a:r>
            <a:r>
              <a:rPr lang="en-US" altLang="zh-CN" b="0" dirty="0">
                <a:solidFill>
                  <a:srgbClr val="000000"/>
                </a:solidFill>
              </a:rPr>
              <a:t>DH</a:t>
            </a:r>
            <a:r>
              <a:rPr lang="zh-CN" altLang="en-US" b="0" dirty="0">
                <a:solidFill>
                  <a:srgbClr val="000000"/>
                </a:solidFill>
              </a:rPr>
              <a:t>）</a:t>
            </a:r>
            <a:r>
              <a:rPr lang="en-US" altLang="zh-CN" b="0" dirty="0">
                <a:solidFill>
                  <a:srgbClr val="000000"/>
                </a:solidFill>
              </a:rPr>
              <a:t>=41H</a:t>
            </a:r>
            <a:r>
              <a:rPr lang="zh-CN" altLang="en-US" b="0" dirty="0">
                <a:solidFill>
                  <a:srgbClr val="000000"/>
                </a:solidFill>
              </a:rPr>
              <a:t>，（</a:t>
            </a:r>
            <a:r>
              <a:rPr lang="en-US" altLang="zh-CN" b="0" dirty="0">
                <a:solidFill>
                  <a:srgbClr val="000000"/>
                </a:solidFill>
              </a:rPr>
              <a:t>000E8</a:t>
            </a:r>
            <a:r>
              <a:rPr lang="zh-CN" altLang="en-US" b="0" dirty="0">
                <a:solidFill>
                  <a:srgbClr val="000000"/>
                </a:solidFill>
              </a:rPr>
              <a:t>）</a:t>
            </a:r>
            <a:r>
              <a:rPr lang="en-US" altLang="zh-CN" b="0" dirty="0">
                <a:solidFill>
                  <a:srgbClr val="000000"/>
                </a:solidFill>
              </a:rPr>
              <a:t>=5AH</a:t>
            </a:r>
          </a:p>
          <a:p>
            <a:pPr algn="just" eaLnBrk="0" hangingPunct="0">
              <a:lnSpc>
                <a:spcPct val="115000"/>
              </a:lnSpc>
            </a:pPr>
            <a:endParaRPr lang="en-US" altLang="zh-CN" b="0" dirty="0">
              <a:solidFill>
                <a:srgbClr val="000000"/>
              </a:solidFill>
            </a:endParaRPr>
          </a:p>
          <a:p>
            <a:pPr algn="just" eaLnBrk="0" hangingPunct="0">
              <a:lnSpc>
                <a:spcPct val="115000"/>
              </a:lnSpc>
            </a:pPr>
            <a:r>
              <a:rPr lang="zh-CN" altLang="en-US" b="0" dirty="0">
                <a:solidFill>
                  <a:srgbClr val="000000"/>
                </a:solidFill>
              </a:rPr>
              <a:t>则，指令执行后：（</a:t>
            </a:r>
            <a:r>
              <a:rPr lang="en-US" altLang="zh-CN" b="0" dirty="0">
                <a:solidFill>
                  <a:srgbClr val="000000"/>
                </a:solidFill>
              </a:rPr>
              <a:t>DH</a:t>
            </a:r>
            <a:r>
              <a:rPr lang="zh-CN" altLang="en-US" b="0" dirty="0">
                <a:solidFill>
                  <a:srgbClr val="000000"/>
                </a:solidFill>
              </a:rPr>
              <a:t>）</a:t>
            </a:r>
            <a:r>
              <a:rPr lang="en-US" altLang="zh-CN" b="0" dirty="0">
                <a:solidFill>
                  <a:srgbClr val="000000"/>
                </a:solidFill>
              </a:rPr>
              <a:t>=0E7H</a:t>
            </a:r>
          </a:p>
          <a:p>
            <a:pPr algn="just" eaLnBrk="0" hangingPunct="0">
              <a:lnSpc>
                <a:spcPct val="115000"/>
              </a:lnSpc>
            </a:pPr>
            <a:r>
              <a:rPr lang="en-US" altLang="zh-CN" b="0" dirty="0">
                <a:solidFill>
                  <a:srgbClr val="000000"/>
                </a:solidFill>
              </a:rPr>
              <a:t>	SF=1</a:t>
            </a:r>
            <a:r>
              <a:rPr lang="zh-CN" altLang="en-US" b="0" dirty="0">
                <a:solidFill>
                  <a:srgbClr val="000000"/>
                </a:solidFill>
              </a:rPr>
              <a:t>，</a:t>
            </a:r>
            <a:r>
              <a:rPr lang="en-US" altLang="zh-CN" b="0" dirty="0">
                <a:solidFill>
                  <a:srgbClr val="000000"/>
                </a:solidFill>
              </a:rPr>
              <a:t>CF=1</a:t>
            </a:r>
            <a:r>
              <a:rPr lang="zh-CN" altLang="en-US" b="0" dirty="0">
                <a:solidFill>
                  <a:srgbClr val="000000"/>
                </a:solidFill>
              </a:rPr>
              <a:t>，</a:t>
            </a:r>
            <a:r>
              <a:rPr lang="en-US" altLang="zh-CN" b="0" dirty="0">
                <a:solidFill>
                  <a:srgbClr val="000000"/>
                </a:solidFill>
              </a:rPr>
              <a:t>OF=0</a:t>
            </a:r>
            <a:r>
              <a:rPr lang="zh-CN" altLang="en-US" b="0" dirty="0">
                <a:solidFill>
                  <a:srgbClr val="000000"/>
                </a:solidFill>
              </a:rPr>
              <a:t>，</a:t>
            </a:r>
            <a:r>
              <a:rPr lang="en-US" altLang="zh-CN" b="0" dirty="0">
                <a:solidFill>
                  <a:srgbClr val="000000"/>
                </a:solidFill>
              </a:rPr>
              <a:t>ZF=0</a:t>
            </a:r>
          </a:p>
        </p:txBody>
      </p:sp>
    </p:spTree>
    <p:extLst>
      <p:ext uri="{BB962C8B-B14F-4D97-AF65-F5344CB8AC3E}">
        <p14:creationId xmlns:p14="http://schemas.microsoft.com/office/powerpoint/2010/main" val="2379596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文本框 55297"/>
          <p:cNvSpPr txBox="1"/>
          <p:nvPr/>
        </p:nvSpPr>
        <p:spPr>
          <a:xfrm>
            <a:off x="935596" y="944724"/>
            <a:ext cx="7239000" cy="164968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lang="zh-CN" altLang="en-US" sz="2200" b="0" dirty="0">
                <a:solidFill>
                  <a:srgbClr val="000000"/>
                </a:solidFill>
                <a:latin typeface="+mn-lt"/>
              </a:rPr>
              <a:t>例：</a:t>
            </a: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x</a:t>
            </a:r>
            <a:r>
              <a:rPr lang="zh-CN" altLang="en-US" sz="2200" b="0" dirty="0">
                <a:solidFill>
                  <a:srgbClr val="000000"/>
                </a:solidFill>
                <a:latin typeface="+mn-lt"/>
              </a:rPr>
              <a:t>、</a:t>
            </a: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y</a:t>
            </a:r>
            <a:r>
              <a:rPr lang="zh-CN" altLang="en-US" sz="2200" b="0" dirty="0">
                <a:solidFill>
                  <a:srgbClr val="000000"/>
                </a:solidFill>
                <a:latin typeface="+mn-lt"/>
              </a:rPr>
              <a:t>、</a:t>
            </a: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z </a:t>
            </a:r>
            <a:r>
              <a:rPr lang="zh-CN" altLang="en-US" sz="2200" b="0" dirty="0">
                <a:solidFill>
                  <a:srgbClr val="000000"/>
                </a:solidFill>
                <a:latin typeface="+mn-lt"/>
              </a:rPr>
              <a:t>均为双精度数，分别存放在地址为</a:t>
            </a: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X, X+2</a:t>
            </a:r>
            <a:r>
              <a:rPr lang="zh-CN" altLang="en-US" sz="2200" b="0" dirty="0">
                <a:solidFill>
                  <a:srgbClr val="000000"/>
                </a:solidFill>
                <a:latin typeface="+mn-lt"/>
              </a:rPr>
              <a:t>；        </a:t>
            </a: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Y, Y+2</a:t>
            </a:r>
            <a:r>
              <a:rPr lang="zh-CN" altLang="en-US" sz="2200" b="0" dirty="0">
                <a:solidFill>
                  <a:srgbClr val="000000"/>
                </a:solidFill>
                <a:latin typeface="+mn-lt"/>
              </a:rPr>
              <a:t>；</a:t>
            </a: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Z, Z+2</a:t>
            </a:r>
            <a:r>
              <a:rPr lang="zh-CN" altLang="en-US" sz="2200" b="0" dirty="0">
                <a:solidFill>
                  <a:srgbClr val="000000"/>
                </a:solidFill>
                <a:latin typeface="+mn-lt"/>
              </a:rPr>
              <a:t>的存储单元中，存放时，高字节存放在高地址中，低字节存放在低地址中，用指令序列实现：</a:t>
            </a: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200" b="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W </a:t>
            </a:r>
            <a:r>
              <a:rPr lang="en-US" altLang="zh-CN" sz="22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</a:t>
            </a: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  x + y + 24 - z </a:t>
            </a:r>
            <a:r>
              <a:rPr lang="zh-CN" altLang="en-US" sz="2200" b="0" dirty="0">
                <a:solidFill>
                  <a:srgbClr val="000000"/>
                </a:solidFill>
                <a:latin typeface="+mn-lt"/>
              </a:rPr>
              <a:t>，并用</a:t>
            </a: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W, W+2</a:t>
            </a:r>
            <a:r>
              <a:rPr lang="zh-CN" altLang="en-US" sz="2200" b="0" dirty="0">
                <a:solidFill>
                  <a:srgbClr val="000000"/>
                </a:solidFill>
                <a:latin typeface="+mn-lt"/>
              </a:rPr>
              <a:t>单元存放</a:t>
            </a: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W</a:t>
            </a:r>
          </a:p>
        </p:txBody>
      </p:sp>
      <p:sp>
        <p:nvSpPr>
          <p:cNvPr id="55299" name="矩形 55298"/>
          <p:cNvSpPr/>
          <p:nvPr/>
        </p:nvSpPr>
        <p:spPr>
          <a:xfrm>
            <a:off x="1779984" y="2636912"/>
            <a:ext cx="6248400" cy="40608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MOV  AX,  X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MOV  DX,  X+2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ADD  AX,  Y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ADC  DX,  Y+2      ;  </a:t>
            </a:r>
            <a:r>
              <a:rPr lang="en-US" altLang="zh-CN" sz="2000" b="0" dirty="0" err="1">
                <a:solidFill>
                  <a:srgbClr val="FF0000"/>
                </a:solidFill>
                <a:latin typeface="+mn-lt"/>
              </a:rPr>
              <a:t>x+y</a:t>
            </a:r>
            <a:endParaRPr lang="en-US" altLang="zh-CN" sz="2000" b="0" dirty="0">
              <a:solidFill>
                <a:srgbClr val="FF0000"/>
              </a:solidFill>
              <a:latin typeface="+mn-lt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ADD  AX,  24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ADC  DX,  0        ;  x+y+24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SUB  AX,  Z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SBB  DX,  Z+2      ;  x+y+24-z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MOV  W,   AX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MOV  W+2, DX       ; 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结果存入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W, W+2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单元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算术指令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文本框 56321"/>
          <p:cNvSpPr txBox="1"/>
          <p:nvPr/>
        </p:nvSpPr>
        <p:spPr>
          <a:xfrm>
            <a:off x="935596" y="980728"/>
            <a:ext cx="7239000" cy="361021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   </a:t>
            </a:r>
            <a:r>
              <a:rPr lang="zh-CN" altLang="en-US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乘法指令</a:t>
            </a:r>
          </a:p>
          <a:p>
            <a:pPr algn="just" eaLnBrk="0" hangingPunct="0"/>
            <a:endParaRPr lang="zh-CN" altLang="en-US" sz="2200" b="0" dirty="0">
              <a:solidFill>
                <a:srgbClr val="0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Webdings" panose="05030102010509060703" pitchFamily="18" charset="2"/>
              </a:rPr>
              <a:t>     </a:t>
            </a:r>
            <a:r>
              <a:rPr lang="zh-CN" altLang="en-US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无符号数乘法指令：        </a:t>
            </a:r>
            <a:r>
              <a:rPr lang="en-US" altLang="zh-CN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MUL  SRC</a:t>
            </a:r>
          </a:p>
          <a:p>
            <a:pPr algn="just" eaLnBrk="0" hangingPunct="0">
              <a:spcBef>
                <a:spcPct val="30000"/>
              </a:spcBef>
            </a:pPr>
            <a:r>
              <a:rPr lang="en-US" altLang="zh-CN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</a:t>
            </a:r>
            <a:r>
              <a:rPr lang="zh-CN" altLang="en-US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带符号数乘法指令：        </a:t>
            </a:r>
            <a:r>
              <a:rPr lang="en-US" altLang="zh-CN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IMUL  SRC</a:t>
            </a:r>
          </a:p>
          <a:p>
            <a:pPr algn="just" eaLnBrk="0" hangingPunct="0">
              <a:lnSpc>
                <a:spcPct val="120000"/>
              </a:lnSpc>
            </a:pPr>
            <a:endParaRPr lang="en-US" altLang="zh-CN" sz="2200" b="0" dirty="0">
              <a:solidFill>
                <a:srgbClr val="0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</a:t>
            </a:r>
            <a:r>
              <a:rPr lang="zh-CN" altLang="en-US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执行操作：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                  字节操作数  </a:t>
            </a:r>
            <a:r>
              <a:rPr lang="en-US" altLang="zh-CN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sz="22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AX</a:t>
            </a:r>
            <a:r>
              <a:rPr lang="en-US" altLang="zh-CN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) </a:t>
            </a:r>
            <a:r>
              <a:rPr lang="en-US" altLang="zh-CN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(</a:t>
            </a:r>
            <a:r>
              <a:rPr lang="en-US" altLang="zh-CN" sz="22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AL</a:t>
            </a:r>
            <a:r>
              <a:rPr lang="en-US" altLang="zh-CN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) * (SRC)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                  </a:t>
            </a:r>
            <a:r>
              <a:rPr lang="zh-CN" altLang="en-US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字操作数      </a:t>
            </a:r>
            <a:r>
              <a:rPr lang="en-US" altLang="zh-CN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sz="22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DX, AX</a:t>
            </a:r>
            <a:r>
              <a:rPr lang="en-US" altLang="zh-CN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) </a:t>
            </a:r>
            <a:r>
              <a:rPr lang="en-US" altLang="zh-CN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(</a:t>
            </a:r>
            <a:r>
              <a:rPr lang="en-US" altLang="zh-CN" sz="22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AX</a:t>
            </a:r>
            <a:r>
              <a:rPr lang="en-US" altLang="zh-CN" sz="2200" b="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) * (SRC)</a:t>
            </a:r>
          </a:p>
          <a:p>
            <a:pPr algn="just" eaLnBrk="0" hangingPunct="0"/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矩形 56322"/>
          <p:cNvSpPr/>
          <p:nvPr/>
        </p:nvSpPr>
        <p:spPr>
          <a:xfrm>
            <a:off x="647564" y="4437112"/>
            <a:ext cx="8297824" cy="200054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endParaRPr lang="en-US" altLang="zh-CN" b="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 eaLnBrk="0" hangingPunct="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字节乘法：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AL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隐含的乘数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寄存器，</a:t>
            </a:r>
            <a:r>
              <a:rPr lang="en-US" altLang="zh-CN" sz="2000" b="0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AX </a:t>
            </a:r>
            <a:r>
              <a:rPr lang="zh-CN" altLang="en-US" sz="2000" b="0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为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隐含的乘积寄存器</a:t>
            </a:r>
            <a:r>
              <a:rPr lang="zh-CN" altLang="en-US" sz="2000" b="0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342900" indent="-342900" eaLnBrk="0" hangingPunct="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字乘法：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0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AX</a:t>
            </a:r>
            <a:r>
              <a:rPr lang="zh-CN" altLang="en-US" sz="2000" b="0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为</a:t>
            </a:r>
            <a:r>
              <a:rPr lang="zh-CN" altLang="en-US" sz="2000" b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隐含的乘数寄存器</a:t>
            </a:r>
            <a:r>
              <a:rPr lang="zh-CN" altLang="en-US" sz="2000" b="0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DX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AX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为隐含的乘积寄存器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marL="342900" indent="-342900" eaLnBrk="0" hangingPunct="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SRC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不能为立即数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marL="342900" indent="-342900" eaLnBrk="0" hangingPunct="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除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CF和OF外，对条件标志位无定义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算术指令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9572" y="980728"/>
            <a:ext cx="75968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/>
              <a:t>注意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 smtClean="0"/>
              <a:t>MUL</a:t>
            </a:r>
            <a:r>
              <a:rPr lang="zh-CN" altLang="en-US" b="0" dirty="0"/>
              <a:t>和</a:t>
            </a:r>
            <a:r>
              <a:rPr lang="en-US" altLang="zh-CN" b="0" dirty="0"/>
              <a:t>IMUL</a:t>
            </a:r>
            <a:r>
              <a:rPr lang="zh-CN" altLang="en-US" b="0" dirty="0"/>
              <a:t>指令的</a:t>
            </a:r>
            <a:r>
              <a:rPr lang="zh-CN" altLang="en-US" b="0" dirty="0" smtClean="0"/>
              <a:t>使用必须根据计算场景正确选择，否则会导致结果错误。</a:t>
            </a:r>
            <a:r>
              <a:rPr lang="zh-CN" altLang="en-US" b="0" dirty="0"/>
              <a:t>如：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b="0" dirty="0"/>
              <a:t>	</a:t>
            </a:r>
            <a:r>
              <a:rPr lang="zh-CN" altLang="en-US" b="0" dirty="0"/>
              <a:t>（</a:t>
            </a:r>
            <a:r>
              <a:rPr lang="en-US" altLang="zh-CN" b="0" dirty="0"/>
              <a:t>11111111b</a:t>
            </a:r>
            <a:r>
              <a:rPr lang="zh-CN" altLang="en-US" b="0" dirty="0"/>
              <a:t>）*（</a:t>
            </a:r>
            <a:r>
              <a:rPr lang="en-US" altLang="zh-CN" b="0" dirty="0"/>
              <a:t>11111111b</a:t>
            </a:r>
            <a:r>
              <a:rPr lang="zh-CN" altLang="en-US" b="0" dirty="0"/>
              <a:t>）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若是无符号数：</a:t>
            </a:r>
            <a:r>
              <a:rPr lang="en-US" altLang="zh-CN" b="0" dirty="0"/>
              <a:t>255d</a:t>
            </a:r>
            <a:r>
              <a:rPr lang="zh-CN" altLang="en-US" b="0" dirty="0"/>
              <a:t>*</a:t>
            </a:r>
            <a:r>
              <a:rPr lang="en-US" altLang="zh-CN" b="0" dirty="0"/>
              <a:t>255d=65025d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若是带符号数： （</a:t>
            </a:r>
            <a:r>
              <a:rPr lang="en-US" altLang="zh-CN" b="0" dirty="0"/>
              <a:t>-1</a:t>
            </a:r>
            <a:r>
              <a:rPr lang="zh-CN" altLang="en-US" b="0" dirty="0"/>
              <a:t>）* （</a:t>
            </a:r>
            <a:r>
              <a:rPr lang="en-US" altLang="zh-CN" b="0" dirty="0"/>
              <a:t>-1</a:t>
            </a:r>
            <a:r>
              <a:rPr lang="zh-CN" altLang="en-US" b="0" dirty="0"/>
              <a:t>）</a:t>
            </a:r>
            <a:r>
              <a:rPr lang="en-US" altLang="zh-CN" b="0" dirty="0"/>
              <a:t>=</a:t>
            </a:r>
            <a:r>
              <a:rPr lang="en-US" altLang="zh-CN" b="0" dirty="0" smtClean="0"/>
              <a:t>1</a:t>
            </a:r>
            <a:endParaRPr lang="en-US" altLang="zh-CN" b="0" dirty="0"/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算术指令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2120" y="884338"/>
            <a:ext cx="5687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汇编语言程序：</a:t>
            </a: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Hello World</a:t>
            </a:r>
            <a:r>
              <a:rPr lang="zh-CN" altLang="en-US" b="1" dirty="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！</a:t>
            </a:r>
            <a:endParaRPr lang="zh-CN" altLang="en-US" b="1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建立汇编程序</a:t>
            </a:r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1583668" y="1351836"/>
            <a:ext cx="5040560" cy="55061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1800" kern="0" dirty="0" smtClean="0">
                <a:solidFill>
                  <a:srgbClr val="0000FF"/>
                </a:solidFill>
                <a:effectLst/>
              </a:rPr>
              <a:t>DATAS  SEGMENT</a:t>
            </a:r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1800" kern="0" dirty="0" smtClean="0">
                <a:effectLst/>
              </a:rPr>
              <a:t>     </a:t>
            </a:r>
            <a:r>
              <a:rPr lang="en-US" altLang="zh-CN" sz="1800" kern="0" dirty="0" smtClean="0">
                <a:solidFill>
                  <a:schemeClr val="tx1"/>
                </a:solidFill>
                <a:effectLst/>
              </a:rPr>
              <a:t>STRING  DB  'Hello World!',13,10,'$'</a:t>
            </a:r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1800" kern="0" dirty="0" smtClean="0">
                <a:solidFill>
                  <a:srgbClr val="0000FF"/>
                </a:solidFill>
                <a:effectLst/>
              </a:rPr>
              <a:t>DATAS  ENDS</a:t>
            </a:r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1800" kern="0" dirty="0" smtClean="0">
                <a:solidFill>
                  <a:srgbClr val="FF0000"/>
                </a:solidFill>
                <a:effectLst/>
              </a:rPr>
              <a:t>CODES  SEGMENT</a:t>
            </a:r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1800" kern="0" dirty="0" smtClean="0">
                <a:effectLst/>
              </a:rPr>
              <a:t>     </a:t>
            </a:r>
            <a:r>
              <a:rPr lang="en-US" altLang="zh-CN" sz="1800" kern="0" dirty="0" smtClean="0">
                <a:solidFill>
                  <a:schemeClr val="tx1"/>
                </a:solidFill>
                <a:effectLst/>
              </a:rPr>
              <a:t>ASSUME    CS: CODES, DS: DATAS</a:t>
            </a:r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1800" kern="0" dirty="0" smtClean="0">
                <a:solidFill>
                  <a:schemeClr val="tx1"/>
                </a:solidFill>
                <a:effectLst/>
              </a:rPr>
              <a:t>START:</a:t>
            </a:r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1800" kern="0" dirty="0" smtClean="0">
                <a:effectLst/>
              </a:rPr>
              <a:t>     </a:t>
            </a:r>
            <a:r>
              <a:rPr lang="en-US" altLang="zh-CN" sz="1800" kern="0" dirty="0" smtClean="0">
                <a:solidFill>
                  <a:schemeClr val="tx1"/>
                </a:solidFill>
                <a:effectLst/>
              </a:rPr>
              <a:t>MOV	AX, DATAS</a:t>
            </a:r>
            <a:endParaRPr lang="en-US" altLang="zh-CN" sz="1800" kern="0" dirty="0">
              <a:solidFill>
                <a:schemeClr val="tx1"/>
              </a:solidFill>
              <a:effectLst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1800" kern="0" dirty="0">
                <a:solidFill>
                  <a:schemeClr val="tx1"/>
                </a:solidFill>
                <a:effectLst/>
              </a:rPr>
              <a:t>     MOV  </a:t>
            </a:r>
            <a:r>
              <a:rPr lang="en-US" altLang="zh-CN" sz="1800" kern="0" dirty="0" smtClean="0">
                <a:solidFill>
                  <a:schemeClr val="tx1"/>
                </a:solidFill>
                <a:effectLst/>
              </a:rPr>
              <a:t>	DS, AX</a:t>
            </a:r>
          </a:p>
          <a:p>
            <a:pPr marL="109728" indent="0">
              <a:buFont typeface="Wingdings" panose="05000000000000000000" pitchFamily="2" charset="2"/>
              <a:buNone/>
            </a:pPr>
            <a:endParaRPr lang="en-US" altLang="zh-CN" sz="1600" kern="0" dirty="0">
              <a:solidFill>
                <a:schemeClr val="tx1"/>
              </a:solidFill>
              <a:effectLst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1800" kern="0" dirty="0">
                <a:solidFill>
                  <a:schemeClr val="tx1"/>
                </a:solidFill>
                <a:effectLst/>
              </a:rPr>
              <a:t>     LEA  </a:t>
            </a:r>
            <a:r>
              <a:rPr lang="en-US" altLang="zh-CN" sz="1800" kern="0" dirty="0" smtClean="0">
                <a:solidFill>
                  <a:schemeClr val="tx1"/>
                </a:solidFill>
                <a:effectLst/>
              </a:rPr>
              <a:t>	DX, STRING</a:t>
            </a:r>
            <a:endParaRPr lang="en-US" altLang="zh-CN" sz="1800" kern="0" dirty="0">
              <a:solidFill>
                <a:schemeClr val="tx1"/>
              </a:solidFill>
              <a:effectLst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1800" kern="0" dirty="0">
                <a:solidFill>
                  <a:schemeClr val="tx1"/>
                </a:solidFill>
                <a:effectLst/>
              </a:rPr>
              <a:t>     MOV  </a:t>
            </a:r>
            <a:r>
              <a:rPr lang="en-US" altLang="zh-CN" sz="1800" kern="0" dirty="0" smtClean="0">
                <a:solidFill>
                  <a:schemeClr val="tx1"/>
                </a:solidFill>
                <a:effectLst/>
              </a:rPr>
              <a:t>	AH, 9</a:t>
            </a:r>
            <a:endParaRPr lang="en-US" altLang="zh-CN" sz="1800" kern="0" dirty="0">
              <a:solidFill>
                <a:schemeClr val="tx1"/>
              </a:solidFill>
              <a:effectLst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1800" kern="0" dirty="0">
                <a:solidFill>
                  <a:schemeClr val="tx1"/>
                </a:solidFill>
                <a:effectLst/>
              </a:rPr>
              <a:t>     INT  </a:t>
            </a:r>
            <a:r>
              <a:rPr lang="en-US" altLang="zh-CN" sz="1800" kern="0" dirty="0" smtClean="0">
                <a:solidFill>
                  <a:schemeClr val="tx1"/>
                </a:solidFill>
                <a:effectLst/>
              </a:rPr>
              <a:t>	21H</a:t>
            </a:r>
            <a:r>
              <a:rPr lang="zh-CN" altLang="en-US" sz="1800" kern="0" dirty="0" smtClean="0">
                <a:solidFill>
                  <a:schemeClr val="tx1"/>
                </a:solidFill>
                <a:effectLst/>
              </a:rPr>
              <a:t> </a:t>
            </a:r>
            <a:endParaRPr lang="en-US" altLang="zh-CN" sz="1800" kern="0" dirty="0" smtClean="0">
              <a:solidFill>
                <a:schemeClr val="tx1"/>
              </a:solidFill>
              <a:effectLst/>
            </a:endParaRPr>
          </a:p>
          <a:p>
            <a:pPr marL="109728" indent="0">
              <a:buFont typeface="Wingdings" panose="05000000000000000000" pitchFamily="2" charset="2"/>
              <a:buNone/>
            </a:pPr>
            <a:endParaRPr lang="zh-CN" altLang="en-US" sz="1600" kern="0" dirty="0">
              <a:solidFill>
                <a:schemeClr val="tx1"/>
              </a:solidFill>
              <a:effectLst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1800" kern="0" dirty="0">
                <a:solidFill>
                  <a:schemeClr val="tx1"/>
                </a:solidFill>
                <a:effectLst/>
              </a:rPr>
              <a:t>     MOV  </a:t>
            </a:r>
            <a:r>
              <a:rPr lang="en-US" altLang="zh-CN" sz="1800" kern="0" dirty="0" smtClean="0">
                <a:solidFill>
                  <a:schemeClr val="tx1"/>
                </a:solidFill>
                <a:effectLst/>
              </a:rPr>
              <a:t>	AH, 4CH</a:t>
            </a:r>
            <a:endParaRPr lang="en-US" altLang="zh-CN" sz="1800" kern="0" dirty="0">
              <a:solidFill>
                <a:schemeClr val="tx1"/>
              </a:solidFill>
              <a:effectLst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1800" kern="0" dirty="0">
                <a:solidFill>
                  <a:schemeClr val="tx1"/>
                </a:solidFill>
                <a:effectLst/>
              </a:rPr>
              <a:t>     INT  </a:t>
            </a:r>
            <a:r>
              <a:rPr lang="en-US" altLang="zh-CN" sz="1800" kern="0" dirty="0" smtClean="0">
                <a:solidFill>
                  <a:schemeClr val="tx1"/>
                </a:solidFill>
                <a:effectLst/>
              </a:rPr>
              <a:t>	21H</a:t>
            </a:r>
            <a:endParaRPr lang="en-US" altLang="zh-CN" sz="1800" kern="0" dirty="0">
              <a:solidFill>
                <a:schemeClr val="tx1"/>
              </a:solidFill>
              <a:effectLst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1800" kern="0" dirty="0" smtClean="0">
                <a:solidFill>
                  <a:srgbClr val="FF0000"/>
                </a:solidFill>
                <a:effectLst/>
              </a:rPr>
              <a:t>CODES  ENDS</a:t>
            </a:r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1800" kern="0" dirty="0" smtClean="0">
                <a:effectLst/>
              </a:rPr>
              <a:t>    </a:t>
            </a:r>
            <a:r>
              <a:rPr lang="en-US" altLang="zh-CN" sz="1800" kern="0" dirty="0" smtClean="0">
                <a:solidFill>
                  <a:schemeClr val="tx1"/>
                </a:solidFill>
                <a:effectLst/>
              </a:rPr>
              <a:t>END   START</a:t>
            </a:r>
            <a:endParaRPr lang="zh-CN" altLang="en-US" sz="1800" kern="0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618" y="3789040"/>
            <a:ext cx="4076910" cy="27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4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580" y="1340768"/>
            <a:ext cx="75968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例：如（</a:t>
            </a:r>
            <a:r>
              <a:rPr lang="en-US" altLang="zh-CN" dirty="0"/>
              <a:t>AL</a:t>
            </a:r>
            <a:r>
              <a:rPr lang="zh-CN" altLang="en-US" dirty="0"/>
              <a:t>）</a:t>
            </a:r>
            <a:r>
              <a:rPr lang="en-US" altLang="zh-CN" dirty="0"/>
              <a:t>=0B4H</a:t>
            </a:r>
            <a:r>
              <a:rPr lang="zh-CN" altLang="en-US" dirty="0"/>
              <a:t>，（</a:t>
            </a:r>
            <a:r>
              <a:rPr lang="en-US" altLang="zh-CN" dirty="0"/>
              <a:t>BL</a:t>
            </a:r>
            <a:r>
              <a:rPr lang="zh-CN" altLang="en-US" dirty="0"/>
              <a:t>）</a:t>
            </a:r>
            <a:r>
              <a:rPr lang="en-US" altLang="zh-CN" dirty="0"/>
              <a:t>=11H</a:t>
            </a:r>
            <a:r>
              <a:rPr lang="zh-CN" altLang="en-US" dirty="0"/>
              <a:t>，求：</a:t>
            </a:r>
            <a:endParaRPr lang="en-US" altLang="zh-CN" dirty="0"/>
          </a:p>
          <a:p>
            <a:r>
              <a:rPr lang="en-US" altLang="zh-CN" dirty="0"/>
              <a:t>	IMUL	  BL</a:t>
            </a:r>
          </a:p>
          <a:p>
            <a:r>
              <a:rPr lang="en-US" altLang="zh-CN" dirty="0"/>
              <a:t>	MUL     BL</a:t>
            </a:r>
          </a:p>
          <a:p>
            <a:endParaRPr lang="en-US" altLang="zh-CN" dirty="0"/>
          </a:p>
          <a:p>
            <a:r>
              <a:rPr lang="zh-CN" altLang="en-US" dirty="0"/>
              <a:t>分析： 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AL</a:t>
            </a:r>
            <a:r>
              <a:rPr lang="zh-CN" altLang="en-US" dirty="0"/>
              <a:t>）</a:t>
            </a:r>
            <a:r>
              <a:rPr lang="en-US" altLang="zh-CN" dirty="0"/>
              <a:t>=0B4H</a:t>
            </a:r>
            <a:r>
              <a:rPr lang="zh-CN" altLang="en-US" dirty="0"/>
              <a:t>为无符号</a:t>
            </a:r>
            <a:r>
              <a:rPr lang="zh-CN" altLang="en-US" dirty="0" smtClean="0"/>
              <a:t>数</a:t>
            </a:r>
            <a:r>
              <a:rPr lang="en-US" altLang="zh-CN" dirty="0" smtClean="0"/>
              <a:t>180</a:t>
            </a:r>
            <a:r>
              <a:rPr lang="zh-CN" altLang="en-US" dirty="0" smtClean="0"/>
              <a:t>，带符号数</a:t>
            </a:r>
            <a:r>
              <a:rPr lang="en-US" altLang="zh-CN" dirty="0" smtClean="0"/>
              <a:t>-</a:t>
            </a:r>
            <a:r>
              <a:rPr lang="en-US" altLang="zh-CN" dirty="0"/>
              <a:t>76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BL</a:t>
            </a:r>
            <a:r>
              <a:rPr lang="zh-CN" altLang="en-US" dirty="0"/>
              <a:t>）</a:t>
            </a:r>
            <a:r>
              <a:rPr lang="en-US" altLang="zh-CN" dirty="0"/>
              <a:t>=11H</a:t>
            </a:r>
            <a:r>
              <a:rPr lang="zh-CN" altLang="en-US" dirty="0"/>
              <a:t>为无符号</a:t>
            </a:r>
            <a:r>
              <a:rPr lang="zh-CN" altLang="en-US" dirty="0" smtClean="0"/>
              <a:t>数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，带符号数</a:t>
            </a:r>
            <a:r>
              <a:rPr lang="en-US" altLang="zh-CN" dirty="0" smtClean="0"/>
              <a:t>17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因此：</a:t>
            </a:r>
            <a:endParaRPr lang="en-US" altLang="zh-CN" dirty="0"/>
          </a:p>
          <a:p>
            <a:r>
              <a:rPr lang="en-US" altLang="zh-CN" dirty="0"/>
              <a:t>MUL	  BL</a:t>
            </a:r>
            <a:r>
              <a:rPr lang="zh-CN" altLang="en-US" dirty="0"/>
              <a:t>的执行结果为：（</a:t>
            </a:r>
            <a:r>
              <a:rPr lang="en-US" altLang="zh-CN" dirty="0"/>
              <a:t>AX</a:t>
            </a:r>
            <a:r>
              <a:rPr lang="zh-CN" altLang="en-US" dirty="0"/>
              <a:t>）</a:t>
            </a:r>
            <a:r>
              <a:rPr lang="en-US" altLang="zh-CN" dirty="0"/>
              <a:t>=0BF4H</a:t>
            </a:r>
            <a:r>
              <a:rPr lang="zh-CN" altLang="en-US" dirty="0"/>
              <a:t>（</a:t>
            </a:r>
            <a:r>
              <a:rPr lang="en-US" altLang="zh-CN" dirty="0"/>
              <a:t>3060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IMUL	  BL</a:t>
            </a:r>
            <a:r>
              <a:rPr lang="zh-CN" altLang="en-US" dirty="0"/>
              <a:t>的执行结果为：（</a:t>
            </a:r>
            <a:r>
              <a:rPr lang="en-US" altLang="zh-CN" dirty="0"/>
              <a:t>AX</a:t>
            </a:r>
            <a:r>
              <a:rPr lang="zh-CN" altLang="en-US" dirty="0"/>
              <a:t>）</a:t>
            </a:r>
            <a:r>
              <a:rPr lang="en-US" altLang="zh-CN" dirty="0"/>
              <a:t>=0FAF4H</a:t>
            </a:r>
            <a:r>
              <a:rPr lang="zh-CN" altLang="en-US" dirty="0"/>
              <a:t>（</a:t>
            </a:r>
            <a:r>
              <a:rPr lang="en-US" altLang="zh-CN" dirty="0"/>
              <a:t>-1292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算术指令</a:t>
            </a:r>
          </a:p>
        </p:txBody>
      </p:sp>
    </p:spTree>
    <p:extLst>
      <p:ext uri="{BB962C8B-B14F-4D97-AF65-F5344CB8AC3E}">
        <p14:creationId xmlns:p14="http://schemas.microsoft.com/office/powerpoint/2010/main" val="385667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文本框 57345"/>
          <p:cNvSpPr txBox="1"/>
          <p:nvPr/>
        </p:nvSpPr>
        <p:spPr>
          <a:xfrm>
            <a:off x="896900" y="1051148"/>
            <a:ext cx="61722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乘法指令对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CF/OF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的影响：</a:t>
            </a:r>
          </a:p>
        </p:txBody>
      </p:sp>
      <p:sp>
        <p:nvSpPr>
          <p:cNvPr id="57347" name="矩形 57346"/>
          <p:cNvSpPr/>
          <p:nvPr/>
        </p:nvSpPr>
        <p:spPr>
          <a:xfrm>
            <a:off x="756692" y="3547468"/>
            <a:ext cx="7391400" cy="286232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(AX) = 16A5H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(BX) = 0611H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(1)     IMUL  BL         ;  (AX)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 (AL) * (BL)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  A5*11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(-)5B*11=(-</a:t>
            </a: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060B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F9F5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;  (AX) = 0F9F5H     CF=OF=1</a:t>
            </a:r>
          </a:p>
          <a:p>
            <a:pPr eaLnBrk="0" hangingPunct="0"/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(2)     MUL  BX         ;  (DX, AX)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 (AX) * (BX)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  16A5*0611=0089 5EF5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;  (DX)=0089H  (AX)=5EF5H   CF=OF=1</a:t>
            </a:r>
          </a:p>
        </p:txBody>
      </p:sp>
      <p:sp>
        <p:nvSpPr>
          <p:cNvPr id="57348" name="文本框 57347"/>
          <p:cNvSpPr txBox="1"/>
          <p:nvPr/>
        </p:nvSpPr>
        <p:spPr>
          <a:xfrm>
            <a:off x="3803576" y="1664804"/>
            <a:ext cx="3060700" cy="7302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00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乘积的高一半为零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11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  <a:endParaRPr lang="zh-CN" altLang="en-US" sz="22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7349" name="文本框 57348"/>
          <p:cNvSpPr txBox="1"/>
          <p:nvPr/>
        </p:nvSpPr>
        <p:spPr>
          <a:xfrm>
            <a:off x="935596" y="1817204"/>
            <a:ext cx="2679451" cy="43088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MUL指令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CF, OF =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0" name="左大括号 57349"/>
          <p:cNvSpPr/>
          <p:nvPr/>
        </p:nvSpPr>
        <p:spPr>
          <a:xfrm>
            <a:off x="3727376" y="1664804"/>
            <a:ext cx="95250" cy="685800"/>
          </a:xfrm>
          <a:prstGeom prst="leftBrace">
            <a:avLst>
              <a:gd name="adj1" fmla="val 60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1" name="文本框 57350"/>
          <p:cNvSpPr txBox="1"/>
          <p:nvPr/>
        </p:nvSpPr>
        <p:spPr>
          <a:xfrm>
            <a:off x="3803576" y="2503004"/>
            <a:ext cx="5027612" cy="7302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乘积的高一半是低一半的符号扩展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57352" name="文本框 57351"/>
          <p:cNvSpPr txBox="1"/>
          <p:nvPr/>
        </p:nvSpPr>
        <p:spPr>
          <a:xfrm>
            <a:off x="755576" y="2579204"/>
            <a:ext cx="2942344" cy="46166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IMUL指令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CF, OF =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3" name="左大括号 57352"/>
          <p:cNvSpPr/>
          <p:nvPr/>
        </p:nvSpPr>
        <p:spPr>
          <a:xfrm>
            <a:off x="3727376" y="2503004"/>
            <a:ext cx="95250" cy="685800"/>
          </a:xfrm>
          <a:prstGeom prst="leftBrace">
            <a:avLst>
              <a:gd name="adj1" fmla="val 60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4" name="文本框 57353"/>
          <p:cNvSpPr txBox="1"/>
          <p:nvPr/>
        </p:nvSpPr>
        <p:spPr>
          <a:xfrm>
            <a:off x="6773788" y="3188804"/>
            <a:ext cx="1828800" cy="10048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1010 0101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0101 1011</a:t>
            </a:r>
          </a:p>
        </p:txBody>
      </p:sp>
      <p:sp>
        <p:nvSpPr>
          <p:cNvPr id="57355" name="椭圆 57354"/>
          <p:cNvSpPr/>
          <p:nvPr/>
        </p:nvSpPr>
        <p:spPr>
          <a:xfrm>
            <a:off x="6545188" y="3003848"/>
            <a:ext cx="1828800" cy="1371600"/>
          </a:xfrm>
          <a:prstGeom prst="ellipse">
            <a:avLst/>
          </a:prstGeom>
          <a:noFill/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算术指令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文本框 58369"/>
          <p:cNvSpPr txBox="1"/>
          <p:nvPr/>
        </p:nvSpPr>
        <p:spPr>
          <a:xfrm>
            <a:off x="452120" y="1040534"/>
            <a:ext cx="8440360" cy="50167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除法指令</a:t>
            </a:r>
          </a:p>
          <a:p>
            <a:pPr algn="just"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   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无符号数除法指令：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DIV  SRC</a:t>
            </a:r>
          </a:p>
          <a:p>
            <a:pPr algn="just" eaLnBrk="0" hangingPunct="0">
              <a:spcAft>
                <a:spcPct val="30000"/>
              </a:spcAft>
            </a:pP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带符号数除法指令：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IDIV  SRC  (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余数的符号和被除数相同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 </a:t>
            </a:r>
          </a:p>
          <a:p>
            <a:pPr algn="just" eaLnBrk="0" hangingPunct="0">
              <a:lnSpc>
                <a:spcPct val="110000"/>
              </a:lnSpc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字节操作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(AL)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(AX) / (SRC)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的商</a:t>
            </a:r>
          </a:p>
          <a:p>
            <a:pPr algn="just" eaLnBrk="0" hangingPunct="0">
              <a:lnSpc>
                <a:spcPct val="110000"/>
              </a:lnSpc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(AH)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(AX) / (SRC)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的余数</a:t>
            </a:r>
          </a:p>
          <a:p>
            <a:pPr algn="just" eaLnBrk="0" hangingPunct="0">
              <a:lnSpc>
                <a:spcPct val="110000"/>
              </a:lnSpc>
            </a:pP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0" hangingPunct="0">
              <a:lnSpc>
                <a:spcPct val="110000"/>
              </a:lnSpc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字操作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(AX)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(DX, AX) / (SRC)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的商</a:t>
            </a:r>
          </a:p>
          <a:p>
            <a:pPr algn="just" eaLnBrk="0" hangingPunct="0">
              <a:lnSpc>
                <a:spcPct val="110000"/>
              </a:lnSpc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(DX)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(DX, AX) / (SRC)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的余数</a:t>
            </a:r>
          </a:p>
          <a:p>
            <a:pPr algn="just" eaLnBrk="0" hangingPunct="0"/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*  AX (DX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AX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为隐含的被除数寄存器。</a:t>
            </a:r>
          </a:p>
          <a:p>
            <a:pPr lvl="1"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AL (AX)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为隐含的商寄存器。</a:t>
            </a:r>
          </a:p>
          <a:p>
            <a:pPr lvl="1"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AH (DX)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为隐含的余数寄存器。</a:t>
            </a:r>
          </a:p>
          <a:p>
            <a:pPr lvl="1"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SRC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不能为立即数。</a:t>
            </a:r>
          </a:p>
          <a:p>
            <a:pPr lvl="1"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对所有条件标志位均无定义。</a:t>
            </a:r>
            <a:endParaRPr lang="en-US" altLang="zh-CN" sz="2000" b="0" u="sng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算术指令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C3A5E76-F346-491F-B29F-EE9159A007CB}"/>
              </a:ext>
            </a:extLst>
          </p:cNvPr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算术指令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10477A5-DF99-4650-AF28-D981D1D514B1}"/>
              </a:ext>
            </a:extLst>
          </p:cNvPr>
          <p:cNvSpPr txBox="1"/>
          <p:nvPr/>
        </p:nvSpPr>
        <p:spPr>
          <a:xfrm>
            <a:off x="452120" y="1040534"/>
            <a:ext cx="5704056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思考：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 eaLnBrk="0" hangingPunct="0"/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MOV  AX,</a:t>
            </a:r>
            <a:r>
              <a:rPr lang="zh-CN" altLang="en-US" sz="20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2EE0H	;12000</a:t>
            </a:r>
          </a:p>
          <a:p>
            <a:pPr lvl="1" algn="just" eaLnBrk="0" hangingPunct="0"/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MOV  BL, 8</a:t>
            </a:r>
          </a:p>
          <a:p>
            <a:pPr lvl="1" algn="just" eaLnBrk="0" hangingPunct="0"/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DIV    BL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A5B54C5-DE0E-441B-8C54-5474F0A45664}"/>
              </a:ext>
            </a:extLst>
          </p:cNvPr>
          <p:cNvSpPr txBox="1"/>
          <p:nvPr/>
        </p:nvSpPr>
        <p:spPr>
          <a:xfrm>
            <a:off x="971600" y="2708920"/>
            <a:ext cx="2066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计算结果：</a:t>
            </a:r>
            <a:endParaRPr lang="en-US" altLang="zh-CN" dirty="0"/>
          </a:p>
          <a:p>
            <a:r>
              <a:rPr lang="zh-CN" altLang="en-US" dirty="0"/>
              <a:t>商</a:t>
            </a:r>
            <a:r>
              <a:rPr lang="en-US" altLang="zh-CN" dirty="0"/>
              <a:t>: 1500=&gt;AL</a:t>
            </a:r>
          </a:p>
          <a:p>
            <a:r>
              <a:rPr lang="zh-CN" altLang="en-US" dirty="0"/>
              <a:t>余数</a:t>
            </a:r>
            <a:r>
              <a:rPr lang="en-US" altLang="zh-CN" dirty="0"/>
              <a:t>: 0=&gt;AH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EEAA9BF-F8E1-4432-B4ED-B43FA71FD17D}"/>
              </a:ext>
            </a:extLst>
          </p:cNvPr>
          <p:cNvSpPr/>
          <p:nvPr/>
        </p:nvSpPr>
        <p:spPr>
          <a:xfrm>
            <a:off x="3314876" y="2967335"/>
            <a:ext cx="492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D709979-D6FF-4E83-8EB2-E2ABB100C9A6}"/>
              </a:ext>
            </a:extLst>
          </p:cNvPr>
          <p:cNvSpPr txBox="1"/>
          <p:nvPr/>
        </p:nvSpPr>
        <p:spPr>
          <a:xfrm>
            <a:off x="4283968" y="2524254"/>
            <a:ext cx="4608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algn="just"/>
            <a:r>
              <a:rPr lang="zh-CN" altLang="en-US" dirty="0">
                <a:solidFill>
                  <a:srgbClr val="FF0000"/>
                </a:solidFill>
              </a:rPr>
              <a:t>只要字节除法操作</a:t>
            </a:r>
            <a:r>
              <a:rPr lang="en-US" altLang="zh-CN" dirty="0">
                <a:solidFill>
                  <a:srgbClr val="FF0000"/>
                </a:solidFill>
              </a:rPr>
              <a:t>AH</a:t>
            </a:r>
            <a:r>
              <a:rPr lang="zh-CN" altLang="en-US" dirty="0">
                <a:solidFill>
                  <a:srgbClr val="FF0000"/>
                </a:solidFill>
              </a:rPr>
              <a:t>大于等于除数、或者字除法操作</a:t>
            </a:r>
            <a:r>
              <a:rPr lang="en-US" altLang="zh-CN" dirty="0">
                <a:solidFill>
                  <a:srgbClr val="FF0000"/>
                </a:solidFill>
              </a:rPr>
              <a:t>DX</a:t>
            </a:r>
            <a:r>
              <a:rPr lang="zh-CN" altLang="en-US" dirty="0">
                <a:solidFill>
                  <a:srgbClr val="FF0000"/>
                </a:solidFill>
              </a:rPr>
              <a:t>大于等于除数，都会发生除法溢出！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4FAF96F6-2269-48B9-85F9-E4006B988A98}"/>
              </a:ext>
            </a:extLst>
          </p:cNvPr>
          <p:cNvSpPr txBox="1"/>
          <p:nvPr/>
        </p:nvSpPr>
        <p:spPr>
          <a:xfrm>
            <a:off x="971600" y="4343794"/>
            <a:ext cx="46085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如何解决？</a:t>
            </a:r>
            <a:endParaRPr lang="en-US" altLang="zh-CN" dirty="0"/>
          </a:p>
          <a:p>
            <a:pPr algn="just"/>
            <a:r>
              <a:rPr lang="zh-CN" altLang="en-US" dirty="0"/>
              <a:t>操作数先扩展，再做除法。</a:t>
            </a:r>
            <a:endParaRPr lang="en-US" altLang="zh-CN" dirty="0"/>
          </a:p>
          <a:p>
            <a:pPr lvl="1" algn="just" eaLnBrk="0" hangingPunct="0"/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MOV  AX,</a:t>
            </a:r>
            <a:r>
              <a:rPr lang="zh-CN" altLang="en-US" sz="20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2EE0H	;12000</a:t>
            </a:r>
          </a:p>
          <a:p>
            <a:pPr lvl="1" algn="just" eaLnBrk="0" hangingPunct="0"/>
            <a:r>
              <a:rPr lang="en-US" altLang="zh-CN" sz="2000" dirty="0" smtClean="0">
                <a:solidFill>
                  <a:srgbClr val="FF0000"/>
                </a:solidFill>
              </a:rPr>
              <a:t>MOV  DX, 0	; </a:t>
            </a:r>
            <a:r>
              <a:rPr lang="zh-CN" altLang="en-US" sz="2000" dirty="0" smtClean="0">
                <a:solidFill>
                  <a:srgbClr val="FF0000"/>
                </a:solidFill>
              </a:rPr>
              <a:t>带符号数用</a:t>
            </a:r>
            <a:r>
              <a:rPr lang="en-US" altLang="zh-CN" sz="2000" dirty="0" smtClean="0">
                <a:solidFill>
                  <a:srgbClr val="FF0000"/>
                </a:solidFill>
              </a:rPr>
              <a:t>CWD</a:t>
            </a:r>
          </a:p>
          <a:p>
            <a:pPr lvl="1" algn="just" eaLnBrk="0" hangingPunct="0"/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MOV  </a:t>
            </a:r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BX, 8</a:t>
            </a:r>
          </a:p>
          <a:p>
            <a:pPr lvl="1" algn="just" eaLnBrk="0" hangingPunct="0"/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DIV    BX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EF43D960-8C86-403F-82F5-74393AA87A2C}"/>
              </a:ext>
            </a:extLst>
          </p:cNvPr>
          <p:cNvSpPr txBox="1"/>
          <p:nvPr/>
        </p:nvSpPr>
        <p:spPr>
          <a:xfrm>
            <a:off x="5904148" y="4805458"/>
            <a:ext cx="2084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计算结果：</a:t>
            </a:r>
            <a:endParaRPr lang="en-US" altLang="zh-CN" dirty="0"/>
          </a:p>
          <a:p>
            <a:r>
              <a:rPr lang="zh-CN" altLang="en-US" dirty="0"/>
              <a:t>商</a:t>
            </a:r>
            <a:r>
              <a:rPr lang="en-US" altLang="zh-CN" dirty="0"/>
              <a:t>: 1500=&gt;AX</a:t>
            </a:r>
          </a:p>
          <a:p>
            <a:r>
              <a:rPr lang="zh-CN" altLang="en-US" dirty="0"/>
              <a:t>余数</a:t>
            </a:r>
            <a:r>
              <a:rPr lang="en-US" altLang="zh-CN" dirty="0"/>
              <a:t>: 0=&gt;DX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541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文本框 59393"/>
          <p:cNvSpPr txBox="1"/>
          <p:nvPr/>
        </p:nvSpPr>
        <p:spPr>
          <a:xfrm>
            <a:off x="1259632" y="1152893"/>
            <a:ext cx="7086600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例：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x , y , z , v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均为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位带符号数，计算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(v-(x*</a:t>
            </a:r>
            <a:r>
              <a:rPr lang="en-US" altLang="zh-CN" sz="20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y+z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–540))/x</a:t>
            </a:r>
          </a:p>
        </p:txBody>
      </p:sp>
      <p:sp>
        <p:nvSpPr>
          <p:cNvPr id="59395" name="矩形 59394"/>
          <p:cNvSpPr/>
          <p:nvPr/>
        </p:nvSpPr>
        <p:spPr>
          <a:xfrm>
            <a:off x="1368128" y="1664804"/>
            <a:ext cx="7010400" cy="4708981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MOV   AX, X </a:t>
            </a:r>
          </a:p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IMUL  Y  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     ;  x*y →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DX,AX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）</a:t>
            </a:r>
          </a:p>
          <a:p>
            <a:pPr eaLnBrk="0" hangingPunct="0"/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MOV   CX, AX</a:t>
            </a:r>
          </a:p>
          <a:p>
            <a:pPr eaLnBrk="0" hangingPunct="0"/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MOV   BX, DX</a:t>
            </a:r>
          </a:p>
          <a:p>
            <a:pPr eaLnBrk="0" hangingPunct="0"/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MOV   AX, Z</a:t>
            </a:r>
          </a:p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CWD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           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；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Z →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DX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AX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）</a:t>
            </a:r>
          </a:p>
          <a:p>
            <a:pPr eaLnBrk="0" hangingPunct="0"/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ADD   CX, AX</a:t>
            </a:r>
          </a:p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ADC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 BX, DX     ;  x*</a:t>
            </a:r>
            <a:r>
              <a:rPr lang="en-US" altLang="zh-CN" sz="2000" b="0" dirty="0" err="1">
                <a:solidFill>
                  <a:srgbClr val="000000"/>
                </a:solidFill>
                <a:latin typeface="+mn-lt"/>
              </a:rPr>
              <a:t>y+z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→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BX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CX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）</a:t>
            </a:r>
          </a:p>
          <a:p>
            <a:pPr eaLnBrk="0" hangingPunct="0"/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SUB   CX, 540 </a:t>
            </a:r>
          </a:p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SBB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 BX, 0      ;  x*y+z-540</a:t>
            </a:r>
          </a:p>
          <a:p>
            <a:pPr eaLnBrk="0" hangingPunct="0"/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MOV   AX, V</a:t>
            </a:r>
          </a:p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CWD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           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；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V →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DX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AX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）</a:t>
            </a:r>
          </a:p>
          <a:p>
            <a:pPr eaLnBrk="0" hangingPunct="0"/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SUB   AX, CX</a:t>
            </a:r>
          </a:p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SBB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 DX, BX     ;  v-(x*y+z-540)</a:t>
            </a:r>
          </a:p>
          <a:p>
            <a:pPr eaLnBrk="0" hangingPunct="0"/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IDIV  X          ;  (v-(x*y+z-540))/x→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AX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），余数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→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DX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）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算术指令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120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第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3&amp;4</a:t>
            </a:r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讲：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8086/8088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的指令系统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9612" y="1124744"/>
            <a:ext cx="550861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>
                <a:sym typeface="+mn-ea"/>
              </a:rPr>
              <a:t>建立汇编程序</a:t>
            </a:r>
            <a:endParaRPr lang="en-US" altLang="zh-CN" dirty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汇编语言程序格式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>
                <a:sym typeface="+mn-ea"/>
              </a:rPr>
              <a:t>伪指令</a:t>
            </a:r>
            <a:endParaRPr lang="en-US" altLang="zh-CN" dirty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表达式</a:t>
            </a:r>
            <a:r>
              <a:rPr lang="zh-CN" altLang="en-US" dirty="0" smtClean="0">
                <a:sym typeface="+mn-ea"/>
              </a:rPr>
              <a:t>操作符</a:t>
            </a:r>
            <a:endParaRPr lang="en-US" altLang="zh-CN" dirty="0" smtClean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/>
              <a:t>数据</a:t>
            </a:r>
            <a:r>
              <a:rPr lang="zh-CN" altLang="en-US" dirty="0"/>
              <a:t>传送指令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/>
              <a:t>算术指令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>
                <a:solidFill>
                  <a:srgbClr val="FF0000"/>
                </a:solidFill>
              </a:rPr>
              <a:t>逻辑指令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7651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矩形 67585"/>
          <p:cNvSpPr/>
          <p:nvPr/>
        </p:nvSpPr>
        <p:spPr>
          <a:xfrm>
            <a:off x="1475656" y="1448780"/>
            <a:ext cx="6705600" cy="3170099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逻辑指令：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90000"/>
            </a:pPr>
            <a:endParaRPr lang="zh-CN" altLang="en-US" sz="2000" b="0" dirty="0">
              <a:solidFill>
                <a:srgbClr val="000000"/>
              </a:solidFill>
              <a:latin typeface="+mn-lt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90000"/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    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  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逻辑运算指令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90000"/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        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AND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OR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NOT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XOR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TEST </a:t>
            </a:r>
          </a:p>
          <a:p>
            <a:pPr>
              <a:spcBef>
                <a:spcPct val="500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       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移位指令和循环移位指令</a:t>
            </a:r>
          </a:p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        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SHL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SHR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SAL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SAR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</a:t>
            </a:r>
          </a:p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ROL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ROR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RCL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RCR</a:t>
            </a: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逻辑指令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68609"/>
          <p:cNvSpPr/>
          <p:nvPr/>
        </p:nvSpPr>
        <p:spPr>
          <a:xfrm>
            <a:off x="755576" y="1718523"/>
            <a:ext cx="7272808" cy="4832092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逻辑非指令：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NOT  OPR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*  OPR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不能为立即数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(OPR)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(OPR)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取反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*  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不影响标志位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0" hangingPunct="0"/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逻辑与指令：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AND  DST, SRC</a:t>
            </a:r>
          </a:p>
          <a:p>
            <a:pPr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(SRC)</a:t>
            </a:r>
          </a:p>
          <a:p>
            <a:pPr eaLnBrk="0" hangingPunct="0"/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逻辑或指令：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OR  DST, SRC</a:t>
            </a:r>
          </a:p>
          <a:p>
            <a:pPr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(SRC)</a:t>
            </a:r>
          </a:p>
          <a:p>
            <a:pPr eaLnBrk="0" hangingPunct="0"/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异或指令：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XOR  DST, SRC</a:t>
            </a:r>
          </a:p>
          <a:p>
            <a:pPr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(SRC)</a:t>
            </a:r>
          </a:p>
          <a:p>
            <a:pPr eaLnBrk="0" hangingPunct="0"/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测试指令：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TEST  OPR1, OPR2</a:t>
            </a:r>
            <a:b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(OPR1)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(OPR2)</a:t>
            </a:r>
          </a:p>
        </p:txBody>
      </p:sp>
      <p:sp>
        <p:nvSpPr>
          <p:cNvPr id="68611" name="右大括号 68610"/>
          <p:cNvSpPr/>
          <p:nvPr/>
        </p:nvSpPr>
        <p:spPr>
          <a:xfrm>
            <a:off x="5784776" y="2886794"/>
            <a:ext cx="228600" cy="3505200"/>
          </a:xfrm>
          <a:prstGeom prst="rightBrace">
            <a:avLst>
              <a:gd name="adj1" fmla="val 127777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2" name="文本框 68611"/>
          <p:cNvSpPr txBox="1"/>
          <p:nvPr/>
        </p:nvSpPr>
        <p:spPr>
          <a:xfrm>
            <a:off x="6034014" y="4182194"/>
            <a:ext cx="2646362" cy="779463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CF OF SF ZF PF  AF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 0     0    *    *    *   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无定义</a:t>
            </a: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3" name="左大括号 68612"/>
          <p:cNvSpPr/>
          <p:nvPr/>
        </p:nvSpPr>
        <p:spPr>
          <a:xfrm rot="16200000">
            <a:off x="7308776" y="4639394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4" name="文本框 68613"/>
          <p:cNvSpPr txBox="1"/>
          <p:nvPr/>
        </p:nvSpPr>
        <p:spPr>
          <a:xfrm>
            <a:off x="6318176" y="5172794"/>
            <a:ext cx="2089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根据运算结果设置</a:t>
            </a:r>
          </a:p>
        </p:txBody>
      </p:sp>
      <p:sp>
        <p:nvSpPr>
          <p:cNvPr id="8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逻辑指令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051296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</a:pPr>
            <a:r>
              <a:rPr lang="zh-CN" altLang="en-US" dirty="0">
                <a:solidFill>
                  <a:srgbClr val="000000"/>
                </a:solidFill>
              </a:rPr>
              <a:t>逻辑运算指令：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文本框 69633"/>
          <p:cNvSpPr txBox="1"/>
          <p:nvPr/>
        </p:nvSpPr>
        <p:spPr>
          <a:xfrm>
            <a:off x="1115616" y="958105"/>
            <a:ext cx="3505200" cy="5451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例：屏蔽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的第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两位</a:t>
            </a:r>
          </a:p>
          <a:p>
            <a:pPr algn="just" eaLnBrk="0" hangingPunct="0"/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</a:p>
          <a:p>
            <a:pPr algn="just" eaLnBrk="0" hangingPunct="0"/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AND  AL, 0FCH</a:t>
            </a:r>
          </a:p>
          <a:p>
            <a:pPr lvl="3" algn="just" eaLnBrk="0" hangingPunct="0"/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例：置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的第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位为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  <a:p>
            <a:pPr algn="just" eaLnBrk="0" hangingPunct="0"/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</a:p>
          <a:p>
            <a:pPr algn="just" eaLnBrk="0" hangingPunct="0"/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OR  AL, 20H</a:t>
            </a:r>
          </a:p>
          <a:p>
            <a:pPr lvl="3" algn="just" eaLnBrk="0" hangingPunct="0"/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</a:t>
            </a: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例：使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的第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位变反</a:t>
            </a:r>
          </a:p>
          <a:p>
            <a:pPr algn="just" eaLnBrk="0" hangingPunct="0"/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</a:p>
          <a:p>
            <a:pPr algn="just" eaLnBrk="0" hangingPunct="0"/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XOR  AL, 3</a:t>
            </a:r>
          </a:p>
          <a:p>
            <a:pPr algn="just" eaLnBrk="0" hangingPunct="0"/>
            <a:endParaRPr lang="en-US" altLang="zh-CN" sz="2200" b="1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例：测试某些位是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  <a:p>
            <a:pPr algn="just" eaLnBrk="0" hangingPunct="0"/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</a:p>
          <a:p>
            <a:pPr algn="just" eaLnBrk="0" hangingPunct="0"/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TEST  AL, 1</a:t>
            </a:r>
          </a:p>
          <a:p>
            <a:pPr algn="just" eaLnBrk="0" hangingPunct="0"/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JZ       EVEN</a:t>
            </a:r>
          </a:p>
        </p:txBody>
      </p:sp>
      <p:sp>
        <p:nvSpPr>
          <p:cNvPr id="69635" name="文本框 69634"/>
          <p:cNvSpPr txBox="1"/>
          <p:nvPr/>
        </p:nvSpPr>
        <p:spPr>
          <a:xfrm>
            <a:off x="4697016" y="2189881"/>
            <a:ext cx="2971800" cy="1158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* * * *  * * * *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OR       0 0 1 0  0 0 0 0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* * 1 *  * * * *</a:t>
            </a:r>
          </a:p>
        </p:txBody>
      </p:sp>
      <p:sp>
        <p:nvSpPr>
          <p:cNvPr id="69636" name="直接连接符 69635"/>
          <p:cNvSpPr/>
          <p:nvPr/>
        </p:nvSpPr>
        <p:spPr>
          <a:xfrm>
            <a:off x="4939904" y="3028081"/>
            <a:ext cx="2514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37" name="文本框 69636"/>
          <p:cNvSpPr txBox="1"/>
          <p:nvPr/>
        </p:nvSpPr>
        <p:spPr>
          <a:xfrm>
            <a:off x="4697016" y="3409081"/>
            <a:ext cx="2971800" cy="14636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* * * *  * *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0 1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   XOR    0 0 0 0  0 0 1 1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* * * *  * * 1 0</a:t>
            </a:r>
          </a:p>
        </p:txBody>
      </p:sp>
      <p:sp>
        <p:nvSpPr>
          <p:cNvPr id="69638" name="直接连接符 69637"/>
          <p:cNvSpPr/>
          <p:nvPr/>
        </p:nvSpPr>
        <p:spPr>
          <a:xfrm>
            <a:off x="4970066" y="4399681"/>
            <a:ext cx="2514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39" name="椭圆 69638"/>
          <p:cNvSpPr/>
          <p:nvPr/>
        </p:nvSpPr>
        <p:spPr>
          <a:xfrm>
            <a:off x="7027466" y="4475881"/>
            <a:ext cx="457200" cy="381000"/>
          </a:xfrm>
          <a:prstGeom prst="ellipse">
            <a:avLst/>
          </a:prstGeom>
          <a:noFill/>
          <a:ln w="12700" cap="sq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0" name="椭圆 69639"/>
          <p:cNvSpPr/>
          <p:nvPr/>
        </p:nvSpPr>
        <p:spPr>
          <a:xfrm>
            <a:off x="7027466" y="3561481"/>
            <a:ext cx="457200" cy="381000"/>
          </a:xfrm>
          <a:prstGeom prst="ellipse">
            <a:avLst/>
          </a:prstGeom>
          <a:noFill/>
          <a:ln w="12700" cap="sq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1" name="文本框 69640"/>
          <p:cNvSpPr txBox="1"/>
          <p:nvPr/>
        </p:nvSpPr>
        <p:spPr>
          <a:xfrm>
            <a:off x="4697016" y="894481"/>
            <a:ext cx="2971800" cy="1158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* * * *  * * * *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AND    1 1 1 1  1 1 0 0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* * * *  * * 0 0</a:t>
            </a:r>
          </a:p>
        </p:txBody>
      </p:sp>
      <p:sp>
        <p:nvSpPr>
          <p:cNvPr id="69642" name="直接连接符 69641"/>
          <p:cNvSpPr/>
          <p:nvPr/>
        </p:nvSpPr>
        <p:spPr>
          <a:xfrm>
            <a:off x="4941491" y="1732681"/>
            <a:ext cx="2514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43" name="文本框 69642"/>
          <p:cNvSpPr txBox="1"/>
          <p:nvPr/>
        </p:nvSpPr>
        <p:spPr>
          <a:xfrm>
            <a:off x="4735116" y="5214069"/>
            <a:ext cx="3455988" cy="1311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* * * *  * * * *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AND    0 0 0 0  0 0 0 1</a:t>
            </a:r>
          </a:p>
          <a:p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0 0 0 0  0 0 0 *</a:t>
            </a:r>
          </a:p>
        </p:txBody>
      </p:sp>
      <p:sp>
        <p:nvSpPr>
          <p:cNvPr id="69644" name="直接连接符 69643"/>
          <p:cNvSpPr/>
          <p:nvPr/>
        </p:nvSpPr>
        <p:spPr>
          <a:xfrm>
            <a:off x="5024041" y="6006231"/>
            <a:ext cx="2592388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逻辑指令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文本框 70657"/>
          <p:cNvSpPr txBox="1"/>
          <p:nvPr/>
        </p:nvSpPr>
        <p:spPr>
          <a:xfrm>
            <a:off x="452120" y="1664804"/>
            <a:ext cx="4911968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000" b="0" dirty="0">
                <a:solidFill>
                  <a:srgbClr val="FF0000"/>
                </a:solidFill>
              </a:rPr>
              <a:t>逻辑左移  </a:t>
            </a:r>
            <a:r>
              <a:rPr lang="en-US" altLang="zh-CN" sz="2000" b="0" dirty="0">
                <a:solidFill>
                  <a:srgbClr val="FF0000"/>
                </a:solidFill>
              </a:rPr>
              <a:t>SHL  OPR, CNT</a:t>
            </a:r>
          </a:p>
          <a:p>
            <a:pPr algn="just" eaLnBrk="0" hangingPunct="0"/>
            <a:endParaRPr lang="en-US" altLang="zh-CN" sz="2000" b="0" dirty="0">
              <a:solidFill>
                <a:srgbClr val="FF0000"/>
              </a:solidFill>
            </a:endParaRPr>
          </a:p>
          <a:p>
            <a:pPr algn="just" eaLnBrk="0" hangingPunct="0"/>
            <a:r>
              <a:rPr lang="zh-CN" altLang="en-US" sz="2000" b="0" dirty="0">
                <a:solidFill>
                  <a:srgbClr val="FF0000"/>
                </a:solidFill>
              </a:rPr>
              <a:t>逻辑右移  </a:t>
            </a:r>
            <a:r>
              <a:rPr lang="en-US" altLang="zh-CN" sz="2000" b="0" dirty="0">
                <a:solidFill>
                  <a:srgbClr val="FF0000"/>
                </a:solidFill>
              </a:rPr>
              <a:t>SHR  OPR, CNT</a:t>
            </a:r>
          </a:p>
          <a:p>
            <a:pPr algn="just" eaLnBrk="0" hangingPunct="0"/>
            <a:endParaRPr lang="en-US" altLang="zh-CN" sz="2000" b="0" dirty="0">
              <a:solidFill>
                <a:srgbClr val="FF0000"/>
              </a:solidFill>
            </a:endParaRPr>
          </a:p>
          <a:p>
            <a:pPr algn="just" eaLnBrk="0" hangingPunct="0"/>
            <a:r>
              <a:rPr lang="zh-CN" altLang="en-US" sz="2000" b="0" dirty="0">
                <a:solidFill>
                  <a:srgbClr val="FF0000"/>
                </a:solidFill>
              </a:rPr>
              <a:t>算术左移  </a:t>
            </a:r>
            <a:r>
              <a:rPr lang="en-US" altLang="zh-CN" sz="2000" b="0" dirty="0">
                <a:solidFill>
                  <a:srgbClr val="FF0000"/>
                </a:solidFill>
              </a:rPr>
              <a:t>SAL  OPR, CNT</a:t>
            </a:r>
            <a:r>
              <a:rPr lang="zh-CN" altLang="en-US" sz="2000" b="0" dirty="0">
                <a:solidFill>
                  <a:srgbClr val="FF0000"/>
                </a:solidFill>
              </a:rPr>
              <a:t>（同逻辑左移）</a:t>
            </a:r>
          </a:p>
          <a:p>
            <a:pPr algn="just" eaLnBrk="0" hangingPunct="0"/>
            <a:endParaRPr lang="zh-CN" altLang="en-US" sz="2000" b="0" dirty="0">
              <a:solidFill>
                <a:srgbClr val="FF0000"/>
              </a:solidFill>
            </a:endParaRPr>
          </a:p>
          <a:p>
            <a:pPr algn="just" eaLnBrk="0" hangingPunct="0"/>
            <a:r>
              <a:rPr lang="zh-CN" altLang="en-US" sz="2000" b="0" dirty="0">
                <a:solidFill>
                  <a:srgbClr val="FF0000"/>
                </a:solidFill>
              </a:rPr>
              <a:t>算术右移  </a:t>
            </a:r>
            <a:r>
              <a:rPr lang="en-US" altLang="zh-CN" sz="2000" b="0" dirty="0">
                <a:solidFill>
                  <a:srgbClr val="FF0000"/>
                </a:solidFill>
              </a:rPr>
              <a:t>SAR  OPR, CNT</a:t>
            </a:r>
          </a:p>
          <a:p>
            <a:pPr algn="just" eaLnBrk="0" hangingPunct="0"/>
            <a:endParaRPr lang="en-US" altLang="zh-CN" sz="2000" b="0" dirty="0">
              <a:solidFill>
                <a:srgbClr val="000000"/>
              </a:solidFill>
            </a:endParaRPr>
          </a:p>
          <a:p>
            <a:pPr eaLnBrk="0" hangingPunct="0"/>
            <a:r>
              <a:rPr lang="zh-CN" altLang="en-US" sz="2000" b="0" dirty="0">
                <a:solidFill>
                  <a:srgbClr val="000000"/>
                </a:solidFill>
              </a:rPr>
              <a:t>循环左移  </a:t>
            </a:r>
            <a:r>
              <a:rPr lang="en-US" altLang="zh-CN" sz="2000" b="0" dirty="0">
                <a:solidFill>
                  <a:srgbClr val="000000"/>
                </a:solidFill>
              </a:rPr>
              <a:t>ROL  OPR, CNT</a:t>
            </a:r>
          </a:p>
          <a:p>
            <a:pPr eaLnBrk="0" hangingPunct="0"/>
            <a:endParaRPr lang="en-US" altLang="zh-CN" sz="2000" b="0" dirty="0">
              <a:solidFill>
                <a:srgbClr val="000000"/>
              </a:solidFill>
            </a:endParaRPr>
          </a:p>
          <a:p>
            <a:pPr eaLnBrk="0" hangingPunct="0"/>
            <a:r>
              <a:rPr lang="zh-CN" altLang="en-US" sz="2000" b="0" dirty="0">
                <a:solidFill>
                  <a:srgbClr val="000000"/>
                </a:solidFill>
              </a:rPr>
              <a:t>循环右移  </a:t>
            </a:r>
            <a:r>
              <a:rPr lang="en-US" altLang="zh-CN" sz="2000" b="0" dirty="0">
                <a:solidFill>
                  <a:srgbClr val="000000"/>
                </a:solidFill>
              </a:rPr>
              <a:t>ROR  OPR, CNT</a:t>
            </a:r>
          </a:p>
          <a:p>
            <a:pPr eaLnBrk="0" hangingPunct="0"/>
            <a:endParaRPr lang="en-US" altLang="zh-CN" sz="2000" b="0" dirty="0">
              <a:solidFill>
                <a:srgbClr val="000000"/>
              </a:solidFill>
            </a:endParaRPr>
          </a:p>
          <a:p>
            <a:pPr eaLnBrk="0" hangingPunct="0"/>
            <a:r>
              <a:rPr lang="zh-CN" altLang="en-US" sz="2000" b="0" dirty="0">
                <a:solidFill>
                  <a:srgbClr val="000000"/>
                </a:solidFill>
              </a:rPr>
              <a:t>带进位循环左移  </a:t>
            </a:r>
            <a:r>
              <a:rPr lang="en-US" altLang="zh-CN" sz="2000" b="0" dirty="0">
                <a:solidFill>
                  <a:srgbClr val="000000"/>
                </a:solidFill>
              </a:rPr>
              <a:t>RCL  OPR, CNT</a:t>
            </a:r>
          </a:p>
          <a:p>
            <a:pPr eaLnBrk="0" hangingPunct="0"/>
            <a:endParaRPr lang="en-US" altLang="zh-CN" sz="2000" b="0" dirty="0">
              <a:solidFill>
                <a:srgbClr val="000000"/>
              </a:solidFill>
            </a:endParaRPr>
          </a:p>
          <a:p>
            <a:pPr eaLnBrk="0" hangingPunct="0"/>
            <a:r>
              <a:rPr lang="zh-CN" altLang="en-US" sz="2000" b="0" dirty="0">
                <a:solidFill>
                  <a:srgbClr val="000000"/>
                </a:solidFill>
              </a:rPr>
              <a:t>带进位循环右移  </a:t>
            </a:r>
            <a:r>
              <a:rPr lang="en-US" altLang="zh-CN" sz="2000" b="0" dirty="0">
                <a:solidFill>
                  <a:srgbClr val="000000"/>
                </a:solidFill>
              </a:rPr>
              <a:t>RCR  OPR, CNT</a:t>
            </a:r>
          </a:p>
        </p:txBody>
      </p:sp>
      <p:sp>
        <p:nvSpPr>
          <p:cNvPr id="70683" name="矩形 70682"/>
          <p:cNvSpPr/>
          <p:nvPr/>
        </p:nvSpPr>
        <p:spPr>
          <a:xfrm>
            <a:off x="468268" y="950168"/>
            <a:ext cx="4523995" cy="52322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移位指令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循环移位指令</a:t>
            </a:r>
          </a:p>
        </p:txBody>
      </p:sp>
      <p:sp>
        <p:nvSpPr>
          <p:cNvPr id="31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逻辑指令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312" y="1664804"/>
            <a:ext cx="3381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312" y="2312876"/>
            <a:ext cx="3448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848930"/>
            <a:ext cx="3381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427" y="3392996"/>
            <a:ext cx="3248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427" y="4019294"/>
            <a:ext cx="3314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668" y="4617132"/>
            <a:ext cx="3276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172757"/>
            <a:ext cx="3133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375" y="5782357"/>
            <a:ext cx="31051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779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>
          <a:noFill/>
        </a:ln>
      </a:spPr>
      <a:bodyPr/>
      <a:lstStyle>
        <a:defPPr>
          <a:defRPr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22778</TotalTime>
  <Words>8457</Words>
  <Application>Microsoft Office PowerPoint</Application>
  <PresentationFormat>全屏显示(4:3)</PresentationFormat>
  <Paragraphs>1389</Paragraphs>
  <Slides>102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20" baseType="lpstr">
      <vt:lpstr>Monotype Sorts</vt:lpstr>
      <vt:lpstr>黑体</vt:lpstr>
      <vt:lpstr>华文楷体</vt:lpstr>
      <vt:lpstr>华文宋体</vt:lpstr>
      <vt:lpstr>华文新魏</vt:lpstr>
      <vt:lpstr>楷体_GB2312</vt:lpstr>
      <vt:lpstr>隶书</vt:lpstr>
      <vt:lpstr>宋体</vt:lpstr>
      <vt:lpstr>Arial</vt:lpstr>
      <vt:lpstr>Lucida Console</vt:lpstr>
      <vt:lpstr>Lucida Sans Unicode</vt:lpstr>
      <vt:lpstr>Symbol</vt:lpstr>
      <vt:lpstr>Times New Roman</vt:lpstr>
      <vt:lpstr>Verdana</vt:lpstr>
      <vt:lpstr>Webdings</vt:lpstr>
      <vt:lpstr>Wingdings</vt:lpstr>
      <vt:lpstr>Level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运算符的优先级别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哈尔滨工业大学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陈磊工作总结</dc:title>
  <dc:creator>陈磊</dc:creator>
  <cp:lastModifiedBy>lenovo</cp:lastModifiedBy>
  <cp:revision>856</cp:revision>
  <dcterms:created xsi:type="dcterms:W3CDTF">2004-04-02T12:11:00Z</dcterms:created>
  <dcterms:modified xsi:type="dcterms:W3CDTF">2023-09-05T03:18:36Z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2052-10.1.0.6876</vt:lpwstr>
  </property>
</Properties>
</file>