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54"/>
  </p:notesMasterIdLst>
  <p:sldIdLst>
    <p:sldId id="256" r:id="rId3"/>
    <p:sldId id="526" r:id="rId4"/>
    <p:sldId id="848" r:id="rId5"/>
    <p:sldId id="754" r:id="rId6"/>
    <p:sldId id="755" r:id="rId7"/>
    <p:sldId id="757" r:id="rId8"/>
    <p:sldId id="758" r:id="rId9"/>
    <p:sldId id="884" r:id="rId10"/>
    <p:sldId id="759" r:id="rId11"/>
    <p:sldId id="760" r:id="rId12"/>
    <p:sldId id="762" r:id="rId13"/>
    <p:sldId id="828" r:id="rId14"/>
    <p:sldId id="765" r:id="rId15"/>
    <p:sldId id="863" r:id="rId16"/>
    <p:sldId id="766" r:id="rId17"/>
    <p:sldId id="768" r:id="rId18"/>
    <p:sldId id="769" r:id="rId19"/>
    <p:sldId id="834" r:id="rId20"/>
    <p:sldId id="770" r:id="rId21"/>
    <p:sldId id="835" r:id="rId22"/>
    <p:sldId id="836" r:id="rId23"/>
    <p:sldId id="771" r:id="rId24"/>
    <p:sldId id="868" r:id="rId25"/>
    <p:sldId id="870" r:id="rId26"/>
    <p:sldId id="837" r:id="rId27"/>
    <p:sldId id="838" r:id="rId28"/>
    <p:sldId id="839" r:id="rId29"/>
    <p:sldId id="891" r:id="rId30"/>
    <p:sldId id="892" r:id="rId31"/>
    <p:sldId id="894" r:id="rId32"/>
    <p:sldId id="849" r:id="rId33"/>
    <p:sldId id="777" r:id="rId34"/>
    <p:sldId id="850" r:id="rId35"/>
    <p:sldId id="778" r:id="rId36"/>
    <p:sldId id="779" r:id="rId37"/>
    <p:sldId id="852" r:id="rId38"/>
    <p:sldId id="780" r:id="rId39"/>
    <p:sldId id="874" r:id="rId40"/>
    <p:sldId id="895" r:id="rId41"/>
    <p:sldId id="899" r:id="rId42"/>
    <p:sldId id="959" r:id="rId43"/>
    <p:sldId id="962" r:id="rId44"/>
    <p:sldId id="873" r:id="rId45"/>
    <p:sldId id="712" r:id="rId46"/>
    <p:sldId id="869" r:id="rId47"/>
    <p:sldId id="885" r:id="rId48"/>
    <p:sldId id="886" r:id="rId49"/>
    <p:sldId id="889" r:id="rId50"/>
    <p:sldId id="960" r:id="rId51"/>
    <p:sldId id="961" r:id="rId52"/>
    <p:sldId id="963" r:id="rId53"/>
  </p:sldIdLst>
  <p:sldSz cx="9144000" cy="6858000" type="screen4x3"/>
  <p:notesSz cx="7099300" cy="10234613"/>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CCECFF"/>
    <a:srgbClr val="FFFFCC"/>
    <a:srgbClr val="66CCFF"/>
    <a:srgbClr val="6600FF"/>
    <a:srgbClr val="FF9900"/>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1476" autoAdjust="0"/>
  </p:normalViewPr>
  <p:slideViewPr>
    <p:cSldViewPr showGuides="1">
      <p:cViewPr varScale="1">
        <p:scale>
          <a:sx n="91" d="100"/>
          <a:sy n="91" d="100"/>
        </p:scale>
        <p:origin x="1548" y="44"/>
      </p:cViewPr>
      <p:guideLst>
        <p:guide orient="horz" pos="2160"/>
        <p:guide pos="2899"/>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_rels/viewProps.xml.rels><?xml version="1.0" encoding="UTF-8" standalone="yes"?>
<Relationships xmlns="http://schemas.openxmlformats.org/package/2006/relationships"><Relationship Id="rId8" Type="http://schemas.openxmlformats.org/officeDocument/2006/relationships/slide" Target="slides/slide48.xml"/><Relationship Id="rId3" Type="http://schemas.openxmlformats.org/officeDocument/2006/relationships/slide" Target="slides/slide30.xml"/><Relationship Id="rId7" Type="http://schemas.openxmlformats.org/officeDocument/2006/relationships/slide" Target="slides/slide47.xml"/><Relationship Id="rId2" Type="http://schemas.openxmlformats.org/officeDocument/2006/relationships/slide" Target="slides/slide29.xml"/><Relationship Id="rId1" Type="http://schemas.openxmlformats.org/officeDocument/2006/relationships/slide" Target="slides/slide28.xml"/><Relationship Id="rId6" Type="http://schemas.openxmlformats.org/officeDocument/2006/relationships/slide" Target="slides/slide46.xml"/><Relationship Id="rId5" Type="http://schemas.openxmlformats.org/officeDocument/2006/relationships/slide" Target="slides/slide40.xml"/><Relationship Id="rId4"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3076363" cy="511731"/>
          </a:xfrm>
          <a:prstGeom prst="rect">
            <a:avLst/>
          </a:prstGeom>
          <a:noFill/>
          <a:ln w="9525">
            <a:noFill/>
            <a:miter lim="800000"/>
          </a:ln>
          <a:effectLst/>
        </p:spPr>
        <p:txBody>
          <a:bodyPr vert="horz" wrap="square" lIns="99048" tIns="49524" rIns="99048" bIns="49524" numCol="1" anchor="t" anchorCtr="0" compatLnSpc="1"/>
          <a:lstStyle>
            <a:lvl1pPr>
              <a:buFontTx/>
              <a:buNone/>
              <a:defRPr sz="1300" b="0">
                <a:latin typeface="Arial" panose="020B0604020202020204" pitchFamily="34" charset="0"/>
              </a:defRPr>
            </a:lvl1pPr>
          </a:lstStyle>
          <a:p>
            <a:pPr defTabSz="990478">
              <a:defRPr/>
            </a:pPr>
            <a:endParaRPr lang="en-US"/>
          </a:p>
        </p:txBody>
      </p:sp>
      <p:sp>
        <p:nvSpPr>
          <p:cNvPr id="670723" name="Rectangle 3"/>
          <p:cNvSpPr>
            <a:spLocks noGrp="1" noChangeArrowheads="1"/>
          </p:cNvSpPr>
          <p:nvPr>
            <p:ph type="dt" idx="1"/>
          </p:nvPr>
        </p:nvSpPr>
        <p:spPr bwMode="auto">
          <a:xfrm>
            <a:off x="4021294" y="0"/>
            <a:ext cx="3076363" cy="511731"/>
          </a:xfrm>
          <a:prstGeom prst="rect">
            <a:avLst/>
          </a:prstGeom>
          <a:noFill/>
          <a:ln w="9525">
            <a:noFill/>
            <a:miter lim="800000"/>
          </a:ln>
          <a:effectLst/>
        </p:spPr>
        <p:txBody>
          <a:bodyPr vert="horz" wrap="square" lIns="99048" tIns="49524" rIns="99048" bIns="49524" numCol="1" anchor="t" anchorCtr="0" compatLnSpc="1"/>
          <a:lstStyle>
            <a:lvl1pPr algn="r">
              <a:buFontTx/>
              <a:buNone/>
              <a:defRPr sz="1300" b="0">
                <a:latin typeface="Arial" panose="020B0604020202020204" pitchFamily="34" charset="0"/>
              </a:defRPr>
            </a:lvl1pPr>
          </a:lstStyle>
          <a:p>
            <a:pPr defTabSz="990478">
              <a:defRPr/>
            </a:pPr>
            <a:endParaRPr lang="en-US"/>
          </a:p>
        </p:txBody>
      </p:sp>
      <p:sp>
        <p:nvSpPr>
          <p:cNvPr id="21508"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709930" y="4861441"/>
            <a:ext cx="5679440" cy="4605576"/>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90478"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95239" marR="0" lvl="1" indent="0" algn="l" defTabSz="990478"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90478" marR="0" lvl="2" indent="0" algn="l" defTabSz="990478"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485717" marR="0" lvl="3" indent="0" algn="l" defTabSz="990478"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980956" marR="0" lvl="4" indent="0" algn="l" defTabSz="990478" rtl="0" eaLnBrk="0" fontAlgn="base" latinLnBrk="0" hangingPunct="0">
              <a:lnSpc>
                <a:spcPct val="100000"/>
              </a:lnSpc>
              <a:spcBef>
                <a:spcPct val="3000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9721106"/>
            <a:ext cx="3076363" cy="511731"/>
          </a:xfrm>
          <a:prstGeom prst="rect">
            <a:avLst/>
          </a:prstGeom>
          <a:noFill/>
          <a:ln w="9525">
            <a:noFill/>
            <a:miter lim="800000"/>
          </a:ln>
          <a:effectLst/>
        </p:spPr>
        <p:txBody>
          <a:bodyPr vert="horz" wrap="square" lIns="99048" tIns="49524" rIns="99048" bIns="49524" numCol="1" anchor="b" anchorCtr="0" compatLnSpc="1"/>
          <a:lstStyle>
            <a:lvl1pPr>
              <a:buFontTx/>
              <a:buNone/>
              <a:defRPr sz="1300" b="0">
                <a:latin typeface="Arial" panose="020B0604020202020204" pitchFamily="34" charset="0"/>
              </a:defRPr>
            </a:lvl1pPr>
          </a:lstStyle>
          <a:p>
            <a:pPr defTabSz="990478">
              <a:defRPr/>
            </a:pPr>
            <a:endParaRPr lang="en-US"/>
          </a:p>
        </p:txBody>
      </p:sp>
      <p:sp>
        <p:nvSpPr>
          <p:cNvPr id="670727" name="Rectangle 7"/>
          <p:cNvSpPr>
            <a:spLocks noGrp="1" noChangeArrowheads="1"/>
          </p:cNvSpPr>
          <p:nvPr>
            <p:ph type="sldNum" sz="quarter" idx="5"/>
          </p:nvPr>
        </p:nvSpPr>
        <p:spPr bwMode="auto">
          <a:xfrm>
            <a:off x="4021294" y="9721106"/>
            <a:ext cx="3076363" cy="511731"/>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en-US" altLang="zh-CN" sz="1300" b="0" dirty="0">
                <a:latin typeface="Arial" panose="020B0604020202020204" pitchFamily="34" charset="0"/>
              </a:rPr>
              <a:t>‹#›</a:t>
            </a:fld>
            <a:endParaRPr lang="en-US" altLang="zh-CN" sz="1300" b="0" dirty="0">
              <a:latin typeface="Arial" panose="020B0604020202020204" pitchFamily="34" charset="0"/>
            </a:endParaRPr>
          </a:p>
        </p:txBody>
      </p:sp>
    </p:spTree>
    <p:extLst>
      <p:ext uri="{BB962C8B-B14F-4D97-AF65-F5344CB8AC3E}">
        <p14:creationId xmlns:p14="http://schemas.microsoft.com/office/powerpoint/2010/main" val="66271037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列表文件</a:t>
            </a:r>
            <a:endParaRPr lang="zh-CN" altLang="en-US" dirty="0"/>
          </a:p>
        </p:txBody>
      </p:sp>
    </p:spTree>
    <p:extLst>
      <p:ext uri="{BB962C8B-B14F-4D97-AF65-F5344CB8AC3E}">
        <p14:creationId xmlns:p14="http://schemas.microsoft.com/office/powerpoint/2010/main" val="365922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t>注：</a:t>
            </a:r>
            <a:r>
              <a:rPr lang="en-US" altLang="zh-CN" sz="1200" b="1" dirty="0" smtClean="0"/>
              <a:t>‘&amp;X</a:t>
            </a:r>
            <a:r>
              <a:rPr lang="zh-CN" altLang="en-US" sz="1200" b="1" dirty="0" smtClean="0"/>
              <a:t>’，</a:t>
            </a:r>
            <a:r>
              <a:rPr lang="en-US" altLang="zh-CN" sz="1200" b="1" dirty="0" smtClean="0"/>
              <a:t>&amp;</a:t>
            </a:r>
            <a:r>
              <a:rPr lang="zh-CN" altLang="en-US" sz="1200" b="1" dirty="0" smtClean="0"/>
              <a:t>不能省略，如果去掉，</a:t>
            </a:r>
            <a:r>
              <a:rPr lang="en-US" altLang="zh-CN" sz="1200" b="1" dirty="0" smtClean="0"/>
              <a:t>X</a:t>
            </a:r>
            <a:r>
              <a:rPr lang="zh-CN" altLang="en-US" sz="1200" b="1" dirty="0" smtClean="0"/>
              <a:t>会被当成一个字符，而不是变量。</a:t>
            </a:r>
            <a:endParaRPr lang="zh-CN" altLang="en-US" dirty="0" smtClean="0"/>
          </a:p>
          <a:p>
            <a:endParaRPr lang="zh-CN" altLang="en-US" dirty="0"/>
          </a:p>
        </p:txBody>
      </p:sp>
    </p:spTree>
    <p:extLst>
      <p:ext uri="{BB962C8B-B14F-4D97-AF65-F5344CB8AC3E}">
        <p14:creationId xmlns:p14="http://schemas.microsoft.com/office/powerpoint/2010/main" val="1972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1078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2439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354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/44</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mailto:luguangm@gmail.com" TargetMode="Externa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hyperlink" Target="mailto:luguangm@gmail.com" TargetMode="Externa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4.jpeg"/><Relationship Id="rId2" Type="http://schemas.openxmlformats.org/officeDocument/2006/relationships/slideLayout" Target="../slideLayouts/slideLayout17.xml"/><Relationship Id="rId16" Type="http://schemas.openxmlformats.org/officeDocument/2006/relationships/theme" Target="../theme/theme2.xml"/><Relationship Id="rId20" Type="http://schemas.openxmlformats.org/officeDocument/2006/relationships/image" Target="../media/image3.GIF"/><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2.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759575" y="6491288"/>
            <a:ext cx="2384425" cy="366713"/>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hlinkClick r:id="rId17"/>
              </a:rPr>
              <a:t>luguangm@gmail.com</a:t>
            </a:r>
            <a:endParaRPr kumimoji="0" lang="zh-CN" altLang="en-US"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/44</a:t>
            </a:r>
          </a:p>
        </p:txBody>
      </p:sp>
      <p:pic>
        <p:nvPicPr>
          <p:cNvPr id="13" name="图片 12">
            <a:extLst>
              <a:ext uri="{FF2B5EF4-FFF2-40B4-BE49-F238E27FC236}">
                <a16:creationId xmlns:a16="http://schemas.microsoft.com/office/drawing/2014/main" xmlns="" id="{EE474C6B-9604-48B1-ADE1-999CA6CA05D5}"/>
              </a:ext>
            </a:extLst>
          </p:cNvPr>
          <p:cNvPicPr>
            <a:picLocks noChangeAspect="1"/>
          </p:cNvPicPr>
          <p:nvPr userDrawn="1"/>
        </p:nvPicPr>
        <p:blipFill>
          <a:blip r:embed="rId18"/>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9"/>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20"/>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9"/>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34" name="Picture 15" descr="logo"/>
          <p:cNvPicPr>
            <a:picLocks noChangeAspect="1"/>
          </p:cNvPicPr>
          <p:nvPr/>
        </p:nvPicPr>
        <p:blipFill>
          <a:blip r:embed="rId17"/>
          <a:srcRect l="9596"/>
          <a:stretch>
            <a:fillRect/>
          </a:stretch>
        </p:blipFill>
        <p:spPr>
          <a:xfrm>
            <a:off x="252822" y="6473825"/>
            <a:ext cx="2266950" cy="376238"/>
          </a:xfrm>
          <a:prstGeom prst="rect">
            <a:avLst/>
          </a:prstGeom>
          <a:noFill/>
          <a:ln w="9525">
            <a:noFill/>
          </a:ln>
        </p:spPr>
      </p:pic>
      <p:sp>
        <p:nvSpPr>
          <p:cNvPr id="2060" name="Rectangle 12"/>
          <p:cNvSpPr>
            <a:spLocks noChangeArrowheads="1"/>
          </p:cNvSpPr>
          <p:nvPr/>
        </p:nvSpPr>
        <p:spPr bwMode="auto">
          <a:xfrm>
            <a:off x="6759575" y="6491288"/>
            <a:ext cx="2384425" cy="366713"/>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hlinkClick r:id="rId18"/>
              </a:rPr>
              <a:t>luguangm@gmail.com</a:t>
            </a:r>
            <a:endParaRPr kumimoji="0" lang="zh-CN" altLang="en-US" sz="18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8028385" y="8620"/>
            <a:ext cx="1116124" cy="764703"/>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r">
              <a:spcBef>
                <a:spcPct val="50000"/>
              </a:spcBef>
            </a:pPr>
            <a:fld id="{17E66D44-5078-4FC8-AF00-8FF9453B7C99}" type="slidenum">
              <a:rPr lang="zh-CN" altLang="en-US" sz="2000" b="0" smtClean="0">
                <a:solidFill>
                  <a:srgbClr val="FF0000"/>
                </a:solidFill>
                <a:ea typeface="宋体" panose="02010600030101010101" pitchFamily="2" charset="-122"/>
              </a:rPr>
              <a:t>‹#›</a:t>
            </a:fld>
            <a:r>
              <a:rPr lang="en-US" altLang="zh-CN" sz="2000" b="0" dirty="0">
                <a:solidFill>
                  <a:srgbClr val="FF0000"/>
                </a:solidFill>
                <a:ea typeface="宋体" panose="02010600030101010101" pitchFamily="2" charset="-122"/>
              </a:rPr>
              <a:t>/44</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9"/>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20"/>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9"/>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59093" y="4584065"/>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rPr>
              <a:t>卢光明</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9595"/>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smtClean="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汇编语言与接口技术</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algn="ctr">
              <a:lnSpc>
                <a:spcPct val="80000"/>
              </a:lnSpc>
              <a:spcBef>
                <a:spcPts val="1200"/>
              </a:spcBef>
              <a:buClr>
                <a:srgbClr val="663300"/>
              </a:buClr>
              <a:buSzPct val="75000"/>
              <a:defRPr/>
            </a:pPr>
            <a:r>
              <a:rPr lang="zh-CN" altLang="en-US" sz="4400" dirty="0" smtClean="0">
                <a:solidFill>
                  <a:srgbClr val="FF3300"/>
                </a:solidFill>
                <a:effectLst>
                  <a:outerShdw blurRad="38100" dist="38100" dir="2700000" algn="tl">
                    <a:srgbClr val="C0C0C0"/>
                  </a:outerShdw>
                </a:effectLst>
                <a:ea typeface="隶书" panose="02010509060101010101" pitchFamily="49" charset="-122"/>
              </a:rPr>
              <a:t>第</a:t>
            </a:r>
            <a:r>
              <a:rPr lang="en-US" altLang="zh-CN" sz="4400" dirty="0" smtClean="0">
                <a:solidFill>
                  <a:srgbClr val="FF3300"/>
                </a:solidFill>
                <a:effectLst>
                  <a:outerShdw blurRad="38100" dist="38100" dir="2700000" algn="tl">
                    <a:srgbClr val="C0C0C0"/>
                  </a:outerShdw>
                </a:effectLst>
                <a:ea typeface="隶书" panose="02010509060101010101" pitchFamily="49" charset="-122"/>
              </a:rPr>
              <a:t>8</a:t>
            </a:r>
            <a:r>
              <a:rPr lang="zh-CN" altLang="en-US" sz="4400" dirty="0" smtClean="0">
                <a:solidFill>
                  <a:srgbClr val="FF3300"/>
                </a:solidFill>
                <a:effectLst>
                  <a:outerShdw blurRad="38100" dist="38100" dir="2700000" algn="tl">
                    <a:srgbClr val="C0C0C0"/>
                  </a:outerShdw>
                </a:effectLst>
                <a:ea typeface="隶书" panose="02010509060101010101" pitchFamily="49" charset="-122"/>
              </a:rPr>
              <a:t>讲</a:t>
            </a:r>
            <a:r>
              <a:rPr lang="zh-CN" altLang="en-US" sz="4400" dirty="0">
                <a:solidFill>
                  <a:srgbClr val="FF3300"/>
                </a:solidFill>
                <a:effectLst>
                  <a:outerShdw blurRad="38100" dist="38100" dir="2700000" algn="tl">
                    <a:srgbClr val="C0C0C0"/>
                  </a:outerShdw>
                </a:effectLst>
                <a:ea typeface="隶书" panose="02010509060101010101" pitchFamily="49" charset="-122"/>
              </a:rPr>
              <a:t>：高级汇编语言技术</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xmlns="" id="{7BC791FD-8500-436F-A57F-C814C5C4303D}"/>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51" name="Group 7"/>
          <p:cNvGraphicFramePr>
            <a:graphicFrameLocks noGrp="1"/>
          </p:cNvGraphicFramePr>
          <p:nvPr>
            <p:extLst>
              <p:ext uri="{D42A27DB-BD31-4B8C-83A1-F6EECF244321}">
                <p14:modId xmlns:p14="http://schemas.microsoft.com/office/powerpoint/2010/main" val="2063168735"/>
              </p:ext>
            </p:extLst>
          </p:nvPr>
        </p:nvGraphicFramePr>
        <p:xfrm>
          <a:off x="684213" y="2346412"/>
          <a:ext cx="1143000" cy="3746184"/>
        </p:xfrm>
        <a:graphic>
          <a:graphicData uri="http://schemas.openxmlformats.org/drawingml/2006/table">
            <a:tbl>
              <a:tblPr/>
              <a:tblGrid>
                <a:gridCol w="1143000">
                  <a:extLst>
                    <a:ext uri="{9D8B030D-6E8A-4147-A177-3AD203B41FA5}">
                      <a16:colId xmlns:a16="http://schemas.microsoft.com/office/drawing/2014/main" xmlns="" val="20000"/>
                    </a:ext>
                  </a:extLst>
                </a:gridCol>
              </a:tblGrid>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762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Call 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84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Call 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778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Call 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graphicFrame>
        <p:nvGraphicFramePr>
          <p:cNvPr id="57367" name="Group 23"/>
          <p:cNvGraphicFramePr>
            <a:graphicFrameLocks noGrp="1"/>
          </p:cNvGraphicFramePr>
          <p:nvPr>
            <p:extLst>
              <p:ext uri="{D42A27DB-BD31-4B8C-83A1-F6EECF244321}">
                <p14:modId xmlns:p14="http://schemas.microsoft.com/office/powerpoint/2010/main" val="1241074597"/>
              </p:ext>
            </p:extLst>
          </p:nvPr>
        </p:nvGraphicFramePr>
        <p:xfrm>
          <a:off x="2741613" y="3743412"/>
          <a:ext cx="1295400" cy="1030224"/>
        </p:xfrm>
        <a:graphic>
          <a:graphicData uri="http://schemas.openxmlformats.org/drawingml/2006/table">
            <a:tbl>
              <a:tblPr/>
              <a:tblGrid>
                <a:gridCol w="1295400">
                  <a:extLst>
                    <a:ext uri="{9D8B030D-6E8A-4147-A177-3AD203B41FA5}">
                      <a16:colId xmlns:a16="http://schemas.microsoft.com/office/drawing/2014/main" xmlns="" val="20000"/>
                    </a:ext>
                  </a:extLst>
                </a:gridCol>
              </a:tblGrid>
              <a:tr h="736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RET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57373" name="Text Box 29"/>
          <p:cNvSpPr txBox="1">
            <a:spLocks noChangeArrowheads="1"/>
          </p:cNvSpPr>
          <p:nvPr/>
        </p:nvSpPr>
        <p:spPr bwMode="auto">
          <a:xfrm>
            <a:off x="2665413" y="310841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子程序</a:t>
            </a:r>
            <a:r>
              <a:rPr lang="en-US" altLang="zh-CN"/>
              <a:t>Q</a:t>
            </a:r>
          </a:p>
        </p:txBody>
      </p:sp>
      <p:sp>
        <p:nvSpPr>
          <p:cNvPr id="57374" name="Line 30"/>
          <p:cNvSpPr>
            <a:spLocks noChangeShapeType="1"/>
          </p:cNvSpPr>
          <p:nvPr/>
        </p:nvSpPr>
        <p:spPr bwMode="auto">
          <a:xfrm>
            <a:off x="1751013" y="3260812"/>
            <a:ext cx="990600" cy="685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5" name="Line 31"/>
          <p:cNvSpPr>
            <a:spLocks noChangeShapeType="1"/>
          </p:cNvSpPr>
          <p:nvPr/>
        </p:nvSpPr>
        <p:spPr bwMode="auto">
          <a:xfrm flipH="1" flipV="1">
            <a:off x="1827213" y="3489412"/>
            <a:ext cx="914400" cy="1143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6" name="Line 32"/>
          <p:cNvSpPr>
            <a:spLocks noChangeShapeType="1"/>
          </p:cNvSpPr>
          <p:nvPr/>
        </p:nvSpPr>
        <p:spPr bwMode="auto">
          <a:xfrm flipV="1">
            <a:off x="1827213" y="4022812"/>
            <a:ext cx="8382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7" name="Line 33"/>
          <p:cNvSpPr>
            <a:spLocks noChangeShapeType="1"/>
          </p:cNvSpPr>
          <p:nvPr/>
        </p:nvSpPr>
        <p:spPr bwMode="auto">
          <a:xfrm flipH="1">
            <a:off x="1827213" y="4632412"/>
            <a:ext cx="838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8" name="Line 34"/>
          <p:cNvSpPr>
            <a:spLocks noChangeShapeType="1"/>
          </p:cNvSpPr>
          <p:nvPr/>
        </p:nvSpPr>
        <p:spPr bwMode="auto">
          <a:xfrm flipV="1">
            <a:off x="1827213" y="4175212"/>
            <a:ext cx="762000" cy="1371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9" name="Line 35"/>
          <p:cNvSpPr>
            <a:spLocks noChangeShapeType="1"/>
          </p:cNvSpPr>
          <p:nvPr/>
        </p:nvSpPr>
        <p:spPr bwMode="auto">
          <a:xfrm flipH="1">
            <a:off x="1827213" y="4708612"/>
            <a:ext cx="838200" cy="1066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8" name="Text Box 84"/>
          <p:cNvSpPr txBox="1">
            <a:spLocks noChangeArrowheads="1"/>
          </p:cNvSpPr>
          <p:nvPr/>
        </p:nvSpPr>
        <p:spPr bwMode="auto">
          <a:xfrm>
            <a:off x="755576" y="1927611"/>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dirty="0">
                <a:solidFill>
                  <a:srgbClr val="FF3300"/>
                </a:solidFill>
              </a:rPr>
              <a:t>主程序</a:t>
            </a:r>
          </a:p>
        </p:txBody>
      </p:sp>
      <p:sp>
        <p:nvSpPr>
          <p:cNvPr id="57432" name="Text Box 88"/>
          <p:cNvSpPr txBox="1">
            <a:spLocks noChangeArrowheads="1"/>
          </p:cNvSpPr>
          <p:nvPr/>
        </p:nvSpPr>
        <p:spPr bwMode="auto">
          <a:xfrm>
            <a:off x="539750" y="1125855"/>
            <a:ext cx="49980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a:t>子程序调用和宏调用的工作方式：</a:t>
            </a:r>
          </a:p>
        </p:txBody>
      </p:sp>
      <p:sp>
        <p:nvSpPr>
          <p:cNvPr id="3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pic>
        <p:nvPicPr>
          <p:cNvPr id="2" name="图片 1"/>
          <p:cNvPicPr>
            <a:picLocks noChangeAspect="1"/>
          </p:cNvPicPr>
          <p:nvPr/>
        </p:nvPicPr>
        <p:blipFill>
          <a:blip r:embed="rId2"/>
          <a:stretch>
            <a:fillRect/>
          </a:stretch>
        </p:blipFill>
        <p:spPr>
          <a:xfrm>
            <a:off x="5688124" y="1232756"/>
            <a:ext cx="3206437" cy="5018007"/>
          </a:xfrm>
          <a:prstGeom prst="rect">
            <a:avLst/>
          </a:prstGeom>
        </p:spPr>
      </p:pic>
      <p:sp>
        <p:nvSpPr>
          <p:cNvPr id="26" name="Text Box 10">
            <a:extLst>
              <a:ext uri="{FF2B5EF4-FFF2-40B4-BE49-F238E27FC236}">
                <a16:creationId xmlns:a16="http://schemas.microsoft.com/office/drawing/2014/main" xmlns="" id="{378D3C53-5892-4336-AF9A-778333C94EF9}"/>
              </a:ext>
            </a:extLst>
          </p:cNvPr>
          <p:cNvSpPr txBox="1">
            <a:spLocks noChangeArrowheads="1"/>
          </p:cNvSpPr>
          <p:nvPr/>
        </p:nvSpPr>
        <p:spPr bwMode="auto">
          <a:xfrm>
            <a:off x="2232223" y="5934920"/>
            <a:ext cx="47435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solidFill>
                  <a:srgbClr val="CC0000"/>
                </a:solidFill>
                <a:latin typeface="宋体" panose="02010600030101010101" pitchFamily="2" charset="-122"/>
              </a:rPr>
              <a:t>注意：它与子程序的差别。</a:t>
            </a:r>
            <a:r>
              <a:rPr lang="zh-CN" altLang="en-US" sz="2000" b="1" dirty="0" smtClean="0">
                <a:solidFill>
                  <a:srgbClr val="CC0000"/>
                </a:solidFill>
                <a:latin typeface="宋体" panose="02010600030101010101" pitchFamily="2" charset="-122"/>
              </a:rPr>
              <a:t>前者</a:t>
            </a:r>
            <a:r>
              <a:rPr lang="zh-CN" altLang="en-US" sz="2000" dirty="0" smtClean="0">
                <a:solidFill>
                  <a:srgbClr val="CC0000"/>
                </a:solidFill>
                <a:latin typeface="宋体" panose="02010600030101010101" pitchFamily="2" charset="-122"/>
              </a:rPr>
              <a:t>在</a:t>
            </a:r>
            <a:r>
              <a:rPr lang="zh-CN" altLang="en-US" sz="2000" dirty="0">
                <a:solidFill>
                  <a:srgbClr val="CC0000"/>
                </a:solidFill>
                <a:latin typeface="宋体" panose="02010600030101010101" pitchFamily="2" charset="-122"/>
              </a:rPr>
              <a:t>执行阶段</a:t>
            </a:r>
            <a:r>
              <a:rPr lang="zh-CN" altLang="en-US" sz="2000" dirty="0" smtClean="0">
                <a:solidFill>
                  <a:srgbClr val="CC0000"/>
                </a:solidFill>
                <a:latin typeface="宋体" panose="02010600030101010101" pitchFamily="2" charset="-122"/>
              </a:rPr>
              <a:t>起作用</a:t>
            </a:r>
            <a:r>
              <a:rPr lang="zh-CN" altLang="en-US" sz="2000" b="1" dirty="0" smtClean="0">
                <a:solidFill>
                  <a:srgbClr val="CC0000"/>
                </a:solidFill>
                <a:latin typeface="宋体" panose="02010600030101010101" pitchFamily="2" charset="-122"/>
              </a:rPr>
              <a:t>，后者</a:t>
            </a:r>
            <a:r>
              <a:rPr lang="zh-CN" altLang="en-US" sz="2000" dirty="0" smtClean="0">
                <a:solidFill>
                  <a:srgbClr val="CC0000"/>
                </a:solidFill>
                <a:latin typeface="宋体" panose="02010600030101010101" pitchFamily="2" charset="-122"/>
              </a:rPr>
              <a:t>在汇编阶段做宏展开。</a:t>
            </a:r>
            <a:endParaRPr lang="zh-CN" altLang="en-US" sz="2000" b="1" dirty="0">
              <a:solidFill>
                <a:srgbClr val="CC0000"/>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5004048" y="942973"/>
            <a:ext cx="4140460"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b="1" dirty="0"/>
              <a:t>宏展开：</a:t>
            </a:r>
          </a:p>
          <a:p>
            <a:r>
              <a:rPr lang="zh-CN" altLang="en-US" sz="1800" b="1" dirty="0"/>
              <a:t>	</a:t>
            </a:r>
            <a:r>
              <a:rPr lang="en-US" altLang="zh-CN" sz="1800" b="1" dirty="0"/>
              <a:t>…</a:t>
            </a:r>
          </a:p>
          <a:p>
            <a:r>
              <a:rPr lang="en-US" altLang="zh-CN" sz="1800" b="1" dirty="0"/>
              <a:t> 1	PUSH	 DX	</a:t>
            </a:r>
          </a:p>
          <a:p>
            <a:r>
              <a:rPr lang="en-US" altLang="zh-CN" sz="1800" b="1" dirty="0"/>
              <a:t> 1	PUSH	 AX</a:t>
            </a:r>
          </a:p>
          <a:p>
            <a:r>
              <a:rPr lang="en-US" altLang="zh-CN" sz="1800" b="1" dirty="0"/>
              <a:t> 1	MOV	 AX</a:t>
            </a:r>
            <a:r>
              <a:rPr lang="en-US" altLang="zh-CN" sz="1800" b="1" dirty="0" smtClean="0"/>
              <a:t>, </a:t>
            </a:r>
            <a:r>
              <a:rPr lang="en-US" altLang="zh-CN" sz="1800" b="1" dirty="0" smtClean="0">
                <a:solidFill>
                  <a:srgbClr val="FF3300"/>
                </a:solidFill>
              </a:rPr>
              <a:t>CX</a:t>
            </a:r>
            <a:endParaRPr lang="en-US" altLang="zh-CN" sz="1800" b="1" dirty="0">
              <a:solidFill>
                <a:srgbClr val="FF3300"/>
              </a:solidFill>
            </a:endParaRPr>
          </a:p>
          <a:p>
            <a:r>
              <a:rPr lang="en-US" altLang="zh-CN" sz="1800" b="1" dirty="0"/>
              <a:t> 1	IMUL	 </a:t>
            </a:r>
            <a:r>
              <a:rPr lang="en-US" altLang="zh-CN" sz="1800" b="1" dirty="0">
                <a:solidFill>
                  <a:srgbClr val="FF3300"/>
                </a:solidFill>
              </a:rPr>
              <a:t>VAR</a:t>
            </a:r>
          </a:p>
          <a:p>
            <a:r>
              <a:rPr lang="en-US" altLang="zh-CN" sz="1800" b="1" dirty="0"/>
              <a:t> 1	MOV	 </a:t>
            </a:r>
            <a:r>
              <a:rPr lang="en-US" altLang="zh-CN" sz="1800" b="1" dirty="0">
                <a:solidFill>
                  <a:srgbClr val="FF3300"/>
                </a:solidFill>
              </a:rPr>
              <a:t>XYZ[BX]</a:t>
            </a:r>
            <a:r>
              <a:rPr lang="zh-CN" altLang="en-US" sz="1800" b="1" dirty="0"/>
              <a:t>，</a:t>
            </a:r>
            <a:r>
              <a:rPr lang="en-US" altLang="zh-CN" sz="1800" b="1" dirty="0"/>
              <a:t>AX</a:t>
            </a:r>
          </a:p>
          <a:p>
            <a:r>
              <a:rPr lang="en-US" altLang="zh-CN" sz="1800" b="1" dirty="0"/>
              <a:t> 1	MOV	 </a:t>
            </a:r>
            <a:r>
              <a:rPr lang="en-US" altLang="zh-CN" sz="1800" b="1" dirty="0">
                <a:solidFill>
                  <a:srgbClr val="FF3300"/>
                </a:solidFill>
              </a:rPr>
              <a:t>XYZ[BX]+2</a:t>
            </a:r>
            <a:r>
              <a:rPr lang="zh-CN" altLang="en-US" sz="1800" b="1" dirty="0"/>
              <a:t>，</a:t>
            </a:r>
            <a:r>
              <a:rPr lang="en-US" altLang="zh-CN" sz="1800" b="1" dirty="0"/>
              <a:t>DX</a:t>
            </a:r>
          </a:p>
          <a:p>
            <a:r>
              <a:rPr lang="en-US" altLang="zh-CN" sz="1800" b="1" dirty="0"/>
              <a:t> 1	POP 	AX</a:t>
            </a:r>
          </a:p>
          <a:p>
            <a:r>
              <a:rPr lang="en-US" altLang="zh-CN" sz="1800" b="1" dirty="0"/>
              <a:t> 1	POP	 DX</a:t>
            </a:r>
          </a:p>
          <a:p>
            <a:r>
              <a:rPr lang="en-US" altLang="zh-CN" sz="1800" b="1" dirty="0"/>
              <a:t>	…</a:t>
            </a:r>
          </a:p>
          <a:p>
            <a:r>
              <a:rPr lang="en-US" altLang="zh-CN" sz="1800" b="1" dirty="0"/>
              <a:t> 1	PUSH 	DX</a:t>
            </a:r>
          </a:p>
          <a:p>
            <a:r>
              <a:rPr lang="en-US" altLang="zh-CN" sz="1800" b="1" dirty="0"/>
              <a:t> 1	PUSH	 AX</a:t>
            </a:r>
          </a:p>
          <a:p>
            <a:r>
              <a:rPr lang="en-US" altLang="zh-CN" sz="1800" b="1" dirty="0"/>
              <a:t> 1	MOV 	AX,</a:t>
            </a:r>
            <a:r>
              <a:rPr lang="en-US" altLang="zh-CN" sz="1800" b="1" dirty="0">
                <a:solidFill>
                  <a:srgbClr val="FF3300"/>
                </a:solidFill>
              </a:rPr>
              <a:t>240</a:t>
            </a:r>
          </a:p>
          <a:p>
            <a:r>
              <a:rPr lang="en-US" altLang="zh-CN" sz="1800" b="1" dirty="0"/>
              <a:t> 1	IMUL	 </a:t>
            </a:r>
            <a:r>
              <a:rPr lang="en-US" altLang="zh-CN" sz="1800" b="1" dirty="0">
                <a:solidFill>
                  <a:srgbClr val="FF3300"/>
                </a:solidFill>
              </a:rPr>
              <a:t>BX</a:t>
            </a:r>
          </a:p>
          <a:p>
            <a:r>
              <a:rPr lang="en-US" altLang="zh-CN" sz="1800" b="1" dirty="0"/>
              <a:t> 1	MOV	 </a:t>
            </a:r>
            <a:r>
              <a:rPr lang="en-US" altLang="zh-CN" sz="1800" b="1" dirty="0">
                <a:solidFill>
                  <a:srgbClr val="FF3300"/>
                </a:solidFill>
              </a:rPr>
              <a:t>SAVE</a:t>
            </a:r>
            <a:r>
              <a:rPr lang="zh-CN" altLang="en-US" sz="1800" b="1" dirty="0"/>
              <a:t>，</a:t>
            </a:r>
            <a:r>
              <a:rPr lang="en-US" altLang="zh-CN" sz="1800" b="1" dirty="0"/>
              <a:t>AX</a:t>
            </a:r>
          </a:p>
          <a:p>
            <a:r>
              <a:rPr lang="en-US" altLang="zh-CN" sz="1800" b="1" dirty="0"/>
              <a:t> 1	MOV	 </a:t>
            </a:r>
            <a:r>
              <a:rPr lang="en-US" altLang="zh-CN" sz="1800" b="1" dirty="0">
                <a:solidFill>
                  <a:srgbClr val="FF3300"/>
                </a:solidFill>
              </a:rPr>
              <a:t>SAVE+2</a:t>
            </a:r>
            <a:r>
              <a:rPr lang="zh-CN" altLang="en-US" sz="1800" b="1" dirty="0"/>
              <a:t>，</a:t>
            </a:r>
            <a:r>
              <a:rPr lang="en-US" altLang="zh-CN" sz="1800" b="1" dirty="0"/>
              <a:t>DX</a:t>
            </a:r>
          </a:p>
          <a:p>
            <a:r>
              <a:rPr lang="en-US" altLang="zh-CN" sz="1800" b="1" dirty="0"/>
              <a:t> 1	POP	 AX</a:t>
            </a:r>
          </a:p>
          <a:p>
            <a:r>
              <a:rPr lang="en-US" altLang="zh-CN" sz="1800" b="1" dirty="0"/>
              <a:t> 1	POP	 DX</a:t>
            </a:r>
          </a:p>
          <a:p>
            <a:r>
              <a:rPr lang="en-US" altLang="zh-CN" sz="1800" b="1" dirty="0"/>
              <a:t>	…</a:t>
            </a:r>
            <a:endParaRPr lang="en-US" altLang="zh-CN" sz="1800" b="1" dirty="0">
              <a:latin typeface="宋体" panose="0201060003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32" y="1088740"/>
            <a:ext cx="4591208" cy="3384376"/>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6"/>
          <p:cNvSpPr>
            <a:spLocks noChangeArrowheads="1"/>
          </p:cNvSpPr>
          <p:nvPr/>
        </p:nvSpPr>
        <p:spPr bwMode="auto">
          <a:xfrm>
            <a:off x="359532" y="4811901"/>
            <a:ext cx="45028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0" dirty="0">
                <a:solidFill>
                  <a:srgbClr val="000099"/>
                </a:solidFill>
                <a:latin typeface="宋体" panose="02010600030101010101" pitchFamily="2" charset="-122"/>
              </a:rPr>
              <a:t>宏定义和宏调用中参数的使用：</a:t>
            </a:r>
            <a:endParaRPr lang="en-US" altLang="zh-CN" b="0" dirty="0">
              <a:solidFill>
                <a:srgbClr val="000099"/>
              </a:solidFill>
              <a:latin typeface="宋体" panose="02010600030101010101" pitchFamily="2" charset="-122"/>
            </a:endParaRPr>
          </a:p>
          <a:p>
            <a:r>
              <a:rPr lang="en-US" altLang="zh-CN" b="0" dirty="0">
                <a:solidFill>
                  <a:srgbClr val="000099"/>
                </a:solidFill>
                <a:latin typeface="宋体" panose="02010600030101010101" pitchFamily="2" charset="-122"/>
              </a:rPr>
              <a:t>    </a:t>
            </a:r>
            <a:r>
              <a:rPr lang="zh-CN" altLang="en-US" b="0" dirty="0">
                <a:solidFill>
                  <a:srgbClr val="FF0000"/>
                </a:solidFill>
                <a:latin typeface="宋体" panose="02010600030101010101" pitchFamily="2" charset="-122"/>
              </a:rPr>
              <a:t>宏展开后，即用实参取代形参后，所得到</a:t>
            </a:r>
            <a:r>
              <a:rPr lang="zh-CN" altLang="en-US" b="0" dirty="0" smtClean="0">
                <a:solidFill>
                  <a:srgbClr val="FF0000"/>
                </a:solidFill>
                <a:latin typeface="宋体" panose="02010600030101010101" pitchFamily="2" charset="-122"/>
              </a:rPr>
              <a:t>的语句</a:t>
            </a:r>
            <a:r>
              <a:rPr lang="zh-CN" altLang="en-US" b="0" dirty="0">
                <a:solidFill>
                  <a:srgbClr val="FF0000"/>
                </a:solidFill>
                <a:latin typeface="宋体" panose="02010600030101010101" pitchFamily="2" charset="-122"/>
              </a:rPr>
              <a:t>应该是有效的，否则汇编程序会提示出错！</a:t>
            </a:r>
            <a:endParaRPr lang="zh-CN" altLang="en-US" b="0" dirty="0">
              <a:latin typeface="宋体" panose="02010600030101010101" pitchFamily="2" charset="-122"/>
            </a:endParaRPr>
          </a:p>
        </p:txBody>
      </p:sp>
      <p:sp>
        <p:nvSpPr>
          <p:cNvPr id="2" name="矩形 1">
            <a:extLst>
              <a:ext uri="{FF2B5EF4-FFF2-40B4-BE49-F238E27FC236}">
                <a16:creationId xmlns:a16="http://schemas.microsoft.com/office/drawing/2014/main" xmlns="" id="{2803BF30-E454-49E6-AC6A-DA88E167E7CD}"/>
              </a:ext>
            </a:extLst>
          </p:cNvPr>
          <p:cNvSpPr/>
          <p:nvPr/>
        </p:nvSpPr>
        <p:spPr>
          <a:xfrm>
            <a:off x="2771800" y="421222"/>
            <a:ext cx="4968552" cy="369332"/>
          </a:xfrm>
          <a:prstGeom prst="rect">
            <a:avLst/>
          </a:prstGeom>
        </p:spPr>
        <p:txBody>
          <a:bodyPr wrap="square">
            <a:spAutoFit/>
          </a:bodyPr>
          <a:lstStyle/>
          <a:p>
            <a:r>
              <a:rPr lang="zh-CN" altLang="en-US" sz="1800" dirty="0"/>
              <a:t>两个字操作数相乘，得到一个双字的乘积结果。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505460" y="1145540"/>
            <a:ext cx="385889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0" dirty="0">
                <a:solidFill>
                  <a:srgbClr val="CC0000"/>
                </a:solidFill>
                <a:latin typeface="+mn-lt"/>
                <a:ea typeface="华文新魏" panose="02010800040101010101" pitchFamily="2" charset="-122"/>
              </a:rPr>
              <a:t>宏体可以没有形参：</a:t>
            </a:r>
          </a:p>
          <a:p>
            <a:r>
              <a:rPr lang="zh-CN" altLang="en-US" b="0" dirty="0">
                <a:latin typeface="+mn-lt"/>
                <a:ea typeface="华文新魏" panose="02010800040101010101" pitchFamily="2" charset="-122"/>
              </a:rPr>
              <a:t>宏定义：</a:t>
            </a:r>
          </a:p>
          <a:p>
            <a:r>
              <a:rPr lang="en-US" altLang="zh-CN" b="0" dirty="0" err="1">
                <a:latin typeface="+mn-lt"/>
                <a:ea typeface="华文新魏" panose="02010800040101010101" pitchFamily="2" charset="-122"/>
              </a:rPr>
              <a:t>SaveREG</a:t>
            </a:r>
            <a:r>
              <a:rPr lang="en-US" altLang="zh-CN" b="0" dirty="0">
                <a:latin typeface="+mn-lt"/>
                <a:ea typeface="华文新魏" panose="02010800040101010101" pitchFamily="2" charset="-122"/>
              </a:rPr>
              <a:t> 	</a:t>
            </a:r>
            <a:r>
              <a:rPr lang="en-US" altLang="zh-CN" b="0" dirty="0">
                <a:solidFill>
                  <a:schemeClr val="accent2"/>
                </a:solidFill>
                <a:latin typeface="+mn-lt"/>
                <a:ea typeface="华文新魏" panose="02010800040101010101" pitchFamily="2" charset="-122"/>
              </a:rPr>
              <a:t>MACRO</a:t>
            </a:r>
            <a:r>
              <a:rPr lang="en-US" altLang="zh-CN" b="0" dirty="0">
                <a:latin typeface="+mn-lt"/>
                <a:ea typeface="华文新魏" panose="02010800040101010101" pitchFamily="2" charset="-122"/>
              </a:rPr>
              <a:t>	</a:t>
            </a:r>
          </a:p>
          <a:p>
            <a:r>
              <a:rPr lang="en-US" altLang="zh-CN" b="0" dirty="0">
                <a:latin typeface="+mn-lt"/>
                <a:ea typeface="华文新魏" panose="02010800040101010101" pitchFamily="2" charset="-122"/>
              </a:rPr>
              <a:t>		PUSH	  AX</a:t>
            </a:r>
          </a:p>
          <a:p>
            <a:r>
              <a:rPr lang="en-US" altLang="zh-CN" b="0" dirty="0">
                <a:latin typeface="+mn-lt"/>
                <a:ea typeface="华文新魏" panose="02010800040101010101" pitchFamily="2" charset="-122"/>
              </a:rPr>
              <a:t>		PUSH	  BX</a:t>
            </a:r>
          </a:p>
          <a:p>
            <a:r>
              <a:rPr lang="en-US" altLang="zh-CN" b="0" dirty="0">
                <a:latin typeface="+mn-lt"/>
                <a:ea typeface="华文新魏" panose="02010800040101010101" pitchFamily="2" charset="-122"/>
              </a:rPr>
              <a:t>		PUSH	  CX</a:t>
            </a:r>
          </a:p>
          <a:p>
            <a:r>
              <a:rPr lang="en-US" altLang="zh-CN" b="0" dirty="0">
                <a:latin typeface="+mn-lt"/>
                <a:ea typeface="华文新魏" panose="02010800040101010101" pitchFamily="2" charset="-122"/>
              </a:rPr>
              <a:t>		PUSH	  DX</a:t>
            </a:r>
          </a:p>
          <a:p>
            <a:r>
              <a:rPr lang="en-US" altLang="zh-CN" b="0" dirty="0">
                <a:latin typeface="+mn-lt"/>
                <a:ea typeface="华文新魏" panose="02010800040101010101" pitchFamily="2" charset="-122"/>
              </a:rPr>
              <a:t>		PUSH	  SI</a:t>
            </a:r>
          </a:p>
          <a:p>
            <a:r>
              <a:rPr lang="en-US" altLang="zh-CN" b="0" dirty="0">
                <a:latin typeface="+mn-lt"/>
                <a:ea typeface="华文新魏" panose="02010800040101010101" pitchFamily="2" charset="-122"/>
              </a:rPr>
              <a:t>		PUSH	  DI</a:t>
            </a:r>
          </a:p>
          <a:p>
            <a:r>
              <a:rPr lang="en-US" altLang="zh-CN" b="0" dirty="0">
                <a:solidFill>
                  <a:schemeClr val="accent2"/>
                </a:solidFill>
                <a:latin typeface="+mn-lt"/>
                <a:ea typeface="华文新魏" panose="02010800040101010101" pitchFamily="2" charset="-122"/>
              </a:rPr>
              <a:t>		ENDM</a:t>
            </a:r>
          </a:p>
          <a:p>
            <a:endParaRPr lang="en-US" altLang="zh-CN" b="0" dirty="0">
              <a:latin typeface="+mn-lt"/>
              <a:ea typeface="华文新魏" panose="02010800040101010101" pitchFamily="2" charset="-122"/>
            </a:endParaRPr>
          </a:p>
          <a:p>
            <a:r>
              <a:rPr lang="zh-CN" altLang="en-US" b="0" dirty="0">
                <a:latin typeface="+mn-lt"/>
                <a:ea typeface="华文新魏" panose="02010800040101010101" pitchFamily="2" charset="-122"/>
              </a:rPr>
              <a:t>宏调用：</a:t>
            </a:r>
          </a:p>
          <a:p>
            <a:r>
              <a:rPr lang="zh-CN" altLang="en-US" b="0" dirty="0">
                <a:latin typeface="+mn-lt"/>
                <a:ea typeface="华文新魏" panose="02010800040101010101" pitchFamily="2" charset="-122"/>
              </a:rPr>
              <a:t>                </a:t>
            </a:r>
            <a:r>
              <a:rPr lang="en-US" altLang="zh-CN" b="0" dirty="0" err="1">
                <a:latin typeface="+mn-lt"/>
                <a:ea typeface="华文新魏" panose="02010800040101010101" pitchFamily="2" charset="-122"/>
              </a:rPr>
              <a:t>SaveREG</a:t>
            </a:r>
            <a:endParaRPr lang="en-US" altLang="zh-CN" b="0" dirty="0">
              <a:latin typeface="+mn-lt"/>
              <a:ea typeface="华文新魏" panose="02010800040101010101" pitchFamily="2" charset="-122"/>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Rectangle 4"/>
          <p:cNvSpPr>
            <a:spLocks noChangeArrowheads="1"/>
          </p:cNvSpPr>
          <p:nvPr/>
        </p:nvSpPr>
        <p:spPr bwMode="auto">
          <a:xfrm>
            <a:off x="4808855" y="1163320"/>
            <a:ext cx="40576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0" dirty="0">
                <a:latin typeface="+mn-lt"/>
                <a:ea typeface="华文新魏" panose="02010800040101010101" pitchFamily="2" charset="-122"/>
              </a:rPr>
              <a:t>宏定义：</a:t>
            </a:r>
          </a:p>
          <a:p>
            <a:r>
              <a:rPr lang="en-US" altLang="zh-CN" b="0" dirty="0" err="1">
                <a:latin typeface="+mn-lt"/>
                <a:ea typeface="华文新魏" panose="02010800040101010101" pitchFamily="2" charset="-122"/>
              </a:rPr>
              <a:t>BEGIN    </a:t>
            </a:r>
            <a:r>
              <a:rPr lang="en-US" altLang="zh-CN" b="0" dirty="0">
                <a:solidFill>
                  <a:schemeClr val="accent2"/>
                </a:solidFill>
                <a:latin typeface="+mn-lt"/>
                <a:ea typeface="华文新魏" panose="02010800040101010101" pitchFamily="2" charset="-122"/>
              </a:rPr>
              <a:t>MACRO</a:t>
            </a:r>
            <a:r>
              <a:rPr lang="en-US" altLang="zh-CN" b="0" dirty="0">
                <a:latin typeface="+mn-lt"/>
                <a:ea typeface="华文新魏" panose="02010800040101010101" pitchFamily="2" charset="-122"/>
              </a:rPr>
              <a:t>	</a:t>
            </a:r>
          </a:p>
          <a:p>
            <a:r>
              <a:rPr lang="en-US" altLang="zh-CN" b="0" dirty="0">
                <a:latin typeface="+mn-lt"/>
                <a:ea typeface="华文新魏" panose="02010800040101010101" pitchFamily="2" charset="-122"/>
              </a:rPr>
              <a:t>	MOV     AX, DATAS</a:t>
            </a:r>
          </a:p>
          <a:p>
            <a:r>
              <a:rPr lang="en-US" altLang="zh-CN" b="0" dirty="0">
                <a:latin typeface="+mn-lt"/>
                <a:ea typeface="华文新魏" panose="02010800040101010101" pitchFamily="2" charset="-122"/>
              </a:rPr>
              <a:t>	MOV     DS, AX</a:t>
            </a:r>
          </a:p>
          <a:p>
            <a:r>
              <a:rPr lang="en-US" altLang="zh-CN" b="0" dirty="0">
                <a:latin typeface="+mn-lt"/>
                <a:ea typeface="华文新魏" panose="02010800040101010101" pitchFamily="2" charset="-122"/>
                <a:sym typeface="+mn-ea"/>
              </a:rPr>
              <a:t>	MOV     AX, STACKS</a:t>
            </a:r>
            <a:endParaRPr lang="en-US" altLang="zh-CN" b="0" dirty="0">
              <a:latin typeface="+mn-lt"/>
              <a:ea typeface="华文新魏" panose="02010800040101010101" pitchFamily="2" charset="-122"/>
            </a:endParaRPr>
          </a:p>
          <a:p>
            <a:r>
              <a:rPr lang="en-US" altLang="zh-CN" b="0" dirty="0">
                <a:latin typeface="+mn-lt"/>
                <a:ea typeface="华文新魏" panose="02010800040101010101" pitchFamily="2" charset="-122"/>
                <a:sym typeface="+mn-ea"/>
              </a:rPr>
              <a:t>	MOV     SS, AX</a:t>
            </a:r>
            <a:endParaRPr lang="en-US" altLang="zh-CN" b="0" dirty="0">
              <a:latin typeface="+mn-lt"/>
              <a:ea typeface="华文新魏" panose="02010800040101010101" pitchFamily="2" charset="-122"/>
            </a:endParaRPr>
          </a:p>
          <a:p>
            <a:r>
              <a:rPr lang="en-US" altLang="zh-CN" b="0" dirty="0">
                <a:solidFill>
                  <a:schemeClr val="accent2"/>
                </a:solidFill>
                <a:latin typeface="+mn-lt"/>
                <a:ea typeface="华文新魏" panose="02010800040101010101" pitchFamily="2" charset="-122"/>
              </a:rPr>
              <a:t>	</a:t>
            </a:r>
            <a:r>
              <a:rPr lang="en-US" altLang="zh-CN" b="0" dirty="0" smtClean="0">
                <a:solidFill>
                  <a:schemeClr val="accent2"/>
                </a:solidFill>
                <a:latin typeface="+mn-lt"/>
                <a:ea typeface="华文新魏" panose="02010800040101010101" pitchFamily="2" charset="-122"/>
              </a:rPr>
              <a:t>ENDM</a:t>
            </a:r>
            <a:endParaRPr lang="en-US" altLang="zh-CN" b="0" dirty="0">
              <a:latin typeface="+mn-lt"/>
              <a:ea typeface="华文新魏" panose="02010800040101010101" pitchFamily="2" charset="-122"/>
            </a:endParaRPr>
          </a:p>
        </p:txBody>
      </p:sp>
      <p:sp>
        <p:nvSpPr>
          <p:cNvPr id="4" name="矩形 3"/>
          <p:cNvSpPr/>
          <p:nvPr/>
        </p:nvSpPr>
        <p:spPr>
          <a:xfrm>
            <a:off x="4805311" y="4617132"/>
            <a:ext cx="3852428" cy="1569660"/>
          </a:xfrm>
          <a:prstGeom prst="rect">
            <a:avLst/>
          </a:prstGeom>
        </p:spPr>
        <p:txBody>
          <a:bodyPr wrap="square">
            <a:spAutoFit/>
          </a:bodyPr>
          <a:lstStyle/>
          <a:p>
            <a:r>
              <a:rPr lang="en-US" altLang="zh-CN" b="0" dirty="0">
                <a:ea typeface="华文新魏" panose="02010800040101010101" pitchFamily="2" charset="-122"/>
                <a:sym typeface="+mn-ea"/>
              </a:rPr>
              <a:t>EXIT 	</a:t>
            </a:r>
            <a:r>
              <a:rPr lang="en-US" altLang="zh-CN" b="0" dirty="0">
                <a:solidFill>
                  <a:schemeClr val="accent2"/>
                </a:solidFill>
                <a:ea typeface="华文新魏" panose="02010800040101010101" pitchFamily="2" charset="-122"/>
                <a:sym typeface="+mn-ea"/>
              </a:rPr>
              <a:t>MACRO</a:t>
            </a:r>
            <a:r>
              <a:rPr lang="en-US" altLang="zh-CN" b="0" dirty="0">
                <a:ea typeface="华文新魏" panose="02010800040101010101" pitchFamily="2" charset="-122"/>
                <a:sym typeface="+mn-ea"/>
              </a:rPr>
              <a:t>	</a:t>
            </a:r>
            <a:endParaRPr lang="en-US" altLang="zh-CN" b="0" dirty="0">
              <a:ea typeface="华文新魏" panose="02010800040101010101" pitchFamily="2" charset="-122"/>
            </a:endParaRPr>
          </a:p>
          <a:p>
            <a:r>
              <a:rPr lang="en-US" altLang="zh-CN" b="0" dirty="0">
                <a:ea typeface="华文新魏" panose="02010800040101010101" pitchFamily="2" charset="-122"/>
                <a:sym typeface="+mn-ea"/>
              </a:rPr>
              <a:t>	MOV     AH, 4CH</a:t>
            </a:r>
            <a:endParaRPr lang="en-US" altLang="zh-CN" b="0" dirty="0">
              <a:ea typeface="华文新魏" panose="02010800040101010101" pitchFamily="2" charset="-122"/>
            </a:endParaRPr>
          </a:p>
          <a:p>
            <a:r>
              <a:rPr lang="en-US" altLang="zh-CN" b="0" dirty="0">
                <a:ea typeface="华文新魏" panose="02010800040101010101" pitchFamily="2" charset="-122"/>
                <a:sym typeface="+mn-ea"/>
              </a:rPr>
              <a:t>            INT	  21H</a:t>
            </a:r>
            <a:endParaRPr lang="en-US" altLang="zh-CN" b="0" dirty="0">
              <a:ea typeface="华文新魏" panose="02010800040101010101" pitchFamily="2" charset="-122"/>
            </a:endParaRPr>
          </a:p>
          <a:p>
            <a:r>
              <a:rPr lang="en-US" altLang="zh-CN" b="0" dirty="0">
                <a:solidFill>
                  <a:schemeClr val="accent2"/>
                </a:solidFill>
                <a:ea typeface="华文新魏" panose="02010800040101010101" pitchFamily="2" charset="-122"/>
                <a:sym typeface="+mn-ea"/>
              </a:rPr>
              <a:t>	ENDM</a:t>
            </a:r>
            <a:endParaRPr lang="en-US" altLang="zh-CN" b="0" dirty="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1042988" y="1232756"/>
            <a:ext cx="6985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dirty="0">
                <a:solidFill>
                  <a:srgbClr val="CC0000"/>
                </a:solidFill>
                <a:latin typeface="+mn-lt"/>
                <a:ea typeface="华文新魏" panose="02010800040101010101" pitchFamily="2" charset="-122"/>
              </a:rPr>
              <a:t>形参可以是操作码：</a:t>
            </a:r>
          </a:p>
          <a:p>
            <a:r>
              <a:rPr lang="zh-CN" altLang="en-US" b="0" dirty="0">
                <a:latin typeface="+mn-lt"/>
                <a:ea typeface="华文新魏" panose="02010800040101010101" pitchFamily="2" charset="-122"/>
              </a:rPr>
              <a:t>宏定义：</a:t>
            </a:r>
          </a:p>
          <a:p>
            <a:r>
              <a:rPr lang="en-US" altLang="zh-CN" b="0" dirty="0">
                <a:latin typeface="+mn-lt"/>
                <a:ea typeface="华文新魏" panose="02010800040101010101" pitchFamily="2" charset="-122"/>
              </a:rPr>
              <a:t>FOO	</a:t>
            </a:r>
            <a:r>
              <a:rPr lang="en-US" altLang="zh-CN" b="0" dirty="0">
                <a:solidFill>
                  <a:schemeClr val="accent2"/>
                </a:solidFill>
                <a:latin typeface="+mn-lt"/>
                <a:ea typeface="华文新魏" panose="02010800040101010101" pitchFamily="2" charset="-122"/>
              </a:rPr>
              <a:t>MACRO</a:t>
            </a:r>
            <a:r>
              <a:rPr lang="en-US" altLang="zh-CN" b="0" dirty="0">
                <a:latin typeface="+mn-lt"/>
                <a:ea typeface="华文新魏" panose="02010800040101010101" pitchFamily="2" charset="-122"/>
              </a:rPr>
              <a:t>	P1</a:t>
            </a:r>
            <a:r>
              <a:rPr lang="zh-CN" altLang="en-US" b="0" dirty="0">
                <a:latin typeface="+mn-lt"/>
                <a:ea typeface="华文新魏" panose="02010800040101010101" pitchFamily="2" charset="-122"/>
              </a:rPr>
              <a:t>，</a:t>
            </a:r>
            <a:r>
              <a:rPr lang="en-US" altLang="zh-CN" b="0" dirty="0">
                <a:solidFill>
                  <a:srgbClr val="CC0000"/>
                </a:solidFill>
                <a:latin typeface="+mn-lt"/>
                <a:ea typeface="华文新魏" panose="02010800040101010101" pitchFamily="2" charset="-122"/>
              </a:rPr>
              <a:t>P2</a:t>
            </a:r>
            <a:r>
              <a:rPr lang="zh-CN" altLang="en-US" b="0" dirty="0">
                <a:latin typeface="+mn-lt"/>
                <a:ea typeface="华文新魏" panose="02010800040101010101" pitchFamily="2" charset="-122"/>
              </a:rPr>
              <a:t>，</a:t>
            </a:r>
            <a:r>
              <a:rPr lang="en-US" altLang="zh-CN" b="0" dirty="0">
                <a:latin typeface="+mn-lt"/>
                <a:ea typeface="华文新魏" panose="02010800040101010101" pitchFamily="2" charset="-122"/>
              </a:rPr>
              <a:t>P3</a:t>
            </a:r>
          </a:p>
          <a:p>
            <a:r>
              <a:rPr lang="en-US" altLang="zh-CN" b="0" dirty="0">
                <a:latin typeface="+mn-lt"/>
                <a:ea typeface="华文新魏" panose="02010800040101010101" pitchFamily="2" charset="-122"/>
              </a:rPr>
              <a:t>	MOV	AX</a:t>
            </a:r>
            <a:r>
              <a:rPr lang="zh-CN" altLang="en-US" b="0" dirty="0">
                <a:latin typeface="+mn-lt"/>
                <a:ea typeface="华文新魏" panose="02010800040101010101" pitchFamily="2" charset="-122"/>
              </a:rPr>
              <a:t>，</a:t>
            </a:r>
            <a:r>
              <a:rPr lang="en-US" altLang="zh-CN" b="0" dirty="0">
                <a:latin typeface="+mn-lt"/>
                <a:ea typeface="华文新魏" panose="02010800040101010101" pitchFamily="2" charset="-122"/>
              </a:rPr>
              <a:t>P1</a:t>
            </a:r>
          </a:p>
          <a:p>
            <a:r>
              <a:rPr lang="en-US" altLang="zh-CN" b="0" dirty="0">
                <a:latin typeface="+mn-lt"/>
                <a:ea typeface="华文新魏" panose="02010800040101010101" pitchFamily="2" charset="-122"/>
              </a:rPr>
              <a:t>	</a:t>
            </a:r>
            <a:r>
              <a:rPr lang="en-US" altLang="zh-CN" b="0" dirty="0">
                <a:solidFill>
                  <a:srgbClr val="CC0000"/>
                </a:solidFill>
                <a:latin typeface="+mn-lt"/>
                <a:ea typeface="华文新魏" panose="02010800040101010101" pitchFamily="2" charset="-122"/>
              </a:rPr>
              <a:t>P2</a:t>
            </a:r>
            <a:r>
              <a:rPr lang="en-US" altLang="zh-CN" b="0" dirty="0">
                <a:latin typeface="+mn-lt"/>
                <a:ea typeface="华文新魏" panose="02010800040101010101" pitchFamily="2" charset="-122"/>
              </a:rPr>
              <a:t>	P3</a:t>
            </a:r>
          </a:p>
          <a:p>
            <a:r>
              <a:rPr lang="en-US" altLang="zh-CN" b="0" dirty="0">
                <a:solidFill>
                  <a:schemeClr val="accent2"/>
                </a:solidFill>
                <a:latin typeface="+mn-lt"/>
                <a:ea typeface="华文新魏" panose="02010800040101010101" pitchFamily="2" charset="-122"/>
              </a:rPr>
              <a:t>	</a:t>
            </a:r>
            <a:r>
              <a:rPr lang="en-US" altLang="zh-CN" b="0" dirty="0" smtClean="0">
                <a:solidFill>
                  <a:schemeClr val="accent2"/>
                </a:solidFill>
                <a:latin typeface="+mn-lt"/>
                <a:ea typeface="华文新魏" panose="02010800040101010101" pitchFamily="2" charset="-122"/>
              </a:rPr>
              <a:t>ENDM</a:t>
            </a:r>
            <a:endParaRPr lang="en-US" altLang="zh-CN" b="0" dirty="0">
              <a:latin typeface="+mn-lt"/>
              <a:ea typeface="华文新魏" panose="0201080004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矩形 1"/>
          <p:cNvSpPr/>
          <p:nvPr/>
        </p:nvSpPr>
        <p:spPr>
          <a:xfrm>
            <a:off x="449213" y="3861048"/>
            <a:ext cx="5094895" cy="2308324"/>
          </a:xfrm>
          <a:prstGeom prst="rect">
            <a:avLst/>
          </a:prstGeom>
        </p:spPr>
        <p:txBody>
          <a:bodyPr wrap="square">
            <a:spAutoFit/>
          </a:bodyPr>
          <a:lstStyle/>
          <a:p>
            <a:r>
              <a:rPr lang="zh-CN" altLang="en-US" b="0" dirty="0">
                <a:ea typeface="华文新魏" panose="02010800040101010101" pitchFamily="2" charset="-122"/>
              </a:rPr>
              <a:t>宏调用：</a:t>
            </a:r>
          </a:p>
          <a:p>
            <a:r>
              <a:rPr lang="zh-CN" altLang="en-US" b="0" dirty="0">
                <a:ea typeface="华文新魏" panose="02010800040101010101" pitchFamily="2" charset="-122"/>
              </a:rPr>
              <a:t>        </a:t>
            </a:r>
            <a:r>
              <a:rPr lang="en-US" altLang="zh-CN" b="0" dirty="0" smtClean="0">
                <a:ea typeface="华文新魏" panose="02010800040101010101" pitchFamily="2" charset="-122"/>
              </a:rPr>
              <a:t>FOO    </a:t>
            </a:r>
            <a:r>
              <a:rPr lang="en-US" altLang="zh-CN" b="0" dirty="0" smtClean="0">
                <a:ea typeface="华文新魏" panose="02010800040101010101" pitchFamily="2" charset="-122"/>
              </a:rPr>
              <a:t>TEMP</a:t>
            </a:r>
            <a:r>
              <a:rPr lang="zh-CN" altLang="en-US" b="0" dirty="0" smtClean="0">
                <a:ea typeface="华文新魏" panose="02010800040101010101" pitchFamily="2" charset="-122"/>
              </a:rPr>
              <a:t>，</a:t>
            </a:r>
            <a:r>
              <a:rPr lang="en-US" altLang="zh-CN" b="0" dirty="0">
                <a:solidFill>
                  <a:srgbClr val="FF0000"/>
                </a:solidFill>
                <a:ea typeface="华文新魏" panose="02010800040101010101" pitchFamily="2" charset="-122"/>
              </a:rPr>
              <a:t>INC</a:t>
            </a:r>
            <a:r>
              <a:rPr lang="zh-CN" altLang="en-US" b="0" dirty="0">
                <a:ea typeface="华文新魏" panose="02010800040101010101" pitchFamily="2" charset="-122"/>
              </a:rPr>
              <a:t>，</a:t>
            </a:r>
            <a:r>
              <a:rPr lang="en-US" altLang="zh-CN" b="0" dirty="0">
                <a:ea typeface="华文新魏" panose="02010800040101010101" pitchFamily="2" charset="-122"/>
              </a:rPr>
              <a:t>AX</a:t>
            </a:r>
          </a:p>
          <a:p>
            <a:endParaRPr lang="en-US" altLang="zh-CN" b="0" dirty="0">
              <a:ea typeface="华文新魏" panose="02010800040101010101" pitchFamily="2" charset="-122"/>
            </a:endParaRPr>
          </a:p>
          <a:p>
            <a:r>
              <a:rPr lang="zh-CN" altLang="en-US" b="0" dirty="0">
                <a:ea typeface="华文新魏" panose="02010800040101010101" pitchFamily="2" charset="-122"/>
              </a:rPr>
              <a:t>宏展开：</a:t>
            </a:r>
          </a:p>
          <a:p>
            <a:r>
              <a:rPr lang="en-US" altLang="zh-CN" b="0" dirty="0">
                <a:ea typeface="华文新魏" panose="02010800040101010101" pitchFamily="2" charset="-122"/>
              </a:rPr>
              <a:t>1	</a:t>
            </a:r>
            <a:r>
              <a:rPr lang="en-US" altLang="zh-CN" b="0" dirty="0" smtClean="0">
                <a:ea typeface="华文新魏" panose="02010800040101010101" pitchFamily="2" charset="-122"/>
              </a:rPr>
              <a:t>MOV</a:t>
            </a:r>
            <a:r>
              <a:rPr lang="en-US" altLang="zh-CN" b="0" dirty="0">
                <a:ea typeface="华文新魏" panose="02010800040101010101" pitchFamily="2" charset="-122"/>
              </a:rPr>
              <a:t>	AX</a:t>
            </a:r>
            <a:r>
              <a:rPr lang="zh-CN" altLang="en-US" b="0" dirty="0" smtClean="0">
                <a:ea typeface="华文新魏" panose="02010800040101010101" pitchFamily="2" charset="-122"/>
              </a:rPr>
              <a:t>，</a:t>
            </a:r>
            <a:r>
              <a:rPr lang="en-US" altLang="zh-CN" b="0" dirty="0" smtClean="0">
                <a:ea typeface="华文新魏" panose="02010800040101010101" pitchFamily="2" charset="-122"/>
              </a:rPr>
              <a:t>TEMP</a:t>
            </a:r>
            <a:endParaRPr lang="en-US" altLang="zh-CN" b="0" dirty="0">
              <a:ea typeface="华文新魏" panose="02010800040101010101" pitchFamily="2" charset="-122"/>
            </a:endParaRPr>
          </a:p>
          <a:p>
            <a:r>
              <a:rPr lang="en-US" altLang="zh-CN" b="0" dirty="0">
                <a:ea typeface="华文新魏" panose="02010800040101010101" pitchFamily="2" charset="-122"/>
              </a:rPr>
              <a:t>1	</a:t>
            </a:r>
            <a:r>
              <a:rPr lang="en-US" altLang="zh-CN" b="0" dirty="0" smtClean="0">
                <a:ea typeface="华文新魏" panose="02010800040101010101" pitchFamily="2" charset="-122"/>
              </a:rPr>
              <a:t>INC</a:t>
            </a:r>
            <a:r>
              <a:rPr lang="en-US" altLang="zh-CN" b="0" dirty="0">
                <a:ea typeface="华文新魏" panose="02010800040101010101" pitchFamily="2" charset="-122"/>
              </a:rPr>
              <a:t>	AX	</a:t>
            </a:r>
          </a:p>
        </p:txBody>
      </p:sp>
      <p:sp>
        <p:nvSpPr>
          <p:cNvPr id="5" name="矩形 4"/>
          <p:cNvSpPr/>
          <p:nvPr/>
        </p:nvSpPr>
        <p:spPr>
          <a:xfrm>
            <a:off x="4720429" y="3861048"/>
            <a:ext cx="4248472" cy="2308324"/>
          </a:xfrm>
          <a:prstGeom prst="rect">
            <a:avLst/>
          </a:prstGeom>
        </p:spPr>
        <p:txBody>
          <a:bodyPr wrap="square">
            <a:spAutoFit/>
          </a:bodyPr>
          <a:lstStyle/>
          <a:p>
            <a:r>
              <a:rPr lang="zh-CN" altLang="en-US" b="0" dirty="0">
                <a:ea typeface="华文新魏" panose="02010800040101010101" pitchFamily="2" charset="-122"/>
              </a:rPr>
              <a:t>宏调用：</a:t>
            </a:r>
          </a:p>
          <a:p>
            <a:r>
              <a:rPr lang="zh-CN" altLang="en-US" b="0" dirty="0">
                <a:ea typeface="华文新魏" panose="02010800040101010101" pitchFamily="2" charset="-122"/>
              </a:rPr>
              <a:t>        </a:t>
            </a:r>
            <a:r>
              <a:rPr lang="en-US" altLang="zh-CN" b="0" dirty="0" smtClean="0">
                <a:ea typeface="华文新魏" panose="02010800040101010101" pitchFamily="2" charset="-122"/>
              </a:rPr>
              <a:t>FOO    </a:t>
            </a:r>
            <a:r>
              <a:rPr lang="en-US" altLang="zh-CN" b="0" dirty="0" smtClean="0">
                <a:ea typeface="华文新魏" panose="02010800040101010101" pitchFamily="2" charset="-122"/>
              </a:rPr>
              <a:t>TEMP</a:t>
            </a:r>
            <a:r>
              <a:rPr lang="zh-CN" altLang="en-US" b="0" dirty="0" smtClean="0">
                <a:ea typeface="华文新魏" panose="02010800040101010101" pitchFamily="2" charset="-122"/>
              </a:rPr>
              <a:t>，</a:t>
            </a:r>
            <a:r>
              <a:rPr lang="en-US" altLang="zh-CN" b="0" dirty="0" smtClean="0">
                <a:solidFill>
                  <a:srgbClr val="FF0000"/>
                </a:solidFill>
                <a:ea typeface="华文新魏" panose="02010800040101010101" pitchFamily="2" charset="-122"/>
              </a:rPr>
              <a:t>DEC</a:t>
            </a:r>
            <a:r>
              <a:rPr lang="zh-CN" altLang="en-US" b="0" dirty="0" smtClean="0">
                <a:ea typeface="华文新魏" panose="02010800040101010101" pitchFamily="2" charset="-122"/>
              </a:rPr>
              <a:t>，</a:t>
            </a:r>
            <a:r>
              <a:rPr lang="en-US" altLang="zh-CN" b="0" dirty="0">
                <a:ea typeface="华文新魏" panose="02010800040101010101" pitchFamily="2" charset="-122"/>
              </a:rPr>
              <a:t>AX</a:t>
            </a:r>
          </a:p>
          <a:p>
            <a:endParaRPr lang="en-US" altLang="zh-CN" b="0" dirty="0">
              <a:ea typeface="华文新魏" panose="02010800040101010101" pitchFamily="2" charset="-122"/>
            </a:endParaRPr>
          </a:p>
          <a:p>
            <a:r>
              <a:rPr lang="zh-CN" altLang="en-US" b="0" dirty="0">
                <a:ea typeface="华文新魏" panose="02010800040101010101" pitchFamily="2" charset="-122"/>
              </a:rPr>
              <a:t>宏展开：</a:t>
            </a:r>
          </a:p>
          <a:p>
            <a:r>
              <a:rPr lang="en-US" altLang="zh-CN" b="0" dirty="0">
                <a:ea typeface="华文新魏" panose="02010800040101010101" pitchFamily="2" charset="-122"/>
              </a:rPr>
              <a:t>1	</a:t>
            </a:r>
            <a:r>
              <a:rPr lang="en-US" altLang="zh-CN" b="0" dirty="0" smtClean="0">
                <a:ea typeface="华文新魏" panose="02010800040101010101" pitchFamily="2" charset="-122"/>
              </a:rPr>
              <a:t>MOV</a:t>
            </a:r>
            <a:r>
              <a:rPr lang="en-US" altLang="zh-CN" b="0" dirty="0">
                <a:ea typeface="华文新魏" panose="02010800040101010101" pitchFamily="2" charset="-122"/>
              </a:rPr>
              <a:t>	AX</a:t>
            </a:r>
            <a:r>
              <a:rPr lang="zh-CN" altLang="en-US" b="0" dirty="0" smtClean="0">
                <a:ea typeface="华文新魏" panose="02010800040101010101" pitchFamily="2" charset="-122"/>
              </a:rPr>
              <a:t>，</a:t>
            </a:r>
            <a:r>
              <a:rPr lang="en-US" altLang="zh-CN" b="0" dirty="0" smtClean="0">
                <a:ea typeface="华文新魏" panose="02010800040101010101" pitchFamily="2" charset="-122"/>
              </a:rPr>
              <a:t>TEMP</a:t>
            </a:r>
            <a:endParaRPr lang="en-US" altLang="zh-CN" b="0" dirty="0">
              <a:ea typeface="华文新魏" panose="02010800040101010101" pitchFamily="2" charset="-122"/>
            </a:endParaRPr>
          </a:p>
          <a:p>
            <a:r>
              <a:rPr lang="en-US" altLang="zh-CN" b="0" dirty="0">
                <a:ea typeface="华文新魏" panose="02010800040101010101" pitchFamily="2" charset="-122"/>
              </a:rPr>
              <a:t>1	</a:t>
            </a:r>
            <a:r>
              <a:rPr lang="en-US" altLang="zh-CN" b="0" dirty="0" smtClean="0">
                <a:ea typeface="华文新魏" panose="02010800040101010101" pitchFamily="2" charset="-122"/>
              </a:rPr>
              <a:t>DEC</a:t>
            </a:r>
            <a:r>
              <a:rPr lang="en-US" altLang="zh-CN" b="0" dirty="0">
                <a:ea typeface="华文新魏" panose="02010800040101010101" pitchFamily="2" charset="-122"/>
              </a:rPr>
              <a:t>	AX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body" idx="1"/>
          </p:nvPr>
        </p:nvSpPr>
        <p:spPr>
          <a:xfrm>
            <a:off x="503548" y="1088740"/>
            <a:ext cx="8208912" cy="5076564"/>
          </a:xfrm>
        </p:spPr>
        <p:txBody>
          <a:bodyPr/>
          <a:lstStyle/>
          <a:p>
            <a:pPr>
              <a:lnSpc>
                <a:spcPct val="90000"/>
              </a:lnSpc>
              <a:buFontTx/>
              <a:buNone/>
            </a:pPr>
            <a:r>
              <a:rPr lang="zh-CN" altLang="en-US" sz="2000" b="0" dirty="0">
                <a:solidFill>
                  <a:schemeClr val="tx1"/>
                </a:solidFill>
                <a:effectLst/>
                <a:latin typeface="宋体" panose="02010600030101010101" pitchFamily="2" charset="-122"/>
                <a:ea typeface="宋体" panose="02010600030101010101" pitchFamily="2" charset="-122"/>
              </a:rPr>
              <a:t>与宏有关的操作符</a:t>
            </a:r>
            <a:endParaRPr lang="en-US" altLang="zh-CN" sz="2000" b="0" dirty="0">
              <a:solidFill>
                <a:schemeClr val="tx1"/>
              </a:solidFill>
              <a:effectLst/>
              <a:latin typeface="宋体" panose="02010600030101010101" pitchFamily="2" charset="-122"/>
              <a:ea typeface="宋体" panose="02010600030101010101" pitchFamily="2" charset="-122"/>
            </a:endParaRPr>
          </a:p>
          <a:p>
            <a:pPr>
              <a:lnSpc>
                <a:spcPct val="90000"/>
              </a:lnSpc>
              <a:buFontTx/>
              <a:buNone/>
            </a:pPr>
            <a:r>
              <a:rPr lang="zh-CN" altLang="en-US" sz="2000" b="0" dirty="0">
                <a:solidFill>
                  <a:srgbClr val="FF0000"/>
                </a:solidFill>
                <a:effectLst/>
                <a:latin typeface="宋体" panose="02010600030101010101" pitchFamily="2" charset="-122"/>
                <a:ea typeface="宋体" panose="02010600030101010101" pitchFamily="2" charset="-122"/>
              </a:rPr>
              <a:t>（</a:t>
            </a:r>
            <a:r>
              <a:rPr lang="en-US" altLang="zh-CN" sz="2000" b="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2000" b="0" dirty="0">
                <a:solidFill>
                  <a:srgbClr val="FF0000"/>
                </a:solidFill>
                <a:effectLst/>
                <a:latin typeface="宋体" panose="02010600030101010101" pitchFamily="2" charset="-122"/>
                <a:ea typeface="宋体" panose="02010600030101010101" pitchFamily="2" charset="-122"/>
              </a:rPr>
              <a:t>）连接操作符（</a:t>
            </a:r>
            <a:r>
              <a:rPr lang="en-US" altLang="zh-CN" sz="2000" b="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&amp;</a:t>
            </a:r>
            <a:r>
              <a:rPr lang="zh-CN" altLang="en-US" sz="2000" b="0" dirty="0">
                <a:solidFill>
                  <a:srgbClr val="FF0000"/>
                </a:solidFill>
                <a:effectLst/>
                <a:latin typeface="宋体" panose="02010600030101010101" pitchFamily="2" charset="-122"/>
                <a:ea typeface="宋体" panose="02010600030101010101" pitchFamily="2" charset="-122"/>
              </a:rPr>
              <a:t>）</a:t>
            </a:r>
          </a:p>
          <a:p>
            <a:pPr algn="just">
              <a:lnSpc>
                <a:spcPct val="90000"/>
              </a:lnSpc>
              <a:buFont typeface="Wingdings" panose="05000000000000000000" pitchFamily="2" charset="2"/>
              <a:buChar char="u"/>
            </a:pPr>
            <a:r>
              <a:rPr lang="zh-CN" altLang="en-US" sz="2000" b="0" dirty="0">
                <a:solidFill>
                  <a:schemeClr val="tx1"/>
                </a:solidFill>
                <a:effectLst/>
                <a:latin typeface="宋体" panose="02010600030101010101" pitchFamily="2" charset="-122"/>
                <a:ea typeface="宋体" panose="02010600030101010101" pitchFamily="2" charset="-122"/>
              </a:rPr>
              <a:t>在宏定义中，可以用连接操作符</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&amp;</a:t>
            </a:r>
            <a:r>
              <a:rPr lang="zh-CN" altLang="en-US" sz="2000" b="0" dirty="0">
                <a:solidFill>
                  <a:schemeClr val="tx1"/>
                </a:solidFill>
                <a:effectLst/>
                <a:latin typeface="宋体" panose="02010600030101010101" pitchFamily="2" charset="-122"/>
                <a:ea typeface="宋体" panose="02010600030101010101" pitchFamily="2" charset="-122"/>
              </a:rPr>
              <a:t>作为形参的</a:t>
            </a:r>
            <a:r>
              <a:rPr lang="zh-CN" altLang="en-US" sz="2000" b="0" dirty="0" smtClean="0">
                <a:solidFill>
                  <a:schemeClr val="tx1"/>
                </a:solidFill>
                <a:effectLst/>
                <a:latin typeface="宋体" panose="02010600030101010101" pitchFamily="2" charset="-122"/>
                <a:ea typeface="宋体" panose="02010600030101010101" pitchFamily="2" charset="-122"/>
              </a:rPr>
              <a:t>前缀。</a:t>
            </a:r>
            <a:r>
              <a:rPr lang="zh-CN" altLang="en-US" sz="2000" b="0" dirty="0">
                <a:solidFill>
                  <a:schemeClr val="tx1"/>
                </a:solidFill>
                <a:effectLst/>
                <a:latin typeface="宋体" panose="02010600030101010101" pitchFamily="2" charset="-122"/>
                <a:ea typeface="宋体" panose="02010600030101010101" pitchFamily="2" charset="-122"/>
              </a:rPr>
              <a:t>在宏展开时，</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&amp;</a:t>
            </a:r>
            <a:r>
              <a:rPr lang="zh-CN" altLang="en-US" sz="2000" b="0" dirty="0">
                <a:solidFill>
                  <a:schemeClr val="tx1"/>
                </a:solidFill>
                <a:effectLst/>
                <a:latin typeface="宋体" panose="02010600030101010101" pitchFamily="2" charset="-122"/>
                <a:ea typeface="宋体" panose="02010600030101010101" pitchFamily="2" charset="-122"/>
              </a:rPr>
              <a:t>符前后的两个符号连接在一起构成一个新的符号。这个</a:t>
            </a:r>
            <a:r>
              <a:rPr lang="zh-CN" altLang="en-US" sz="2000" b="0" dirty="0" smtClean="0">
                <a:solidFill>
                  <a:schemeClr val="tx1"/>
                </a:solidFill>
                <a:effectLst/>
                <a:latin typeface="宋体" panose="02010600030101010101" pitchFamily="2" charset="-122"/>
                <a:ea typeface="宋体" panose="02010600030101010101" pitchFamily="2" charset="-122"/>
              </a:rPr>
              <a:t>连接功能</a:t>
            </a:r>
            <a:r>
              <a:rPr lang="zh-CN" altLang="en-US" sz="2000" b="0" dirty="0">
                <a:solidFill>
                  <a:schemeClr val="tx1"/>
                </a:solidFill>
                <a:effectLst/>
                <a:latin typeface="宋体" panose="02010600030101010101" pitchFamily="2" charset="-122"/>
                <a:ea typeface="宋体" panose="02010600030101010101" pitchFamily="2" charset="-122"/>
              </a:rPr>
              <a:t>对修改某些</a:t>
            </a:r>
            <a:r>
              <a:rPr lang="zh-CN" altLang="en-US" sz="2000" b="0" dirty="0" smtClean="0">
                <a:solidFill>
                  <a:schemeClr val="tx1"/>
                </a:solidFill>
                <a:effectLst/>
                <a:latin typeface="宋体" panose="02010600030101010101" pitchFamily="2" charset="-122"/>
                <a:ea typeface="宋体" panose="02010600030101010101" pitchFamily="2" charset="-122"/>
              </a:rPr>
              <a:t>符号很有用。</a:t>
            </a:r>
            <a:endParaRPr lang="en-US" altLang="zh-CN" sz="2000" b="0" dirty="0">
              <a:solidFill>
                <a:schemeClr val="tx1"/>
              </a:solidFill>
              <a:effectLst/>
              <a:latin typeface="宋体" panose="02010600030101010101" pitchFamily="2" charset="-122"/>
              <a:ea typeface="宋体" panose="02010600030101010101" pitchFamily="2" charset="-122"/>
            </a:endParaRPr>
          </a:p>
          <a:p>
            <a:pPr algn="just">
              <a:lnSpc>
                <a:spcPct val="90000"/>
              </a:lnSpc>
              <a:buFontTx/>
              <a:buNone/>
            </a:pPr>
            <a:r>
              <a:rPr lang="zh-CN" altLang="en-US" sz="2000" b="0" dirty="0">
                <a:solidFill>
                  <a:srgbClr val="FF0000"/>
                </a:solidFill>
                <a:effectLst/>
                <a:latin typeface="宋体" panose="02010600030101010101" pitchFamily="2" charset="-122"/>
                <a:ea typeface="宋体" panose="02010600030101010101" pitchFamily="2" charset="-122"/>
              </a:rPr>
              <a:t>（</a:t>
            </a:r>
            <a:r>
              <a:rPr lang="en-US" altLang="zh-CN" sz="2000" b="0" dirty="0">
                <a:solidFill>
                  <a:srgbClr val="FF0000"/>
                </a:solidFill>
                <a:effectLst/>
                <a:latin typeface="宋体" panose="02010600030101010101" pitchFamily="2" charset="-122"/>
                <a:ea typeface="宋体" panose="02010600030101010101" pitchFamily="2" charset="-122"/>
              </a:rPr>
              <a:t>2</a:t>
            </a:r>
            <a:r>
              <a:rPr lang="zh-CN" altLang="en-US" sz="2000" b="0" dirty="0">
                <a:solidFill>
                  <a:srgbClr val="FF0000"/>
                </a:solidFill>
                <a:effectLst/>
                <a:latin typeface="宋体" panose="02010600030101010101" pitchFamily="2" charset="-122"/>
                <a:ea typeface="宋体" panose="02010600030101010101" pitchFamily="2" charset="-122"/>
              </a:rPr>
              <a:t>）表达式操作符（</a:t>
            </a:r>
            <a:r>
              <a:rPr lang="en-US" altLang="zh-CN" sz="2000" b="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solidFill>
                  <a:srgbClr val="FF0000"/>
                </a:solidFill>
                <a:effectLst/>
                <a:latin typeface="宋体" panose="02010600030101010101" pitchFamily="2" charset="-122"/>
                <a:ea typeface="宋体" panose="02010600030101010101" pitchFamily="2" charset="-122"/>
              </a:rPr>
              <a:t>）</a:t>
            </a:r>
          </a:p>
          <a:p>
            <a:pPr algn="just">
              <a:lnSpc>
                <a:spcPct val="90000"/>
              </a:lnSpc>
              <a:buFont typeface="Wingdings" panose="05000000000000000000" pitchFamily="2" charset="2"/>
              <a:buChar char="u"/>
            </a:pPr>
            <a:r>
              <a:rPr lang="zh-CN" altLang="en-US" sz="2000" b="0" dirty="0">
                <a:solidFill>
                  <a:schemeClr val="tx1"/>
                </a:solidFill>
                <a:effectLst/>
                <a:latin typeface="宋体" panose="02010600030101010101" pitchFamily="2" charset="-122"/>
                <a:ea typeface="宋体" panose="02010600030101010101" pitchFamily="2" charset="-122"/>
              </a:rPr>
              <a:t>表达式操作符的格式为：</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solidFill>
                  <a:schemeClr val="tx1"/>
                </a:solidFill>
                <a:effectLst/>
                <a:latin typeface="宋体" panose="02010600030101010101" pitchFamily="2" charset="-122"/>
                <a:ea typeface="宋体" panose="02010600030101010101" pitchFamily="2" charset="-122"/>
              </a:rPr>
              <a:t>表达式</a:t>
            </a:r>
          </a:p>
          <a:p>
            <a:pPr algn="just">
              <a:lnSpc>
                <a:spcPct val="90000"/>
              </a:lnSpc>
              <a:buFont typeface="Wingdings" panose="05000000000000000000" pitchFamily="2" charset="2"/>
              <a:buChar char="u"/>
            </a:pPr>
            <a:r>
              <a:rPr lang="zh-CN" altLang="en-US" sz="2000" b="0" dirty="0">
                <a:solidFill>
                  <a:schemeClr val="tx1"/>
                </a:solidFill>
                <a:effectLst/>
                <a:latin typeface="宋体" panose="02010600030101010101" pitchFamily="2" charset="-122"/>
                <a:ea typeface="宋体" panose="02010600030101010101" pitchFamily="2" charset="-122"/>
              </a:rPr>
              <a:t>在宏调用时，表达式操作符</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solidFill>
                  <a:schemeClr val="tx1"/>
                </a:solidFill>
                <a:effectLst/>
                <a:latin typeface="宋体" panose="02010600030101010101" pitchFamily="2" charset="-122"/>
                <a:ea typeface="宋体" panose="02010600030101010101" pitchFamily="2" charset="-122"/>
              </a:rPr>
              <a:t>强迫后面的表达式立即求值，并把表达式的结果作为实参替换，而不是表达式本身。</a:t>
            </a:r>
          </a:p>
          <a:p>
            <a:pPr algn="just">
              <a:lnSpc>
                <a:spcPct val="90000"/>
              </a:lnSpc>
              <a:buFontTx/>
              <a:buNone/>
            </a:pPr>
            <a:r>
              <a:rPr lang="zh-CN" altLang="en-US" sz="2000" b="0" dirty="0">
                <a:solidFill>
                  <a:srgbClr val="FF0000"/>
                </a:solidFill>
                <a:effectLst/>
                <a:latin typeface="宋体" panose="02010600030101010101" pitchFamily="2" charset="-122"/>
                <a:ea typeface="宋体" panose="02010600030101010101" pitchFamily="2" charset="-122"/>
              </a:rPr>
              <a:t>（</a:t>
            </a:r>
            <a:r>
              <a:rPr lang="en-US" altLang="zh-CN" sz="2000" b="0" dirty="0">
                <a:solidFill>
                  <a:srgbClr val="FF0000"/>
                </a:solidFill>
                <a:effectLst/>
                <a:latin typeface="宋体" panose="02010600030101010101" pitchFamily="2" charset="-122"/>
                <a:ea typeface="宋体" panose="02010600030101010101" pitchFamily="2" charset="-122"/>
              </a:rPr>
              <a:t>3</a:t>
            </a:r>
            <a:r>
              <a:rPr lang="zh-CN" altLang="en-US" sz="2000" b="0" dirty="0">
                <a:solidFill>
                  <a:srgbClr val="FF0000"/>
                </a:solidFill>
                <a:effectLst/>
                <a:latin typeface="宋体" panose="02010600030101010101" pitchFamily="2" charset="-122"/>
                <a:ea typeface="宋体" panose="02010600030101010101" pitchFamily="2" charset="-122"/>
              </a:rPr>
              <a:t>）转义操作符（</a:t>
            </a:r>
            <a:r>
              <a:rPr lang="en-US" altLang="zh-CN" sz="2000" b="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solidFill>
                  <a:srgbClr val="FF0000"/>
                </a:solidFill>
                <a:effectLst/>
                <a:latin typeface="宋体" panose="02010600030101010101" pitchFamily="2" charset="-122"/>
                <a:ea typeface="宋体" panose="02010600030101010101" pitchFamily="2" charset="-122"/>
              </a:rPr>
              <a:t>）</a:t>
            </a:r>
          </a:p>
          <a:p>
            <a:pPr algn="just">
              <a:lnSpc>
                <a:spcPct val="90000"/>
              </a:lnSpc>
              <a:buFont typeface="Wingdings" panose="05000000000000000000" pitchFamily="2" charset="2"/>
              <a:buChar char="u"/>
            </a:pPr>
            <a:r>
              <a:rPr lang="zh-CN" altLang="en-US" sz="2000" b="0" dirty="0">
                <a:solidFill>
                  <a:schemeClr val="tx1"/>
                </a:solidFill>
                <a:effectLst/>
                <a:latin typeface="宋体" panose="02010600030101010101" pitchFamily="2" charset="-122"/>
                <a:ea typeface="宋体" panose="02010600030101010101" pitchFamily="2" charset="-122"/>
              </a:rPr>
              <a:t>转义操作符的格式为：</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solidFill>
                  <a:schemeClr val="tx1"/>
                </a:solidFill>
                <a:effectLst/>
                <a:latin typeface="宋体" panose="02010600030101010101" pitchFamily="2" charset="-122"/>
                <a:ea typeface="宋体" panose="02010600030101010101" pitchFamily="2" charset="-122"/>
              </a:rPr>
              <a:t>字符</a:t>
            </a:r>
          </a:p>
          <a:p>
            <a:pPr algn="just">
              <a:lnSpc>
                <a:spcPct val="90000"/>
              </a:lnSpc>
              <a:buFont typeface="Wingdings" panose="05000000000000000000" pitchFamily="2" charset="2"/>
              <a:buChar char="u"/>
            </a:pPr>
            <a:r>
              <a:rPr lang="zh-CN" altLang="en-US" sz="2000" b="0" dirty="0">
                <a:solidFill>
                  <a:schemeClr val="tx1"/>
                </a:solidFill>
                <a:effectLst/>
                <a:latin typeface="宋体" panose="02010600030101010101" pitchFamily="2" charset="-122"/>
                <a:ea typeface="宋体" panose="02010600030101010101" pitchFamily="2" charset="-122"/>
              </a:rPr>
              <a:t>转义操作符指示汇编程序，把后面的字符当成普通的字符对待，而不使用它的特殊含义。宏调用的实参中若包含一些特殊字符（如宏操作符），就可以使用转义操作符。</a:t>
            </a:r>
            <a:endParaRPr lang="en-US" altLang="zh-CN" sz="2000" b="0" dirty="0">
              <a:solidFill>
                <a:schemeClr val="tx1"/>
              </a:solidFill>
              <a:effectLst/>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Char char="u"/>
            </a:pPr>
            <a:r>
              <a:rPr lang="zh-CN" altLang="en-US" sz="2000" b="0" dirty="0">
                <a:solidFill>
                  <a:schemeClr val="tx1"/>
                </a:solidFill>
                <a:effectLst/>
                <a:latin typeface="宋体" panose="02010600030101010101" pitchFamily="2" charset="-122"/>
                <a:ea typeface="宋体" panose="02010600030101010101" pitchFamily="2" charset="-122"/>
              </a:rPr>
              <a:t>例如，“</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!&amp;</a:t>
            </a:r>
            <a:r>
              <a:rPr lang="en-US" altLang="zh-CN" sz="2000" b="0" dirty="0">
                <a:solidFill>
                  <a:schemeClr val="tx1"/>
                </a:solidFill>
                <a:effectLst/>
                <a:latin typeface="宋体" panose="02010600030101010101" pitchFamily="2" charset="-122"/>
                <a:ea typeface="宋体" panose="02010600030101010101" pitchFamily="2" charset="-122"/>
              </a:rPr>
              <a:t>”</a:t>
            </a:r>
            <a:r>
              <a:rPr lang="zh-CN" altLang="en-US" sz="2000" b="0" dirty="0">
                <a:solidFill>
                  <a:schemeClr val="tx1"/>
                </a:solidFill>
                <a:effectLst/>
                <a:latin typeface="宋体" panose="02010600030101010101" pitchFamily="2" charset="-122"/>
                <a:ea typeface="宋体" panose="02010600030101010101" pitchFamily="2" charset="-122"/>
              </a:rPr>
              <a:t>表示“</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&amp;</a:t>
            </a:r>
            <a:r>
              <a:rPr lang="en-US" altLang="zh-CN" sz="2000" b="0" dirty="0">
                <a:solidFill>
                  <a:schemeClr val="tx1"/>
                </a:solidFill>
                <a:effectLst/>
                <a:latin typeface="宋体" panose="02010600030101010101" pitchFamily="2" charset="-122"/>
                <a:ea typeface="宋体" panose="02010600030101010101" pitchFamily="2" charset="-122"/>
              </a:rPr>
              <a:t>”</a:t>
            </a:r>
            <a:r>
              <a:rPr lang="zh-CN" altLang="en-US" sz="2000" b="0" dirty="0">
                <a:solidFill>
                  <a:schemeClr val="tx1"/>
                </a:solidFill>
                <a:effectLst/>
                <a:latin typeface="宋体" panose="02010600030101010101" pitchFamily="2" charset="-122"/>
                <a:ea typeface="宋体" panose="02010600030101010101" pitchFamily="2" charset="-122"/>
              </a:rPr>
              <a:t>不作为连接操作符使用，只作为符号“</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&amp;</a:t>
            </a:r>
            <a:r>
              <a:rPr lang="en-US" altLang="zh-CN" sz="2000" b="0" dirty="0">
                <a:solidFill>
                  <a:schemeClr val="tx1"/>
                </a:solidFill>
                <a:effectLst/>
                <a:latin typeface="宋体" panose="02010600030101010101" pitchFamily="2" charset="-122"/>
                <a:ea typeface="宋体" panose="02010600030101010101" pitchFamily="2" charset="-122"/>
              </a:rPr>
              <a:t>”</a:t>
            </a:r>
            <a:r>
              <a:rPr lang="zh-CN" altLang="en-US" sz="2000" b="0" dirty="0">
                <a:solidFill>
                  <a:schemeClr val="tx1"/>
                </a:solidFill>
                <a:effectLst/>
                <a:latin typeface="宋体" panose="02010600030101010101" pitchFamily="2" charset="-122"/>
                <a:ea typeface="宋体" panose="02010600030101010101" pitchFamily="2" charset="-122"/>
              </a:rPr>
              <a:t>使用；“</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0" dirty="0">
                <a:solidFill>
                  <a:schemeClr val="tx1"/>
                </a:solidFill>
                <a:effectLst/>
                <a:latin typeface="宋体" panose="02010600030101010101" pitchFamily="2" charset="-122"/>
                <a:ea typeface="宋体" panose="02010600030101010101" pitchFamily="2" charset="-122"/>
              </a:rPr>
              <a:t>”</a:t>
            </a:r>
            <a:r>
              <a:rPr lang="zh-CN" altLang="en-US" sz="2000" b="0" dirty="0">
                <a:solidFill>
                  <a:schemeClr val="tx1"/>
                </a:solidFill>
                <a:effectLst/>
                <a:latin typeface="宋体" panose="02010600030101010101" pitchFamily="2" charset="-122"/>
                <a:ea typeface="宋体" panose="02010600030101010101" pitchFamily="2" charset="-122"/>
              </a:rPr>
              <a:t>表示“</a:t>
            </a:r>
            <a:r>
              <a:rPr lang="en-US" altLang="zh-CN" sz="2000" b="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b="0" dirty="0">
                <a:solidFill>
                  <a:schemeClr val="tx1"/>
                </a:solidFill>
                <a:effectLst/>
                <a:latin typeface="宋体" panose="02010600030101010101" pitchFamily="2" charset="-122"/>
                <a:ea typeface="宋体" panose="02010600030101010101" pitchFamily="2" charset="-122"/>
              </a:rPr>
              <a:t>”</a:t>
            </a:r>
            <a:r>
              <a:rPr lang="zh-CN" altLang="en-US" sz="2000" b="0" dirty="0">
                <a:solidFill>
                  <a:schemeClr val="tx1"/>
                </a:solidFill>
                <a:effectLst/>
                <a:latin typeface="宋体" panose="02010600030101010101" pitchFamily="2" charset="-122"/>
                <a:ea typeface="宋体" panose="02010600030101010101" pitchFamily="2" charset="-122"/>
              </a:rPr>
              <a:t>不作为表达式操作符使用，只作为百分号使用。</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48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48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48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483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483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48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287524" y="872716"/>
            <a:ext cx="820891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CC0000"/>
                </a:solidFill>
                <a:latin typeface="+mn-lt"/>
                <a:ea typeface="华文新魏" panose="02010800040101010101" pitchFamily="2" charset="-122"/>
              </a:rPr>
              <a:t>形参</a:t>
            </a:r>
            <a:r>
              <a:rPr lang="zh-CN" altLang="en-US" sz="2000" b="1" dirty="0">
                <a:solidFill>
                  <a:srgbClr val="CC0000"/>
                </a:solidFill>
                <a:latin typeface="+mn-lt"/>
                <a:ea typeface="华文新魏" panose="02010800040101010101" pitchFamily="2" charset="-122"/>
              </a:rPr>
              <a:t>可以是操作码的一部分：</a:t>
            </a:r>
            <a:r>
              <a:rPr lang="zh-CN" altLang="en-US" sz="2000" b="1" dirty="0">
                <a:latin typeface="+mn-lt"/>
              </a:rPr>
              <a:t> </a:t>
            </a:r>
            <a:endParaRPr lang="zh-CN" altLang="en-US" sz="2000" b="1" dirty="0">
              <a:latin typeface="+mn-lt"/>
              <a:ea typeface="华文新魏" panose="02010800040101010101" pitchFamily="2" charset="-122"/>
            </a:endParaRPr>
          </a:p>
          <a:p>
            <a:r>
              <a:rPr lang="zh-CN" altLang="en-US" sz="2000" dirty="0">
                <a:latin typeface="+mn-lt"/>
                <a:ea typeface="华文新魏" panose="02010800040101010101" pitchFamily="2" charset="-122"/>
              </a:rPr>
              <a:t>宏定义：</a:t>
            </a:r>
          </a:p>
          <a:p>
            <a:r>
              <a:rPr lang="en-US" altLang="zh-CN" sz="2000" b="1" dirty="0">
                <a:solidFill>
                  <a:schemeClr val="accent2"/>
                </a:solidFill>
                <a:latin typeface="+mn-lt"/>
                <a:ea typeface="华文新魏" panose="02010800040101010101" pitchFamily="2" charset="-122"/>
              </a:rPr>
              <a:t>Leap	</a:t>
            </a:r>
            <a:r>
              <a:rPr lang="en-US" altLang="zh-CN" sz="2000" b="1" dirty="0" smtClean="0">
                <a:solidFill>
                  <a:srgbClr val="FF3300"/>
                </a:solidFill>
                <a:latin typeface="+mn-lt"/>
                <a:ea typeface="华文新魏" panose="02010800040101010101" pitchFamily="2" charset="-122"/>
              </a:rPr>
              <a:t>MACRO</a:t>
            </a:r>
            <a:r>
              <a:rPr lang="en-US" altLang="zh-CN" sz="2000" b="1" dirty="0" smtClean="0">
                <a:solidFill>
                  <a:schemeClr val="accent2"/>
                </a:solidFill>
                <a:latin typeface="+mn-lt"/>
                <a:ea typeface="华文新魏" panose="02010800040101010101" pitchFamily="2" charset="-122"/>
              </a:rPr>
              <a:t>  </a:t>
            </a:r>
            <a:r>
              <a:rPr lang="en-US" altLang="zh-CN" sz="2000" b="1" dirty="0">
                <a:solidFill>
                  <a:schemeClr val="accent2"/>
                </a:solidFill>
                <a:latin typeface="+mn-lt"/>
                <a:ea typeface="华文新魏" panose="02010800040101010101" pitchFamily="2" charset="-122"/>
              </a:rPr>
              <a:t>COND</a:t>
            </a:r>
            <a:r>
              <a:rPr lang="zh-CN" altLang="en-US" sz="2000" b="1" dirty="0">
                <a:solidFill>
                  <a:schemeClr val="accent2"/>
                </a:solidFill>
                <a:latin typeface="+mn-lt"/>
                <a:ea typeface="华文新魏" panose="02010800040101010101" pitchFamily="2" charset="-122"/>
              </a:rPr>
              <a:t>，</a:t>
            </a:r>
            <a:r>
              <a:rPr lang="en-US" altLang="zh-CN" sz="2000" b="1" dirty="0">
                <a:solidFill>
                  <a:schemeClr val="accent2"/>
                </a:solidFill>
                <a:latin typeface="+mn-lt"/>
                <a:ea typeface="华文新魏" panose="02010800040101010101" pitchFamily="2" charset="-122"/>
              </a:rPr>
              <a:t>LAB</a:t>
            </a:r>
          </a:p>
          <a:p>
            <a:r>
              <a:rPr lang="en-US" altLang="zh-CN" sz="2000" b="1" dirty="0">
                <a:latin typeface="+mn-lt"/>
                <a:ea typeface="华文新魏" panose="02010800040101010101" pitchFamily="2" charset="-122"/>
              </a:rPr>
              <a:t>	</a:t>
            </a:r>
            <a:r>
              <a:rPr lang="en-US" altLang="zh-CN" sz="2000" b="1" dirty="0" smtClean="0">
                <a:latin typeface="+mn-lt"/>
                <a:ea typeface="华文新魏" panose="02010800040101010101" pitchFamily="2" charset="-122"/>
              </a:rPr>
              <a:t>    J</a:t>
            </a:r>
            <a:r>
              <a:rPr lang="en-US" altLang="zh-CN" sz="2000" b="1" dirty="0" smtClean="0">
                <a:solidFill>
                  <a:srgbClr val="FF0000"/>
                </a:solidFill>
                <a:latin typeface="+mn-lt"/>
                <a:ea typeface="华文新魏" panose="02010800040101010101" pitchFamily="2" charset="-122"/>
              </a:rPr>
              <a:t>&amp;</a:t>
            </a:r>
            <a:r>
              <a:rPr lang="en-US" altLang="zh-CN" sz="2000" b="1" dirty="0" smtClean="0">
                <a:latin typeface="+mn-lt"/>
                <a:ea typeface="华文新魏" panose="02010800040101010101" pitchFamily="2" charset="-122"/>
              </a:rPr>
              <a:t>COND       </a:t>
            </a:r>
            <a:r>
              <a:rPr lang="en-US" altLang="zh-CN" sz="2000" b="1" dirty="0">
                <a:latin typeface="+mn-lt"/>
                <a:ea typeface="华文新魏" panose="02010800040101010101" pitchFamily="2" charset="-122"/>
              </a:rPr>
              <a:t>LAB</a:t>
            </a:r>
          </a:p>
          <a:p>
            <a:r>
              <a:rPr lang="en-US" altLang="zh-CN" sz="2000" b="1" dirty="0">
                <a:solidFill>
                  <a:srgbClr val="FF3300"/>
                </a:solidFill>
                <a:latin typeface="+mn-lt"/>
                <a:ea typeface="华文新魏" panose="02010800040101010101" pitchFamily="2" charset="-122"/>
              </a:rPr>
              <a:t>	</a:t>
            </a:r>
            <a:r>
              <a:rPr lang="en-US" altLang="zh-CN" sz="2000" b="1" dirty="0" smtClean="0">
                <a:solidFill>
                  <a:srgbClr val="FF3300"/>
                </a:solidFill>
                <a:latin typeface="+mn-lt"/>
                <a:ea typeface="华文新魏" panose="02010800040101010101" pitchFamily="2" charset="-122"/>
              </a:rPr>
              <a:t>ENDM</a:t>
            </a:r>
            <a:endParaRPr lang="en-US" altLang="zh-CN" sz="2000" b="1" dirty="0">
              <a:solidFill>
                <a:srgbClr val="FF3300"/>
              </a:solidFill>
              <a:latin typeface="+mn-lt"/>
              <a:ea typeface="华文新魏" panose="02010800040101010101" pitchFamily="2" charset="-122"/>
            </a:endParaRPr>
          </a:p>
          <a:p>
            <a:r>
              <a:rPr lang="zh-CN" altLang="en-US" sz="2000" dirty="0">
                <a:latin typeface="宋体" panose="02010600030101010101" pitchFamily="2" charset="-122"/>
              </a:rPr>
              <a:t>这里，</a:t>
            </a:r>
            <a:r>
              <a:rPr lang="en-US" altLang="zh-CN" sz="2000" dirty="0">
                <a:latin typeface="宋体" panose="02010600030101010101" pitchFamily="2" charset="-122"/>
              </a:rPr>
              <a:t>&amp;</a:t>
            </a:r>
            <a:r>
              <a:rPr lang="zh-CN" altLang="en-US" sz="2000" dirty="0">
                <a:latin typeface="宋体" panose="02010600030101010101" pitchFamily="2" charset="-122"/>
              </a:rPr>
              <a:t>是一个操作符，它在宏体中可以作为形参的前缀，展开时可以把</a:t>
            </a:r>
            <a:r>
              <a:rPr lang="en-US" altLang="zh-CN" sz="2000" dirty="0">
                <a:latin typeface="宋体" panose="02010600030101010101" pitchFamily="2" charset="-122"/>
              </a:rPr>
              <a:t>&amp;</a:t>
            </a:r>
            <a:r>
              <a:rPr lang="zh-CN" altLang="en-US" sz="2000" dirty="0">
                <a:latin typeface="宋体" panose="02010600030101010101" pitchFamily="2" charset="-122"/>
              </a:rPr>
              <a:t>前后两个符号合并而形成一个符号。这个符号可以是操作码、操作数、或者是一个字符串</a:t>
            </a:r>
            <a:r>
              <a:rPr lang="zh-CN" altLang="en-US" sz="2000" dirty="0" smtClean="0">
                <a:latin typeface="宋体" panose="02010600030101010101" pitchFamily="2" charset="-122"/>
              </a:rPr>
              <a:t>。</a:t>
            </a:r>
            <a:endParaRPr lang="en-US" altLang="zh-CN" sz="2000" dirty="0">
              <a:solidFill>
                <a:srgbClr val="CC0000"/>
              </a:solidFill>
              <a:latin typeface="+mn-lt"/>
              <a:ea typeface="华文新魏" panose="02010800040101010101" pitchFamily="2" charset="-122"/>
            </a:endParaRPr>
          </a:p>
        </p:txBody>
      </p:sp>
      <p:sp>
        <p:nvSpPr>
          <p:cNvPr id="3" name="TextBox 2"/>
          <p:cNvSpPr txBox="1"/>
          <p:nvPr/>
        </p:nvSpPr>
        <p:spPr>
          <a:xfrm>
            <a:off x="6012160" y="1276028"/>
            <a:ext cx="2553904" cy="830997"/>
          </a:xfrm>
          <a:prstGeom prst="rect">
            <a:avLst/>
          </a:prstGeom>
          <a:noFill/>
          <a:ln>
            <a:solidFill>
              <a:srgbClr val="FF0000"/>
            </a:solidFill>
          </a:ln>
        </p:spPr>
        <p:txBody>
          <a:bodyPr wrap="none" rtlCol="0">
            <a:spAutoFit/>
          </a:bodyPr>
          <a:lstStyle/>
          <a:p>
            <a:r>
              <a:rPr lang="en-US" altLang="zh-CN" sz="4800" dirty="0">
                <a:solidFill>
                  <a:srgbClr val="FF0000"/>
                </a:solidFill>
              </a:rPr>
              <a:t>&amp;</a:t>
            </a:r>
            <a:r>
              <a:rPr lang="zh-CN" altLang="en-US" sz="4800" dirty="0">
                <a:solidFill>
                  <a:srgbClr val="FF0000"/>
                </a:solidFill>
              </a:rPr>
              <a:t>操作符</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5" name="Rectangle 4">
            <a:extLst>
              <a:ext uri="{FF2B5EF4-FFF2-40B4-BE49-F238E27FC236}">
                <a16:creationId xmlns:a16="http://schemas.microsoft.com/office/drawing/2014/main" xmlns="" id="{D1DFA5DD-6ED3-4E3B-99FC-93109E7917C7}"/>
              </a:ext>
            </a:extLst>
          </p:cNvPr>
          <p:cNvSpPr>
            <a:spLocks noChangeArrowheads="1"/>
          </p:cNvSpPr>
          <p:nvPr/>
        </p:nvSpPr>
        <p:spPr bwMode="auto">
          <a:xfrm>
            <a:off x="5076056" y="3077706"/>
            <a:ext cx="3996444" cy="3785652"/>
          </a:xfrm>
          <a:prstGeom prst="rect">
            <a:avLst/>
          </a:prstGeom>
          <a:solidFill>
            <a:schemeClr val="bg1"/>
          </a:solidFill>
          <a:ln w="9525">
            <a:solidFill>
              <a:srgbClr val="FF0000"/>
            </a:solidFill>
            <a:miter lim="800000"/>
            <a:headEnd/>
            <a:tailEnd/>
          </a:ln>
          <a:effectLs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0" dirty="0" smtClean="0">
                <a:ea typeface="华文新魏" panose="02010800040101010101" pitchFamily="2" charset="-122"/>
              </a:rPr>
              <a:t>宏定义</a:t>
            </a:r>
            <a:r>
              <a:rPr lang="en-US" altLang="zh-CN" sz="2000" b="0" dirty="0">
                <a:ea typeface="华文新魏" panose="02010800040101010101" pitchFamily="2" charset="-122"/>
              </a:rPr>
              <a:t>:</a:t>
            </a:r>
          </a:p>
          <a:p>
            <a:pPr lvl="2"/>
            <a:r>
              <a:rPr lang="en-US" altLang="zh-CN" sz="2000" b="0" dirty="0">
                <a:ea typeface="华文新魏" panose="02010800040101010101" pitchFamily="2" charset="-122"/>
              </a:rPr>
              <a:t>  </a:t>
            </a:r>
            <a:r>
              <a:rPr lang="en-US" altLang="zh-CN" sz="2000" b="0" dirty="0" err="1" smtClean="0">
                <a:ea typeface="华文新魏" panose="02010800040101010101" pitchFamily="2" charset="-122"/>
              </a:rPr>
              <a:t>Moveto</a:t>
            </a:r>
            <a:r>
              <a:rPr lang="en-US" altLang="zh-CN" sz="2000" b="0" dirty="0" smtClean="0">
                <a:ea typeface="华文新魏" panose="02010800040101010101" pitchFamily="2" charset="-122"/>
              </a:rPr>
              <a:t>  </a:t>
            </a:r>
            <a:r>
              <a:rPr lang="en-US" altLang="zh-CN" sz="2000" b="0" dirty="0">
                <a:ea typeface="华文新魏" panose="02010800040101010101" pitchFamily="2" charset="-122"/>
              </a:rPr>
              <a:t>MACRO  P1</a:t>
            </a:r>
          </a:p>
          <a:p>
            <a:pPr lvl="2"/>
            <a:r>
              <a:rPr lang="en-US" altLang="zh-CN" sz="2000" b="0" dirty="0">
                <a:ea typeface="华文新魏" panose="02010800040101010101" pitchFamily="2" charset="-122"/>
              </a:rPr>
              <a:t>        JMP	TO&amp;P1</a:t>
            </a:r>
          </a:p>
          <a:p>
            <a:pPr lvl="2"/>
            <a:r>
              <a:rPr lang="en-US" altLang="zh-CN" sz="2000" b="0" dirty="0">
                <a:ea typeface="华文新魏" panose="02010800040101010101" pitchFamily="2" charset="-122"/>
              </a:rPr>
              <a:t>  ENDM</a:t>
            </a:r>
          </a:p>
          <a:p>
            <a:r>
              <a:rPr lang="zh-CN" altLang="en-US" sz="2000" b="0" dirty="0">
                <a:ea typeface="华文新魏" panose="02010800040101010101" pitchFamily="2" charset="-122"/>
              </a:rPr>
              <a:t>宏调用</a:t>
            </a:r>
            <a:r>
              <a:rPr lang="en-US" altLang="zh-CN" sz="2000" b="0" dirty="0">
                <a:ea typeface="华文新魏" panose="02010800040101010101" pitchFamily="2" charset="-122"/>
              </a:rPr>
              <a:t>:</a:t>
            </a:r>
          </a:p>
          <a:p>
            <a:r>
              <a:rPr lang="en-US" altLang="zh-CN" sz="2000" b="0" dirty="0">
                <a:ea typeface="华文新魏" panose="02010800040101010101" pitchFamily="2" charset="-122"/>
              </a:rPr>
              <a:t>	</a:t>
            </a:r>
            <a:r>
              <a:rPr lang="en-US" altLang="zh-CN" sz="2000" b="0" dirty="0">
                <a:ea typeface="华文新魏" panose="02010800040101010101" pitchFamily="2" charset="-122"/>
              </a:rPr>
              <a:t> </a:t>
            </a:r>
            <a:r>
              <a:rPr lang="en-US" altLang="zh-CN" sz="2000" b="0" dirty="0" err="1" smtClean="0">
                <a:ea typeface="华文新魏" panose="02010800040101010101" pitchFamily="2" charset="-122"/>
              </a:rPr>
              <a:t>Moveto</a:t>
            </a:r>
            <a:r>
              <a:rPr lang="en-US" altLang="zh-CN" sz="2000" b="0" dirty="0" smtClean="0">
                <a:ea typeface="华文新魏" panose="02010800040101010101" pitchFamily="2" charset="-122"/>
              </a:rPr>
              <a:t>   </a:t>
            </a:r>
            <a:r>
              <a:rPr lang="en-US" altLang="zh-CN" sz="2000" b="0" dirty="0">
                <a:ea typeface="华文新魏" panose="02010800040101010101" pitchFamily="2" charset="-122"/>
              </a:rPr>
              <a:t>ONE</a:t>
            </a:r>
          </a:p>
          <a:p>
            <a:r>
              <a:rPr lang="en-US" altLang="zh-CN" sz="2000" b="0" dirty="0">
                <a:ea typeface="华文新魏" panose="02010800040101010101" pitchFamily="2" charset="-122"/>
              </a:rPr>
              <a:t>	......</a:t>
            </a:r>
          </a:p>
          <a:p>
            <a:r>
              <a:rPr lang="en-US" altLang="zh-CN" sz="2000" b="0" dirty="0">
                <a:ea typeface="华文新魏" panose="02010800040101010101" pitchFamily="2" charset="-122"/>
              </a:rPr>
              <a:t>	</a:t>
            </a:r>
            <a:r>
              <a:rPr lang="en-US" altLang="zh-CN" sz="2000" b="0" dirty="0">
                <a:ea typeface="华文新魏" panose="02010800040101010101" pitchFamily="2" charset="-122"/>
              </a:rPr>
              <a:t> </a:t>
            </a:r>
            <a:r>
              <a:rPr lang="en-US" altLang="zh-CN" sz="2000" b="0" dirty="0" err="1" smtClean="0">
                <a:ea typeface="华文新魏" panose="02010800040101010101" pitchFamily="2" charset="-122"/>
              </a:rPr>
              <a:t>Moveto</a:t>
            </a:r>
            <a:r>
              <a:rPr lang="en-US" altLang="zh-CN" sz="2000" b="0" dirty="0" smtClean="0">
                <a:ea typeface="华文新魏" panose="02010800040101010101" pitchFamily="2" charset="-122"/>
              </a:rPr>
              <a:t>   </a:t>
            </a:r>
            <a:r>
              <a:rPr lang="en-US" altLang="zh-CN" sz="2000" b="0" dirty="0">
                <a:ea typeface="华文新魏" panose="02010800040101010101" pitchFamily="2" charset="-122"/>
              </a:rPr>
              <a:t>TWO</a:t>
            </a:r>
          </a:p>
          <a:p>
            <a:r>
              <a:rPr lang="zh-CN" altLang="en-US" sz="2000" b="0" dirty="0">
                <a:ea typeface="华文新魏" panose="02010800040101010101" pitchFamily="2" charset="-122"/>
              </a:rPr>
              <a:t>宏展开：</a:t>
            </a:r>
          </a:p>
          <a:p>
            <a:r>
              <a:rPr lang="en-US" altLang="zh-CN" sz="2000" b="0" dirty="0">
                <a:ea typeface="华文新魏" panose="02010800040101010101" pitchFamily="2" charset="-122"/>
              </a:rPr>
              <a:t>	1   JMP TOONE</a:t>
            </a:r>
          </a:p>
          <a:p>
            <a:r>
              <a:rPr lang="en-US" altLang="zh-CN" sz="2000" b="0" dirty="0">
                <a:ea typeface="华文新魏" panose="02010800040101010101" pitchFamily="2" charset="-122"/>
              </a:rPr>
              <a:t>	1   ......</a:t>
            </a:r>
          </a:p>
          <a:p>
            <a:r>
              <a:rPr lang="en-US" altLang="zh-CN" sz="2000" b="0" dirty="0">
                <a:solidFill>
                  <a:srgbClr val="CC0000"/>
                </a:solidFill>
                <a:ea typeface="华文新魏" panose="02010800040101010101" pitchFamily="2" charset="-122"/>
              </a:rPr>
              <a:t>	1   JMP TOTWO</a:t>
            </a:r>
          </a:p>
        </p:txBody>
      </p:sp>
      <p:sp>
        <p:nvSpPr>
          <p:cNvPr id="2" name="矩形 1"/>
          <p:cNvSpPr/>
          <p:nvPr/>
        </p:nvSpPr>
        <p:spPr>
          <a:xfrm>
            <a:off x="888029" y="3664188"/>
            <a:ext cx="3420380" cy="3170099"/>
          </a:xfrm>
          <a:prstGeom prst="rect">
            <a:avLst/>
          </a:prstGeom>
        </p:spPr>
        <p:txBody>
          <a:bodyPr wrap="square">
            <a:spAutoFit/>
          </a:bodyPr>
          <a:lstStyle/>
          <a:p>
            <a:r>
              <a:rPr lang="zh-CN" altLang="en-US" sz="2000" dirty="0"/>
              <a:t>宏调用：</a:t>
            </a:r>
          </a:p>
          <a:p>
            <a:r>
              <a:rPr lang="zh-CN" altLang="en-US" sz="2000" dirty="0"/>
              <a:t>	</a:t>
            </a:r>
            <a:r>
              <a:rPr lang="en-US" altLang="zh-CN" sz="2000" dirty="0"/>
              <a:t>LEAP	Z, THERE</a:t>
            </a:r>
          </a:p>
          <a:p>
            <a:r>
              <a:rPr lang="en-US" altLang="zh-CN" sz="2000" dirty="0"/>
              <a:t>	…</a:t>
            </a:r>
          </a:p>
          <a:p>
            <a:r>
              <a:rPr lang="en-US" altLang="zh-CN" sz="2000" dirty="0"/>
              <a:t>	LEAP	NZ, HERE</a:t>
            </a:r>
          </a:p>
          <a:p>
            <a:r>
              <a:rPr lang="en-US" altLang="zh-CN" sz="2000" dirty="0"/>
              <a:t>	…</a:t>
            </a:r>
          </a:p>
          <a:p>
            <a:r>
              <a:rPr lang="zh-CN" altLang="en-US" sz="2000" dirty="0"/>
              <a:t>宏展开：</a:t>
            </a:r>
          </a:p>
          <a:p>
            <a:r>
              <a:rPr lang="en-US" altLang="zh-CN" sz="2000" dirty="0"/>
              <a:t>JZ	THERE</a:t>
            </a:r>
          </a:p>
          <a:p>
            <a:r>
              <a:rPr lang="en-US" altLang="zh-CN" sz="2000" dirty="0"/>
              <a:t>	…</a:t>
            </a:r>
          </a:p>
          <a:p>
            <a:r>
              <a:rPr lang="en-US" altLang="zh-CN" sz="2000" dirty="0"/>
              <a:t>JNZ	HERE</a:t>
            </a:r>
          </a:p>
          <a:p>
            <a:r>
              <a:rPr lang="en-US" altLang="zh-CN" sz="2000" dirty="0"/>
              <a:t>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6"/>
          <p:cNvSpPr>
            <a:spLocks noChangeArrowheads="1"/>
          </p:cNvSpPr>
          <p:nvPr/>
        </p:nvSpPr>
        <p:spPr bwMode="auto">
          <a:xfrm>
            <a:off x="863588" y="2385923"/>
            <a:ext cx="777557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FF3300"/>
                </a:solidFill>
                <a:latin typeface="+mn-lt"/>
              </a:rPr>
              <a:t>%</a:t>
            </a:r>
            <a:r>
              <a:rPr lang="zh-CN" altLang="en-US" b="1" dirty="0">
                <a:solidFill>
                  <a:srgbClr val="FF3300"/>
                </a:solidFill>
                <a:latin typeface="+mn-lt"/>
              </a:rPr>
              <a:t>的使用</a:t>
            </a:r>
            <a:r>
              <a:rPr lang="zh-CN" altLang="en-US" b="1" dirty="0">
                <a:latin typeface="+mn-lt"/>
              </a:rPr>
              <a:t> </a:t>
            </a:r>
          </a:p>
          <a:p>
            <a:r>
              <a:rPr lang="en-US" altLang="zh-CN" b="1" dirty="0">
                <a:latin typeface="+mn-lt"/>
              </a:rPr>
              <a:t>DISP  </a:t>
            </a:r>
            <a:r>
              <a:rPr lang="en-US" altLang="zh-CN" b="1" dirty="0">
                <a:solidFill>
                  <a:srgbClr val="FF3300"/>
                </a:solidFill>
                <a:latin typeface="+mn-lt"/>
              </a:rPr>
              <a:t>MACRO</a:t>
            </a:r>
            <a:r>
              <a:rPr lang="en-US" altLang="zh-CN" b="1" dirty="0">
                <a:latin typeface="+mn-lt"/>
              </a:rPr>
              <a:t>  X</a:t>
            </a:r>
          </a:p>
          <a:p>
            <a:r>
              <a:rPr lang="en-US" altLang="zh-CN" b="1" dirty="0">
                <a:latin typeface="+mn-lt"/>
              </a:rPr>
              <a:t>          String	DB	 ‘ANSWER:’, ‘&amp;X’,‘$’</a:t>
            </a:r>
          </a:p>
          <a:p>
            <a:r>
              <a:rPr lang="en-US" altLang="zh-CN" b="1" dirty="0">
                <a:latin typeface="+mn-lt"/>
              </a:rPr>
              <a:t>          </a:t>
            </a:r>
            <a:r>
              <a:rPr lang="en-US" altLang="zh-CN" b="1" dirty="0">
                <a:solidFill>
                  <a:srgbClr val="FF3300"/>
                </a:solidFill>
                <a:latin typeface="+mn-lt"/>
              </a:rPr>
              <a:t>ENDM</a:t>
            </a:r>
          </a:p>
          <a:p>
            <a:endParaRPr lang="en-US" altLang="zh-CN" b="1" dirty="0">
              <a:solidFill>
                <a:srgbClr val="FF3300"/>
              </a:solidFill>
              <a:latin typeface="+mn-lt"/>
            </a:endParaRPr>
          </a:p>
          <a:p>
            <a:r>
              <a:rPr lang="zh-CN" altLang="en-US" b="1" dirty="0">
                <a:latin typeface="+mn-lt"/>
              </a:rPr>
              <a:t>宏调用：</a:t>
            </a:r>
            <a:r>
              <a:rPr lang="en-US" altLang="zh-CN" b="1" dirty="0">
                <a:solidFill>
                  <a:schemeClr val="accent2"/>
                </a:solidFill>
                <a:latin typeface="+mn-lt"/>
              </a:rPr>
              <a:t>DISP  %(2*11-8)</a:t>
            </a:r>
            <a:r>
              <a:rPr lang="zh-CN" altLang="en-US" b="1" dirty="0">
                <a:latin typeface="+mn-lt"/>
              </a:rPr>
              <a:t>产生的宏扩展为：</a:t>
            </a:r>
          </a:p>
          <a:p>
            <a:r>
              <a:rPr lang="zh-CN" altLang="en-US" b="1" dirty="0">
                <a:latin typeface="+mn-lt"/>
              </a:rPr>
              <a:t>    </a:t>
            </a:r>
            <a:r>
              <a:rPr lang="en-US" altLang="zh-CN" b="1" dirty="0">
                <a:solidFill>
                  <a:schemeClr val="accent2"/>
                </a:solidFill>
                <a:latin typeface="+mn-lt"/>
              </a:rPr>
              <a:t>1	String	  DB	 ‘ANSWER:’, ‘14’, ‘$’</a:t>
            </a:r>
          </a:p>
          <a:p>
            <a:endParaRPr lang="en-US" altLang="zh-CN" b="1" dirty="0">
              <a:solidFill>
                <a:schemeClr val="accent2"/>
              </a:solidFill>
              <a:latin typeface="+mn-lt"/>
            </a:endParaRPr>
          </a:p>
          <a:p>
            <a:r>
              <a:rPr lang="zh-CN" altLang="en-US" b="1" dirty="0">
                <a:latin typeface="+mn-lt"/>
              </a:rPr>
              <a:t>不使用符号“％”的宏调用：</a:t>
            </a:r>
            <a:r>
              <a:rPr lang="en-US" altLang="zh-CN" b="1" dirty="0">
                <a:solidFill>
                  <a:schemeClr val="accent2"/>
                </a:solidFill>
                <a:latin typeface="+mn-lt"/>
              </a:rPr>
              <a:t>DISP  2*11-8</a:t>
            </a:r>
          </a:p>
          <a:p>
            <a:r>
              <a:rPr lang="zh-CN" altLang="en-US" b="1" dirty="0">
                <a:latin typeface="+mn-lt"/>
              </a:rPr>
              <a:t>产生的宏扩展却是：</a:t>
            </a:r>
          </a:p>
          <a:p>
            <a:r>
              <a:rPr lang="zh-CN" altLang="en-US" dirty="0">
                <a:solidFill>
                  <a:schemeClr val="accent2"/>
                </a:solidFill>
                <a:latin typeface="+mn-lt"/>
                <a:ea typeface="华文新魏" panose="02010800040101010101" pitchFamily="2" charset="-122"/>
              </a:rPr>
              <a:t>    </a:t>
            </a:r>
            <a:r>
              <a:rPr lang="en-US" altLang="zh-CN" dirty="0">
                <a:solidFill>
                  <a:schemeClr val="accent2"/>
                </a:solidFill>
                <a:latin typeface="+mn-lt"/>
                <a:ea typeface="华文新魏" panose="02010800040101010101" pitchFamily="2" charset="-122"/>
              </a:rPr>
              <a:t>1	String	</a:t>
            </a:r>
            <a:r>
              <a:rPr lang="en-US" altLang="zh-CN" b="1" dirty="0">
                <a:latin typeface="+mn-lt"/>
                <a:ea typeface="华文新魏" panose="02010800040101010101" pitchFamily="2" charset="-122"/>
              </a:rPr>
              <a:t>   </a:t>
            </a:r>
            <a:r>
              <a:rPr lang="en-US" altLang="zh-CN" b="1" dirty="0">
                <a:solidFill>
                  <a:schemeClr val="accent2"/>
                </a:solidFill>
                <a:latin typeface="+mn-lt"/>
                <a:ea typeface="华文新魏" panose="02010800040101010101" pitchFamily="2" charset="-122"/>
              </a:rPr>
              <a:t>DB	 ‘ANSWER:</a:t>
            </a:r>
            <a:r>
              <a:rPr lang="en-US" altLang="zh-CN" dirty="0">
                <a:solidFill>
                  <a:schemeClr val="accent2"/>
                </a:solidFill>
                <a:latin typeface="+mn-lt"/>
                <a:ea typeface="华文新魏" panose="02010800040101010101" pitchFamily="2" charset="-122"/>
              </a:rPr>
              <a:t>’</a:t>
            </a:r>
            <a:r>
              <a:rPr lang="en-US" altLang="zh-CN" b="1" dirty="0">
                <a:solidFill>
                  <a:schemeClr val="accent2"/>
                </a:solidFill>
                <a:latin typeface="+mn-lt"/>
                <a:ea typeface="华文新魏" panose="02010800040101010101" pitchFamily="2" charset="-122"/>
              </a:rPr>
              <a:t>,  ‘2*11-8’, ‘$’</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4" name="TextBox 15">
            <a:extLst>
              <a:ext uri="{FF2B5EF4-FFF2-40B4-BE49-F238E27FC236}">
                <a16:creationId xmlns:a16="http://schemas.microsoft.com/office/drawing/2014/main" xmlns="" id="{BDC84E73-A105-4415-B852-FFBF64A6E4BA}"/>
              </a:ext>
            </a:extLst>
          </p:cNvPr>
          <p:cNvSpPr txBox="1"/>
          <p:nvPr/>
        </p:nvSpPr>
        <p:spPr>
          <a:xfrm>
            <a:off x="452304" y="1108464"/>
            <a:ext cx="2656496" cy="830997"/>
          </a:xfrm>
          <a:prstGeom prst="rect">
            <a:avLst/>
          </a:prstGeom>
          <a:noFill/>
          <a:ln>
            <a:solidFill>
              <a:srgbClr val="FF0000"/>
            </a:solidFill>
          </a:ln>
        </p:spPr>
        <p:txBody>
          <a:bodyPr wrap="none" rtlCol="0">
            <a:spAutoFit/>
          </a:bodyPr>
          <a:lstStyle/>
          <a:p>
            <a:r>
              <a:rPr lang="en-US" altLang="zh-CN" sz="4800" dirty="0">
                <a:solidFill>
                  <a:srgbClr val="FF0000"/>
                </a:solidFill>
              </a:rPr>
              <a:t>%</a:t>
            </a:r>
            <a:r>
              <a:rPr lang="zh-CN" altLang="en-US" sz="4800" dirty="0">
                <a:solidFill>
                  <a:srgbClr val="FF0000"/>
                </a:solidFill>
              </a:rPr>
              <a:t>操作符</a:t>
            </a:r>
          </a:p>
        </p:txBody>
      </p:sp>
      <p:sp>
        <p:nvSpPr>
          <p:cNvPr id="5" name="矩形 4">
            <a:extLst>
              <a:ext uri="{FF2B5EF4-FFF2-40B4-BE49-F238E27FC236}">
                <a16:creationId xmlns:a16="http://schemas.microsoft.com/office/drawing/2014/main" xmlns="" id="{8174AA9B-3CF7-49C7-BD79-592ABC059CE6}"/>
              </a:ext>
            </a:extLst>
          </p:cNvPr>
          <p:cNvSpPr/>
          <p:nvPr/>
        </p:nvSpPr>
        <p:spPr>
          <a:xfrm>
            <a:off x="3491880" y="969965"/>
            <a:ext cx="5303477" cy="1569660"/>
          </a:xfrm>
          <a:prstGeom prst="rect">
            <a:avLst/>
          </a:prstGeom>
        </p:spPr>
        <p:txBody>
          <a:bodyPr wrap="square">
            <a:spAutoFit/>
          </a:bodyPr>
          <a:lstStyle/>
          <a:p>
            <a:r>
              <a:rPr lang="zh-CN" altLang="en-US" dirty="0">
                <a:solidFill>
                  <a:srgbClr val="CC0000"/>
                </a:solidFill>
                <a:ea typeface="华文新魏" panose="02010800040101010101" pitchFamily="2" charset="-122"/>
              </a:rPr>
              <a:t>格式：</a:t>
            </a:r>
            <a:r>
              <a:rPr lang="en-US" altLang="zh-CN" dirty="0">
                <a:solidFill>
                  <a:srgbClr val="CC0000"/>
                </a:solidFill>
                <a:ea typeface="华文新魏" panose="02010800040101010101" pitchFamily="2" charset="-122"/>
              </a:rPr>
              <a:t>%</a:t>
            </a:r>
            <a:r>
              <a:rPr lang="zh-CN" altLang="en-US" dirty="0">
                <a:solidFill>
                  <a:srgbClr val="CC0000"/>
                </a:solidFill>
                <a:ea typeface="华文新魏" panose="02010800040101010101" pitchFamily="2" charset="-122"/>
              </a:rPr>
              <a:t>表达式</a:t>
            </a:r>
            <a:endParaRPr lang="en-US" altLang="zh-CN" dirty="0">
              <a:solidFill>
                <a:srgbClr val="CC0000"/>
              </a:solidFill>
              <a:ea typeface="华文新魏" panose="02010800040101010101" pitchFamily="2" charset="-122"/>
            </a:endParaRPr>
          </a:p>
          <a:p>
            <a:pPr algn="just"/>
            <a:r>
              <a:rPr lang="zh-CN" altLang="en-US" dirty="0">
                <a:latin typeface="宋体" panose="02010600030101010101" pitchFamily="2" charset="-122"/>
              </a:rPr>
              <a:t>汇编程序把跟在</a:t>
            </a:r>
            <a:r>
              <a:rPr lang="en-US" altLang="zh-CN" dirty="0">
                <a:latin typeface="宋体" panose="02010600030101010101" pitchFamily="2" charset="-122"/>
              </a:rPr>
              <a:t>%</a:t>
            </a:r>
            <a:r>
              <a:rPr lang="zh-CN" altLang="en-US" dirty="0">
                <a:latin typeface="宋体" panose="02010600030101010101" pitchFamily="2" charset="-122"/>
              </a:rPr>
              <a:t>之后的表达式的值转换成当前基数下的数。在展开期间，用这个数来取代形参。</a:t>
            </a:r>
            <a:endParaRPr lang="en-US" altLang="zh-CN"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49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3527884" y="1108464"/>
            <a:ext cx="5267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1" dirty="0">
                <a:solidFill>
                  <a:srgbClr val="FF3300"/>
                </a:solidFill>
                <a:latin typeface="+mn-lt"/>
                <a:ea typeface="华文新魏" panose="02010800040101010101" pitchFamily="2" charset="-122"/>
              </a:rPr>
              <a:t>注意：</a:t>
            </a:r>
            <a:r>
              <a:rPr lang="zh-CN" altLang="en-US" b="1" dirty="0">
                <a:latin typeface="宋体" panose="02010600030101010101" pitchFamily="2" charset="-122"/>
              </a:rPr>
              <a:t>在实参中使用“</a:t>
            </a:r>
            <a:r>
              <a:rPr lang="en-US" altLang="zh-CN" b="1" dirty="0">
                <a:latin typeface="宋体" panose="02010600030101010101" pitchFamily="2" charset="-122"/>
              </a:rPr>
              <a:t>&amp;”</a:t>
            </a:r>
            <a:r>
              <a:rPr lang="zh-CN" altLang="en-US" b="1" dirty="0">
                <a:latin typeface="宋体" panose="02010600030101010101" pitchFamily="2" charset="-122"/>
              </a:rPr>
              <a:t>、“</a:t>
            </a:r>
            <a:r>
              <a:rPr lang="en-US" altLang="zh-CN" b="1" dirty="0">
                <a:latin typeface="宋体" panose="02010600030101010101" pitchFamily="2" charset="-122"/>
              </a:rPr>
              <a:t>%”</a:t>
            </a:r>
            <a:r>
              <a:rPr lang="zh-CN" altLang="en-US" b="1" dirty="0">
                <a:latin typeface="宋体" panose="02010600030101010101" pitchFamily="2" charset="-122"/>
              </a:rPr>
              <a:t>等符号，但不作宏运算符时，就必须在其前使用</a:t>
            </a:r>
            <a:r>
              <a:rPr lang="zh-CN" altLang="en-US" b="1" dirty="0">
                <a:solidFill>
                  <a:srgbClr val="FF0000"/>
                </a:solidFill>
                <a:latin typeface="宋体" panose="02010600030101010101" pitchFamily="2" charset="-122"/>
              </a:rPr>
              <a:t>！</a:t>
            </a:r>
            <a:r>
              <a:rPr lang="zh-CN" altLang="en-US" b="1" dirty="0">
                <a:latin typeface="宋体" panose="02010600030101010101" pitchFamily="2" charset="-122"/>
              </a:rPr>
              <a:t>”。 </a:t>
            </a:r>
          </a:p>
        </p:txBody>
      </p:sp>
      <p:sp>
        <p:nvSpPr>
          <p:cNvPr id="64517" name="Rectangle 5"/>
          <p:cNvSpPr>
            <a:spLocks noChangeArrowheads="1"/>
          </p:cNvSpPr>
          <p:nvPr/>
        </p:nvSpPr>
        <p:spPr bwMode="auto">
          <a:xfrm>
            <a:off x="971600" y="2607314"/>
            <a:ext cx="700929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latin typeface="+mn-lt"/>
              </a:rPr>
              <a:t>如：</a:t>
            </a:r>
          </a:p>
          <a:p>
            <a:r>
              <a:rPr lang="zh-CN" altLang="en-US" b="1" dirty="0">
                <a:latin typeface="+mn-lt"/>
              </a:rPr>
              <a:t>     </a:t>
            </a:r>
            <a:r>
              <a:rPr lang="en-US" altLang="zh-CN" b="1" dirty="0">
                <a:latin typeface="+mn-lt"/>
              </a:rPr>
              <a:t>DISP  MACRO  X</a:t>
            </a:r>
          </a:p>
          <a:p>
            <a:r>
              <a:rPr lang="en-US" altLang="zh-CN" b="1" dirty="0">
                <a:latin typeface="+mn-lt"/>
              </a:rPr>
              <a:t>               </a:t>
            </a:r>
            <a:r>
              <a:rPr lang="en-US" altLang="zh-CN" dirty="0">
                <a:latin typeface="+mn-lt"/>
              </a:rPr>
              <a:t>String	</a:t>
            </a:r>
            <a:r>
              <a:rPr lang="en-US" altLang="zh-CN" b="1" dirty="0">
                <a:latin typeface="+mn-lt"/>
              </a:rPr>
              <a:t>DB	‘ANSWER:’, ‘&amp;X’,‘$’</a:t>
            </a:r>
          </a:p>
          <a:p>
            <a:r>
              <a:rPr lang="en-US" altLang="zh-CN" b="1" dirty="0">
                <a:latin typeface="+mn-lt"/>
              </a:rPr>
              <a:t>    ENDM</a:t>
            </a:r>
          </a:p>
          <a:p>
            <a:endParaRPr lang="en-US" altLang="zh-CN" b="1" dirty="0">
              <a:latin typeface="+mn-lt"/>
            </a:endParaRPr>
          </a:p>
          <a:p>
            <a:r>
              <a:rPr lang="zh-CN" altLang="en-US" b="1" dirty="0">
                <a:latin typeface="+mn-lt"/>
              </a:rPr>
              <a:t>宏调用：  </a:t>
            </a:r>
            <a:r>
              <a:rPr lang="en-US" altLang="zh-CN" b="1" dirty="0">
                <a:latin typeface="+mn-lt"/>
              </a:rPr>
              <a:t>DISP     !</a:t>
            </a:r>
            <a:r>
              <a:rPr lang="en-US" altLang="zh-CN" b="1" dirty="0">
                <a:solidFill>
                  <a:srgbClr val="FF3300"/>
                </a:solidFill>
                <a:latin typeface="+mn-lt"/>
              </a:rPr>
              <a:t>%(2*11-8)</a:t>
            </a:r>
          </a:p>
          <a:p>
            <a:endParaRPr lang="en-US" altLang="zh-CN" b="1" dirty="0">
              <a:latin typeface="+mn-lt"/>
            </a:endParaRPr>
          </a:p>
          <a:p>
            <a:r>
              <a:rPr lang="zh-CN" altLang="en-US" b="1" dirty="0">
                <a:latin typeface="+mn-lt"/>
              </a:rPr>
              <a:t>产生的宏扩展为：</a:t>
            </a:r>
          </a:p>
          <a:p>
            <a:r>
              <a:rPr lang="en-US" altLang="zh-CN" dirty="0">
                <a:latin typeface="+mn-lt"/>
                <a:ea typeface="华文新魏" panose="02010800040101010101" pitchFamily="2" charset="-122"/>
              </a:rPr>
              <a:t>1	String	   DB	 ‘ANSWER:’,  </a:t>
            </a:r>
            <a:r>
              <a:rPr lang="en-US" altLang="zh-CN" dirty="0">
                <a:solidFill>
                  <a:srgbClr val="FF0000"/>
                </a:solidFill>
                <a:latin typeface="+mn-lt"/>
                <a:ea typeface="华文新魏" panose="02010800040101010101" pitchFamily="2" charset="-122"/>
              </a:rPr>
              <a:t>‘</a:t>
            </a:r>
            <a:r>
              <a:rPr lang="en-US" altLang="zh-CN" dirty="0">
                <a:solidFill>
                  <a:srgbClr val="FF0000"/>
                </a:solidFill>
                <a:latin typeface="+mn-lt"/>
              </a:rPr>
              <a:t>%(2*11-8</a:t>
            </a:r>
            <a:r>
              <a:rPr lang="en-US" altLang="zh-CN" dirty="0">
                <a:solidFill>
                  <a:srgbClr val="FF3300"/>
                </a:solidFill>
                <a:latin typeface="+mn-lt"/>
              </a:rPr>
              <a:t>)</a:t>
            </a:r>
            <a:r>
              <a:rPr lang="en-US" altLang="zh-CN" dirty="0">
                <a:solidFill>
                  <a:schemeClr val="accent2"/>
                </a:solidFill>
                <a:latin typeface="+mn-lt"/>
                <a:ea typeface="华文新魏" panose="02010800040101010101" pitchFamily="2" charset="-122"/>
              </a:rPr>
              <a:t>’</a:t>
            </a:r>
            <a:r>
              <a:rPr lang="en-US" altLang="zh-CN" dirty="0">
                <a:latin typeface="+mn-lt"/>
                <a:ea typeface="华文新魏" panose="02010800040101010101" pitchFamily="2" charset="-122"/>
              </a:rPr>
              <a:t>, ‘$’</a:t>
            </a:r>
            <a:endParaRPr lang="en-US" altLang="zh-CN" b="1" dirty="0">
              <a:latin typeface="+mn-lt"/>
              <a:ea typeface="华文新魏" panose="0201080004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5" name="TextBox 15">
            <a:extLst>
              <a:ext uri="{FF2B5EF4-FFF2-40B4-BE49-F238E27FC236}">
                <a16:creationId xmlns:a16="http://schemas.microsoft.com/office/drawing/2014/main" xmlns="" id="{45D6DA9B-0623-42E4-A995-CB07D2FD5363}"/>
              </a:ext>
            </a:extLst>
          </p:cNvPr>
          <p:cNvSpPr txBox="1"/>
          <p:nvPr/>
        </p:nvSpPr>
        <p:spPr>
          <a:xfrm>
            <a:off x="647564" y="1293130"/>
            <a:ext cx="2659702" cy="830997"/>
          </a:xfrm>
          <a:prstGeom prst="rect">
            <a:avLst/>
          </a:prstGeom>
          <a:noFill/>
          <a:ln>
            <a:solidFill>
              <a:srgbClr val="FF0000"/>
            </a:solidFill>
          </a:ln>
        </p:spPr>
        <p:txBody>
          <a:bodyPr wrap="none" rtlCol="0">
            <a:spAutoFit/>
          </a:bodyPr>
          <a:lstStyle/>
          <a:p>
            <a:r>
              <a:rPr lang="zh-CN" altLang="en-US" sz="4800" dirty="0">
                <a:solidFill>
                  <a:srgbClr val="FF0000"/>
                </a:solidFill>
              </a:rPr>
              <a:t>！操作符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3" name="Rectangle 3"/>
          <p:cNvSpPr>
            <a:spLocks noGrp="1" noChangeArrowheads="1"/>
          </p:cNvSpPr>
          <p:nvPr>
            <p:ph type="body" idx="1"/>
          </p:nvPr>
        </p:nvSpPr>
        <p:spPr>
          <a:xfrm>
            <a:off x="323850" y="908050"/>
            <a:ext cx="4896222" cy="5399088"/>
          </a:xfrm>
        </p:spPr>
        <p:txBody>
          <a:bodyPr/>
          <a:lstStyle/>
          <a:p>
            <a:pPr marL="0" indent="0" eaLnBrk="1" hangingPunct="1">
              <a:spcBef>
                <a:spcPct val="15000"/>
              </a:spcBef>
              <a:buFont typeface="Wingdings" panose="05000000000000000000" pitchFamily="2" charset="2"/>
              <a:buNone/>
            </a:pPr>
            <a:r>
              <a:rPr lang="en-US" altLang="zh-CN" sz="2400" dirty="0">
                <a:solidFill>
                  <a:schemeClr val="tx1"/>
                </a:solidFill>
                <a:effectLst/>
              </a:rPr>
              <a:t>【</a:t>
            </a:r>
            <a:r>
              <a:rPr lang="zh-CN" altLang="en-US" sz="2400" dirty="0">
                <a:solidFill>
                  <a:schemeClr val="tx1"/>
                </a:solidFill>
                <a:effectLst/>
              </a:rPr>
              <a:t>例</a:t>
            </a:r>
            <a:r>
              <a:rPr lang="en-US" altLang="zh-CN" sz="2400" dirty="0">
                <a:solidFill>
                  <a:schemeClr val="tx1"/>
                </a:solidFill>
                <a:effectLst/>
              </a:rPr>
              <a:t>7.8】</a:t>
            </a:r>
            <a:r>
              <a:rPr lang="zh-CN" altLang="en-US" sz="2400" dirty="0">
                <a:solidFill>
                  <a:schemeClr val="tx1"/>
                </a:solidFill>
                <a:effectLst/>
              </a:rPr>
              <a:t>宏定义体中允许使用标号</a:t>
            </a:r>
          </a:p>
          <a:p>
            <a:pPr marL="0" indent="0" eaLnBrk="1" hangingPunct="1">
              <a:spcBef>
                <a:spcPct val="15000"/>
              </a:spcBef>
              <a:buFont typeface="Wingdings" panose="05000000000000000000" pitchFamily="2" charset="2"/>
              <a:buNone/>
            </a:pPr>
            <a:r>
              <a:rPr lang="zh-CN" altLang="en-US" sz="2000" b="0" dirty="0">
                <a:solidFill>
                  <a:schemeClr val="tx1"/>
                </a:solidFill>
                <a:effectLst/>
              </a:rPr>
              <a:t>    </a:t>
            </a:r>
            <a:endParaRPr lang="en-US" altLang="zh-CN" sz="2000" b="0" dirty="0">
              <a:solidFill>
                <a:schemeClr val="tx1"/>
              </a:solidFill>
              <a:effectLst/>
            </a:endParaRPr>
          </a:p>
          <a:p>
            <a:pPr marL="0" indent="0" eaLnBrk="1" hangingPunct="1">
              <a:spcBef>
                <a:spcPct val="15000"/>
              </a:spcBef>
              <a:buFont typeface="Wingdings" panose="05000000000000000000" pitchFamily="2" charset="2"/>
              <a:buNone/>
            </a:pPr>
            <a:r>
              <a:rPr lang="zh-CN" altLang="en-US" sz="2000" b="0" dirty="0">
                <a:solidFill>
                  <a:schemeClr val="tx1"/>
                </a:solidFill>
                <a:effectLst/>
              </a:rPr>
              <a:t>宏定义：</a:t>
            </a:r>
            <a:endParaRPr lang="en-US" altLang="zh-CN" sz="2000" b="0" dirty="0">
              <a:solidFill>
                <a:schemeClr val="tx1"/>
              </a:solidFill>
              <a:effectLst/>
            </a:endParaRPr>
          </a:p>
          <a:p>
            <a:pPr marL="0" indent="0" eaLnBrk="1" hangingPunct="1">
              <a:spcBef>
                <a:spcPct val="15000"/>
              </a:spcBef>
              <a:buFont typeface="Wingdings" panose="05000000000000000000" pitchFamily="2" charset="2"/>
              <a:buNone/>
            </a:pPr>
            <a:r>
              <a:rPr lang="en-US" altLang="zh-CN" sz="2000" b="0" dirty="0">
                <a:solidFill>
                  <a:schemeClr val="tx1"/>
                </a:solidFill>
                <a:effectLst/>
              </a:rPr>
              <a:t>ABSOL  MACRO  OPER</a:t>
            </a:r>
          </a:p>
          <a:p>
            <a:pPr marL="0" indent="0" eaLnBrk="1" hangingPunct="1">
              <a:spcBef>
                <a:spcPct val="15000"/>
              </a:spcBef>
              <a:buFont typeface="Wingdings" panose="05000000000000000000" pitchFamily="2" charset="2"/>
              <a:buNone/>
            </a:pPr>
            <a:r>
              <a:rPr lang="en-US" altLang="zh-CN" sz="2000" b="0" dirty="0">
                <a:solidFill>
                  <a:schemeClr val="tx1"/>
                </a:solidFill>
                <a:effectLst/>
              </a:rPr>
              <a:t>	CMP  OPER,0</a:t>
            </a:r>
          </a:p>
          <a:p>
            <a:pPr marL="0" indent="0" eaLnBrk="1" hangingPunct="1">
              <a:spcBef>
                <a:spcPct val="15000"/>
              </a:spcBef>
              <a:buFont typeface="Wingdings" panose="05000000000000000000" pitchFamily="2" charset="2"/>
              <a:buNone/>
            </a:pPr>
            <a:r>
              <a:rPr lang="en-US" altLang="zh-CN" sz="2000" b="0" dirty="0">
                <a:solidFill>
                  <a:schemeClr val="tx1"/>
                </a:solidFill>
                <a:effectLst/>
              </a:rPr>
              <a:t>	JNS    NEXT</a:t>
            </a:r>
          </a:p>
          <a:p>
            <a:pPr marL="0" indent="0" eaLnBrk="1" hangingPunct="1">
              <a:spcBef>
                <a:spcPct val="15000"/>
              </a:spcBef>
              <a:buFont typeface="Wingdings" panose="05000000000000000000" pitchFamily="2" charset="2"/>
              <a:buNone/>
            </a:pPr>
            <a:r>
              <a:rPr lang="en-US" altLang="zh-CN" sz="2000" b="0" dirty="0">
                <a:solidFill>
                  <a:schemeClr val="tx1"/>
                </a:solidFill>
                <a:effectLst/>
              </a:rPr>
              <a:t>	NEG  OPER</a:t>
            </a:r>
          </a:p>
          <a:p>
            <a:pPr marL="0" indent="0" eaLnBrk="1" hangingPunct="1">
              <a:spcBef>
                <a:spcPct val="15000"/>
              </a:spcBef>
              <a:buFont typeface="Wingdings" panose="05000000000000000000" pitchFamily="2" charset="2"/>
              <a:buNone/>
            </a:pPr>
            <a:r>
              <a:rPr lang="en-US" altLang="zh-CN" sz="2000" b="0" dirty="0">
                <a:solidFill>
                  <a:schemeClr val="tx1"/>
                </a:solidFill>
                <a:effectLst/>
              </a:rPr>
              <a:t>       NEXT:</a:t>
            </a:r>
          </a:p>
          <a:p>
            <a:pPr marL="0" indent="0" eaLnBrk="1" hangingPunct="1">
              <a:spcBef>
                <a:spcPct val="15000"/>
              </a:spcBef>
              <a:buFont typeface="Wingdings" panose="05000000000000000000" pitchFamily="2" charset="2"/>
              <a:buNone/>
            </a:pPr>
            <a:r>
              <a:rPr lang="en-US" altLang="zh-CN" sz="2000" b="0" dirty="0">
                <a:solidFill>
                  <a:schemeClr val="tx1"/>
                </a:solidFill>
                <a:effectLst/>
              </a:rPr>
              <a:t>	ENDM</a:t>
            </a:r>
          </a:p>
          <a:p>
            <a:pPr marL="0" indent="0" eaLnBrk="1" hangingPunct="1">
              <a:spcBef>
                <a:spcPct val="15000"/>
              </a:spcBef>
              <a:buFont typeface="Wingdings" panose="05000000000000000000" pitchFamily="2" charset="2"/>
              <a:buNone/>
            </a:pPr>
            <a:endParaRPr lang="en-US" altLang="zh-CN" sz="2000" b="0" dirty="0">
              <a:solidFill>
                <a:schemeClr val="tx1"/>
              </a:solidFill>
              <a:effectLst/>
            </a:endParaRPr>
          </a:p>
          <a:p>
            <a:pPr marL="0" indent="0" eaLnBrk="1" hangingPunct="1">
              <a:spcBef>
                <a:spcPct val="15000"/>
              </a:spcBef>
              <a:buFont typeface="Wingdings" panose="05000000000000000000" pitchFamily="2" charset="2"/>
              <a:buNone/>
            </a:pPr>
            <a:r>
              <a:rPr lang="zh-CN" altLang="en-US" sz="2000" b="0" dirty="0">
                <a:solidFill>
                  <a:schemeClr val="tx1"/>
                </a:solidFill>
                <a:effectLst/>
              </a:rPr>
              <a:t>宏调用：</a:t>
            </a:r>
            <a:endParaRPr lang="en-US" altLang="zh-CN" sz="2000" b="0" dirty="0">
              <a:solidFill>
                <a:schemeClr val="tx1"/>
              </a:solidFill>
              <a:effectLst/>
            </a:endParaRPr>
          </a:p>
          <a:p>
            <a:pPr marL="0" indent="0" eaLnBrk="1" hangingPunct="1">
              <a:spcBef>
                <a:spcPct val="15000"/>
              </a:spcBef>
              <a:buFont typeface="Wingdings" panose="05000000000000000000" pitchFamily="2" charset="2"/>
              <a:buNone/>
            </a:pPr>
            <a:r>
              <a:rPr lang="en-US" altLang="zh-CN" sz="2000" b="0" dirty="0">
                <a:solidFill>
                  <a:schemeClr val="tx1"/>
                </a:solidFill>
                <a:effectLst/>
              </a:rPr>
              <a:t>	ABSOL	</a:t>
            </a:r>
            <a:r>
              <a:rPr lang="en-US" altLang="zh-CN" sz="2000" b="0" dirty="0" err="1">
                <a:solidFill>
                  <a:schemeClr val="tx1"/>
                </a:solidFill>
                <a:effectLst/>
              </a:rPr>
              <a:t>var</a:t>
            </a:r>
            <a:endParaRPr lang="en-US" altLang="zh-CN" sz="2000" b="0" dirty="0">
              <a:solidFill>
                <a:schemeClr val="tx1"/>
              </a:solidFill>
              <a:effectLst/>
            </a:endParaRPr>
          </a:p>
          <a:p>
            <a:pPr marL="0" indent="0" eaLnBrk="1" hangingPunct="1">
              <a:spcBef>
                <a:spcPct val="15000"/>
              </a:spcBef>
              <a:buFont typeface="Wingdings" panose="05000000000000000000" pitchFamily="2" charset="2"/>
              <a:buNone/>
            </a:pPr>
            <a:r>
              <a:rPr lang="en-US" altLang="zh-CN" sz="2000" b="0" dirty="0">
                <a:solidFill>
                  <a:schemeClr val="tx1"/>
                </a:solidFill>
                <a:effectLst/>
              </a:rPr>
              <a:t>	…</a:t>
            </a:r>
          </a:p>
          <a:p>
            <a:pPr marL="0" indent="0" eaLnBrk="1" hangingPunct="1">
              <a:spcBef>
                <a:spcPct val="15000"/>
              </a:spcBef>
              <a:buNone/>
            </a:pPr>
            <a:r>
              <a:rPr lang="en-US" altLang="zh-CN" sz="2000" b="0" dirty="0">
                <a:solidFill>
                  <a:schemeClr val="tx1"/>
                </a:solidFill>
                <a:effectLst/>
              </a:rPr>
              <a:t>	ABSOL	BX</a:t>
            </a:r>
          </a:p>
          <a:p>
            <a:pPr marL="0" indent="0" eaLnBrk="1" hangingPunct="1">
              <a:spcBef>
                <a:spcPct val="15000"/>
              </a:spcBef>
              <a:buNone/>
            </a:pPr>
            <a:endParaRPr lang="en-US" altLang="zh-CN" sz="2000" b="0" dirty="0">
              <a:effectLst/>
            </a:endParaRPr>
          </a:p>
          <a:p>
            <a:pPr marL="0" indent="0" eaLnBrk="1" hangingPunct="1">
              <a:spcBef>
                <a:spcPct val="15000"/>
              </a:spcBef>
              <a:buFont typeface="Wingdings" panose="05000000000000000000" pitchFamily="2" charset="2"/>
              <a:buNone/>
            </a:pPr>
            <a:r>
              <a:rPr lang="en-US" altLang="zh-CN" sz="2000" b="0" dirty="0">
                <a:effectLst/>
              </a:rPr>
              <a:t>	</a:t>
            </a:r>
          </a:p>
        </p:txBody>
      </p:sp>
      <p:grpSp>
        <p:nvGrpSpPr>
          <p:cNvPr id="4" name="组合 3"/>
          <p:cNvGrpSpPr/>
          <p:nvPr/>
        </p:nvGrpSpPr>
        <p:grpSpPr>
          <a:xfrm>
            <a:off x="3779912" y="1448780"/>
            <a:ext cx="4680520" cy="4932548"/>
            <a:chOff x="3779912" y="1448780"/>
            <a:chExt cx="4680520" cy="4932548"/>
          </a:xfrm>
        </p:grpSpPr>
        <p:sp>
          <p:nvSpPr>
            <p:cNvPr id="6" name="Rectangle 3"/>
            <p:cNvSpPr txBox="1">
              <a:spLocks noChangeArrowheads="1"/>
            </p:cNvSpPr>
            <p:nvPr/>
          </p:nvSpPr>
          <p:spPr bwMode="auto">
            <a:xfrm>
              <a:off x="5436096" y="1448780"/>
              <a:ext cx="3024336" cy="4932548"/>
            </a:xfrm>
            <a:prstGeom prst="rect">
              <a:avLst/>
            </a:prstGeom>
            <a:noFill/>
            <a:ln w="9525">
              <a:solidFill>
                <a:srgbClr val="FF0000"/>
              </a:solid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marL="0" indent="0" eaLnBrk="1" hangingPunct="1">
                <a:spcBef>
                  <a:spcPct val="15000"/>
                </a:spcBef>
                <a:buFont typeface="Wingdings" panose="05000000000000000000" pitchFamily="2" charset="2"/>
                <a:buNone/>
              </a:pPr>
              <a:r>
                <a:rPr lang="zh-CN" altLang="en-US" sz="2000" b="0" kern="0" dirty="0">
                  <a:effectLst/>
                </a:rPr>
                <a:t> </a:t>
              </a:r>
              <a:endParaRPr lang="en-US" altLang="zh-CN" sz="2000" b="0" kern="0" dirty="0">
                <a:effectLst/>
              </a:endParaRPr>
            </a:p>
            <a:p>
              <a:pPr marL="0" indent="0" eaLnBrk="1" hangingPunct="1">
                <a:spcBef>
                  <a:spcPct val="15000"/>
                </a:spcBef>
                <a:buFont typeface="Wingdings" panose="05000000000000000000" pitchFamily="2" charset="2"/>
                <a:buNone/>
              </a:pPr>
              <a:r>
                <a:rPr lang="zh-CN" altLang="en-US" sz="2000" b="0" kern="0" dirty="0">
                  <a:solidFill>
                    <a:schemeClr val="tx1"/>
                  </a:solidFill>
                  <a:effectLst/>
                </a:rPr>
                <a:t>宏展开：</a:t>
              </a:r>
              <a:endParaRPr lang="en-US" altLang="zh-CN" sz="2000" b="0" kern="0" dirty="0">
                <a:solidFill>
                  <a:schemeClr val="tx1"/>
                </a:solidFill>
                <a:effectLst/>
              </a:endParaRPr>
            </a:p>
            <a:p>
              <a:pPr marL="0" indent="0" eaLnBrk="1" hangingPunct="1">
                <a:spcBef>
                  <a:spcPct val="15000"/>
                </a:spcBef>
                <a:buFont typeface="Wingdings" panose="05000000000000000000" pitchFamily="2" charset="2"/>
                <a:buNone/>
              </a:pPr>
              <a:r>
                <a:rPr lang="en-US" altLang="zh-CN" sz="2000" b="0" kern="0" dirty="0">
                  <a:solidFill>
                    <a:schemeClr val="tx1"/>
                  </a:solidFill>
                  <a:effectLst/>
                </a:rPr>
                <a:t>1	CMP  </a:t>
              </a:r>
              <a:r>
                <a:rPr lang="en-US" altLang="zh-CN" sz="2000" b="0" kern="0" dirty="0" err="1">
                  <a:solidFill>
                    <a:schemeClr val="tx1"/>
                  </a:solidFill>
                  <a:effectLst/>
                </a:rPr>
                <a:t>var</a:t>
              </a:r>
              <a:r>
                <a:rPr lang="en-US" altLang="zh-CN" sz="2000" b="0" kern="0" dirty="0">
                  <a:solidFill>
                    <a:schemeClr val="tx1"/>
                  </a:solidFill>
                  <a:effectLst/>
                </a:rPr>
                <a:t>, 0</a:t>
              </a:r>
            </a:p>
            <a:p>
              <a:pPr marL="0" indent="0" eaLnBrk="1" hangingPunct="1">
                <a:spcBef>
                  <a:spcPct val="15000"/>
                </a:spcBef>
                <a:buNone/>
              </a:pPr>
              <a:r>
                <a:rPr lang="en-US" altLang="zh-CN" sz="2000" b="0" kern="0" dirty="0">
                  <a:solidFill>
                    <a:schemeClr val="tx1"/>
                  </a:solidFill>
                  <a:effectLst/>
                </a:rPr>
                <a:t>1	J</a:t>
              </a:r>
              <a:r>
                <a:rPr lang="en-US" altLang="zh-CN" sz="2000" b="0" dirty="0">
                  <a:solidFill>
                    <a:schemeClr val="tx1"/>
                  </a:solidFill>
                  <a:effectLst/>
                </a:rPr>
                <a:t>NS</a:t>
              </a:r>
              <a:r>
                <a:rPr lang="en-US" altLang="zh-CN" sz="2000" b="0" kern="0" dirty="0">
                  <a:solidFill>
                    <a:schemeClr val="tx1"/>
                  </a:solidFill>
                  <a:effectLst/>
                </a:rPr>
                <a:t>    NEXT</a:t>
              </a:r>
            </a:p>
            <a:p>
              <a:pPr marL="0" indent="0" eaLnBrk="1" hangingPunct="1">
                <a:spcBef>
                  <a:spcPct val="15000"/>
                </a:spcBef>
                <a:buFont typeface="Wingdings" panose="05000000000000000000" pitchFamily="2" charset="2"/>
                <a:buNone/>
              </a:pPr>
              <a:r>
                <a:rPr lang="en-US" altLang="zh-CN" sz="2000" b="0" kern="0" dirty="0">
                  <a:solidFill>
                    <a:schemeClr val="tx1"/>
                  </a:solidFill>
                  <a:effectLst/>
                </a:rPr>
                <a:t>1	NEG  </a:t>
              </a:r>
              <a:r>
                <a:rPr lang="en-US" altLang="zh-CN" sz="2000" b="0" kern="0" dirty="0" err="1">
                  <a:solidFill>
                    <a:schemeClr val="tx1"/>
                  </a:solidFill>
                  <a:effectLst/>
                </a:rPr>
                <a:t>var</a:t>
              </a:r>
              <a:endParaRPr lang="en-US" altLang="zh-CN" sz="2000" b="0" kern="0" dirty="0">
                <a:solidFill>
                  <a:schemeClr val="tx1"/>
                </a:solidFill>
                <a:effectLst/>
              </a:endParaRPr>
            </a:p>
            <a:p>
              <a:pPr marL="0" indent="0" eaLnBrk="1" hangingPunct="1">
                <a:spcBef>
                  <a:spcPct val="15000"/>
                </a:spcBef>
                <a:buFont typeface="Wingdings" panose="05000000000000000000" pitchFamily="2" charset="2"/>
                <a:buNone/>
              </a:pPr>
              <a:r>
                <a:rPr lang="en-US" altLang="zh-CN" sz="2000" b="0" kern="0" dirty="0">
                  <a:solidFill>
                    <a:srgbClr val="FF0000"/>
                  </a:solidFill>
                  <a:effectLst/>
                </a:rPr>
                <a:t>1     NEXT:</a:t>
              </a:r>
            </a:p>
            <a:p>
              <a:pPr marL="0" indent="0" eaLnBrk="1" hangingPunct="1">
                <a:spcBef>
                  <a:spcPct val="15000"/>
                </a:spcBef>
                <a:buFont typeface="Wingdings" panose="05000000000000000000" pitchFamily="2" charset="2"/>
                <a:buNone/>
              </a:pPr>
              <a:endParaRPr lang="en-US" altLang="zh-CN" sz="2000" b="0" kern="0" dirty="0">
                <a:solidFill>
                  <a:schemeClr val="tx1"/>
                </a:solidFill>
                <a:effectLst/>
              </a:endParaRPr>
            </a:p>
            <a:p>
              <a:pPr marL="0" indent="0" eaLnBrk="1" hangingPunct="1">
                <a:spcBef>
                  <a:spcPct val="15000"/>
                </a:spcBef>
                <a:buFont typeface="Wingdings" panose="05000000000000000000" pitchFamily="2" charset="2"/>
                <a:buNone/>
              </a:pPr>
              <a:r>
                <a:rPr lang="en-US" altLang="zh-CN" sz="2000" b="0" kern="0" dirty="0">
                  <a:solidFill>
                    <a:schemeClr val="tx1"/>
                  </a:solidFill>
                  <a:effectLst/>
                </a:rPr>
                <a:t>…</a:t>
              </a:r>
            </a:p>
            <a:p>
              <a:pPr marL="0" indent="0" eaLnBrk="1" hangingPunct="1">
                <a:spcBef>
                  <a:spcPct val="15000"/>
                </a:spcBef>
                <a:buFont typeface="Wingdings" panose="05000000000000000000" pitchFamily="2" charset="2"/>
                <a:buNone/>
              </a:pPr>
              <a:endParaRPr lang="en-US" altLang="zh-CN" sz="2000" b="0" kern="0" dirty="0">
                <a:solidFill>
                  <a:schemeClr val="tx1"/>
                </a:solidFill>
                <a:effectLst/>
              </a:endParaRPr>
            </a:p>
            <a:p>
              <a:pPr marL="0" indent="0" eaLnBrk="1" hangingPunct="1">
                <a:spcBef>
                  <a:spcPct val="15000"/>
                </a:spcBef>
                <a:buNone/>
              </a:pPr>
              <a:r>
                <a:rPr lang="en-US" altLang="zh-CN" sz="2000" b="0" kern="0" dirty="0">
                  <a:solidFill>
                    <a:schemeClr val="tx1"/>
                  </a:solidFill>
                  <a:effectLst/>
                </a:rPr>
                <a:t>1	CMP  BX, 0</a:t>
              </a:r>
            </a:p>
            <a:p>
              <a:pPr marL="0" indent="0" eaLnBrk="1" hangingPunct="1">
                <a:spcBef>
                  <a:spcPct val="15000"/>
                </a:spcBef>
                <a:buNone/>
              </a:pPr>
              <a:r>
                <a:rPr lang="en-US" altLang="zh-CN" sz="2000" b="0" kern="0" dirty="0">
                  <a:solidFill>
                    <a:schemeClr val="tx1"/>
                  </a:solidFill>
                  <a:effectLst/>
                </a:rPr>
                <a:t>1	J</a:t>
              </a:r>
              <a:r>
                <a:rPr lang="en-US" altLang="zh-CN" sz="2000" b="0" dirty="0">
                  <a:solidFill>
                    <a:schemeClr val="tx1"/>
                  </a:solidFill>
                  <a:effectLst/>
                </a:rPr>
                <a:t>NS</a:t>
              </a:r>
              <a:r>
                <a:rPr lang="en-US" altLang="zh-CN" sz="2000" b="0" kern="0" dirty="0">
                  <a:solidFill>
                    <a:schemeClr val="tx1"/>
                  </a:solidFill>
                  <a:effectLst/>
                </a:rPr>
                <a:t>    NEXT</a:t>
              </a:r>
            </a:p>
            <a:p>
              <a:pPr marL="0" indent="0" eaLnBrk="1" hangingPunct="1">
                <a:spcBef>
                  <a:spcPct val="15000"/>
                </a:spcBef>
                <a:buNone/>
              </a:pPr>
              <a:r>
                <a:rPr lang="en-US" altLang="zh-CN" sz="2000" b="0" kern="0" dirty="0">
                  <a:solidFill>
                    <a:schemeClr val="tx1"/>
                  </a:solidFill>
                  <a:effectLst/>
                </a:rPr>
                <a:t>1	NEG  BX</a:t>
              </a:r>
            </a:p>
            <a:p>
              <a:pPr marL="0" indent="0" eaLnBrk="1" hangingPunct="1">
                <a:spcBef>
                  <a:spcPct val="15000"/>
                </a:spcBef>
                <a:buNone/>
              </a:pPr>
              <a:r>
                <a:rPr lang="en-US" altLang="zh-CN" sz="2000" b="0" kern="0" dirty="0">
                  <a:solidFill>
                    <a:srgbClr val="FF0000"/>
                  </a:solidFill>
                  <a:effectLst/>
                </a:rPr>
                <a:t>1     NEXT:</a:t>
              </a:r>
            </a:p>
          </p:txBody>
        </p:sp>
        <p:sp>
          <p:nvSpPr>
            <p:cNvPr id="3" name="右箭头 2"/>
            <p:cNvSpPr/>
            <p:nvPr/>
          </p:nvSpPr>
          <p:spPr bwMode="auto">
            <a:xfrm>
              <a:off x="3779912" y="3608264"/>
              <a:ext cx="1332148" cy="612824"/>
            </a:xfrm>
            <a:prstGeom prst="rightArrow">
              <a:avLst/>
            </a:prstGeom>
            <a:solidFill>
              <a:schemeClr val="bg1"/>
            </a:solidFill>
            <a:ln w="9525" cap="flat" cmpd="sng" algn="ctr">
              <a:solidFill>
                <a:srgbClr val="FF0000"/>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矩形 1"/>
          <p:cNvSpPr/>
          <p:nvPr/>
        </p:nvSpPr>
        <p:spPr>
          <a:xfrm>
            <a:off x="3934460" y="3131185"/>
            <a:ext cx="792480" cy="1568450"/>
          </a:xfrm>
          <a:prstGeom prst="rect">
            <a:avLst/>
          </a:prstGeom>
          <a:noFill/>
          <a:ln>
            <a:noFill/>
          </a:ln>
        </p:spPr>
        <p:txBody>
          <a:bodyPr wrap="none" rtlCol="0" anchor="t">
            <a:spAutoFit/>
          </a:bodyPr>
          <a:lstStyle/>
          <a:p>
            <a:pPr algn="ctr"/>
            <a:r>
              <a:rPr lang="en-US" altLang="zh-CN" sz="9600" dirty="0">
                <a:ln/>
                <a:solidFill>
                  <a:srgbClr val="FF0000"/>
                </a:solidFill>
                <a:effectLst>
                  <a:outerShdw blurRad="38100" dist="25400" dir="5400000" algn="ctr" rotWithShape="0">
                    <a:srgbClr val="6E747A">
                      <a:alpha val="43000"/>
                    </a:srgbClr>
                  </a:outerShdw>
                </a:effectLst>
              </a:rPr>
              <a:t>?</a:t>
            </a:r>
            <a:endParaRPr lang="zh-CN" altLang="en-US" sz="9600" dirty="0">
              <a:ln/>
              <a:solidFill>
                <a:srgbClr val="FF0000"/>
              </a:solidFill>
              <a:effectLst>
                <a:outerShdw blurRad="38100" dist="25400" dir="5400000" algn="ctr" rotWithShape="0">
                  <a:srgbClr val="6E747A">
                    <a:alpha val="43000"/>
                  </a:srgbClr>
                </a:outerShdw>
              </a:effectLs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353382" y="965021"/>
            <a:ext cx="831692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143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latin typeface="华文新魏" panose="02010800040101010101" pitchFamily="2" charset="-122"/>
                <a:ea typeface="华文新魏" panose="02010800040101010101" pitchFamily="2" charset="-122"/>
              </a:rPr>
              <a:t>     </a:t>
            </a:r>
            <a:r>
              <a:rPr lang="zh-CN" altLang="en-US" b="1" dirty="0">
                <a:latin typeface="宋体" panose="02010600030101010101" pitchFamily="2" charset="-122"/>
              </a:rPr>
              <a:t>宏指令一经定义便可在源程序中调用，若宏体中使用了</a:t>
            </a:r>
            <a:r>
              <a:rPr lang="zh-CN" altLang="en-US" b="1" dirty="0" smtClean="0">
                <a:latin typeface="宋体" panose="02010600030101010101" pitchFamily="2" charset="-122"/>
              </a:rPr>
              <a:t>标号，</a:t>
            </a:r>
            <a:r>
              <a:rPr lang="zh-CN" altLang="en-US" b="1" dirty="0">
                <a:latin typeface="宋体" panose="02010600030101010101" pitchFamily="2" charset="-122"/>
              </a:rPr>
              <a:t>在多次宏调用时就会出现多个相同</a:t>
            </a:r>
            <a:r>
              <a:rPr lang="zh-CN" altLang="en-US" b="1" dirty="0" smtClean="0">
                <a:latin typeface="宋体" panose="02010600030101010101" pitchFamily="2" charset="-122"/>
              </a:rPr>
              <a:t>标号的重复</a:t>
            </a:r>
            <a:r>
              <a:rPr lang="zh-CN" altLang="en-US" b="1" dirty="0">
                <a:latin typeface="宋体" panose="02010600030101010101" pitchFamily="2" charset="-122"/>
              </a:rPr>
              <a:t>定义，使用</a:t>
            </a:r>
            <a:r>
              <a:rPr lang="en-US" altLang="zh-CN" b="1" dirty="0">
                <a:latin typeface="+mn-lt"/>
              </a:rPr>
              <a:t>LOCAL</a:t>
            </a:r>
            <a:r>
              <a:rPr lang="zh-CN" altLang="en-US" b="1" dirty="0">
                <a:latin typeface="宋体" panose="02010600030101010101" pitchFamily="2" charset="-122"/>
              </a:rPr>
              <a:t>伪指令可以解决这一问题。</a:t>
            </a:r>
            <a:endParaRPr lang="en-US" altLang="zh-CN" b="1" dirty="0">
              <a:latin typeface="宋体" panose="02010600030101010101" pitchFamily="2" charset="-122"/>
            </a:endParaRPr>
          </a:p>
          <a:p>
            <a:endParaRPr lang="zh-CN" altLang="en-US" b="1" dirty="0">
              <a:latin typeface="宋体" panose="02010600030101010101" pitchFamily="2" charset="-122"/>
            </a:endParaRPr>
          </a:p>
          <a:p>
            <a:r>
              <a:rPr lang="en-US" altLang="zh-CN" b="1" dirty="0">
                <a:solidFill>
                  <a:srgbClr val="FF3300"/>
                </a:solidFill>
                <a:latin typeface="+mn-lt"/>
              </a:rPr>
              <a:t>    LOCAL</a:t>
            </a:r>
            <a:r>
              <a:rPr lang="zh-CN" altLang="en-US" b="1" dirty="0">
                <a:solidFill>
                  <a:srgbClr val="FF3300"/>
                </a:solidFill>
                <a:latin typeface="+mn-lt"/>
              </a:rPr>
              <a:t>伪指令</a:t>
            </a:r>
            <a:r>
              <a:rPr lang="zh-CN" altLang="en-US" b="1" dirty="0">
                <a:latin typeface="+mn-lt"/>
              </a:rPr>
              <a:t>的使用方法及功能如下</a:t>
            </a:r>
            <a:r>
              <a:rPr lang="en-US" altLang="zh-CN" b="1" dirty="0">
                <a:latin typeface="+mn-lt"/>
              </a:rPr>
              <a:t>:</a:t>
            </a:r>
          </a:p>
          <a:p>
            <a:pPr marL="914400" lvl="1" indent="-457200" algn="just">
              <a:buFont typeface="+mj-lt"/>
              <a:buAutoNum type="alphaLcParenR"/>
            </a:pPr>
            <a:r>
              <a:rPr lang="en-US" altLang="zh-CN" b="0" dirty="0">
                <a:latin typeface="+mn-lt"/>
              </a:rPr>
              <a:t>LOCAL</a:t>
            </a:r>
            <a:r>
              <a:rPr lang="zh-CN" altLang="en-US" b="0" dirty="0">
                <a:latin typeface="+mn-lt"/>
              </a:rPr>
              <a:t>伪指令的一般格式：</a:t>
            </a:r>
            <a:r>
              <a:rPr lang="en-US" altLang="zh-CN" b="0" dirty="0">
                <a:solidFill>
                  <a:srgbClr val="FF0000"/>
                </a:solidFill>
                <a:latin typeface="+mn-lt"/>
              </a:rPr>
              <a:t>LOCAL  </a:t>
            </a:r>
            <a:r>
              <a:rPr lang="zh-CN" altLang="en-US" b="0" dirty="0" smtClean="0">
                <a:solidFill>
                  <a:srgbClr val="FF0000"/>
                </a:solidFill>
                <a:latin typeface="+mn-lt"/>
              </a:rPr>
              <a:t>标号表</a:t>
            </a:r>
            <a:r>
              <a:rPr lang="zh-CN" altLang="en-US" b="0" dirty="0">
                <a:latin typeface="+mn-lt"/>
              </a:rPr>
              <a:t>。</a:t>
            </a:r>
          </a:p>
          <a:p>
            <a:pPr lvl="1" algn="just"/>
            <a:r>
              <a:rPr lang="zh-CN" altLang="en-US" b="0" dirty="0">
                <a:latin typeface="+mn-lt"/>
              </a:rPr>
              <a:t>     各</a:t>
            </a:r>
            <a:r>
              <a:rPr lang="zh-CN" altLang="en-US" b="0" dirty="0" smtClean="0">
                <a:latin typeface="+mn-lt"/>
              </a:rPr>
              <a:t>标号之间</a:t>
            </a:r>
            <a:r>
              <a:rPr lang="zh-CN" altLang="en-US" b="0" dirty="0">
                <a:latin typeface="+mn-lt"/>
              </a:rPr>
              <a:t>均用逗号分隔。</a:t>
            </a:r>
          </a:p>
          <a:p>
            <a:pPr marL="914400" lvl="1" indent="-457200" algn="just">
              <a:buFont typeface="+mj-lt"/>
              <a:buAutoNum type="alphaLcParenR" startAt="2"/>
            </a:pPr>
            <a:r>
              <a:rPr lang="en-US" altLang="zh-CN" b="0" dirty="0">
                <a:latin typeface="+mn-lt"/>
              </a:rPr>
              <a:t>LOCAL</a:t>
            </a:r>
            <a:r>
              <a:rPr lang="zh-CN" altLang="en-US" b="0" dirty="0">
                <a:latin typeface="+mn-lt"/>
              </a:rPr>
              <a:t>伪操作只用在宏定义体内，且</a:t>
            </a:r>
            <a:r>
              <a:rPr lang="en-US" altLang="zh-CN" b="0" dirty="0">
                <a:solidFill>
                  <a:srgbClr val="FF0000"/>
                </a:solidFill>
                <a:latin typeface="+mn-lt"/>
              </a:rPr>
              <a:t>LOCAL</a:t>
            </a:r>
            <a:r>
              <a:rPr lang="zh-CN" altLang="en-US" b="0" dirty="0">
                <a:solidFill>
                  <a:srgbClr val="FF0000"/>
                </a:solidFill>
                <a:latin typeface="+mn-lt"/>
              </a:rPr>
              <a:t>伪指令必须紧接</a:t>
            </a:r>
            <a:r>
              <a:rPr lang="en-US" altLang="zh-CN" b="0" dirty="0">
                <a:solidFill>
                  <a:srgbClr val="FF0000"/>
                </a:solidFill>
                <a:latin typeface="+mn-lt"/>
              </a:rPr>
              <a:t>MACRO</a:t>
            </a:r>
            <a:r>
              <a:rPr lang="zh-CN" altLang="en-US" b="0" dirty="0">
                <a:solidFill>
                  <a:srgbClr val="FF0000"/>
                </a:solidFill>
                <a:latin typeface="+mn-lt"/>
              </a:rPr>
              <a:t>伪指令之后</a:t>
            </a:r>
            <a:r>
              <a:rPr lang="zh-CN" altLang="en-US" b="0" dirty="0">
                <a:latin typeface="+mn-lt"/>
              </a:rPr>
              <a:t>，它们中间不能有注释和分号标志。</a:t>
            </a:r>
          </a:p>
          <a:p>
            <a:pPr marL="914400" lvl="1" indent="-457200" algn="just">
              <a:buFont typeface="+mj-lt"/>
              <a:buAutoNum type="alphaLcParenR" startAt="2"/>
            </a:pPr>
            <a:r>
              <a:rPr lang="zh-CN" altLang="en-US" b="0" dirty="0">
                <a:latin typeface="+mn-lt"/>
              </a:rPr>
              <a:t>在处理各个宏调用时，汇编程序将自动以</a:t>
            </a:r>
            <a:r>
              <a:rPr lang="en-US" altLang="zh-CN" b="0" dirty="0">
                <a:latin typeface="+mn-lt"/>
              </a:rPr>
              <a:t>??0000</a:t>
            </a:r>
            <a:r>
              <a:rPr lang="zh-CN" altLang="en-US" b="0" dirty="0">
                <a:latin typeface="+mn-lt"/>
              </a:rPr>
              <a:t>，</a:t>
            </a:r>
            <a:r>
              <a:rPr lang="en-US" altLang="zh-CN" b="0" dirty="0">
                <a:latin typeface="+mn-lt"/>
              </a:rPr>
              <a:t>??0001</a:t>
            </a:r>
            <a:r>
              <a:rPr lang="zh-CN" altLang="en-US" b="0" dirty="0">
                <a:latin typeface="+mn-lt"/>
              </a:rPr>
              <a:t>，</a:t>
            </a:r>
            <a:r>
              <a:rPr lang="en-US" altLang="zh-CN" b="0" dirty="0">
                <a:latin typeface="+mn-lt"/>
              </a:rPr>
              <a:t>……</a:t>
            </a:r>
            <a:r>
              <a:rPr lang="zh-CN" altLang="en-US" b="0" dirty="0">
                <a:latin typeface="+mn-lt"/>
              </a:rPr>
              <a:t>，</a:t>
            </a:r>
            <a:r>
              <a:rPr lang="en-US" altLang="zh-CN" b="0" dirty="0">
                <a:latin typeface="+mn-lt"/>
              </a:rPr>
              <a:t>??FFFF</a:t>
            </a:r>
            <a:r>
              <a:rPr lang="zh-CN" altLang="en-US" b="0" dirty="0">
                <a:latin typeface="+mn-lt"/>
              </a:rPr>
              <a:t>替代</a:t>
            </a:r>
            <a:r>
              <a:rPr lang="en-US" altLang="zh-CN" b="0" dirty="0">
                <a:latin typeface="+mn-lt"/>
              </a:rPr>
              <a:t>LOCAL</a:t>
            </a:r>
            <a:r>
              <a:rPr lang="zh-CN" altLang="en-US" b="0" dirty="0">
                <a:latin typeface="+mn-lt"/>
              </a:rPr>
              <a:t>从伪指令列出的各个</a:t>
            </a:r>
            <a:r>
              <a:rPr lang="zh-CN" altLang="en-US" b="0" dirty="0" smtClean="0">
                <a:latin typeface="+mn-lt"/>
              </a:rPr>
              <a:t>标号，</a:t>
            </a:r>
            <a:r>
              <a:rPr lang="zh-CN" altLang="en-US" b="0" dirty="0">
                <a:latin typeface="+mn-lt"/>
              </a:rPr>
              <a:t>从而避免多次宏调用时出现多个相同</a:t>
            </a:r>
            <a:r>
              <a:rPr lang="zh-CN" altLang="en-US" b="0" dirty="0" smtClean="0">
                <a:latin typeface="+mn-lt"/>
              </a:rPr>
              <a:t>标号重复</a:t>
            </a:r>
            <a:r>
              <a:rPr lang="zh-CN" altLang="en-US" b="0" dirty="0">
                <a:latin typeface="+mn-lt"/>
              </a:rPr>
              <a:t>定义的问题。</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4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4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4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8</a:t>
            </a:r>
            <a:r>
              <a:rPr lang="zh-CN" altLang="en-US" sz="2600" kern="0" dirty="0" smtClean="0">
                <a:solidFill>
                  <a:schemeClr val="tx2"/>
                </a:solidFill>
                <a:effectLst>
                  <a:outerShdw blurRad="38100" dist="38100" dir="2700000" algn="tl">
                    <a:srgbClr val="C0C0C0"/>
                  </a:outerShdw>
                </a:effectLst>
                <a:latin typeface="+mj-lt"/>
                <a:cs typeface="+mj-cs"/>
              </a:rPr>
              <a:t>讲</a:t>
            </a:r>
            <a:r>
              <a:rPr lang="zh-CN" altLang="en-US" sz="2600" kern="0" dirty="0">
                <a:solidFill>
                  <a:schemeClr val="tx2"/>
                </a:solidFill>
                <a:effectLst>
                  <a:outerShdw blurRad="38100" dist="38100" dir="2700000" algn="tl">
                    <a:srgbClr val="C0C0C0"/>
                  </a:outerShdw>
                </a:effectLst>
                <a:latin typeface="+mj-lt"/>
                <a:cs typeface="+mj-cs"/>
              </a:rPr>
              <a:t>：高级汇编语言技术</a:t>
            </a:r>
          </a:p>
        </p:txBody>
      </p:sp>
      <p:sp>
        <p:nvSpPr>
          <p:cNvPr id="3" name="文本框 2"/>
          <p:cNvSpPr txBox="1"/>
          <p:nvPr/>
        </p:nvSpPr>
        <p:spPr>
          <a:xfrm>
            <a:off x="1223628" y="1196752"/>
            <a:ext cx="6571615" cy="176933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宏汇编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重复汇编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库的使用</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type="body" idx="1"/>
          </p:nvPr>
        </p:nvSpPr>
        <p:spPr>
          <a:xfrm>
            <a:off x="452120" y="1052736"/>
            <a:ext cx="4155884" cy="5472608"/>
          </a:xfrm>
        </p:spPr>
        <p:txBody>
          <a:bodyPr/>
          <a:lstStyle/>
          <a:p>
            <a:pPr eaLnBrk="1" hangingPunct="1">
              <a:spcBef>
                <a:spcPts val="600"/>
              </a:spcBef>
              <a:buFont typeface="Wingdings" panose="05000000000000000000" pitchFamily="2" charset="2"/>
              <a:buNone/>
            </a:pPr>
            <a:r>
              <a:rPr lang="zh-CN" altLang="en-US" sz="2400" dirty="0">
                <a:solidFill>
                  <a:schemeClr val="tx1"/>
                </a:solidFill>
                <a:effectLst/>
              </a:rPr>
              <a:t>本例应定义为</a:t>
            </a:r>
            <a:r>
              <a:rPr lang="en-US" altLang="zh-CN" sz="2400" dirty="0">
                <a:solidFill>
                  <a:schemeClr val="tx1"/>
                </a:solidFill>
                <a:effectLst/>
              </a:rPr>
              <a:t>:</a:t>
            </a:r>
          </a:p>
          <a:p>
            <a:pPr eaLnBrk="1" hangingPunct="1">
              <a:spcBef>
                <a:spcPts val="600"/>
              </a:spcBef>
              <a:buFont typeface="Wingdings" panose="05000000000000000000" pitchFamily="2" charset="2"/>
              <a:buNone/>
            </a:pPr>
            <a:r>
              <a:rPr lang="en-US" altLang="zh-CN" sz="2400" dirty="0">
                <a:solidFill>
                  <a:schemeClr val="tx1"/>
                </a:solidFill>
                <a:effectLst/>
              </a:rPr>
              <a:t>    ABSOL  MACRO  OPER</a:t>
            </a:r>
          </a:p>
          <a:p>
            <a:pPr eaLnBrk="1" hangingPunct="1">
              <a:spcBef>
                <a:spcPts val="600"/>
              </a:spcBef>
              <a:buFont typeface="Wingdings" panose="05000000000000000000" pitchFamily="2" charset="2"/>
              <a:buNone/>
            </a:pPr>
            <a:r>
              <a:rPr lang="en-US" altLang="zh-CN" sz="2400" dirty="0">
                <a:solidFill>
                  <a:srgbClr val="FF0000"/>
                </a:solidFill>
                <a:effectLst/>
              </a:rPr>
              <a:t>           LOCAL NEXT</a:t>
            </a:r>
          </a:p>
          <a:p>
            <a:pPr eaLnBrk="1" hangingPunct="1">
              <a:spcBef>
                <a:spcPts val="600"/>
              </a:spcBef>
              <a:buFont typeface="Wingdings" panose="05000000000000000000" pitchFamily="2" charset="2"/>
              <a:buNone/>
            </a:pPr>
            <a:r>
              <a:rPr lang="en-US" altLang="zh-CN" sz="2400" dirty="0">
                <a:solidFill>
                  <a:schemeClr val="tx1"/>
                </a:solidFill>
                <a:effectLst/>
              </a:rPr>
              <a:t>           CMP  OPER,0</a:t>
            </a:r>
          </a:p>
          <a:p>
            <a:pPr eaLnBrk="1" hangingPunct="1">
              <a:spcBef>
                <a:spcPts val="600"/>
              </a:spcBef>
              <a:buNone/>
            </a:pPr>
            <a:r>
              <a:rPr lang="en-US" altLang="zh-CN" sz="2400" dirty="0">
                <a:solidFill>
                  <a:schemeClr val="tx1"/>
                </a:solidFill>
                <a:effectLst/>
              </a:rPr>
              <a:t>           JNS    NEXT</a:t>
            </a:r>
          </a:p>
          <a:p>
            <a:pPr eaLnBrk="1" hangingPunct="1">
              <a:spcBef>
                <a:spcPts val="600"/>
              </a:spcBef>
              <a:buFont typeface="Wingdings" panose="05000000000000000000" pitchFamily="2" charset="2"/>
              <a:buNone/>
            </a:pPr>
            <a:r>
              <a:rPr lang="en-US" altLang="zh-CN" sz="2400" dirty="0">
                <a:solidFill>
                  <a:schemeClr val="tx1"/>
                </a:solidFill>
                <a:effectLst/>
              </a:rPr>
              <a:t>           NEG  OPER</a:t>
            </a:r>
          </a:p>
          <a:p>
            <a:pPr eaLnBrk="1" hangingPunct="1">
              <a:spcBef>
                <a:spcPts val="600"/>
              </a:spcBef>
              <a:buFont typeface="Wingdings" panose="05000000000000000000" pitchFamily="2" charset="2"/>
              <a:buNone/>
            </a:pPr>
            <a:r>
              <a:rPr lang="en-US" altLang="zh-CN" sz="2400" dirty="0">
                <a:solidFill>
                  <a:schemeClr val="tx1"/>
                </a:solidFill>
                <a:effectLst/>
              </a:rPr>
              <a:t>       NEXT:</a:t>
            </a:r>
          </a:p>
          <a:p>
            <a:pPr eaLnBrk="1" hangingPunct="1">
              <a:spcBef>
                <a:spcPts val="600"/>
              </a:spcBef>
              <a:buFont typeface="Wingdings" panose="05000000000000000000" pitchFamily="2" charset="2"/>
              <a:buNone/>
            </a:pPr>
            <a:r>
              <a:rPr lang="en-US" altLang="zh-CN" sz="2400" dirty="0">
                <a:solidFill>
                  <a:schemeClr val="tx1"/>
                </a:solidFill>
                <a:effectLst/>
              </a:rPr>
              <a:t>    ENDM</a:t>
            </a:r>
          </a:p>
          <a:p>
            <a:pPr eaLnBrk="1" hangingPunct="1">
              <a:spcBef>
                <a:spcPts val="600"/>
              </a:spcBef>
              <a:buFont typeface="Wingdings" panose="05000000000000000000" pitchFamily="2" charset="2"/>
              <a:buNone/>
            </a:pPr>
            <a:endParaRPr lang="en-US" altLang="zh-CN" sz="2400" dirty="0">
              <a:solidFill>
                <a:schemeClr val="tx1"/>
              </a:solidFill>
              <a:effectLst/>
            </a:endParaRPr>
          </a:p>
          <a:p>
            <a:pPr eaLnBrk="1" hangingPunct="1">
              <a:spcBef>
                <a:spcPts val="600"/>
              </a:spcBef>
              <a:buFont typeface="Wingdings" panose="05000000000000000000" pitchFamily="2" charset="2"/>
              <a:buNone/>
            </a:pPr>
            <a:r>
              <a:rPr lang="zh-CN" altLang="en-US" sz="2400" dirty="0">
                <a:solidFill>
                  <a:schemeClr val="tx1"/>
                </a:solidFill>
                <a:effectLst/>
              </a:rPr>
              <a:t>宏调用</a:t>
            </a:r>
            <a:r>
              <a:rPr lang="en-US" altLang="zh-CN" sz="2400" dirty="0">
                <a:solidFill>
                  <a:schemeClr val="tx1"/>
                </a:solidFill>
                <a:effectLst/>
              </a:rPr>
              <a:t>:</a:t>
            </a:r>
          </a:p>
          <a:p>
            <a:pPr eaLnBrk="1" hangingPunct="1">
              <a:spcBef>
                <a:spcPts val="600"/>
              </a:spcBef>
              <a:buFont typeface="Wingdings" panose="05000000000000000000" pitchFamily="2" charset="2"/>
              <a:buNone/>
            </a:pPr>
            <a:r>
              <a:rPr lang="en-US" altLang="zh-CN" sz="2400" dirty="0">
                <a:solidFill>
                  <a:schemeClr val="tx1"/>
                </a:solidFill>
                <a:effectLst/>
              </a:rPr>
              <a:t>  ABSOL  VAR</a:t>
            </a:r>
          </a:p>
          <a:p>
            <a:pPr eaLnBrk="1" hangingPunct="1">
              <a:spcBef>
                <a:spcPts val="600"/>
              </a:spcBef>
              <a:buFont typeface="Wingdings" panose="05000000000000000000" pitchFamily="2" charset="2"/>
              <a:buNone/>
            </a:pPr>
            <a:r>
              <a:rPr lang="en-US" altLang="zh-CN" sz="2400" dirty="0">
                <a:solidFill>
                  <a:schemeClr val="tx1"/>
                </a:solidFill>
                <a:effectLst/>
              </a:rPr>
              <a:t>  ABSOL  BX</a:t>
            </a:r>
          </a:p>
        </p:txBody>
      </p:sp>
      <p:sp>
        <p:nvSpPr>
          <p:cNvPr id="3" name="矩形 2"/>
          <p:cNvSpPr/>
          <p:nvPr/>
        </p:nvSpPr>
        <p:spPr>
          <a:xfrm>
            <a:off x="5076056" y="1232756"/>
            <a:ext cx="3348372" cy="4477385"/>
          </a:xfrm>
          <a:prstGeom prst="rect">
            <a:avLst/>
          </a:prstGeom>
          <a:ln>
            <a:solidFill>
              <a:srgbClr val="FF0000"/>
            </a:solidFill>
          </a:ln>
        </p:spPr>
        <p:txBody>
          <a:bodyPr wrap="square">
            <a:spAutoFit/>
          </a:bodyPr>
          <a:lstStyle/>
          <a:p>
            <a:pPr>
              <a:spcBef>
                <a:spcPts val="600"/>
              </a:spcBef>
            </a:pPr>
            <a:r>
              <a:rPr lang="zh-CN" altLang="en-US" dirty="0"/>
              <a:t>宏展开</a:t>
            </a:r>
            <a:r>
              <a:rPr lang="en-US" altLang="zh-CN" dirty="0"/>
              <a:t>:</a:t>
            </a:r>
          </a:p>
          <a:p>
            <a:pPr>
              <a:spcBef>
                <a:spcPts val="600"/>
              </a:spcBef>
            </a:pPr>
            <a:r>
              <a:rPr lang="en-US" altLang="zh-CN" dirty="0"/>
              <a:t>  1       CMP VAR,0</a:t>
            </a:r>
          </a:p>
          <a:p>
            <a:pPr>
              <a:spcBef>
                <a:spcPts val="600"/>
              </a:spcBef>
            </a:pPr>
            <a:r>
              <a:rPr lang="en-US" altLang="zh-CN" dirty="0"/>
              <a:t>  1       JNS   ??0000</a:t>
            </a:r>
          </a:p>
          <a:p>
            <a:pPr>
              <a:spcBef>
                <a:spcPts val="600"/>
              </a:spcBef>
            </a:pPr>
            <a:r>
              <a:rPr lang="en-US" altLang="zh-CN" dirty="0"/>
              <a:t>  1       NEG VAR</a:t>
            </a:r>
          </a:p>
          <a:p>
            <a:pPr>
              <a:spcBef>
                <a:spcPts val="600"/>
              </a:spcBef>
            </a:pPr>
            <a:r>
              <a:rPr lang="en-US" altLang="zh-CN" dirty="0"/>
              <a:t>  1 ??0000:</a:t>
            </a:r>
          </a:p>
          <a:p>
            <a:pPr>
              <a:spcBef>
                <a:spcPts val="600"/>
              </a:spcBef>
            </a:pPr>
            <a:endParaRPr lang="en-US" altLang="zh-CN" dirty="0"/>
          </a:p>
          <a:p>
            <a:pPr>
              <a:spcBef>
                <a:spcPts val="600"/>
              </a:spcBef>
            </a:pPr>
            <a:r>
              <a:rPr lang="en-US" altLang="zh-CN" dirty="0"/>
              <a:t>  1       CMP BX,0</a:t>
            </a:r>
          </a:p>
          <a:p>
            <a:pPr>
              <a:spcBef>
                <a:spcPts val="600"/>
              </a:spcBef>
            </a:pPr>
            <a:r>
              <a:rPr lang="en-US" altLang="zh-CN" dirty="0"/>
              <a:t>  1       JNS   ??0001</a:t>
            </a:r>
          </a:p>
          <a:p>
            <a:pPr>
              <a:spcBef>
                <a:spcPts val="600"/>
              </a:spcBef>
            </a:pPr>
            <a:r>
              <a:rPr lang="en-US" altLang="zh-CN" dirty="0"/>
              <a:t>  1       NEG BX</a:t>
            </a:r>
          </a:p>
          <a:p>
            <a:pPr>
              <a:spcBef>
                <a:spcPts val="600"/>
              </a:spcBef>
            </a:pPr>
            <a:r>
              <a:rPr lang="en-US" altLang="zh-CN" dirty="0"/>
              <a:t>  1 ??0001:</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20" y="1232757"/>
            <a:ext cx="8229600" cy="1944216"/>
          </a:xfrm>
        </p:spPr>
        <p:txBody>
          <a:bodyPr/>
          <a:lstStyle/>
          <a:p>
            <a:pPr algn="just"/>
            <a:r>
              <a:rPr lang="zh-CN" altLang="en-US" dirty="0">
                <a:effectLst/>
              </a:rPr>
              <a:t>在上例中，宏定义体内只使用了一个标号，如果宏定义体内的标号数多于</a:t>
            </a:r>
            <a:r>
              <a:rPr lang="en-US" altLang="zh-CN" dirty="0">
                <a:effectLst/>
              </a:rPr>
              <a:t>1</a:t>
            </a:r>
            <a:r>
              <a:rPr lang="zh-CN" altLang="en-US" dirty="0">
                <a:effectLst/>
              </a:rPr>
              <a:t>个，则可把他们列在</a:t>
            </a:r>
            <a:r>
              <a:rPr lang="en-US" altLang="zh-CN" dirty="0">
                <a:effectLst/>
              </a:rPr>
              <a:t>LOCAL</a:t>
            </a:r>
            <a:r>
              <a:rPr lang="zh-CN" altLang="en-US" dirty="0">
                <a:effectLst/>
              </a:rPr>
              <a:t>伪操作之后：</a:t>
            </a:r>
            <a:endParaRPr lang="en-US" altLang="zh-CN" dirty="0">
              <a:effectLst/>
            </a:endParaRPr>
          </a:p>
          <a:p>
            <a:pPr lvl="1"/>
            <a:r>
              <a:rPr lang="en-US" altLang="zh-CN" dirty="0"/>
              <a:t>LOCAL		Next</a:t>
            </a:r>
            <a:r>
              <a:rPr lang="zh-CN" altLang="en-US" dirty="0"/>
              <a:t>，</a:t>
            </a:r>
            <a:r>
              <a:rPr lang="en-US" altLang="zh-CN" dirty="0"/>
              <a:t>Out</a:t>
            </a:r>
            <a:r>
              <a:rPr lang="zh-CN" altLang="en-US" dirty="0"/>
              <a:t>，</a:t>
            </a:r>
            <a:r>
              <a:rPr lang="en-US" altLang="zh-CN" dirty="0" smtClean="0"/>
              <a:t>Exit</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951785152"/>
              </p:ext>
            </p:extLst>
          </p:nvPr>
        </p:nvGraphicFramePr>
        <p:xfrm>
          <a:off x="791580" y="4473116"/>
          <a:ext cx="3516052" cy="1828800"/>
        </p:xfrm>
        <a:graphic>
          <a:graphicData uri="http://schemas.openxmlformats.org/drawingml/2006/table">
            <a:tbl>
              <a:tblPr firstRow="1" bandRow="1">
                <a:tableStyleId>{5C22544A-7EE6-4342-B048-85BDC9FD1C3A}</a:tableStyleId>
              </a:tblPr>
              <a:tblGrid>
                <a:gridCol w="1758026">
                  <a:extLst>
                    <a:ext uri="{9D8B030D-6E8A-4147-A177-3AD203B41FA5}">
                      <a16:colId xmlns:a16="http://schemas.microsoft.com/office/drawing/2014/main" xmlns="" val="20000"/>
                    </a:ext>
                  </a:extLst>
                </a:gridCol>
                <a:gridCol w="1758026">
                  <a:extLst>
                    <a:ext uri="{9D8B030D-6E8A-4147-A177-3AD203B41FA5}">
                      <a16:colId xmlns:a16="http://schemas.microsoft.com/office/drawing/2014/main" xmlns="" val="20001"/>
                    </a:ext>
                  </a:extLst>
                </a:gridCol>
              </a:tblGrid>
              <a:tr h="370840">
                <a:tc>
                  <a:txBody>
                    <a:bodyPr/>
                    <a:lstStyle/>
                    <a:p>
                      <a:r>
                        <a:rPr lang="zh-CN" altLang="en-US" sz="2400" dirty="0">
                          <a:solidFill>
                            <a:schemeClr val="tx1"/>
                          </a:solidFill>
                        </a:rPr>
                        <a:t>标号</a:t>
                      </a:r>
                    </a:p>
                  </a:txBody>
                  <a:tcPr/>
                </a:tc>
                <a:tc>
                  <a:txBody>
                    <a:bodyPr/>
                    <a:lstStyle/>
                    <a:p>
                      <a:r>
                        <a:rPr lang="zh-CN" altLang="en-US" sz="2400" dirty="0">
                          <a:solidFill>
                            <a:schemeClr val="tx1"/>
                          </a:solidFill>
                        </a:rPr>
                        <a:t>编号</a:t>
                      </a:r>
                    </a:p>
                  </a:txBody>
                  <a:tcPr/>
                </a:tc>
                <a:extLst>
                  <a:ext uri="{0D108BD9-81ED-4DB2-BD59-A6C34878D82A}">
                    <a16:rowId xmlns:a16="http://schemas.microsoft.com/office/drawing/2014/main" xmlns="" val="10000"/>
                  </a:ext>
                </a:extLst>
              </a:tr>
              <a:tr h="370840">
                <a:tc>
                  <a:txBody>
                    <a:bodyPr/>
                    <a:lstStyle/>
                    <a:p>
                      <a:r>
                        <a:rPr lang="en-US" altLang="zh-CN" sz="2400" dirty="0"/>
                        <a:t>Next</a:t>
                      </a:r>
                      <a:endParaRPr lang="zh-CN" altLang="en-US" sz="2400" dirty="0"/>
                    </a:p>
                  </a:txBody>
                  <a:tcPr/>
                </a:tc>
                <a:tc>
                  <a:txBody>
                    <a:bodyPr/>
                    <a:lstStyle/>
                    <a:p>
                      <a:r>
                        <a:rPr lang="en-US" altLang="zh-CN" sz="2400" dirty="0"/>
                        <a:t>??0000</a:t>
                      </a:r>
                      <a:endParaRPr lang="zh-CN" altLang="en-US" sz="2400" dirty="0"/>
                    </a:p>
                  </a:txBody>
                  <a:tcPr/>
                </a:tc>
                <a:extLst>
                  <a:ext uri="{0D108BD9-81ED-4DB2-BD59-A6C34878D82A}">
                    <a16:rowId xmlns:a16="http://schemas.microsoft.com/office/drawing/2014/main" xmlns="" val="10001"/>
                  </a:ext>
                </a:extLst>
              </a:tr>
              <a:tr h="370840">
                <a:tc>
                  <a:txBody>
                    <a:bodyPr/>
                    <a:lstStyle/>
                    <a:p>
                      <a:r>
                        <a:rPr lang="en-US" altLang="zh-CN" sz="2400" dirty="0"/>
                        <a:t>Out</a:t>
                      </a:r>
                      <a:endParaRPr lang="zh-CN" altLang="en-US" sz="2400" dirty="0"/>
                    </a:p>
                  </a:txBody>
                  <a:tcPr/>
                </a:tc>
                <a:tc>
                  <a:txBody>
                    <a:bodyPr/>
                    <a:lstStyle/>
                    <a:p>
                      <a:r>
                        <a:rPr lang="en-US" altLang="zh-CN" sz="2400" dirty="0"/>
                        <a:t>??0001</a:t>
                      </a:r>
                      <a:endParaRPr lang="zh-CN" altLang="en-US" sz="2400" dirty="0"/>
                    </a:p>
                  </a:txBody>
                  <a:tcPr/>
                </a:tc>
                <a:extLst>
                  <a:ext uri="{0D108BD9-81ED-4DB2-BD59-A6C34878D82A}">
                    <a16:rowId xmlns:a16="http://schemas.microsoft.com/office/drawing/2014/main" xmlns="" val="10002"/>
                  </a:ext>
                </a:extLst>
              </a:tr>
              <a:tr h="370840">
                <a:tc>
                  <a:txBody>
                    <a:bodyPr/>
                    <a:lstStyle/>
                    <a:p>
                      <a:r>
                        <a:rPr lang="en-US" altLang="zh-CN" sz="2400" dirty="0"/>
                        <a:t>Exit</a:t>
                      </a:r>
                      <a:endParaRPr lang="zh-CN" altLang="en-US" sz="2400" dirty="0"/>
                    </a:p>
                  </a:txBody>
                  <a:tcPr/>
                </a:tc>
                <a:tc>
                  <a:txBody>
                    <a:bodyPr/>
                    <a:lstStyle/>
                    <a:p>
                      <a:r>
                        <a:rPr lang="en-US" altLang="zh-CN" sz="2400" dirty="0"/>
                        <a:t>??0002</a:t>
                      </a:r>
                      <a:endParaRPr lang="zh-CN" altLang="en-US" sz="2400" dirty="0"/>
                    </a:p>
                  </a:txBody>
                  <a:tcPr/>
                </a:tc>
                <a:extLst>
                  <a:ext uri="{0D108BD9-81ED-4DB2-BD59-A6C34878D82A}">
                    <a16:rowId xmlns:a16="http://schemas.microsoft.com/office/drawing/2014/main" xmlns=""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781105793"/>
              </p:ext>
            </p:extLst>
          </p:nvPr>
        </p:nvGraphicFramePr>
        <p:xfrm>
          <a:off x="4896036" y="4473116"/>
          <a:ext cx="3516052" cy="1828800"/>
        </p:xfrm>
        <a:graphic>
          <a:graphicData uri="http://schemas.openxmlformats.org/drawingml/2006/table">
            <a:tbl>
              <a:tblPr firstRow="1" bandRow="1">
                <a:tableStyleId>{5C22544A-7EE6-4342-B048-85BDC9FD1C3A}</a:tableStyleId>
              </a:tblPr>
              <a:tblGrid>
                <a:gridCol w="1758026">
                  <a:extLst>
                    <a:ext uri="{9D8B030D-6E8A-4147-A177-3AD203B41FA5}">
                      <a16:colId xmlns:a16="http://schemas.microsoft.com/office/drawing/2014/main" xmlns="" val="20000"/>
                    </a:ext>
                  </a:extLst>
                </a:gridCol>
                <a:gridCol w="1758026">
                  <a:extLst>
                    <a:ext uri="{9D8B030D-6E8A-4147-A177-3AD203B41FA5}">
                      <a16:colId xmlns:a16="http://schemas.microsoft.com/office/drawing/2014/main" xmlns="" val="20001"/>
                    </a:ext>
                  </a:extLst>
                </a:gridCol>
              </a:tblGrid>
              <a:tr h="370840">
                <a:tc>
                  <a:txBody>
                    <a:bodyPr/>
                    <a:lstStyle/>
                    <a:p>
                      <a:r>
                        <a:rPr lang="zh-CN" altLang="en-US" sz="2400" dirty="0">
                          <a:solidFill>
                            <a:schemeClr val="tx1"/>
                          </a:solidFill>
                        </a:rPr>
                        <a:t>标号</a:t>
                      </a:r>
                    </a:p>
                  </a:txBody>
                  <a:tcPr/>
                </a:tc>
                <a:tc>
                  <a:txBody>
                    <a:bodyPr/>
                    <a:lstStyle/>
                    <a:p>
                      <a:r>
                        <a:rPr lang="zh-CN" altLang="en-US" sz="2400" dirty="0">
                          <a:solidFill>
                            <a:schemeClr val="tx1"/>
                          </a:solidFill>
                        </a:rPr>
                        <a:t>编号</a:t>
                      </a:r>
                    </a:p>
                  </a:txBody>
                  <a:tcPr/>
                </a:tc>
                <a:extLst>
                  <a:ext uri="{0D108BD9-81ED-4DB2-BD59-A6C34878D82A}">
                    <a16:rowId xmlns:a16="http://schemas.microsoft.com/office/drawing/2014/main" xmlns="" val="10000"/>
                  </a:ext>
                </a:extLst>
              </a:tr>
              <a:tr h="370840">
                <a:tc>
                  <a:txBody>
                    <a:bodyPr/>
                    <a:lstStyle/>
                    <a:p>
                      <a:r>
                        <a:rPr lang="en-US" altLang="zh-CN" sz="2400" dirty="0"/>
                        <a:t>Next</a:t>
                      </a:r>
                      <a:endParaRPr lang="zh-CN" altLang="en-US" sz="2400" dirty="0"/>
                    </a:p>
                  </a:txBody>
                  <a:tcPr/>
                </a:tc>
                <a:tc>
                  <a:txBody>
                    <a:bodyPr/>
                    <a:lstStyle/>
                    <a:p>
                      <a:r>
                        <a:rPr lang="en-US" altLang="zh-CN" sz="2400" dirty="0"/>
                        <a:t>??0003</a:t>
                      </a:r>
                      <a:endParaRPr lang="zh-CN" altLang="en-US" sz="2400" dirty="0"/>
                    </a:p>
                  </a:txBody>
                  <a:tcPr/>
                </a:tc>
                <a:extLst>
                  <a:ext uri="{0D108BD9-81ED-4DB2-BD59-A6C34878D82A}">
                    <a16:rowId xmlns:a16="http://schemas.microsoft.com/office/drawing/2014/main" xmlns="" val="10001"/>
                  </a:ext>
                </a:extLst>
              </a:tr>
              <a:tr h="370840">
                <a:tc>
                  <a:txBody>
                    <a:bodyPr/>
                    <a:lstStyle/>
                    <a:p>
                      <a:r>
                        <a:rPr lang="en-US" altLang="zh-CN" sz="2400" dirty="0"/>
                        <a:t>Out</a:t>
                      </a:r>
                      <a:endParaRPr lang="zh-CN" altLang="en-US" sz="2400" dirty="0"/>
                    </a:p>
                  </a:txBody>
                  <a:tcPr/>
                </a:tc>
                <a:tc>
                  <a:txBody>
                    <a:bodyPr/>
                    <a:lstStyle/>
                    <a:p>
                      <a:r>
                        <a:rPr lang="en-US" altLang="zh-CN" sz="2400" dirty="0"/>
                        <a:t>??0004</a:t>
                      </a:r>
                      <a:endParaRPr lang="zh-CN" altLang="en-US" sz="2400" dirty="0"/>
                    </a:p>
                  </a:txBody>
                  <a:tcPr/>
                </a:tc>
                <a:extLst>
                  <a:ext uri="{0D108BD9-81ED-4DB2-BD59-A6C34878D82A}">
                    <a16:rowId xmlns:a16="http://schemas.microsoft.com/office/drawing/2014/main" xmlns="" val="10002"/>
                  </a:ext>
                </a:extLst>
              </a:tr>
              <a:tr h="370840">
                <a:tc>
                  <a:txBody>
                    <a:bodyPr/>
                    <a:lstStyle/>
                    <a:p>
                      <a:r>
                        <a:rPr lang="en-US" altLang="zh-CN" sz="2400" dirty="0"/>
                        <a:t>Exit</a:t>
                      </a:r>
                      <a:endParaRPr lang="zh-CN" altLang="en-US" sz="2400" dirty="0"/>
                    </a:p>
                  </a:txBody>
                  <a:tcPr/>
                </a:tc>
                <a:tc>
                  <a:txBody>
                    <a:bodyPr/>
                    <a:lstStyle/>
                    <a:p>
                      <a:r>
                        <a:rPr lang="en-US" altLang="zh-CN" sz="2400" dirty="0"/>
                        <a:t>??0005</a:t>
                      </a:r>
                      <a:endParaRPr lang="zh-CN" altLang="en-US" sz="2400" dirty="0"/>
                    </a:p>
                  </a:txBody>
                  <a:tcPr/>
                </a:tc>
                <a:extLst>
                  <a:ext uri="{0D108BD9-81ED-4DB2-BD59-A6C34878D82A}">
                    <a16:rowId xmlns:a16="http://schemas.microsoft.com/office/drawing/2014/main" xmlns="" val="10003"/>
                  </a:ext>
                </a:extLst>
              </a:tr>
            </a:tbl>
          </a:graphicData>
        </a:graphic>
      </p:graphicFrame>
      <p:sp>
        <p:nvSpPr>
          <p:cNvPr id="6" name="TextBox 5"/>
          <p:cNvSpPr txBox="1"/>
          <p:nvPr/>
        </p:nvSpPr>
        <p:spPr>
          <a:xfrm>
            <a:off x="1547664" y="3939443"/>
            <a:ext cx="1885453" cy="461665"/>
          </a:xfrm>
          <a:prstGeom prst="rect">
            <a:avLst/>
          </a:prstGeom>
          <a:noFill/>
        </p:spPr>
        <p:txBody>
          <a:bodyPr wrap="none" rtlCol="0">
            <a:spAutoFit/>
          </a:bodyPr>
          <a:lstStyle/>
          <a:p>
            <a:r>
              <a:rPr lang="zh-CN" altLang="en-US" dirty="0"/>
              <a:t>第</a:t>
            </a:r>
            <a:r>
              <a:rPr lang="en-US" altLang="zh-CN" dirty="0"/>
              <a:t>1</a:t>
            </a:r>
            <a:r>
              <a:rPr lang="zh-CN" altLang="en-US" dirty="0"/>
              <a:t>次宏调用</a:t>
            </a:r>
          </a:p>
        </p:txBody>
      </p:sp>
      <p:sp>
        <p:nvSpPr>
          <p:cNvPr id="7" name="TextBox 6"/>
          <p:cNvSpPr txBox="1"/>
          <p:nvPr/>
        </p:nvSpPr>
        <p:spPr>
          <a:xfrm>
            <a:off x="5832140" y="3926299"/>
            <a:ext cx="1885453" cy="461665"/>
          </a:xfrm>
          <a:prstGeom prst="rect">
            <a:avLst/>
          </a:prstGeom>
          <a:noFill/>
        </p:spPr>
        <p:txBody>
          <a:bodyPr wrap="none" rtlCol="0">
            <a:spAutoFit/>
          </a:bodyPr>
          <a:lstStyle/>
          <a:p>
            <a:r>
              <a:rPr lang="zh-CN" altLang="en-US" dirty="0"/>
              <a:t>第</a:t>
            </a:r>
            <a:r>
              <a:rPr lang="en-US" altLang="zh-CN" dirty="0"/>
              <a:t>2</a:t>
            </a:r>
            <a:r>
              <a:rPr lang="zh-CN" altLang="en-US" dirty="0"/>
              <a:t>次宏调用</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Rectangle 7"/>
          <p:cNvSpPr>
            <a:spLocks noChangeArrowheads="1"/>
          </p:cNvSpPr>
          <p:nvPr/>
        </p:nvSpPr>
        <p:spPr bwMode="auto">
          <a:xfrm>
            <a:off x="647564" y="1022793"/>
            <a:ext cx="7692340" cy="336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dirty="0">
                <a:solidFill>
                  <a:schemeClr val="accent2"/>
                </a:solidFill>
                <a:ea typeface="黑体" panose="02010609060101010101" pitchFamily="49" charset="-122"/>
              </a:rPr>
              <a:t>宏嵌套</a:t>
            </a:r>
            <a:endParaRPr lang="en-US" altLang="zh-CN" dirty="0">
              <a:solidFill>
                <a:schemeClr val="accent2"/>
              </a:solidFill>
              <a:ea typeface="黑体" panose="02010609060101010101" pitchFamily="49" charset="-122"/>
            </a:endParaRPr>
          </a:p>
          <a:p>
            <a:pPr>
              <a:lnSpc>
                <a:spcPct val="150000"/>
              </a:lnSpc>
            </a:pPr>
            <a:r>
              <a:rPr lang="zh-CN" altLang="en-US" b="1" dirty="0">
                <a:latin typeface="华文宋体" panose="02010600040101010101" charset="-122"/>
                <a:ea typeface="华文宋体" panose="02010600040101010101" charset="-122"/>
              </a:rPr>
              <a:t>宏嵌套象子程序一样包括两种情况：</a:t>
            </a:r>
          </a:p>
          <a:p>
            <a:pPr>
              <a:lnSpc>
                <a:spcPct val="150000"/>
              </a:lnSpc>
            </a:pPr>
            <a:r>
              <a:rPr lang="zh-CN" altLang="en-US" dirty="0">
                <a:latin typeface="华文宋体" panose="02010600040101010101" charset="-122"/>
                <a:ea typeface="华文宋体" panose="02010600040101010101" charset="-122"/>
              </a:rPr>
              <a:t>其一：宏体中包括宏定义。</a:t>
            </a:r>
            <a:r>
              <a:rPr lang="zh-CN" altLang="en-US" dirty="0">
                <a:latin typeface="华文新魏" panose="02010800040101010101" pitchFamily="2" charset="-122"/>
                <a:ea typeface="华文新魏" panose="02010800040101010101" pitchFamily="2" charset="-122"/>
              </a:rPr>
              <a:t> </a:t>
            </a:r>
          </a:p>
          <a:p>
            <a:pPr>
              <a:lnSpc>
                <a:spcPct val="150000"/>
              </a:lnSpc>
            </a:pPr>
            <a:r>
              <a:rPr lang="zh-CN" altLang="en-US" b="1" dirty="0">
                <a:latin typeface="华文宋体" panose="02010600040101010101" charset="-122"/>
                <a:ea typeface="华文宋体" panose="02010600040101010101" charset="-122"/>
              </a:rPr>
              <a:t>其</a:t>
            </a:r>
            <a:r>
              <a:rPr lang="zh-CN" altLang="en-US" dirty="0">
                <a:latin typeface="华文宋体" panose="02010600040101010101" charset="-122"/>
                <a:ea typeface="华文宋体" panose="02010600040101010101" charset="-122"/>
              </a:rPr>
              <a:t>二</a:t>
            </a:r>
            <a:r>
              <a:rPr lang="zh-CN" altLang="en-US" b="1" dirty="0">
                <a:latin typeface="华文宋体" panose="02010600040101010101" charset="-122"/>
                <a:ea typeface="华文宋体" panose="02010600040101010101" charset="-122"/>
              </a:rPr>
              <a:t>：宏定义的宏体中包括宏调用，即在宏体中调用宏体外定义的宏指令。在这种情况下要注意，其调用的宏指令必须先行</a:t>
            </a:r>
            <a:r>
              <a:rPr lang="zh-CN" altLang="en-US" b="1" dirty="0" smtClean="0">
                <a:latin typeface="华文宋体" panose="02010600040101010101" charset="-122"/>
                <a:ea typeface="华文宋体" panose="02010600040101010101" charset="-122"/>
              </a:rPr>
              <a:t>定义。</a:t>
            </a:r>
            <a:endParaRPr lang="zh-CN" altLang="en-US" b="1" dirty="0">
              <a:latin typeface="华文宋体" panose="02010600040101010101" charset="-122"/>
              <a:ea typeface="华文宋体" panose="02010600040101010101"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47564" y="882614"/>
            <a:ext cx="7772400" cy="35814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2"/>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3"/>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2"/>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a:spcBef>
                <a:spcPct val="50000"/>
              </a:spcBef>
            </a:pPr>
            <a:r>
              <a:rPr lang="zh-CN" altLang="en-US" sz="2400" kern="0" dirty="0">
                <a:solidFill>
                  <a:schemeClr val="tx1"/>
                </a:solidFill>
                <a:effectLst/>
              </a:rPr>
              <a:t>宏嵌套有两种形式：宏定义中嵌套宏定义和宏定义中嵌套宏调用，两种宏嵌套的深度不限。</a:t>
            </a:r>
          </a:p>
          <a:p>
            <a:pPr marL="0" indent="0">
              <a:spcBef>
                <a:spcPct val="50000"/>
              </a:spcBef>
              <a:buNone/>
            </a:pPr>
            <a:r>
              <a:rPr lang="en-US" altLang="zh-CN" sz="2400" kern="0" dirty="0">
                <a:solidFill>
                  <a:schemeClr val="tx1"/>
                </a:solidFill>
                <a:effectLst/>
              </a:rPr>
              <a:t>1.  </a:t>
            </a:r>
            <a:r>
              <a:rPr lang="zh-CN" altLang="en-US" sz="2400" kern="0" dirty="0">
                <a:solidFill>
                  <a:schemeClr val="tx1"/>
                </a:solidFill>
                <a:effectLst/>
              </a:rPr>
              <a:t>宏定义中嵌套宏定义</a:t>
            </a:r>
          </a:p>
          <a:p>
            <a:pPr marL="0" indent="0">
              <a:spcBef>
                <a:spcPct val="50000"/>
              </a:spcBef>
              <a:buNone/>
            </a:pPr>
            <a:r>
              <a:rPr lang="zh-CN" altLang="en-US" sz="2400" kern="0" dirty="0"/>
              <a:t>         </a:t>
            </a:r>
            <a:endParaRPr lang="zh-CN" altLang="zh-CN" kern="0" dirty="0"/>
          </a:p>
        </p:txBody>
      </p:sp>
      <p:sp>
        <p:nvSpPr>
          <p:cNvPr id="5" name="Text Box 4"/>
          <p:cNvSpPr txBox="1">
            <a:spLocks noChangeArrowheads="1"/>
          </p:cNvSpPr>
          <p:nvPr/>
        </p:nvSpPr>
        <p:spPr bwMode="auto">
          <a:xfrm>
            <a:off x="1066800" y="2362200"/>
            <a:ext cx="26670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MAC1	MACRO</a:t>
            </a:r>
          </a:p>
          <a:p>
            <a:pPr>
              <a:spcBef>
                <a:spcPct val="50000"/>
              </a:spcBef>
            </a:pPr>
            <a:r>
              <a:rPr lang="en-US" altLang="zh-CN" sz="1600"/>
              <a:t>	…</a:t>
            </a:r>
          </a:p>
          <a:p>
            <a:pPr>
              <a:spcBef>
                <a:spcPct val="50000"/>
              </a:spcBef>
            </a:pPr>
            <a:r>
              <a:rPr lang="en-US" altLang="zh-CN" sz="1600"/>
              <a:t>MAC2	MACRO</a:t>
            </a:r>
          </a:p>
          <a:p>
            <a:pPr>
              <a:spcBef>
                <a:spcPct val="50000"/>
              </a:spcBef>
            </a:pPr>
            <a:r>
              <a:rPr lang="en-US" altLang="zh-CN" sz="1600"/>
              <a:t>	…</a:t>
            </a:r>
          </a:p>
          <a:p>
            <a:pPr>
              <a:spcBef>
                <a:spcPct val="50000"/>
              </a:spcBef>
            </a:pPr>
            <a:r>
              <a:rPr lang="en-US" altLang="zh-CN" sz="1600"/>
              <a:t>MAC3	MACRO</a:t>
            </a:r>
          </a:p>
          <a:p>
            <a:pPr>
              <a:spcBef>
                <a:spcPct val="50000"/>
              </a:spcBef>
            </a:pPr>
            <a:r>
              <a:rPr lang="en-US" altLang="zh-CN" sz="1600"/>
              <a:t>	…</a:t>
            </a:r>
          </a:p>
          <a:p>
            <a:pPr>
              <a:spcBef>
                <a:spcPct val="50000"/>
              </a:spcBef>
            </a:pPr>
            <a:r>
              <a:rPr lang="en-US" altLang="zh-CN" sz="1600"/>
              <a:t>	ENDM</a:t>
            </a:r>
          </a:p>
          <a:p>
            <a:pPr>
              <a:spcBef>
                <a:spcPct val="50000"/>
              </a:spcBef>
            </a:pPr>
            <a:r>
              <a:rPr lang="en-US" altLang="zh-CN" sz="1600"/>
              <a:t>	…</a:t>
            </a:r>
          </a:p>
          <a:p>
            <a:pPr>
              <a:spcBef>
                <a:spcPct val="50000"/>
              </a:spcBef>
            </a:pPr>
            <a:r>
              <a:rPr lang="en-US" altLang="zh-CN" sz="1600"/>
              <a:t>	ENDM</a:t>
            </a:r>
          </a:p>
          <a:p>
            <a:pPr>
              <a:spcBef>
                <a:spcPct val="50000"/>
              </a:spcBef>
            </a:pPr>
            <a:r>
              <a:rPr lang="en-US" altLang="zh-CN" sz="1600"/>
              <a:t>	…</a:t>
            </a:r>
          </a:p>
          <a:p>
            <a:pPr>
              <a:spcBef>
                <a:spcPct val="50000"/>
              </a:spcBef>
            </a:pPr>
            <a:r>
              <a:rPr lang="en-US" altLang="zh-CN" sz="1600"/>
              <a:t>	ENDM</a:t>
            </a:r>
          </a:p>
        </p:txBody>
      </p:sp>
      <p:sp>
        <p:nvSpPr>
          <p:cNvPr id="6" name="AutoShape 5"/>
          <p:cNvSpPr/>
          <p:nvPr/>
        </p:nvSpPr>
        <p:spPr bwMode="auto">
          <a:xfrm>
            <a:off x="2971800" y="3962400"/>
            <a:ext cx="76200" cy="838200"/>
          </a:xfrm>
          <a:prstGeom prst="rightBrace">
            <a:avLst>
              <a:gd name="adj1" fmla="val 91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6"/>
          <p:cNvSpPr/>
          <p:nvPr/>
        </p:nvSpPr>
        <p:spPr bwMode="auto">
          <a:xfrm>
            <a:off x="3048000" y="3276600"/>
            <a:ext cx="609600" cy="2209800"/>
          </a:xfrm>
          <a:prstGeom prst="rightBrace">
            <a:avLst>
              <a:gd name="adj1" fmla="val 3020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7"/>
          <p:cNvSpPr/>
          <p:nvPr/>
        </p:nvSpPr>
        <p:spPr bwMode="auto">
          <a:xfrm>
            <a:off x="3581400" y="2514600"/>
            <a:ext cx="533400" cy="3733800"/>
          </a:xfrm>
          <a:prstGeom prst="rightBrace">
            <a:avLst>
              <a:gd name="adj1" fmla="val 583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11" name="Rectangle 8"/>
          <p:cNvSpPr>
            <a:spLocks noChangeArrowheads="1"/>
          </p:cNvSpPr>
          <p:nvPr/>
        </p:nvSpPr>
        <p:spPr bwMode="auto">
          <a:xfrm>
            <a:off x="4716016" y="2996952"/>
            <a:ext cx="365061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dirty="0">
                <a:solidFill>
                  <a:srgbClr val="0000FF"/>
                </a:solidFill>
                <a:ea typeface="华文新魏" panose="02010800040101010101" pitchFamily="2" charset="-122"/>
              </a:rPr>
              <a:t>注意：像所有的编程语言一样，不能在源程序中直接调用内层定义的宏指令。换言之，在源程序中只有通过外层宏指令的调用才能调用内层宏指令。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755576" y="1016732"/>
            <a:ext cx="39624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bg2"/>
              </a:buClr>
              <a:buSzPct val="75000"/>
            </a:pPr>
            <a:r>
              <a:rPr lang="en-US" altLang="zh-CN" kern="0" dirty="0">
                <a:effectLst>
                  <a:outerShdw blurRad="38100" dist="38100" dir="2700000" algn="tl">
                    <a:srgbClr val="C0C0C0"/>
                  </a:outerShdw>
                </a:effectLst>
                <a:latin typeface="+mn-lt"/>
                <a:ea typeface="+mn-ea"/>
              </a:rPr>
              <a:t>2.</a:t>
            </a:r>
            <a:r>
              <a:rPr lang="zh-CN" altLang="en-US" kern="0" dirty="0">
                <a:effectLst>
                  <a:outerShdw blurRad="38100" dist="38100" dir="2700000" algn="tl">
                    <a:srgbClr val="C0C0C0"/>
                  </a:outerShdw>
                </a:effectLst>
                <a:latin typeface="+mn-lt"/>
                <a:ea typeface="+mn-ea"/>
              </a:rPr>
              <a:t>宏定义中嵌套宏调用</a:t>
            </a:r>
          </a:p>
          <a:p>
            <a:pPr>
              <a:spcBef>
                <a:spcPct val="50000"/>
              </a:spcBef>
            </a:pPr>
            <a:endParaRPr lang="en-US" altLang="zh-CN" sz="1800" dirty="0"/>
          </a:p>
          <a:p>
            <a:pPr>
              <a:spcBef>
                <a:spcPct val="50000"/>
              </a:spcBef>
            </a:pPr>
            <a:r>
              <a:rPr lang="en-US" altLang="zh-CN" sz="1800" dirty="0"/>
              <a:t>MACA	MACRO</a:t>
            </a:r>
          </a:p>
          <a:p>
            <a:pPr>
              <a:spcBef>
                <a:spcPct val="50000"/>
              </a:spcBef>
            </a:pPr>
            <a:r>
              <a:rPr lang="en-US" altLang="zh-CN" sz="1800" dirty="0"/>
              <a:t>	…</a:t>
            </a:r>
          </a:p>
          <a:p>
            <a:pPr>
              <a:spcBef>
                <a:spcPct val="50000"/>
              </a:spcBef>
            </a:pPr>
            <a:r>
              <a:rPr lang="en-US" altLang="zh-CN" sz="1800" dirty="0"/>
              <a:t>	ENDM</a:t>
            </a:r>
          </a:p>
          <a:p>
            <a:pPr>
              <a:spcBef>
                <a:spcPct val="50000"/>
              </a:spcBef>
            </a:pPr>
            <a:endParaRPr lang="en-US" altLang="zh-CN" sz="1800" dirty="0"/>
          </a:p>
          <a:p>
            <a:pPr>
              <a:spcBef>
                <a:spcPct val="50000"/>
              </a:spcBef>
            </a:pPr>
            <a:r>
              <a:rPr lang="en-US" altLang="zh-CN" sz="1800" dirty="0">
                <a:solidFill>
                  <a:srgbClr val="FF0000"/>
                </a:solidFill>
              </a:rPr>
              <a:t>MACB	MACRO</a:t>
            </a:r>
          </a:p>
          <a:p>
            <a:pPr>
              <a:spcBef>
                <a:spcPct val="50000"/>
              </a:spcBef>
            </a:pPr>
            <a:r>
              <a:rPr lang="en-US" altLang="zh-CN" sz="1800" dirty="0">
                <a:solidFill>
                  <a:srgbClr val="FF0000"/>
                </a:solidFill>
              </a:rPr>
              <a:t>	…</a:t>
            </a:r>
          </a:p>
          <a:p>
            <a:pPr>
              <a:spcBef>
                <a:spcPct val="50000"/>
              </a:spcBef>
            </a:pPr>
            <a:r>
              <a:rPr lang="en-US" altLang="zh-CN" sz="1800" dirty="0">
                <a:solidFill>
                  <a:srgbClr val="FF0000"/>
                </a:solidFill>
              </a:rPr>
              <a:t>	MACA</a:t>
            </a:r>
          </a:p>
          <a:p>
            <a:pPr>
              <a:spcBef>
                <a:spcPct val="50000"/>
              </a:spcBef>
            </a:pPr>
            <a:r>
              <a:rPr lang="en-US" altLang="zh-CN" sz="1800" dirty="0"/>
              <a:t>	</a:t>
            </a:r>
            <a:r>
              <a:rPr lang="en-US" altLang="zh-CN" sz="1800" dirty="0">
                <a:solidFill>
                  <a:srgbClr val="FF0000"/>
                </a:solidFill>
              </a:rPr>
              <a:t>…</a:t>
            </a:r>
          </a:p>
          <a:p>
            <a:pPr>
              <a:spcBef>
                <a:spcPct val="50000"/>
              </a:spcBef>
            </a:pPr>
            <a:r>
              <a:rPr lang="en-US" altLang="zh-CN" sz="1800" dirty="0">
                <a:solidFill>
                  <a:srgbClr val="FF0000"/>
                </a:solidFill>
              </a:rPr>
              <a:t>	ENDM</a:t>
            </a:r>
          </a:p>
          <a:p>
            <a:pPr>
              <a:spcBef>
                <a:spcPct val="50000"/>
              </a:spcBef>
            </a:pPr>
            <a:endParaRPr lang="en-US" altLang="zh-CN" sz="1800" dirty="0"/>
          </a:p>
          <a:p>
            <a:pPr>
              <a:spcBef>
                <a:spcPct val="50000"/>
              </a:spcBef>
            </a:pPr>
            <a:r>
              <a:rPr lang="zh-CN" altLang="en-US" sz="1800" dirty="0"/>
              <a:t>各宏定义可单独调用。</a:t>
            </a:r>
          </a:p>
        </p:txBody>
      </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4" name="Text Box 4"/>
          <p:cNvSpPr txBox="1">
            <a:spLocks noChangeArrowheads="1"/>
          </p:cNvSpPr>
          <p:nvPr/>
        </p:nvSpPr>
        <p:spPr bwMode="auto">
          <a:xfrm>
            <a:off x="4717976" y="1062898"/>
            <a:ext cx="3962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dirty="0"/>
              <a:t>MACA	MACRO</a:t>
            </a:r>
          </a:p>
          <a:p>
            <a:pPr>
              <a:spcBef>
                <a:spcPct val="50000"/>
              </a:spcBef>
            </a:pPr>
            <a:r>
              <a:rPr lang="en-US" altLang="zh-CN" sz="1800" dirty="0"/>
              <a:t>	…</a:t>
            </a:r>
          </a:p>
          <a:p>
            <a:pPr>
              <a:spcBef>
                <a:spcPct val="50000"/>
              </a:spcBef>
            </a:pPr>
            <a:r>
              <a:rPr lang="en-US" altLang="zh-CN" sz="1800" dirty="0"/>
              <a:t>	</a:t>
            </a:r>
            <a:r>
              <a:rPr lang="en-US" altLang="zh-CN" sz="1800" dirty="0">
                <a:solidFill>
                  <a:srgbClr val="FF0000"/>
                </a:solidFill>
              </a:rPr>
              <a:t>MACB	MACRO</a:t>
            </a:r>
          </a:p>
          <a:p>
            <a:pPr>
              <a:spcBef>
                <a:spcPct val="50000"/>
              </a:spcBef>
            </a:pPr>
            <a:r>
              <a:rPr lang="en-US" altLang="zh-CN" sz="1800" dirty="0">
                <a:solidFill>
                  <a:srgbClr val="FF0000"/>
                </a:solidFill>
              </a:rPr>
              <a:t>	…</a:t>
            </a:r>
          </a:p>
          <a:p>
            <a:pPr>
              <a:spcBef>
                <a:spcPct val="50000"/>
              </a:spcBef>
            </a:pPr>
            <a:r>
              <a:rPr lang="en-US" altLang="zh-CN" sz="1800" dirty="0">
                <a:solidFill>
                  <a:srgbClr val="FF0000"/>
                </a:solidFill>
              </a:rPr>
              <a:t>	ENDM</a:t>
            </a:r>
          </a:p>
          <a:p>
            <a:pPr>
              <a:spcBef>
                <a:spcPct val="50000"/>
              </a:spcBef>
            </a:pPr>
            <a:r>
              <a:rPr lang="en-US" altLang="zh-CN" sz="1800" dirty="0"/>
              <a:t>	…</a:t>
            </a:r>
          </a:p>
          <a:p>
            <a:pPr>
              <a:spcBef>
                <a:spcPct val="50000"/>
              </a:spcBef>
            </a:pPr>
            <a:r>
              <a:rPr lang="en-US" altLang="zh-CN" sz="1800" dirty="0"/>
              <a:t>	ENDM</a:t>
            </a:r>
          </a:p>
          <a:p>
            <a:pPr>
              <a:spcBef>
                <a:spcPct val="50000"/>
              </a:spcBef>
            </a:pPr>
            <a:endParaRPr lang="en-US" altLang="zh-CN" sz="1800" dirty="0"/>
          </a:p>
          <a:p>
            <a:pPr>
              <a:spcBef>
                <a:spcPct val="50000"/>
              </a:spcBef>
            </a:pPr>
            <a:r>
              <a:rPr lang="en-US" altLang="zh-CN" sz="1800" dirty="0">
                <a:solidFill>
                  <a:srgbClr val="3333FF"/>
                </a:solidFill>
              </a:rPr>
              <a:t>MACC	MACRO</a:t>
            </a:r>
          </a:p>
          <a:p>
            <a:pPr>
              <a:spcBef>
                <a:spcPct val="50000"/>
              </a:spcBef>
            </a:pPr>
            <a:r>
              <a:rPr lang="en-US" altLang="zh-CN" sz="1800" dirty="0">
                <a:solidFill>
                  <a:srgbClr val="3333FF"/>
                </a:solidFill>
              </a:rPr>
              <a:t>	…</a:t>
            </a:r>
          </a:p>
          <a:p>
            <a:pPr>
              <a:spcBef>
                <a:spcPct val="50000"/>
              </a:spcBef>
            </a:pPr>
            <a:r>
              <a:rPr lang="en-US" altLang="zh-CN" sz="1800" dirty="0">
                <a:solidFill>
                  <a:srgbClr val="FF0000"/>
                </a:solidFill>
              </a:rPr>
              <a:t>	MACB</a:t>
            </a:r>
          </a:p>
          <a:p>
            <a:pPr>
              <a:spcBef>
                <a:spcPct val="50000"/>
              </a:spcBef>
            </a:pPr>
            <a:r>
              <a:rPr lang="en-US" altLang="zh-CN" sz="1800" dirty="0">
                <a:solidFill>
                  <a:srgbClr val="3333FF"/>
                </a:solidFill>
              </a:rPr>
              <a:t>	…</a:t>
            </a:r>
          </a:p>
          <a:p>
            <a:pPr>
              <a:spcBef>
                <a:spcPct val="50000"/>
              </a:spcBef>
            </a:pPr>
            <a:r>
              <a:rPr lang="en-US" altLang="zh-CN" sz="1800" dirty="0">
                <a:solidFill>
                  <a:srgbClr val="3333FF"/>
                </a:solidFill>
              </a:rPr>
              <a:t>	ENDM</a:t>
            </a:r>
          </a:p>
        </p:txBody>
      </p:sp>
      <p:grpSp>
        <p:nvGrpSpPr>
          <p:cNvPr id="3" name="组合 2"/>
          <p:cNvGrpSpPr/>
          <p:nvPr/>
        </p:nvGrpSpPr>
        <p:grpSpPr>
          <a:xfrm>
            <a:off x="3347864" y="2934982"/>
            <a:ext cx="5255351" cy="1584456"/>
            <a:chOff x="3347864" y="2934982"/>
            <a:chExt cx="5255351" cy="1584456"/>
          </a:xfrm>
        </p:grpSpPr>
        <p:sp>
          <p:nvSpPr>
            <p:cNvPr id="2" name="TextBox 1"/>
            <p:cNvSpPr txBox="1"/>
            <p:nvPr/>
          </p:nvSpPr>
          <p:spPr>
            <a:xfrm>
              <a:off x="3347864" y="2949778"/>
              <a:ext cx="861133" cy="1569660"/>
            </a:xfrm>
            <a:prstGeom prst="rect">
              <a:avLst/>
            </a:prstGeom>
            <a:noFill/>
          </p:spPr>
          <p:txBody>
            <a:bodyPr wrap="none" rtlCol="0">
              <a:spAutoFit/>
            </a:bodyPr>
            <a:lstStyle/>
            <a:p>
              <a:r>
                <a:rPr lang="zh-CN" altLang="en-US" sz="9600" dirty="0">
                  <a:solidFill>
                    <a:srgbClr val="FF0000"/>
                  </a:solidFill>
                </a:rPr>
                <a:t>√</a:t>
              </a:r>
            </a:p>
          </p:txBody>
        </p:sp>
        <p:sp>
          <p:nvSpPr>
            <p:cNvPr id="6" name="TextBox 5"/>
            <p:cNvSpPr txBox="1"/>
            <p:nvPr/>
          </p:nvSpPr>
          <p:spPr>
            <a:xfrm>
              <a:off x="7668344" y="2934982"/>
              <a:ext cx="934871" cy="1569660"/>
            </a:xfrm>
            <a:prstGeom prst="rect">
              <a:avLst/>
            </a:prstGeom>
            <a:noFill/>
          </p:spPr>
          <p:txBody>
            <a:bodyPr wrap="none" rtlCol="0">
              <a:spAutoFit/>
            </a:bodyPr>
            <a:lstStyle/>
            <a:p>
              <a:r>
                <a:rPr lang="en-US" altLang="zh-CN" sz="9600" dirty="0">
                  <a:solidFill>
                    <a:srgbClr val="FF0000"/>
                  </a:solidFill>
                  <a:latin typeface="华文细黑" panose="02010600040101010101" pitchFamily="2" charset="-122"/>
                  <a:ea typeface="华文细黑" panose="02010600040101010101" pitchFamily="2" charset="-122"/>
                </a:rPr>
                <a:t>X</a:t>
              </a:r>
              <a:endParaRPr lang="zh-CN" altLang="en-US" sz="9600" dirty="0">
                <a:solidFill>
                  <a:srgbClr val="FF0000"/>
                </a:solidFill>
                <a:latin typeface="华文细黑" panose="02010600040101010101" pitchFamily="2" charset="-122"/>
                <a:ea typeface="华文细黑" panose="0201060004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idx="1"/>
          </p:nvPr>
        </p:nvSpPr>
        <p:spPr>
          <a:xfrm>
            <a:off x="468313" y="1016781"/>
            <a:ext cx="8280400" cy="5616575"/>
          </a:xfrm>
        </p:spPr>
        <p:txBody>
          <a:bodyPr/>
          <a:lstStyle/>
          <a:p>
            <a:pPr eaLnBrk="1" hangingPunct="1">
              <a:lnSpc>
                <a:spcPct val="90000"/>
              </a:lnSpc>
              <a:spcBef>
                <a:spcPct val="10000"/>
              </a:spcBef>
              <a:buFont typeface="Wingdings" panose="05000000000000000000" pitchFamily="2" charset="2"/>
              <a:buNone/>
            </a:pPr>
            <a:r>
              <a:rPr lang="en-US" altLang="zh-CN" sz="2400" dirty="0">
                <a:solidFill>
                  <a:schemeClr val="tx1"/>
                </a:solidFill>
                <a:effectLst/>
              </a:rPr>
              <a:t>【</a:t>
            </a:r>
            <a:r>
              <a:rPr lang="zh-CN" altLang="en-US" sz="2400" dirty="0">
                <a:solidFill>
                  <a:schemeClr val="tx1"/>
                </a:solidFill>
                <a:effectLst/>
              </a:rPr>
              <a:t>例</a:t>
            </a:r>
            <a:r>
              <a:rPr lang="en-US" altLang="zh-CN" sz="2400" dirty="0">
                <a:solidFill>
                  <a:schemeClr val="tx1"/>
                </a:solidFill>
                <a:effectLst/>
              </a:rPr>
              <a:t>7.9】</a:t>
            </a:r>
            <a:r>
              <a:rPr lang="zh-CN" altLang="en-US" sz="2400" dirty="0">
                <a:solidFill>
                  <a:schemeClr val="tx1"/>
                </a:solidFill>
                <a:effectLst/>
              </a:rPr>
              <a:t>宏定义中允许使用宏，条件是先定义后调用</a:t>
            </a:r>
          </a:p>
          <a:p>
            <a:pPr eaLnBrk="1" hangingPunct="1">
              <a:lnSpc>
                <a:spcPct val="90000"/>
              </a:lnSpc>
              <a:spcBef>
                <a:spcPct val="10000"/>
              </a:spcBef>
              <a:buFont typeface="Wingdings" panose="05000000000000000000" pitchFamily="2" charset="2"/>
              <a:buNone/>
            </a:pPr>
            <a:r>
              <a:rPr kumimoji="0" lang="zh-CN" altLang="en-US" sz="2400" dirty="0">
                <a:solidFill>
                  <a:schemeClr val="tx1"/>
                </a:solidFill>
                <a:effectLst/>
              </a:rPr>
              <a:t>宏定义：</a:t>
            </a:r>
          </a:p>
          <a:p>
            <a:pPr eaLnBrk="1" hangingPunct="1">
              <a:lnSpc>
                <a:spcPct val="90000"/>
              </a:lnSpc>
              <a:spcBef>
                <a:spcPct val="10000"/>
              </a:spcBef>
              <a:buFont typeface="Wingdings" panose="05000000000000000000" pitchFamily="2" charset="2"/>
              <a:buNone/>
            </a:pPr>
            <a:r>
              <a:rPr lang="zh-CN" altLang="en-US" sz="2400" dirty="0">
                <a:solidFill>
                  <a:schemeClr val="tx1"/>
                </a:solidFill>
                <a:effectLst/>
              </a:rPr>
              <a:t>	</a:t>
            </a:r>
            <a:r>
              <a:rPr lang="en-US" altLang="zh-CN" sz="2200" dirty="0">
                <a:solidFill>
                  <a:schemeClr val="tx1"/>
                </a:solidFill>
                <a:effectLst/>
              </a:rPr>
              <a:t>DIF	</a:t>
            </a:r>
            <a:r>
              <a:rPr lang="en-US" altLang="zh-CN" sz="2200" dirty="0" smtClean="0">
                <a:solidFill>
                  <a:schemeClr val="tx1"/>
                </a:solidFill>
                <a:effectLst/>
              </a:rPr>
              <a:t>MACRO </a:t>
            </a:r>
            <a:r>
              <a:rPr lang="en-US" altLang="zh-CN" sz="2200" dirty="0">
                <a:solidFill>
                  <a:schemeClr val="tx1"/>
                </a:solidFill>
                <a:effectLst/>
              </a:rPr>
              <a:t>X, Y		</a:t>
            </a:r>
            <a:r>
              <a:rPr lang="zh-CN" altLang="en-US" sz="2200" dirty="0">
                <a:solidFill>
                  <a:schemeClr val="tx1"/>
                </a:solidFill>
                <a:effectLst/>
              </a:rPr>
              <a:t>；</a:t>
            </a:r>
            <a:r>
              <a:rPr lang="en-US" altLang="zh-CN" sz="2200" dirty="0">
                <a:solidFill>
                  <a:schemeClr val="tx1"/>
                </a:solidFill>
                <a:effectLst/>
              </a:rPr>
              <a:t>(X-Y)-&gt;AX</a:t>
            </a: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MOV	AX, X</a:t>
            </a: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SUB	AX, Y</a:t>
            </a: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ENDM</a:t>
            </a:r>
          </a:p>
          <a:p>
            <a:pPr eaLnBrk="1" hangingPunct="1">
              <a:lnSpc>
                <a:spcPct val="90000"/>
              </a:lnSpc>
              <a:spcBef>
                <a:spcPct val="10000"/>
              </a:spcBef>
              <a:buFont typeface="Wingdings" panose="05000000000000000000" pitchFamily="2" charset="2"/>
              <a:buNone/>
            </a:pPr>
            <a:endParaRPr lang="en-US" altLang="zh-CN" sz="2200" dirty="0">
              <a:solidFill>
                <a:schemeClr val="tx1"/>
              </a:solidFill>
              <a:effectLst/>
            </a:endParaRP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DIFSQR	MACRO   OPR1, OPR2, RESULT   </a:t>
            </a:r>
            <a:endParaRPr lang="zh-CN" altLang="en-US" sz="2200" dirty="0">
              <a:solidFill>
                <a:schemeClr val="tx1"/>
              </a:solidFill>
              <a:effectLst/>
            </a:endParaRP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PUSH	DX</a:t>
            </a: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PUSH	AX</a:t>
            </a:r>
          </a:p>
          <a:p>
            <a:pPr eaLnBrk="1" hangingPunct="1">
              <a:lnSpc>
                <a:spcPct val="90000"/>
              </a:lnSpc>
              <a:spcBef>
                <a:spcPct val="10000"/>
              </a:spcBef>
              <a:buFont typeface="Wingdings" panose="05000000000000000000" pitchFamily="2" charset="2"/>
              <a:buNone/>
            </a:pPr>
            <a:r>
              <a:rPr lang="en-US" altLang="zh-CN" sz="2200" dirty="0">
                <a:effectLst/>
              </a:rPr>
              <a:t>		</a:t>
            </a:r>
            <a:r>
              <a:rPr lang="en-US" altLang="zh-CN" sz="2200" dirty="0">
                <a:solidFill>
                  <a:srgbClr val="FF0000"/>
                </a:solidFill>
                <a:effectLst/>
              </a:rPr>
              <a:t>DIF	OPR1, OPR2</a:t>
            </a:r>
          </a:p>
          <a:p>
            <a:pPr eaLnBrk="1" hangingPunct="1">
              <a:lnSpc>
                <a:spcPct val="90000"/>
              </a:lnSpc>
              <a:spcBef>
                <a:spcPct val="10000"/>
              </a:spcBef>
              <a:buFont typeface="Wingdings" panose="05000000000000000000" pitchFamily="2" charset="2"/>
              <a:buNone/>
            </a:pPr>
            <a:r>
              <a:rPr lang="en-US" altLang="zh-CN" sz="2200" dirty="0">
                <a:effectLst/>
              </a:rPr>
              <a:t>		</a:t>
            </a:r>
            <a:r>
              <a:rPr lang="en-US" altLang="zh-CN" sz="2200" dirty="0">
                <a:solidFill>
                  <a:schemeClr val="tx1"/>
                </a:solidFill>
                <a:effectLst/>
              </a:rPr>
              <a:t>IMUL	AX</a:t>
            </a: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MOV	RESULT, AX</a:t>
            </a: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POP	AX</a:t>
            </a: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POP	DX</a:t>
            </a:r>
          </a:p>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	ENDM</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文本框 1"/>
          <p:cNvSpPr txBox="1"/>
          <p:nvPr/>
        </p:nvSpPr>
        <p:spPr>
          <a:xfrm>
            <a:off x="4980305" y="4894580"/>
            <a:ext cx="3543300" cy="460375"/>
          </a:xfrm>
          <a:prstGeom prst="rect">
            <a:avLst/>
          </a:prstGeom>
          <a:noFill/>
        </p:spPr>
        <p:txBody>
          <a:bodyPr wrap="none" rtlCol="0">
            <a:spAutoFit/>
          </a:bodyPr>
          <a:lstStyle/>
          <a:p>
            <a:r>
              <a:rPr lang="en-US" altLang="zh-CN" dirty="0"/>
              <a:t>RESULT=(OPR1-OPR2)</a:t>
            </a:r>
            <a:r>
              <a:rPr lang="en-US" altLang="zh-CN" baseline="30000" dirty="0"/>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type="body" idx="1"/>
          </p:nvPr>
        </p:nvSpPr>
        <p:spPr>
          <a:xfrm>
            <a:off x="1007604" y="1124744"/>
            <a:ext cx="6553200" cy="4967288"/>
          </a:xfrm>
        </p:spPr>
        <p:txBody>
          <a:bodyPr/>
          <a:lstStyle/>
          <a:p>
            <a:pPr eaLnBrk="1" hangingPunct="1">
              <a:buFont typeface="Wingdings" panose="05000000000000000000" pitchFamily="2" charset="2"/>
              <a:buNone/>
            </a:pPr>
            <a:r>
              <a:rPr lang="zh-CN" altLang="en-US" sz="2400" dirty="0">
                <a:solidFill>
                  <a:schemeClr val="tx1"/>
                </a:solidFill>
                <a:effectLst/>
              </a:rPr>
              <a:t>宏调用：</a:t>
            </a:r>
          </a:p>
          <a:p>
            <a:pPr eaLnBrk="1" hangingPunct="1">
              <a:buFont typeface="Wingdings" panose="05000000000000000000" pitchFamily="2" charset="2"/>
              <a:buNone/>
            </a:pPr>
            <a:r>
              <a:rPr lang="zh-CN" altLang="en-US" sz="2400" dirty="0">
                <a:solidFill>
                  <a:schemeClr val="tx1"/>
                </a:solidFill>
                <a:effectLst/>
              </a:rPr>
              <a:t>	</a:t>
            </a:r>
            <a:r>
              <a:rPr lang="en-US" altLang="zh-CN" sz="2400" dirty="0">
                <a:solidFill>
                  <a:schemeClr val="tx1"/>
                </a:solidFill>
                <a:effectLst/>
              </a:rPr>
              <a:t>DIFSQR	VAR1,VAR2,VAR3</a:t>
            </a:r>
          </a:p>
          <a:p>
            <a:pPr eaLnBrk="1" hangingPunct="1">
              <a:buFont typeface="Wingdings" panose="05000000000000000000" pitchFamily="2" charset="2"/>
              <a:buNone/>
            </a:pPr>
            <a:r>
              <a:rPr lang="zh-CN" altLang="en-US" sz="2400" dirty="0">
                <a:solidFill>
                  <a:schemeClr val="tx1"/>
                </a:solidFill>
                <a:effectLst/>
              </a:rPr>
              <a:t>宏展开：</a:t>
            </a:r>
          </a:p>
          <a:p>
            <a:pPr eaLnBrk="1" hangingPunct="1">
              <a:buFont typeface="Wingdings" panose="05000000000000000000" pitchFamily="2" charset="2"/>
              <a:buNone/>
            </a:pPr>
            <a:r>
              <a:rPr lang="en-US" altLang="zh-CN" sz="2400" dirty="0">
                <a:solidFill>
                  <a:schemeClr val="tx1"/>
                </a:solidFill>
                <a:effectLst/>
              </a:rPr>
              <a:t>1		PUSH	DX</a:t>
            </a:r>
          </a:p>
          <a:p>
            <a:pPr eaLnBrk="1" hangingPunct="1">
              <a:buFont typeface="Wingdings" panose="05000000000000000000" pitchFamily="2" charset="2"/>
              <a:buNone/>
            </a:pPr>
            <a:r>
              <a:rPr lang="en-US" altLang="zh-CN" sz="2400" dirty="0">
                <a:solidFill>
                  <a:schemeClr val="tx1"/>
                </a:solidFill>
                <a:effectLst/>
              </a:rPr>
              <a:t>1		PUSH	AX</a:t>
            </a:r>
          </a:p>
          <a:p>
            <a:pPr eaLnBrk="1" hangingPunct="1">
              <a:buFont typeface="Wingdings" panose="05000000000000000000" pitchFamily="2" charset="2"/>
              <a:buNone/>
            </a:pPr>
            <a:r>
              <a:rPr lang="en-US" altLang="zh-CN" sz="2400" dirty="0">
                <a:solidFill>
                  <a:schemeClr val="tx1"/>
                </a:solidFill>
                <a:effectLst/>
              </a:rPr>
              <a:t>2		MOV	AX,VAR1</a:t>
            </a:r>
          </a:p>
          <a:p>
            <a:pPr eaLnBrk="1" hangingPunct="1">
              <a:buFont typeface="Wingdings" panose="05000000000000000000" pitchFamily="2" charset="2"/>
              <a:buNone/>
            </a:pPr>
            <a:r>
              <a:rPr lang="en-US" altLang="zh-CN" sz="2400" dirty="0">
                <a:solidFill>
                  <a:schemeClr val="tx1"/>
                </a:solidFill>
                <a:effectLst/>
              </a:rPr>
              <a:t>2		SUB	AX,VAR2	</a:t>
            </a:r>
          </a:p>
          <a:p>
            <a:pPr eaLnBrk="1" hangingPunct="1">
              <a:buFont typeface="Wingdings" panose="05000000000000000000" pitchFamily="2" charset="2"/>
              <a:buNone/>
            </a:pPr>
            <a:r>
              <a:rPr lang="en-US" altLang="zh-CN" sz="2400" dirty="0">
                <a:solidFill>
                  <a:schemeClr val="tx1"/>
                </a:solidFill>
                <a:effectLst/>
              </a:rPr>
              <a:t>1		IMUL	AX</a:t>
            </a:r>
          </a:p>
          <a:p>
            <a:pPr eaLnBrk="1" hangingPunct="1">
              <a:buFont typeface="Wingdings" panose="05000000000000000000" pitchFamily="2" charset="2"/>
              <a:buNone/>
            </a:pPr>
            <a:r>
              <a:rPr lang="en-US" altLang="zh-CN" sz="2400" dirty="0">
                <a:solidFill>
                  <a:schemeClr val="tx1"/>
                </a:solidFill>
                <a:effectLst/>
              </a:rPr>
              <a:t>1		MOV	VAR3,AX</a:t>
            </a:r>
          </a:p>
          <a:p>
            <a:pPr eaLnBrk="1" hangingPunct="1">
              <a:buFont typeface="Wingdings" panose="05000000000000000000" pitchFamily="2" charset="2"/>
              <a:buNone/>
            </a:pPr>
            <a:r>
              <a:rPr lang="en-US" altLang="zh-CN" sz="2400" dirty="0">
                <a:solidFill>
                  <a:schemeClr val="tx1"/>
                </a:solidFill>
                <a:effectLst/>
              </a:rPr>
              <a:t>1		POP	AX</a:t>
            </a:r>
          </a:p>
          <a:p>
            <a:pPr eaLnBrk="1" hangingPunct="1">
              <a:buFont typeface="Wingdings" panose="05000000000000000000" pitchFamily="2" charset="2"/>
              <a:buNone/>
            </a:pPr>
            <a:r>
              <a:rPr lang="en-US" altLang="zh-CN" sz="2400" dirty="0">
                <a:solidFill>
                  <a:schemeClr val="tx1"/>
                </a:solidFill>
                <a:effectLst/>
              </a:rPr>
              <a:t>1		POP	DX</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body" idx="1"/>
          </p:nvPr>
        </p:nvSpPr>
        <p:spPr>
          <a:xfrm>
            <a:off x="503548" y="980728"/>
            <a:ext cx="4500500" cy="3456383"/>
          </a:xfrm>
        </p:spPr>
        <p:txBody>
          <a:bodyPr/>
          <a:lstStyle/>
          <a:p>
            <a:pPr eaLnBrk="1" hangingPunct="1">
              <a:lnSpc>
                <a:spcPct val="90000"/>
              </a:lnSpc>
              <a:spcBef>
                <a:spcPct val="10000"/>
              </a:spcBef>
              <a:buFont typeface="Wingdings" panose="05000000000000000000" pitchFamily="2" charset="2"/>
              <a:buNone/>
            </a:pPr>
            <a:r>
              <a:rPr lang="en-US" altLang="zh-CN" sz="2200" dirty="0">
                <a:solidFill>
                  <a:schemeClr val="tx1"/>
                </a:solidFill>
                <a:effectLst/>
              </a:rPr>
              <a:t>【</a:t>
            </a:r>
            <a:r>
              <a:rPr lang="zh-CN" altLang="en-US" sz="2200" dirty="0">
                <a:solidFill>
                  <a:schemeClr val="tx1"/>
                </a:solidFill>
                <a:effectLst/>
              </a:rPr>
              <a:t>例</a:t>
            </a:r>
            <a:r>
              <a:rPr lang="en-US" altLang="zh-CN" sz="2200" dirty="0">
                <a:solidFill>
                  <a:schemeClr val="tx1"/>
                </a:solidFill>
                <a:effectLst/>
              </a:rPr>
              <a:t>7.10</a:t>
            </a:r>
            <a:r>
              <a:rPr lang="en-US" altLang="zh-CN" sz="2200" dirty="0" smtClean="0">
                <a:solidFill>
                  <a:schemeClr val="tx1"/>
                </a:solidFill>
                <a:effectLst/>
              </a:rPr>
              <a:t>】</a:t>
            </a:r>
            <a:r>
              <a:rPr lang="zh-CN" altLang="en-US" sz="2000" dirty="0" smtClean="0">
                <a:solidFill>
                  <a:schemeClr val="tx1"/>
                </a:solidFill>
                <a:effectLst/>
              </a:rPr>
              <a:t>宏定义</a:t>
            </a:r>
            <a:r>
              <a:rPr lang="zh-CN" altLang="en-US" sz="2000" dirty="0">
                <a:solidFill>
                  <a:schemeClr val="tx1"/>
                </a:solidFill>
                <a:effectLst/>
              </a:rPr>
              <a:t>：</a:t>
            </a:r>
          </a:p>
          <a:p>
            <a:pPr eaLnBrk="1" hangingPunct="1">
              <a:lnSpc>
                <a:spcPct val="90000"/>
              </a:lnSpc>
              <a:spcBef>
                <a:spcPct val="10000"/>
              </a:spcBef>
              <a:buFont typeface="Wingdings" panose="05000000000000000000" pitchFamily="2" charset="2"/>
              <a:buNone/>
            </a:pPr>
            <a:r>
              <a:rPr lang="zh-CN" altLang="en-US" sz="2000" dirty="0">
                <a:solidFill>
                  <a:schemeClr val="tx1"/>
                </a:solidFill>
                <a:effectLst/>
              </a:rPr>
              <a:t>	</a:t>
            </a:r>
            <a:r>
              <a:rPr lang="en-US" altLang="zh-CN" sz="2000" dirty="0">
                <a:solidFill>
                  <a:schemeClr val="tx1"/>
                </a:solidFill>
                <a:effectLst/>
              </a:rPr>
              <a:t>INT21	MACRO    FUNCTN</a:t>
            </a:r>
          </a:p>
          <a:p>
            <a:pPr eaLnBrk="1" hangingPunct="1">
              <a:lnSpc>
                <a:spcPct val="90000"/>
              </a:lnSpc>
              <a:spcBef>
                <a:spcPct val="10000"/>
              </a:spcBef>
              <a:buFont typeface="Wingdings" panose="05000000000000000000" pitchFamily="2" charset="2"/>
              <a:buNone/>
            </a:pPr>
            <a:r>
              <a:rPr lang="en-US" altLang="zh-CN" sz="2000" dirty="0">
                <a:solidFill>
                  <a:schemeClr val="tx1"/>
                </a:solidFill>
                <a:effectLst/>
              </a:rPr>
              <a:t>		MOV	AH</a:t>
            </a:r>
            <a:r>
              <a:rPr lang="zh-CN" altLang="en-US" sz="2000" dirty="0">
                <a:solidFill>
                  <a:schemeClr val="tx1"/>
                </a:solidFill>
                <a:effectLst/>
              </a:rPr>
              <a:t>，</a:t>
            </a:r>
            <a:r>
              <a:rPr lang="en-US" altLang="zh-CN" sz="2000" dirty="0">
                <a:solidFill>
                  <a:schemeClr val="tx1"/>
                </a:solidFill>
                <a:effectLst/>
              </a:rPr>
              <a:t>FUNCTN</a:t>
            </a:r>
          </a:p>
          <a:p>
            <a:pPr eaLnBrk="1" hangingPunct="1">
              <a:lnSpc>
                <a:spcPct val="90000"/>
              </a:lnSpc>
              <a:spcBef>
                <a:spcPct val="10000"/>
              </a:spcBef>
              <a:buFont typeface="Wingdings" panose="05000000000000000000" pitchFamily="2" charset="2"/>
              <a:buNone/>
            </a:pPr>
            <a:r>
              <a:rPr lang="en-US" altLang="zh-CN" sz="2000" dirty="0">
                <a:solidFill>
                  <a:schemeClr val="tx1"/>
                </a:solidFill>
                <a:effectLst/>
              </a:rPr>
              <a:t>		INT       21H</a:t>
            </a:r>
          </a:p>
          <a:p>
            <a:pPr eaLnBrk="1" hangingPunct="1">
              <a:lnSpc>
                <a:spcPct val="90000"/>
              </a:lnSpc>
              <a:spcBef>
                <a:spcPct val="10000"/>
              </a:spcBef>
              <a:buFont typeface="Wingdings" panose="05000000000000000000" pitchFamily="2" charset="2"/>
              <a:buNone/>
            </a:pPr>
            <a:r>
              <a:rPr lang="en-US" altLang="zh-CN" sz="2000" dirty="0">
                <a:solidFill>
                  <a:schemeClr val="tx1"/>
                </a:solidFill>
                <a:effectLst/>
              </a:rPr>
              <a:t>	ENDM</a:t>
            </a:r>
          </a:p>
          <a:p>
            <a:pPr eaLnBrk="1" hangingPunct="1">
              <a:lnSpc>
                <a:spcPct val="90000"/>
              </a:lnSpc>
              <a:spcBef>
                <a:spcPct val="10000"/>
              </a:spcBef>
              <a:buFont typeface="Wingdings" panose="05000000000000000000" pitchFamily="2" charset="2"/>
              <a:buNone/>
            </a:pPr>
            <a:endParaRPr lang="en-US" altLang="zh-CN" sz="2000" dirty="0">
              <a:solidFill>
                <a:schemeClr val="tx1"/>
              </a:solidFill>
              <a:effectLst/>
            </a:endParaRPr>
          </a:p>
          <a:p>
            <a:pPr eaLnBrk="1" hangingPunct="1">
              <a:lnSpc>
                <a:spcPct val="90000"/>
              </a:lnSpc>
              <a:spcBef>
                <a:spcPct val="10000"/>
              </a:spcBef>
              <a:buFont typeface="Wingdings" panose="05000000000000000000" pitchFamily="2" charset="2"/>
              <a:buNone/>
            </a:pPr>
            <a:r>
              <a:rPr lang="en-US" altLang="zh-CN" sz="2000" dirty="0">
                <a:solidFill>
                  <a:schemeClr val="tx1"/>
                </a:solidFill>
                <a:effectLst/>
              </a:rPr>
              <a:t>	DISP	MACRO    CHAR</a:t>
            </a:r>
          </a:p>
          <a:p>
            <a:pPr eaLnBrk="1" hangingPunct="1">
              <a:lnSpc>
                <a:spcPct val="90000"/>
              </a:lnSpc>
              <a:spcBef>
                <a:spcPct val="10000"/>
              </a:spcBef>
              <a:buFont typeface="Wingdings" panose="05000000000000000000" pitchFamily="2" charset="2"/>
              <a:buNone/>
            </a:pPr>
            <a:r>
              <a:rPr lang="en-US" altLang="zh-CN" sz="2000" dirty="0">
                <a:solidFill>
                  <a:schemeClr val="tx1"/>
                </a:solidFill>
                <a:effectLst/>
              </a:rPr>
              <a:t>		MOV	DL</a:t>
            </a:r>
            <a:r>
              <a:rPr lang="zh-CN" altLang="en-US" sz="2000" dirty="0">
                <a:solidFill>
                  <a:schemeClr val="tx1"/>
                </a:solidFill>
                <a:effectLst/>
              </a:rPr>
              <a:t>，</a:t>
            </a:r>
            <a:r>
              <a:rPr lang="en-US" altLang="zh-CN" sz="2000" dirty="0">
                <a:solidFill>
                  <a:schemeClr val="tx1"/>
                </a:solidFill>
                <a:effectLst/>
              </a:rPr>
              <a:t>CHAR</a:t>
            </a:r>
          </a:p>
          <a:p>
            <a:pPr eaLnBrk="1" hangingPunct="1">
              <a:lnSpc>
                <a:spcPct val="90000"/>
              </a:lnSpc>
              <a:spcBef>
                <a:spcPct val="10000"/>
              </a:spcBef>
              <a:buFont typeface="Wingdings" panose="05000000000000000000" pitchFamily="2" charset="2"/>
              <a:buNone/>
            </a:pPr>
            <a:r>
              <a:rPr lang="en-US" altLang="zh-CN" sz="2000" dirty="0">
                <a:solidFill>
                  <a:schemeClr val="tx1"/>
                </a:solidFill>
                <a:effectLst/>
              </a:rPr>
              <a:t>		INT21	</a:t>
            </a:r>
            <a:r>
              <a:rPr lang="en-US" altLang="zh-CN" sz="2000" dirty="0">
                <a:solidFill>
                  <a:srgbClr val="FF0000"/>
                </a:solidFill>
                <a:effectLst/>
              </a:rPr>
              <a:t>02H</a:t>
            </a:r>
          </a:p>
          <a:p>
            <a:pPr eaLnBrk="1" hangingPunct="1">
              <a:lnSpc>
                <a:spcPct val="90000"/>
              </a:lnSpc>
              <a:spcBef>
                <a:spcPct val="10000"/>
              </a:spcBef>
              <a:buFont typeface="Wingdings" panose="05000000000000000000" pitchFamily="2" charset="2"/>
              <a:buNone/>
            </a:pPr>
            <a:r>
              <a:rPr lang="en-US" altLang="zh-CN" sz="2000" dirty="0">
                <a:solidFill>
                  <a:schemeClr val="tx1"/>
                </a:solidFill>
                <a:effectLst/>
              </a:rPr>
              <a:t>	</a:t>
            </a:r>
            <a:r>
              <a:rPr lang="en-US" altLang="zh-CN" sz="2000" dirty="0" smtClean="0">
                <a:solidFill>
                  <a:schemeClr val="tx1"/>
                </a:solidFill>
                <a:effectLst/>
              </a:rPr>
              <a:t>ENDM</a:t>
            </a:r>
            <a:endParaRPr lang="en-US" altLang="zh-CN" sz="2000" dirty="0">
              <a:solidFill>
                <a:schemeClr val="tx1"/>
              </a:solidFill>
              <a:effectLst/>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矩形 1"/>
          <p:cNvSpPr/>
          <p:nvPr/>
        </p:nvSpPr>
        <p:spPr>
          <a:xfrm>
            <a:off x="3656192" y="4293096"/>
            <a:ext cx="5427853" cy="2308324"/>
          </a:xfrm>
          <a:prstGeom prst="rect">
            <a:avLst/>
          </a:prstGeom>
        </p:spPr>
        <p:txBody>
          <a:bodyPr wrap="square">
            <a:spAutoFit/>
          </a:bodyPr>
          <a:lstStyle/>
          <a:p>
            <a:r>
              <a:rPr lang="zh-CN" altLang="en-US" dirty="0">
                <a:solidFill>
                  <a:srgbClr val="FF0000"/>
                </a:solidFill>
              </a:rPr>
              <a:t>宏调用：</a:t>
            </a:r>
          </a:p>
          <a:p>
            <a:r>
              <a:rPr lang="zh-CN" altLang="en-US" dirty="0"/>
              <a:t>	</a:t>
            </a:r>
            <a:r>
              <a:rPr lang="en-US" altLang="zh-CN" dirty="0"/>
              <a:t>DISP	‘?’</a:t>
            </a:r>
          </a:p>
          <a:p>
            <a:r>
              <a:rPr lang="zh-CN" altLang="en-US" dirty="0">
                <a:solidFill>
                  <a:srgbClr val="FF0000"/>
                </a:solidFill>
              </a:rPr>
              <a:t>宏展开：</a:t>
            </a:r>
          </a:p>
          <a:p>
            <a:r>
              <a:rPr lang="zh-CN" altLang="en-US" dirty="0"/>
              <a:t>	</a:t>
            </a:r>
            <a:r>
              <a:rPr lang="en-US" altLang="zh-CN" dirty="0"/>
              <a:t>1		MOV	DL</a:t>
            </a:r>
            <a:r>
              <a:rPr lang="zh-CN" altLang="en-US" dirty="0"/>
              <a:t>， ‘</a:t>
            </a:r>
            <a:r>
              <a:rPr lang="en-US" altLang="zh-CN" dirty="0"/>
              <a:t>?’</a:t>
            </a:r>
          </a:p>
          <a:p>
            <a:r>
              <a:rPr lang="en-US" altLang="zh-CN" dirty="0"/>
              <a:t>	2		MOV	AH,02H</a:t>
            </a:r>
          </a:p>
          <a:p>
            <a:r>
              <a:rPr lang="en-US" altLang="zh-CN" dirty="0"/>
              <a:t>	2		INT	21H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647564" y="1124744"/>
            <a:ext cx="7772400" cy="5562600"/>
          </a:xfrm>
        </p:spPr>
        <p:txBody>
          <a:bodyPr/>
          <a:lstStyle/>
          <a:p>
            <a:pPr marL="0" indent="0" algn="just">
              <a:buNone/>
            </a:pPr>
            <a:r>
              <a:rPr lang="zh-CN" altLang="en-US" sz="2400" dirty="0">
                <a:solidFill>
                  <a:srgbClr val="FF0000"/>
                </a:solidFill>
                <a:effectLst/>
              </a:rPr>
              <a:t>宏指令与子程序的区别</a:t>
            </a:r>
            <a:r>
              <a:rPr lang="zh-CN" altLang="en-US" sz="2400" dirty="0">
                <a:effectLst/>
              </a:rPr>
              <a:t>：</a:t>
            </a:r>
            <a:r>
              <a:rPr lang="zh-CN" altLang="en-US" sz="2400" dirty="0">
                <a:solidFill>
                  <a:schemeClr val="tx1"/>
                </a:solidFill>
                <a:effectLst/>
              </a:rPr>
              <a:t>程序中重复出现的程序段既可以用宏指令，也可以用子程序（过程）来编写，两者都可以简化源程序的编写，而且</a:t>
            </a:r>
            <a:r>
              <a:rPr lang="zh-CN" altLang="en-US" sz="2400" dirty="0" smtClean="0">
                <a:solidFill>
                  <a:schemeClr val="tx1"/>
                </a:solidFill>
                <a:effectLst/>
              </a:rPr>
              <a:t>都是一</a:t>
            </a:r>
            <a:r>
              <a:rPr lang="zh-CN" altLang="en-US" sz="2400" dirty="0">
                <a:solidFill>
                  <a:schemeClr val="tx1"/>
                </a:solidFill>
                <a:effectLst/>
              </a:rPr>
              <a:t>次编写，可多次调用。但是它们是两个完全不同的概念，它们之间有一些异同之处，主要有：</a:t>
            </a:r>
          </a:p>
          <a:p>
            <a:pPr algn="just"/>
            <a:r>
              <a:rPr lang="zh-CN" altLang="en-US" sz="2400" dirty="0">
                <a:solidFill>
                  <a:srgbClr val="FF0000"/>
                </a:solidFill>
                <a:effectLst/>
              </a:rPr>
              <a:t>处理的时间不同：</a:t>
            </a:r>
            <a:r>
              <a:rPr lang="zh-CN" altLang="en-US" sz="2400" dirty="0">
                <a:solidFill>
                  <a:schemeClr val="tx1"/>
                </a:solidFill>
                <a:effectLst/>
              </a:rPr>
              <a:t>宏调用是在源程序被汇编时由汇编程序处理的；而子程序调用是在程序执行期间由</a:t>
            </a:r>
            <a:r>
              <a:rPr lang="en-US" altLang="zh-CN" sz="2400" dirty="0">
                <a:solidFill>
                  <a:schemeClr val="tx1"/>
                </a:solidFill>
                <a:effectLst/>
              </a:rPr>
              <a:t>CPU</a:t>
            </a:r>
            <a:r>
              <a:rPr lang="zh-CN" altLang="en-US" sz="2400" dirty="0">
                <a:solidFill>
                  <a:schemeClr val="tx1"/>
                </a:solidFill>
                <a:effectLst/>
              </a:rPr>
              <a:t>直接执行的。</a:t>
            </a:r>
          </a:p>
          <a:p>
            <a:pPr algn="just"/>
            <a:r>
              <a:rPr lang="zh-CN" altLang="en-US" sz="2400" dirty="0">
                <a:solidFill>
                  <a:srgbClr val="FF0000"/>
                </a:solidFill>
                <a:effectLst/>
              </a:rPr>
              <a:t>处理的方式不同：</a:t>
            </a:r>
            <a:r>
              <a:rPr lang="zh-CN" altLang="en-US" sz="2400" dirty="0">
                <a:solidFill>
                  <a:schemeClr val="tx1"/>
                </a:solidFill>
                <a:effectLst/>
              </a:rPr>
              <a:t>两者都必须先定义后使用，但宏调用是用宏体替换宏调用伪指令，实参代替形参，源程序被翻译成目标代码后宏定义随着消失；而子程序则没有这样的替换操作，是以</a:t>
            </a:r>
            <a:r>
              <a:rPr lang="en-US" altLang="zh-CN" sz="2400" dirty="0">
                <a:solidFill>
                  <a:schemeClr val="tx1"/>
                </a:solidFill>
                <a:effectLst/>
              </a:rPr>
              <a:t>CALL</a:t>
            </a:r>
            <a:r>
              <a:rPr lang="zh-CN" altLang="en-US" sz="2400" dirty="0">
                <a:solidFill>
                  <a:schemeClr val="tx1"/>
                </a:solidFill>
                <a:effectLst/>
              </a:rPr>
              <a:t>指令将控制权由调用者转给子程序并执行。</a:t>
            </a:r>
            <a:endParaRPr lang="en-US" altLang="zh-CN" sz="2400" dirty="0">
              <a:solidFill>
                <a:schemeClr val="tx1"/>
              </a:solidFill>
              <a:effectLst/>
            </a:endParaRPr>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575556" y="1052736"/>
            <a:ext cx="7772400" cy="5486400"/>
          </a:xfrm>
        </p:spPr>
        <p:txBody>
          <a:bodyPr/>
          <a:lstStyle/>
          <a:p>
            <a:pPr algn="just"/>
            <a:r>
              <a:rPr lang="zh-CN" altLang="en-US" sz="2400" dirty="0">
                <a:solidFill>
                  <a:srgbClr val="FF0000"/>
                </a:solidFill>
              </a:rPr>
              <a:t>参数处理不同：</a:t>
            </a:r>
            <a:r>
              <a:rPr lang="zh-CN" altLang="en-US" sz="2400" dirty="0">
                <a:solidFill>
                  <a:schemeClr val="tx1"/>
                </a:solidFill>
                <a:effectLst/>
              </a:rPr>
              <a:t>宏调用是以实参代替形参，参数的形式不受限制，可以是任何合法字符；子程序的参数需要寄存器或存储单元进行传递，而且需要附加的指令实现参数传递。</a:t>
            </a:r>
            <a:endParaRPr lang="en-US" altLang="zh-CN" sz="2400" dirty="0">
              <a:solidFill>
                <a:schemeClr val="tx1"/>
              </a:solidFill>
              <a:effectLst/>
            </a:endParaRPr>
          </a:p>
          <a:p>
            <a:pPr algn="just"/>
            <a:r>
              <a:rPr lang="zh-CN" altLang="en-US" sz="2400" dirty="0">
                <a:solidFill>
                  <a:srgbClr val="FF0000"/>
                </a:solidFill>
              </a:rPr>
              <a:t>执行速度不同：</a:t>
            </a:r>
            <a:r>
              <a:rPr lang="zh-CN" altLang="en-US" sz="2400" dirty="0">
                <a:solidFill>
                  <a:schemeClr val="tx1"/>
                </a:solidFill>
                <a:effectLst/>
              </a:rPr>
              <a:t>子程序调用时需要执行</a:t>
            </a:r>
            <a:r>
              <a:rPr lang="en-US" altLang="zh-CN" sz="2400" dirty="0">
                <a:solidFill>
                  <a:schemeClr val="tx1"/>
                </a:solidFill>
                <a:effectLst/>
              </a:rPr>
              <a:t>CALL</a:t>
            </a:r>
            <a:r>
              <a:rPr lang="zh-CN" altLang="en-US" sz="2400" dirty="0">
                <a:solidFill>
                  <a:schemeClr val="tx1"/>
                </a:solidFill>
                <a:effectLst/>
              </a:rPr>
              <a:t>指令和</a:t>
            </a:r>
            <a:r>
              <a:rPr lang="en-US" altLang="zh-CN" sz="2400" dirty="0">
                <a:solidFill>
                  <a:schemeClr val="tx1"/>
                </a:solidFill>
                <a:effectLst/>
              </a:rPr>
              <a:t>RET</a:t>
            </a:r>
            <a:r>
              <a:rPr lang="zh-CN" altLang="en-US" sz="2400" dirty="0">
                <a:solidFill>
                  <a:schemeClr val="tx1"/>
                </a:solidFill>
                <a:effectLst/>
              </a:rPr>
              <a:t>指令，还要执行实现参数传递的附加指令，因而会比</a:t>
            </a:r>
            <a:r>
              <a:rPr lang="zh-CN" altLang="en-US" sz="2400" dirty="0" smtClean="0">
                <a:solidFill>
                  <a:schemeClr val="tx1"/>
                </a:solidFill>
                <a:effectLst/>
              </a:rPr>
              <a:t>宏的执行</a:t>
            </a:r>
            <a:r>
              <a:rPr lang="zh-CN" altLang="en-US" sz="2400" dirty="0">
                <a:solidFill>
                  <a:schemeClr val="tx1"/>
                </a:solidFill>
                <a:effectLst/>
              </a:rPr>
              <a:t>速度稍慢。</a:t>
            </a:r>
          </a:p>
          <a:p>
            <a:pPr algn="just"/>
            <a:r>
              <a:rPr lang="zh-CN" altLang="en-US" sz="2400" dirty="0">
                <a:solidFill>
                  <a:srgbClr val="FF0000"/>
                </a:solidFill>
              </a:rPr>
              <a:t>占用的存储器空间大小不同：</a:t>
            </a:r>
            <a:r>
              <a:rPr lang="zh-CN" altLang="en-US" sz="2400" dirty="0">
                <a:solidFill>
                  <a:schemeClr val="tx1"/>
                </a:solidFill>
                <a:effectLst/>
              </a:rPr>
              <a:t>宏指令在每次调用时都要展开，把宏体中的程序段复制一遍，因而用宏指令编写的程序在目标代码中会重复出现相同或相似的程序段，占用内存空间较大；而子程序是由</a:t>
            </a:r>
            <a:r>
              <a:rPr lang="en-US" altLang="zh-CN" sz="2400" dirty="0">
                <a:solidFill>
                  <a:schemeClr val="tx1"/>
                </a:solidFill>
                <a:effectLst/>
              </a:rPr>
              <a:t>CALL</a:t>
            </a:r>
            <a:r>
              <a:rPr lang="zh-CN" altLang="en-US" sz="2400" dirty="0">
                <a:solidFill>
                  <a:schemeClr val="tx1"/>
                </a:solidFill>
                <a:effectLst/>
              </a:rPr>
              <a:t>指令调用的，无论调用多少次，子程序的目标代码只在程序中出现一次，目标代码相对较短。</a:t>
            </a:r>
          </a:p>
          <a:p>
            <a:endParaRPr lang="en-US" altLang="zh-CN"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8</a:t>
            </a:r>
            <a:r>
              <a:rPr lang="zh-CN" altLang="en-US" sz="2600" kern="0" dirty="0" smtClean="0">
                <a:solidFill>
                  <a:schemeClr val="tx2"/>
                </a:solidFill>
                <a:effectLst>
                  <a:outerShdw blurRad="38100" dist="38100" dir="2700000" algn="tl">
                    <a:srgbClr val="C0C0C0"/>
                  </a:outerShdw>
                </a:effectLst>
                <a:latin typeface="+mj-lt"/>
                <a:cs typeface="+mj-cs"/>
              </a:rPr>
              <a:t>讲</a:t>
            </a:r>
            <a:r>
              <a:rPr lang="zh-CN" altLang="en-US" sz="2600" kern="0" dirty="0">
                <a:solidFill>
                  <a:schemeClr val="tx2"/>
                </a:solidFill>
                <a:effectLst>
                  <a:outerShdw blurRad="38100" dist="38100" dir="2700000" algn="tl">
                    <a:srgbClr val="C0C0C0"/>
                  </a:outerShdw>
                </a:effectLst>
                <a:latin typeface="+mj-lt"/>
                <a:cs typeface="+mj-cs"/>
              </a:rPr>
              <a:t>：高级汇编语言技术</a:t>
            </a:r>
          </a:p>
        </p:txBody>
      </p:sp>
      <p:sp>
        <p:nvSpPr>
          <p:cNvPr id="3" name="文本框 2"/>
          <p:cNvSpPr txBox="1"/>
          <p:nvPr/>
        </p:nvSpPr>
        <p:spPr>
          <a:xfrm>
            <a:off x="1223628" y="1196752"/>
            <a:ext cx="6571615" cy="176933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宏汇编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重复汇编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库的使用</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575556" y="1304764"/>
            <a:ext cx="8064896" cy="5112568"/>
          </a:xfrm>
        </p:spPr>
        <p:txBody>
          <a:bodyPr/>
          <a:lstStyle/>
          <a:p>
            <a:pPr algn="just"/>
            <a:r>
              <a:rPr lang="zh-CN" altLang="en-US" dirty="0">
                <a:solidFill>
                  <a:schemeClr val="tx1"/>
                </a:solidFill>
                <a:effectLst/>
              </a:rPr>
              <a:t>宏是</a:t>
            </a:r>
            <a:r>
              <a:rPr lang="zh-CN" altLang="en-US" dirty="0">
                <a:solidFill>
                  <a:srgbClr val="CC0000"/>
                </a:solidFill>
                <a:effectLst/>
              </a:rPr>
              <a:t>源程序级</a:t>
            </a:r>
            <a:r>
              <a:rPr lang="zh-CN" altLang="en-US" dirty="0">
                <a:solidFill>
                  <a:schemeClr val="tx1"/>
                </a:solidFill>
                <a:effectLst/>
              </a:rPr>
              <a:t>的简化，子程序是</a:t>
            </a:r>
            <a:r>
              <a:rPr lang="zh-CN" altLang="en-US" dirty="0">
                <a:solidFill>
                  <a:srgbClr val="FF0000"/>
                </a:solidFill>
                <a:effectLst/>
              </a:rPr>
              <a:t>目标程序级</a:t>
            </a:r>
            <a:r>
              <a:rPr lang="zh-CN" altLang="en-US" dirty="0">
                <a:effectLst/>
              </a:rPr>
              <a:t>的</a:t>
            </a:r>
            <a:r>
              <a:rPr lang="zh-CN" altLang="en-US" dirty="0">
                <a:solidFill>
                  <a:schemeClr val="tx1"/>
                </a:solidFill>
                <a:effectLst/>
              </a:rPr>
              <a:t>简化。</a:t>
            </a:r>
            <a:endParaRPr lang="en-US" altLang="zh-CN" dirty="0">
              <a:solidFill>
                <a:schemeClr val="tx1"/>
              </a:solidFill>
              <a:effectLst/>
            </a:endParaRPr>
          </a:p>
          <a:p>
            <a:pPr algn="just"/>
            <a:r>
              <a:rPr lang="zh-CN" altLang="en-US" dirty="0">
                <a:solidFill>
                  <a:schemeClr val="tx1"/>
                </a:solidFill>
                <a:effectLst/>
              </a:rPr>
              <a:t>宏指令可以调用子程序，子程序也可以包括宏指令。究竟什么情况下使用宏指令或子程序进行设计，可权衡内存空间、执行速度、参数的多少和使用的程序设计方法来确定。</a:t>
            </a:r>
            <a:endParaRPr lang="en-US" altLang="zh-CN" dirty="0">
              <a:solidFill>
                <a:schemeClr val="tx1"/>
              </a:solidFill>
              <a:effectLst/>
            </a:endParaRPr>
          </a:p>
          <a:p>
            <a:pPr algn="just"/>
            <a:r>
              <a:rPr lang="zh-CN" altLang="en-US" dirty="0">
                <a:solidFill>
                  <a:schemeClr val="tx1"/>
                </a:solidFill>
                <a:effectLst/>
              </a:rPr>
              <a:t>一般而言，采用模块结构设计的程序多用子程序（或过程）。对于一些非标准程序段且程序较短，调用次数又不太频繁，或者是显示打印之类的明确功能</a:t>
            </a:r>
            <a:r>
              <a:rPr lang="zh-CN" altLang="en-US" dirty="0" smtClean="0">
                <a:solidFill>
                  <a:schemeClr val="tx1"/>
                </a:solidFill>
                <a:effectLst/>
              </a:rPr>
              <a:t>，可用</a:t>
            </a:r>
            <a:r>
              <a:rPr lang="zh-CN" altLang="en-US" dirty="0">
                <a:solidFill>
                  <a:schemeClr val="tx1"/>
                </a:solidFill>
                <a:effectLst/>
              </a:rPr>
              <a:t>宏指令设计，以便增加程序的可读性。</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8</a:t>
            </a:r>
            <a:r>
              <a:rPr lang="zh-CN" altLang="en-US" sz="2600" kern="0" dirty="0" smtClean="0">
                <a:solidFill>
                  <a:schemeClr val="tx2"/>
                </a:solidFill>
                <a:effectLst>
                  <a:outerShdw blurRad="38100" dist="38100" dir="2700000" algn="tl">
                    <a:srgbClr val="C0C0C0"/>
                  </a:outerShdw>
                </a:effectLst>
                <a:latin typeface="+mj-lt"/>
                <a:cs typeface="+mj-cs"/>
              </a:rPr>
              <a:t>讲</a:t>
            </a:r>
            <a:r>
              <a:rPr lang="zh-CN" altLang="en-US" sz="2600" kern="0" dirty="0">
                <a:solidFill>
                  <a:schemeClr val="tx2"/>
                </a:solidFill>
                <a:effectLst>
                  <a:outerShdw blurRad="38100" dist="38100" dir="2700000" algn="tl">
                    <a:srgbClr val="C0C0C0"/>
                  </a:outerShdw>
                </a:effectLst>
                <a:latin typeface="+mj-lt"/>
                <a:cs typeface="+mj-cs"/>
              </a:rPr>
              <a:t>：高级汇编语言技术</a:t>
            </a:r>
          </a:p>
        </p:txBody>
      </p:sp>
      <p:sp>
        <p:nvSpPr>
          <p:cNvPr id="3" name="文本框 2"/>
          <p:cNvSpPr txBox="1"/>
          <p:nvPr/>
        </p:nvSpPr>
        <p:spPr>
          <a:xfrm>
            <a:off x="1223628" y="1196752"/>
            <a:ext cx="6571615" cy="176933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宏汇编</a:t>
            </a:r>
          </a:p>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重复汇编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库的使用</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6"/>
          <p:cNvSpPr>
            <a:spLocks noChangeArrowheads="1"/>
          </p:cNvSpPr>
          <p:nvPr/>
        </p:nvSpPr>
        <p:spPr bwMode="auto">
          <a:xfrm>
            <a:off x="468313" y="1053212"/>
            <a:ext cx="8281615"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dirty="0">
                <a:latin typeface="+mn-lt"/>
              </a:rPr>
              <a:t>有时候汇编语言程序需要连续的重复完成相同的或几乎完全相同的一组代码，这时候可以使用重复汇编。</a:t>
            </a:r>
            <a:endParaRPr lang="en-US" altLang="zh-CN" sz="2200" b="1" dirty="0">
              <a:latin typeface="+mn-lt"/>
            </a:endParaRPr>
          </a:p>
          <a:p>
            <a:r>
              <a:rPr lang="zh-CN" altLang="en-US" sz="2200" b="1" dirty="0">
                <a:latin typeface="+mn-lt"/>
              </a:rPr>
              <a:t>格式：</a:t>
            </a:r>
            <a:r>
              <a:rPr lang="en-US" altLang="zh-CN" sz="2200" b="1" dirty="0">
                <a:solidFill>
                  <a:schemeClr val="accent2"/>
                </a:solidFill>
                <a:latin typeface="+mn-lt"/>
              </a:rPr>
              <a:t>REPT </a:t>
            </a:r>
            <a:r>
              <a:rPr lang="zh-CN" altLang="en-US" sz="2200" b="1" dirty="0">
                <a:solidFill>
                  <a:schemeClr val="accent2"/>
                </a:solidFill>
                <a:latin typeface="+mn-lt"/>
              </a:rPr>
              <a:t>整数表达式</a:t>
            </a:r>
          </a:p>
          <a:p>
            <a:r>
              <a:rPr lang="zh-CN" altLang="en-US" sz="2200" b="1" dirty="0">
                <a:latin typeface="+mn-lt"/>
              </a:rPr>
              <a:t>           </a:t>
            </a:r>
            <a:r>
              <a:rPr lang="en-US" altLang="zh-CN" sz="2200" b="1" dirty="0">
                <a:latin typeface="+mn-lt"/>
              </a:rPr>
              <a:t>	</a:t>
            </a:r>
            <a:r>
              <a:rPr lang="zh-CN" altLang="en-US" sz="2200" b="1" dirty="0">
                <a:solidFill>
                  <a:srgbClr val="FF3300"/>
                </a:solidFill>
                <a:latin typeface="+mn-lt"/>
              </a:rPr>
              <a:t>重复体</a:t>
            </a:r>
          </a:p>
          <a:p>
            <a:r>
              <a:rPr lang="zh-CN" altLang="en-US" sz="2200" b="1" dirty="0">
                <a:solidFill>
                  <a:schemeClr val="accent2"/>
                </a:solidFill>
                <a:latin typeface="+mn-lt"/>
              </a:rPr>
              <a:t>           </a:t>
            </a:r>
            <a:r>
              <a:rPr lang="zh-CN" altLang="en-US" sz="2200" b="1" dirty="0" smtClean="0">
                <a:solidFill>
                  <a:schemeClr val="accent2"/>
                </a:solidFill>
                <a:latin typeface="+mn-lt"/>
              </a:rPr>
              <a:t> </a:t>
            </a:r>
            <a:r>
              <a:rPr lang="en-US" altLang="zh-CN" sz="2200" b="1" dirty="0" smtClean="0">
                <a:solidFill>
                  <a:schemeClr val="accent2"/>
                </a:solidFill>
                <a:latin typeface="+mn-lt"/>
              </a:rPr>
              <a:t>ENDM</a:t>
            </a:r>
            <a:endParaRPr lang="en-US" altLang="zh-CN" sz="2200" b="1" dirty="0">
              <a:solidFill>
                <a:schemeClr val="accent2"/>
              </a:solidFill>
              <a:latin typeface="+mn-lt"/>
            </a:endParaRPr>
          </a:p>
          <a:p>
            <a:r>
              <a:rPr lang="zh-CN" altLang="en-US" sz="2200" b="1" dirty="0">
                <a:latin typeface="+mn-lt"/>
              </a:rPr>
              <a:t>功能：使汇编程序对重复体作重复汇编，以整数表达式的值作为重复次数。</a:t>
            </a:r>
          </a:p>
        </p:txBody>
      </p:sp>
      <p:sp>
        <p:nvSpPr>
          <p:cNvPr id="70663" name="Rectangle 7"/>
          <p:cNvSpPr>
            <a:spLocks noChangeArrowheads="1"/>
          </p:cNvSpPr>
          <p:nvPr/>
        </p:nvSpPr>
        <p:spPr bwMode="auto">
          <a:xfrm>
            <a:off x="539552" y="3850211"/>
            <a:ext cx="268984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200" b="1" dirty="0"/>
              <a:t>例如</a:t>
            </a:r>
            <a:r>
              <a:rPr lang="zh-CN" altLang="en-US" sz="2200" b="1" dirty="0" smtClean="0"/>
              <a:t>：</a:t>
            </a:r>
            <a:endParaRPr lang="en-US" altLang="zh-CN" sz="2200" b="1" dirty="0" smtClean="0"/>
          </a:p>
          <a:p>
            <a:endParaRPr lang="zh-CN" altLang="en-US" sz="2200" b="1" dirty="0"/>
          </a:p>
          <a:p>
            <a:r>
              <a:rPr lang="zh-CN" altLang="en-US" sz="2200" b="1" dirty="0"/>
              <a:t>   </a:t>
            </a:r>
            <a:r>
              <a:rPr lang="zh-CN" altLang="en-US" sz="2200" dirty="0">
                <a:solidFill>
                  <a:schemeClr val="accent2"/>
                </a:solidFill>
              </a:rPr>
              <a:t> </a:t>
            </a:r>
            <a:r>
              <a:rPr lang="en-US" altLang="zh-CN" sz="2200" dirty="0">
                <a:solidFill>
                  <a:schemeClr val="accent2"/>
                </a:solidFill>
              </a:rPr>
              <a:t>X=0</a:t>
            </a:r>
          </a:p>
          <a:p>
            <a:r>
              <a:rPr lang="en-US" altLang="zh-CN" sz="2200" b="1" dirty="0"/>
              <a:t>    </a:t>
            </a:r>
            <a:r>
              <a:rPr lang="en-US" altLang="zh-CN" sz="2200" b="1" dirty="0">
                <a:solidFill>
                  <a:schemeClr val="accent2"/>
                </a:solidFill>
              </a:rPr>
              <a:t>REPT  10</a:t>
            </a:r>
          </a:p>
          <a:p>
            <a:r>
              <a:rPr lang="en-US" altLang="zh-CN" sz="2200" b="1" dirty="0">
                <a:solidFill>
                  <a:srgbClr val="CC0000"/>
                </a:solidFill>
              </a:rPr>
              <a:t>	X=X+1</a:t>
            </a:r>
          </a:p>
          <a:p>
            <a:r>
              <a:rPr lang="en-US" altLang="zh-CN" sz="2200" dirty="0">
                <a:solidFill>
                  <a:schemeClr val="accent2"/>
                </a:solidFill>
              </a:rPr>
              <a:t>	</a:t>
            </a:r>
            <a:r>
              <a:rPr lang="en-US" altLang="zh-CN" sz="2200" dirty="0">
                <a:solidFill>
                  <a:srgbClr val="CC0000"/>
                </a:solidFill>
              </a:rPr>
              <a:t>DB  X</a:t>
            </a:r>
            <a:endParaRPr lang="en-US" altLang="zh-CN" sz="2200" b="1" dirty="0">
              <a:solidFill>
                <a:srgbClr val="CC0000"/>
              </a:solidFill>
            </a:endParaRPr>
          </a:p>
          <a:p>
            <a:r>
              <a:rPr lang="en-US" altLang="zh-CN" sz="2200" b="1" dirty="0">
                <a:solidFill>
                  <a:schemeClr val="accent2"/>
                </a:solidFill>
              </a:rPr>
              <a:t>    ENDM</a:t>
            </a:r>
          </a:p>
        </p:txBody>
      </p:sp>
      <p:sp>
        <p:nvSpPr>
          <p:cNvPr id="12" name="Text Box 10"/>
          <p:cNvSpPr txBox="1">
            <a:spLocks noChangeArrowheads="1"/>
          </p:cNvSpPr>
          <p:nvPr/>
        </p:nvSpPr>
        <p:spPr bwMode="auto">
          <a:xfrm>
            <a:off x="5184068" y="3650156"/>
            <a:ext cx="1213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zh-CN" altLang="en-US" sz="2000" b="1" dirty="0">
                <a:solidFill>
                  <a:srgbClr val="FF0000"/>
                </a:solidFill>
                <a:latin typeface="Lucida Sans Unicode" panose="020B0602030504020204" pitchFamily="34" charset="0"/>
              </a:rPr>
              <a:t>汇编后：</a:t>
            </a:r>
            <a:endParaRPr lang="zh-CN" altLang="en-US" sz="2000" dirty="0">
              <a:solidFill>
                <a:srgbClr val="FF0000"/>
              </a:solidFill>
              <a:latin typeface="Lucida Sans Unicode" panose="020B0602030504020204" pitchFamily="34" charset="0"/>
            </a:endParaRPr>
          </a:p>
        </p:txBody>
      </p:sp>
      <p:sp>
        <p:nvSpPr>
          <p:cNvPr id="13" name="Text Box 8"/>
          <p:cNvSpPr txBox="1">
            <a:spLocks noChangeArrowheads="1"/>
          </p:cNvSpPr>
          <p:nvPr/>
        </p:nvSpPr>
        <p:spPr bwMode="auto">
          <a:xfrm>
            <a:off x="4932040" y="4119649"/>
            <a:ext cx="2426834"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en-US" altLang="zh-CN" sz="2000" b="1" dirty="0">
                <a:latin typeface="Lucida Console" panose="020B0609040504020204" pitchFamily="49" charset="0"/>
              </a:rPr>
              <a:t>1   DB   1</a:t>
            </a:r>
          </a:p>
          <a:p>
            <a:pPr algn="just">
              <a:lnSpc>
                <a:spcPct val="100000"/>
              </a:lnSpc>
              <a:spcBef>
                <a:spcPct val="50000"/>
              </a:spcBef>
            </a:pPr>
            <a:r>
              <a:rPr lang="en-US" altLang="zh-CN" sz="2000" b="1" dirty="0">
                <a:latin typeface="Lucida Console" panose="020B0609040504020204" pitchFamily="49" charset="0"/>
              </a:rPr>
              <a:t>1   DB   2</a:t>
            </a:r>
          </a:p>
          <a:p>
            <a:pPr algn="just">
              <a:lnSpc>
                <a:spcPct val="100000"/>
              </a:lnSpc>
              <a:spcBef>
                <a:spcPct val="50000"/>
              </a:spcBef>
            </a:pPr>
            <a:r>
              <a:rPr lang="en-US" altLang="zh-CN" sz="2000" b="1" dirty="0">
                <a:latin typeface="Lucida Console" panose="020B0609040504020204" pitchFamily="49" charset="0"/>
              </a:rPr>
              <a:t>1   DB   3</a:t>
            </a:r>
          </a:p>
          <a:p>
            <a:pPr algn="just">
              <a:lnSpc>
                <a:spcPct val="100000"/>
              </a:lnSpc>
              <a:spcBef>
                <a:spcPct val="50000"/>
              </a:spcBef>
            </a:pPr>
            <a:r>
              <a:rPr lang="en-US" altLang="zh-CN" sz="2000" b="1" dirty="0">
                <a:latin typeface="Lucida Console" panose="020B0609040504020204" pitchFamily="49" charset="0"/>
              </a:rPr>
              <a:t>    ……</a:t>
            </a:r>
          </a:p>
          <a:p>
            <a:pPr algn="just">
              <a:lnSpc>
                <a:spcPct val="100000"/>
              </a:lnSpc>
              <a:spcBef>
                <a:spcPct val="50000"/>
              </a:spcBef>
            </a:pPr>
            <a:r>
              <a:rPr lang="en-US" altLang="zh-CN" sz="2000" b="1" dirty="0">
                <a:latin typeface="Lucida Console" panose="020B0609040504020204" pitchFamily="49" charset="0"/>
              </a:rPr>
              <a:t>1   DB   10</a:t>
            </a:r>
          </a:p>
        </p:txBody>
      </p:sp>
      <p:sp>
        <p:nvSpPr>
          <p:cNvPr id="1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900113" y="1125538"/>
            <a:ext cx="7127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zh-CN" altLang="en-US" sz="2800" b="1" dirty="0">
                <a:solidFill>
                  <a:srgbClr val="0000FF"/>
                </a:solidFill>
                <a:latin typeface="Arial" panose="020B0604020202020204" pitchFamily="34" charset="0"/>
                <a:ea typeface="楷体_GB2312" pitchFamily="49" charset="-122"/>
              </a:rPr>
              <a:t>例</a:t>
            </a:r>
            <a:r>
              <a:rPr lang="en-US" altLang="zh-CN" sz="2800" b="1" dirty="0">
                <a:solidFill>
                  <a:srgbClr val="0000FF"/>
                </a:solidFill>
                <a:latin typeface="Arial" panose="020B0604020202020204" pitchFamily="34" charset="0"/>
                <a:ea typeface="楷体_GB2312" pitchFamily="49" charset="-122"/>
              </a:rPr>
              <a:t>7.14</a:t>
            </a:r>
            <a:r>
              <a:rPr lang="zh-CN" altLang="en-US" sz="2800" b="1" dirty="0">
                <a:solidFill>
                  <a:srgbClr val="0000FF"/>
                </a:solidFill>
                <a:latin typeface="Arial" panose="020B0604020202020204" pitchFamily="34" charset="0"/>
                <a:ea typeface="楷体_GB2312" pitchFamily="49" charset="-122"/>
              </a:rPr>
              <a:t>：把字符‘</a:t>
            </a:r>
            <a:r>
              <a:rPr lang="en-US" altLang="zh-CN" sz="2800" b="1" dirty="0">
                <a:solidFill>
                  <a:srgbClr val="0000FF"/>
                </a:solidFill>
                <a:latin typeface="Arial" panose="020B0604020202020204" pitchFamily="34" charset="0"/>
                <a:ea typeface="楷体_GB2312" pitchFamily="49" charset="-122"/>
              </a:rPr>
              <a:t>A’</a:t>
            </a:r>
            <a:r>
              <a:rPr lang="zh-CN" altLang="en-US" sz="2800" b="1" dirty="0">
                <a:solidFill>
                  <a:srgbClr val="0000FF"/>
                </a:solidFill>
                <a:latin typeface="Arial" panose="020B0604020202020204" pitchFamily="34" charset="0"/>
                <a:ea typeface="楷体_GB2312" pitchFamily="49" charset="-122"/>
              </a:rPr>
              <a:t>到‘</a:t>
            </a:r>
            <a:r>
              <a:rPr lang="en-US" altLang="zh-CN" sz="2800" b="1" dirty="0">
                <a:solidFill>
                  <a:srgbClr val="0000FF"/>
                </a:solidFill>
                <a:latin typeface="Arial" panose="020B0604020202020204" pitchFamily="34" charset="0"/>
                <a:ea typeface="楷体_GB2312" pitchFamily="49" charset="-122"/>
              </a:rPr>
              <a:t>Z’</a:t>
            </a:r>
            <a:r>
              <a:rPr lang="zh-CN" altLang="en-US" sz="2800" b="1" dirty="0">
                <a:solidFill>
                  <a:srgbClr val="0000FF"/>
                </a:solidFill>
                <a:latin typeface="Arial" panose="020B0604020202020204" pitchFamily="34" charset="0"/>
                <a:ea typeface="楷体_GB2312" pitchFamily="49" charset="-122"/>
              </a:rPr>
              <a:t>的</a:t>
            </a:r>
            <a:r>
              <a:rPr lang="en-US" altLang="zh-CN" sz="2800" b="1" dirty="0">
                <a:solidFill>
                  <a:srgbClr val="0000FF"/>
                </a:solidFill>
                <a:latin typeface="Arial" panose="020B0604020202020204" pitchFamily="34" charset="0"/>
                <a:ea typeface="楷体_GB2312" pitchFamily="49" charset="-122"/>
              </a:rPr>
              <a:t>ASCII</a:t>
            </a:r>
            <a:r>
              <a:rPr lang="zh-CN" altLang="en-US" sz="2800" b="1" dirty="0">
                <a:solidFill>
                  <a:srgbClr val="0000FF"/>
                </a:solidFill>
                <a:latin typeface="Arial" panose="020B0604020202020204" pitchFamily="34" charset="0"/>
                <a:ea typeface="楷体_GB2312" pitchFamily="49" charset="-122"/>
              </a:rPr>
              <a:t>码填入数组</a:t>
            </a:r>
            <a:r>
              <a:rPr lang="en-US" altLang="zh-CN" sz="2800" b="1" dirty="0">
                <a:solidFill>
                  <a:srgbClr val="0000FF"/>
                </a:solidFill>
                <a:latin typeface="Arial" panose="020B0604020202020204" pitchFamily="34" charset="0"/>
                <a:ea typeface="楷体_GB2312" pitchFamily="49" charset="-122"/>
              </a:rPr>
              <a:t>TABLE</a:t>
            </a:r>
          </a:p>
        </p:txBody>
      </p:sp>
      <p:grpSp>
        <p:nvGrpSpPr>
          <p:cNvPr id="417795" name="Group 3"/>
          <p:cNvGrpSpPr/>
          <p:nvPr/>
        </p:nvGrpSpPr>
        <p:grpSpPr bwMode="auto">
          <a:xfrm>
            <a:off x="1187624" y="2387283"/>
            <a:ext cx="6443662" cy="3275012"/>
            <a:chOff x="1296" y="1248"/>
            <a:chExt cx="3696" cy="2063"/>
          </a:xfrm>
        </p:grpSpPr>
        <p:grpSp>
          <p:nvGrpSpPr>
            <p:cNvPr id="33797" name="Group 4"/>
            <p:cNvGrpSpPr/>
            <p:nvPr/>
          </p:nvGrpSpPr>
          <p:grpSpPr bwMode="auto">
            <a:xfrm>
              <a:off x="1296" y="1440"/>
              <a:ext cx="1968" cy="1871"/>
              <a:chOff x="1296" y="1440"/>
              <a:chExt cx="1968" cy="1871"/>
            </a:xfrm>
          </p:grpSpPr>
          <p:sp>
            <p:nvSpPr>
              <p:cNvPr id="33802" name="Text Box 5"/>
              <p:cNvSpPr txBox="1">
                <a:spLocks noChangeArrowheads="1"/>
              </p:cNvSpPr>
              <p:nvPr/>
            </p:nvSpPr>
            <p:spPr bwMode="auto">
              <a:xfrm>
                <a:off x="1337" y="1560"/>
                <a:ext cx="1927"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en-US" altLang="zh-CN" sz="2000" b="1">
                    <a:latin typeface="Lucida Console" panose="020B0609040504020204" pitchFamily="49" charset="0"/>
                  </a:rPr>
                  <a:t>       CHAR = ‘A’</a:t>
                </a:r>
              </a:p>
              <a:p>
                <a:pPr algn="just">
                  <a:lnSpc>
                    <a:spcPct val="100000"/>
                  </a:lnSpc>
                  <a:spcBef>
                    <a:spcPct val="50000"/>
                  </a:spcBef>
                </a:pPr>
                <a:r>
                  <a:rPr lang="en-US" altLang="zh-CN" sz="2000" b="1">
                    <a:latin typeface="Lucida Console" panose="020B0609040504020204" pitchFamily="49" charset="0"/>
                  </a:rPr>
                  <a:t>TABLE  LABEL  BYTE</a:t>
                </a:r>
              </a:p>
              <a:p>
                <a:pPr algn="just">
                  <a:lnSpc>
                    <a:spcPct val="100000"/>
                  </a:lnSpc>
                  <a:spcBef>
                    <a:spcPct val="50000"/>
                  </a:spcBef>
                </a:pPr>
                <a:r>
                  <a:rPr lang="en-US" altLang="zh-CN" sz="2000" b="1">
                    <a:latin typeface="Lucida Console" panose="020B0609040504020204" pitchFamily="49" charset="0"/>
                  </a:rPr>
                  <a:t>       </a:t>
                </a:r>
                <a:r>
                  <a:rPr lang="en-US" altLang="zh-CN" sz="2000" b="1">
                    <a:solidFill>
                      <a:schemeClr val="hlink"/>
                    </a:solidFill>
                    <a:latin typeface="Lucida Console" panose="020B0609040504020204" pitchFamily="49" charset="0"/>
                  </a:rPr>
                  <a:t>REPT</a:t>
                </a:r>
                <a:r>
                  <a:rPr lang="en-US" altLang="zh-CN" sz="2000" b="1">
                    <a:solidFill>
                      <a:srgbClr val="FFFF00"/>
                    </a:solidFill>
                    <a:latin typeface="Lucida Console" panose="020B0609040504020204" pitchFamily="49" charset="0"/>
                  </a:rPr>
                  <a:t> </a:t>
                </a:r>
                <a:r>
                  <a:rPr lang="en-US" altLang="zh-CN" sz="2000" b="1">
                    <a:latin typeface="Lucida Console" panose="020B0609040504020204" pitchFamily="49" charset="0"/>
                  </a:rPr>
                  <a:t>  26</a:t>
                </a:r>
              </a:p>
              <a:p>
                <a:pPr algn="just">
                  <a:lnSpc>
                    <a:spcPct val="100000"/>
                  </a:lnSpc>
                  <a:spcBef>
                    <a:spcPct val="50000"/>
                  </a:spcBef>
                </a:pPr>
                <a:r>
                  <a:rPr lang="en-US" altLang="zh-CN" sz="2000" b="1">
                    <a:latin typeface="Lucida Console" panose="020B0609040504020204" pitchFamily="49" charset="0"/>
                  </a:rPr>
                  <a:t>       DB     CHAR</a:t>
                </a:r>
              </a:p>
              <a:p>
                <a:pPr algn="just">
                  <a:lnSpc>
                    <a:spcPct val="100000"/>
                  </a:lnSpc>
                  <a:spcBef>
                    <a:spcPct val="50000"/>
                  </a:spcBef>
                </a:pPr>
                <a:r>
                  <a:rPr lang="en-US" altLang="zh-CN" sz="2000" b="1">
                    <a:latin typeface="Lucida Console" panose="020B0609040504020204" pitchFamily="49" charset="0"/>
                  </a:rPr>
                  <a:t>       CHAR = CHAR+1</a:t>
                </a:r>
              </a:p>
              <a:p>
                <a:pPr algn="just">
                  <a:lnSpc>
                    <a:spcPct val="100000"/>
                  </a:lnSpc>
                  <a:spcBef>
                    <a:spcPct val="50000"/>
                  </a:spcBef>
                </a:pPr>
                <a:r>
                  <a:rPr lang="en-US" altLang="zh-CN" sz="2000" b="1">
                    <a:latin typeface="Lucida Console" panose="020B0609040504020204" pitchFamily="49" charset="0"/>
                  </a:rPr>
                  <a:t>       </a:t>
                </a:r>
                <a:r>
                  <a:rPr lang="en-US" altLang="zh-CN" sz="2000" b="1">
                    <a:solidFill>
                      <a:schemeClr val="hlink"/>
                    </a:solidFill>
                    <a:latin typeface="Lucida Console" panose="020B0609040504020204" pitchFamily="49" charset="0"/>
                  </a:rPr>
                  <a:t>ENDM</a:t>
                </a:r>
              </a:p>
            </p:txBody>
          </p:sp>
          <p:sp>
            <p:nvSpPr>
              <p:cNvPr id="33803" name="Rectangle 6"/>
              <p:cNvSpPr>
                <a:spLocks noChangeArrowheads="1"/>
              </p:cNvSpPr>
              <p:nvPr/>
            </p:nvSpPr>
            <p:spPr bwMode="auto">
              <a:xfrm>
                <a:off x="1296" y="1440"/>
                <a:ext cx="1968" cy="1871"/>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798" name="Group 7"/>
            <p:cNvGrpSpPr/>
            <p:nvPr/>
          </p:nvGrpSpPr>
          <p:grpSpPr bwMode="auto">
            <a:xfrm>
              <a:off x="3552" y="1248"/>
              <a:ext cx="1440" cy="1917"/>
              <a:chOff x="3552" y="1248"/>
              <a:chExt cx="1440" cy="1917"/>
            </a:xfrm>
          </p:grpSpPr>
          <p:sp>
            <p:nvSpPr>
              <p:cNvPr id="33799" name="Text Box 8"/>
              <p:cNvSpPr txBox="1">
                <a:spLocks noChangeArrowheads="1"/>
              </p:cNvSpPr>
              <p:nvPr/>
            </p:nvSpPr>
            <p:spPr bwMode="auto">
              <a:xfrm>
                <a:off x="3600" y="1680"/>
                <a:ext cx="1392"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en-US" altLang="zh-CN" sz="2000" b="1">
                    <a:latin typeface="Lucida Console" panose="020B0609040504020204" pitchFamily="49" charset="0"/>
                  </a:rPr>
                  <a:t>1   DB   41H</a:t>
                </a:r>
              </a:p>
              <a:p>
                <a:pPr algn="just">
                  <a:lnSpc>
                    <a:spcPct val="100000"/>
                  </a:lnSpc>
                  <a:spcBef>
                    <a:spcPct val="50000"/>
                  </a:spcBef>
                </a:pPr>
                <a:r>
                  <a:rPr lang="en-US" altLang="zh-CN" sz="2000" b="1">
                    <a:latin typeface="Lucida Console" panose="020B0609040504020204" pitchFamily="49" charset="0"/>
                  </a:rPr>
                  <a:t>1   DB   42H</a:t>
                </a:r>
              </a:p>
              <a:p>
                <a:pPr algn="just">
                  <a:lnSpc>
                    <a:spcPct val="100000"/>
                  </a:lnSpc>
                  <a:spcBef>
                    <a:spcPct val="50000"/>
                  </a:spcBef>
                </a:pPr>
                <a:r>
                  <a:rPr lang="en-US" altLang="zh-CN" sz="2000" b="1">
                    <a:latin typeface="Lucida Console" panose="020B0609040504020204" pitchFamily="49" charset="0"/>
                  </a:rPr>
                  <a:t>1   DB   43H</a:t>
                </a:r>
              </a:p>
              <a:p>
                <a:pPr algn="just">
                  <a:lnSpc>
                    <a:spcPct val="100000"/>
                  </a:lnSpc>
                  <a:spcBef>
                    <a:spcPct val="50000"/>
                  </a:spcBef>
                </a:pPr>
                <a:r>
                  <a:rPr lang="en-US" altLang="zh-CN" sz="2000" b="1">
                    <a:latin typeface="Lucida Console" panose="020B0609040504020204" pitchFamily="49" charset="0"/>
                  </a:rPr>
                  <a:t>    ……</a:t>
                </a:r>
              </a:p>
              <a:p>
                <a:pPr algn="just">
                  <a:lnSpc>
                    <a:spcPct val="100000"/>
                  </a:lnSpc>
                  <a:spcBef>
                    <a:spcPct val="50000"/>
                  </a:spcBef>
                </a:pPr>
                <a:r>
                  <a:rPr lang="en-US" altLang="zh-CN" sz="2000" b="1">
                    <a:latin typeface="Lucida Console" panose="020B0609040504020204" pitchFamily="49" charset="0"/>
                  </a:rPr>
                  <a:t>1   DB   5AH</a:t>
                </a:r>
              </a:p>
            </p:txBody>
          </p:sp>
          <p:sp>
            <p:nvSpPr>
              <p:cNvPr id="33800" name="Rectangle 9"/>
              <p:cNvSpPr>
                <a:spLocks noChangeArrowheads="1"/>
              </p:cNvSpPr>
              <p:nvPr/>
            </p:nvSpPr>
            <p:spPr bwMode="auto">
              <a:xfrm>
                <a:off x="3552" y="1584"/>
                <a:ext cx="1392" cy="1581"/>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1" name="Text Box 10"/>
              <p:cNvSpPr txBox="1">
                <a:spLocks noChangeArrowheads="1"/>
              </p:cNvSpPr>
              <p:nvPr/>
            </p:nvSpPr>
            <p:spPr bwMode="auto">
              <a:xfrm>
                <a:off x="3552" y="124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zh-CN" altLang="en-US" b="1">
                    <a:latin typeface="Lucida Sans Unicode" panose="020B0602030504020204" pitchFamily="34" charset="0"/>
                  </a:rPr>
                  <a:t>汇编后：</a:t>
                </a:r>
                <a:endParaRPr lang="zh-CN" altLang="en-US">
                  <a:solidFill>
                    <a:schemeClr val="accent2"/>
                  </a:solidFill>
                  <a:latin typeface="Lucida Sans Unicode" panose="020B0602030504020204" pitchFamily="34" charset="0"/>
                </a:endParaRPr>
              </a:p>
            </p:txBody>
          </p:sp>
        </p:grpSp>
      </p:grpSp>
      <p:sp>
        <p:nvSpPr>
          <p:cNvPr id="1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8" name="Rectangle 8"/>
          <p:cNvSpPr>
            <a:spLocks noChangeArrowheads="1"/>
          </p:cNvSpPr>
          <p:nvPr/>
        </p:nvSpPr>
        <p:spPr bwMode="auto">
          <a:xfrm>
            <a:off x="434340" y="877588"/>
            <a:ext cx="744410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sz="2200" b="0" dirty="0">
                <a:latin typeface="+mn-lt"/>
              </a:rPr>
              <a:t>不定重复伪操作</a:t>
            </a:r>
            <a:endParaRPr lang="en-US" altLang="zh-CN" sz="2200" b="0" dirty="0">
              <a:latin typeface="+mn-lt"/>
            </a:endParaRPr>
          </a:p>
          <a:p>
            <a:pPr marL="457200" indent="-190500">
              <a:lnSpc>
                <a:spcPct val="150000"/>
              </a:lnSpc>
              <a:buAutoNum type="arabicPeriod"/>
            </a:pPr>
            <a:r>
              <a:rPr lang="en-US" altLang="zh-CN" sz="2200" b="0" dirty="0">
                <a:latin typeface="+mn-lt"/>
              </a:rPr>
              <a:t>IRP</a:t>
            </a:r>
            <a:r>
              <a:rPr lang="zh-CN" altLang="en-US" sz="2200" b="0" dirty="0">
                <a:latin typeface="+mn-lt"/>
              </a:rPr>
              <a:t>伪操作</a:t>
            </a:r>
            <a:endParaRPr lang="en-US" altLang="zh-CN" sz="2200" b="0" dirty="0">
              <a:latin typeface="+mn-lt"/>
            </a:endParaRPr>
          </a:p>
          <a:p>
            <a:pPr indent="266700">
              <a:lnSpc>
                <a:spcPct val="150000"/>
              </a:lnSpc>
            </a:pPr>
            <a:r>
              <a:rPr lang="zh-CN" altLang="en-US" sz="2200" b="0" dirty="0">
                <a:latin typeface="+mn-lt"/>
              </a:rPr>
              <a:t>格式：</a:t>
            </a:r>
            <a:r>
              <a:rPr lang="en-US" altLang="zh-CN" sz="2200" b="0" dirty="0">
                <a:solidFill>
                  <a:srgbClr val="FF0000"/>
                </a:solidFill>
                <a:latin typeface="+mn-lt"/>
              </a:rPr>
              <a:t>IRP    </a:t>
            </a:r>
            <a:r>
              <a:rPr lang="zh-CN" altLang="en-US" sz="2200" b="0" dirty="0">
                <a:solidFill>
                  <a:srgbClr val="FF0000"/>
                </a:solidFill>
                <a:latin typeface="+mn-lt"/>
              </a:rPr>
              <a:t>形参，＜实参表＞     </a:t>
            </a:r>
          </a:p>
          <a:p>
            <a:pPr>
              <a:lnSpc>
                <a:spcPct val="150000"/>
              </a:lnSpc>
            </a:pPr>
            <a:r>
              <a:rPr lang="zh-CN" altLang="en-US" sz="2200" b="0" dirty="0">
                <a:solidFill>
                  <a:srgbClr val="FF0000"/>
                </a:solidFill>
                <a:latin typeface="+mn-lt"/>
              </a:rPr>
              <a:t>            </a:t>
            </a:r>
            <a:r>
              <a:rPr lang="en-US" altLang="zh-CN" sz="2200" b="0" dirty="0">
                <a:solidFill>
                  <a:srgbClr val="FF0000"/>
                </a:solidFill>
                <a:latin typeface="+mn-lt"/>
              </a:rPr>
              <a:t>	</a:t>
            </a:r>
            <a:r>
              <a:rPr lang="zh-CN" altLang="en-US" sz="2200" b="0" dirty="0">
                <a:solidFill>
                  <a:srgbClr val="FF0000"/>
                </a:solidFill>
                <a:latin typeface="+mn-lt"/>
              </a:rPr>
              <a:t>重复体</a:t>
            </a:r>
          </a:p>
          <a:p>
            <a:pPr>
              <a:lnSpc>
                <a:spcPct val="150000"/>
              </a:lnSpc>
            </a:pPr>
            <a:r>
              <a:rPr lang="zh-CN" altLang="en-US" sz="2200" b="0" dirty="0">
                <a:solidFill>
                  <a:srgbClr val="FF0000"/>
                </a:solidFill>
                <a:latin typeface="+mn-lt"/>
              </a:rPr>
              <a:t>           </a:t>
            </a:r>
            <a:r>
              <a:rPr lang="en-US" altLang="zh-CN" sz="2200" b="0" dirty="0">
                <a:solidFill>
                  <a:srgbClr val="FF0000"/>
                </a:solidFill>
                <a:latin typeface="+mn-lt"/>
              </a:rPr>
              <a:t>ENDM</a:t>
            </a:r>
          </a:p>
          <a:p>
            <a:pPr>
              <a:lnSpc>
                <a:spcPct val="150000"/>
              </a:lnSpc>
            </a:pPr>
            <a:r>
              <a:rPr lang="zh-CN" altLang="en-US" sz="2200" b="0" dirty="0">
                <a:latin typeface="+mn-lt"/>
              </a:rPr>
              <a:t>功能：使汇编程序对重复体作重复汇编，每作一次汇编就</a:t>
            </a:r>
          </a:p>
          <a:p>
            <a:pPr>
              <a:lnSpc>
                <a:spcPct val="150000"/>
              </a:lnSpc>
            </a:pPr>
            <a:r>
              <a:rPr lang="zh-CN" altLang="en-US" sz="2200" b="0" dirty="0">
                <a:latin typeface="+mn-lt"/>
              </a:rPr>
              <a:t>依次将实参表中的一个实参取代重复体中的形参。</a:t>
            </a:r>
            <a:r>
              <a:rPr lang="zh-CN" altLang="en-US" b="1" dirty="0">
                <a:latin typeface="+mn-lt"/>
              </a:rPr>
              <a:t> </a:t>
            </a:r>
          </a:p>
        </p:txBody>
      </p:sp>
      <p:sp>
        <p:nvSpPr>
          <p:cNvPr id="71689" name="Rectangle 9"/>
          <p:cNvSpPr>
            <a:spLocks noChangeArrowheads="1"/>
          </p:cNvSpPr>
          <p:nvPr/>
        </p:nvSpPr>
        <p:spPr bwMode="auto">
          <a:xfrm>
            <a:off x="250825" y="4715568"/>
            <a:ext cx="61789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latin typeface="华文新魏" panose="02010800040101010101" pitchFamily="2" charset="-122"/>
                <a:ea typeface="华文新魏" panose="02010800040101010101" pitchFamily="2" charset="-122"/>
              </a:rPr>
              <a:t>例如：</a:t>
            </a:r>
          </a:p>
          <a:p>
            <a:r>
              <a:rPr lang="zh-CN" altLang="en-US" b="1" dirty="0">
                <a:latin typeface="+mn-lt"/>
                <a:ea typeface="华文新魏" panose="02010800040101010101" pitchFamily="2" charset="-122"/>
              </a:rPr>
              <a:t>     </a:t>
            </a:r>
            <a:r>
              <a:rPr lang="en-US" altLang="zh-CN" b="1" dirty="0">
                <a:latin typeface="+mn-lt"/>
                <a:ea typeface="华文新魏" panose="02010800040101010101" pitchFamily="2" charset="-122"/>
              </a:rPr>
              <a:t>IRP      REG</a:t>
            </a:r>
            <a:r>
              <a:rPr lang="zh-CN" altLang="en-US" b="1" dirty="0">
                <a:latin typeface="+mn-lt"/>
                <a:ea typeface="华文新魏" panose="02010800040101010101" pitchFamily="2" charset="-122"/>
              </a:rPr>
              <a:t>，＜</a:t>
            </a:r>
            <a:r>
              <a:rPr lang="en-US" altLang="zh-CN" b="1" dirty="0">
                <a:latin typeface="+mn-lt"/>
                <a:ea typeface="华文新魏" panose="02010800040101010101" pitchFamily="2" charset="-122"/>
              </a:rPr>
              <a:t>AX</a:t>
            </a:r>
            <a:r>
              <a:rPr lang="zh-CN" altLang="en-US" b="1" dirty="0">
                <a:latin typeface="+mn-lt"/>
                <a:ea typeface="华文新魏" panose="02010800040101010101" pitchFamily="2" charset="-122"/>
              </a:rPr>
              <a:t>，</a:t>
            </a:r>
            <a:r>
              <a:rPr lang="en-US" altLang="zh-CN" b="1" dirty="0">
                <a:latin typeface="+mn-lt"/>
                <a:ea typeface="华文新魏" panose="02010800040101010101" pitchFamily="2" charset="-122"/>
              </a:rPr>
              <a:t>BX</a:t>
            </a:r>
            <a:r>
              <a:rPr lang="zh-CN" altLang="en-US" b="1" dirty="0">
                <a:latin typeface="+mn-lt"/>
                <a:ea typeface="华文新魏" panose="02010800040101010101" pitchFamily="2" charset="-122"/>
              </a:rPr>
              <a:t>，</a:t>
            </a:r>
            <a:r>
              <a:rPr lang="en-US" altLang="zh-CN" b="1" dirty="0">
                <a:latin typeface="+mn-lt"/>
                <a:ea typeface="华文新魏" panose="02010800040101010101" pitchFamily="2" charset="-122"/>
              </a:rPr>
              <a:t>CX</a:t>
            </a:r>
            <a:r>
              <a:rPr lang="zh-CN" altLang="en-US" b="1" dirty="0">
                <a:latin typeface="+mn-lt"/>
                <a:ea typeface="华文新魏" panose="02010800040101010101" pitchFamily="2" charset="-122"/>
              </a:rPr>
              <a:t>，</a:t>
            </a:r>
            <a:r>
              <a:rPr lang="en-US" altLang="zh-CN" b="1" dirty="0">
                <a:latin typeface="+mn-lt"/>
                <a:ea typeface="华文新魏" panose="02010800040101010101" pitchFamily="2" charset="-122"/>
              </a:rPr>
              <a:t>DX</a:t>
            </a:r>
            <a:r>
              <a:rPr lang="zh-CN" altLang="en-US" b="1" dirty="0">
                <a:latin typeface="+mn-lt"/>
                <a:ea typeface="华文新魏" panose="02010800040101010101" pitchFamily="2" charset="-122"/>
              </a:rPr>
              <a:t>＞ </a:t>
            </a:r>
          </a:p>
          <a:p>
            <a:r>
              <a:rPr lang="zh-CN" altLang="en-US" b="1" dirty="0">
                <a:latin typeface="+mn-lt"/>
                <a:ea typeface="华文新魏" panose="02010800040101010101" pitchFamily="2" charset="-122"/>
              </a:rPr>
              <a:t>    </a:t>
            </a:r>
            <a:r>
              <a:rPr lang="en-US" altLang="zh-CN" b="1" dirty="0">
                <a:latin typeface="+mn-lt"/>
                <a:ea typeface="华文新魏" panose="02010800040101010101" pitchFamily="2" charset="-122"/>
              </a:rPr>
              <a:t>	</a:t>
            </a:r>
            <a:r>
              <a:rPr lang="zh-CN" altLang="en-US" b="1" dirty="0">
                <a:latin typeface="+mn-lt"/>
                <a:ea typeface="华文新魏" panose="02010800040101010101" pitchFamily="2" charset="-122"/>
              </a:rPr>
              <a:t> </a:t>
            </a:r>
            <a:r>
              <a:rPr lang="en-US" altLang="zh-CN" b="1" dirty="0">
                <a:latin typeface="+mn-lt"/>
                <a:ea typeface="华文新魏" panose="02010800040101010101" pitchFamily="2" charset="-122"/>
              </a:rPr>
              <a:t>PUSH  REG</a:t>
            </a:r>
          </a:p>
          <a:p>
            <a:r>
              <a:rPr lang="en-US" altLang="zh-CN" b="1" dirty="0">
                <a:latin typeface="+mn-lt"/>
                <a:ea typeface="华文新魏" panose="02010800040101010101" pitchFamily="2" charset="-122"/>
              </a:rPr>
              <a:t>     ENDM</a:t>
            </a:r>
          </a:p>
        </p:txBody>
      </p:sp>
      <p:sp>
        <p:nvSpPr>
          <p:cNvPr id="71690" name="Rectangle 10"/>
          <p:cNvSpPr>
            <a:spLocks noChangeArrowheads="1"/>
          </p:cNvSpPr>
          <p:nvPr/>
        </p:nvSpPr>
        <p:spPr bwMode="auto">
          <a:xfrm>
            <a:off x="5963603" y="4634892"/>
            <a:ext cx="259715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CC0000"/>
                </a:solidFill>
                <a:latin typeface="华文新魏" panose="02010800040101010101" pitchFamily="2" charset="-122"/>
                <a:ea typeface="华文新魏" panose="02010800040101010101" pitchFamily="2" charset="-122"/>
              </a:rPr>
              <a:t>其结果等价于：</a:t>
            </a:r>
          </a:p>
          <a:p>
            <a:r>
              <a:rPr lang="zh-CN" altLang="en-US" dirty="0">
                <a:latin typeface="华文新魏" panose="02010800040101010101" pitchFamily="2" charset="-122"/>
                <a:ea typeface="华文新魏" panose="02010800040101010101" pitchFamily="2" charset="-122"/>
              </a:rPr>
              <a:t>    </a:t>
            </a:r>
            <a:r>
              <a:rPr lang="en-US" altLang="zh-CN" dirty="0">
                <a:latin typeface="+mn-lt"/>
                <a:ea typeface="华文新魏" panose="02010800040101010101" pitchFamily="2" charset="-122"/>
              </a:rPr>
              <a:t>PUSH   AX</a:t>
            </a:r>
          </a:p>
          <a:p>
            <a:r>
              <a:rPr lang="en-US" altLang="zh-CN" dirty="0">
                <a:latin typeface="+mn-lt"/>
                <a:ea typeface="华文新魏" panose="02010800040101010101" pitchFamily="2" charset="-122"/>
              </a:rPr>
              <a:t>    PUSH   BX</a:t>
            </a:r>
            <a:endParaRPr lang="en-US" altLang="zh-CN" dirty="0">
              <a:solidFill>
                <a:srgbClr val="CC0000"/>
              </a:solidFill>
              <a:latin typeface="+mn-lt"/>
              <a:ea typeface="华文新魏" panose="02010800040101010101" pitchFamily="2" charset="-122"/>
            </a:endParaRPr>
          </a:p>
          <a:p>
            <a:r>
              <a:rPr lang="en-US" altLang="zh-CN" dirty="0">
                <a:latin typeface="+mn-lt"/>
                <a:ea typeface="华文新魏" panose="02010800040101010101" pitchFamily="2" charset="-122"/>
              </a:rPr>
              <a:t>    PUSH   CX</a:t>
            </a:r>
            <a:endParaRPr lang="en-US" altLang="zh-CN" dirty="0">
              <a:solidFill>
                <a:srgbClr val="CC0000"/>
              </a:solidFill>
              <a:latin typeface="+mn-lt"/>
              <a:ea typeface="华文新魏" panose="02010800040101010101" pitchFamily="2" charset="-122"/>
            </a:endParaRPr>
          </a:p>
          <a:p>
            <a:r>
              <a:rPr lang="en-US" altLang="zh-CN" dirty="0">
                <a:latin typeface="+mn-lt"/>
                <a:ea typeface="华文新魏" panose="02010800040101010101" pitchFamily="2" charset="-122"/>
              </a:rPr>
              <a:t>    PUSH   DX</a:t>
            </a:r>
            <a:endParaRPr lang="en-US" altLang="zh-CN" sz="2000" dirty="0">
              <a:solidFill>
                <a:srgbClr val="CC0000"/>
              </a:solidFill>
              <a:latin typeface="+mn-lt"/>
              <a:ea typeface="华文新魏" panose="02010800040101010101" pitchFamily="2"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p:bldP spid="7169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3" name="Rectangle 9"/>
          <p:cNvSpPr>
            <a:spLocks noChangeArrowheads="1"/>
          </p:cNvSpPr>
          <p:nvPr/>
        </p:nvSpPr>
        <p:spPr bwMode="auto">
          <a:xfrm>
            <a:off x="531006" y="974299"/>
            <a:ext cx="8238219"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23900" lvl="0" indent="-457200">
              <a:buFont typeface="+mj-lt"/>
              <a:buAutoNum type="arabicPeriod" startAt="2"/>
            </a:pPr>
            <a:r>
              <a:rPr kumimoji="0" lang="en-US" altLang="zh-CN" dirty="0">
                <a:solidFill>
                  <a:srgbClr val="000000"/>
                </a:solidFill>
                <a:latin typeface="+mn-lt"/>
              </a:rPr>
              <a:t>IRPC</a:t>
            </a:r>
            <a:r>
              <a:rPr kumimoji="0" lang="zh-CN" altLang="en-US" dirty="0">
                <a:solidFill>
                  <a:srgbClr val="000000"/>
                </a:solidFill>
                <a:latin typeface="+mn-lt"/>
              </a:rPr>
              <a:t>伪操作</a:t>
            </a:r>
            <a:endParaRPr kumimoji="0" lang="en-US" altLang="zh-CN" dirty="0">
              <a:solidFill>
                <a:srgbClr val="000000"/>
              </a:solidFill>
              <a:latin typeface="+mn-lt"/>
            </a:endParaRPr>
          </a:p>
          <a:p>
            <a:r>
              <a:rPr lang="zh-CN" altLang="en-US" b="1" dirty="0">
                <a:latin typeface="+mn-lt"/>
              </a:rPr>
              <a:t>格式：</a:t>
            </a:r>
            <a:r>
              <a:rPr lang="en-US" altLang="zh-CN" b="1" dirty="0">
                <a:solidFill>
                  <a:srgbClr val="FF0000"/>
                </a:solidFill>
                <a:latin typeface="+mn-lt"/>
              </a:rPr>
              <a:t>IRPC  </a:t>
            </a:r>
            <a:r>
              <a:rPr lang="zh-CN" altLang="en-US" b="1" dirty="0">
                <a:solidFill>
                  <a:srgbClr val="FF0000"/>
                </a:solidFill>
                <a:latin typeface="+mn-lt"/>
              </a:rPr>
              <a:t>形参，字符串</a:t>
            </a:r>
          </a:p>
          <a:p>
            <a:r>
              <a:rPr lang="zh-CN" altLang="en-US" b="1" dirty="0">
                <a:solidFill>
                  <a:srgbClr val="FF0000"/>
                </a:solidFill>
                <a:latin typeface="+mn-lt"/>
              </a:rPr>
              <a:t>            </a:t>
            </a:r>
            <a:r>
              <a:rPr lang="en-US" altLang="zh-CN" b="1" dirty="0">
                <a:solidFill>
                  <a:srgbClr val="FF0000"/>
                </a:solidFill>
                <a:latin typeface="+mn-lt"/>
              </a:rPr>
              <a:t>	</a:t>
            </a:r>
            <a:r>
              <a:rPr lang="zh-CN" altLang="en-US" b="1" dirty="0">
                <a:solidFill>
                  <a:srgbClr val="FF0000"/>
                </a:solidFill>
                <a:latin typeface="+mn-lt"/>
              </a:rPr>
              <a:t>重复体</a:t>
            </a:r>
          </a:p>
          <a:p>
            <a:r>
              <a:rPr lang="zh-CN" altLang="en-US" b="1" dirty="0">
                <a:solidFill>
                  <a:srgbClr val="FF0000"/>
                </a:solidFill>
                <a:latin typeface="+mn-lt"/>
              </a:rPr>
              <a:t>            </a:t>
            </a:r>
            <a:r>
              <a:rPr lang="en-US" altLang="zh-CN" b="1" dirty="0">
                <a:solidFill>
                  <a:srgbClr val="FF0000"/>
                </a:solidFill>
                <a:latin typeface="+mn-lt"/>
              </a:rPr>
              <a:t>ENDM</a:t>
            </a:r>
          </a:p>
          <a:p>
            <a:r>
              <a:rPr lang="zh-CN" altLang="en-US" b="1" dirty="0">
                <a:latin typeface="+mn-lt"/>
              </a:rPr>
              <a:t>功能：使汇编程序对重复体作重复汇编，每作一次汇编就依次用字符串中的一个字符取代重复体中的形参。 </a:t>
            </a:r>
            <a:r>
              <a:rPr lang="zh-CN" altLang="en-US" b="1" dirty="0">
                <a:solidFill>
                  <a:srgbClr val="FF0000"/>
                </a:solidFill>
                <a:latin typeface="+mn-lt"/>
              </a:rPr>
              <a:t>与</a:t>
            </a:r>
            <a:r>
              <a:rPr lang="en-US" altLang="zh-CN" b="1" dirty="0">
                <a:solidFill>
                  <a:srgbClr val="FF0000"/>
                </a:solidFill>
                <a:latin typeface="+mn-lt"/>
              </a:rPr>
              <a:t>IRP</a:t>
            </a:r>
            <a:r>
              <a:rPr lang="zh-CN" altLang="en-US" b="1" dirty="0">
                <a:solidFill>
                  <a:srgbClr val="FF0000"/>
                </a:solidFill>
                <a:latin typeface="+mn-lt"/>
              </a:rPr>
              <a:t>相似，但实参必须是字符串。</a:t>
            </a:r>
          </a:p>
        </p:txBody>
      </p:sp>
      <p:sp>
        <p:nvSpPr>
          <p:cNvPr id="72714" name="Rectangle 10"/>
          <p:cNvSpPr>
            <a:spLocks noChangeArrowheads="1"/>
          </p:cNvSpPr>
          <p:nvPr/>
        </p:nvSpPr>
        <p:spPr bwMode="auto">
          <a:xfrm>
            <a:off x="539750" y="3858695"/>
            <a:ext cx="48244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latin typeface="+mn-lt"/>
                <a:ea typeface="华文新魏" panose="02010800040101010101" pitchFamily="2" charset="-122"/>
              </a:rPr>
              <a:t>例如：</a:t>
            </a:r>
          </a:p>
          <a:p>
            <a:r>
              <a:rPr lang="zh-CN" altLang="en-US" b="1" dirty="0">
                <a:latin typeface="+mn-lt"/>
                <a:ea typeface="华文新魏" panose="02010800040101010101" pitchFamily="2" charset="-122"/>
              </a:rPr>
              <a:t>     </a:t>
            </a:r>
            <a:r>
              <a:rPr lang="en-US" altLang="zh-CN" b="1" dirty="0">
                <a:latin typeface="+mn-lt"/>
                <a:ea typeface="华文新魏" panose="02010800040101010101" pitchFamily="2" charset="-122"/>
              </a:rPr>
              <a:t>IRPC  X</a:t>
            </a:r>
            <a:r>
              <a:rPr lang="zh-CN" altLang="en-US" b="1" dirty="0">
                <a:latin typeface="+mn-lt"/>
                <a:ea typeface="华文新魏" panose="02010800040101010101" pitchFamily="2" charset="-122"/>
              </a:rPr>
              <a:t>，</a:t>
            </a:r>
            <a:r>
              <a:rPr lang="en-US" altLang="zh-CN" b="1" dirty="0">
                <a:latin typeface="+mn-lt"/>
                <a:ea typeface="华文新魏" panose="02010800040101010101" pitchFamily="2" charset="-122"/>
              </a:rPr>
              <a:t>0123456789</a:t>
            </a:r>
          </a:p>
          <a:p>
            <a:r>
              <a:rPr lang="en-US" altLang="zh-CN" b="1" dirty="0">
                <a:latin typeface="+mn-lt"/>
                <a:ea typeface="华文新魏" panose="02010800040101010101" pitchFamily="2" charset="-122"/>
              </a:rPr>
              <a:t>             DB  X</a:t>
            </a:r>
          </a:p>
          <a:p>
            <a:r>
              <a:rPr lang="en-US" altLang="zh-CN" b="1" dirty="0">
                <a:latin typeface="+mn-lt"/>
                <a:ea typeface="华文新魏" panose="02010800040101010101" pitchFamily="2" charset="-122"/>
              </a:rPr>
              <a:t>     ENDM</a:t>
            </a:r>
          </a:p>
        </p:txBody>
      </p:sp>
      <p:sp>
        <p:nvSpPr>
          <p:cNvPr id="72716" name="Rectangle 12"/>
          <p:cNvSpPr>
            <a:spLocks noChangeArrowheads="1"/>
          </p:cNvSpPr>
          <p:nvPr/>
        </p:nvSpPr>
        <p:spPr bwMode="auto">
          <a:xfrm>
            <a:off x="539750" y="5697252"/>
            <a:ext cx="48478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CC0000"/>
                </a:solidFill>
                <a:latin typeface="+mn-lt"/>
                <a:ea typeface="华文新魏" panose="02010800040101010101" pitchFamily="2" charset="-122"/>
              </a:rPr>
              <a:t>其结果等价于：</a:t>
            </a:r>
          </a:p>
          <a:p>
            <a:r>
              <a:rPr lang="zh-CN" altLang="en-US" b="1" dirty="0">
                <a:latin typeface="+mn-lt"/>
                <a:ea typeface="华文新魏" panose="02010800040101010101" pitchFamily="2" charset="-122"/>
              </a:rPr>
              <a:t>    </a:t>
            </a:r>
            <a:r>
              <a:rPr lang="en-US" altLang="zh-CN" sz="2000" b="1" dirty="0">
                <a:solidFill>
                  <a:srgbClr val="CC0000"/>
                </a:solidFill>
                <a:latin typeface="+mn-lt"/>
                <a:ea typeface="华文新魏" panose="02010800040101010101" pitchFamily="2" charset="-122"/>
              </a:rPr>
              <a:t>DB  0</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1</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2</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3</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4</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5</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6</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7</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8</a:t>
            </a:r>
            <a:r>
              <a:rPr lang="zh-CN" altLang="en-US" sz="2000" b="1" dirty="0">
                <a:solidFill>
                  <a:srgbClr val="CC0000"/>
                </a:solidFill>
                <a:latin typeface="+mn-lt"/>
                <a:ea typeface="华文新魏" panose="02010800040101010101" pitchFamily="2" charset="-122"/>
              </a:rPr>
              <a:t>，</a:t>
            </a:r>
            <a:r>
              <a:rPr lang="en-US" altLang="zh-CN" sz="2000" b="1" dirty="0">
                <a:solidFill>
                  <a:srgbClr val="CC0000"/>
                </a:solidFill>
                <a:latin typeface="+mn-lt"/>
                <a:ea typeface="华文新魏" panose="02010800040101010101" pitchFamily="2" charset="-122"/>
              </a:rPr>
              <a:t>9</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4" grpId="0"/>
      <p:bldP spid="727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4" name="Rectangle 8"/>
          <p:cNvSpPr>
            <a:spLocks noChangeArrowheads="1"/>
          </p:cNvSpPr>
          <p:nvPr/>
        </p:nvSpPr>
        <p:spPr bwMode="auto">
          <a:xfrm>
            <a:off x="6111677" y="1239477"/>
            <a:ext cx="13406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pPr>
            <a:r>
              <a:rPr lang="zh-CN" altLang="en-US" b="1" dirty="0">
                <a:latin typeface="Lucida Sans Unicode" panose="020B0602030504020204" pitchFamily="34" charset="0"/>
              </a:rPr>
              <a:t>汇编后：</a:t>
            </a:r>
          </a:p>
        </p:txBody>
      </p:sp>
      <p:grpSp>
        <p:nvGrpSpPr>
          <p:cNvPr id="418825" name="Group 9"/>
          <p:cNvGrpSpPr/>
          <p:nvPr/>
        </p:nvGrpSpPr>
        <p:grpSpPr bwMode="auto">
          <a:xfrm>
            <a:off x="1990105" y="1772877"/>
            <a:ext cx="6110287" cy="1981200"/>
            <a:chOff x="1565" y="2587"/>
            <a:chExt cx="3849" cy="1248"/>
          </a:xfrm>
        </p:grpSpPr>
        <p:sp>
          <p:nvSpPr>
            <p:cNvPr id="37901" name="Text Box 10"/>
            <p:cNvSpPr txBox="1">
              <a:spLocks noChangeArrowheads="1"/>
            </p:cNvSpPr>
            <p:nvPr/>
          </p:nvSpPr>
          <p:spPr bwMode="auto">
            <a:xfrm>
              <a:off x="1613" y="2683"/>
              <a:ext cx="192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00000"/>
                </a:lnSpc>
                <a:spcBef>
                  <a:spcPct val="50000"/>
                </a:spcBef>
              </a:pPr>
              <a:r>
                <a:rPr lang="en-US" altLang="zh-CN" sz="2000" b="1" dirty="0">
                  <a:latin typeface="Lucida Console" panose="020B0609040504020204" pitchFamily="49" charset="0"/>
                </a:rPr>
                <a:t>array  label  byte</a:t>
              </a:r>
            </a:p>
            <a:p>
              <a:pPr algn="l">
                <a:lnSpc>
                  <a:spcPct val="100000"/>
                </a:lnSpc>
                <a:spcBef>
                  <a:spcPct val="50000"/>
                </a:spcBef>
              </a:pPr>
              <a:r>
                <a:rPr lang="en-US" altLang="zh-CN" sz="2000" b="1" dirty="0">
                  <a:solidFill>
                    <a:schemeClr val="hlink"/>
                  </a:solidFill>
                  <a:latin typeface="Lucida Console" panose="020B0609040504020204" pitchFamily="49" charset="0"/>
                </a:rPr>
                <a:t>IRPC</a:t>
              </a:r>
              <a:r>
                <a:rPr lang="en-US" altLang="zh-CN" sz="2000" b="1" dirty="0">
                  <a:latin typeface="Lucida Console" panose="020B0609040504020204" pitchFamily="49" charset="0"/>
                </a:rPr>
                <a:t>   K, 12345</a:t>
              </a:r>
            </a:p>
            <a:p>
              <a:pPr algn="l">
                <a:lnSpc>
                  <a:spcPct val="100000"/>
                </a:lnSpc>
                <a:spcBef>
                  <a:spcPct val="50000"/>
                </a:spcBef>
              </a:pPr>
              <a:r>
                <a:rPr lang="en-US" altLang="zh-CN" sz="2000" b="1" dirty="0" err="1">
                  <a:latin typeface="Lucida Console" panose="020B0609040504020204" pitchFamily="49" charset="0"/>
                </a:rPr>
                <a:t>db</a:t>
              </a:r>
              <a:r>
                <a:rPr lang="en-US" altLang="zh-CN" sz="2000" b="1" dirty="0">
                  <a:latin typeface="Lucida Console" panose="020B0609040504020204" pitchFamily="49" charset="0"/>
                </a:rPr>
                <a:t>     ‘NO.&amp;K’</a:t>
              </a:r>
            </a:p>
            <a:p>
              <a:pPr algn="l">
                <a:lnSpc>
                  <a:spcPct val="100000"/>
                </a:lnSpc>
                <a:spcBef>
                  <a:spcPct val="50000"/>
                </a:spcBef>
              </a:pPr>
              <a:r>
                <a:rPr lang="en-US" altLang="zh-CN" sz="2000" b="1" dirty="0">
                  <a:solidFill>
                    <a:schemeClr val="hlink"/>
                  </a:solidFill>
                  <a:latin typeface="Lucida Console" panose="020B0609040504020204" pitchFamily="49" charset="0"/>
                </a:rPr>
                <a:t>ENDM</a:t>
              </a:r>
              <a:endParaRPr lang="en-US" altLang="zh-CN" sz="2000" b="1" dirty="0">
                <a:solidFill>
                  <a:schemeClr val="accent2"/>
                </a:solidFill>
                <a:latin typeface="Lucida Console" panose="020B0609040504020204" pitchFamily="49" charset="0"/>
              </a:endParaRPr>
            </a:p>
          </p:txBody>
        </p:sp>
        <p:sp>
          <p:nvSpPr>
            <p:cNvPr id="37902" name="Rectangle 11"/>
            <p:cNvSpPr>
              <a:spLocks noChangeArrowheads="1"/>
            </p:cNvSpPr>
            <p:nvPr/>
          </p:nvSpPr>
          <p:spPr bwMode="auto">
            <a:xfrm>
              <a:off x="1565" y="2635"/>
              <a:ext cx="2016" cy="1200"/>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3" name="Rectangle 12"/>
            <p:cNvSpPr>
              <a:spLocks noChangeArrowheads="1"/>
            </p:cNvSpPr>
            <p:nvPr/>
          </p:nvSpPr>
          <p:spPr bwMode="auto">
            <a:xfrm>
              <a:off x="3821" y="2683"/>
              <a:ext cx="1593" cy="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70000"/>
                </a:lnSpc>
                <a:spcBef>
                  <a:spcPct val="50000"/>
                </a:spcBef>
              </a:pPr>
              <a:r>
                <a:rPr lang="en-US" altLang="zh-CN" sz="2000" b="1">
                  <a:latin typeface="Lucida Console" panose="020B0609040504020204" pitchFamily="49" charset="0"/>
                </a:rPr>
                <a:t>1  db  ‘NO.1’</a:t>
              </a:r>
            </a:p>
            <a:p>
              <a:pPr algn="l">
                <a:lnSpc>
                  <a:spcPct val="70000"/>
                </a:lnSpc>
                <a:spcBef>
                  <a:spcPct val="50000"/>
                </a:spcBef>
              </a:pPr>
              <a:r>
                <a:rPr lang="en-US" altLang="zh-CN" sz="2000" b="1">
                  <a:latin typeface="Lucida Console" panose="020B0609040504020204" pitchFamily="49" charset="0"/>
                </a:rPr>
                <a:t>1  db  ‘NO.2’</a:t>
              </a:r>
            </a:p>
            <a:p>
              <a:pPr algn="l">
                <a:lnSpc>
                  <a:spcPct val="70000"/>
                </a:lnSpc>
                <a:spcBef>
                  <a:spcPct val="50000"/>
                </a:spcBef>
              </a:pPr>
              <a:r>
                <a:rPr lang="en-US" altLang="zh-CN" sz="2000" b="1">
                  <a:latin typeface="Lucida Console" panose="020B0609040504020204" pitchFamily="49" charset="0"/>
                </a:rPr>
                <a:t>1  db  ‘NO.3’</a:t>
              </a:r>
            </a:p>
            <a:p>
              <a:pPr algn="l">
                <a:lnSpc>
                  <a:spcPct val="70000"/>
                </a:lnSpc>
                <a:spcBef>
                  <a:spcPct val="50000"/>
                </a:spcBef>
              </a:pPr>
              <a:r>
                <a:rPr lang="en-US" altLang="zh-CN" sz="2000" b="1">
                  <a:latin typeface="Lucida Console" panose="020B0609040504020204" pitchFamily="49" charset="0"/>
                </a:rPr>
                <a:t>1  db  ‘NO.4’</a:t>
              </a:r>
            </a:p>
            <a:p>
              <a:pPr algn="l">
                <a:lnSpc>
                  <a:spcPct val="70000"/>
                </a:lnSpc>
                <a:spcBef>
                  <a:spcPct val="50000"/>
                </a:spcBef>
              </a:pPr>
              <a:r>
                <a:rPr lang="en-US" altLang="zh-CN" sz="2000" b="1">
                  <a:latin typeface="Lucida Console" panose="020B0609040504020204" pitchFamily="49" charset="0"/>
                </a:rPr>
                <a:t>1  db  ‘NO.5’</a:t>
              </a:r>
            </a:p>
          </p:txBody>
        </p:sp>
        <p:sp>
          <p:nvSpPr>
            <p:cNvPr id="37904" name="Rectangle 13"/>
            <p:cNvSpPr>
              <a:spLocks noChangeArrowheads="1"/>
            </p:cNvSpPr>
            <p:nvPr/>
          </p:nvSpPr>
          <p:spPr bwMode="auto">
            <a:xfrm>
              <a:off x="3773" y="2587"/>
              <a:ext cx="1543" cy="1248"/>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892" name="Text Box 14"/>
          <p:cNvSpPr txBox="1">
            <a:spLocks noChangeArrowheads="1"/>
          </p:cNvSpPr>
          <p:nvPr/>
        </p:nvSpPr>
        <p:spPr bwMode="auto">
          <a:xfrm>
            <a:off x="323528" y="948965"/>
            <a:ext cx="597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50000"/>
              </a:spcBef>
            </a:pPr>
            <a:r>
              <a:rPr lang="zh-CN" altLang="en-US" sz="2800" b="1" dirty="0">
                <a:solidFill>
                  <a:srgbClr val="0000FF"/>
                </a:solidFill>
                <a:latin typeface="Arial" panose="020B0604020202020204" pitchFamily="34" charset="0"/>
                <a:ea typeface="楷体_GB2312" pitchFamily="49" charset="-122"/>
              </a:rPr>
              <a:t>例</a:t>
            </a:r>
            <a:r>
              <a:rPr lang="en-US" altLang="zh-CN" sz="2800" b="1" dirty="0">
                <a:solidFill>
                  <a:srgbClr val="0000FF"/>
                </a:solidFill>
                <a:latin typeface="Arial" panose="020B0604020202020204" pitchFamily="34" charset="0"/>
                <a:ea typeface="楷体_GB2312" pitchFamily="49" charset="-122"/>
              </a:rPr>
              <a:t>7.19</a:t>
            </a:r>
            <a:r>
              <a:rPr lang="zh-CN" altLang="en-US" sz="2800" b="1" dirty="0">
                <a:solidFill>
                  <a:srgbClr val="0000FF"/>
                </a:solidFill>
                <a:latin typeface="Arial" panose="020B0604020202020204" pitchFamily="34" charset="0"/>
                <a:ea typeface="楷体_GB2312" pitchFamily="49" charset="-122"/>
              </a:rPr>
              <a:t>：生成存储字符串的汇编语句</a:t>
            </a:r>
          </a:p>
        </p:txBody>
      </p:sp>
      <p:sp>
        <p:nvSpPr>
          <p:cNvPr id="418833" name="Rectangle 17"/>
          <p:cNvSpPr>
            <a:spLocks noChangeArrowheads="1"/>
          </p:cNvSpPr>
          <p:nvPr/>
        </p:nvSpPr>
        <p:spPr bwMode="auto">
          <a:xfrm>
            <a:off x="6111677" y="4406540"/>
            <a:ext cx="13406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0"/>
              </a:spcBef>
            </a:pPr>
            <a:r>
              <a:rPr lang="zh-CN" altLang="en-US" b="1" dirty="0">
                <a:latin typeface="Lucida Sans Unicode" panose="020B0602030504020204" pitchFamily="34" charset="0"/>
              </a:rPr>
              <a:t>汇编后：</a:t>
            </a:r>
          </a:p>
        </p:txBody>
      </p:sp>
      <p:grpSp>
        <p:nvGrpSpPr>
          <p:cNvPr id="418834" name="Group 18"/>
          <p:cNvGrpSpPr/>
          <p:nvPr/>
        </p:nvGrpSpPr>
        <p:grpSpPr bwMode="auto">
          <a:xfrm>
            <a:off x="1990105" y="4939940"/>
            <a:ext cx="6110287" cy="1549400"/>
            <a:chOff x="1565" y="2587"/>
            <a:chExt cx="3849" cy="1248"/>
          </a:xfrm>
        </p:grpSpPr>
        <p:sp>
          <p:nvSpPr>
            <p:cNvPr id="37897" name="Text Box 19"/>
            <p:cNvSpPr txBox="1">
              <a:spLocks noChangeArrowheads="1"/>
            </p:cNvSpPr>
            <p:nvPr/>
          </p:nvSpPr>
          <p:spPr bwMode="auto">
            <a:xfrm>
              <a:off x="1613" y="2683"/>
              <a:ext cx="1920"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00000"/>
                </a:lnSpc>
                <a:spcBef>
                  <a:spcPct val="50000"/>
                </a:spcBef>
              </a:pPr>
              <a:r>
                <a:rPr lang="en-US" altLang="zh-CN" sz="2000" b="1">
                  <a:solidFill>
                    <a:schemeClr val="hlink"/>
                  </a:solidFill>
                  <a:latin typeface="Lucida Console" panose="020B0609040504020204" pitchFamily="49" charset="0"/>
                </a:rPr>
                <a:t>IRPC</a:t>
              </a:r>
              <a:r>
                <a:rPr lang="en-US" altLang="zh-CN" sz="2000" b="1">
                  <a:latin typeface="Lucida Console" panose="020B0609040504020204" pitchFamily="49" charset="0"/>
                </a:rPr>
                <a:t>   K, ABCD</a:t>
              </a:r>
            </a:p>
            <a:p>
              <a:pPr algn="l">
                <a:lnSpc>
                  <a:spcPct val="100000"/>
                </a:lnSpc>
                <a:spcBef>
                  <a:spcPct val="50000"/>
                </a:spcBef>
              </a:pPr>
              <a:r>
                <a:rPr lang="en-US" altLang="zh-CN" sz="2000" b="1">
                  <a:latin typeface="Lucida Console" panose="020B0609040504020204" pitchFamily="49" charset="0"/>
                </a:rPr>
                <a:t>push   K&amp;X</a:t>
              </a:r>
            </a:p>
            <a:p>
              <a:pPr algn="l">
                <a:lnSpc>
                  <a:spcPct val="100000"/>
                </a:lnSpc>
                <a:spcBef>
                  <a:spcPct val="50000"/>
                </a:spcBef>
              </a:pPr>
              <a:r>
                <a:rPr lang="en-US" altLang="zh-CN" sz="2000" b="1">
                  <a:solidFill>
                    <a:schemeClr val="hlink"/>
                  </a:solidFill>
                  <a:latin typeface="Lucida Console" panose="020B0609040504020204" pitchFamily="49" charset="0"/>
                </a:rPr>
                <a:t>ENDM</a:t>
              </a:r>
              <a:endParaRPr lang="en-US" altLang="zh-CN" sz="2000" b="1">
                <a:solidFill>
                  <a:schemeClr val="accent2"/>
                </a:solidFill>
                <a:latin typeface="Lucida Console" panose="020B0609040504020204" pitchFamily="49" charset="0"/>
              </a:endParaRPr>
            </a:p>
          </p:txBody>
        </p:sp>
        <p:sp>
          <p:nvSpPr>
            <p:cNvPr id="37898" name="Rectangle 20"/>
            <p:cNvSpPr>
              <a:spLocks noChangeArrowheads="1"/>
            </p:cNvSpPr>
            <p:nvPr/>
          </p:nvSpPr>
          <p:spPr bwMode="auto">
            <a:xfrm>
              <a:off x="1565" y="2635"/>
              <a:ext cx="2016" cy="1200"/>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9" name="Rectangle 21"/>
            <p:cNvSpPr>
              <a:spLocks noChangeArrowheads="1"/>
            </p:cNvSpPr>
            <p:nvPr/>
          </p:nvSpPr>
          <p:spPr bwMode="auto">
            <a:xfrm>
              <a:off x="3821" y="2683"/>
              <a:ext cx="1593"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70000"/>
                </a:lnSpc>
                <a:spcBef>
                  <a:spcPct val="50000"/>
                </a:spcBef>
              </a:pPr>
              <a:r>
                <a:rPr lang="en-US" altLang="zh-CN" sz="2000" b="1">
                  <a:latin typeface="Lucida Console" panose="020B0609040504020204" pitchFamily="49" charset="0"/>
                </a:rPr>
                <a:t>1  push	AX</a:t>
              </a:r>
            </a:p>
            <a:p>
              <a:pPr algn="l">
                <a:lnSpc>
                  <a:spcPct val="70000"/>
                </a:lnSpc>
                <a:spcBef>
                  <a:spcPct val="50000"/>
                </a:spcBef>
              </a:pPr>
              <a:r>
                <a:rPr lang="en-US" altLang="zh-CN" sz="2000" b="1">
                  <a:latin typeface="Lucida Console" panose="020B0609040504020204" pitchFamily="49" charset="0"/>
                </a:rPr>
                <a:t>1  push	BX</a:t>
              </a:r>
            </a:p>
            <a:p>
              <a:pPr algn="l">
                <a:lnSpc>
                  <a:spcPct val="70000"/>
                </a:lnSpc>
                <a:spcBef>
                  <a:spcPct val="50000"/>
                </a:spcBef>
              </a:pPr>
              <a:r>
                <a:rPr lang="en-US" altLang="zh-CN" sz="2000" b="1">
                  <a:latin typeface="Lucida Console" panose="020B0609040504020204" pitchFamily="49" charset="0"/>
                </a:rPr>
                <a:t>1  push	CX</a:t>
              </a:r>
            </a:p>
            <a:p>
              <a:pPr algn="l">
                <a:lnSpc>
                  <a:spcPct val="70000"/>
                </a:lnSpc>
                <a:spcBef>
                  <a:spcPct val="50000"/>
                </a:spcBef>
              </a:pPr>
              <a:r>
                <a:rPr lang="en-US" altLang="zh-CN" sz="2000" b="1">
                  <a:latin typeface="Lucida Console" panose="020B0609040504020204" pitchFamily="49" charset="0"/>
                </a:rPr>
                <a:t>1  push	DX</a:t>
              </a:r>
            </a:p>
          </p:txBody>
        </p:sp>
        <p:sp>
          <p:nvSpPr>
            <p:cNvPr id="37900" name="Rectangle 22"/>
            <p:cNvSpPr>
              <a:spLocks noChangeArrowheads="1"/>
            </p:cNvSpPr>
            <p:nvPr/>
          </p:nvSpPr>
          <p:spPr bwMode="auto">
            <a:xfrm>
              <a:off x="3773" y="2587"/>
              <a:ext cx="1543" cy="1248"/>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18839" name="Text Box 23"/>
          <p:cNvSpPr txBox="1">
            <a:spLocks noChangeArrowheads="1"/>
          </p:cNvSpPr>
          <p:nvPr/>
        </p:nvSpPr>
        <p:spPr bwMode="auto">
          <a:xfrm>
            <a:off x="323528" y="4344627"/>
            <a:ext cx="5976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150000"/>
              </a:lnSpc>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00000"/>
              </a:lnSpc>
              <a:spcBef>
                <a:spcPct val="50000"/>
              </a:spcBef>
            </a:pPr>
            <a:r>
              <a:rPr lang="zh-CN" altLang="en-US" sz="2800" b="1" dirty="0">
                <a:solidFill>
                  <a:srgbClr val="0000FF"/>
                </a:solidFill>
                <a:latin typeface="Arial" panose="020B0604020202020204" pitchFamily="34" charset="0"/>
                <a:ea typeface="楷体_GB2312" pitchFamily="49" charset="-122"/>
              </a:rPr>
              <a:t>例</a:t>
            </a:r>
            <a:r>
              <a:rPr lang="en-US" altLang="zh-CN" sz="2800" b="1" dirty="0">
                <a:solidFill>
                  <a:srgbClr val="0000FF"/>
                </a:solidFill>
                <a:latin typeface="Arial" panose="020B0604020202020204" pitchFamily="34" charset="0"/>
                <a:ea typeface="楷体_GB2312" pitchFamily="49" charset="-122"/>
              </a:rPr>
              <a:t>7.20</a:t>
            </a:r>
            <a:r>
              <a:rPr lang="zh-CN" altLang="en-US" sz="2800" b="1" dirty="0">
                <a:solidFill>
                  <a:srgbClr val="0000FF"/>
                </a:solidFill>
                <a:latin typeface="Arial" panose="020B0604020202020204" pitchFamily="34" charset="0"/>
                <a:ea typeface="楷体_GB2312" pitchFamily="49" charset="-122"/>
              </a:rPr>
              <a:t>：</a:t>
            </a:r>
          </a:p>
        </p:txBody>
      </p:sp>
      <p:sp>
        <p:nvSpPr>
          <p:cNvPr id="1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88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88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8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33" grpId="0"/>
      <p:bldP spid="4188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6"/>
          <p:cNvSpPr>
            <a:spLocks noChangeArrowheads="1"/>
          </p:cNvSpPr>
          <p:nvPr/>
        </p:nvSpPr>
        <p:spPr bwMode="auto">
          <a:xfrm>
            <a:off x="2497386" y="1014412"/>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b="1" dirty="0"/>
              <a:t>重复汇编与循环程序结构的比较</a:t>
            </a:r>
            <a:endParaRPr lang="zh-CN" altLang="en-US" sz="2000" dirty="0"/>
          </a:p>
        </p:txBody>
      </p:sp>
      <p:graphicFrame>
        <p:nvGraphicFramePr>
          <p:cNvPr id="74892" name="Group 140"/>
          <p:cNvGraphicFramePr>
            <a:graphicFrameLocks noGrp="1"/>
          </p:cNvGraphicFramePr>
          <p:nvPr>
            <p:extLst>
              <p:ext uri="{D42A27DB-BD31-4B8C-83A1-F6EECF244321}">
                <p14:modId xmlns:p14="http://schemas.microsoft.com/office/powerpoint/2010/main" val="3671409796"/>
              </p:ext>
            </p:extLst>
          </p:nvPr>
        </p:nvGraphicFramePr>
        <p:xfrm>
          <a:off x="323528" y="1592796"/>
          <a:ext cx="8640452" cy="4707890"/>
        </p:xfrm>
        <a:graphic>
          <a:graphicData uri="http://schemas.openxmlformats.org/drawingml/2006/table">
            <a:tbl>
              <a:tblPr/>
              <a:tblGrid>
                <a:gridCol w="1933937">
                  <a:extLst>
                    <a:ext uri="{9D8B030D-6E8A-4147-A177-3AD203B41FA5}">
                      <a16:colId xmlns:a16="http://schemas.microsoft.com/office/drawing/2014/main" xmlns="" val="20000"/>
                    </a:ext>
                  </a:extLst>
                </a:gridCol>
                <a:gridCol w="3650325">
                  <a:extLst>
                    <a:ext uri="{9D8B030D-6E8A-4147-A177-3AD203B41FA5}">
                      <a16:colId xmlns:a16="http://schemas.microsoft.com/office/drawing/2014/main" xmlns="" val="20001"/>
                    </a:ext>
                  </a:extLst>
                </a:gridCol>
                <a:gridCol w="3056190">
                  <a:extLst>
                    <a:ext uri="{9D8B030D-6E8A-4147-A177-3AD203B41FA5}">
                      <a16:colId xmlns:a16="http://schemas.microsoft.com/office/drawing/2014/main" xmlns="" val="20002"/>
                    </a:ext>
                  </a:extLst>
                </a:gridCol>
              </a:tblGrid>
              <a:tr h="5524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重 复 汇 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    </a:t>
                      </a: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循 环 程 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16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目标代码所占空间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重复体将重复指定的次数，故并不简化目标代码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重复部分的目标代码只出现一次，故目标代码短</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35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程序运行速度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无需循环控制，程序的运行速度快</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需要循环控制，程序的运行速度慢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63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处理时机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在汇编时由汇编程序对重复体作重复汇编；</a:t>
                      </a: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CPU</a:t>
                      </a: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执行的是经过重复汇编的各个重复体目标代码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在执行时，</a:t>
                      </a:r>
                      <a:r>
                        <a:rPr kumimoji="1" lang="en-US" altLang="zh-CN"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CPU</a:t>
                      </a: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在循环控制指令的控制下确定是否重复执行循环体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9810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灵活性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重复体可以包括指令、伪指令及宏指令；重复汇编所得到的各个重复体目标代码可以完全相同也可以有所区别，此法较灵活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循环体只能是指令或宏指令，但不能是伪指令；每次重复执行的目标代码完全相同。此法相对来说欠灵活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890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应用场合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程序运行速度是主要考虑因素，需重复的部分有伪指令，以及各个重复体</a:t>
                      </a: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目标代码有</a:t>
                      </a: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所区别的场合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目标代码所占空间是主要考虑因素，重复的部分不含伪指令以及每次执行的目标代码完全相同的场合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重复汇编</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smtClean="0">
                <a:solidFill>
                  <a:schemeClr val="tx2"/>
                </a:solidFill>
                <a:effectLst>
                  <a:outerShdw blurRad="38100" dist="38100" dir="2700000" algn="tl">
                    <a:srgbClr val="C0C0C0"/>
                  </a:outerShdw>
                </a:effectLst>
                <a:latin typeface="+mj-lt"/>
                <a:cs typeface="+mj-cs"/>
              </a:rPr>
              <a:t>第</a:t>
            </a:r>
            <a:r>
              <a:rPr lang="en-US" altLang="zh-CN" sz="2600" kern="0" dirty="0" smtClean="0">
                <a:solidFill>
                  <a:schemeClr val="tx2"/>
                </a:solidFill>
                <a:effectLst>
                  <a:outerShdw blurRad="38100" dist="38100" dir="2700000" algn="tl">
                    <a:srgbClr val="C0C0C0"/>
                  </a:outerShdw>
                </a:effectLst>
                <a:latin typeface="+mj-lt"/>
                <a:cs typeface="+mj-cs"/>
              </a:rPr>
              <a:t>8</a:t>
            </a:r>
            <a:r>
              <a:rPr lang="zh-CN" altLang="en-US" sz="2600" kern="0" dirty="0" smtClean="0">
                <a:solidFill>
                  <a:schemeClr val="tx2"/>
                </a:solidFill>
                <a:effectLst>
                  <a:outerShdw blurRad="38100" dist="38100" dir="2700000" algn="tl">
                    <a:srgbClr val="C0C0C0"/>
                  </a:outerShdw>
                </a:effectLst>
                <a:latin typeface="+mj-lt"/>
                <a:cs typeface="+mj-cs"/>
              </a:rPr>
              <a:t>讲</a:t>
            </a:r>
            <a:r>
              <a:rPr lang="zh-CN" altLang="en-US" sz="2600" kern="0" dirty="0">
                <a:solidFill>
                  <a:schemeClr val="tx2"/>
                </a:solidFill>
                <a:effectLst>
                  <a:outerShdw blurRad="38100" dist="38100" dir="2700000" algn="tl">
                    <a:srgbClr val="C0C0C0"/>
                  </a:outerShdw>
                </a:effectLst>
                <a:latin typeface="+mj-lt"/>
                <a:cs typeface="+mj-cs"/>
              </a:rPr>
              <a:t>：高级汇编语言技术</a:t>
            </a:r>
          </a:p>
        </p:txBody>
      </p:sp>
      <p:sp>
        <p:nvSpPr>
          <p:cNvPr id="3" name="文本框 2"/>
          <p:cNvSpPr txBox="1"/>
          <p:nvPr/>
        </p:nvSpPr>
        <p:spPr>
          <a:xfrm>
            <a:off x="1223628" y="1196752"/>
            <a:ext cx="6571615" cy="1769331"/>
          </a:xfrm>
          <a:prstGeom prst="rect">
            <a:avLst/>
          </a:prstGeom>
          <a:noFill/>
        </p:spPr>
        <p:txBody>
          <a:bodyPr wrap="square" rtlCol="0">
            <a:spAutoFit/>
          </a:bodyPr>
          <a:lstStyle/>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宏汇编</a:t>
            </a:r>
          </a:p>
          <a:p>
            <a:pPr marL="342900" indent="-342900">
              <a:lnSpc>
                <a:spcPct val="160000"/>
              </a:lnSpc>
              <a:buClr>
                <a:srgbClr val="FF3300"/>
              </a:buClr>
              <a:buFont typeface="Wingdings" panose="05000000000000000000" charset="0"/>
              <a:buChar char=""/>
            </a:pPr>
            <a:r>
              <a:rPr lang="zh-CN" altLang="en-US" b="0" dirty="0">
                <a:latin typeface="宋体" panose="02010600030101010101" pitchFamily="2" charset="-122"/>
                <a:sym typeface="+mn-ea"/>
              </a:rPr>
              <a:t>重复汇编</a:t>
            </a:r>
          </a:p>
          <a:p>
            <a:pPr marL="342900" indent="-342900">
              <a:lnSpc>
                <a:spcPct val="160000"/>
              </a:lnSpc>
              <a:buClr>
                <a:srgbClr val="FF3300"/>
              </a:buClr>
              <a:buFont typeface="Wingdings" panose="05000000000000000000" charset="0"/>
              <a:buChar char=""/>
            </a:pPr>
            <a:r>
              <a:rPr lang="zh-CN" altLang="en-US" dirty="0">
                <a:solidFill>
                  <a:srgbClr val="FF0000"/>
                </a:solidFill>
                <a:latin typeface="宋体" panose="02010600030101010101" pitchFamily="2" charset="-122"/>
                <a:sym typeface="+mn-ea"/>
              </a:rPr>
              <a:t>库的使用</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a:xfrm>
            <a:off x="507365" y="1085850"/>
            <a:ext cx="7772400" cy="5486400"/>
          </a:xfrm>
        </p:spPr>
        <p:txBody>
          <a:bodyPr/>
          <a:lstStyle/>
          <a:p>
            <a:pPr marL="0" indent="0" algn="just">
              <a:buNone/>
            </a:pPr>
            <a:r>
              <a:rPr lang="zh-CN" altLang="en-US" b="0" dirty="0">
                <a:solidFill>
                  <a:schemeClr val="tx1"/>
                </a:solidFill>
                <a:effectLst/>
                <a:latin typeface="宋体" panose="02010600030101010101" pitchFamily="2" charset="-122"/>
                <a:ea typeface="宋体" panose="02010600030101010101" pitchFamily="2" charset="-122"/>
              </a:rPr>
              <a:t>宏库的建立与使用：</a:t>
            </a:r>
          </a:p>
          <a:p>
            <a:pPr marL="0" indent="0" algn="just">
              <a:buNone/>
            </a:pPr>
            <a:r>
              <a:rPr lang="zh-CN" altLang="en-US" b="0" dirty="0" smtClean="0">
                <a:solidFill>
                  <a:schemeClr val="tx1"/>
                </a:solidFill>
                <a:effectLst/>
                <a:latin typeface="宋体" panose="02010600030101010101" pitchFamily="2" charset="-122"/>
                <a:ea typeface="宋体" panose="02010600030101010101" pitchFamily="2" charset="-122"/>
              </a:rPr>
              <a:t>    编程</a:t>
            </a:r>
            <a:r>
              <a:rPr lang="zh-CN" altLang="en-US" b="0" dirty="0">
                <a:solidFill>
                  <a:schemeClr val="tx1"/>
                </a:solidFill>
                <a:effectLst/>
                <a:latin typeface="宋体" panose="02010600030101010101" pitchFamily="2" charset="-122"/>
                <a:ea typeface="宋体" panose="02010600030101010101" pitchFamily="2" charset="-122"/>
              </a:rPr>
              <a:t>中将经常使用的，带有通用性的宏定义集中放在一个单独</a:t>
            </a:r>
            <a:r>
              <a:rPr lang="zh-CN" altLang="en-US" b="0" dirty="0" smtClean="0">
                <a:solidFill>
                  <a:schemeClr val="tx1"/>
                </a:solidFill>
                <a:effectLst/>
                <a:latin typeface="宋体" panose="02010600030101010101" pitchFamily="2" charset="-122"/>
                <a:ea typeface="宋体" panose="02010600030101010101" pitchFamily="2" charset="-122"/>
              </a:rPr>
              <a:t>的文件</a:t>
            </a:r>
            <a:r>
              <a:rPr lang="en-US" altLang="zh-CN" b="0" dirty="0">
                <a:solidFill>
                  <a:schemeClr val="tx1"/>
                </a:solidFill>
                <a:effectLst/>
                <a:latin typeface="宋体" panose="02010600030101010101" pitchFamily="2" charset="-122"/>
                <a:ea typeface="宋体" panose="02010600030101010101" pitchFamily="2" charset="-122"/>
              </a:rPr>
              <a:t>——</a:t>
            </a:r>
            <a:r>
              <a:rPr lang="zh-CN" altLang="en-US" b="0" dirty="0">
                <a:solidFill>
                  <a:schemeClr val="tx1"/>
                </a:solidFill>
                <a:effectLst/>
                <a:latin typeface="宋体" panose="02010600030101010101" pitchFamily="2" charset="-122"/>
                <a:ea typeface="宋体" panose="02010600030101010101" pitchFamily="2" charset="-122"/>
              </a:rPr>
              <a:t>宏指令库（宏库）</a:t>
            </a:r>
            <a:r>
              <a:rPr lang="zh-CN" altLang="en-US" b="0" dirty="0" smtClean="0">
                <a:solidFill>
                  <a:schemeClr val="tx1"/>
                </a:solidFill>
                <a:effectLst/>
                <a:latin typeface="宋体" panose="02010600030101010101" pitchFamily="2" charset="-122"/>
                <a:ea typeface="宋体" panose="02010600030101010101" pitchFamily="2" charset="-122"/>
              </a:rPr>
              <a:t>中反复调用，</a:t>
            </a:r>
            <a:r>
              <a:rPr lang="zh-CN" altLang="en-US" b="0" dirty="0">
                <a:solidFill>
                  <a:schemeClr val="tx1"/>
                </a:solidFill>
                <a:effectLst/>
                <a:latin typeface="宋体" panose="02010600030101010101" pitchFamily="2" charset="-122"/>
                <a:ea typeface="宋体" panose="02010600030101010101" pitchFamily="2" charset="-122"/>
              </a:rPr>
              <a:t>既可以减少程序的输入量，又方便程序修改。</a:t>
            </a:r>
          </a:p>
          <a:p>
            <a:pPr marL="0" indent="0" algn="just">
              <a:buNone/>
            </a:pPr>
            <a:r>
              <a:rPr lang="en-US" altLang="zh-CN" b="0" dirty="0">
                <a:solidFill>
                  <a:schemeClr val="tx1"/>
                </a:solidFill>
                <a:effectLst/>
                <a:latin typeface="宋体" panose="02010600030101010101" pitchFamily="2" charset="-122"/>
                <a:ea typeface="宋体" panose="02010600030101010101" pitchFamily="2" charset="-122"/>
              </a:rPr>
              <a:t>	</a:t>
            </a:r>
          </a:p>
          <a:p>
            <a:pPr marL="0" indent="0" algn="just">
              <a:buNone/>
            </a:pPr>
            <a:r>
              <a:rPr lang="en-US" altLang="zh-CN" b="0" dirty="0" smtClean="0">
                <a:solidFill>
                  <a:schemeClr val="tx1"/>
                </a:solidFill>
                <a:effectLst/>
                <a:latin typeface="宋体" panose="02010600030101010101" pitchFamily="2" charset="-122"/>
                <a:ea typeface="宋体" panose="02010600030101010101" pitchFamily="2" charset="-122"/>
              </a:rPr>
              <a:t>1</a:t>
            </a:r>
            <a:r>
              <a:rPr lang="en-US" altLang="zh-CN" b="0" dirty="0">
                <a:solidFill>
                  <a:schemeClr val="tx1"/>
                </a:solidFill>
                <a:effectLst/>
                <a:latin typeface="宋体" panose="02010600030101010101" pitchFamily="2" charset="-122"/>
                <a:ea typeface="宋体" panose="02010600030101010101" pitchFamily="2" charset="-122"/>
              </a:rPr>
              <a:t>. </a:t>
            </a:r>
            <a:r>
              <a:rPr lang="zh-CN" altLang="en-US" b="0" dirty="0">
                <a:solidFill>
                  <a:schemeClr val="tx1"/>
                </a:solidFill>
                <a:effectLst/>
                <a:latin typeface="宋体" panose="02010600030101010101" pitchFamily="2" charset="-122"/>
                <a:ea typeface="宋体" panose="02010600030101010101" pitchFamily="2" charset="-122"/>
              </a:rPr>
              <a:t>建立宏库</a:t>
            </a:r>
          </a:p>
          <a:p>
            <a:pPr algn="just"/>
            <a:r>
              <a:rPr lang="zh-CN" altLang="en-US" b="0" dirty="0">
                <a:solidFill>
                  <a:schemeClr val="tx1"/>
                </a:solidFill>
                <a:effectLst/>
                <a:latin typeface="宋体" panose="02010600030101010101" pitchFamily="2" charset="-122"/>
                <a:ea typeface="宋体" panose="02010600030101010101" pitchFamily="2" charset="-122"/>
              </a:rPr>
              <a:t>为了在宏指令库中存放一个或多个宏指令定义（宏定义），可以用</a:t>
            </a:r>
            <a:r>
              <a:rPr lang="en-US" altLang="zh-CN" b="0" dirty="0">
                <a:solidFill>
                  <a:schemeClr val="tx1"/>
                </a:solidFill>
                <a:effectLst/>
                <a:latin typeface="宋体" panose="02010600030101010101" pitchFamily="2" charset="-122"/>
                <a:ea typeface="宋体" panose="02010600030101010101" pitchFamily="2" charset="-122"/>
              </a:rPr>
              <a:t>EDIT</a:t>
            </a:r>
            <a:r>
              <a:rPr lang="zh-CN" altLang="en-US" b="0" dirty="0">
                <a:solidFill>
                  <a:schemeClr val="tx1"/>
                </a:solidFill>
                <a:effectLst/>
                <a:latin typeface="宋体" panose="02010600030101010101" pitchFamily="2" charset="-122"/>
                <a:ea typeface="宋体" panose="02010600030101010101" pitchFamily="2" charset="-122"/>
              </a:rPr>
              <a:t>或其它文本编辑器建立宏库。</a:t>
            </a:r>
            <a:endParaRPr lang="en-US" altLang="zh-CN" b="0" dirty="0">
              <a:solidFill>
                <a:schemeClr val="tx1"/>
              </a:solidFill>
              <a:effectLst/>
              <a:latin typeface="宋体" panose="02010600030101010101" pitchFamily="2" charset="-122"/>
              <a:ea typeface="宋体" panose="02010600030101010101" pitchFamily="2" charset="-122"/>
            </a:endParaRPr>
          </a:p>
          <a:p>
            <a:pPr algn="just"/>
            <a:r>
              <a:rPr lang="zh-CN" altLang="en-US" b="0" dirty="0">
                <a:solidFill>
                  <a:schemeClr val="tx1"/>
                </a:solidFill>
                <a:effectLst/>
                <a:latin typeface="宋体" panose="02010600030101010101" pitchFamily="2" charset="-122"/>
                <a:ea typeface="宋体" panose="02010600030101010101" pitchFamily="2" charset="-122"/>
              </a:rPr>
              <a:t>宏库的</a:t>
            </a:r>
            <a:r>
              <a:rPr lang="zh-CN" altLang="en-US" b="0" dirty="0" smtClean="0">
                <a:solidFill>
                  <a:schemeClr val="tx1"/>
                </a:solidFill>
                <a:effectLst/>
                <a:latin typeface="宋体" panose="02010600030101010101" pitchFamily="2" charset="-122"/>
                <a:ea typeface="宋体" panose="02010600030101010101" pitchFamily="2" charset="-122"/>
              </a:rPr>
              <a:t>扩展名是</a:t>
            </a:r>
            <a:r>
              <a:rPr lang="en-US" altLang="zh-CN" b="0" dirty="0">
                <a:solidFill>
                  <a:schemeClr val="tx1"/>
                </a:solidFill>
                <a:effectLst/>
                <a:latin typeface="宋体" panose="02010600030101010101" pitchFamily="2" charset="-122"/>
                <a:ea typeface="宋体" panose="02010600030101010101" pitchFamily="2" charset="-122"/>
              </a:rPr>
              <a:t>*.</a:t>
            </a:r>
            <a:r>
              <a:rPr lang="en-US" altLang="zh-CN" b="0" dirty="0" smtClean="0">
                <a:solidFill>
                  <a:schemeClr val="tx1"/>
                </a:solidFill>
                <a:effectLst/>
                <a:latin typeface="宋体" panose="02010600030101010101" pitchFamily="2" charset="-122"/>
                <a:ea typeface="宋体" panose="02010600030101010101" pitchFamily="2" charset="-122"/>
              </a:rPr>
              <a:t>mac</a:t>
            </a:r>
            <a:r>
              <a:rPr lang="zh-CN" altLang="en-US" b="0" dirty="0" smtClean="0">
                <a:solidFill>
                  <a:schemeClr val="tx1"/>
                </a:solidFill>
                <a:effectLst/>
                <a:latin typeface="宋体" panose="02010600030101010101" pitchFamily="2" charset="-122"/>
                <a:ea typeface="宋体" panose="02010600030101010101" pitchFamily="2" charset="-122"/>
              </a:rPr>
              <a:t>。</a:t>
            </a:r>
            <a:endParaRPr lang="zh-CN" altLang="en-US" b="0" dirty="0">
              <a:solidFill>
                <a:schemeClr val="tx1"/>
              </a:solidFill>
              <a:effectLst/>
              <a:latin typeface="宋体" panose="02010600030101010101" pitchFamily="2" charset="-122"/>
              <a:ea typeface="宋体" panose="02010600030101010101" pitchFamily="2" charset="-122"/>
            </a:endParaRPr>
          </a:p>
          <a:p>
            <a:endParaRPr lang="en-US" altLang="zh-CN" dirty="0"/>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1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755650" y="981075"/>
            <a:ext cx="7343775"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FF3300"/>
                </a:solidFill>
                <a:latin typeface="宋体" panose="02010600030101010101" pitchFamily="2" charset="-122"/>
              </a:rPr>
              <a:t>什么是宏？</a:t>
            </a:r>
          </a:p>
          <a:p>
            <a:r>
              <a:rPr lang="zh-CN" altLang="en-US" b="1" dirty="0">
                <a:latin typeface="宋体" panose="02010600030101010101" pitchFamily="2" charset="-122"/>
              </a:rPr>
              <a:t>    宏（或宏指令）是源程序中一段有独立功能的程序代码，只需定义一次，可以多次调用。</a:t>
            </a:r>
            <a:endParaRPr lang="en-US" altLang="zh-CN" b="1" dirty="0">
              <a:latin typeface="宋体" panose="02010600030101010101" pitchFamily="2" charset="-122"/>
            </a:endParaRPr>
          </a:p>
          <a:p>
            <a:r>
              <a:rPr lang="zh-CN" altLang="en-US" b="1" dirty="0">
                <a:latin typeface="宋体" panose="02010600030101010101" pitchFamily="2" charset="-122"/>
              </a:rPr>
              <a:t>  </a:t>
            </a:r>
          </a:p>
          <a:p>
            <a:r>
              <a:rPr lang="zh-CN" altLang="en-US" b="1" dirty="0">
                <a:solidFill>
                  <a:srgbClr val="FF3300"/>
                </a:solidFill>
                <a:latin typeface="宋体" panose="02010600030101010101" pitchFamily="2" charset="-122"/>
              </a:rPr>
              <a:t>为什么使用宏汇编？</a:t>
            </a:r>
          </a:p>
          <a:p>
            <a:r>
              <a:rPr lang="zh-CN" altLang="en-US" b="1" dirty="0">
                <a:latin typeface="宋体" panose="02010600030101010101" pitchFamily="2" charset="-122"/>
              </a:rPr>
              <a:t>    在编制汇编语言程序过程中，有些功能程序段需要多次重复使用</a:t>
            </a:r>
            <a:r>
              <a:rPr lang="zh-CN" altLang="en-US" b="1" dirty="0" smtClean="0">
                <a:latin typeface="宋体" panose="02010600030101010101" pitchFamily="2" charset="-122"/>
              </a:rPr>
              <a:t>，只是</a:t>
            </a:r>
            <a:r>
              <a:rPr lang="zh-CN" altLang="en-US" b="1" dirty="0">
                <a:latin typeface="宋体" panose="02010600030101010101" pitchFamily="2" charset="-122"/>
              </a:rPr>
              <a:t>参与操作的</a:t>
            </a:r>
            <a:r>
              <a:rPr lang="zh-CN" altLang="en-US" b="1" dirty="0" smtClean="0">
                <a:latin typeface="宋体" panose="02010600030101010101" pitchFamily="2" charset="-122"/>
              </a:rPr>
              <a:t>操作数有所不同。</a:t>
            </a:r>
            <a:endParaRPr lang="en-US" altLang="zh-CN" b="1" dirty="0" smtClean="0">
              <a:latin typeface="宋体" panose="02010600030101010101" pitchFamily="2" charset="-122"/>
            </a:endParaRPr>
          </a:p>
          <a:p>
            <a:r>
              <a:rPr lang="en-US" altLang="zh-CN" dirty="0">
                <a:latin typeface="宋体" panose="02010600030101010101" pitchFamily="2" charset="-122"/>
              </a:rPr>
              <a:t> </a:t>
            </a:r>
            <a:r>
              <a:rPr lang="en-US" altLang="zh-CN" dirty="0" smtClean="0">
                <a:latin typeface="宋体" panose="02010600030101010101" pitchFamily="2" charset="-122"/>
              </a:rPr>
              <a:t>   </a:t>
            </a:r>
            <a:r>
              <a:rPr lang="zh-CN" altLang="en-US" b="1" dirty="0" smtClean="0">
                <a:latin typeface="宋体" panose="02010600030101010101" pitchFamily="2" charset="-122"/>
              </a:rPr>
              <a:t>使用</a:t>
            </a:r>
            <a:r>
              <a:rPr lang="zh-CN" altLang="en-US" b="1" dirty="0">
                <a:latin typeface="宋体" panose="02010600030101010101" pitchFamily="2" charset="-122"/>
              </a:rPr>
              <a:t>宏指令语句可以减少程序书写错误，缩短源程序长度，使源程序编写像高级语言一样清晰、简洁。特别是使用宏库后，可以提高编程效率。</a:t>
            </a:r>
            <a:endParaRPr lang="en-US" altLang="zh-CN" b="1" dirty="0">
              <a:latin typeface="宋体" panose="02010600030101010101" pitchFamily="2" charset="-122"/>
            </a:endParaRPr>
          </a:p>
          <a:p>
            <a:endParaRPr lang="zh-CN" altLang="en-US" b="1" dirty="0">
              <a:latin typeface="宋体" panose="02010600030101010101" pitchFamily="2" charset="-122"/>
            </a:endParaRPr>
          </a:p>
          <a:p>
            <a:r>
              <a:rPr lang="zh-CN" altLang="en-US" b="1" dirty="0">
                <a:solidFill>
                  <a:srgbClr val="FF0000"/>
                </a:solidFill>
                <a:latin typeface="宋体" panose="02010600030101010101" pitchFamily="2" charset="-122"/>
              </a:rPr>
              <a:t>为了减少编程的工作量，通常采用两种方法：</a:t>
            </a:r>
          </a:p>
          <a:p>
            <a:pPr lvl="1"/>
            <a:r>
              <a:rPr lang="zh-CN" altLang="en-US" b="1" dirty="0">
                <a:latin typeface="宋体" panose="02010600030101010101" pitchFamily="2" charset="-122"/>
              </a:rPr>
              <a:t> ①将程序段编写为独立的子程序； </a:t>
            </a:r>
          </a:p>
          <a:p>
            <a:pPr lvl="1"/>
            <a:r>
              <a:rPr lang="zh-CN" altLang="en-US" b="1" dirty="0">
                <a:latin typeface="宋体" panose="02010600030101010101" pitchFamily="2" charset="-122"/>
              </a:rPr>
              <a:t> ②将程序段定义成宏。</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30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a:xfrm>
            <a:off x="452120" y="908720"/>
            <a:ext cx="8388932" cy="5240020"/>
          </a:xfrm>
        </p:spPr>
        <p:txBody>
          <a:bodyPr/>
          <a:lstStyle/>
          <a:p>
            <a:pPr marL="0" indent="0" algn="just">
              <a:buNone/>
            </a:pPr>
            <a:r>
              <a:rPr lang="en-US" altLang="zh-CN" sz="2400" dirty="0">
                <a:solidFill>
                  <a:schemeClr val="tx1"/>
                </a:solidFill>
                <a:effectLst/>
              </a:rPr>
              <a:t>2. </a:t>
            </a:r>
            <a:r>
              <a:rPr lang="zh-CN" altLang="en-US" sz="2400" dirty="0">
                <a:solidFill>
                  <a:schemeClr val="tx1"/>
                </a:solidFill>
                <a:effectLst/>
              </a:rPr>
              <a:t>调用插入伪指令</a:t>
            </a:r>
            <a:r>
              <a:rPr lang="en-US" altLang="zh-CN" sz="2400" dirty="0">
                <a:solidFill>
                  <a:schemeClr val="tx1"/>
                </a:solidFill>
                <a:effectLst/>
              </a:rPr>
              <a:t>INCLUDE</a:t>
            </a:r>
          </a:p>
          <a:p>
            <a:pPr algn="just"/>
            <a:r>
              <a:rPr lang="en-US" altLang="zh-CN" sz="2400" b="0" dirty="0">
                <a:solidFill>
                  <a:schemeClr val="tx1"/>
                </a:solidFill>
                <a:effectLst/>
              </a:rPr>
              <a:t>INCLUDE</a:t>
            </a:r>
            <a:r>
              <a:rPr lang="zh-CN" altLang="en-US" sz="2400" b="0" dirty="0">
                <a:solidFill>
                  <a:schemeClr val="tx1"/>
                </a:solidFill>
                <a:effectLst/>
              </a:rPr>
              <a:t>伪指令用来告诉</a:t>
            </a:r>
            <a:r>
              <a:rPr lang="en-US" altLang="zh-CN" sz="2400" b="0" dirty="0">
                <a:solidFill>
                  <a:schemeClr val="tx1"/>
                </a:solidFill>
                <a:effectLst/>
              </a:rPr>
              <a:t>MASM</a:t>
            </a:r>
            <a:r>
              <a:rPr lang="zh-CN" altLang="en-US" sz="2400" b="0" dirty="0">
                <a:solidFill>
                  <a:schemeClr val="tx1"/>
                </a:solidFill>
                <a:effectLst/>
              </a:rPr>
              <a:t>程序，将语句</a:t>
            </a:r>
            <a:r>
              <a:rPr lang="en-US" altLang="zh-CN" sz="2400" b="0" dirty="0">
                <a:solidFill>
                  <a:schemeClr val="tx1"/>
                </a:solidFill>
                <a:effectLst/>
              </a:rPr>
              <a:t>INCLUDE</a:t>
            </a:r>
            <a:r>
              <a:rPr lang="zh-CN" altLang="en-US" sz="2400" b="0" dirty="0">
                <a:solidFill>
                  <a:schemeClr val="tx1"/>
                </a:solidFill>
                <a:effectLst/>
              </a:rPr>
              <a:t>指出的文件完整地、全部地插入到它所在的位置。该文件是由汇编语言编写的源程序文件，包括宏库文件。语句</a:t>
            </a:r>
            <a:r>
              <a:rPr lang="en-US" altLang="zh-CN" sz="2400" b="0" dirty="0">
                <a:solidFill>
                  <a:schemeClr val="tx1"/>
                </a:solidFill>
                <a:effectLst/>
              </a:rPr>
              <a:t>INCLUDE</a:t>
            </a:r>
            <a:r>
              <a:rPr lang="zh-CN" altLang="en-US" sz="2400" b="0" dirty="0">
                <a:solidFill>
                  <a:schemeClr val="tx1"/>
                </a:solidFill>
                <a:effectLst/>
              </a:rPr>
              <a:t>的格式如下：</a:t>
            </a:r>
          </a:p>
          <a:p>
            <a:pPr marL="0" indent="0" algn="just">
              <a:buNone/>
            </a:pPr>
            <a:r>
              <a:rPr lang="en-US" altLang="zh-CN" sz="2400" b="0" dirty="0">
                <a:solidFill>
                  <a:schemeClr val="tx1"/>
                </a:solidFill>
                <a:effectLst/>
              </a:rPr>
              <a:t>	INCLUDE  [ </a:t>
            </a:r>
            <a:r>
              <a:rPr lang="zh-CN" altLang="en-US" sz="2400" b="0" dirty="0">
                <a:solidFill>
                  <a:schemeClr val="tx1"/>
                </a:solidFill>
                <a:effectLst/>
              </a:rPr>
              <a:t>驱动器名：</a:t>
            </a:r>
            <a:r>
              <a:rPr lang="en-US" altLang="zh-CN" sz="2400" b="0" dirty="0">
                <a:solidFill>
                  <a:schemeClr val="tx1"/>
                </a:solidFill>
                <a:effectLst/>
              </a:rPr>
              <a:t>][</a:t>
            </a:r>
            <a:r>
              <a:rPr lang="zh-CN" altLang="en-US" sz="2400" b="0" dirty="0">
                <a:solidFill>
                  <a:schemeClr val="tx1"/>
                </a:solidFill>
                <a:effectLst/>
              </a:rPr>
              <a:t>目录路径</a:t>
            </a:r>
            <a:r>
              <a:rPr lang="en-US" altLang="zh-CN" sz="2400" b="0" dirty="0">
                <a:solidFill>
                  <a:schemeClr val="tx1"/>
                </a:solidFill>
                <a:effectLst/>
              </a:rPr>
              <a:t>]</a:t>
            </a:r>
            <a:r>
              <a:rPr lang="zh-CN" altLang="en-US" sz="2400" b="0" dirty="0">
                <a:solidFill>
                  <a:schemeClr val="tx1"/>
                </a:solidFill>
                <a:effectLst/>
              </a:rPr>
              <a:t>文件名</a:t>
            </a:r>
            <a:r>
              <a:rPr lang="en-US" altLang="zh-CN" sz="2400" b="0" dirty="0">
                <a:solidFill>
                  <a:schemeClr val="tx1"/>
                </a:solidFill>
                <a:effectLst/>
              </a:rPr>
              <a:t>.</a:t>
            </a:r>
            <a:r>
              <a:rPr lang="zh-CN" altLang="en-US" sz="2400" b="0" dirty="0">
                <a:solidFill>
                  <a:schemeClr val="tx1"/>
                </a:solidFill>
                <a:effectLst/>
              </a:rPr>
              <a:t>扩展名</a:t>
            </a:r>
          </a:p>
          <a:p>
            <a:pPr algn="just"/>
            <a:r>
              <a:rPr lang="zh-CN" altLang="en-US" sz="2400" b="0" dirty="0">
                <a:solidFill>
                  <a:schemeClr val="tx1"/>
                </a:solidFill>
                <a:effectLst/>
              </a:rPr>
              <a:t>例如</a:t>
            </a:r>
            <a:r>
              <a:rPr lang="en-US" altLang="zh-CN" sz="2400" b="0" dirty="0">
                <a:solidFill>
                  <a:schemeClr val="tx1"/>
                </a:solidFill>
                <a:effectLst/>
              </a:rPr>
              <a:t>:</a:t>
            </a:r>
          </a:p>
          <a:p>
            <a:pPr marL="0" indent="0" algn="just">
              <a:buNone/>
            </a:pPr>
            <a:r>
              <a:rPr lang="en-US" altLang="zh-CN" sz="2400" b="0" dirty="0" smtClean="0">
                <a:solidFill>
                  <a:schemeClr val="tx1"/>
                </a:solidFill>
                <a:effectLst/>
                <a:sym typeface="+mn-ea"/>
              </a:rPr>
              <a:t>	INCLUDE    MYFILE.MAC</a:t>
            </a:r>
          </a:p>
          <a:p>
            <a:pPr marL="0" indent="0" algn="just">
              <a:buNone/>
            </a:pPr>
            <a:endParaRPr lang="en-US" altLang="zh-CN" sz="2400" b="0" dirty="0">
              <a:solidFill>
                <a:schemeClr val="tx1"/>
              </a:solidFill>
              <a:effectLst/>
            </a:endParaRPr>
          </a:p>
          <a:p>
            <a:pPr algn="just"/>
            <a:r>
              <a:rPr lang="en-US" altLang="zh-CN" sz="2400" b="0" dirty="0" err="1">
                <a:solidFill>
                  <a:schemeClr val="tx1"/>
                </a:solidFill>
                <a:effectLst/>
                <a:sym typeface="+mn-ea"/>
              </a:rPr>
              <a:t>在源程序中需要插入程序段的地方使用</a:t>
            </a:r>
            <a:r>
              <a:rPr lang="en-US" altLang="zh-CN" sz="2400" b="0" dirty="0" err="1" smtClean="0">
                <a:solidFill>
                  <a:schemeClr val="tx1"/>
                </a:solidFill>
                <a:effectLst/>
                <a:sym typeface="+mn-ea"/>
              </a:rPr>
              <a:t>INCLUDE语句</a:t>
            </a:r>
            <a:r>
              <a:rPr lang="en-US" altLang="zh-CN" sz="2400" b="0" dirty="0" err="1">
                <a:solidFill>
                  <a:schemeClr val="tx1"/>
                </a:solidFill>
                <a:effectLst/>
                <a:sym typeface="+mn-ea"/>
              </a:rPr>
              <a:t>，就可以指示汇编程序将指定的文件读入，一起进行汇编</a:t>
            </a:r>
            <a:r>
              <a:rPr lang="en-US" altLang="zh-CN" sz="2400" b="0" dirty="0" smtClean="0">
                <a:solidFill>
                  <a:schemeClr val="tx1"/>
                </a:solidFill>
                <a:effectLst/>
                <a:sym typeface="+mn-ea"/>
              </a:rPr>
              <a:t>。</a:t>
            </a:r>
            <a:endParaRPr lang="en-US" altLang="zh-CN" sz="2400" b="0" dirty="0">
              <a:solidFill>
                <a:schemeClr val="tx1"/>
              </a:solidFill>
              <a:effectLst/>
            </a:endParaRPr>
          </a:p>
          <a:p>
            <a:pPr algn="just"/>
            <a:r>
              <a:rPr lang="en-US" altLang="zh-CN" sz="2400" b="0" dirty="0" err="1">
                <a:solidFill>
                  <a:schemeClr val="tx1"/>
                </a:solidFill>
                <a:effectLst/>
                <a:sym typeface="+mn-ea"/>
              </a:rPr>
              <a:t>使用INCLUDE要求源程序文件正确无误</a:t>
            </a:r>
            <a:r>
              <a:rPr lang="zh-CN" altLang="en-US" sz="2400" b="0" dirty="0">
                <a:solidFill>
                  <a:schemeClr val="tx1"/>
                </a:solidFill>
                <a:effectLst/>
                <a:sym typeface="+mn-ea"/>
              </a:rPr>
              <a:t>，</a:t>
            </a:r>
            <a:r>
              <a:rPr lang="en-US" altLang="zh-CN" sz="2400" b="0" dirty="0" err="1">
                <a:solidFill>
                  <a:schemeClr val="tx1"/>
                </a:solidFill>
                <a:effectLst/>
                <a:sym typeface="+mn-ea"/>
              </a:rPr>
              <a:t>否则出错后修改比较麻烦</a:t>
            </a:r>
            <a:r>
              <a:rPr lang="en-US" altLang="zh-CN" sz="2400" b="0" dirty="0">
                <a:solidFill>
                  <a:schemeClr val="tx1"/>
                </a:solidFill>
                <a:effectLst/>
                <a:sym typeface="+mn-ea"/>
              </a:rPr>
              <a:t>。</a:t>
            </a:r>
            <a:endParaRPr lang="en-US" altLang="zh-CN" sz="2400" b="0" dirty="0">
              <a:solidFill>
                <a:schemeClr val="tx1"/>
              </a:solidFill>
              <a:effectLst/>
            </a:endParaRP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0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575556" y="1124744"/>
            <a:ext cx="8172908" cy="5112568"/>
          </a:xfrm>
        </p:spPr>
        <p:txBody>
          <a:bodyPr/>
          <a:lstStyle/>
          <a:p>
            <a:pPr marL="0" indent="0" algn="just">
              <a:buNone/>
            </a:pPr>
            <a:r>
              <a:rPr lang="en-US" altLang="zh-CN" sz="2400" b="0" dirty="0">
                <a:solidFill>
                  <a:schemeClr val="tx1"/>
                </a:solidFill>
                <a:effectLst/>
              </a:rPr>
              <a:t>3.</a:t>
            </a:r>
            <a:r>
              <a:rPr lang="zh-CN" altLang="en-US" sz="2400" b="0" dirty="0">
                <a:solidFill>
                  <a:schemeClr val="tx1"/>
                </a:solidFill>
                <a:effectLst/>
              </a:rPr>
              <a:t>删除宏库中部分宏伪指令</a:t>
            </a:r>
            <a:r>
              <a:rPr lang="en-US" altLang="zh-CN" sz="2400" b="0" dirty="0">
                <a:solidFill>
                  <a:schemeClr val="tx1"/>
                </a:solidFill>
                <a:effectLst/>
              </a:rPr>
              <a:t>PURGE</a:t>
            </a:r>
          </a:p>
          <a:p>
            <a:pPr algn="just">
              <a:spcAft>
                <a:spcPts val="600"/>
              </a:spcAft>
            </a:pPr>
            <a:r>
              <a:rPr lang="en-US" altLang="zh-CN" sz="2400" b="0" dirty="0">
                <a:solidFill>
                  <a:schemeClr val="tx1"/>
                </a:solidFill>
                <a:effectLst/>
              </a:rPr>
              <a:t>INCLUDE</a:t>
            </a:r>
            <a:r>
              <a:rPr lang="zh-CN" altLang="en-US" sz="2400" b="0" dirty="0">
                <a:solidFill>
                  <a:schemeClr val="tx1"/>
                </a:solidFill>
                <a:effectLst/>
              </a:rPr>
              <a:t>语句将文件的所有宏指令定义全部读到内存，但是有的宏定义对当前程序无用，却占用空间。为了删除汇编时引入到内存的无用宏定义，可在</a:t>
            </a:r>
            <a:r>
              <a:rPr lang="en-US" altLang="zh-CN" sz="2400" b="0" dirty="0">
                <a:solidFill>
                  <a:schemeClr val="tx1"/>
                </a:solidFill>
                <a:effectLst/>
              </a:rPr>
              <a:t>INCLUDE</a:t>
            </a:r>
            <a:r>
              <a:rPr lang="zh-CN" altLang="en-US" sz="2400" b="0" dirty="0">
                <a:solidFill>
                  <a:schemeClr val="tx1"/>
                </a:solidFill>
                <a:effectLst/>
              </a:rPr>
              <a:t>之后直接使用</a:t>
            </a:r>
            <a:r>
              <a:rPr lang="en-US" altLang="zh-CN" sz="2400" b="0" dirty="0">
                <a:solidFill>
                  <a:schemeClr val="tx1"/>
                </a:solidFill>
                <a:effectLst/>
              </a:rPr>
              <a:t>PURGE</a:t>
            </a:r>
            <a:r>
              <a:rPr lang="zh-CN" altLang="en-US" sz="2400" b="0" dirty="0">
                <a:solidFill>
                  <a:schemeClr val="tx1"/>
                </a:solidFill>
                <a:effectLst/>
              </a:rPr>
              <a:t>语句实现，但是库文件中相应的宏指令定义并没有删除。</a:t>
            </a:r>
          </a:p>
          <a:p>
            <a:pPr algn="just">
              <a:spcAft>
                <a:spcPts val="600"/>
              </a:spcAft>
            </a:pPr>
            <a:r>
              <a:rPr lang="zh-CN" altLang="en-US" sz="2400" b="0" dirty="0">
                <a:solidFill>
                  <a:schemeClr val="tx1"/>
                </a:solidFill>
                <a:effectLst/>
              </a:rPr>
              <a:t>例如，如果不用宏库中的</a:t>
            </a:r>
            <a:r>
              <a:rPr lang="zh-CN" altLang="en-US" sz="2400" b="0" dirty="0">
                <a:solidFill>
                  <a:schemeClr val="tx1"/>
                </a:solidFill>
                <a:effectLst/>
                <a:latin typeface="Courier New" panose="02070309020205020404"/>
              </a:rPr>
              <a:t>“</a:t>
            </a:r>
            <a:r>
              <a:rPr lang="en-US" altLang="zh-CN" sz="2400" b="0" dirty="0" smtClean="0">
                <a:solidFill>
                  <a:schemeClr val="tx1"/>
                </a:solidFill>
                <a:effectLst/>
              </a:rPr>
              <a:t>INOUTM”</a:t>
            </a:r>
            <a:r>
              <a:rPr lang="zh-CN" altLang="en-US" sz="2400" b="0" dirty="0" smtClean="0">
                <a:solidFill>
                  <a:schemeClr val="tx1"/>
                </a:solidFill>
                <a:effectLst/>
              </a:rPr>
              <a:t>宏和</a:t>
            </a:r>
            <a:r>
              <a:rPr lang="zh-CN" altLang="en-US" sz="2400" b="0" dirty="0">
                <a:solidFill>
                  <a:schemeClr val="tx1"/>
                </a:solidFill>
                <a:effectLst/>
                <a:latin typeface="Courier New" panose="02070309020205020404"/>
              </a:rPr>
              <a:t>“</a:t>
            </a:r>
            <a:r>
              <a:rPr lang="en-US" altLang="zh-CN" sz="2400" b="0" dirty="0" smtClean="0">
                <a:solidFill>
                  <a:schemeClr val="tx1"/>
                </a:solidFill>
                <a:effectLst/>
              </a:rPr>
              <a:t>LRCF</a:t>
            </a:r>
            <a:r>
              <a:rPr lang="en-US" altLang="zh-CN" sz="2400" b="0" dirty="0">
                <a:solidFill>
                  <a:schemeClr val="tx1"/>
                </a:solidFill>
                <a:effectLst/>
              </a:rPr>
              <a:t>”</a:t>
            </a:r>
            <a:r>
              <a:rPr lang="zh-CN" altLang="en-US" sz="2400" b="0" dirty="0" smtClean="0">
                <a:solidFill>
                  <a:schemeClr val="tx1"/>
                </a:solidFill>
                <a:effectLst/>
              </a:rPr>
              <a:t>，</a:t>
            </a:r>
            <a:r>
              <a:rPr lang="zh-CN" altLang="en-US" sz="2400" b="0" dirty="0">
                <a:solidFill>
                  <a:schemeClr val="tx1"/>
                </a:solidFill>
                <a:effectLst/>
              </a:rPr>
              <a:t>则可以使用下列形式就可以</a:t>
            </a:r>
            <a:r>
              <a:rPr lang="zh-CN" altLang="en-US" sz="2400" b="0" dirty="0" smtClean="0">
                <a:solidFill>
                  <a:schemeClr val="tx1"/>
                </a:solidFill>
                <a:effectLst/>
              </a:rPr>
              <a:t>将</a:t>
            </a:r>
            <a:r>
              <a:rPr lang="zh-CN" altLang="en-US" sz="2400" b="0" dirty="0">
                <a:solidFill>
                  <a:schemeClr val="tx1"/>
                </a:solidFill>
                <a:effectLst/>
              </a:rPr>
              <a:t>它们</a:t>
            </a:r>
            <a:r>
              <a:rPr lang="zh-CN" altLang="en-US" sz="2400" b="0" dirty="0" smtClean="0">
                <a:solidFill>
                  <a:schemeClr val="tx1"/>
                </a:solidFill>
                <a:effectLst/>
              </a:rPr>
              <a:t>删除</a:t>
            </a:r>
            <a:r>
              <a:rPr lang="zh-CN" altLang="en-US" sz="2400" b="0" dirty="0">
                <a:solidFill>
                  <a:schemeClr val="tx1"/>
                </a:solidFill>
                <a:effectLst/>
              </a:rPr>
              <a:t>。</a:t>
            </a:r>
            <a:endParaRPr lang="en-US" altLang="zh-CN" sz="2400" b="0" dirty="0">
              <a:solidFill>
                <a:schemeClr val="tx1"/>
              </a:solidFill>
              <a:effectLst/>
            </a:endParaRPr>
          </a:p>
          <a:p>
            <a:pPr marL="0" indent="0" algn="just">
              <a:spcAft>
                <a:spcPts val="600"/>
              </a:spcAft>
              <a:buNone/>
            </a:pPr>
            <a:r>
              <a:rPr lang="en-US" altLang="zh-CN" sz="2400" b="0" dirty="0">
                <a:solidFill>
                  <a:schemeClr val="tx1"/>
                </a:solidFill>
                <a:effectLst/>
              </a:rPr>
              <a:t>		INCLUDE    </a:t>
            </a:r>
            <a:r>
              <a:rPr lang="en-US" altLang="zh-CN" sz="2400" b="0" dirty="0" smtClean="0">
                <a:solidFill>
                  <a:schemeClr val="tx1"/>
                </a:solidFill>
                <a:effectLst/>
              </a:rPr>
              <a:t>MACROIO.mac</a:t>
            </a:r>
          </a:p>
          <a:p>
            <a:pPr marL="0" indent="0" algn="just">
              <a:spcAft>
                <a:spcPts val="600"/>
              </a:spcAft>
              <a:buNone/>
            </a:pPr>
            <a:r>
              <a:rPr lang="en-US" altLang="zh-CN" sz="2400" b="0" dirty="0" smtClean="0">
                <a:solidFill>
                  <a:schemeClr val="tx1"/>
                </a:solidFill>
                <a:effectLst/>
              </a:rPr>
              <a:t>                  </a:t>
            </a:r>
            <a:r>
              <a:rPr lang="en-US" altLang="zh-CN" sz="2400" b="0" dirty="0">
                <a:solidFill>
                  <a:schemeClr val="tx1"/>
                </a:solidFill>
                <a:effectLst/>
              </a:rPr>
              <a:t>	PURGE      INOUTM , LRCF      </a:t>
            </a:r>
          </a:p>
          <a:p>
            <a:pPr algn="just">
              <a:spcAft>
                <a:spcPts val="600"/>
              </a:spcAft>
            </a:pPr>
            <a:r>
              <a:rPr lang="zh-CN" altLang="en-US" sz="2400" b="0" dirty="0">
                <a:solidFill>
                  <a:schemeClr val="tx1"/>
                </a:solidFill>
                <a:effectLst/>
              </a:rPr>
              <a:t>该删除操作的目的是使该宏定义内容为空，程序汇编时不再展开它。</a:t>
            </a:r>
            <a:endParaRPr lang="en-US" altLang="zh-CN" sz="2400" b="0" dirty="0">
              <a:solidFill>
                <a:schemeClr val="tx1"/>
              </a:solidFill>
              <a:effectLst/>
            </a:endParaRP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0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00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009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39553" y="1016733"/>
            <a:ext cx="3240360" cy="5220580"/>
          </a:xfrm>
          <a:ln>
            <a:solidFill>
              <a:srgbClr val="FF0000"/>
            </a:solidFill>
          </a:ln>
        </p:spPr>
        <p:txBody>
          <a:bodyPr/>
          <a:lstStyle/>
          <a:p>
            <a:pPr eaLnBrk="1" hangingPunct="1">
              <a:lnSpc>
                <a:spcPct val="90000"/>
              </a:lnSpc>
              <a:buFont typeface="Wingdings" panose="05000000000000000000" pitchFamily="2" charset="2"/>
              <a:buNone/>
            </a:pPr>
            <a:r>
              <a:rPr lang="en-US" altLang="zh-CN" sz="2000" dirty="0">
                <a:solidFill>
                  <a:srgbClr val="CC3300"/>
                </a:solidFill>
                <a:effectLst/>
              </a:rPr>
              <a:t>macro.mac</a:t>
            </a:r>
            <a:r>
              <a:rPr lang="zh-CN" altLang="en-US" sz="2000" dirty="0">
                <a:solidFill>
                  <a:srgbClr val="CC3300"/>
                </a:solidFill>
                <a:effectLst/>
              </a:rPr>
              <a:t>文件：</a:t>
            </a:r>
          </a:p>
          <a:p>
            <a:pPr eaLnBrk="1" hangingPunct="1">
              <a:lnSpc>
                <a:spcPct val="90000"/>
              </a:lnSpc>
              <a:buFont typeface="Wingdings" panose="05000000000000000000" pitchFamily="2" charset="2"/>
              <a:buNone/>
            </a:pPr>
            <a:r>
              <a:rPr lang="en-US" altLang="zh-CN" sz="2000" dirty="0" err="1">
                <a:solidFill>
                  <a:srgbClr val="FF0000"/>
                </a:solidFill>
                <a:effectLst/>
              </a:rPr>
              <a:t>initz</a:t>
            </a:r>
            <a:r>
              <a:rPr lang="en-US" altLang="zh-CN" sz="2000" dirty="0">
                <a:solidFill>
                  <a:srgbClr val="FF0000"/>
                </a:solidFill>
                <a:effectLst/>
              </a:rPr>
              <a:t>	macro</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t>
            </a:r>
            <a:r>
              <a:rPr lang="en-US" altLang="zh-CN" sz="2000" dirty="0" err="1">
                <a:effectLst/>
              </a:rPr>
              <a:t>ax,@data</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t>
            </a:r>
            <a:r>
              <a:rPr lang="en-US" altLang="zh-CN" sz="2000" dirty="0" err="1">
                <a:effectLst/>
              </a:rPr>
              <a:t>ds,ax</a:t>
            </a:r>
            <a:endParaRPr lang="en-US" altLang="zh-CN" sz="2000" dirty="0">
              <a:effectLst/>
            </a:endParaRPr>
          </a:p>
          <a:p>
            <a:pPr eaLnBrk="1" hangingPunct="1">
              <a:lnSpc>
                <a:spcPct val="90000"/>
              </a:lnSpc>
              <a:buFont typeface="Wingdings" panose="05000000000000000000" pitchFamily="2" charset="2"/>
              <a:buNone/>
            </a:pPr>
            <a:r>
              <a:rPr lang="en-US" altLang="zh-CN" sz="2000" dirty="0" err="1" smtClean="0">
                <a:effectLst/>
              </a:rPr>
              <a:t>endm</a:t>
            </a:r>
            <a:endParaRPr lang="en-US" altLang="zh-CN" sz="2000" dirty="0">
              <a:effectLst/>
            </a:endParaRPr>
          </a:p>
          <a:p>
            <a:pPr eaLnBrk="1" hangingPunct="1">
              <a:lnSpc>
                <a:spcPct val="90000"/>
              </a:lnSpc>
              <a:buFont typeface="Wingdings" panose="05000000000000000000" pitchFamily="2" charset="2"/>
              <a:buNone/>
            </a:pPr>
            <a:r>
              <a:rPr lang="en-US" altLang="zh-CN" sz="2000" dirty="0">
                <a:solidFill>
                  <a:srgbClr val="FF0000"/>
                </a:solidFill>
                <a:effectLst/>
              </a:rPr>
              <a:t>prompt	macro	message</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ah,09h</a:t>
            </a:r>
          </a:p>
          <a:p>
            <a:pPr eaLnBrk="1" hangingPunct="1">
              <a:lnSpc>
                <a:spcPct val="90000"/>
              </a:lnSpc>
              <a:buFont typeface="Wingdings" panose="05000000000000000000" pitchFamily="2" charset="2"/>
              <a:buNone/>
            </a:pPr>
            <a:r>
              <a:rPr lang="en-US" altLang="zh-CN" sz="2000" dirty="0">
                <a:effectLst/>
              </a:rPr>
              <a:t>	lea	dx</a:t>
            </a:r>
            <a:r>
              <a:rPr lang="en-US" altLang="zh-CN" sz="2000" dirty="0" smtClean="0">
                <a:effectLst/>
              </a:rPr>
              <a:t>, message</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int</a:t>
            </a:r>
            <a:r>
              <a:rPr lang="en-US" altLang="zh-CN" sz="2000" dirty="0">
                <a:effectLst/>
              </a:rPr>
              <a:t>	21h</a:t>
            </a:r>
          </a:p>
          <a:p>
            <a:pPr eaLnBrk="1" hangingPunct="1">
              <a:lnSpc>
                <a:spcPct val="90000"/>
              </a:lnSpc>
              <a:buFont typeface="Wingdings" panose="05000000000000000000" pitchFamily="2" charset="2"/>
              <a:buNone/>
            </a:pPr>
            <a:r>
              <a:rPr lang="en-US" altLang="zh-CN" sz="2000" dirty="0" err="1">
                <a:effectLst/>
              </a:rPr>
              <a:t>endm</a:t>
            </a:r>
            <a:endParaRPr lang="en-US" altLang="zh-CN" sz="2000" dirty="0">
              <a:effectLst/>
            </a:endParaRPr>
          </a:p>
          <a:p>
            <a:pPr eaLnBrk="1" hangingPunct="1">
              <a:lnSpc>
                <a:spcPct val="90000"/>
              </a:lnSpc>
              <a:buFont typeface="Wingdings" panose="05000000000000000000" pitchFamily="2" charset="2"/>
              <a:buNone/>
            </a:pPr>
            <a:r>
              <a:rPr lang="en-US" altLang="zh-CN" sz="2000" dirty="0">
                <a:solidFill>
                  <a:srgbClr val="FF0000"/>
                </a:solidFill>
                <a:effectLst/>
              </a:rPr>
              <a:t>finish	macro</a:t>
            </a: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mov</a:t>
            </a:r>
            <a:r>
              <a:rPr lang="en-US" altLang="zh-CN" sz="2000" dirty="0">
                <a:effectLst/>
              </a:rPr>
              <a:t>	ax</a:t>
            </a:r>
            <a:r>
              <a:rPr lang="en-US" altLang="zh-CN" sz="2000" dirty="0" smtClean="0">
                <a:effectLst/>
              </a:rPr>
              <a:t>, 4c00h</a:t>
            </a:r>
            <a:endParaRPr lang="en-US" altLang="zh-CN" sz="2000" dirty="0">
              <a:effectLst/>
            </a:endParaRPr>
          </a:p>
          <a:p>
            <a:pPr eaLnBrk="1" hangingPunct="1">
              <a:lnSpc>
                <a:spcPct val="90000"/>
              </a:lnSpc>
              <a:buFont typeface="Wingdings" panose="05000000000000000000" pitchFamily="2" charset="2"/>
              <a:buNone/>
            </a:pPr>
            <a:r>
              <a:rPr lang="en-US" altLang="zh-CN" sz="2000" dirty="0">
                <a:effectLst/>
              </a:rPr>
              <a:t>	</a:t>
            </a:r>
            <a:r>
              <a:rPr lang="en-US" altLang="zh-CN" sz="2000" dirty="0" err="1">
                <a:effectLst/>
              </a:rPr>
              <a:t>int</a:t>
            </a:r>
            <a:r>
              <a:rPr lang="en-US" altLang="zh-CN" sz="2000" dirty="0">
                <a:effectLst/>
              </a:rPr>
              <a:t>	21h</a:t>
            </a:r>
          </a:p>
          <a:p>
            <a:pPr eaLnBrk="1" hangingPunct="1">
              <a:lnSpc>
                <a:spcPct val="90000"/>
              </a:lnSpc>
              <a:buFont typeface="Wingdings" panose="05000000000000000000" pitchFamily="2" charset="2"/>
              <a:buNone/>
            </a:pPr>
            <a:r>
              <a:rPr lang="en-US" altLang="zh-CN" sz="2000" dirty="0" err="1">
                <a:effectLst/>
              </a:rPr>
              <a:t>endm</a:t>
            </a:r>
            <a:endParaRPr lang="en-US" altLang="zh-CN" sz="2000" dirty="0">
              <a:effectLst/>
            </a:endParaRPr>
          </a:p>
        </p:txBody>
      </p:sp>
      <p:sp>
        <p:nvSpPr>
          <p:cNvPr id="4" name="Rectangle 4"/>
          <p:cNvSpPr>
            <a:spLocks noChangeArrowheads="1"/>
          </p:cNvSpPr>
          <p:nvPr/>
        </p:nvSpPr>
        <p:spPr bwMode="auto">
          <a:xfrm>
            <a:off x="4175956" y="1016732"/>
            <a:ext cx="4536504" cy="5139869"/>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buFont typeface="Wingdings" panose="05000000000000000000" pitchFamily="2" charset="2"/>
              <a:buChar char="Ø"/>
              <a:defRPr kumimoji="1" sz="2800" b="1">
                <a:solidFill>
                  <a:srgbClr val="0000FF"/>
                </a:solidFill>
                <a:latin typeface="Arial" panose="020B0604020202020204" pitchFamily="34" charset="0"/>
                <a:ea typeface="楷体_GB2312" pitchFamily="49" charset="-122"/>
              </a:defRPr>
            </a:lvl1pPr>
            <a:lvl2pPr marL="742950" indent="-285750" algn="l" eaLnBrk="0" hangingPunct="0">
              <a:buFont typeface="Wingdings" panose="05000000000000000000" pitchFamily="2" charset="2"/>
              <a:buChar char="ü"/>
              <a:defRPr kumimoji="1" sz="2800" b="1">
                <a:solidFill>
                  <a:srgbClr val="0000FF"/>
                </a:solidFill>
                <a:latin typeface="Arial" panose="020B0604020202020204" pitchFamily="34" charset="0"/>
                <a:ea typeface="楷体_GB2312" pitchFamily="49" charset="-122"/>
              </a:defRPr>
            </a:lvl2pPr>
            <a:lvl3pPr marL="1143000" indent="-228600" algn="l" eaLnBrk="0" hangingPunct="0">
              <a:buFont typeface="Wingdings" panose="05000000000000000000" pitchFamily="2" charset="2"/>
              <a:buChar char="p"/>
              <a:defRPr kumimoji="1" sz="2800" b="1">
                <a:solidFill>
                  <a:srgbClr val="0000FF"/>
                </a:solidFill>
                <a:latin typeface="Arial" panose="020B0604020202020204" pitchFamily="34" charset="0"/>
                <a:ea typeface="楷体_GB2312" pitchFamily="49" charset="-122"/>
              </a:defRPr>
            </a:lvl3pPr>
            <a:lvl4pPr marL="1600200" indent="-228600" algn="l" eaLnBrk="0" hangingPunct="0">
              <a:buFont typeface="Wingdings" panose="05000000000000000000" pitchFamily="2" charset="2"/>
              <a:buChar char="u"/>
              <a:defRPr kumimoji="1" sz="2800" b="1">
                <a:solidFill>
                  <a:srgbClr val="0000FF"/>
                </a:solidFill>
                <a:latin typeface="Arial" panose="020B0604020202020204" pitchFamily="34" charset="0"/>
                <a:ea typeface="楷体_GB2312" pitchFamily="49" charset="-122"/>
              </a:defRPr>
            </a:lvl4pPr>
            <a:lvl5pPr marL="2057400" indent="-228600" algn="l" eaLnBrk="0" hangingPunct="0">
              <a:buChar char="»"/>
              <a:defRPr kumimoji="1"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kumimoji="1"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kumimoji="1"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kumimoji="1"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kumimoji="1" sz="2800" b="1">
                <a:solidFill>
                  <a:srgbClr val="0000FF"/>
                </a:solidFill>
                <a:latin typeface="Arial" panose="020B0604020202020204" pitchFamily="34" charset="0"/>
                <a:ea typeface="楷体_GB2312" pitchFamily="49" charset="-122"/>
              </a:defRPr>
            </a:lvl9pPr>
          </a:lstStyle>
          <a:p>
            <a:pPr eaLnBrk="1" hangingPunct="1">
              <a:lnSpc>
                <a:spcPct val="100000"/>
              </a:lnSpc>
              <a:spcBef>
                <a:spcPct val="10000"/>
              </a:spcBef>
              <a:buFontTx/>
              <a:buNone/>
            </a:pPr>
            <a:r>
              <a:rPr lang="zh-CN" altLang="en-US" sz="2000" dirty="0">
                <a:solidFill>
                  <a:srgbClr val="CC3300"/>
                </a:solidFill>
                <a:latin typeface="+mn-lt"/>
              </a:rPr>
              <a:t>主程序：</a:t>
            </a:r>
          </a:p>
          <a:p>
            <a:pPr eaLnBrk="1" hangingPunct="1">
              <a:lnSpc>
                <a:spcPct val="100000"/>
              </a:lnSpc>
              <a:spcBef>
                <a:spcPct val="10000"/>
              </a:spcBef>
              <a:buFontTx/>
              <a:buNone/>
            </a:pPr>
            <a:r>
              <a:rPr lang="zh-CN" altLang="en-US" sz="2000" dirty="0">
                <a:latin typeface="+mn-lt"/>
                <a:ea typeface="宋体" panose="02010600030101010101" pitchFamily="2" charset="-122"/>
              </a:rPr>
              <a:t>	</a:t>
            </a:r>
            <a:r>
              <a:rPr lang="en-US" altLang="zh-CN" sz="2000" dirty="0">
                <a:solidFill>
                  <a:srgbClr val="FF0000"/>
                </a:solidFill>
                <a:latin typeface="+mn-lt"/>
                <a:ea typeface="宋体" panose="02010600030101010101" pitchFamily="2" charset="-122"/>
              </a:rPr>
              <a:t>include	macro.mac</a:t>
            </a:r>
          </a:p>
          <a:p>
            <a:pPr eaLnBrk="1" hangingPunct="1">
              <a:lnSpc>
                <a:spcPct val="100000"/>
              </a:lnSpc>
              <a:spcBef>
                <a:spcPct val="10000"/>
              </a:spcBef>
              <a:buFontTx/>
              <a:buNone/>
            </a:pPr>
            <a:r>
              <a:rPr lang="en-US" altLang="zh-CN" sz="2000" dirty="0">
                <a:latin typeface="+mn-lt"/>
                <a:ea typeface="宋体" panose="02010600030101010101" pitchFamily="2" charset="-122"/>
              </a:rPr>
              <a:t>	.model	small</a:t>
            </a:r>
          </a:p>
          <a:p>
            <a:pPr eaLnBrk="1" hangingPunct="1">
              <a:lnSpc>
                <a:spcPct val="100000"/>
              </a:lnSpc>
              <a:spcBef>
                <a:spcPct val="10000"/>
              </a:spcBef>
              <a:buFontTx/>
              <a:buNone/>
            </a:pPr>
            <a:r>
              <a:rPr lang="en-US" altLang="zh-CN" sz="2000" dirty="0">
                <a:latin typeface="+mn-lt"/>
                <a:ea typeface="宋体" panose="02010600030101010101" pitchFamily="2" charset="-122"/>
              </a:rPr>
              <a:t>	.stack	200h</a:t>
            </a:r>
          </a:p>
          <a:p>
            <a:pPr eaLnBrk="1" hangingPunct="1">
              <a:lnSpc>
                <a:spcPct val="100000"/>
              </a:lnSpc>
              <a:spcBef>
                <a:spcPct val="10000"/>
              </a:spcBef>
              <a:buFontTx/>
              <a:buNone/>
            </a:pPr>
            <a:r>
              <a:rPr lang="en-US" altLang="zh-CN" sz="2000" dirty="0">
                <a:latin typeface="+mn-lt"/>
                <a:ea typeface="宋体" panose="02010600030101010101" pitchFamily="2" charset="-122"/>
              </a:rPr>
              <a:t>	.data</a:t>
            </a:r>
          </a:p>
          <a:p>
            <a:pPr eaLnBrk="1" hangingPunct="1">
              <a:lnSpc>
                <a:spcPct val="100000"/>
              </a:lnSpc>
              <a:spcBef>
                <a:spcPct val="10000"/>
              </a:spcBef>
              <a:buFontTx/>
              <a:buNone/>
            </a:pPr>
            <a:r>
              <a:rPr lang="en-US" altLang="zh-CN" sz="2000" dirty="0">
                <a:latin typeface="+mn-lt"/>
                <a:ea typeface="宋体" panose="02010600030101010101" pitchFamily="2" charset="-122"/>
              </a:rPr>
              <a:t>mess1 </a:t>
            </a:r>
            <a:r>
              <a:rPr lang="en-US" altLang="zh-CN" sz="2000" dirty="0" err="1">
                <a:latin typeface="+mn-lt"/>
                <a:ea typeface="宋体" panose="02010600030101010101" pitchFamily="2" charset="-122"/>
              </a:rPr>
              <a:t>db</a:t>
            </a:r>
            <a:r>
              <a:rPr lang="en-US" altLang="zh-CN" sz="2000" dirty="0">
                <a:latin typeface="+mn-lt"/>
                <a:ea typeface="宋体" panose="02010600030101010101" pitchFamily="2" charset="-122"/>
              </a:rPr>
              <a:t> 'Customer name?',13,10,'$'</a:t>
            </a:r>
          </a:p>
          <a:p>
            <a:pPr eaLnBrk="1" hangingPunct="1">
              <a:lnSpc>
                <a:spcPct val="100000"/>
              </a:lnSpc>
              <a:spcBef>
                <a:spcPct val="10000"/>
              </a:spcBef>
              <a:buFontTx/>
              <a:buNone/>
            </a:pPr>
            <a:r>
              <a:rPr lang="en-US" altLang="zh-CN" sz="2000" dirty="0">
                <a:latin typeface="+mn-lt"/>
                <a:ea typeface="宋体" panose="02010600030101010101" pitchFamily="2" charset="-122"/>
              </a:rPr>
              <a:t>mess2 </a:t>
            </a:r>
            <a:r>
              <a:rPr lang="en-US" altLang="zh-CN" sz="2000" dirty="0" err="1">
                <a:latin typeface="+mn-lt"/>
                <a:ea typeface="宋体" panose="02010600030101010101" pitchFamily="2" charset="-122"/>
              </a:rPr>
              <a:t>db</a:t>
            </a:r>
            <a:r>
              <a:rPr lang="en-US" altLang="zh-CN" sz="2000" dirty="0">
                <a:latin typeface="+mn-lt"/>
                <a:ea typeface="宋体" panose="02010600030101010101" pitchFamily="2" charset="-122"/>
              </a:rPr>
              <a:t> 'Customer address?',13,10,'$'</a:t>
            </a:r>
          </a:p>
          <a:p>
            <a:pPr eaLnBrk="1" hangingPunct="1">
              <a:lnSpc>
                <a:spcPct val="100000"/>
              </a:lnSpc>
              <a:spcBef>
                <a:spcPct val="10000"/>
              </a:spcBef>
              <a:buFontTx/>
              <a:buNone/>
            </a:pPr>
            <a:r>
              <a:rPr lang="en-US" altLang="zh-CN" sz="2000" dirty="0">
                <a:latin typeface="+mn-lt"/>
                <a:ea typeface="宋体" panose="02010600030101010101" pitchFamily="2" charset="-122"/>
              </a:rPr>
              <a:t>	.code</a:t>
            </a:r>
          </a:p>
          <a:p>
            <a:pPr eaLnBrk="1" hangingPunct="1">
              <a:lnSpc>
                <a:spcPct val="100000"/>
              </a:lnSpc>
              <a:spcBef>
                <a:spcPct val="10000"/>
              </a:spcBef>
              <a:buFontTx/>
              <a:buNone/>
            </a:pPr>
            <a:r>
              <a:rPr lang="en-US" altLang="zh-CN" sz="2000" dirty="0">
                <a:latin typeface="+mn-lt"/>
                <a:ea typeface="宋体" panose="02010600030101010101" pitchFamily="2" charset="-122"/>
              </a:rPr>
              <a:t>begin	proc	far</a:t>
            </a:r>
          </a:p>
          <a:p>
            <a:pPr eaLnBrk="1" hangingPunct="1">
              <a:lnSpc>
                <a:spcPct val="100000"/>
              </a:lnSpc>
              <a:spcBef>
                <a:spcPct val="10000"/>
              </a:spcBef>
              <a:buFontTx/>
              <a:buNone/>
            </a:pPr>
            <a:r>
              <a:rPr lang="en-US" altLang="zh-CN" sz="2000" dirty="0">
                <a:latin typeface="+mn-lt"/>
                <a:ea typeface="宋体" panose="02010600030101010101" pitchFamily="2" charset="-122"/>
              </a:rPr>
              <a:t>	</a:t>
            </a:r>
            <a:r>
              <a:rPr lang="en-US" altLang="zh-CN" sz="2000" dirty="0" err="1">
                <a:latin typeface="+mn-lt"/>
                <a:ea typeface="宋体" panose="02010600030101010101" pitchFamily="2" charset="-122"/>
              </a:rPr>
              <a:t>initz</a:t>
            </a:r>
            <a:endParaRPr lang="en-US" altLang="zh-CN" sz="2000" dirty="0">
              <a:latin typeface="+mn-lt"/>
              <a:ea typeface="宋体" panose="02010600030101010101" pitchFamily="2" charset="-122"/>
            </a:endParaRPr>
          </a:p>
          <a:p>
            <a:pPr eaLnBrk="1" hangingPunct="1">
              <a:lnSpc>
                <a:spcPct val="100000"/>
              </a:lnSpc>
              <a:spcBef>
                <a:spcPct val="10000"/>
              </a:spcBef>
              <a:buFontTx/>
              <a:buNone/>
            </a:pPr>
            <a:r>
              <a:rPr lang="en-US" altLang="zh-CN" sz="2000" dirty="0">
                <a:latin typeface="+mn-lt"/>
                <a:ea typeface="宋体" panose="02010600030101010101" pitchFamily="2" charset="-122"/>
              </a:rPr>
              <a:t>	prompt	mess1</a:t>
            </a:r>
          </a:p>
          <a:p>
            <a:pPr eaLnBrk="1" hangingPunct="1">
              <a:lnSpc>
                <a:spcPct val="100000"/>
              </a:lnSpc>
              <a:spcBef>
                <a:spcPct val="10000"/>
              </a:spcBef>
              <a:buFontTx/>
              <a:buNone/>
            </a:pPr>
            <a:r>
              <a:rPr lang="en-US" altLang="zh-CN" sz="2000" dirty="0">
                <a:latin typeface="+mn-lt"/>
                <a:ea typeface="宋体" panose="02010600030101010101" pitchFamily="2" charset="-122"/>
              </a:rPr>
              <a:t>	prompt	mess2</a:t>
            </a:r>
          </a:p>
          <a:p>
            <a:pPr eaLnBrk="1" hangingPunct="1">
              <a:lnSpc>
                <a:spcPct val="100000"/>
              </a:lnSpc>
              <a:spcBef>
                <a:spcPct val="10000"/>
              </a:spcBef>
              <a:buFontTx/>
              <a:buNone/>
            </a:pPr>
            <a:r>
              <a:rPr lang="en-US" altLang="zh-CN" sz="2000" dirty="0">
                <a:latin typeface="+mn-lt"/>
                <a:ea typeface="宋体" panose="02010600030101010101" pitchFamily="2" charset="-122"/>
              </a:rPr>
              <a:t>	finish</a:t>
            </a:r>
          </a:p>
          <a:p>
            <a:pPr eaLnBrk="1" hangingPunct="1">
              <a:lnSpc>
                <a:spcPct val="100000"/>
              </a:lnSpc>
              <a:spcBef>
                <a:spcPct val="10000"/>
              </a:spcBef>
              <a:buFontTx/>
              <a:buNone/>
            </a:pPr>
            <a:r>
              <a:rPr lang="en-US" altLang="zh-CN" sz="2000" dirty="0">
                <a:latin typeface="+mn-lt"/>
                <a:ea typeface="宋体" panose="02010600030101010101" pitchFamily="2" charset="-122"/>
              </a:rPr>
              <a:t>begin	</a:t>
            </a:r>
            <a:r>
              <a:rPr lang="en-US" altLang="zh-CN" sz="2000" dirty="0" err="1">
                <a:latin typeface="+mn-lt"/>
                <a:ea typeface="宋体" panose="02010600030101010101" pitchFamily="2" charset="-122"/>
              </a:rPr>
              <a:t>endp</a:t>
            </a:r>
            <a:endParaRPr lang="en-US" altLang="zh-CN" sz="2000" dirty="0">
              <a:latin typeface="+mn-lt"/>
              <a:ea typeface="宋体" panose="02010600030101010101" pitchFamily="2" charset="-122"/>
            </a:endParaRPr>
          </a:p>
          <a:p>
            <a:pPr eaLnBrk="1" hangingPunct="1">
              <a:lnSpc>
                <a:spcPct val="100000"/>
              </a:lnSpc>
              <a:spcBef>
                <a:spcPct val="10000"/>
              </a:spcBef>
              <a:buFontTx/>
              <a:buNone/>
            </a:pPr>
            <a:r>
              <a:rPr lang="en-US" altLang="zh-CN" sz="2000" dirty="0">
                <a:latin typeface="+mn-lt"/>
                <a:ea typeface="宋体" panose="02010600030101010101" pitchFamily="2" charset="-122"/>
              </a:rPr>
              <a:t>	end</a:t>
            </a: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extLst>
      <p:ext uri="{BB962C8B-B14F-4D97-AF65-F5344CB8AC3E}">
        <p14:creationId xmlns:p14="http://schemas.microsoft.com/office/powerpoint/2010/main" val="42921110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Rectangle 7"/>
          <p:cNvSpPr>
            <a:spLocks noChangeArrowheads="1"/>
          </p:cNvSpPr>
          <p:nvPr/>
        </p:nvSpPr>
        <p:spPr bwMode="auto">
          <a:xfrm>
            <a:off x="683568" y="1052736"/>
            <a:ext cx="7992888"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4667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just" eaLnBrk="0" hangingPunct="0">
              <a:spcBef>
                <a:spcPts val="600"/>
              </a:spcBef>
              <a:spcAft>
                <a:spcPts val="600"/>
              </a:spcAft>
              <a:buClr>
                <a:schemeClr val="bg2"/>
              </a:buClr>
              <a:buFont typeface="Wingdings" panose="05000000000000000000" pitchFamily="2" charset="2"/>
              <a:buBlip>
                <a:blip r:embed="rId2"/>
              </a:buBlip>
            </a:pPr>
            <a:r>
              <a:rPr kumimoji="0" lang="en-US" altLang="zh-CN" sz="2200" kern="0" dirty="0">
                <a:effectLst/>
                <a:latin typeface="+mn-lt"/>
                <a:ea typeface="+mn-ea"/>
              </a:rPr>
              <a:t>宏指令名可以与指令助记符及伪指令名同名。在此情况下，宏指令的优先级较高，同名的指令或伪指令的原有功能失效。</a:t>
            </a:r>
            <a:r>
              <a:rPr kumimoji="0" lang="en-US" altLang="zh-CN" sz="2200" b="0" kern="0" dirty="0">
                <a:effectLst/>
                <a:latin typeface="+mn-lt"/>
                <a:ea typeface="+mn-ea"/>
              </a:rPr>
              <a:t>在利用这一方法改变了某个指令助记符或伪指令名的原有功能后，可以通过宏调用来使用新定义的功能。若要恢复其原有功能，</a:t>
            </a:r>
            <a:r>
              <a:rPr kumimoji="0" lang="zh-CN" altLang="en-US" sz="2200" b="0" kern="0" dirty="0">
                <a:effectLst/>
                <a:latin typeface="+mn-lt"/>
                <a:ea typeface="+mn-ea"/>
              </a:rPr>
              <a:t>可以</a:t>
            </a:r>
            <a:r>
              <a:rPr kumimoji="0" lang="en-US" altLang="zh-CN" sz="2200" b="0" kern="0" dirty="0">
                <a:effectLst/>
                <a:latin typeface="+mn-lt"/>
                <a:ea typeface="+mn-ea"/>
              </a:rPr>
              <a:t>使用清除宏定义的伪指令</a:t>
            </a:r>
            <a:r>
              <a:rPr kumimoji="0" lang="zh-CN" altLang="en-US" sz="2200" b="0" kern="0" dirty="0">
                <a:effectLst/>
                <a:latin typeface="+mn-lt"/>
                <a:ea typeface="+mn-ea"/>
              </a:rPr>
              <a:t>。</a:t>
            </a:r>
          </a:p>
          <a:p>
            <a:pPr marL="342900" indent="-342900" algn="just" eaLnBrk="0" hangingPunct="0">
              <a:spcBef>
                <a:spcPts val="600"/>
              </a:spcBef>
              <a:spcAft>
                <a:spcPts val="600"/>
              </a:spcAft>
              <a:buClr>
                <a:schemeClr val="bg2"/>
              </a:buClr>
              <a:buFont typeface="Wingdings" panose="05000000000000000000" pitchFamily="2" charset="2"/>
              <a:buBlip>
                <a:blip r:embed="rId2"/>
              </a:buBlip>
            </a:pPr>
            <a:r>
              <a:rPr kumimoji="0" lang="en-US" altLang="zh-CN" sz="2200" b="0" kern="0" dirty="0">
                <a:effectLst/>
                <a:latin typeface="+mn-lt"/>
                <a:ea typeface="+mn-ea"/>
              </a:rPr>
              <a:t>例如：CBW是一个已定义宏名那么下面：</a:t>
            </a:r>
          </a:p>
          <a:p>
            <a:pPr indent="0" algn="just" eaLnBrk="0" hangingPunct="0">
              <a:spcBef>
                <a:spcPts val="600"/>
              </a:spcBef>
              <a:spcAft>
                <a:spcPts val="600"/>
              </a:spcAft>
              <a:buClr>
                <a:schemeClr val="bg2"/>
              </a:buClr>
            </a:pPr>
            <a:r>
              <a:rPr kumimoji="0" lang="en-US" altLang="zh-CN" sz="2200" b="0" kern="0" dirty="0">
                <a:effectLst/>
                <a:latin typeface="+mn-lt"/>
                <a:ea typeface="+mn-ea"/>
              </a:rPr>
              <a:t>         	   CBW            		 ;宏调用</a:t>
            </a:r>
          </a:p>
          <a:p>
            <a:pPr indent="0" algn="just" eaLnBrk="0" hangingPunct="0">
              <a:spcBef>
                <a:spcPts val="600"/>
              </a:spcBef>
              <a:spcAft>
                <a:spcPts val="600"/>
              </a:spcAft>
              <a:buClr>
                <a:schemeClr val="bg2"/>
              </a:buClr>
            </a:pPr>
            <a:r>
              <a:rPr kumimoji="0" lang="en-US" altLang="zh-CN" sz="2200" b="0" kern="0" dirty="0">
                <a:effectLst/>
                <a:latin typeface="+mn-lt"/>
                <a:ea typeface="+mn-ea"/>
              </a:rPr>
              <a:t>          	   ……</a:t>
            </a:r>
          </a:p>
          <a:p>
            <a:pPr indent="0" algn="just" eaLnBrk="0" hangingPunct="0">
              <a:spcBef>
                <a:spcPts val="600"/>
              </a:spcBef>
              <a:spcAft>
                <a:spcPts val="600"/>
              </a:spcAft>
              <a:buClr>
                <a:schemeClr val="bg2"/>
              </a:buClr>
            </a:pPr>
            <a:r>
              <a:rPr kumimoji="0" lang="en-US" altLang="zh-CN" sz="2200" b="0" kern="0" dirty="0">
                <a:effectLst/>
                <a:latin typeface="+mn-lt"/>
                <a:ea typeface="+mn-ea"/>
              </a:rPr>
              <a:t>          	  PURGE  CBW   	 ;清除对CBW的宏定义</a:t>
            </a:r>
          </a:p>
          <a:p>
            <a:pPr indent="0" algn="just" eaLnBrk="0" hangingPunct="0">
              <a:spcBef>
                <a:spcPts val="600"/>
              </a:spcBef>
              <a:spcAft>
                <a:spcPts val="600"/>
              </a:spcAft>
              <a:buClr>
                <a:schemeClr val="bg2"/>
              </a:buClr>
            </a:pPr>
            <a:r>
              <a:rPr kumimoji="0" lang="en-US" altLang="zh-CN" sz="2200" b="0" kern="0" dirty="0">
                <a:effectLst/>
                <a:latin typeface="+mn-lt"/>
                <a:ea typeface="+mn-ea"/>
              </a:rPr>
              <a:t>         	  CBW             		 ;将(AL)的符号扩展到AH</a:t>
            </a:r>
          </a:p>
          <a:p>
            <a:pPr marL="342900" indent="-342900" algn="just" eaLnBrk="0" hangingPunct="0">
              <a:spcBef>
                <a:spcPts val="600"/>
              </a:spcBef>
              <a:spcAft>
                <a:spcPts val="600"/>
              </a:spcAft>
              <a:buClr>
                <a:schemeClr val="bg2"/>
              </a:buClr>
              <a:buFont typeface="Wingdings" panose="05000000000000000000" pitchFamily="2" charset="2"/>
              <a:buBlip>
                <a:blip r:embed="rId2"/>
              </a:buBlip>
            </a:pPr>
            <a:r>
              <a:rPr kumimoji="0" lang="en-US" altLang="zh-CN" sz="2200" b="0" kern="0" dirty="0">
                <a:effectLst/>
                <a:latin typeface="+mn-lt"/>
                <a:ea typeface="+mn-ea"/>
              </a:rPr>
              <a:t>宏定义时也要注意现场的保护和恢复。</a:t>
            </a:r>
          </a:p>
          <a:p>
            <a:pPr marL="342900" indent="-342900" algn="just" eaLnBrk="0" hangingPunct="0">
              <a:spcBef>
                <a:spcPts val="600"/>
              </a:spcBef>
              <a:spcAft>
                <a:spcPts val="600"/>
              </a:spcAft>
              <a:buClr>
                <a:schemeClr val="bg2"/>
              </a:buClr>
              <a:buFont typeface="Wingdings" panose="05000000000000000000" pitchFamily="2" charset="2"/>
              <a:buBlip>
                <a:blip r:embed="rId2"/>
              </a:buBlip>
            </a:pPr>
            <a:r>
              <a:rPr kumimoji="0" lang="en-US" altLang="zh-CN" sz="2200" b="0" kern="0" dirty="0">
                <a:effectLst/>
                <a:latin typeface="+mn-lt"/>
                <a:ea typeface="+mn-ea"/>
              </a:rPr>
              <a:t>注意宏扩展后程序的一致性、完整性。 </a:t>
            </a:r>
          </a:p>
        </p:txBody>
      </p:sp>
      <p:sp>
        <p:nvSpPr>
          <p:cNvPr id="9" name="文本框 1"/>
          <p:cNvSpPr txBox="1"/>
          <p:nvPr/>
        </p:nvSpPr>
        <p:spPr>
          <a:xfrm>
            <a:off x="452120" y="317500"/>
            <a:ext cx="6392545" cy="491490"/>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库的使用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295636" y="1304764"/>
            <a:ext cx="63367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50000"/>
              </a:lnSpc>
            </a:pPr>
            <a:r>
              <a:rPr lang="zh-CN" altLang="en-US" sz="2800" b="1" dirty="0" smtClean="0">
                <a:solidFill>
                  <a:srgbClr val="800000"/>
                </a:solidFill>
              </a:rPr>
              <a:t>后面的扩展例子，感兴趣的同学请自行拓展学习！</a:t>
            </a:r>
            <a:endParaRPr lang="zh-CN" altLang="en-US" sz="2800" b="1" dirty="0">
              <a:solidFill>
                <a:srgbClr val="800000"/>
              </a:solidFill>
            </a:endParaRP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99764" y="0"/>
            <a:ext cx="826066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dirty="0"/>
              <a:t>例</a:t>
            </a:r>
            <a:r>
              <a:rPr lang="en-US" altLang="zh-CN" sz="1600" dirty="0"/>
              <a:t>:  </a:t>
            </a:r>
            <a:r>
              <a:rPr lang="zh-CN" altLang="en-US" sz="1600" dirty="0"/>
              <a:t>用嵌套的形式定义将</a:t>
            </a:r>
            <a:r>
              <a:rPr lang="en-US" altLang="zh-CN" sz="1600" dirty="0"/>
              <a:t>AL</a:t>
            </a:r>
            <a:r>
              <a:rPr lang="zh-CN" altLang="en-US" sz="1600" dirty="0"/>
              <a:t>中的数据转换为两个十六进制数的</a:t>
            </a:r>
            <a:r>
              <a:rPr lang="en-US" altLang="zh-CN" sz="1600" dirty="0"/>
              <a:t>ASCII</a:t>
            </a:r>
            <a:r>
              <a:rPr lang="zh-CN" altLang="en-US" sz="1600" dirty="0"/>
              <a:t>码的宏指令。</a:t>
            </a:r>
            <a:endParaRPr lang="zh-CN" altLang="en-US" dirty="0"/>
          </a:p>
        </p:txBody>
      </p:sp>
      <p:sp>
        <p:nvSpPr>
          <p:cNvPr id="5" name="Text Box 7"/>
          <p:cNvSpPr txBox="1">
            <a:spLocks noChangeArrowheads="1"/>
          </p:cNvSpPr>
          <p:nvPr/>
        </p:nvSpPr>
        <p:spPr bwMode="auto">
          <a:xfrm>
            <a:off x="271772" y="261980"/>
            <a:ext cx="2932076" cy="659320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300" b="0" dirty="0"/>
              <a:t>BHTOA1	MACRO</a:t>
            </a:r>
          </a:p>
          <a:p>
            <a:pPr>
              <a:spcBef>
                <a:spcPct val="50000"/>
              </a:spcBef>
            </a:pPr>
            <a:r>
              <a:rPr lang="en-US" altLang="zh-CN" sz="1300" b="0" dirty="0"/>
              <a:t>	MOV	AH</a:t>
            </a:r>
            <a:r>
              <a:rPr lang="zh-CN" altLang="en-US" sz="1300" b="0" dirty="0"/>
              <a:t>，</a:t>
            </a:r>
            <a:r>
              <a:rPr lang="en-US" altLang="zh-CN" sz="1300" b="0" dirty="0"/>
              <a:t>AL</a:t>
            </a:r>
          </a:p>
          <a:p>
            <a:pPr>
              <a:spcBef>
                <a:spcPct val="50000"/>
              </a:spcBef>
            </a:pPr>
            <a:r>
              <a:rPr lang="en-US" altLang="zh-CN" sz="1300" b="0" dirty="0">
                <a:solidFill>
                  <a:srgbClr val="3333FF"/>
                </a:solidFill>
              </a:rPr>
              <a:t>AHHN	MACRO</a:t>
            </a:r>
          </a:p>
          <a:p>
            <a:pPr>
              <a:spcBef>
                <a:spcPct val="50000"/>
              </a:spcBef>
            </a:pPr>
            <a:r>
              <a:rPr lang="en-US" altLang="zh-CN" sz="1300" b="0" dirty="0">
                <a:solidFill>
                  <a:srgbClr val="3333FF"/>
                </a:solidFill>
              </a:rPr>
              <a:t>	</a:t>
            </a:r>
            <a:r>
              <a:rPr lang="en-US" altLang="zh-CN" sz="1300" dirty="0">
                <a:solidFill>
                  <a:srgbClr val="3333FF"/>
                </a:solidFill>
              </a:rPr>
              <a:t>LOACAL	AHHN1</a:t>
            </a:r>
          </a:p>
          <a:p>
            <a:pPr>
              <a:spcBef>
                <a:spcPct val="50000"/>
              </a:spcBef>
            </a:pPr>
            <a:r>
              <a:rPr lang="en-US" altLang="zh-CN" sz="1300" b="0" dirty="0">
                <a:solidFill>
                  <a:srgbClr val="3333FF"/>
                </a:solidFill>
              </a:rPr>
              <a:t>	MOV	CL</a:t>
            </a:r>
            <a:r>
              <a:rPr lang="zh-CN" altLang="en-US" sz="1300" b="0" dirty="0">
                <a:solidFill>
                  <a:srgbClr val="3333FF"/>
                </a:solidFill>
              </a:rPr>
              <a:t>，</a:t>
            </a:r>
            <a:r>
              <a:rPr lang="en-US" altLang="zh-CN" sz="1300" b="0" dirty="0">
                <a:solidFill>
                  <a:srgbClr val="3333FF"/>
                </a:solidFill>
              </a:rPr>
              <a:t>4</a:t>
            </a:r>
          </a:p>
          <a:p>
            <a:pPr>
              <a:spcBef>
                <a:spcPct val="50000"/>
              </a:spcBef>
            </a:pPr>
            <a:r>
              <a:rPr lang="en-US" altLang="zh-CN" sz="1300" b="0" dirty="0">
                <a:solidFill>
                  <a:srgbClr val="3333FF"/>
                </a:solidFill>
              </a:rPr>
              <a:t>	SHR	AH</a:t>
            </a:r>
            <a:r>
              <a:rPr lang="zh-CN" altLang="en-US" sz="1300" b="0" dirty="0">
                <a:solidFill>
                  <a:srgbClr val="3333FF"/>
                </a:solidFill>
              </a:rPr>
              <a:t>，</a:t>
            </a:r>
            <a:r>
              <a:rPr lang="en-US" altLang="zh-CN" sz="1300" b="0" dirty="0">
                <a:solidFill>
                  <a:srgbClr val="3333FF"/>
                </a:solidFill>
              </a:rPr>
              <a:t>CL</a:t>
            </a:r>
          </a:p>
          <a:p>
            <a:pPr>
              <a:spcBef>
                <a:spcPct val="50000"/>
              </a:spcBef>
            </a:pPr>
            <a:r>
              <a:rPr lang="en-US" altLang="zh-CN" sz="1300" b="0" dirty="0">
                <a:solidFill>
                  <a:srgbClr val="3333FF"/>
                </a:solidFill>
              </a:rPr>
              <a:t>	CMP	AH</a:t>
            </a:r>
            <a:r>
              <a:rPr lang="zh-CN" altLang="en-US" sz="1300" b="0" dirty="0">
                <a:solidFill>
                  <a:srgbClr val="3333FF"/>
                </a:solidFill>
              </a:rPr>
              <a:t>，</a:t>
            </a:r>
            <a:r>
              <a:rPr lang="en-US" altLang="zh-CN" sz="1300" b="0" dirty="0">
                <a:solidFill>
                  <a:srgbClr val="3333FF"/>
                </a:solidFill>
              </a:rPr>
              <a:t>10</a:t>
            </a:r>
          </a:p>
          <a:p>
            <a:pPr>
              <a:spcBef>
                <a:spcPct val="50000"/>
              </a:spcBef>
            </a:pPr>
            <a:r>
              <a:rPr lang="en-US" altLang="zh-CN" sz="1300" b="0" dirty="0">
                <a:solidFill>
                  <a:srgbClr val="3333FF"/>
                </a:solidFill>
              </a:rPr>
              <a:t>	JC	AHHN1</a:t>
            </a:r>
          </a:p>
          <a:p>
            <a:pPr>
              <a:spcBef>
                <a:spcPct val="50000"/>
              </a:spcBef>
            </a:pPr>
            <a:r>
              <a:rPr lang="en-US" altLang="zh-CN" sz="1300" b="0" dirty="0">
                <a:solidFill>
                  <a:srgbClr val="3333FF"/>
                </a:solidFill>
              </a:rPr>
              <a:t>	ADD	AH</a:t>
            </a:r>
            <a:r>
              <a:rPr lang="zh-CN" altLang="en-US" sz="1300" b="0" dirty="0">
                <a:solidFill>
                  <a:srgbClr val="3333FF"/>
                </a:solidFill>
              </a:rPr>
              <a:t>，</a:t>
            </a:r>
            <a:r>
              <a:rPr lang="en-US" altLang="zh-CN" sz="1300" b="0" dirty="0">
                <a:solidFill>
                  <a:srgbClr val="3333FF"/>
                </a:solidFill>
              </a:rPr>
              <a:t>7</a:t>
            </a:r>
          </a:p>
          <a:p>
            <a:pPr>
              <a:spcBef>
                <a:spcPct val="50000"/>
              </a:spcBef>
            </a:pPr>
            <a:r>
              <a:rPr lang="en-US" altLang="zh-CN" sz="1300" b="0" dirty="0">
                <a:solidFill>
                  <a:srgbClr val="3333FF"/>
                </a:solidFill>
              </a:rPr>
              <a:t>AHHN1</a:t>
            </a:r>
            <a:r>
              <a:rPr lang="zh-CN" altLang="en-US" sz="1300" b="0" dirty="0">
                <a:solidFill>
                  <a:srgbClr val="3333FF"/>
                </a:solidFill>
              </a:rPr>
              <a:t>：	</a:t>
            </a:r>
            <a:r>
              <a:rPr lang="en-US" altLang="zh-CN" sz="1300" b="0" dirty="0">
                <a:solidFill>
                  <a:srgbClr val="3333FF"/>
                </a:solidFill>
              </a:rPr>
              <a:t>ADD	AH</a:t>
            </a:r>
            <a:r>
              <a:rPr lang="zh-CN" altLang="en-US" sz="1300" b="0" dirty="0">
                <a:solidFill>
                  <a:srgbClr val="3333FF"/>
                </a:solidFill>
              </a:rPr>
              <a:t>，</a:t>
            </a:r>
            <a:r>
              <a:rPr lang="en-US" altLang="zh-CN" sz="1300" b="0" dirty="0">
                <a:solidFill>
                  <a:srgbClr val="3333FF"/>
                </a:solidFill>
              </a:rPr>
              <a:t>30H</a:t>
            </a:r>
          </a:p>
          <a:p>
            <a:pPr>
              <a:spcBef>
                <a:spcPct val="50000"/>
              </a:spcBef>
            </a:pPr>
            <a:r>
              <a:rPr lang="en-US" altLang="zh-CN" sz="1300" b="0" dirty="0">
                <a:solidFill>
                  <a:srgbClr val="3333FF"/>
                </a:solidFill>
              </a:rPr>
              <a:t>	ENDM</a:t>
            </a:r>
          </a:p>
          <a:p>
            <a:pPr>
              <a:spcBef>
                <a:spcPct val="50000"/>
              </a:spcBef>
            </a:pPr>
            <a:r>
              <a:rPr lang="en-US" altLang="zh-CN" sz="1300" b="0" dirty="0">
                <a:solidFill>
                  <a:srgbClr val="FF0000"/>
                </a:solidFill>
              </a:rPr>
              <a:t>ALLN	MACRO</a:t>
            </a:r>
          </a:p>
          <a:p>
            <a:pPr>
              <a:spcBef>
                <a:spcPct val="50000"/>
              </a:spcBef>
            </a:pPr>
            <a:r>
              <a:rPr lang="en-US" altLang="zh-CN" sz="1300" b="0" dirty="0">
                <a:solidFill>
                  <a:srgbClr val="FF0000"/>
                </a:solidFill>
              </a:rPr>
              <a:t>	</a:t>
            </a:r>
            <a:r>
              <a:rPr lang="en-US" altLang="zh-CN" sz="1300" dirty="0">
                <a:solidFill>
                  <a:srgbClr val="FF0000"/>
                </a:solidFill>
              </a:rPr>
              <a:t>LOCAL	ALLN1</a:t>
            </a:r>
          </a:p>
          <a:p>
            <a:pPr>
              <a:spcBef>
                <a:spcPct val="50000"/>
              </a:spcBef>
            </a:pPr>
            <a:r>
              <a:rPr lang="en-US" altLang="zh-CN" sz="1300" b="0" dirty="0">
                <a:solidFill>
                  <a:srgbClr val="FF0000"/>
                </a:solidFill>
              </a:rPr>
              <a:t>	AND	AL</a:t>
            </a:r>
            <a:r>
              <a:rPr lang="zh-CN" altLang="en-US" sz="1300" b="0" dirty="0">
                <a:solidFill>
                  <a:srgbClr val="FF0000"/>
                </a:solidFill>
              </a:rPr>
              <a:t>，</a:t>
            </a:r>
            <a:r>
              <a:rPr lang="en-US" altLang="zh-CN" sz="1300" b="0" dirty="0">
                <a:solidFill>
                  <a:srgbClr val="FF0000"/>
                </a:solidFill>
              </a:rPr>
              <a:t>0FH</a:t>
            </a:r>
          </a:p>
          <a:p>
            <a:pPr>
              <a:spcBef>
                <a:spcPct val="50000"/>
              </a:spcBef>
            </a:pPr>
            <a:r>
              <a:rPr lang="en-US" altLang="zh-CN" sz="1300" b="0" dirty="0">
                <a:solidFill>
                  <a:srgbClr val="FF0000"/>
                </a:solidFill>
              </a:rPr>
              <a:t>	CMP	AL</a:t>
            </a:r>
            <a:r>
              <a:rPr lang="zh-CN" altLang="en-US" sz="1300" b="0" dirty="0">
                <a:solidFill>
                  <a:srgbClr val="FF0000"/>
                </a:solidFill>
              </a:rPr>
              <a:t>，</a:t>
            </a:r>
            <a:r>
              <a:rPr lang="en-US" altLang="zh-CN" sz="1300" b="0" dirty="0">
                <a:solidFill>
                  <a:srgbClr val="FF0000"/>
                </a:solidFill>
              </a:rPr>
              <a:t>10</a:t>
            </a:r>
          </a:p>
          <a:p>
            <a:pPr>
              <a:spcBef>
                <a:spcPct val="50000"/>
              </a:spcBef>
            </a:pPr>
            <a:r>
              <a:rPr lang="en-US" altLang="zh-CN" sz="1300" b="0" dirty="0">
                <a:solidFill>
                  <a:srgbClr val="FF0000"/>
                </a:solidFill>
              </a:rPr>
              <a:t>	JC	ALLN1</a:t>
            </a:r>
          </a:p>
          <a:p>
            <a:pPr>
              <a:spcBef>
                <a:spcPct val="50000"/>
              </a:spcBef>
            </a:pPr>
            <a:r>
              <a:rPr lang="en-US" altLang="zh-CN" sz="1300" b="0" dirty="0">
                <a:solidFill>
                  <a:srgbClr val="FF0000"/>
                </a:solidFill>
              </a:rPr>
              <a:t>	ADD	AL</a:t>
            </a:r>
            <a:r>
              <a:rPr lang="zh-CN" altLang="en-US" sz="1300" b="0" dirty="0">
                <a:solidFill>
                  <a:srgbClr val="FF0000"/>
                </a:solidFill>
              </a:rPr>
              <a:t>，</a:t>
            </a:r>
            <a:r>
              <a:rPr lang="en-US" altLang="zh-CN" sz="1300" b="0" dirty="0">
                <a:solidFill>
                  <a:srgbClr val="FF0000"/>
                </a:solidFill>
              </a:rPr>
              <a:t>7</a:t>
            </a:r>
          </a:p>
          <a:p>
            <a:pPr>
              <a:spcBef>
                <a:spcPct val="50000"/>
              </a:spcBef>
            </a:pPr>
            <a:r>
              <a:rPr lang="en-US" altLang="zh-CN" sz="1300" b="0" dirty="0">
                <a:solidFill>
                  <a:srgbClr val="FF0000"/>
                </a:solidFill>
              </a:rPr>
              <a:t>ALLN1</a:t>
            </a:r>
            <a:r>
              <a:rPr lang="zh-CN" altLang="en-US" sz="1300" b="0" dirty="0">
                <a:solidFill>
                  <a:srgbClr val="FF0000"/>
                </a:solidFill>
              </a:rPr>
              <a:t>：	</a:t>
            </a:r>
            <a:r>
              <a:rPr lang="en-US" altLang="zh-CN" sz="1300" b="0" dirty="0">
                <a:solidFill>
                  <a:srgbClr val="FF0000"/>
                </a:solidFill>
              </a:rPr>
              <a:t>ADD	AL</a:t>
            </a:r>
            <a:r>
              <a:rPr lang="zh-CN" altLang="en-US" sz="1300" b="0" dirty="0">
                <a:solidFill>
                  <a:srgbClr val="FF0000"/>
                </a:solidFill>
              </a:rPr>
              <a:t>，</a:t>
            </a:r>
            <a:r>
              <a:rPr lang="en-US" altLang="zh-CN" sz="1300" b="0" dirty="0">
                <a:solidFill>
                  <a:srgbClr val="FF0000"/>
                </a:solidFill>
              </a:rPr>
              <a:t>30H</a:t>
            </a:r>
          </a:p>
          <a:p>
            <a:pPr>
              <a:spcBef>
                <a:spcPct val="50000"/>
              </a:spcBef>
            </a:pPr>
            <a:r>
              <a:rPr lang="en-US" altLang="zh-CN" sz="1300" b="0" dirty="0">
                <a:solidFill>
                  <a:srgbClr val="FF0000"/>
                </a:solidFill>
              </a:rPr>
              <a:t>	ENDM</a:t>
            </a:r>
          </a:p>
          <a:p>
            <a:pPr algn="l">
              <a:spcBef>
                <a:spcPct val="50000"/>
              </a:spcBef>
            </a:pPr>
            <a:r>
              <a:rPr lang="en-US" altLang="zh-CN" sz="1300" b="0" dirty="0">
                <a:latin typeface="宋体" panose="02010600030101010101" pitchFamily="2" charset="-122"/>
                <a:sym typeface="+mn-ea"/>
              </a:rPr>
              <a:t>	</a:t>
            </a:r>
            <a:r>
              <a:rPr lang="en-US" altLang="zh-CN" sz="1300" b="0" dirty="0">
                <a:sym typeface="+mn-ea"/>
              </a:rPr>
              <a:t>AHHN</a:t>
            </a:r>
            <a:endParaRPr lang="en-US" altLang="zh-CN" sz="1300" b="0" dirty="0"/>
          </a:p>
          <a:p>
            <a:pPr algn="l">
              <a:spcBef>
                <a:spcPct val="50000"/>
              </a:spcBef>
            </a:pPr>
            <a:r>
              <a:rPr lang="en-US" altLang="zh-CN" sz="1300" b="0" dirty="0">
                <a:sym typeface="+mn-ea"/>
              </a:rPr>
              <a:t>	ALLN</a:t>
            </a:r>
            <a:endParaRPr lang="en-US" altLang="zh-CN" sz="1300" b="0" dirty="0"/>
          </a:p>
          <a:p>
            <a:pPr>
              <a:spcBef>
                <a:spcPct val="50000"/>
              </a:spcBef>
            </a:pPr>
            <a:r>
              <a:rPr lang="en-US" altLang="zh-CN" sz="1300" b="0" dirty="0"/>
              <a:t>	ENDM</a:t>
            </a:r>
          </a:p>
        </p:txBody>
      </p:sp>
      <p:sp>
        <p:nvSpPr>
          <p:cNvPr id="6" name="Text Box 8"/>
          <p:cNvSpPr txBox="1">
            <a:spLocks noChangeArrowheads="1"/>
          </p:cNvSpPr>
          <p:nvPr/>
        </p:nvSpPr>
        <p:spPr bwMode="auto">
          <a:xfrm>
            <a:off x="3304220" y="1088740"/>
            <a:ext cx="1915852" cy="70675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dirty="0">
                <a:latin typeface="宋体" panose="02010600030101010101" pitchFamily="2" charset="-122"/>
              </a:rPr>
              <a:t>有如下宏调用：</a:t>
            </a:r>
          </a:p>
          <a:p>
            <a:pPr>
              <a:spcBef>
                <a:spcPct val="50000"/>
              </a:spcBef>
            </a:pPr>
            <a:r>
              <a:rPr lang="en-US" altLang="zh-CN" sz="1600" dirty="0">
                <a:latin typeface="宋体" panose="02010600030101010101" pitchFamily="2" charset="-122"/>
              </a:rPr>
              <a:t>     BHTOA1</a:t>
            </a:r>
            <a:endParaRPr lang="en-US" altLang="zh-CN" dirty="0"/>
          </a:p>
        </p:txBody>
      </p:sp>
      <p:sp>
        <p:nvSpPr>
          <p:cNvPr id="7" name="Text Box 9"/>
          <p:cNvSpPr txBox="1">
            <a:spLocks noChangeArrowheads="1"/>
          </p:cNvSpPr>
          <p:nvPr/>
        </p:nvSpPr>
        <p:spPr bwMode="auto">
          <a:xfrm>
            <a:off x="5328221" y="533400"/>
            <a:ext cx="3708275" cy="587756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dirty="0"/>
              <a:t>则宏扩展后得到如下程序段：</a:t>
            </a:r>
          </a:p>
          <a:p>
            <a:pPr>
              <a:spcBef>
                <a:spcPct val="50000"/>
              </a:spcBef>
            </a:pPr>
            <a:r>
              <a:rPr lang="zh-CN" altLang="en-US" sz="1600" dirty="0">
                <a:latin typeface="宋体" panose="02010600030101010101" pitchFamily="2" charset="-122"/>
              </a:rPr>
              <a:t>	</a:t>
            </a:r>
            <a:r>
              <a:rPr lang="en-US" altLang="zh-CN" sz="1600" dirty="0">
                <a:latin typeface="宋体" panose="02010600030101010101" pitchFamily="2" charset="-122"/>
              </a:rPr>
              <a:t>BHTOA1 </a:t>
            </a:r>
          </a:p>
          <a:p>
            <a:pPr>
              <a:spcBef>
                <a:spcPct val="50000"/>
              </a:spcBef>
            </a:pPr>
            <a:r>
              <a:rPr lang="en-US" altLang="zh-CN" sz="1600" dirty="0">
                <a:latin typeface="宋体" panose="02010600030101010101" pitchFamily="2" charset="-122"/>
              </a:rPr>
              <a:t>1		MOV	AH,AL </a:t>
            </a:r>
          </a:p>
          <a:p>
            <a:pPr>
              <a:spcBef>
                <a:spcPct val="50000"/>
              </a:spcBef>
            </a:pPr>
            <a:endParaRPr lang="en-US" altLang="zh-CN" sz="1600" dirty="0">
              <a:latin typeface="宋体" panose="02010600030101010101" pitchFamily="2" charset="-122"/>
            </a:endParaRPr>
          </a:p>
          <a:p>
            <a:pPr>
              <a:spcBef>
                <a:spcPct val="50000"/>
              </a:spcBef>
            </a:pPr>
            <a:r>
              <a:rPr lang="en-US" altLang="zh-CN" sz="1600" dirty="0">
                <a:latin typeface="宋体" panose="02010600030101010101" pitchFamily="2" charset="-122"/>
              </a:rPr>
              <a:t>1		MOV	CL,4 </a:t>
            </a:r>
          </a:p>
          <a:p>
            <a:pPr>
              <a:spcBef>
                <a:spcPct val="50000"/>
              </a:spcBef>
            </a:pPr>
            <a:r>
              <a:rPr lang="en-US" altLang="zh-CN" sz="1600" dirty="0">
                <a:latin typeface="宋体" panose="02010600030101010101" pitchFamily="2" charset="-122"/>
              </a:rPr>
              <a:t>1		SHR	AH,CL </a:t>
            </a:r>
          </a:p>
          <a:p>
            <a:pPr>
              <a:spcBef>
                <a:spcPct val="50000"/>
              </a:spcBef>
            </a:pPr>
            <a:r>
              <a:rPr lang="en-US" altLang="zh-CN" sz="1600" dirty="0">
                <a:latin typeface="宋体" panose="02010600030101010101" pitchFamily="2" charset="-122"/>
              </a:rPr>
              <a:t>1		CMP	AH,10 </a:t>
            </a:r>
          </a:p>
          <a:p>
            <a:pPr>
              <a:spcBef>
                <a:spcPct val="50000"/>
              </a:spcBef>
            </a:pPr>
            <a:r>
              <a:rPr lang="en-US" altLang="zh-CN" sz="1600" dirty="0">
                <a:latin typeface="宋体" panose="02010600030101010101" pitchFamily="2" charset="-122"/>
              </a:rPr>
              <a:t>1		JC	??0000 </a:t>
            </a:r>
          </a:p>
          <a:p>
            <a:pPr>
              <a:spcBef>
                <a:spcPct val="50000"/>
              </a:spcBef>
            </a:pPr>
            <a:r>
              <a:rPr lang="en-US" altLang="zh-CN" sz="1600" dirty="0">
                <a:latin typeface="宋体" panose="02010600030101010101" pitchFamily="2" charset="-122"/>
              </a:rPr>
              <a:t>1		ADD	AH,7 </a:t>
            </a:r>
          </a:p>
          <a:p>
            <a:pPr>
              <a:spcBef>
                <a:spcPct val="50000"/>
              </a:spcBef>
            </a:pPr>
            <a:r>
              <a:rPr lang="en-US" altLang="zh-CN" sz="1600" dirty="0">
                <a:latin typeface="宋体" panose="02010600030101010101" pitchFamily="2" charset="-122"/>
              </a:rPr>
              <a:t>1	??0000:	ADD	AH,30H </a:t>
            </a:r>
          </a:p>
          <a:p>
            <a:pPr>
              <a:spcBef>
                <a:spcPct val="50000"/>
              </a:spcBef>
            </a:pPr>
            <a:r>
              <a:rPr lang="en-US" altLang="zh-CN" sz="1600" dirty="0">
                <a:latin typeface="宋体" panose="02010600030101010101" pitchFamily="2" charset="-122"/>
              </a:rPr>
              <a:t>	</a:t>
            </a:r>
          </a:p>
          <a:p>
            <a:pPr>
              <a:spcBef>
                <a:spcPct val="50000"/>
              </a:spcBef>
            </a:pPr>
            <a:r>
              <a:rPr lang="en-US" altLang="zh-CN" sz="1600" dirty="0">
                <a:latin typeface="宋体" panose="02010600030101010101" pitchFamily="2" charset="-122"/>
              </a:rPr>
              <a:t>1		AND	AL,0FH </a:t>
            </a:r>
          </a:p>
          <a:p>
            <a:pPr>
              <a:spcBef>
                <a:spcPct val="50000"/>
              </a:spcBef>
            </a:pPr>
            <a:r>
              <a:rPr lang="en-US" altLang="zh-CN" sz="1600" dirty="0">
                <a:latin typeface="宋体" panose="02010600030101010101" pitchFamily="2" charset="-122"/>
              </a:rPr>
              <a:t>1		CMP	AL,10 </a:t>
            </a:r>
          </a:p>
          <a:p>
            <a:pPr>
              <a:spcBef>
                <a:spcPct val="50000"/>
              </a:spcBef>
            </a:pPr>
            <a:r>
              <a:rPr lang="en-US" altLang="zh-CN" sz="1600" dirty="0">
                <a:latin typeface="宋体" panose="02010600030101010101" pitchFamily="2" charset="-122"/>
              </a:rPr>
              <a:t>1		JC	??0001 </a:t>
            </a:r>
          </a:p>
          <a:p>
            <a:pPr>
              <a:spcBef>
                <a:spcPct val="50000"/>
              </a:spcBef>
            </a:pPr>
            <a:r>
              <a:rPr lang="en-US" altLang="zh-CN" sz="1600" dirty="0">
                <a:latin typeface="宋体" panose="02010600030101010101" pitchFamily="2" charset="-122"/>
              </a:rPr>
              <a:t>1		ADD	AL,7 </a:t>
            </a:r>
          </a:p>
          <a:p>
            <a:pPr>
              <a:spcBef>
                <a:spcPct val="50000"/>
              </a:spcBef>
            </a:pPr>
            <a:r>
              <a:rPr lang="en-US" altLang="zh-CN" sz="1600" dirty="0">
                <a:latin typeface="宋体" panose="02010600030101010101" pitchFamily="2" charset="-122"/>
              </a:rPr>
              <a:t>1	??0001:	ADD	AL,30H </a:t>
            </a:r>
            <a:endParaRPr lang="en-US" altLang="zh-CN" sz="1600" dirty="0"/>
          </a:p>
        </p:txBody>
      </p:sp>
    </p:spTree>
    <p:extLst>
      <p:ext uri="{BB962C8B-B14F-4D97-AF65-F5344CB8AC3E}">
        <p14:creationId xmlns:p14="http://schemas.microsoft.com/office/powerpoint/2010/main" val="1635227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539552" y="1016732"/>
            <a:ext cx="7772400" cy="972108"/>
          </a:xfrm>
        </p:spPr>
        <p:txBody>
          <a:bodyPr/>
          <a:lstStyle/>
          <a:p>
            <a:pPr marL="0" indent="0" algn="just">
              <a:buNone/>
            </a:pPr>
            <a:r>
              <a:rPr lang="en-US" altLang="zh-CN" sz="2400" b="0" dirty="0"/>
              <a:t>【</a:t>
            </a:r>
            <a:r>
              <a:rPr lang="zh-CN" altLang="en-US" sz="2400" b="0" dirty="0"/>
              <a:t>例</a:t>
            </a:r>
            <a:r>
              <a:rPr lang="en-US" altLang="zh-CN" sz="2400" b="0" dirty="0"/>
              <a:t>】 </a:t>
            </a:r>
            <a:r>
              <a:rPr lang="zh-CN" altLang="en-US" sz="2400" b="0" dirty="0"/>
              <a:t>定义一条</a:t>
            </a:r>
            <a:r>
              <a:rPr lang="en-US" altLang="zh-CN" sz="2400" b="0" dirty="0"/>
              <a:t>INOUT</a:t>
            </a:r>
            <a:r>
              <a:rPr lang="zh-CN" altLang="en-US" sz="2400" b="0" dirty="0"/>
              <a:t>宏指令，既可以引用它输入一串</a:t>
            </a:r>
            <a:r>
              <a:rPr lang="zh-CN" altLang="en-US" sz="2400" b="0" dirty="0" smtClean="0"/>
              <a:t>字符（</a:t>
            </a:r>
            <a:r>
              <a:rPr lang="en-US" altLang="zh-CN" sz="2400" b="0" dirty="0"/>
              <a:t> INT 21</a:t>
            </a:r>
            <a:r>
              <a:rPr lang="zh-CN" altLang="en-US" sz="2400" b="0" dirty="0"/>
              <a:t>的</a:t>
            </a:r>
            <a:r>
              <a:rPr lang="en-US" altLang="zh-CN" sz="2400" b="0" dirty="0" smtClean="0"/>
              <a:t>10</a:t>
            </a:r>
            <a:r>
              <a:rPr lang="zh-CN" altLang="en-US" sz="2400" b="0" dirty="0" smtClean="0"/>
              <a:t>号功能），</a:t>
            </a:r>
            <a:r>
              <a:rPr lang="zh-CN" altLang="en-US" sz="2400" b="0" dirty="0"/>
              <a:t>也可引用它显示一串提示字符</a:t>
            </a:r>
            <a:r>
              <a:rPr lang="zh-CN" altLang="en-US" sz="2400" b="0" dirty="0" smtClean="0"/>
              <a:t>（</a:t>
            </a:r>
            <a:r>
              <a:rPr lang="en-US" altLang="zh-CN" sz="2400" b="0" dirty="0" smtClean="0"/>
              <a:t>INT 21</a:t>
            </a:r>
            <a:r>
              <a:rPr lang="zh-CN" altLang="en-US" sz="2400" b="0" dirty="0" smtClean="0"/>
              <a:t>的</a:t>
            </a:r>
            <a:r>
              <a:rPr lang="en-US" altLang="zh-CN" sz="2400" b="0" dirty="0" smtClean="0"/>
              <a:t>9</a:t>
            </a:r>
            <a:r>
              <a:rPr lang="zh-CN" altLang="en-US" sz="2400" b="0" dirty="0" smtClean="0"/>
              <a:t>号</a:t>
            </a:r>
            <a:r>
              <a:rPr lang="zh-CN" altLang="en-US" sz="2400" b="0" dirty="0"/>
              <a:t>功能）， 。          </a:t>
            </a:r>
            <a:r>
              <a:rPr lang="zh-CN" altLang="en-US" sz="2400" b="0" dirty="0">
                <a:latin typeface="Courier New" panose="02070309020205020404"/>
              </a:rPr>
              <a:t> </a:t>
            </a:r>
            <a:endParaRPr lang="zh-CN" altLang="en-US" sz="2400" b="0" dirty="0"/>
          </a:p>
          <a:p>
            <a:endParaRPr lang="en-US" altLang="zh-CN" dirty="0"/>
          </a:p>
        </p:txBody>
      </p:sp>
      <p:sp>
        <p:nvSpPr>
          <p:cNvPr id="2" name="矩形 1"/>
          <p:cNvSpPr/>
          <p:nvPr/>
        </p:nvSpPr>
        <p:spPr>
          <a:xfrm>
            <a:off x="4644008" y="2336428"/>
            <a:ext cx="4025168" cy="3046988"/>
          </a:xfrm>
          <a:prstGeom prst="rect">
            <a:avLst/>
          </a:prstGeom>
          <a:ln>
            <a:solidFill>
              <a:srgbClr val="FF0000"/>
            </a:solidFill>
            <a:prstDash val="dash"/>
          </a:ln>
        </p:spPr>
        <p:txBody>
          <a:bodyPr wrap="square">
            <a:spAutoFit/>
          </a:bodyPr>
          <a:lstStyle/>
          <a:p>
            <a:r>
              <a:rPr lang="en-US" altLang="zh-CN" b="0" dirty="0"/>
              <a:t>LF	MACRO</a:t>
            </a:r>
          </a:p>
          <a:p>
            <a:r>
              <a:rPr lang="en-US" altLang="zh-CN" b="0" dirty="0"/>
              <a:t>     MOV	DL , 10  ;</a:t>
            </a:r>
            <a:r>
              <a:rPr lang="zh-CN" altLang="en-US" b="0" dirty="0"/>
              <a:t>换行</a:t>
            </a:r>
            <a:endParaRPr lang="en-US" altLang="zh-CN" b="0" dirty="0"/>
          </a:p>
          <a:p>
            <a:r>
              <a:rPr lang="en-US" altLang="zh-CN" b="0" dirty="0"/>
              <a:t>     MOV	AH , 2</a:t>
            </a:r>
          </a:p>
          <a:p>
            <a:r>
              <a:rPr lang="en-US" altLang="zh-CN" b="0" dirty="0"/>
              <a:t>     INT		21H</a:t>
            </a:r>
          </a:p>
          <a:p>
            <a:r>
              <a:rPr lang="en-US" altLang="zh-CN" b="0" dirty="0"/>
              <a:t>     MOV	DL , 13   ;</a:t>
            </a:r>
            <a:r>
              <a:rPr lang="zh-CN" altLang="en-US" b="0" dirty="0"/>
              <a:t>回车</a:t>
            </a:r>
            <a:endParaRPr lang="en-US" altLang="zh-CN" b="0" dirty="0"/>
          </a:p>
          <a:p>
            <a:r>
              <a:rPr lang="en-US" altLang="zh-CN" b="0" dirty="0"/>
              <a:t>     MOV	AH , 2</a:t>
            </a:r>
          </a:p>
          <a:p>
            <a:r>
              <a:rPr lang="en-US" altLang="zh-CN" b="0" dirty="0"/>
              <a:t>     INT		21H</a:t>
            </a:r>
          </a:p>
          <a:p>
            <a:r>
              <a:rPr lang="en-US" altLang="zh-CN" b="0" dirty="0"/>
              <a:t>     ENDM </a:t>
            </a:r>
          </a:p>
        </p:txBody>
      </p:sp>
      <p:sp>
        <p:nvSpPr>
          <p:cNvPr id="3" name="矩形 2"/>
          <p:cNvSpPr/>
          <p:nvPr/>
        </p:nvSpPr>
        <p:spPr>
          <a:xfrm>
            <a:off x="467544" y="2672916"/>
            <a:ext cx="3636404" cy="1938992"/>
          </a:xfrm>
          <a:prstGeom prst="rect">
            <a:avLst/>
          </a:prstGeom>
          <a:ln>
            <a:solidFill>
              <a:srgbClr val="FF0000"/>
            </a:solidFill>
            <a:prstDash val="dash"/>
          </a:ln>
        </p:spPr>
        <p:txBody>
          <a:bodyPr wrap="square">
            <a:spAutoFit/>
          </a:bodyPr>
          <a:lstStyle/>
          <a:p>
            <a:r>
              <a:rPr lang="en-US" altLang="zh-CN" b="0" dirty="0"/>
              <a:t> INOUT  MACRO  X, Y</a:t>
            </a:r>
          </a:p>
          <a:p>
            <a:r>
              <a:rPr lang="en-US" altLang="zh-CN" b="0" dirty="0"/>
              <a:t>           	MOV	AH , X</a:t>
            </a:r>
          </a:p>
          <a:p>
            <a:r>
              <a:rPr lang="en-US" altLang="zh-CN" b="0" dirty="0"/>
              <a:t>            LEA	DX , Y</a:t>
            </a:r>
          </a:p>
          <a:p>
            <a:r>
              <a:rPr lang="en-US" altLang="zh-CN" b="0" dirty="0"/>
              <a:t>           	INT	21H</a:t>
            </a:r>
          </a:p>
          <a:p>
            <a:r>
              <a:rPr lang="en-US" altLang="zh-CN" b="0" dirty="0"/>
              <a:t>            ENDM</a:t>
            </a:r>
            <a:endParaRPr lang="zh-CN" altLang="en-US" b="0"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extLst>
      <p:ext uri="{BB962C8B-B14F-4D97-AF65-F5344CB8AC3E}">
        <p14:creationId xmlns:p14="http://schemas.microsoft.com/office/powerpoint/2010/main" val="325569940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2087880" y="1016635"/>
            <a:ext cx="6882765" cy="5410200"/>
          </a:xfrm>
        </p:spPr>
        <p:txBody>
          <a:bodyPr/>
          <a:lstStyle/>
          <a:p>
            <a:pPr marL="0" indent="0" algn="just">
              <a:buNone/>
            </a:pPr>
            <a:r>
              <a:rPr lang="zh-CN" altLang="en-US" sz="2000" b="0" dirty="0"/>
              <a:t>宏调用：</a:t>
            </a:r>
          </a:p>
          <a:p>
            <a:pPr marL="0" indent="0" algn="just">
              <a:buNone/>
            </a:pPr>
            <a:r>
              <a:rPr lang="en-US" altLang="zh-CN" sz="1600" b="0" dirty="0">
                <a:effectLst/>
              </a:rPr>
              <a:t>DATAS	SEGMENT</a:t>
            </a:r>
          </a:p>
          <a:p>
            <a:pPr marL="0" indent="0" algn="just">
              <a:buNone/>
            </a:pPr>
            <a:r>
              <a:rPr lang="en-US" altLang="zh-CN" sz="1600" b="0" dirty="0">
                <a:effectLst/>
              </a:rPr>
              <a:t>INPUT	DB	'PLEASE INPUT ANY CHARACTERS:', '$'</a:t>
            </a:r>
          </a:p>
          <a:p>
            <a:pPr marL="0" indent="0" algn="just">
              <a:buNone/>
            </a:pPr>
            <a:r>
              <a:rPr lang="en-US" altLang="zh-CN" sz="1600" b="0" dirty="0">
                <a:effectLst/>
              </a:rPr>
              <a:t>KEYBUF	DB	10</a:t>
            </a:r>
            <a:r>
              <a:rPr lang="zh-CN" altLang="en-US" sz="1600" b="0" dirty="0">
                <a:effectLst/>
              </a:rPr>
              <a:t>，</a:t>
            </a:r>
            <a:r>
              <a:rPr lang="en-US" altLang="zh-CN" sz="1600" b="0" dirty="0">
                <a:effectLst/>
              </a:rPr>
              <a:t>11 DUP(?)</a:t>
            </a:r>
            <a:r>
              <a:rPr lang="zh-CN" altLang="en-US" sz="1600" b="0" dirty="0">
                <a:effectLst/>
              </a:rPr>
              <a:t>，</a:t>
            </a:r>
            <a:r>
              <a:rPr lang="en-US" altLang="zh-CN" sz="1600" b="0" dirty="0">
                <a:effectLst/>
              </a:rPr>
              <a:t>13</a:t>
            </a:r>
            <a:r>
              <a:rPr lang="zh-CN" altLang="en-US" sz="1600" b="0" dirty="0">
                <a:effectLst/>
              </a:rPr>
              <a:t>，</a:t>
            </a:r>
            <a:r>
              <a:rPr lang="en-US" altLang="zh-CN" sz="1600" b="0" dirty="0">
                <a:effectLst/>
              </a:rPr>
              <a:t>10</a:t>
            </a:r>
            <a:r>
              <a:rPr lang="zh-CN" altLang="en-US" sz="1600" b="0" dirty="0">
                <a:effectLst/>
              </a:rPr>
              <a:t>，</a:t>
            </a:r>
            <a:r>
              <a:rPr lang="en-US" altLang="zh-CN" sz="1600" b="0" dirty="0">
                <a:effectLst/>
              </a:rPr>
              <a:t>'$'</a:t>
            </a:r>
          </a:p>
          <a:p>
            <a:pPr marL="0" indent="0" algn="just">
              <a:buNone/>
            </a:pPr>
            <a:r>
              <a:rPr lang="en-US" altLang="zh-CN" sz="1600" b="0" dirty="0">
                <a:effectLst/>
              </a:rPr>
              <a:t>DATAS	ENDS</a:t>
            </a:r>
          </a:p>
          <a:p>
            <a:pPr marL="0" indent="0" algn="just">
              <a:buNone/>
            </a:pPr>
            <a:r>
              <a:rPr lang="en-US" altLang="zh-CN" sz="1600" b="0" dirty="0">
                <a:effectLst/>
              </a:rPr>
              <a:t>CODES	SEGMENT</a:t>
            </a:r>
          </a:p>
          <a:p>
            <a:pPr marL="0" indent="0" algn="just">
              <a:buNone/>
            </a:pPr>
            <a:r>
              <a:rPr lang="en-US" altLang="zh-CN" sz="1600" b="0" dirty="0">
                <a:effectLst/>
              </a:rPr>
              <a:t>	ASSUME  CS:CODES, DS:DATAS</a:t>
            </a:r>
          </a:p>
          <a:p>
            <a:pPr marL="0" indent="0" algn="just">
              <a:buNone/>
            </a:pPr>
            <a:r>
              <a:rPr lang="en-US" altLang="zh-CN" sz="1600" b="0" dirty="0">
                <a:effectLst/>
              </a:rPr>
              <a:t>START</a:t>
            </a:r>
            <a:r>
              <a:rPr lang="zh-CN" altLang="en-US" sz="1600" b="0" dirty="0">
                <a:effectLst/>
              </a:rPr>
              <a:t>：</a:t>
            </a:r>
            <a:r>
              <a:rPr lang="en-US" altLang="zh-CN" sz="1600" b="0" dirty="0">
                <a:effectLst/>
              </a:rPr>
              <a:t>	MOV	AX</a:t>
            </a:r>
            <a:r>
              <a:rPr lang="zh-CN" altLang="en-US" sz="1600" b="0" dirty="0">
                <a:effectLst/>
              </a:rPr>
              <a:t>，</a:t>
            </a:r>
            <a:r>
              <a:rPr lang="en-US" altLang="zh-CN" sz="1600" b="0" dirty="0">
                <a:effectLst/>
              </a:rPr>
              <a:t>DATAS</a:t>
            </a:r>
          </a:p>
          <a:p>
            <a:pPr marL="0" indent="0" algn="just">
              <a:buNone/>
            </a:pPr>
            <a:r>
              <a:rPr lang="en-US" altLang="zh-CN" sz="1600" b="0" dirty="0">
                <a:effectLst/>
              </a:rPr>
              <a:t>	MOV	DS</a:t>
            </a:r>
            <a:r>
              <a:rPr lang="zh-CN" altLang="en-US" sz="1600" b="0" dirty="0">
                <a:effectLst/>
              </a:rPr>
              <a:t>，</a:t>
            </a:r>
            <a:r>
              <a:rPr lang="en-US" altLang="zh-CN" sz="1600" b="0" dirty="0">
                <a:effectLst/>
              </a:rPr>
              <a:t>AX</a:t>
            </a:r>
          </a:p>
          <a:p>
            <a:pPr marL="0" indent="0" algn="just">
              <a:buNone/>
            </a:pPr>
            <a:r>
              <a:rPr lang="en-US" altLang="zh-CN" sz="1600" b="0" dirty="0">
                <a:effectLst/>
              </a:rPr>
              <a:t>	INOUT	9</a:t>
            </a:r>
            <a:r>
              <a:rPr lang="zh-CN" altLang="en-US" sz="1600" b="0" dirty="0">
                <a:effectLst/>
              </a:rPr>
              <a:t>，</a:t>
            </a:r>
            <a:r>
              <a:rPr lang="en-US" altLang="zh-CN" sz="1600" b="0" dirty="0">
                <a:effectLst/>
              </a:rPr>
              <a:t>INPUT		</a:t>
            </a:r>
            <a:r>
              <a:rPr lang="zh-CN" altLang="en-US" sz="1600" b="0" dirty="0">
                <a:effectLst/>
              </a:rPr>
              <a:t>；显示一串提示符的宏指令调用</a:t>
            </a:r>
          </a:p>
          <a:p>
            <a:pPr marL="0" indent="0" algn="just">
              <a:buNone/>
            </a:pPr>
            <a:r>
              <a:rPr lang="en-US" altLang="zh-CN" sz="1600" b="0" dirty="0">
                <a:effectLst/>
              </a:rPr>
              <a:t>	LFCR		  	</a:t>
            </a:r>
            <a:r>
              <a:rPr lang="zh-CN" altLang="en-US" sz="1600" b="0" dirty="0">
                <a:effectLst/>
              </a:rPr>
              <a:t>；换行、回车</a:t>
            </a:r>
            <a:endParaRPr lang="en-US" altLang="zh-CN" sz="1600" b="0" dirty="0">
              <a:effectLst/>
            </a:endParaRPr>
          </a:p>
          <a:p>
            <a:pPr marL="0" indent="0" algn="just">
              <a:buNone/>
            </a:pPr>
            <a:r>
              <a:rPr lang="en-US" altLang="zh-CN" sz="1600" b="0" dirty="0">
                <a:effectLst/>
              </a:rPr>
              <a:t>	INOUT	10</a:t>
            </a:r>
            <a:r>
              <a:rPr lang="zh-CN" altLang="en-US" sz="1600" b="0" dirty="0">
                <a:effectLst/>
              </a:rPr>
              <a:t>，</a:t>
            </a:r>
            <a:r>
              <a:rPr lang="en-US" altLang="zh-CN" sz="1600" b="0" dirty="0">
                <a:effectLst/>
              </a:rPr>
              <a:t>KEYBUF	</a:t>
            </a:r>
            <a:r>
              <a:rPr lang="zh-CN" altLang="en-US" sz="1600" b="0" dirty="0">
                <a:effectLst/>
              </a:rPr>
              <a:t>；输入一串字符的宏指令调用</a:t>
            </a:r>
          </a:p>
          <a:p>
            <a:pPr marL="0" indent="0" algn="just">
              <a:buNone/>
            </a:pPr>
            <a:r>
              <a:rPr lang="en-US" altLang="zh-CN" sz="1600" b="0" dirty="0">
                <a:effectLst/>
              </a:rPr>
              <a:t>	LFCR</a:t>
            </a:r>
          </a:p>
          <a:p>
            <a:pPr marL="0" indent="0" algn="just">
              <a:buNone/>
            </a:pPr>
            <a:r>
              <a:rPr lang="en-US" altLang="zh-CN" sz="1600" b="0" dirty="0">
                <a:effectLst/>
              </a:rPr>
              <a:t>	INOUT	9</a:t>
            </a:r>
            <a:r>
              <a:rPr lang="zh-CN" altLang="en-US" sz="1600" b="0" dirty="0">
                <a:effectLst/>
              </a:rPr>
              <a:t>，</a:t>
            </a:r>
            <a:r>
              <a:rPr lang="en-US" altLang="zh-CN" sz="1600" b="0" dirty="0">
                <a:effectLst/>
              </a:rPr>
              <a:t>KEYBUF+2	</a:t>
            </a:r>
            <a:r>
              <a:rPr lang="zh-CN" altLang="en-US" sz="1600" b="0" dirty="0">
                <a:effectLst/>
              </a:rPr>
              <a:t>；显示输入的一串字符</a:t>
            </a:r>
            <a:endParaRPr lang="en-US" altLang="zh-CN" sz="1600" b="0" dirty="0">
              <a:effectLst/>
            </a:endParaRPr>
          </a:p>
          <a:p>
            <a:pPr marL="0" indent="0" algn="just">
              <a:buNone/>
            </a:pPr>
            <a:r>
              <a:rPr lang="zh-CN" altLang="en-US" sz="1600" b="0" dirty="0">
                <a:effectLst/>
              </a:rPr>
              <a:t>	</a:t>
            </a:r>
            <a:r>
              <a:rPr lang="en-US" altLang="zh-CN" sz="1600" b="0" dirty="0">
                <a:effectLst/>
              </a:rPr>
              <a:t>MOV  	ah, 4ch</a:t>
            </a:r>
          </a:p>
          <a:p>
            <a:pPr marL="0" indent="0" algn="just">
              <a:buNone/>
            </a:pPr>
            <a:r>
              <a:rPr lang="en-US" altLang="zh-CN" sz="1600" b="0" dirty="0">
                <a:effectLst/>
              </a:rPr>
              <a:t>	INT   	21h</a:t>
            </a:r>
          </a:p>
          <a:p>
            <a:pPr marL="0" indent="0" algn="just">
              <a:buNone/>
            </a:pPr>
            <a:r>
              <a:rPr lang="en-US" altLang="zh-CN" sz="1600" b="0" dirty="0">
                <a:effectLst/>
              </a:rPr>
              <a:t>CODES	ENDS</a:t>
            </a:r>
          </a:p>
          <a:p>
            <a:pPr marL="0" indent="0" algn="just">
              <a:buNone/>
            </a:pPr>
            <a:r>
              <a:rPr lang="en-US" altLang="zh-CN" sz="1600" b="0" dirty="0">
                <a:effectLst/>
              </a:rPr>
              <a:t>END	START</a:t>
            </a:r>
          </a:p>
          <a:p>
            <a:pPr marL="0" indent="0" algn="just">
              <a:buNone/>
            </a:pPr>
            <a:endParaRPr lang="zh-CN" altLang="en-US" sz="2000" b="0" dirty="0">
              <a:effectLst/>
            </a:endParaRPr>
          </a:p>
          <a:p>
            <a:pPr marL="0" indent="0" algn="just">
              <a:buNone/>
            </a:pPr>
            <a:endParaRPr lang="en-US" altLang="zh-CN" sz="2000" b="0" dirty="0">
              <a:effectLst/>
            </a:endParaRPr>
          </a:p>
          <a:p>
            <a:endParaRPr lang="en-US" altLang="zh-CN"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extLst>
      <p:ext uri="{BB962C8B-B14F-4D97-AF65-F5344CB8AC3E}">
        <p14:creationId xmlns:p14="http://schemas.microsoft.com/office/powerpoint/2010/main" val="335355991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a:xfrm>
            <a:off x="503548" y="1088740"/>
            <a:ext cx="2772308" cy="5486400"/>
          </a:xfrm>
        </p:spPr>
        <p:txBody>
          <a:bodyPr/>
          <a:lstStyle/>
          <a:p>
            <a:pPr algn="just"/>
            <a:r>
              <a:rPr lang="zh-CN" altLang="en-US" sz="2400" dirty="0"/>
              <a:t>上述</a:t>
            </a:r>
            <a:r>
              <a:rPr lang="en-US" altLang="zh-CN" sz="2400" dirty="0"/>
              <a:t>INOUT</a:t>
            </a:r>
            <a:r>
              <a:rPr lang="zh-CN" altLang="en-US" sz="2400" dirty="0"/>
              <a:t>宏指令调用后，宏展开后的语句如：</a:t>
            </a:r>
            <a:endParaRPr lang="en-US" altLang="zh-CN" sz="2400" dirty="0"/>
          </a:p>
          <a:p>
            <a:pPr marL="0" indent="0">
              <a:buNone/>
            </a:pPr>
            <a:endParaRPr lang="en-US" altLang="zh-CN" dirty="0"/>
          </a:p>
        </p:txBody>
      </p:sp>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2" name="矩形 1"/>
          <p:cNvSpPr/>
          <p:nvPr/>
        </p:nvSpPr>
        <p:spPr>
          <a:xfrm>
            <a:off x="4319972" y="952708"/>
            <a:ext cx="4572000" cy="5909310"/>
          </a:xfrm>
          <a:prstGeom prst="rect">
            <a:avLst/>
          </a:prstGeom>
        </p:spPr>
        <p:txBody>
          <a:bodyPr>
            <a:spAutoFit/>
          </a:bodyPr>
          <a:lstStyle/>
          <a:p>
            <a:r>
              <a:rPr lang="en-US" altLang="zh-CN" sz="1800" dirty="0">
                <a:solidFill>
                  <a:srgbClr val="0000FF"/>
                </a:solidFill>
              </a:rPr>
              <a:t>     +       MOV	 AH</a:t>
            </a:r>
            <a:r>
              <a:rPr lang="zh-CN" altLang="en-US" sz="1800" dirty="0">
                <a:solidFill>
                  <a:srgbClr val="0000FF"/>
                </a:solidFill>
              </a:rPr>
              <a:t>，</a:t>
            </a:r>
            <a:r>
              <a:rPr lang="en-US" altLang="zh-CN" sz="1800" dirty="0">
                <a:solidFill>
                  <a:srgbClr val="0000FF"/>
                </a:solidFill>
              </a:rPr>
              <a:t>9</a:t>
            </a:r>
          </a:p>
          <a:p>
            <a:r>
              <a:rPr lang="en-US" altLang="zh-CN" sz="1800" dirty="0">
                <a:solidFill>
                  <a:srgbClr val="0000FF"/>
                </a:solidFill>
              </a:rPr>
              <a:t>     +       LEA	 DX</a:t>
            </a:r>
            <a:r>
              <a:rPr lang="zh-CN" altLang="en-US" sz="1800" dirty="0">
                <a:solidFill>
                  <a:srgbClr val="0000FF"/>
                </a:solidFill>
              </a:rPr>
              <a:t>，</a:t>
            </a:r>
            <a:r>
              <a:rPr lang="en-US" altLang="zh-CN" sz="1800" dirty="0">
                <a:solidFill>
                  <a:srgbClr val="0000FF"/>
                </a:solidFill>
              </a:rPr>
              <a:t>INPUT</a:t>
            </a:r>
          </a:p>
          <a:p>
            <a:r>
              <a:rPr lang="en-US" altLang="zh-CN" sz="1800" dirty="0">
                <a:solidFill>
                  <a:srgbClr val="0000FF"/>
                </a:solidFill>
              </a:rPr>
              <a:t>     +       INT	 21H</a:t>
            </a:r>
          </a:p>
          <a:p>
            <a:r>
              <a:rPr lang="en-US" altLang="zh-CN" sz="1800" dirty="0"/>
              <a:t>     +       MOV	 DL</a:t>
            </a:r>
            <a:r>
              <a:rPr lang="zh-CN" altLang="en-US" sz="1800" dirty="0"/>
              <a:t>，</a:t>
            </a:r>
            <a:r>
              <a:rPr lang="en-US" altLang="zh-CN" sz="1800" dirty="0"/>
              <a:t>10</a:t>
            </a:r>
          </a:p>
          <a:p>
            <a:r>
              <a:rPr lang="en-US" altLang="zh-CN" sz="1800" dirty="0"/>
              <a:t>     +       MOV	 AH</a:t>
            </a:r>
            <a:r>
              <a:rPr lang="zh-CN" altLang="en-US" sz="1800" dirty="0"/>
              <a:t>，</a:t>
            </a:r>
            <a:r>
              <a:rPr lang="en-US" altLang="zh-CN" sz="1800" dirty="0"/>
              <a:t>2</a:t>
            </a:r>
          </a:p>
          <a:p>
            <a:r>
              <a:rPr lang="en-US" altLang="zh-CN" sz="1800" dirty="0"/>
              <a:t>     +       INT	 21H</a:t>
            </a:r>
          </a:p>
          <a:p>
            <a:r>
              <a:rPr lang="en-US" altLang="zh-CN" sz="1800" dirty="0"/>
              <a:t>     +       MOV	 DL</a:t>
            </a:r>
            <a:r>
              <a:rPr lang="zh-CN" altLang="en-US" sz="1800" dirty="0"/>
              <a:t>，</a:t>
            </a:r>
            <a:r>
              <a:rPr lang="en-US" altLang="zh-CN" sz="1800" dirty="0"/>
              <a:t>13</a:t>
            </a:r>
          </a:p>
          <a:p>
            <a:r>
              <a:rPr lang="en-US" altLang="zh-CN" sz="1800" dirty="0"/>
              <a:t>     +       MOV	 AH</a:t>
            </a:r>
            <a:r>
              <a:rPr lang="zh-CN" altLang="en-US" sz="1800" dirty="0"/>
              <a:t>，</a:t>
            </a:r>
            <a:r>
              <a:rPr lang="en-US" altLang="zh-CN" sz="1800" dirty="0"/>
              <a:t>2</a:t>
            </a:r>
          </a:p>
          <a:p>
            <a:r>
              <a:rPr lang="en-US" altLang="zh-CN" sz="1800" dirty="0"/>
              <a:t>     +       INT	 21H</a:t>
            </a:r>
          </a:p>
          <a:p>
            <a:r>
              <a:rPr lang="en-US" altLang="zh-CN" sz="1800" dirty="0"/>
              <a:t>     </a:t>
            </a:r>
            <a:r>
              <a:rPr lang="en-US" altLang="zh-CN" sz="1800" dirty="0">
                <a:solidFill>
                  <a:srgbClr val="0000FF"/>
                </a:solidFill>
              </a:rPr>
              <a:t>+       MOV	 AH</a:t>
            </a:r>
            <a:r>
              <a:rPr lang="zh-CN" altLang="en-US" sz="1800" dirty="0">
                <a:solidFill>
                  <a:srgbClr val="0000FF"/>
                </a:solidFill>
              </a:rPr>
              <a:t>，</a:t>
            </a:r>
            <a:r>
              <a:rPr lang="en-US" altLang="zh-CN" sz="1800" dirty="0">
                <a:solidFill>
                  <a:srgbClr val="0000FF"/>
                </a:solidFill>
              </a:rPr>
              <a:t>10</a:t>
            </a:r>
          </a:p>
          <a:p>
            <a:r>
              <a:rPr lang="en-US" altLang="zh-CN" sz="1800" dirty="0">
                <a:solidFill>
                  <a:srgbClr val="0000FF"/>
                </a:solidFill>
              </a:rPr>
              <a:t>     +       LEA	 DX</a:t>
            </a:r>
            <a:r>
              <a:rPr lang="zh-CN" altLang="en-US" sz="1800" dirty="0">
                <a:solidFill>
                  <a:srgbClr val="0000FF"/>
                </a:solidFill>
              </a:rPr>
              <a:t>，</a:t>
            </a:r>
            <a:r>
              <a:rPr lang="en-US" altLang="zh-CN" sz="1800" dirty="0">
                <a:solidFill>
                  <a:srgbClr val="0000FF"/>
                </a:solidFill>
              </a:rPr>
              <a:t>KEYBUF </a:t>
            </a:r>
          </a:p>
          <a:p>
            <a:r>
              <a:rPr lang="en-US" altLang="zh-CN" sz="1800" dirty="0">
                <a:solidFill>
                  <a:srgbClr val="0000FF"/>
                </a:solidFill>
              </a:rPr>
              <a:t>     +       INT	 21H</a:t>
            </a:r>
          </a:p>
          <a:p>
            <a:r>
              <a:rPr lang="en-US" altLang="zh-CN" sz="1800" dirty="0"/>
              <a:t>     +       MOV	 DL</a:t>
            </a:r>
            <a:r>
              <a:rPr lang="zh-CN" altLang="en-US" sz="1800" dirty="0"/>
              <a:t>，</a:t>
            </a:r>
            <a:r>
              <a:rPr lang="en-US" altLang="zh-CN" sz="1800" dirty="0"/>
              <a:t>10</a:t>
            </a:r>
          </a:p>
          <a:p>
            <a:r>
              <a:rPr lang="en-US" altLang="zh-CN" sz="1800" dirty="0"/>
              <a:t>     +       MOV	 AH</a:t>
            </a:r>
            <a:r>
              <a:rPr lang="zh-CN" altLang="en-US" sz="1800" dirty="0"/>
              <a:t>，</a:t>
            </a:r>
            <a:r>
              <a:rPr lang="en-US" altLang="zh-CN" sz="1800" dirty="0"/>
              <a:t>2</a:t>
            </a:r>
          </a:p>
          <a:p>
            <a:r>
              <a:rPr lang="en-US" altLang="zh-CN" sz="1800" dirty="0"/>
              <a:t>     +       INT	 21H</a:t>
            </a:r>
          </a:p>
          <a:p>
            <a:r>
              <a:rPr lang="en-US" altLang="zh-CN" sz="1800" dirty="0"/>
              <a:t>     +       MOV	 DL</a:t>
            </a:r>
            <a:r>
              <a:rPr lang="zh-CN" altLang="en-US" sz="1800" dirty="0"/>
              <a:t>，</a:t>
            </a:r>
            <a:r>
              <a:rPr lang="en-US" altLang="zh-CN" sz="1800" dirty="0"/>
              <a:t>13</a:t>
            </a:r>
          </a:p>
          <a:p>
            <a:r>
              <a:rPr lang="en-US" altLang="zh-CN" sz="1800" dirty="0"/>
              <a:t>     +       MOV	 AH</a:t>
            </a:r>
            <a:r>
              <a:rPr lang="zh-CN" altLang="en-US" sz="1800" dirty="0"/>
              <a:t>，</a:t>
            </a:r>
            <a:r>
              <a:rPr lang="en-US" altLang="zh-CN" sz="1800" dirty="0"/>
              <a:t>2</a:t>
            </a:r>
          </a:p>
          <a:p>
            <a:r>
              <a:rPr lang="en-US" altLang="zh-CN" sz="1800" dirty="0"/>
              <a:t>     +       INT	 21H</a:t>
            </a:r>
          </a:p>
          <a:p>
            <a:r>
              <a:rPr lang="en-US" altLang="zh-CN" sz="1800" dirty="0"/>
              <a:t>     </a:t>
            </a:r>
            <a:r>
              <a:rPr lang="en-US" altLang="zh-CN" sz="1800" dirty="0">
                <a:solidFill>
                  <a:srgbClr val="0000FF"/>
                </a:solidFill>
              </a:rPr>
              <a:t>+       MOV	 AH</a:t>
            </a:r>
            <a:r>
              <a:rPr lang="zh-CN" altLang="en-US" sz="1800" dirty="0">
                <a:solidFill>
                  <a:srgbClr val="0000FF"/>
                </a:solidFill>
              </a:rPr>
              <a:t>，</a:t>
            </a:r>
            <a:r>
              <a:rPr lang="en-US" altLang="zh-CN" sz="1800" dirty="0">
                <a:solidFill>
                  <a:srgbClr val="0000FF"/>
                </a:solidFill>
              </a:rPr>
              <a:t>9</a:t>
            </a:r>
          </a:p>
          <a:p>
            <a:r>
              <a:rPr lang="en-US" altLang="zh-CN" sz="1800" dirty="0">
                <a:solidFill>
                  <a:srgbClr val="0000FF"/>
                </a:solidFill>
              </a:rPr>
              <a:t>     +       LEA	 DX</a:t>
            </a:r>
            <a:r>
              <a:rPr lang="zh-CN" altLang="en-US" sz="1800" dirty="0">
                <a:solidFill>
                  <a:srgbClr val="0000FF"/>
                </a:solidFill>
              </a:rPr>
              <a:t>，</a:t>
            </a:r>
            <a:r>
              <a:rPr lang="en-US" altLang="zh-CN" sz="1800" dirty="0">
                <a:solidFill>
                  <a:srgbClr val="0000FF"/>
                </a:solidFill>
              </a:rPr>
              <a:t>KEYBUF+2 </a:t>
            </a:r>
          </a:p>
          <a:p>
            <a:r>
              <a:rPr lang="en-US" altLang="zh-CN" sz="1800" dirty="0">
                <a:solidFill>
                  <a:srgbClr val="0000FF"/>
                </a:solidFill>
              </a:rPr>
              <a:t>     +       INT	 21H</a:t>
            </a:r>
            <a:endParaRPr lang="zh-CN" altLang="en-US" sz="1800" dirty="0">
              <a:solidFill>
                <a:srgbClr val="0000FF"/>
              </a:solidFill>
            </a:endParaRPr>
          </a:p>
        </p:txBody>
      </p:sp>
      <p:sp>
        <p:nvSpPr>
          <p:cNvPr id="4" name="矩形 3"/>
          <p:cNvSpPr/>
          <p:nvPr/>
        </p:nvSpPr>
        <p:spPr>
          <a:xfrm>
            <a:off x="323528" y="2528900"/>
            <a:ext cx="4191888" cy="3539430"/>
          </a:xfrm>
          <a:prstGeom prst="rect">
            <a:avLst/>
          </a:prstGeom>
        </p:spPr>
        <p:txBody>
          <a:bodyPr wrap="square">
            <a:spAutoFit/>
          </a:bodyPr>
          <a:lstStyle/>
          <a:p>
            <a:r>
              <a:rPr lang="en-US" altLang="zh-CN" sz="1600" dirty="0">
                <a:solidFill>
                  <a:srgbClr val="FF0000"/>
                </a:solidFill>
              </a:rPr>
              <a:t>CODES	SEGMENT</a:t>
            </a:r>
          </a:p>
          <a:p>
            <a:r>
              <a:rPr lang="en-US" altLang="zh-CN" sz="1600" dirty="0">
                <a:solidFill>
                  <a:srgbClr val="FF0000"/>
                </a:solidFill>
              </a:rPr>
              <a:t>	ASSUME  CS:CODES, DS:DATAS</a:t>
            </a:r>
          </a:p>
          <a:p>
            <a:r>
              <a:rPr lang="en-US" altLang="zh-CN" sz="1600" dirty="0">
                <a:solidFill>
                  <a:srgbClr val="FF0000"/>
                </a:solidFill>
              </a:rPr>
              <a:t>START</a:t>
            </a:r>
            <a:r>
              <a:rPr lang="zh-CN" altLang="en-US" sz="1600" dirty="0">
                <a:solidFill>
                  <a:srgbClr val="FF0000"/>
                </a:solidFill>
              </a:rPr>
              <a:t>：	</a:t>
            </a:r>
            <a:endParaRPr lang="en-US" altLang="zh-CN" sz="1600" dirty="0" smtClean="0">
              <a:solidFill>
                <a:srgbClr val="FF0000"/>
              </a:solidFill>
            </a:endParaRPr>
          </a:p>
          <a:p>
            <a:r>
              <a:rPr lang="en-US" altLang="zh-CN" sz="1600" dirty="0">
                <a:solidFill>
                  <a:srgbClr val="FF0000"/>
                </a:solidFill>
              </a:rPr>
              <a:t>	</a:t>
            </a:r>
            <a:r>
              <a:rPr lang="en-US" altLang="zh-CN" sz="1600" dirty="0" smtClean="0">
                <a:solidFill>
                  <a:srgbClr val="FF0000"/>
                </a:solidFill>
              </a:rPr>
              <a:t>MOV</a:t>
            </a:r>
            <a:r>
              <a:rPr lang="en-US" altLang="zh-CN" sz="1600" dirty="0">
                <a:solidFill>
                  <a:srgbClr val="FF0000"/>
                </a:solidFill>
              </a:rPr>
              <a:t>	AX</a:t>
            </a:r>
            <a:r>
              <a:rPr lang="zh-CN" altLang="en-US" sz="1600" dirty="0">
                <a:solidFill>
                  <a:srgbClr val="FF0000"/>
                </a:solidFill>
              </a:rPr>
              <a:t>，</a:t>
            </a:r>
            <a:r>
              <a:rPr lang="en-US" altLang="zh-CN" sz="1600" dirty="0">
                <a:solidFill>
                  <a:srgbClr val="FF0000"/>
                </a:solidFill>
              </a:rPr>
              <a:t>DATAS</a:t>
            </a:r>
          </a:p>
          <a:p>
            <a:r>
              <a:rPr lang="en-US" altLang="zh-CN" sz="1600" dirty="0">
                <a:solidFill>
                  <a:srgbClr val="FF0000"/>
                </a:solidFill>
              </a:rPr>
              <a:t>	MOV	DS</a:t>
            </a:r>
            <a:r>
              <a:rPr lang="zh-CN" altLang="en-US" sz="1600" dirty="0">
                <a:solidFill>
                  <a:srgbClr val="FF0000"/>
                </a:solidFill>
              </a:rPr>
              <a:t>，</a:t>
            </a:r>
            <a:r>
              <a:rPr lang="en-US" altLang="zh-CN" sz="1600" dirty="0">
                <a:solidFill>
                  <a:srgbClr val="FF0000"/>
                </a:solidFill>
              </a:rPr>
              <a:t>AX</a:t>
            </a:r>
          </a:p>
          <a:p>
            <a:r>
              <a:rPr lang="en-US" altLang="zh-CN" sz="1600" dirty="0">
                <a:solidFill>
                  <a:srgbClr val="FF0000"/>
                </a:solidFill>
              </a:rPr>
              <a:t>	INOUT	9</a:t>
            </a:r>
            <a:r>
              <a:rPr lang="zh-CN" altLang="en-US" sz="1600" dirty="0">
                <a:solidFill>
                  <a:srgbClr val="FF0000"/>
                </a:solidFill>
              </a:rPr>
              <a:t>，</a:t>
            </a:r>
            <a:r>
              <a:rPr lang="en-US" altLang="zh-CN" sz="1600" dirty="0">
                <a:solidFill>
                  <a:srgbClr val="FF0000"/>
                </a:solidFill>
              </a:rPr>
              <a:t>INPUT	</a:t>
            </a:r>
            <a:r>
              <a:rPr lang="zh-CN" altLang="en-US" sz="1600" dirty="0">
                <a:solidFill>
                  <a:srgbClr val="FF0000"/>
                </a:solidFill>
              </a:rPr>
              <a:t>	</a:t>
            </a:r>
            <a:r>
              <a:rPr lang="en-US" altLang="zh-CN" sz="1600" dirty="0" smtClean="0">
                <a:solidFill>
                  <a:srgbClr val="FF0000"/>
                </a:solidFill>
              </a:rPr>
              <a:t>LFCR</a:t>
            </a:r>
            <a:endParaRPr lang="zh-CN" altLang="en-US" sz="1600" dirty="0">
              <a:solidFill>
                <a:srgbClr val="FF0000"/>
              </a:solidFill>
            </a:endParaRPr>
          </a:p>
          <a:p>
            <a:r>
              <a:rPr lang="zh-CN" altLang="en-US" sz="1600" dirty="0">
                <a:solidFill>
                  <a:srgbClr val="FF0000"/>
                </a:solidFill>
              </a:rPr>
              <a:t>	</a:t>
            </a:r>
            <a:r>
              <a:rPr lang="en-US" altLang="zh-CN" sz="1600" dirty="0">
                <a:solidFill>
                  <a:srgbClr val="FF0000"/>
                </a:solidFill>
              </a:rPr>
              <a:t>INOUT	10</a:t>
            </a:r>
            <a:r>
              <a:rPr lang="zh-CN" altLang="en-US" sz="1600" dirty="0">
                <a:solidFill>
                  <a:srgbClr val="FF0000"/>
                </a:solidFill>
              </a:rPr>
              <a:t>，</a:t>
            </a:r>
            <a:r>
              <a:rPr lang="en-US" altLang="zh-CN" sz="1600" dirty="0" smtClean="0">
                <a:solidFill>
                  <a:srgbClr val="FF0000"/>
                </a:solidFill>
              </a:rPr>
              <a:t>KEYBUF</a:t>
            </a:r>
            <a:endParaRPr lang="zh-CN" altLang="en-US" sz="1600" dirty="0">
              <a:solidFill>
                <a:srgbClr val="FF0000"/>
              </a:solidFill>
            </a:endParaRPr>
          </a:p>
          <a:p>
            <a:r>
              <a:rPr lang="zh-CN" altLang="en-US" sz="1600" dirty="0">
                <a:solidFill>
                  <a:srgbClr val="FF0000"/>
                </a:solidFill>
              </a:rPr>
              <a:t>	</a:t>
            </a:r>
            <a:r>
              <a:rPr lang="en-US" altLang="zh-CN" sz="1600" dirty="0">
                <a:solidFill>
                  <a:srgbClr val="FF0000"/>
                </a:solidFill>
              </a:rPr>
              <a:t>LFCR</a:t>
            </a:r>
          </a:p>
          <a:p>
            <a:r>
              <a:rPr lang="en-US" altLang="zh-CN" sz="1600" dirty="0">
                <a:solidFill>
                  <a:srgbClr val="FF0000"/>
                </a:solidFill>
              </a:rPr>
              <a:t>	INOUT	9</a:t>
            </a:r>
            <a:r>
              <a:rPr lang="zh-CN" altLang="en-US" sz="1600" dirty="0">
                <a:solidFill>
                  <a:srgbClr val="FF0000"/>
                </a:solidFill>
              </a:rPr>
              <a:t>，</a:t>
            </a:r>
            <a:r>
              <a:rPr lang="en-US" altLang="zh-CN" sz="1600" dirty="0" smtClean="0">
                <a:solidFill>
                  <a:srgbClr val="FF0000"/>
                </a:solidFill>
              </a:rPr>
              <a:t>KEYBUF+2</a:t>
            </a:r>
            <a:endParaRPr lang="zh-CN" altLang="en-US" sz="1600" dirty="0">
              <a:solidFill>
                <a:srgbClr val="FF0000"/>
              </a:solidFill>
            </a:endParaRPr>
          </a:p>
          <a:p>
            <a:r>
              <a:rPr lang="zh-CN" altLang="en-US" sz="1600" dirty="0">
                <a:solidFill>
                  <a:srgbClr val="FF0000"/>
                </a:solidFill>
              </a:rPr>
              <a:t>	</a:t>
            </a:r>
            <a:r>
              <a:rPr lang="en-US" altLang="zh-CN" sz="1600" dirty="0">
                <a:solidFill>
                  <a:srgbClr val="FF0000"/>
                </a:solidFill>
              </a:rPr>
              <a:t>MOV  	ah, 4ch</a:t>
            </a:r>
          </a:p>
          <a:p>
            <a:r>
              <a:rPr lang="en-US" altLang="zh-CN" sz="1600" dirty="0">
                <a:solidFill>
                  <a:srgbClr val="FF0000"/>
                </a:solidFill>
              </a:rPr>
              <a:t>	INT   	21h</a:t>
            </a:r>
          </a:p>
          <a:p>
            <a:r>
              <a:rPr lang="en-US" altLang="zh-CN" sz="1600" dirty="0">
                <a:solidFill>
                  <a:srgbClr val="FF0000"/>
                </a:solidFill>
              </a:rPr>
              <a:t>CODES	ENDS</a:t>
            </a:r>
          </a:p>
          <a:p>
            <a:r>
              <a:rPr lang="en-US" altLang="zh-CN" sz="1600" dirty="0">
                <a:solidFill>
                  <a:srgbClr val="FF0000"/>
                </a:solidFill>
              </a:rPr>
              <a:t>END	START</a:t>
            </a:r>
          </a:p>
        </p:txBody>
      </p:sp>
    </p:spTree>
    <p:extLst>
      <p:ext uri="{BB962C8B-B14F-4D97-AF65-F5344CB8AC3E}">
        <p14:creationId xmlns:p14="http://schemas.microsoft.com/office/powerpoint/2010/main" val="103302121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body" idx="1"/>
          </p:nvPr>
        </p:nvSpPr>
        <p:spPr>
          <a:xfrm>
            <a:off x="746125" y="980728"/>
            <a:ext cx="7390271" cy="5519563"/>
          </a:xfrm>
        </p:spPr>
        <p:txBody>
          <a:bodyPr/>
          <a:lstStyle/>
          <a:p>
            <a:pPr eaLnBrk="1" hangingPunct="1">
              <a:lnSpc>
                <a:spcPct val="80000"/>
              </a:lnSpc>
              <a:spcBef>
                <a:spcPct val="0"/>
              </a:spcBef>
              <a:buFont typeface="Wingdings" panose="05000000000000000000" pitchFamily="2" charset="2"/>
              <a:buNone/>
            </a:pPr>
            <a:r>
              <a:rPr lang="en-US" altLang="zh-CN" sz="2000" dirty="0">
                <a:effectLst/>
              </a:rPr>
              <a:t>【</a:t>
            </a:r>
            <a:r>
              <a:rPr lang="zh-CN" altLang="en-US" sz="2000" dirty="0">
                <a:effectLst/>
              </a:rPr>
              <a:t>例</a:t>
            </a:r>
            <a:r>
              <a:rPr lang="en-US" altLang="zh-CN" sz="2000" dirty="0">
                <a:effectLst/>
              </a:rPr>
              <a:t>7.11】</a:t>
            </a:r>
            <a:r>
              <a:rPr lang="zh-CN" altLang="en-US" sz="2000" dirty="0">
                <a:effectLst/>
              </a:rPr>
              <a:t>宏定义体里还可以包含宏定义</a:t>
            </a:r>
          </a:p>
          <a:p>
            <a:pPr eaLnBrk="1" hangingPunct="1">
              <a:lnSpc>
                <a:spcPct val="80000"/>
              </a:lnSpc>
              <a:spcBef>
                <a:spcPct val="0"/>
              </a:spcBef>
              <a:buFont typeface="Wingdings" panose="05000000000000000000" pitchFamily="2" charset="2"/>
              <a:buNone/>
            </a:pPr>
            <a:r>
              <a:rPr lang="zh-CN" altLang="en-US" sz="2000" dirty="0">
                <a:effectLst/>
              </a:rPr>
              <a:t>宏定义：</a:t>
            </a:r>
          </a:p>
          <a:p>
            <a:pPr eaLnBrk="1" hangingPunct="1">
              <a:lnSpc>
                <a:spcPct val="80000"/>
              </a:lnSpc>
              <a:spcBef>
                <a:spcPct val="0"/>
              </a:spcBef>
              <a:buFont typeface="Wingdings" panose="05000000000000000000" pitchFamily="2" charset="2"/>
              <a:buNone/>
            </a:pPr>
            <a:r>
              <a:rPr lang="zh-CN" altLang="en-US" sz="2000" dirty="0">
                <a:effectLst/>
              </a:rPr>
              <a:t>	</a:t>
            </a:r>
            <a:r>
              <a:rPr lang="en-US" altLang="zh-CN" sz="2000" dirty="0">
                <a:effectLst/>
              </a:rPr>
              <a:t>DEFMAC	MACRO	</a:t>
            </a:r>
            <a:r>
              <a:rPr lang="en-US" altLang="zh-CN" sz="2000" dirty="0">
                <a:solidFill>
                  <a:srgbClr val="FF0000"/>
                </a:solidFill>
                <a:effectLst/>
              </a:rPr>
              <a:t>MACNAM</a:t>
            </a:r>
            <a:r>
              <a:rPr lang="zh-CN" altLang="en-US" sz="2000" dirty="0">
                <a:effectLst/>
              </a:rPr>
              <a:t>，</a:t>
            </a:r>
            <a:r>
              <a:rPr lang="en-US" altLang="zh-CN" sz="2000" dirty="0">
                <a:effectLst/>
              </a:rPr>
              <a:t>OPERATOR</a:t>
            </a:r>
          </a:p>
          <a:p>
            <a:pPr eaLnBrk="1" hangingPunct="1">
              <a:lnSpc>
                <a:spcPct val="80000"/>
              </a:lnSpc>
              <a:spcBef>
                <a:spcPct val="0"/>
              </a:spcBef>
              <a:buFont typeface="Wingdings" panose="05000000000000000000" pitchFamily="2" charset="2"/>
              <a:buNone/>
            </a:pPr>
            <a:r>
              <a:rPr lang="en-US" altLang="zh-CN" sz="2000" dirty="0">
                <a:effectLst/>
              </a:rPr>
              <a:t>		</a:t>
            </a:r>
            <a:r>
              <a:rPr lang="en-US" altLang="zh-CN" sz="2000" dirty="0">
                <a:solidFill>
                  <a:srgbClr val="FF0000"/>
                </a:solidFill>
                <a:effectLst/>
              </a:rPr>
              <a:t>MACNAM</a:t>
            </a:r>
            <a:r>
              <a:rPr lang="en-US" altLang="zh-CN" sz="2000" dirty="0">
                <a:effectLst/>
              </a:rPr>
              <a:t>	   MACRO	   X</a:t>
            </a:r>
            <a:r>
              <a:rPr lang="zh-CN" altLang="en-US" sz="2000" dirty="0">
                <a:effectLst/>
              </a:rPr>
              <a:t>，</a:t>
            </a:r>
            <a:r>
              <a:rPr lang="en-US" altLang="zh-CN" sz="2000" dirty="0">
                <a:effectLst/>
              </a:rPr>
              <a:t>Y</a:t>
            </a:r>
            <a:r>
              <a:rPr lang="zh-CN" altLang="en-US" sz="2000" dirty="0">
                <a:effectLst/>
              </a:rPr>
              <a:t>，</a:t>
            </a:r>
            <a:r>
              <a:rPr lang="en-US" altLang="zh-CN" sz="2000" dirty="0">
                <a:effectLst/>
              </a:rPr>
              <a:t>Z</a:t>
            </a:r>
          </a:p>
          <a:p>
            <a:pPr eaLnBrk="1" hangingPunct="1">
              <a:lnSpc>
                <a:spcPct val="80000"/>
              </a:lnSpc>
              <a:spcBef>
                <a:spcPct val="0"/>
              </a:spcBef>
              <a:buFont typeface="Wingdings" panose="05000000000000000000" pitchFamily="2" charset="2"/>
              <a:buNone/>
            </a:pPr>
            <a:r>
              <a:rPr lang="en-US" altLang="zh-CN" sz="2000" dirty="0">
                <a:effectLst/>
              </a:rPr>
              <a:t>			PUSH		AX</a:t>
            </a:r>
          </a:p>
          <a:p>
            <a:pPr eaLnBrk="1" hangingPunct="1">
              <a:lnSpc>
                <a:spcPct val="80000"/>
              </a:lnSpc>
              <a:spcBef>
                <a:spcPct val="0"/>
              </a:spcBef>
              <a:buFont typeface="Wingdings" panose="05000000000000000000" pitchFamily="2" charset="2"/>
              <a:buNone/>
            </a:pPr>
            <a:r>
              <a:rPr lang="en-US" altLang="zh-CN" sz="2000" dirty="0">
                <a:effectLst/>
              </a:rPr>
              <a:t>			MOV		AX</a:t>
            </a:r>
            <a:r>
              <a:rPr lang="zh-CN" altLang="en-US" sz="2000" dirty="0">
                <a:effectLst/>
              </a:rPr>
              <a:t>，</a:t>
            </a:r>
            <a:r>
              <a:rPr lang="en-US" altLang="zh-CN" sz="2000" dirty="0">
                <a:effectLst/>
              </a:rPr>
              <a:t>X</a:t>
            </a:r>
          </a:p>
          <a:p>
            <a:pPr eaLnBrk="1" hangingPunct="1">
              <a:lnSpc>
                <a:spcPct val="80000"/>
              </a:lnSpc>
              <a:spcBef>
                <a:spcPct val="0"/>
              </a:spcBef>
              <a:buFont typeface="Wingdings" panose="05000000000000000000" pitchFamily="2" charset="2"/>
              <a:buNone/>
            </a:pPr>
            <a:r>
              <a:rPr lang="en-US" altLang="zh-CN" sz="2000" dirty="0">
                <a:effectLst/>
              </a:rPr>
              <a:t>			OPERATOR	AX</a:t>
            </a:r>
            <a:r>
              <a:rPr lang="zh-CN" altLang="en-US" sz="2000" dirty="0">
                <a:effectLst/>
              </a:rPr>
              <a:t>，</a:t>
            </a:r>
            <a:r>
              <a:rPr lang="en-US" altLang="zh-CN" sz="2000" dirty="0">
                <a:effectLst/>
              </a:rPr>
              <a:t>Y</a:t>
            </a:r>
          </a:p>
          <a:p>
            <a:pPr eaLnBrk="1" hangingPunct="1">
              <a:lnSpc>
                <a:spcPct val="80000"/>
              </a:lnSpc>
              <a:spcBef>
                <a:spcPct val="0"/>
              </a:spcBef>
              <a:buFont typeface="Wingdings" panose="05000000000000000000" pitchFamily="2" charset="2"/>
              <a:buNone/>
            </a:pPr>
            <a:r>
              <a:rPr lang="en-US" altLang="zh-CN" sz="2000" dirty="0">
                <a:effectLst/>
              </a:rPr>
              <a:t>			MOV		Z</a:t>
            </a:r>
            <a:r>
              <a:rPr lang="zh-CN" altLang="en-US" sz="2000" dirty="0">
                <a:effectLst/>
              </a:rPr>
              <a:t>，</a:t>
            </a:r>
            <a:r>
              <a:rPr lang="en-US" altLang="zh-CN" sz="2000" dirty="0">
                <a:effectLst/>
              </a:rPr>
              <a:t>AX</a:t>
            </a:r>
          </a:p>
          <a:p>
            <a:pPr eaLnBrk="1" hangingPunct="1">
              <a:lnSpc>
                <a:spcPct val="80000"/>
              </a:lnSpc>
              <a:spcBef>
                <a:spcPct val="0"/>
              </a:spcBef>
              <a:buFont typeface="Wingdings" panose="05000000000000000000" pitchFamily="2" charset="2"/>
              <a:buNone/>
            </a:pPr>
            <a:r>
              <a:rPr lang="en-US" altLang="zh-CN" sz="2000" dirty="0">
                <a:effectLst/>
              </a:rPr>
              <a:t>			POP		AX</a:t>
            </a:r>
          </a:p>
          <a:p>
            <a:pPr eaLnBrk="1" hangingPunct="1">
              <a:lnSpc>
                <a:spcPct val="80000"/>
              </a:lnSpc>
              <a:spcBef>
                <a:spcPct val="0"/>
              </a:spcBef>
              <a:buFont typeface="Wingdings" panose="05000000000000000000" pitchFamily="2" charset="2"/>
              <a:buNone/>
            </a:pPr>
            <a:r>
              <a:rPr lang="en-US" altLang="zh-CN" sz="2000" dirty="0">
                <a:effectLst/>
              </a:rPr>
              <a:t>		ENDM</a:t>
            </a:r>
          </a:p>
          <a:p>
            <a:pPr eaLnBrk="1" hangingPunct="1">
              <a:lnSpc>
                <a:spcPct val="80000"/>
              </a:lnSpc>
              <a:spcBef>
                <a:spcPct val="0"/>
              </a:spcBef>
              <a:buFont typeface="Wingdings" panose="05000000000000000000" pitchFamily="2" charset="2"/>
              <a:buNone/>
            </a:pPr>
            <a:r>
              <a:rPr lang="en-US" altLang="zh-CN" sz="2000" dirty="0">
                <a:effectLst/>
              </a:rPr>
              <a:t>	ENDM</a:t>
            </a:r>
          </a:p>
          <a:p>
            <a:pPr eaLnBrk="1" hangingPunct="1">
              <a:lnSpc>
                <a:spcPct val="80000"/>
              </a:lnSpc>
              <a:spcBef>
                <a:spcPct val="0"/>
              </a:spcBef>
              <a:buFont typeface="Wingdings" panose="05000000000000000000" pitchFamily="2" charset="2"/>
              <a:buNone/>
            </a:pPr>
            <a:endParaRPr lang="en-US" altLang="zh-CN" sz="2000" dirty="0">
              <a:effectLst/>
            </a:endParaRPr>
          </a:p>
          <a:p>
            <a:pPr eaLnBrk="1" hangingPunct="1">
              <a:lnSpc>
                <a:spcPct val="80000"/>
              </a:lnSpc>
              <a:spcBef>
                <a:spcPct val="0"/>
              </a:spcBef>
              <a:buFont typeface="Wingdings" panose="05000000000000000000" pitchFamily="2" charset="2"/>
              <a:buNone/>
            </a:pPr>
            <a:r>
              <a:rPr kumimoji="0" lang="zh-CN" altLang="en-US" sz="2000" dirty="0">
                <a:effectLst/>
              </a:rPr>
              <a:t>宏调用：</a:t>
            </a:r>
          </a:p>
          <a:p>
            <a:pPr eaLnBrk="1" hangingPunct="1">
              <a:lnSpc>
                <a:spcPct val="80000"/>
              </a:lnSpc>
              <a:spcBef>
                <a:spcPct val="0"/>
              </a:spcBef>
              <a:buFont typeface="Wingdings" panose="05000000000000000000" pitchFamily="2" charset="2"/>
              <a:buNone/>
            </a:pPr>
            <a:r>
              <a:rPr kumimoji="0" lang="zh-CN" altLang="en-US" sz="2000" dirty="0">
                <a:effectLst/>
              </a:rPr>
              <a:t>	</a:t>
            </a:r>
            <a:r>
              <a:rPr kumimoji="0" lang="en-US" altLang="zh-CN" sz="2000" dirty="0">
                <a:effectLst/>
              </a:rPr>
              <a:t>DEFMAC	ADDITION</a:t>
            </a:r>
            <a:r>
              <a:rPr kumimoji="0" lang="zh-CN" altLang="en-US" sz="2000" dirty="0">
                <a:effectLst/>
              </a:rPr>
              <a:t>，</a:t>
            </a:r>
            <a:r>
              <a:rPr kumimoji="0" lang="en-US" altLang="zh-CN" sz="2000" dirty="0">
                <a:effectLst/>
              </a:rPr>
              <a:t>ADD</a:t>
            </a:r>
          </a:p>
          <a:p>
            <a:pPr eaLnBrk="1" hangingPunct="1">
              <a:lnSpc>
                <a:spcPct val="80000"/>
              </a:lnSpc>
              <a:spcBef>
                <a:spcPct val="0"/>
              </a:spcBef>
              <a:buFont typeface="Wingdings" panose="05000000000000000000" pitchFamily="2" charset="2"/>
              <a:buNone/>
            </a:pPr>
            <a:r>
              <a:rPr kumimoji="0" lang="zh-CN" altLang="en-US" sz="2000" dirty="0">
                <a:effectLst/>
              </a:rPr>
              <a:t>形成加法宏定义：</a:t>
            </a:r>
          </a:p>
          <a:p>
            <a:pPr eaLnBrk="1" hangingPunct="1">
              <a:lnSpc>
                <a:spcPct val="80000"/>
              </a:lnSpc>
              <a:spcBef>
                <a:spcPct val="0"/>
              </a:spcBef>
              <a:buFont typeface="Wingdings" panose="05000000000000000000" pitchFamily="2" charset="2"/>
              <a:buNone/>
            </a:pPr>
            <a:r>
              <a:rPr lang="zh-CN" altLang="en-US" sz="2000" dirty="0">
                <a:effectLst/>
              </a:rPr>
              <a:t>	</a:t>
            </a:r>
            <a:r>
              <a:rPr lang="en-US" altLang="zh-CN" sz="2000" dirty="0">
                <a:effectLst/>
              </a:rPr>
              <a:t>ADDTION   MACRO	   X</a:t>
            </a:r>
            <a:r>
              <a:rPr lang="zh-CN" altLang="en-US" sz="2000" dirty="0">
                <a:effectLst/>
              </a:rPr>
              <a:t>，</a:t>
            </a:r>
            <a:r>
              <a:rPr lang="en-US" altLang="zh-CN" sz="2000" dirty="0">
                <a:effectLst/>
              </a:rPr>
              <a:t>Y</a:t>
            </a:r>
            <a:r>
              <a:rPr lang="zh-CN" altLang="en-US" sz="2000" dirty="0">
                <a:effectLst/>
              </a:rPr>
              <a:t>，</a:t>
            </a:r>
            <a:r>
              <a:rPr lang="en-US" altLang="zh-CN" sz="2000" dirty="0">
                <a:effectLst/>
              </a:rPr>
              <a:t>Z</a:t>
            </a:r>
          </a:p>
          <a:p>
            <a:pPr eaLnBrk="1" hangingPunct="1">
              <a:lnSpc>
                <a:spcPct val="80000"/>
              </a:lnSpc>
              <a:spcBef>
                <a:spcPct val="0"/>
              </a:spcBef>
              <a:buFont typeface="Wingdings" panose="05000000000000000000" pitchFamily="2" charset="2"/>
              <a:buNone/>
            </a:pPr>
            <a:r>
              <a:rPr lang="en-US" altLang="zh-CN" sz="2000" dirty="0">
                <a:effectLst/>
              </a:rPr>
              <a:t>		PUSH	AX</a:t>
            </a:r>
          </a:p>
          <a:p>
            <a:pPr eaLnBrk="1" hangingPunct="1">
              <a:lnSpc>
                <a:spcPct val="80000"/>
              </a:lnSpc>
              <a:spcBef>
                <a:spcPct val="0"/>
              </a:spcBef>
              <a:buFont typeface="Wingdings" panose="05000000000000000000" pitchFamily="2" charset="2"/>
              <a:buNone/>
            </a:pPr>
            <a:r>
              <a:rPr lang="en-US" altLang="zh-CN" sz="2000" dirty="0">
                <a:effectLst/>
              </a:rPr>
              <a:t>		MOV	AX</a:t>
            </a:r>
            <a:r>
              <a:rPr lang="zh-CN" altLang="en-US" sz="2000" dirty="0">
                <a:effectLst/>
              </a:rPr>
              <a:t>，</a:t>
            </a:r>
            <a:r>
              <a:rPr lang="en-US" altLang="zh-CN" sz="2000" dirty="0">
                <a:effectLst/>
              </a:rPr>
              <a:t>X</a:t>
            </a:r>
          </a:p>
          <a:p>
            <a:pPr eaLnBrk="1" hangingPunct="1">
              <a:lnSpc>
                <a:spcPct val="80000"/>
              </a:lnSpc>
              <a:spcBef>
                <a:spcPct val="0"/>
              </a:spcBef>
              <a:buFont typeface="Wingdings" panose="05000000000000000000" pitchFamily="2" charset="2"/>
              <a:buNone/>
            </a:pPr>
            <a:r>
              <a:rPr lang="en-US" altLang="zh-CN" sz="2000" dirty="0">
                <a:effectLst/>
              </a:rPr>
              <a:t>		ADD	AX</a:t>
            </a:r>
            <a:r>
              <a:rPr lang="zh-CN" altLang="en-US" sz="2000" dirty="0">
                <a:effectLst/>
              </a:rPr>
              <a:t>，</a:t>
            </a:r>
            <a:r>
              <a:rPr lang="en-US" altLang="zh-CN" sz="2000" dirty="0">
                <a:effectLst/>
              </a:rPr>
              <a:t>Y</a:t>
            </a:r>
          </a:p>
          <a:p>
            <a:pPr eaLnBrk="1" hangingPunct="1">
              <a:lnSpc>
                <a:spcPct val="80000"/>
              </a:lnSpc>
              <a:spcBef>
                <a:spcPct val="0"/>
              </a:spcBef>
              <a:buFont typeface="Wingdings" panose="05000000000000000000" pitchFamily="2" charset="2"/>
              <a:buNone/>
            </a:pPr>
            <a:r>
              <a:rPr lang="en-US" altLang="zh-CN" sz="2000" dirty="0">
                <a:effectLst/>
              </a:rPr>
              <a:t>		MOV	Z</a:t>
            </a:r>
            <a:r>
              <a:rPr lang="zh-CN" altLang="en-US" sz="2000" dirty="0">
                <a:effectLst/>
              </a:rPr>
              <a:t>，</a:t>
            </a:r>
            <a:r>
              <a:rPr lang="en-US" altLang="zh-CN" sz="2000" dirty="0">
                <a:effectLst/>
              </a:rPr>
              <a:t>AX</a:t>
            </a:r>
          </a:p>
          <a:p>
            <a:pPr eaLnBrk="1" hangingPunct="1">
              <a:lnSpc>
                <a:spcPct val="80000"/>
              </a:lnSpc>
              <a:spcBef>
                <a:spcPct val="0"/>
              </a:spcBef>
              <a:buFont typeface="Wingdings" panose="05000000000000000000" pitchFamily="2" charset="2"/>
              <a:buNone/>
            </a:pPr>
            <a:r>
              <a:rPr lang="en-US" altLang="zh-CN" sz="2000" dirty="0">
                <a:effectLst/>
              </a:rPr>
              <a:t>		POP	AX</a:t>
            </a:r>
          </a:p>
          <a:p>
            <a:pPr eaLnBrk="1" hangingPunct="1">
              <a:lnSpc>
                <a:spcPct val="80000"/>
              </a:lnSpc>
              <a:spcBef>
                <a:spcPct val="0"/>
              </a:spcBef>
              <a:buFont typeface="Wingdings" panose="05000000000000000000" pitchFamily="2" charset="2"/>
              <a:buNone/>
            </a:pPr>
            <a:r>
              <a:rPr lang="en-US" altLang="zh-CN" sz="2000" dirty="0">
                <a:effectLst/>
              </a:rPr>
              <a:t>	ENDM</a:t>
            </a:r>
            <a:endParaRPr kumimoji="0" lang="en-US" altLang="zh-CN" sz="2000" dirty="0">
              <a:effectLst/>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extLst>
      <p:ext uri="{BB962C8B-B14F-4D97-AF65-F5344CB8AC3E}">
        <p14:creationId xmlns:p14="http://schemas.microsoft.com/office/powerpoint/2010/main" val="31172435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2120" y="908720"/>
            <a:ext cx="836835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000099"/>
                </a:solidFill>
                <a:latin typeface="+mn-lt"/>
              </a:rPr>
              <a:t>宏定义：</a:t>
            </a:r>
            <a:endParaRPr lang="en-US" altLang="zh-CN" b="1" dirty="0">
              <a:solidFill>
                <a:srgbClr val="FF3300"/>
              </a:solidFill>
              <a:latin typeface="+mn-lt"/>
              <a:ea typeface="华文新魏" panose="02010800040101010101" pitchFamily="2" charset="-122"/>
            </a:endParaRPr>
          </a:p>
          <a:p>
            <a:r>
              <a:rPr lang="en-US" altLang="zh-CN" b="1" dirty="0" smtClean="0">
                <a:latin typeface="+mn-lt"/>
              </a:rPr>
              <a:t>	</a:t>
            </a:r>
            <a:r>
              <a:rPr lang="zh-CN" altLang="en-US" b="1" dirty="0" smtClean="0">
                <a:latin typeface="+mn-lt"/>
              </a:rPr>
              <a:t>由</a:t>
            </a:r>
            <a:r>
              <a:rPr lang="zh-CN" altLang="en-US" b="1" dirty="0">
                <a:latin typeface="+mn-lt"/>
              </a:rPr>
              <a:t>伪指令</a:t>
            </a:r>
            <a:r>
              <a:rPr lang="en-US" altLang="zh-CN" b="1" dirty="0">
                <a:solidFill>
                  <a:srgbClr val="FF3300"/>
                </a:solidFill>
                <a:latin typeface="+mn-lt"/>
              </a:rPr>
              <a:t>MACRO</a:t>
            </a:r>
            <a:r>
              <a:rPr lang="zh-CN" altLang="en-US" b="1" dirty="0">
                <a:latin typeface="+mn-lt"/>
              </a:rPr>
              <a:t>与</a:t>
            </a:r>
            <a:r>
              <a:rPr lang="en-US" altLang="zh-CN" b="1" dirty="0">
                <a:solidFill>
                  <a:srgbClr val="FF3300"/>
                </a:solidFill>
                <a:latin typeface="+mn-lt"/>
              </a:rPr>
              <a:t>ENDM</a:t>
            </a:r>
            <a:r>
              <a:rPr lang="zh-CN" altLang="en-US" b="1" dirty="0">
                <a:latin typeface="+mn-lt"/>
              </a:rPr>
              <a:t>实现。</a:t>
            </a:r>
          </a:p>
          <a:p>
            <a:r>
              <a:rPr lang="zh-CN" altLang="en-US" b="1" dirty="0">
                <a:solidFill>
                  <a:schemeClr val="tx2"/>
                </a:solidFill>
                <a:latin typeface="+mn-lt"/>
              </a:rPr>
              <a:t>形式如下：</a:t>
            </a:r>
          </a:p>
          <a:p>
            <a:r>
              <a:rPr lang="zh-CN" altLang="en-US" b="1" dirty="0">
                <a:latin typeface="+mn-lt"/>
              </a:rPr>
              <a:t>       </a:t>
            </a:r>
            <a:r>
              <a:rPr lang="zh-CN" altLang="en-US" sz="2000" b="1" dirty="0">
                <a:latin typeface="+mn-lt"/>
              </a:rPr>
              <a:t> </a:t>
            </a:r>
            <a:r>
              <a:rPr lang="zh-CN" altLang="en-US" sz="2000" b="1" dirty="0">
                <a:solidFill>
                  <a:srgbClr val="0000FF"/>
                </a:solidFill>
                <a:latin typeface="+mn-lt"/>
              </a:rPr>
              <a:t>宏指令名  </a:t>
            </a:r>
            <a:r>
              <a:rPr lang="zh-CN" altLang="en-US" sz="2000" b="1" dirty="0" smtClean="0">
                <a:solidFill>
                  <a:srgbClr val="0000FF"/>
                </a:solidFill>
                <a:latin typeface="+mn-lt"/>
              </a:rPr>
              <a:t> </a:t>
            </a:r>
            <a:r>
              <a:rPr lang="en-US" altLang="zh-CN" sz="2000" b="1" dirty="0">
                <a:solidFill>
                  <a:srgbClr val="FF3300"/>
                </a:solidFill>
                <a:latin typeface="+mn-lt"/>
              </a:rPr>
              <a:t>MACRO    </a:t>
            </a:r>
            <a:r>
              <a:rPr lang="en-US" altLang="zh-CN" sz="2000" b="1" dirty="0">
                <a:solidFill>
                  <a:srgbClr val="0000FF"/>
                </a:solidFill>
                <a:latin typeface="+mn-lt"/>
              </a:rPr>
              <a:t>[</a:t>
            </a:r>
            <a:r>
              <a:rPr lang="zh-CN" altLang="en-US" sz="2000" b="1" dirty="0">
                <a:solidFill>
                  <a:srgbClr val="0000FF"/>
                </a:solidFill>
                <a:latin typeface="+mn-lt"/>
              </a:rPr>
              <a:t>形式参数表</a:t>
            </a:r>
            <a:r>
              <a:rPr lang="en-US" altLang="zh-CN" sz="2000" b="1" dirty="0">
                <a:solidFill>
                  <a:srgbClr val="0000FF"/>
                </a:solidFill>
                <a:latin typeface="+mn-lt"/>
              </a:rPr>
              <a:t>]</a:t>
            </a:r>
          </a:p>
          <a:p>
            <a:r>
              <a:rPr lang="en-US" altLang="zh-CN" sz="2000" b="1" dirty="0">
                <a:latin typeface="+mn-lt"/>
              </a:rPr>
              <a:t>    		   </a:t>
            </a:r>
            <a:r>
              <a:rPr lang="en-US" altLang="zh-CN" sz="2000" b="1" dirty="0" smtClean="0">
                <a:latin typeface="+mn-lt"/>
              </a:rPr>
              <a:t> </a:t>
            </a:r>
            <a:r>
              <a:rPr lang="zh-CN" altLang="en-US" sz="2000" b="1" dirty="0">
                <a:latin typeface="+mn-lt"/>
              </a:rPr>
              <a:t>．．．		</a:t>
            </a:r>
            <a:r>
              <a:rPr lang="en-US" altLang="zh-CN" sz="2000" b="1" dirty="0">
                <a:latin typeface="+mn-lt"/>
              </a:rPr>
              <a:t>; </a:t>
            </a:r>
            <a:r>
              <a:rPr lang="zh-CN" altLang="en-US" sz="2000" b="1" dirty="0">
                <a:latin typeface="+mn-lt"/>
              </a:rPr>
              <a:t>宏</a:t>
            </a:r>
            <a:r>
              <a:rPr lang="zh-CN" altLang="en-US" sz="2000" b="1" dirty="0" smtClean="0">
                <a:latin typeface="+mn-lt"/>
              </a:rPr>
              <a:t>体</a:t>
            </a:r>
            <a:endParaRPr lang="en-US" altLang="zh-CN" sz="2000" b="1" dirty="0" smtClean="0">
              <a:latin typeface="+mn-lt"/>
            </a:endParaRPr>
          </a:p>
          <a:p>
            <a:r>
              <a:rPr lang="en-US" altLang="zh-CN" sz="2000" dirty="0">
                <a:latin typeface="+mn-lt"/>
              </a:rPr>
              <a:t>	</a:t>
            </a:r>
            <a:r>
              <a:rPr lang="en-US" altLang="zh-CN" sz="2000" dirty="0" smtClean="0">
                <a:latin typeface="+mn-lt"/>
              </a:rPr>
              <a:t>	    </a:t>
            </a:r>
            <a:r>
              <a:rPr lang="zh-CN" altLang="en-US" sz="2000" dirty="0" smtClean="0"/>
              <a:t>．</a:t>
            </a:r>
            <a:r>
              <a:rPr lang="zh-CN" altLang="en-US" sz="2000" dirty="0"/>
              <a:t>．．		</a:t>
            </a:r>
            <a:r>
              <a:rPr lang="en-US" altLang="zh-CN" sz="2000" dirty="0"/>
              <a:t>; </a:t>
            </a:r>
            <a:r>
              <a:rPr lang="zh-CN" altLang="en-US" sz="2000" dirty="0"/>
              <a:t>宏体</a:t>
            </a:r>
            <a:r>
              <a:rPr lang="en-US" altLang="zh-CN" sz="2000" dirty="0" smtClean="0">
                <a:latin typeface="+mn-lt"/>
              </a:rPr>
              <a:t>	</a:t>
            </a:r>
            <a:endParaRPr lang="zh-CN" altLang="en-US" sz="2000" b="1" dirty="0">
              <a:latin typeface="+mn-lt"/>
            </a:endParaRPr>
          </a:p>
          <a:p>
            <a:r>
              <a:rPr lang="zh-CN" altLang="en-US" sz="2000" b="1" dirty="0">
                <a:latin typeface="+mn-lt"/>
              </a:rPr>
              <a:t>    		   </a:t>
            </a:r>
            <a:r>
              <a:rPr lang="zh-CN" altLang="en-US" sz="2000" b="1" dirty="0" smtClean="0">
                <a:latin typeface="+mn-lt"/>
              </a:rPr>
              <a:t> </a:t>
            </a:r>
            <a:r>
              <a:rPr lang="en-US" altLang="zh-CN" sz="2000" b="1" dirty="0" smtClean="0">
                <a:solidFill>
                  <a:srgbClr val="FF3300"/>
                </a:solidFill>
                <a:latin typeface="+mn-lt"/>
              </a:rPr>
              <a:t>ENDM</a:t>
            </a:r>
            <a:r>
              <a:rPr lang="zh-CN" altLang="en-US" sz="2000" b="1" dirty="0">
                <a:solidFill>
                  <a:srgbClr val="FF3300"/>
                </a:solidFill>
                <a:latin typeface="+mn-lt"/>
              </a:rPr>
              <a:t>（和子程序不同，ENDM之前不用写宏名）</a:t>
            </a:r>
          </a:p>
        </p:txBody>
      </p:sp>
      <p:sp>
        <p:nvSpPr>
          <p:cNvPr id="12294" name="Rectangle 6"/>
          <p:cNvSpPr>
            <a:spLocks noChangeArrowheads="1"/>
          </p:cNvSpPr>
          <p:nvPr/>
        </p:nvSpPr>
        <p:spPr bwMode="auto">
          <a:xfrm>
            <a:off x="571500" y="3400382"/>
            <a:ext cx="8157210" cy="321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b="1" dirty="0">
                <a:latin typeface="宋体" panose="02010600030101010101" pitchFamily="2" charset="-122"/>
              </a:rPr>
              <a:t>说明：</a:t>
            </a:r>
          </a:p>
          <a:p>
            <a:pPr marL="342900" indent="-342900">
              <a:spcBef>
                <a:spcPct val="15000"/>
              </a:spcBef>
              <a:buFont typeface="Wingdings" panose="05000000000000000000" pitchFamily="2" charset="2"/>
              <a:buChar char="u"/>
            </a:pPr>
            <a:r>
              <a:rPr lang="zh-CN" altLang="en-US" b="0" dirty="0">
                <a:solidFill>
                  <a:srgbClr val="CC0000"/>
                </a:solidFill>
                <a:latin typeface="+mn-lt"/>
              </a:rPr>
              <a:t>宏指令名</a:t>
            </a:r>
            <a:r>
              <a:rPr lang="zh-CN" altLang="en-US" b="0" dirty="0">
                <a:latin typeface="+mn-lt"/>
              </a:rPr>
              <a:t>由编程者自定，但必须符合标号的命名规则。</a:t>
            </a:r>
          </a:p>
          <a:p>
            <a:pPr marL="342900" indent="-342900">
              <a:spcBef>
                <a:spcPct val="15000"/>
              </a:spcBef>
              <a:buFont typeface="Wingdings" panose="05000000000000000000" pitchFamily="2" charset="2"/>
              <a:buChar char="u"/>
            </a:pPr>
            <a:r>
              <a:rPr lang="en-US" altLang="zh-CN" b="0" dirty="0">
                <a:solidFill>
                  <a:srgbClr val="CC0000"/>
                </a:solidFill>
                <a:latin typeface="+mn-lt"/>
              </a:rPr>
              <a:t>MACRO</a:t>
            </a:r>
            <a:r>
              <a:rPr lang="zh-CN" altLang="en-US" b="0" dirty="0">
                <a:latin typeface="+mn-lt"/>
              </a:rPr>
              <a:t>和</a:t>
            </a:r>
            <a:r>
              <a:rPr lang="en-US" altLang="zh-CN" b="0" dirty="0">
                <a:solidFill>
                  <a:srgbClr val="CC0000"/>
                </a:solidFill>
                <a:latin typeface="+mn-lt"/>
              </a:rPr>
              <a:t>ENDM</a:t>
            </a:r>
            <a:r>
              <a:rPr lang="zh-CN" altLang="en-US" b="0" dirty="0">
                <a:latin typeface="+mn-lt"/>
              </a:rPr>
              <a:t>是一对伪指令，分别表示宏定义的开始和结束。</a:t>
            </a:r>
          </a:p>
          <a:p>
            <a:pPr marL="342900" indent="-342900">
              <a:spcBef>
                <a:spcPct val="15000"/>
              </a:spcBef>
              <a:buFont typeface="Wingdings" panose="05000000000000000000" pitchFamily="2" charset="2"/>
              <a:buChar char="u"/>
            </a:pPr>
            <a:r>
              <a:rPr lang="zh-CN" altLang="en-US" b="0" dirty="0">
                <a:latin typeface="+mn-lt"/>
              </a:rPr>
              <a:t>宏体必须是指令、伪指令及宏指令构成的程序段。</a:t>
            </a:r>
          </a:p>
          <a:p>
            <a:pPr marL="342900" indent="-342900">
              <a:buFont typeface="Wingdings" panose="05000000000000000000" pitchFamily="2" charset="2"/>
              <a:buChar char="u"/>
            </a:pPr>
            <a:r>
              <a:rPr lang="zh-CN" altLang="en-US" b="0" dirty="0">
                <a:latin typeface="宋体" panose="02010600030101010101" pitchFamily="2" charset="-122"/>
              </a:rPr>
              <a:t>实参和形参的个数可以不等，若调用时的实参个数多于形参个数，则多余的部分被忽略；若实参个数小于形参个数，则多余的形参假定为空（</a:t>
            </a:r>
            <a:r>
              <a:rPr lang="en-US" altLang="zh-CN" b="0" dirty="0">
                <a:latin typeface="宋体" panose="02010600030101010101" pitchFamily="2" charset="-122"/>
              </a:rPr>
              <a:t>NULL</a:t>
            </a:r>
            <a:r>
              <a:rPr lang="zh-CN" altLang="en-US" b="0" dirty="0">
                <a:latin typeface="宋体" panose="02010600030101010101" pitchFamily="2" charset="-122"/>
              </a:rPr>
              <a:t>）。</a:t>
            </a:r>
            <a:endParaRPr lang="en-US" altLang="zh-CN" b="0" dirty="0">
              <a:latin typeface="宋体" panose="0201060003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539552" y="1101130"/>
            <a:ext cx="8147050" cy="4980758"/>
          </a:xfrm>
        </p:spPr>
        <p:txBody>
          <a:bodyPr/>
          <a:lstStyle/>
          <a:p>
            <a:pPr eaLnBrk="1" hangingPunct="1">
              <a:lnSpc>
                <a:spcPct val="90000"/>
              </a:lnSpc>
              <a:buFont typeface="Wingdings" panose="05000000000000000000" pitchFamily="2" charset="2"/>
              <a:buNone/>
            </a:pPr>
            <a:r>
              <a:rPr lang="zh-CN" altLang="en-US" sz="2000" dirty="0">
                <a:effectLst/>
              </a:rPr>
              <a:t>宏调用：</a:t>
            </a:r>
          </a:p>
          <a:p>
            <a:pPr eaLnBrk="1" hangingPunct="1">
              <a:lnSpc>
                <a:spcPct val="90000"/>
              </a:lnSpc>
              <a:buFont typeface="Wingdings" panose="05000000000000000000" pitchFamily="2" charset="2"/>
              <a:buNone/>
            </a:pPr>
            <a:r>
              <a:rPr lang="zh-CN" altLang="en-US" sz="2000" dirty="0">
                <a:effectLst/>
              </a:rPr>
              <a:t>	</a:t>
            </a:r>
            <a:r>
              <a:rPr lang="en-US" altLang="zh-CN" sz="2000" dirty="0">
                <a:effectLst/>
              </a:rPr>
              <a:t>DEFMAC	SUBTRACT</a:t>
            </a:r>
            <a:r>
              <a:rPr lang="zh-CN" altLang="en-US" sz="2000" dirty="0">
                <a:effectLst/>
              </a:rPr>
              <a:t>，</a:t>
            </a:r>
            <a:r>
              <a:rPr lang="en-US" altLang="zh-CN" sz="2000" dirty="0">
                <a:effectLst/>
              </a:rPr>
              <a:t>SUB	;</a:t>
            </a:r>
            <a:r>
              <a:rPr lang="zh-CN" altLang="en-US" sz="2000" dirty="0">
                <a:effectLst/>
              </a:rPr>
              <a:t>能形成减法宏定义</a:t>
            </a:r>
          </a:p>
          <a:p>
            <a:pPr eaLnBrk="1" hangingPunct="1">
              <a:lnSpc>
                <a:spcPct val="90000"/>
              </a:lnSpc>
              <a:buFont typeface="Wingdings" panose="05000000000000000000" pitchFamily="2" charset="2"/>
              <a:buNone/>
            </a:pPr>
            <a:r>
              <a:rPr lang="zh-CN" altLang="en-US" sz="2000" dirty="0">
                <a:effectLst/>
              </a:rPr>
              <a:t>宏调用：</a:t>
            </a:r>
          </a:p>
          <a:p>
            <a:pPr eaLnBrk="1" hangingPunct="1">
              <a:lnSpc>
                <a:spcPct val="90000"/>
              </a:lnSpc>
              <a:buFont typeface="Wingdings" panose="05000000000000000000" pitchFamily="2" charset="2"/>
              <a:buNone/>
            </a:pPr>
            <a:r>
              <a:rPr lang="zh-CN" altLang="en-US" sz="2000" dirty="0">
                <a:effectLst/>
              </a:rPr>
              <a:t>	</a:t>
            </a:r>
            <a:r>
              <a:rPr lang="en-US" altLang="zh-CN" sz="2000" dirty="0">
                <a:effectLst/>
              </a:rPr>
              <a:t>DEFMAC	LOGOR</a:t>
            </a:r>
            <a:r>
              <a:rPr lang="zh-CN" altLang="en-US" sz="2000" dirty="0">
                <a:effectLst/>
              </a:rPr>
              <a:t>，</a:t>
            </a:r>
            <a:r>
              <a:rPr lang="en-US" altLang="zh-CN" sz="2000" dirty="0">
                <a:effectLst/>
              </a:rPr>
              <a:t>OR    	;</a:t>
            </a:r>
            <a:r>
              <a:rPr lang="zh-CN" altLang="en-US" sz="2000" dirty="0">
                <a:effectLst/>
              </a:rPr>
              <a:t>能形成逻辑或宏定义</a:t>
            </a:r>
          </a:p>
          <a:p>
            <a:pPr eaLnBrk="1" hangingPunct="1">
              <a:lnSpc>
                <a:spcPct val="90000"/>
              </a:lnSpc>
              <a:buFont typeface="Wingdings" panose="05000000000000000000" pitchFamily="2" charset="2"/>
              <a:buNone/>
            </a:pPr>
            <a:endParaRPr lang="zh-CN" altLang="en-US" sz="2000" dirty="0">
              <a:effectLst/>
            </a:endParaRPr>
          </a:p>
          <a:p>
            <a:pPr eaLnBrk="1" hangingPunct="1">
              <a:lnSpc>
                <a:spcPct val="90000"/>
              </a:lnSpc>
              <a:buFont typeface="Wingdings" panose="05000000000000000000" pitchFamily="2" charset="2"/>
              <a:buNone/>
            </a:pPr>
            <a:r>
              <a:rPr lang="zh-CN" altLang="en-US" sz="2000" dirty="0">
                <a:effectLst/>
              </a:rPr>
              <a:t>在形成这些宏定义以后，就可以使用宏调用，如加法宏定义宏调用</a:t>
            </a:r>
            <a:r>
              <a:rPr lang="en-US" altLang="zh-CN" sz="2000" dirty="0">
                <a:effectLst/>
              </a:rPr>
              <a:t>:</a:t>
            </a:r>
          </a:p>
          <a:p>
            <a:pPr eaLnBrk="1" hangingPunct="1">
              <a:lnSpc>
                <a:spcPct val="90000"/>
              </a:lnSpc>
              <a:buFont typeface="Wingdings" panose="05000000000000000000" pitchFamily="2" charset="2"/>
              <a:buNone/>
            </a:pPr>
            <a:r>
              <a:rPr lang="en-US" altLang="zh-CN" sz="2000" dirty="0">
                <a:effectLst/>
              </a:rPr>
              <a:t>	ADDITION		VAR1</a:t>
            </a:r>
            <a:r>
              <a:rPr lang="zh-CN" altLang="en-US" sz="2000" dirty="0">
                <a:effectLst/>
              </a:rPr>
              <a:t>，</a:t>
            </a:r>
            <a:r>
              <a:rPr lang="en-US" altLang="zh-CN" sz="2000" dirty="0">
                <a:effectLst/>
              </a:rPr>
              <a:t>VAR2</a:t>
            </a:r>
            <a:r>
              <a:rPr lang="zh-CN" altLang="en-US" sz="2000" dirty="0">
                <a:effectLst/>
              </a:rPr>
              <a:t>，</a:t>
            </a:r>
            <a:r>
              <a:rPr lang="en-US" altLang="zh-CN" sz="2000" dirty="0">
                <a:effectLst/>
              </a:rPr>
              <a:t>VAR3</a:t>
            </a:r>
          </a:p>
          <a:p>
            <a:pPr eaLnBrk="1" hangingPunct="1">
              <a:lnSpc>
                <a:spcPct val="90000"/>
              </a:lnSpc>
              <a:buFont typeface="Wingdings" panose="05000000000000000000" pitchFamily="2" charset="2"/>
              <a:buNone/>
            </a:pPr>
            <a:r>
              <a:rPr lang="zh-CN" altLang="en-US" sz="2000" dirty="0">
                <a:effectLst/>
              </a:rPr>
              <a:t>宏展开：</a:t>
            </a:r>
          </a:p>
          <a:p>
            <a:pPr eaLnBrk="1" hangingPunct="1">
              <a:lnSpc>
                <a:spcPct val="90000"/>
              </a:lnSpc>
              <a:buFont typeface="Wingdings" panose="05000000000000000000" pitchFamily="2" charset="2"/>
              <a:buNone/>
            </a:pPr>
            <a:r>
              <a:rPr lang="en-US" altLang="zh-CN" sz="2000" dirty="0">
                <a:effectLst/>
              </a:rPr>
              <a:t>1		PUSH	AX</a:t>
            </a:r>
          </a:p>
          <a:p>
            <a:pPr eaLnBrk="1" hangingPunct="1">
              <a:lnSpc>
                <a:spcPct val="90000"/>
              </a:lnSpc>
              <a:buFont typeface="Wingdings" panose="05000000000000000000" pitchFamily="2" charset="2"/>
              <a:buNone/>
            </a:pPr>
            <a:r>
              <a:rPr lang="en-US" altLang="zh-CN" sz="2000" dirty="0">
                <a:effectLst/>
              </a:rPr>
              <a:t>1		MOV	AX</a:t>
            </a:r>
            <a:r>
              <a:rPr lang="zh-CN" altLang="en-US" sz="2000" dirty="0">
                <a:effectLst/>
              </a:rPr>
              <a:t>，</a:t>
            </a:r>
            <a:r>
              <a:rPr lang="en-US" altLang="zh-CN" sz="2000" dirty="0">
                <a:effectLst/>
              </a:rPr>
              <a:t>VAR1</a:t>
            </a:r>
          </a:p>
          <a:p>
            <a:pPr eaLnBrk="1" hangingPunct="1">
              <a:lnSpc>
                <a:spcPct val="90000"/>
              </a:lnSpc>
              <a:buFont typeface="Wingdings" panose="05000000000000000000" pitchFamily="2" charset="2"/>
              <a:buNone/>
            </a:pPr>
            <a:r>
              <a:rPr lang="en-US" altLang="zh-CN" sz="2000" dirty="0">
                <a:effectLst/>
              </a:rPr>
              <a:t>1		ADD	AX</a:t>
            </a:r>
            <a:r>
              <a:rPr lang="zh-CN" altLang="en-US" sz="2000" dirty="0">
                <a:effectLst/>
              </a:rPr>
              <a:t>，</a:t>
            </a:r>
            <a:r>
              <a:rPr lang="en-US" altLang="zh-CN" sz="2000" dirty="0">
                <a:effectLst/>
              </a:rPr>
              <a:t>VAR2</a:t>
            </a:r>
          </a:p>
          <a:p>
            <a:pPr eaLnBrk="1" hangingPunct="1">
              <a:lnSpc>
                <a:spcPct val="90000"/>
              </a:lnSpc>
              <a:buFont typeface="Wingdings" panose="05000000000000000000" pitchFamily="2" charset="2"/>
              <a:buNone/>
            </a:pPr>
            <a:r>
              <a:rPr lang="en-US" altLang="zh-CN" sz="2000" dirty="0">
                <a:effectLst/>
              </a:rPr>
              <a:t>1		MOV	VAR3</a:t>
            </a:r>
            <a:r>
              <a:rPr lang="zh-CN" altLang="en-US" sz="2000" dirty="0">
                <a:effectLst/>
              </a:rPr>
              <a:t>，</a:t>
            </a:r>
            <a:r>
              <a:rPr lang="en-US" altLang="zh-CN" sz="2000" dirty="0">
                <a:effectLst/>
              </a:rPr>
              <a:t>AX</a:t>
            </a:r>
          </a:p>
          <a:p>
            <a:pPr eaLnBrk="1" hangingPunct="1">
              <a:lnSpc>
                <a:spcPct val="90000"/>
              </a:lnSpc>
              <a:buFont typeface="Wingdings" panose="05000000000000000000" pitchFamily="2" charset="2"/>
              <a:buNone/>
            </a:pPr>
            <a:r>
              <a:rPr lang="en-US" altLang="zh-CN" sz="2000" dirty="0">
                <a:effectLst/>
              </a:rPr>
              <a:t>1		POP	AX</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extLst>
      <p:ext uri="{BB962C8B-B14F-4D97-AF65-F5344CB8AC3E}">
        <p14:creationId xmlns:p14="http://schemas.microsoft.com/office/powerpoint/2010/main" val="173007282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p:cNvSpPr>
            <a:spLocks noGrp="1" noChangeArrowheads="1"/>
          </p:cNvSpPr>
          <p:nvPr>
            <p:ph type="body" idx="1"/>
          </p:nvPr>
        </p:nvSpPr>
        <p:spPr>
          <a:xfrm>
            <a:off x="431540" y="908720"/>
            <a:ext cx="8147050" cy="4980758"/>
          </a:xfrm>
        </p:spPr>
        <p:txBody>
          <a:bodyPr/>
          <a:lstStyle/>
          <a:p>
            <a:pPr eaLnBrk="1" hangingPunct="1">
              <a:lnSpc>
                <a:spcPct val="90000"/>
              </a:lnSpc>
              <a:buNone/>
            </a:pPr>
            <a:r>
              <a:rPr lang="en-US" altLang="zh-CN" sz="1600" b="0" dirty="0">
                <a:effectLst/>
              </a:rPr>
              <a:t>DEFMAC	MACRO	MACNAM,OPERATOR</a:t>
            </a:r>
          </a:p>
          <a:p>
            <a:pPr eaLnBrk="1" hangingPunct="1">
              <a:lnSpc>
                <a:spcPct val="90000"/>
              </a:lnSpc>
              <a:buNone/>
            </a:pPr>
            <a:r>
              <a:rPr lang="en-US" altLang="zh-CN" sz="1600" b="0" dirty="0">
                <a:effectLst/>
              </a:rPr>
              <a:t>	MACNAM	   MACRO	X,Y,Z</a:t>
            </a:r>
          </a:p>
          <a:p>
            <a:pPr eaLnBrk="1" hangingPunct="1">
              <a:lnSpc>
                <a:spcPct val="90000"/>
              </a:lnSpc>
              <a:buNone/>
            </a:pPr>
            <a:r>
              <a:rPr lang="en-US" altLang="zh-CN" sz="1600" b="0" dirty="0">
                <a:effectLst/>
              </a:rPr>
              <a:t>		…</a:t>
            </a:r>
          </a:p>
          <a:p>
            <a:pPr eaLnBrk="1" hangingPunct="1">
              <a:lnSpc>
                <a:spcPct val="90000"/>
              </a:lnSpc>
              <a:buNone/>
            </a:pPr>
            <a:r>
              <a:rPr lang="en-US" altLang="zh-CN" sz="1600" b="0" dirty="0">
                <a:effectLst/>
              </a:rPr>
              <a:t>	ENDM</a:t>
            </a:r>
          </a:p>
          <a:p>
            <a:pPr eaLnBrk="1" hangingPunct="1">
              <a:lnSpc>
                <a:spcPct val="90000"/>
              </a:lnSpc>
              <a:buNone/>
            </a:pPr>
            <a:r>
              <a:rPr lang="en-US" altLang="zh-CN" sz="1600" b="0" dirty="0">
                <a:effectLst/>
              </a:rPr>
              <a:t>ENDM</a:t>
            </a:r>
          </a:p>
          <a:p>
            <a:pPr eaLnBrk="1" hangingPunct="1">
              <a:lnSpc>
                <a:spcPct val="90000"/>
              </a:lnSpc>
              <a:buNone/>
            </a:pPr>
            <a:r>
              <a:rPr lang="en-US" altLang="zh-CN" sz="1600" b="0" dirty="0">
                <a:effectLst/>
              </a:rPr>
              <a:t>DATAS SEGMENT</a:t>
            </a:r>
          </a:p>
          <a:p>
            <a:pPr eaLnBrk="1" hangingPunct="1">
              <a:lnSpc>
                <a:spcPct val="90000"/>
              </a:lnSpc>
              <a:buNone/>
            </a:pPr>
            <a:r>
              <a:rPr lang="en-US" altLang="zh-CN" sz="1600" b="0" dirty="0">
                <a:effectLst/>
              </a:rPr>
              <a:t>    VAR1 </a:t>
            </a:r>
            <a:r>
              <a:rPr lang="en-US" altLang="zh-CN" sz="1600" b="0" dirty="0" err="1">
                <a:effectLst/>
              </a:rPr>
              <a:t>dw</a:t>
            </a:r>
            <a:r>
              <a:rPr lang="en-US" altLang="zh-CN" sz="1600" b="0" dirty="0">
                <a:effectLst/>
              </a:rPr>
              <a:t> 100</a:t>
            </a:r>
          </a:p>
          <a:p>
            <a:pPr eaLnBrk="1" hangingPunct="1">
              <a:lnSpc>
                <a:spcPct val="90000"/>
              </a:lnSpc>
              <a:buNone/>
            </a:pPr>
            <a:r>
              <a:rPr lang="en-US" altLang="zh-CN" sz="1600" b="0" dirty="0">
                <a:effectLst/>
              </a:rPr>
              <a:t>    VAR2 </a:t>
            </a:r>
            <a:r>
              <a:rPr lang="en-US" altLang="zh-CN" sz="1600" b="0" dirty="0" err="1">
                <a:effectLst/>
              </a:rPr>
              <a:t>dw</a:t>
            </a:r>
            <a:r>
              <a:rPr lang="en-US" altLang="zh-CN" sz="1600" b="0" dirty="0">
                <a:effectLst/>
              </a:rPr>
              <a:t> 50</a:t>
            </a:r>
          </a:p>
          <a:p>
            <a:pPr eaLnBrk="1" hangingPunct="1">
              <a:lnSpc>
                <a:spcPct val="90000"/>
              </a:lnSpc>
              <a:buNone/>
            </a:pPr>
            <a:r>
              <a:rPr lang="en-US" altLang="zh-CN" sz="1600" b="0" dirty="0">
                <a:effectLst/>
              </a:rPr>
              <a:t>    VAR3 </a:t>
            </a:r>
            <a:r>
              <a:rPr lang="en-US" altLang="zh-CN" sz="1600" b="0" dirty="0" err="1">
                <a:effectLst/>
              </a:rPr>
              <a:t>dw</a:t>
            </a:r>
            <a:r>
              <a:rPr lang="en-US" altLang="zh-CN" sz="1600" b="0" dirty="0">
                <a:effectLst/>
              </a:rPr>
              <a:t> 0</a:t>
            </a:r>
          </a:p>
          <a:p>
            <a:pPr eaLnBrk="1" hangingPunct="1">
              <a:lnSpc>
                <a:spcPct val="90000"/>
              </a:lnSpc>
              <a:buNone/>
            </a:pPr>
            <a:r>
              <a:rPr lang="en-US" altLang="zh-CN" sz="1600" b="0" dirty="0">
                <a:effectLst/>
              </a:rPr>
              <a:t>DATAS ENDS</a:t>
            </a:r>
          </a:p>
          <a:p>
            <a:pPr eaLnBrk="1" hangingPunct="1">
              <a:lnSpc>
                <a:spcPct val="90000"/>
              </a:lnSpc>
              <a:buNone/>
            </a:pPr>
            <a:r>
              <a:rPr lang="en-US" altLang="zh-CN" sz="1600" b="0" dirty="0">
                <a:effectLst/>
              </a:rPr>
              <a:t>CODES SEGMENT</a:t>
            </a:r>
          </a:p>
          <a:p>
            <a:pPr eaLnBrk="1" hangingPunct="1">
              <a:lnSpc>
                <a:spcPct val="90000"/>
              </a:lnSpc>
              <a:buNone/>
            </a:pPr>
            <a:r>
              <a:rPr lang="en-US" altLang="zh-CN" sz="1600" b="0" dirty="0">
                <a:effectLst/>
              </a:rPr>
              <a:t>    ASSUME CS:CODES,DS:DATAS</a:t>
            </a:r>
          </a:p>
          <a:p>
            <a:pPr eaLnBrk="1" hangingPunct="1">
              <a:lnSpc>
                <a:spcPct val="90000"/>
              </a:lnSpc>
              <a:buNone/>
            </a:pPr>
            <a:r>
              <a:rPr lang="en-US" altLang="zh-CN" sz="1600" b="0" dirty="0">
                <a:effectLst/>
              </a:rPr>
              <a:t>START:</a:t>
            </a:r>
          </a:p>
          <a:p>
            <a:pPr eaLnBrk="1" hangingPunct="1">
              <a:lnSpc>
                <a:spcPct val="90000"/>
              </a:lnSpc>
              <a:buNone/>
            </a:pPr>
            <a:r>
              <a:rPr lang="en-US" altLang="zh-CN" sz="1600" b="0" dirty="0">
                <a:effectLst/>
              </a:rPr>
              <a:t>    MOV AX,DATAS</a:t>
            </a:r>
          </a:p>
          <a:p>
            <a:pPr eaLnBrk="1" hangingPunct="1">
              <a:lnSpc>
                <a:spcPct val="90000"/>
              </a:lnSpc>
              <a:buNone/>
            </a:pPr>
            <a:r>
              <a:rPr lang="en-US" altLang="zh-CN" sz="1600" b="0" dirty="0">
                <a:effectLst/>
              </a:rPr>
              <a:t>    MOV DS,AX</a:t>
            </a:r>
          </a:p>
          <a:p>
            <a:pPr eaLnBrk="1" hangingPunct="1">
              <a:lnSpc>
                <a:spcPct val="90000"/>
              </a:lnSpc>
              <a:buNone/>
            </a:pPr>
            <a:r>
              <a:rPr lang="en-US" altLang="zh-CN" sz="1600" b="0" dirty="0">
                <a:solidFill>
                  <a:srgbClr val="FF0000"/>
                </a:solidFill>
                <a:effectLst/>
              </a:rPr>
              <a:t>    DEFMAC     ADDITION,ADD</a:t>
            </a:r>
          </a:p>
          <a:p>
            <a:pPr eaLnBrk="1" hangingPunct="1">
              <a:lnSpc>
                <a:spcPct val="90000"/>
              </a:lnSpc>
              <a:buNone/>
            </a:pPr>
            <a:r>
              <a:rPr lang="en-US" altLang="zh-CN" sz="1600" b="0" dirty="0">
                <a:solidFill>
                  <a:srgbClr val="FF0000"/>
                </a:solidFill>
                <a:effectLst/>
              </a:rPr>
              <a:t>    ADDITION  VAR1,VAR2,VAR3</a:t>
            </a:r>
          </a:p>
          <a:p>
            <a:pPr eaLnBrk="1" hangingPunct="1">
              <a:lnSpc>
                <a:spcPct val="90000"/>
              </a:lnSpc>
              <a:buNone/>
            </a:pPr>
            <a:r>
              <a:rPr lang="en-US" altLang="zh-CN" sz="1600" b="0" dirty="0">
                <a:effectLst/>
              </a:rPr>
              <a:t>    MOV AH,4CH</a:t>
            </a:r>
          </a:p>
          <a:p>
            <a:pPr eaLnBrk="1" hangingPunct="1">
              <a:lnSpc>
                <a:spcPct val="90000"/>
              </a:lnSpc>
              <a:buNone/>
            </a:pPr>
            <a:r>
              <a:rPr lang="en-US" altLang="zh-CN" sz="1600" b="0" dirty="0">
                <a:effectLst/>
              </a:rPr>
              <a:t>    INT 21H</a:t>
            </a:r>
          </a:p>
          <a:p>
            <a:pPr eaLnBrk="1" hangingPunct="1">
              <a:lnSpc>
                <a:spcPct val="90000"/>
              </a:lnSpc>
              <a:buNone/>
            </a:pPr>
            <a:r>
              <a:rPr lang="en-US" altLang="zh-CN" sz="1600" b="0" dirty="0">
                <a:effectLst/>
              </a:rPr>
              <a:t>CODES ENDS</a:t>
            </a:r>
          </a:p>
          <a:p>
            <a:pPr eaLnBrk="1" hangingPunct="1">
              <a:lnSpc>
                <a:spcPct val="90000"/>
              </a:lnSpc>
              <a:buNone/>
            </a:pPr>
            <a:r>
              <a:rPr lang="en-US" altLang="zh-CN" sz="1600" b="0" dirty="0">
                <a:effectLst/>
              </a:rPr>
              <a:t>    END START</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1843585"/>
            <a:ext cx="5169520" cy="3790279"/>
          </a:xfrm>
          <a:prstGeom prst="rect">
            <a:avLst/>
          </a:prstGeom>
        </p:spPr>
      </p:pic>
    </p:spTree>
    <p:extLst>
      <p:ext uri="{BB962C8B-B14F-4D97-AF65-F5344CB8AC3E}">
        <p14:creationId xmlns:p14="http://schemas.microsoft.com/office/powerpoint/2010/main" val="143685347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p:cNvSpPr>
            <a:spLocks noChangeArrowheads="1"/>
          </p:cNvSpPr>
          <p:nvPr/>
        </p:nvSpPr>
        <p:spPr bwMode="auto">
          <a:xfrm>
            <a:off x="1043608" y="1232756"/>
            <a:ext cx="7129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dirty="0">
                <a:latin typeface="+mn-lt"/>
              </a:rPr>
              <a:t>例：以下宏定义所定义的宏指令</a:t>
            </a:r>
            <a:r>
              <a:rPr lang="en-US" altLang="zh-CN" b="1" dirty="0">
                <a:latin typeface="+mn-lt"/>
              </a:rPr>
              <a:t>AX10</a:t>
            </a:r>
            <a:r>
              <a:rPr lang="zh-CN" altLang="en-US" b="1" dirty="0">
                <a:latin typeface="+mn-lt"/>
              </a:rPr>
              <a:t>可以实现</a:t>
            </a:r>
          </a:p>
          <a:p>
            <a:r>
              <a:rPr lang="zh-CN" altLang="en-US" b="1" dirty="0">
                <a:latin typeface="+mn-lt"/>
              </a:rPr>
              <a:t>寄存器</a:t>
            </a:r>
            <a:r>
              <a:rPr lang="en-US" altLang="zh-CN" b="1" dirty="0">
                <a:latin typeface="+mn-lt"/>
              </a:rPr>
              <a:t>AX</a:t>
            </a:r>
            <a:r>
              <a:rPr lang="zh-CN" altLang="en-US" b="1" dirty="0">
                <a:latin typeface="+mn-lt"/>
              </a:rPr>
              <a:t>内容乘以</a:t>
            </a:r>
            <a:r>
              <a:rPr lang="en-US" altLang="zh-CN" b="1" dirty="0">
                <a:latin typeface="+mn-lt"/>
              </a:rPr>
              <a:t>10</a:t>
            </a:r>
            <a:r>
              <a:rPr lang="zh-CN" altLang="en-US" b="1" dirty="0">
                <a:latin typeface="+mn-lt"/>
              </a:rPr>
              <a:t>的功能</a:t>
            </a:r>
            <a:r>
              <a:rPr lang="zh-CN" altLang="en-US" b="1" dirty="0" smtClean="0">
                <a:latin typeface="+mn-lt"/>
              </a:rPr>
              <a:t>。（假设不溢出）</a:t>
            </a:r>
            <a:endParaRPr lang="zh-CN" altLang="en-US" b="1" dirty="0">
              <a:latin typeface="+mn-lt"/>
            </a:endParaRPr>
          </a:p>
        </p:txBody>
      </p:sp>
      <p:sp>
        <p:nvSpPr>
          <p:cNvPr id="5128" name="Rectangle 8"/>
          <p:cNvSpPr>
            <a:spLocks noChangeArrowheads="1"/>
          </p:cNvSpPr>
          <p:nvPr/>
        </p:nvSpPr>
        <p:spPr bwMode="auto">
          <a:xfrm>
            <a:off x="1231590" y="2564904"/>
            <a:ext cx="56130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000099"/>
                </a:solidFill>
                <a:latin typeface="+mn-lt"/>
                <a:ea typeface="华文新魏" panose="02010800040101010101" pitchFamily="2" charset="-122"/>
              </a:rPr>
              <a:t>AX10  </a:t>
            </a:r>
            <a:r>
              <a:rPr lang="en-US" altLang="zh-CN" b="1" dirty="0">
                <a:solidFill>
                  <a:srgbClr val="CC0000"/>
                </a:solidFill>
                <a:latin typeface="+mn-lt"/>
                <a:ea typeface="华文新魏" panose="02010800040101010101" pitchFamily="2" charset="-122"/>
              </a:rPr>
              <a:t>MACRO </a:t>
            </a:r>
            <a:r>
              <a:rPr lang="en-US" altLang="zh-CN" b="1" dirty="0">
                <a:solidFill>
                  <a:srgbClr val="000099"/>
                </a:solidFill>
                <a:latin typeface="+mn-lt"/>
                <a:ea typeface="华文新魏" panose="02010800040101010101" pitchFamily="2" charset="-122"/>
              </a:rPr>
              <a:t>              </a:t>
            </a:r>
            <a:r>
              <a:rPr lang="zh-CN" altLang="en-US" b="1" dirty="0">
                <a:solidFill>
                  <a:srgbClr val="000099"/>
                </a:solidFill>
                <a:latin typeface="+mn-lt"/>
                <a:ea typeface="华文新魏" panose="02010800040101010101" pitchFamily="2" charset="-122"/>
              </a:rPr>
              <a:t>；宏名   </a:t>
            </a:r>
            <a:r>
              <a:rPr lang="en-US" altLang="zh-CN" b="1" dirty="0">
                <a:solidFill>
                  <a:srgbClr val="000099"/>
                </a:solidFill>
                <a:latin typeface="+mn-lt"/>
                <a:ea typeface="华文新魏" panose="02010800040101010101" pitchFamily="2" charset="-122"/>
              </a:rPr>
              <a:t>AX10</a:t>
            </a:r>
          </a:p>
          <a:p>
            <a:r>
              <a:rPr lang="en-US" altLang="zh-CN" b="1" dirty="0">
                <a:solidFill>
                  <a:srgbClr val="000099"/>
                </a:solidFill>
                <a:latin typeface="+mn-lt"/>
                <a:ea typeface="华文新魏" panose="02010800040101010101" pitchFamily="2" charset="-122"/>
              </a:rPr>
              <a:t>            PUSH  	DX</a:t>
            </a:r>
          </a:p>
          <a:p>
            <a:r>
              <a:rPr lang="en-US" altLang="zh-CN" b="1" dirty="0">
                <a:solidFill>
                  <a:srgbClr val="000099"/>
                </a:solidFill>
                <a:latin typeface="+mn-lt"/>
                <a:ea typeface="华文新魏" panose="02010800040101010101" pitchFamily="2" charset="-122"/>
              </a:rPr>
              <a:t>            SAL  	AX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1</a:t>
            </a:r>
          </a:p>
          <a:p>
            <a:r>
              <a:rPr lang="en-US" altLang="zh-CN" b="1" dirty="0">
                <a:solidFill>
                  <a:srgbClr val="000099"/>
                </a:solidFill>
                <a:latin typeface="+mn-lt"/>
                <a:ea typeface="华文新魏" panose="02010800040101010101" pitchFamily="2" charset="-122"/>
              </a:rPr>
              <a:t>            MOV  	DX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AX</a:t>
            </a:r>
          </a:p>
          <a:p>
            <a:r>
              <a:rPr lang="en-US" altLang="zh-CN" b="1" dirty="0">
                <a:solidFill>
                  <a:srgbClr val="000099"/>
                </a:solidFill>
                <a:latin typeface="+mn-lt"/>
                <a:ea typeface="华文新魏" panose="02010800040101010101" pitchFamily="2" charset="-122"/>
              </a:rPr>
              <a:t>            SAL  	AX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1</a:t>
            </a:r>
          </a:p>
          <a:p>
            <a:r>
              <a:rPr lang="en-US" altLang="zh-CN" b="1" dirty="0">
                <a:solidFill>
                  <a:srgbClr val="000099"/>
                </a:solidFill>
                <a:latin typeface="+mn-lt"/>
                <a:ea typeface="华文新魏" panose="02010800040101010101" pitchFamily="2" charset="-122"/>
              </a:rPr>
              <a:t>            SAL 	AX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1</a:t>
            </a:r>
          </a:p>
          <a:p>
            <a:r>
              <a:rPr lang="en-US" altLang="zh-CN" b="1" dirty="0">
                <a:solidFill>
                  <a:srgbClr val="000099"/>
                </a:solidFill>
                <a:latin typeface="+mn-lt"/>
                <a:ea typeface="华文新魏" panose="02010800040101010101" pitchFamily="2" charset="-122"/>
              </a:rPr>
              <a:t>            ADD	AX</a:t>
            </a:r>
            <a:r>
              <a:rPr lang="zh-CN" altLang="en-US" b="1" dirty="0">
                <a:solidFill>
                  <a:srgbClr val="000099"/>
                </a:solidFill>
                <a:latin typeface="+mn-lt"/>
                <a:ea typeface="华文新魏" panose="02010800040101010101" pitchFamily="2" charset="-122"/>
              </a:rPr>
              <a:t>，</a:t>
            </a:r>
            <a:r>
              <a:rPr lang="en-US" altLang="zh-CN" b="1" dirty="0">
                <a:solidFill>
                  <a:srgbClr val="000099"/>
                </a:solidFill>
                <a:latin typeface="+mn-lt"/>
                <a:ea typeface="华文新魏" panose="02010800040101010101" pitchFamily="2" charset="-122"/>
              </a:rPr>
              <a:t>DX</a:t>
            </a:r>
          </a:p>
          <a:p>
            <a:r>
              <a:rPr lang="en-US" altLang="zh-CN" b="1" dirty="0">
                <a:solidFill>
                  <a:srgbClr val="000099"/>
                </a:solidFill>
                <a:latin typeface="+mn-lt"/>
                <a:ea typeface="华文新魏" panose="02010800040101010101" pitchFamily="2" charset="-122"/>
              </a:rPr>
              <a:t>            POP  	DX</a:t>
            </a:r>
          </a:p>
          <a:p>
            <a:r>
              <a:rPr lang="en-US" altLang="zh-CN" b="1" dirty="0">
                <a:solidFill>
                  <a:srgbClr val="000099"/>
                </a:solidFill>
                <a:latin typeface="+mn-lt"/>
                <a:ea typeface="华文新魏" panose="02010800040101010101" pitchFamily="2" charset="-122"/>
              </a:rPr>
              <a:t>            </a:t>
            </a:r>
            <a:r>
              <a:rPr lang="en-US" altLang="zh-CN" b="1" dirty="0">
                <a:solidFill>
                  <a:srgbClr val="CC0000"/>
                </a:solidFill>
                <a:latin typeface="+mn-lt"/>
                <a:ea typeface="华文新魏" panose="02010800040101010101" pitchFamily="2" charset="-122"/>
              </a:rPr>
              <a:t>ENDM</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ChangeArrowheads="1"/>
          </p:cNvSpPr>
          <p:nvPr/>
        </p:nvSpPr>
        <p:spPr bwMode="auto">
          <a:xfrm>
            <a:off x="1079612" y="1233282"/>
            <a:ext cx="3456384"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dirty="0">
                <a:solidFill>
                  <a:srgbClr val="0000FF"/>
                </a:solidFill>
                <a:ea typeface="黑体" panose="02010609060101010101" pitchFamily="49" charset="-122"/>
              </a:rPr>
              <a:t>宏调用和宏展开</a:t>
            </a:r>
            <a:endParaRPr lang="en-US" altLang="zh-CN" dirty="0">
              <a:solidFill>
                <a:srgbClr val="0000FF"/>
              </a:solidFill>
              <a:ea typeface="黑体" panose="02010609060101010101" pitchFamily="49" charset="-122"/>
            </a:endParaRPr>
          </a:p>
          <a:p>
            <a:r>
              <a:rPr lang="zh-CN" altLang="en-US" b="1" dirty="0">
                <a:solidFill>
                  <a:srgbClr val="CC0000"/>
                </a:solidFill>
                <a:ea typeface="华文新魏" panose="02010800040101010101" pitchFamily="2" charset="-122"/>
              </a:rPr>
              <a:t>宏调用的格式：</a:t>
            </a:r>
            <a:r>
              <a:rPr lang="zh-CN" altLang="en-US" dirty="0"/>
              <a:t> </a:t>
            </a:r>
          </a:p>
        </p:txBody>
      </p:sp>
      <p:sp>
        <p:nvSpPr>
          <p:cNvPr id="6153" name="Rectangle 9"/>
          <p:cNvSpPr>
            <a:spLocks noChangeArrowheads="1"/>
          </p:cNvSpPr>
          <p:nvPr/>
        </p:nvSpPr>
        <p:spPr bwMode="auto">
          <a:xfrm>
            <a:off x="1331913" y="2203277"/>
            <a:ext cx="32111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latin typeface="华文新魏" panose="02010800040101010101" pitchFamily="2" charset="-122"/>
                <a:ea typeface="华文新魏" panose="02010800040101010101" pitchFamily="2" charset="-122"/>
              </a:rPr>
              <a:t>       </a:t>
            </a:r>
            <a:r>
              <a:rPr lang="zh-CN" altLang="en-US" b="1" dirty="0">
                <a:solidFill>
                  <a:srgbClr val="CC0000"/>
                </a:solidFill>
                <a:latin typeface="华文新魏" panose="02010800040101010101" pitchFamily="2" charset="-122"/>
                <a:ea typeface="华文新魏" panose="02010800040101010101" pitchFamily="2" charset="-122"/>
              </a:rPr>
              <a:t>宏指令名</a:t>
            </a:r>
            <a:r>
              <a:rPr lang="zh-CN" altLang="en-US" b="1" dirty="0">
                <a:latin typeface="华文新魏" panose="02010800040101010101" pitchFamily="2" charset="-122"/>
                <a:ea typeface="华文新魏" panose="02010800040101010101" pitchFamily="2" charset="-122"/>
              </a:rPr>
              <a:t>  </a:t>
            </a:r>
            <a:r>
              <a:rPr lang="en-US" altLang="zh-CN" b="1" dirty="0">
                <a:solidFill>
                  <a:srgbClr val="000099"/>
                </a:solidFill>
                <a:latin typeface="华文新魏" panose="02010800040101010101" pitchFamily="2" charset="-122"/>
                <a:ea typeface="华文新魏" panose="02010800040101010101" pitchFamily="2" charset="-122"/>
              </a:rPr>
              <a:t>[</a:t>
            </a:r>
            <a:r>
              <a:rPr lang="zh-CN" altLang="en-US" b="1" dirty="0">
                <a:solidFill>
                  <a:srgbClr val="000099"/>
                </a:solidFill>
                <a:latin typeface="华文新魏" panose="02010800040101010101" pitchFamily="2" charset="-122"/>
                <a:ea typeface="华文新魏" panose="02010800040101010101" pitchFamily="2" charset="-122"/>
              </a:rPr>
              <a:t>实参表</a:t>
            </a:r>
            <a:r>
              <a:rPr lang="en-US" altLang="zh-CN" b="1" dirty="0">
                <a:solidFill>
                  <a:srgbClr val="000099"/>
                </a:solidFill>
                <a:latin typeface="华文新魏" panose="02010800040101010101" pitchFamily="2" charset="-122"/>
                <a:ea typeface="华文新魏" panose="02010800040101010101" pitchFamily="2" charset="-122"/>
              </a:rPr>
              <a:t>]</a:t>
            </a:r>
          </a:p>
        </p:txBody>
      </p:sp>
      <p:sp>
        <p:nvSpPr>
          <p:cNvPr id="6154" name="Rectangle 10"/>
          <p:cNvSpPr>
            <a:spLocks noChangeArrowheads="1"/>
          </p:cNvSpPr>
          <p:nvPr/>
        </p:nvSpPr>
        <p:spPr bwMode="auto">
          <a:xfrm>
            <a:off x="539750" y="3089992"/>
            <a:ext cx="8353425" cy="301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b="1" dirty="0">
                <a:solidFill>
                  <a:srgbClr val="CC0000"/>
                </a:solidFill>
                <a:ea typeface="华文新魏" panose="02010800040101010101" pitchFamily="2" charset="-122"/>
              </a:rPr>
              <a:t>说明：</a:t>
            </a:r>
          </a:p>
          <a:p>
            <a:pPr marL="342900" indent="-342900">
              <a:spcBef>
                <a:spcPct val="30000"/>
              </a:spcBef>
              <a:buFont typeface="Wingdings" panose="05000000000000000000" pitchFamily="2" charset="2"/>
              <a:buChar char="u"/>
            </a:pPr>
            <a:r>
              <a:rPr lang="zh-CN" altLang="en-US" b="0" dirty="0">
                <a:latin typeface="宋体" panose="02010600030101010101" pitchFamily="2" charset="-122"/>
              </a:rPr>
              <a:t>宏指令名所指定的</a:t>
            </a:r>
            <a:r>
              <a:rPr lang="zh-CN" altLang="en-US" b="0" dirty="0" smtClean="0">
                <a:latin typeface="宋体" panose="02010600030101010101" pitchFamily="2" charset="-122"/>
              </a:rPr>
              <a:t>宏定义</a:t>
            </a:r>
            <a:r>
              <a:rPr lang="zh-CN" altLang="en-US" b="0" dirty="0">
                <a:latin typeface="宋体" panose="02010600030101010101" pitchFamily="2" charset="-122"/>
              </a:rPr>
              <a:t>必须放在该宏调用</a:t>
            </a:r>
            <a:r>
              <a:rPr lang="zh-CN" altLang="en-US" b="0" dirty="0" smtClean="0">
                <a:latin typeface="宋体" panose="02010600030101010101" pitchFamily="2" charset="-122"/>
              </a:rPr>
              <a:t>之前，</a:t>
            </a:r>
            <a:r>
              <a:rPr lang="zh-CN" altLang="en-US" dirty="0" smtClean="0">
                <a:solidFill>
                  <a:srgbClr val="FF0000"/>
                </a:solidFill>
                <a:latin typeface="宋体" panose="02010600030101010101" pitchFamily="2" charset="-122"/>
              </a:rPr>
              <a:t>先定义后调用</a:t>
            </a:r>
            <a:r>
              <a:rPr lang="zh-CN" altLang="en-US" b="0" dirty="0" smtClean="0">
                <a:latin typeface="宋体" panose="02010600030101010101" pitchFamily="2" charset="-122"/>
              </a:rPr>
              <a:t>。</a:t>
            </a:r>
            <a:endParaRPr lang="zh-CN" altLang="en-US" b="0" dirty="0">
              <a:latin typeface="宋体" panose="02010600030101010101" pitchFamily="2" charset="-122"/>
            </a:endParaRPr>
          </a:p>
          <a:p>
            <a:pPr marL="342900" indent="-342900">
              <a:spcBef>
                <a:spcPct val="30000"/>
              </a:spcBef>
              <a:buFont typeface="Wingdings" panose="05000000000000000000" pitchFamily="2" charset="2"/>
              <a:buChar char="u"/>
            </a:pPr>
            <a:r>
              <a:rPr lang="zh-CN" altLang="en-US" b="0" dirty="0">
                <a:latin typeface="宋体" panose="02010600030101010101" pitchFamily="2" charset="-122"/>
              </a:rPr>
              <a:t>实参表通常与宏定义中形参表相对应。当需要使用多个实参时</a:t>
            </a:r>
            <a:r>
              <a:rPr lang="en-US" altLang="zh-CN" b="0" dirty="0">
                <a:latin typeface="宋体" panose="02010600030101010101" pitchFamily="2" charset="-122"/>
              </a:rPr>
              <a:t>,</a:t>
            </a:r>
            <a:r>
              <a:rPr lang="zh-CN" altLang="en-US" b="0" dirty="0">
                <a:latin typeface="宋体" panose="02010600030101010101" pitchFamily="2" charset="-122"/>
              </a:rPr>
              <a:t>各实参之间要用逗号分隔。</a:t>
            </a:r>
          </a:p>
          <a:p>
            <a:pPr marL="342900" indent="-342900">
              <a:spcBef>
                <a:spcPct val="30000"/>
              </a:spcBef>
              <a:buFont typeface="Wingdings" panose="05000000000000000000" pitchFamily="2" charset="2"/>
              <a:buChar char="u"/>
            </a:pPr>
            <a:r>
              <a:rPr lang="zh-CN" altLang="en-US" b="0" dirty="0">
                <a:latin typeface="宋体" panose="02010600030101010101" pitchFamily="2" charset="-122"/>
              </a:rPr>
              <a:t>实参可以为空，也可以是常数、寄存器、存储单元、地址表达式</a:t>
            </a:r>
            <a:r>
              <a:rPr lang="zh-CN" altLang="en-US" b="0" dirty="0" smtClean="0">
                <a:latin typeface="宋体" panose="02010600030101010101" pitchFamily="2" charset="-122"/>
              </a:rPr>
              <a:t>、</a:t>
            </a:r>
            <a:r>
              <a:rPr lang="zh-CN" altLang="en-US" b="0" dirty="0" smtClean="0">
                <a:solidFill>
                  <a:srgbClr val="FF0000"/>
                </a:solidFill>
                <a:latin typeface="宋体" panose="02010600030101010101" pitchFamily="2" charset="-122"/>
              </a:rPr>
              <a:t>操作码</a:t>
            </a:r>
            <a:r>
              <a:rPr lang="zh-CN" altLang="en-US" b="0" dirty="0" smtClean="0">
                <a:latin typeface="宋体" panose="02010600030101010101" pitchFamily="2" charset="-122"/>
              </a:rPr>
              <a:t>、或者</a:t>
            </a:r>
            <a:r>
              <a:rPr lang="zh-CN" altLang="en-US" b="0" dirty="0">
                <a:latin typeface="宋体" panose="02010600030101010101" pitchFamily="2" charset="-122"/>
              </a:rPr>
              <a:t>是</a:t>
            </a:r>
            <a:r>
              <a:rPr lang="zh-CN" altLang="en-US" b="0" dirty="0">
                <a:solidFill>
                  <a:srgbClr val="FF0000"/>
                </a:solidFill>
                <a:latin typeface="宋体" panose="02010600030101010101" pitchFamily="2" charset="-122"/>
              </a:rPr>
              <a:t>操作码的一部分</a:t>
            </a:r>
            <a:r>
              <a:rPr lang="zh-CN" altLang="en-US" b="0" dirty="0">
                <a:latin typeface="宋体" panose="02010600030101010101" pitchFamily="2" charset="-122"/>
              </a:rPr>
              <a:t>。</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p:cNvSpPr>
            <a:spLocks noChangeArrowheads="1"/>
          </p:cNvSpPr>
          <p:nvPr/>
        </p:nvSpPr>
        <p:spPr bwMode="auto">
          <a:xfrm>
            <a:off x="755576" y="1052736"/>
            <a:ext cx="7776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buFont typeface="Wingdings" panose="05000000000000000000" pitchFamily="2" charset="2"/>
              <a:buChar char="u"/>
            </a:pPr>
            <a:r>
              <a:rPr lang="zh-CN" altLang="en-US" b="0" dirty="0">
                <a:latin typeface="宋体" panose="02010600030101010101" pitchFamily="2" charset="-122"/>
              </a:rPr>
              <a:t>宏定义可以放在程序的任何地方（</a:t>
            </a:r>
            <a:r>
              <a:rPr lang="zh-CN" altLang="en-US" b="0" dirty="0">
                <a:solidFill>
                  <a:srgbClr val="FF0000"/>
                </a:solidFill>
                <a:latin typeface="宋体" panose="02010600030101010101" pitchFamily="2" charset="-122"/>
              </a:rPr>
              <a:t>调用处之前</a:t>
            </a:r>
            <a:r>
              <a:rPr lang="zh-CN" altLang="en-US" b="0" dirty="0">
                <a:latin typeface="宋体" panose="02010600030101010101" pitchFamily="2" charset="-122"/>
              </a:rPr>
              <a:t>），一般建议把宏定义放在程序的最前面。</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
        <p:nvSpPr>
          <p:cNvPr id="5" name="Text Box 20"/>
          <p:cNvSpPr txBox="1">
            <a:spLocks noChangeArrowheads="1"/>
          </p:cNvSpPr>
          <p:nvPr/>
        </p:nvSpPr>
        <p:spPr bwMode="auto">
          <a:xfrm>
            <a:off x="3041576" y="348278"/>
            <a:ext cx="4499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CC0000"/>
                </a:solidFill>
                <a:latin typeface="宋体" panose="02010600030101010101" pitchFamily="2" charset="-122"/>
              </a:rPr>
              <a:t>注意</a:t>
            </a:r>
            <a:r>
              <a:rPr lang="en-US" altLang="zh-CN" b="1" dirty="0">
                <a:solidFill>
                  <a:srgbClr val="CC0000"/>
                </a:solidFill>
                <a:latin typeface="宋体" panose="02010600030101010101" pitchFamily="2" charset="-122"/>
              </a:rPr>
              <a:t>:</a:t>
            </a:r>
            <a:r>
              <a:rPr lang="zh-CN" altLang="en-US" b="1" dirty="0">
                <a:solidFill>
                  <a:srgbClr val="CC0000"/>
                </a:solidFill>
                <a:latin typeface="宋体" panose="02010600030101010101" pitchFamily="2" charset="-122"/>
              </a:rPr>
              <a:t>宏应该先定义</a:t>
            </a:r>
            <a:r>
              <a:rPr lang="en-US" altLang="zh-CN" b="1" dirty="0">
                <a:solidFill>
                  <a:srgbClr val="CC0000"/>
                </a:solidFill>
                <a:latin typeface="宋体" panose="02010600030101010101" pitchFamily="2" charset="-122"/>
              </a:rPr>
              <a:t>,</a:t>
            </a:r>
            <a:r>
              <a:rPr lang="zh-CN" altLang="en-US" b="1" dirty="0">
                <a:solidFill>
                  <a:srgbClr val="CC0000"/>
                </a:solidFill>
                <a:latin typeface="宋体" panose="02010600030101010101" pitchFamily="2" charset="-122"/>
              </a:rPr>
              <a:t>再调用</a:t>
            </a:r>
            <a:r>
              <a:rPr lang="en-US" altLang="zh-CN" b="1" dirty="0">
                <a:solidFill>
                  <a:srgbClr val="CC0000"/>
                </a:solidFill>
                <a:latin typeface="宋体" panose="02010600030101010101" pitchFamily="2" charset="-122"/>
              </a:rPr>
              <a:t>.</a:t>
            </a:r>
          </a:p>
        </p:txBody>
      </p:sp>
      <p:sp>
        <p:nvSpPr>
          <p:cNvPr id="2" name="矩形 1"/>
          <p:cNvSpPr/>
          <p:nvPr/>
        </p:nvSpPr>
        <p:spPr>
          <a:xfrm>
            <a:off x="683568" y="1826815"/>
            <a:ext cx="3312368" cy="5016758"/>
          </a:xfrm>
          <a:prstGeom prst="rect">
            <a:avLst/>
          </a:prstGeom>
          <a:ln>
            <a:solidFill>
              <a:srgbClr val="FF0000"/>
            </a:solidFill>
            <a:prstDash val="dash"/>
          </a:ln>
        </p:spPr>
        <p:txBody>
          <a:bodyPr wrap="square">
            <a:spAutoFit/>
          </a:bodyPr>
          <a:lstStyle/>
          <a:p>
            <a:r>
              <a:rPr lang="en-US" altLang="zh-CN" sz="1600" b="0" dirty="0">
                <a:solidFill>
                  <a:srgbClr val="FF0000"/>
                </a:solidFill>
              </a:rPr>
              <a:t>xyz  MACRO  </a:t>
            </a:r>
            <a:r>
              <a:rPr lang="en-US" altLang="zh-CN" sz="1600" b="0" dirty="0" err="1">
                <a:solidFill>
                  <a:srgbClr val="FF0000"/>
                </a:solidFill>
              </a:rPr>
              <a:t>x,y,z</a:t>
            </a:r>
            <a:endParaRPr lang="en-US" altLang="zh-CN" sz="1600" b="0" dirty="0">
              <a:solidFill>
                <a:srgbClr val="FF0000"/>
              </a:solidFill>
            </a:endParaRPr>
          </a:p>
          <a:p>
            <a:r>
              <a:rPr lang="en-US" altLang="zh-CN" sz="1600" b="0" dirty="0">
                <a:solidFill>
                  <a:srgbClr val="FF0000"/>
                </a:solidFill>
              </a:rPr>
              <a:t>    MOV </a:t>
            </a:r>
            <a:r>
              <a:rPr lang="en-US" altLang="zh-CN" sz="1600" b="0" dirty="0" err="1">
                <a:solidFill>
                  <a:srgbClr val="FF0000"/>
                </a:solidFill>
              </a:rPr>
              <a:t>AL,x</a:t>
            </a:r>
            <a:endParaRPr lang="en-US" altLang="zh-CN" sz="1600" b="0" dirty="0">
              <a:solidFill>
                <a:srgbClr val="FF0000"/>
              </a:solidFill>
            </a:endParaRPr>
          </a:p>
          <a:p>
            <a:r>
              <a:rPr lang="en-US" altLang="zh-CN" sz="1600" b="0" dirty="0">
                <a:solidFill>
                  <a:srgbClr val="FF0000"/>
                </a:solidFill>
              </a:rPr>
              <a:t>    MUL y</a:t>
            </a:r>
          </a:p>
          <a:p>
            <a:r>
              <a:rPr lang="en-US" altLang="zh-CN" sz="1600" b="0" dirty="0">
                <a:solidFill>
                  <a:srgbClr val="FF0000"/>
                </a:solidFill>
              </a:rPr>
              <a:t>    MOV z, AX</a:t>
            </a:r>
          </a:p>
          <a:p>
            <a:r>
              <a:rPr lang="en-US" altLang="zh-CN" sz="1600" b="0" dirty="0">
                <a:solidFill>
                  <a:srgbClr val="FF0000"/>
                </a:solidFill>
              </a:rPr>
              <a:t>    ENDM</a:t>
            </a:r>
          </a:p>
          <a:p>
            <a:r>
              <a:rPr lang="en-US" altLang="zh-CN" sz="1600" b="0" dirty="0"/>
              <a:t>DATAS SEGMENT</a:t>
            </a:r>
          </a:p>
          <a:p>
            <a:r>
              <a:rPr lang="en-US" altLang="zh-CN" sz="1600" b="0" dirty="0"/>
              <a:t>    x </a:t>
            </a:r>
            <a:r>
              <a:rPr lang="en-US" altLang="zh-CN" sz="1600" b="0" dirty="0" err="1"/>
              <a:t>db</a:t>
            </a:r>
            <a:r>
              <a:rPr lang="en-US" altLang="zh-CN" sz="1600" b="0" dirty="0"/>
              <a:t> 10</a:t>
            </a:r>
          </a:p>
          <a:p>
            <a:r>
              <a:rPr lang="en-US" altLang="zh-CN" sz="1600" b="0" dirty="0"/>
              <a:t>    y </a:t>
            </a:r>
            <a:r>
              <a:rPr lang="en-US" altLang="zh-CN" sz="1600" b="0" dirty="0" err="1"/>
              <a:t>db</a:t>
            </a:r>
            <a:r>
              <a:rPr lang="en-US" altLang="zh-CN" sz="1600" b="0" dirty="0"/>
              <a:t> 20</a:t>
            </a:r>
          </a:p>
          <a:p>
            <a:r>
              <a:rPr lang="en-US" altLang="zh-CN" sz="1600" b="0" dirty="0"/>
              <a:t>    z </a:t>
            </a:r>
            <a:r>
              <a:rPr lang="en-US" altLang="zh-CN" sz="1600" b="0" dirty="0" err="1"/>
              <a:t>dw</a:t>
            </a:r>
            <a:r>
              <a:rPr lang="en-US" altLang="zh-CN" sz="1600" b="0" dirty="0"/>
              <a:t> 0</a:t>
            </a:r>
          </a:p>
          <a:p>
            <a:r>
              <a:rPr lang="en-US" altLang="zh-CN" sz="1600" b="0" dirty="0"/>
              <a:t>DATAS ENDS</a:t>
            </a:r>
          </a:p>
          <a:p>
            <a:r>
              <a:rPr lang="en-US" altLang="zh-CN" sz="1600" b="0" dirty="0"/>
              <a:t>CODES SEGMENT</a:t>
            </a:r>
          </a:p>
          <a:p>
            <a:r>
              <a:rPr lang="en-US" altLang="zh-CN" sz="1600" b="0" dirty="0"/>
              <a:t>    ASSUME CS:CODES,DS:DATAS</a:t>
            </a:r>
          </a:p>
          <a:p>
            <a:r>
              <a:rPr lang="en-US" altLang="zh-CN" sz="1600" b="0" dirty="0"/>
              <a:t>START:</a:t>
            </a:r>
          </a:p>
          <a:p>
            <a:r>
              <a:rPr lang="en-US" altLang="zh-CN" sz="1600" b="0" dirty="0"/>
              <a:t>    MOV AX,DATAS</a:t>
            </a:r>
          </a:p>
          <a:p>
            <a:r>
              <a:rPr lang="en-US" altLang="zh-CN" sz="1600" b="0" dirty="0"/>
              <a:t>    MOV DS,AX</a:t>
            </a:r>
          </a:p>
          <a:p>
            <a:r>
              <a:rPr lang="en-US" altLang="zh-CN" sz="1600" b="0" dirty="0"/>
              <a:t>    xyz </a:t>
            </a:r>
            <a:r>
              <a:rPr lang="en-US" altLang="zh-CN" sz="1600" b="0" dirty="0" err="1"/>
              <a:t>x,y,z</a:t>
            </a:r>
            <a:endParaRPr lang="en-US" altLang="zh-CN" sz="1600" b="0" dirty="0"/>
          </a:p>
          <a:p>
            <a:r>
              <a:rPr lang="en-US" altLang="zh-CN" sz="1600" b="0" dirty="0"/>
              <a:t>    MOV AH,4CH</a:t>
            </a:r>
          </a:p>
          <a:p>
            <a:r>
              <a:rPr lang="en-US" altLang="zh-CN" sz="1600" b="0" dirty="0"/>
              <a:t>    INT 21H</a:t>
            </a:r>
          </a:p>
          <a:p>
            <a:r>
              <a:rPr lang="en-US" altLang="zh-CN" sz="1600" b="0" dirty="0"/>
              <a:t>CODES ENDS</a:t>
            </a:r>
          </a:p>
          <a:p>
            <a:r>
              <a:rPr lang="en-US" altLang="zh-CN" sz="1600" b="0" dirty="0"/>
              <a:t>    END START</a:t>
            </a:r>
            <a:endParaRPr lang="zh-CN" altLang="en-US" sz="1600" b="0" dirty="0"/>
          </a:p>
        </p:txBody>
      </p:sp>
      <p:sp>
        <p:nvSpPr>
          <p:cNvPr id="10" name="矩形 9"/>
          <p:cNvSpPr/>
          <p:nvPr/>
        </p:nvSpPr>
        <p:spPr>
          <a:xfrm>
            <a:off x="5040052" y="1841859"/>
            <a:ext cx="3312368" cy="5016758"/>
          </a:xfrm>
          <a:prstGeom prst="rect">
            <a:avLst/>
          </a:prstGeom>
          <a:ln>
            <a:solidFill>
              <a:srgbClr val="FF0000"/>
            </a:solidFill>
            <a:prstDash val="dash"/>
          </a:ln>
        </p:spPr>
        <p:txBody>
          <a:bodyPr wrap="square">
            <a:spAutoFit/>
          </a:bodyPr>
          <a:lstStyle/>
          <a:p>
            <a:r>
              <a:rPr lang="en-US" altLang="zh-CN" sz="1600" b="0" dirty="0"/>
              <a:t>DATAS SEGMENT</a:t>
            </a:r>
          </a:p>
          <a:p>
            <a:r>
              <a:rPr lang="en-US" altLang="zh-CN" sz="1600" b="0" dirty="0"/>
              <a:t>    x </a:t>
            </a:r>
            <a:r>
              <a:rPr lang="en-US" altLang="zh-CN" sz="1600" b="0" dirty="0" err="1"/>
              <a:t>db</a:t>
            </a:r>
            <a:r>
              <a:rPr lang="en-US" altLang="zh-CN" sz="1600" b="0" dirty="0"/>
              <a:t> 10</a:t>
            </a:r>
          </a:p>
          <a:p>
            <a:r>
              <a:rPr lang="en-US" altLang="zh-CN" sz="1600" b="0" dirty="0"/>
              <a:t>    y </a:t>
            </a:r>
            <a:r>
              <a:rPr lang="en-US" altLang="zh-CN" sz="1600" b="0" dirty="0" err="1"/>
              <a:t>db</a:t>
            </a:r>
            <a:r>
              <a:rPr lang="en-US" altLang="zh-CN" sz="1600" b="0" dirty="0"/>
              <a:t> 20</a:t>
            </a:r>
          </a:p>
          <a:p>
            <a:r>
              <a:rPr lang="en-US" altLang="zh-CN" sz="1600" b="0" dirty="0"/>
              <a:t>    z </a:t>
            </a:r>
            <a:r>
              <a:rPr lang="en-US" altLang="zh-CN" sz="1600" b="0" dirty="0" err="1"/>
              <a:t>dw</a:t>
            </a:r>
            <a:r>
              <a:rPr lang="en-US" altLang="zh-CN" sz="1600" b="0" dirty="0"/>
              <a:t> 0</a:t>
            </a:r>
          </a:p>
          <a:p>
            <a:r>
              <a:rPr lang="en-US" altLang="zh-CN" sz="1600" b="0" dirty="0"/>
              <a:t>DATAS ENDS</a:t>
            </a:r>
          </a:p>
          <a:p>
            <a:r>
              <a:rPr lang="en-US" altLang="zh-CN" sz="1600" b="0" dirty="0"/>
              <a:t>CODES SEGMENT</a:t>
            </a:r>
          </a:p>
          <a:p>
            <a:r>
              <a:rPr lang="en-US" altLang="zh-CN" sz="1600" b="0" dirty="0"/>
              <a:t>    ASSUME CS:CODES,DS:DATAS</a:t>
            </a:r>
          </a:p>
          <a:p>
            <a:r>
              <a:rPr lang="en-US" altLang="zh-CN" sz="1600" b="0" dirty="0"/>
              <a:t>START:</a:t>
            </a:r>
          </a:p>
          <a:p>
            <a:r>
              <a:rPr lang="en-US" altLang="zh-CN" sz="1600" b="0" dirty="0">
                <a:solidFill>
                  <a:srgbClr val="FF0000"/>
                </a:solidFill>
              </a:rPr>
              <a:t>xyz  MACRO  </a:t>
            </a:r>
            <a:r>
              <a:rPr lang="en-US" altLang="zh-CN" sz="1600" b="0" dirty="0" err="1">
                <a:solidFill>
                  <a:srgbClr val="FF0000"/>
                </a:solidFill>
              </a:rPr>
              <a:t>x,y,z</a:t>
            </a:r>
            <a:endParaRPr lang="en-US" altLang="zh-CN" sz="1600" b="0" dirty="0">
              <a:solidFill>
                <a:srgbClr val="FF0000"/>
              </a:solidFill>
            </a:endParaRPr>
          </a:p>
          <a:p>
            <a:r>
              <a:rPr lang="en-US" altLang="zh-CN" sz="1600" b="0" dirty="0">
                <a:solidFill>
                  <a:srgbClr val="FF0000"/>
                </a:solidFill>
              </a:rPr>
              <a:t>    MOV </a:t>
            </a:r>
            <a:r>
              <a:rPr lang="en-US" altLang="zh-CN" sz="1600" b="0" dirty="0" err="1">
                <a:solidFill>
                  <a:srgbClr val="FF0000"/>
                </a:solidFill>
              </a:rPr>
              <a:t>AL,x</a:t>
            </a:r>
            <a:endParaRPr lang="en-US" altLang="zh-CN" sz="1600" b="0" dirty="0">
              <a:solidFill>
                <a:srgbClr val="FF0000"/>
              </a:solidFill>
            </a:endParaRPr>
          </a:p>
          <a:p>
            <a:r>
              <a:rPr lang="en-US" altLang="zh-CN" sz="1600" b="0" dirty="0">
                <a:solidFill>
                  <a:srgbClr val="FF0000"/>
                </a:solidFill>
              </a:rPr>
              <a:t>    MUL y</a:t>
            </a:r>
          </a:p>
          <a:p>
            <a:r>
              <a:rPr lang="en-US" altLang="zh-CN" sz="1600" b="0" dirty="0">
                <a:solidFill>
                  <a:srgbClr val="FF0000"/>
                </a:solidFill>
              </a:rPr>
              <a:t>    MOV z, AX</a:t>
            </a:r>
          </a:p>
          <a:p>
            <a:r>
              <a:rPr lang="en-US" altLang="zh-CN" sz="1600" b="0" dirty="0">
                <a:solidFill>
                  <a:srgbClr val="FF0000"/>
                </a:solidFill>
              </a:rPr>
              <a:t>    ENDM</a:t>
            </a:r>
          </a:p>
          <a:p>
            <a:r>
              <a:rPr lang="en-US" altLang="zh-CN" sz="1600" b="0" dirty="0"/>
              <a:t>    MOV AX,DATAS</a:t>
            </a:r>
          </a:p>
          <a:p>
            <a:r>
              <a:rPr lang="en-US" altLang="zh-CN" sz="1600" b="0" dirty="0"/>
              <a:t>    MOV DS,AX</a:t>
            </a:r>
          </a:p>
          <a:p>
            <a:r>
              <a:rPr lang="en-US" altLang="zh-CN" sz="1600" b="0" dirty="0"/>
              <a:t>    xyz </a:t>
            </a:r>
            <a:r>
              <a:rPr lang="en-US" altLang="zh-CN" sz="1600" b="0" dirty="0" err="1"/>
              <a:t>x,y,z</a:t>
            </a:r>
            <a:endParaRPr lang="en-US" altLang="zh-CN" sz="1600" b="0" dirty="0"/>
          </a:p>
          <a:p>
            <a:r>
              <a:rPr lang="en-US" altLang="zh-CN" sz="1600" b="0" dirty="0"/>
              <a:t>    MOV AH,4CH</a:t>
            </a:r>
          </a:p>
          <a:p>
            <a:r>
              <a:rPr lang="en-US" altLang="zh-CN" sz="1600" b="0" dirty="0"/>
              <a:t>    INT 21H</a:t>
            </a:r>
          </a:p>
          <a:p>
            <a:r>
              <a:rPr lang="en-US" altLang="zh-CN" sz="1600" b="0" dirty="0"/>
              <a:t>CODES ENDS</a:t>
            </a:r>
          </a:p>
          <a:p>
            <a:r>
              <a:rPr lang="en-US" altLang="zh-CN" sz="1600" b="0" dirty="0"/>
              <a:t>    END START</a:t>
            </a:r>
            <a:endParaRPr lang="zh-CN" altLang="en-US" sz="1600" b="0" dirty="0"/>
          </a:p>
        </p:txBody>
      </p:sp>
      <p:sp>
        <p:nvSpPr>
          <p:cNvPr id="11" name="矩形 10"/>
          <p:cNvSpPr/>
          <p:nvPr/>
        </p:nvSpPr>
        <p:spPr>
          <a:xfrm>
            <a:off x="2807804" y="1827259"/>
            <a:ext cx="3312368" cy="5016758"/>
          </a:xfrm>
          <a:prstGeom prst="rect">
            <a:avLst/>
          </a:prstGeom>
          <a:solidFill>
            <a:schemeClr val="bg1"/>
          </a:solidFill>
          <a:ln>
            <a:solidFill>
              <a:srgbClr val="FF0000"/>
            </a:solidFill>
            <a:prstDash val="dash"/>
          </a:ln>
        </p:spPr>
        <p:txBody>
          <a:bodyPr wrap="square">
            <a:spAutoFit/>
          </a:bodyPr>
          <a:lstStyle/>
          <a:p>
            <a:r>
              <a:rPr lang="en-US" altLang="zh-CN" sz="1600" b="0" dirty="0"/>
              <a:t>DATAS SEGMENT</a:t>
            </a:r>
          </a:p>
          <a:p>
            <a:r>
              <a:rPr lang="en-US" altLang="zh-CN" sz="1600" b="0" dirty="0"/>
              <a:t>    x </a:t>
            </a:r>
            <a:r>
              <a:rPr lang="en-US" altLang="zh-CN" sz="1600" b="0" dirty="0" err="1"/>
              <a:t>db</a:t>
            </a:r>
            <a:r>
              <a:rPr lang="en-US" altLang="zh-CN" sz="1600" b="0" dirty="0"/>
              <a:t> 10</a:t>
            </a:r>
          </a:p>
          <a:p>
            <a:r>
              <a:rPr lang="en-US" altLang="zh-CN" sz="1600" b="0" dirty="0"/>
              <a:t>    y </a:t>
            </a:r>
            <a:r>
              <a:rPr lang="en-US" altLang="zh-CN" sz="1600" b="0" dirty="0" err="1"/>
              <a:t>db</a:t>
            </a:r>
            <a:r>
              <a:rPr lang="en-US" altLang="zh-CN" sz="1600" b="0" dirty="0"/>
              <a:t> 20</a:t>
            </a:r>
          </a:p>
          <a:p>
            <a:r>
              <a:rPr lang="en-US" altLang="zh-CN" sz="1600" b="0" dirty="0"/>
              <a:t>    z </a:t>
            </a:r>
            <a:r>
              <a:rPr lang="en-US" altLang="zh-CN" sz="1600" b="0" dirty="0" err="1"/>
              <a:t>dw</a:t>
            </a:r>
            <a:r>
              <a:rPr lang="en-US" altLang="zh-CN" sz="1600" b="0" dirty="0"/>
              <a:t> 0</a:t>
            </a:r>
          </a:p>
          <a:p>
            <a:r>
              <a:rPr lang="en-US" altLang="zh-CN" sz="1600" b="0" dirty="0"/>
              <a:t>DATAS ENDS</a:t>
            </a:r>
          </a:p>
          <a:p>
            <a:r>
              <a:rPr lang="en-US" altLang="zh-CN" sz="1600" b="0" dirty="0"/>
              <a:t>CODES SEGMENT</a:t>
            </a:r>
          </a:p>
          <a:p>
            <a:r>
              <a:rPr lang="en-US" altLang="zh-CN" sz="1600" b="0" dirty="0"/>
              <a:t>    ASSUME CS:CODES,DS:DATAS</a:t>
            </a:r>
          </a:p>
          <a:p>
            <a:r>
              <a:rPr lang="en-US" altLang="zh-CN" sz="1600" b="0" dirty="0"/>
              <a:t>START:</a:t>
            </a:r>
          </a:p>
          <a:p>
            <a:r>
              <a:rPr lang="en-US" altLang="zh-CN" sz="1600" b="0" dirty="0"/>
              <a:t>    MOV AX,DATAS</a:t>
            </a:r>
          </a:p>
          <a:p>
            <a:r>
              <a:rPr lang="en-US" altLang="zh-CN" sz="1600" b="0" dirty="0"/>
              <a:t>    MOV DS,AX</a:t>
            </a:r>
          </a:p>
          <a:p>
            <a:r>
              <a:rPr lang="en-US" altLang="zh-CN" sz="1600" b="0" dirty="0"/>
              <a:t>    xyz </a:t>
            </a:r>
            <a:r>
              <a:rPr lang="en-US" altLang="zh-CN" sz="1600" b="0" dirty="0" err="1"/>
              <a:t>x,y,z</a:t>
            </a:r>
            <a:endParaRPr lang="en-US" altLang="zh-CN" sz="1600" b="0" dirty="0"/>
          </a:p>
          <a:p>
            <a:r>
              <a:rPr lang="en-US" altLang="zh-CN" sz="1600" b="0" dirty="0"/>
              <a:t>    MOV AH,4CH</a:t>
            </a:r>
          </a:p>
          <a:p>
            <a:r>
              <a:rPr lang="en-US" altLang="zh-CN" sz="1600" b="0" dirty="0"/>
              <a:t>    INT 21H</a:t>
            </a:r>
          </a:p>
          <a:p>
            <a:r>
              <a:rPr lang="en-US" altLang="zh-CN" sz="1600" b="0" dirty="0"/>
              <a:t>CODES ENDS</a:t>
            </a:r>
          </a:p>
          <a:p>
            <a:r>
              <a:rPr lang="en-US" altLang="zh-CN" sz="1600" b="0" dirty="0"/>
              <a:t>    END START</a:t>
            </a:r>
          </a:p>
          <a:p>
            <a:r>
              <a:rPr lang="en-US" altLang="zh-CN" sz="1600" b="0" dirty="0">
                <a:solidFill>
                  <a:srgbClr val="FF0000"/>
                </a:solidFill>
              </a:rPr>
              <a:t>xyz  MACRO  </a:t>
            </a:r>
            <a:r>
              <a:rPr lang="en-US" altLang="zh-CN" sz="1600" b="0" dirty="0" err="1">
                <a:solidFill>
                  <a:srgbClr val="FF0000"/>
                </a:solidFill>
              </a:rPr>
              <a:t>x,y,z</a:t>
            </a:r>
            <a:endParaRPr lang="en-US" altLang="zh-CN" sz="1600" b="0" dirty="0">
              <a:solidFill>
                <a:srgbClr val="FF0000"/>
              </a:solidFill>
            </a:endParaRPr>
          </a:p>
          <a:p>
            <a:r>
              <a:rPr lang="en-US" altLang="zh-CN" sz="1600" b="0" dirty="0">
                <a:solidFill>
                  <a:srgbClr val="FF0000"/>
                </a:solidFill>
              </a:rPr>
              <a:t>    MOV </a:t>
            </a:r>
            <a:r>
              <a:rPr lang="en-US" altLang="zh-CN" sz="1600" b="0" dirty="0" err="1">
                <a:solidFill>
                  <a:srgbClr val="FF0000"/>
                </a:solidFill>
              </a:rPr>
              <a:t>AL,x</a:t>
            </a:r>
            <a:endParaRPr lang="en-US" altLang="zh-CN" sz="1600" b="0" dirty="0">
              <a:solidFill>
                <a:srgbClr val="FF0000"/>
              </a:solidFill>
            </a:endParaRPr>
          </a:p>
          <a:p>
            <a:r>
              <a:rPr lang="en-US" altLang="zh-CN" sz="1600" b="0" dirty="0">
                <a:solidFill>
                  <a:srgbClr val="FF0000"/>
                </a:solidFill>
              </a:rPr>
              <a:t>    MUL y</a:t>
            </a:r>
          </a:p>
          <a:p>
            <a:r>
              <a:rPr lang="en-US" altLang="zh-CN" sz="1600" b="0" dirty="0">
                <a:solidFill>
                  <a:srgbClr val="FF0000"/>
                </a:solidFill>
              </a:rPr>
              <a:t>    MOV z, AX</a:t>
            </a:r>
          </a:p>
          <a:p>
            <a:r>
              <a:rPr lang="en-US" altLang="zh-CN" sz="1600" b="0" dirty="0">
                <a:solidFill>
                  <a:srgbClr val="FF0000"/>
                </a:solidFill>
              </a:rPr>
              <a:t>    ENDM</a:t>
            </a:r>
            <a:endParaRPr lang="zh-CN" altLang="en-US" sz="1600" b="0" dirty="0">
              <a:solidFill>
                <a:srgbClr val="FF0000"/>
              </a:solidFill>
            </a:endParaRPr>
          </a:p>
        </p:txBody>
      </p:sp>
      <p:sp>
        <p:nvSpPr>
          <p:cNvPr id="8" name="矩形 7">
            <a:extLst>
              <a:ext uri="{FF2B5EF4-FFF2-40B4-BE49-F238E27FC236}">
                <a16:creationId xmlns:a16="http://schemas.microsoft.com/office/drawing/2014/main" xmlns="" id="{5DE1290D-E9ED-4360-816F-621E866A41AA}"/>
              </a:ext>
            </a:extLst>
          </p:cNvPr>
          <p:cNvSpPr/>
          <p:nvPr/>
        </p:nvSpPr>
        <p:spPr>
          <a:xfrm>
            <a:off x="4895251" y="3388696"/>
            <a:ext cx="792480" cy="1568450"/>
          </a:xfrm>
          <a:prstGeom prst="rect">
            <a:avLst/>
          </a:prstGeom>
          <a:noFill/>
          <a:ln>
            <a:noFill/>
          </a:ln>
        </p:spPr>
        <p:txBody>
          <a:bodyPr wrap="none" rtlCol="0" anchor="t">
            <a:spAutoFit/>
          </a:bodyPr>
          <a:lstStyle/>
          <a:p>
            <a:pPr algn="ctr"/>
            <a:r>
              <a:rPr lang="en-US" altLang="zh-CN" sz="9600" dirty="0">
                <a:ln/>
                <a:solidFill>
                  <a:srgbClr val="FF0000"/>
                </a:solidFill>
                <a:effectLst>
                  <a:outerShdw blurRad="38100" dist="25400" dir="5400000" algn="ctr" rotWithShape="0">
                    <a:srgbClr val="6E747A">
                      <a:alpha val="43000"/>
                    </a:srgbClr>
                  </a:outerShdw>
                </a:effectLst>
              </a:rPr>
              <a:t>?</a:t>
            </a:r>
            <a:endParaRPr lang="zh-CN" altLang="en-US" sz="9600" dirty="0">
              <a:ln/>
              <a:solidFill>
                <a:srgbClr val="FF0000"/>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10" grpId="0" animBg="1"/>
      <p:bldP spid="11" grpId="0" bldLvl="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684213" y="1123305"/>
            <a:ext cx="1268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dirty="0">
                <a:solidFill>
                  <a:srgbClr val="CC0000"/>
                </a:solidFill>
                <a:latin typeface="宋体" panose="02010600030101010101" pitchFamily="2" charset="-122"/>
              </a:rPr>
              <a:t>宏展开</a:t>
            </a:r>
            <a:r>
              <a:rPr lang="zh-CN" altLang="en-US" dirty="0">
                <a:solidFill>
                  <a:srgbClr val="CC0000"/>
                </a:solidFill>
                <a:latin typeface="宋体" panose="02010600030101010101" pitchFamily="2" charset="-122"/>
              </a:rPr>
              <a:t> </a:t>
            </a:r>
          </a:p>
        </p:txBody>
      </p:sp>
      <p:sp>
        <p:nvSpPr>
          <p:cNvPr id="13318" name="Rectangle 6"/>
          <p:cNvSpPr>
            <a:spLocks noChangeArrowheads="1"/>
          </p:cNvSpPr>
          <p:nvPr/>
        </p:nvSpPr>
        <p:spPr bwMode="auto">
          <a:xfrm>
            <a:off x="755650" y="1624965"/>
            <a:ext cx="7920038"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b="0" dirty="0">
                <a:latin typeface="宋体" panose="02010600030101010101" pitchFamily="2" charset="-122"/>
              </a:rPr>
              <a:t>在对源程序进行</a:t>
            </a:r>
            <a:r>
              <a:rPr lang="zh-CN" altLang="en-US" b="0" dirty="0">
                <a:latin typeface="宋体" panose="02010600030101010101" pitchFamily="2" charset="-122"/>
                <a:sym typeface="+mn-ea"/>
              </a:rPr>
              <a:t>汇编</a:t>
            </a:r>
            <a:r>
              <a:rPr lang="zh-CN" altLang="en-US" b="0" dirty="0">
                <a:latin typeface="宋体" panose="02010600030101010101" pitchFamily="2" charset="-122"/>
              </a:rPr>
              <a:t>时，自动用宏定义的内容</a:t>
            </a:r>
            <a:r>
              <a:rPr lang="en-US" altLang="zh-CN" b="0" dirty="0">
                <a:latin typeface="宋体" panose="02010600030101010101" pitchFamily="2" charset="-122"/>
              </a:rPr>
              <a:t>(</a:t>
            </a:r>
            <a:r>
              <a:rPr lang="zh-CN" altLang="en-US" b="0" dirty="0">
                <a:latin typeface="宋体" panose="02010600030101010101" pitchFamily="2" charset="-122"/>
              </a:rPr>
              <a:t>宏体</a:t>
            </a:r>
            <a:r>
              <a:rPr lang="en-US" altLang="zh-CN" b="0" dirty="0">
                <a:latin typeface="宋体" panose="02010600030101010101" pitchFamily="2" charset="-122"/>
              </a:rPr>
              <a:t>)</a:t>
            </a:r>
            <a:r>
              <a:rPr lang="zh-CN" altLang="en-US" b="0" dirty="0">
                <a:latin typeface="宋体" panose="02010600030101010101" pitchFamily="2" charset="-122"/>
              </a:rPr>
              <a:t>代替宏指令，叫宏展开。</a:t>
            </a:r>
          </a:p>
        </p:txBody>
      </p:sp>
      <p:sp>
        <p:nvSpPr>
          <p:cNvPr id="13321" name="Rectangle 9"/>
          <p:cNvSpPr>
            <a:spLocks noChangeArrowheads="1"/>
          </p:cNvSpPr>
          <p:nvPr/>
        </p:nvSpPr>
        <p:spPr bwMode="auto">
          <a:xfrm>
            <a:off x="684213" y="2672916"/>
            <a:ext cx="79200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buClr>
                <a:schemeClr val="accent2"/>
              </a:buClr>
              <a:buSzPct val="90000"/>
              <a:buFont typeface="Wingdings" panose="05000000000000000000" pitchFamily="2" charset="2"/>
              <a:buNone/>
            </a:pPr>
            <a:r>
              <a:rPr lang="zh-CN" altLang="en-US" b="0" dirty="0">
                <a:solidFill>
                  <a:srgbClr val="CC0000"/>
                </a:solidFill>
                <a:latin typeface="宋体" panose="02010600030101010101" pitchFamily="2" charset="-122"/>
              </a:rPr>
              <a:t>宏展开的具体过程是：</a:t>
            </a:r>
            <a:r>
              <a:rPr lang="zh-CN" altLang="en-US" b="0" dirty="0">
                <a:latin typeface="宋体" panose="02010600030101010101" pitchFamily="2" charset="-122"/>
              </a:rPr>
              <a:t>当汇编程序扫描源程序遇到已有定义的宏调用</a:t>
            </a:r>
            <a:r>
              <a:rPr lang="en-US" altLang="zh-CN" b="0" dirty="0">
                <a:latin typeface="宋体" panose="02010600030101010101" pitchFamily="2" charset="-122"/>
              </a:rPr>
              <a:t>(</a:t>
            </a:r>
            <a:r>
              <a:rPr lang="zh-CN" altLang="en-US" b="0" dirty="0">
                <a:latin typeface="宋体" panose="02010600030101010101" pitchFamily="2" charset="-122"/>
              </a:rPr>
              <a:t>宏指令</a:t>
            </a:r>
            <a:r>
              <a:rPr lang="en-US" altLang="zh-CN" b="0" dirty="0">
                <a:latin typeface="宋体" panose="02010600030101010101" pitchFamily="2" charset="-122"/>
              </a:rPr>
              <a:t>)</a:t>
            </a:r>
            <a:r>
              <a:rPr lang="zh-CN" altLang="en-US" b="0" dirty="0">
                <a:latin typeface="宋体" panose="02010600030101010101" pitchFamily="2" charset="-122"/>
              </a:rPr>
              <a:t>时，即用相应的宏定义体取代源程序的宏指令，同时用位置匹配的实参对形参进行取代。</a:t>
            </a:r>
          </a:p>
          <a:p>
            <a:pPr>
              <a:spcBef>
                <a:spcPct val="25000"/>
              </a:spcBef>
              <a:buClr>
                <a:schemeClr val="accent2"/>
              </a:buClr>
              <a:buSzPct val="90000"/>
              <a:buFont typeface="Wingdings" panose="05000000000000000000" pitchFamily="2" charset="2"/>
              <a:buNone/>
            </a:pPr>
            <a:endParaRPr lang="zh-CN" altLang="en-US" b="0" dirty="0">
              <a:latin typeface="宋体" panose="02010600030101010101" pitchFamily="2" charset="-122"/>
            </a:endParaRPr>
          </a:p>
          <a:p>
            <a:pPr>
              <a:spcBef>
                <a:spcPct val="25000"/>
              </a:spcBef>
              <a:buClr>
                <a:schemeClr val="accent2"/>
              </a:buClr>
              <a:buSzPct val="90000"/>
              <a:buFont typeface="Wingdings" panose="05000000000000000000" pitchFamily="2" charset="2"/>
              <a:buNone/>
            </a:pPr>
            <a:r>
              <a:rPr lang="zh-CN" altLang="en-US" b="0" dirty="0">
                <a:latin typeface="宋体" panose="02010600030101010101" pitchFamily="2" charset="-122"/>
              </a:rPr>
              <a:t>这样</a:t>
            </a:r>
            <a:r>
              <a:rPr lang="en-US" altLang="zh-CN" b="0" dirty="0">
                <a:latin typeface="宋体" panose="02010600030101010101" pitchFamily="2" charset="-122"/>
              </a:rPr>
              <a:t>,</a:t>
            </a:r>
            <a:r>
              <a:rPr lang="zh-CN" altLang="en-US" b="0" dirty="0">
                <a:latin typeface="宋体" panose="02010600030101010101" pitchFamily="2" charset="-122"/>
              </a:rPr>
              <a:t>在程序的目标代码中，每个宏指令语句位置上都包含有相应宏体的目标代码，因此</a:t>
            </a:r>
            <a:r>
              <a:rPr lang="zh-CN" altLang="en-US" dirty="0">
                <a:solidFill>
                  <a:srgbClr val="FF0000"/>
                </a:solidFill>
                <a:latin typeface="宋体" panose="02010600030101010101" pitchFamily="2" charset="-122"/>
              </a:rPr>
              <a:t>宏指令的使用不会减少程序的目标代码长度</a:t>
            </a:r>
            <a:r>
              <a:rPr lang="zh-CN" altLang="en-US" b="0" dirty="0">
                <a:latin typeface="宋体" panose="02010600030101010101" pitchFamily="2" charset="-122"/>
              </a:rPr>
              <a:t>。</a:t>
            </a:r>
          </a:p>
        </p:txBody>
      </p:sp>
      <p:sp>
        <p:nvSpPr>
          <p:cNvPr id="1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宏汇编</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16185</TotalTime>
  <Words>2983</Words>
  <Application>Microsoft Office PowerPoint</Application>
  <PresentationFormat>全屏显示(4:3)</PresentationFormat>
  <Paragraphs>809</Paragraphs>
  <Slides>51</Slides>
  <Notes>5</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51</vt:i4>
      </vt:variant>
    </vt:vector>
  </HeadingPairs>
  <TitlesOfParts>
    <vt:vector size="68" baseType="lpstr">
      <vt:lpstr>黑体</vt:lpstr>
      <vt:lpstr>华文楷体</vt:lpstr>
      <vt:lpstr>华文宋体</vt:lpstr>
      <vt:lpstr>华文细黑</vt:lpstr>
      <vt:lpstr>华文新魏</vt:lpstr>
      <vt:lpstr>楷体_GB2312</vt:lpstr>
      <vt:lpstr>隶书</vt:lpstr>
      <vt:lpstr>宋体</vt:lpstr>
      <vt:lpstr>Arial</vt:lpstr>
      <vt:lpstr>Courier New</vt:lpstr>
      <vt:lpstr>Lucida Console</vt:lpstr>
      <vt:lpstr>Lucida Sans Unicode</vt:lpstr>
      <vt:lpstr>Times New Roman</vt:lpstr>
      <vt:lpstr>Verdana</vt:lpstr>
      <vt:lpstr>Wingdings</vt:lpstr>
      <vt:lpstr>Level</vt:lpstr>
      <vt:lpstr>1_Level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哈尔滨工业大学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lenovo</cp:lastModifiedBy>
  <cp:revision>884</cp:revision>
  <cp:lastPrinted>2022-11-30T09:55:14Z</cp:lastPrinted>
  <dcterms:created xsi:type="dcterms:W3CDTF">2004-04-02T12:11:00Z</dcterms:created>
  <dcterms:modified xsi:type="dcterms:W3CDTF">2023-09-25T08:43:55Z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2052-10.1.0.6930</vt:lpwstr>
  </property>
</Properties>
</file>