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526" r:id="rId3"/>
    <p:sldId id="1087" r:id="rId4"/>
    <p:sldId id="1006" r:id="rId5"/>
    <p:sldId id="1054" r:id="rId6"/>
    <p:sldId id="1005" r:id="rId7"/>
    <p:sldId id="1011" r:id="rId8"/>
    <p:sldId id="1124" r:id="rId9"/>
    <p:sldId id="1088" r:id="rId10"/>
    <p:sldId id="850" r:id="rId11"/>
    <p:sldId id="1095" r:id="rId12"/>
    <p:sldId id="1097" r:id="rId13"/>
    <p:sldId id="1096" r:id="rId14"/>
    <p:sldId id="1146" r:id="rId15"/>
    <p:sldId id="1023" r:id="rId16"/>
    <p:sldId id="1028" r:id="rId17"/>
    <p:sldId id="1089" r:id="rId18"/>
    <p:sldId id="1126" r:id="rId19"/>
    <p:sldId id="1134" r:id="rId20"/>
    <p:sldId id="1117" r:id="rId21"/>
    <p:sldId id="1123" r:id="rId22"/>
    <p:sldId id="1127" r:id="rId23"/>
    <p:sldId id="1129" r:id="rId24"/>
    <p:sldId id="1132" r:id="rId25"/>
    <p:sldId id="1119" r:id="rId26"/>
    <p:sldId id="1120" r:id="rId27"/>
    <p:sldId id="1121" r:id="rId28"/>
    <p:sldId id="1122" r:id="rId29"/>
    <p:sldId id="1139" r:id="rId30"/>
    <p:sldId id="1137" r:id="rId31"/>
    <p:sldId id="969" r:id="rId32"/>
    <p:sldId id="1145" r:id="rId33"/>
    <p:sldId id="966" r:id="rId34"/>
    <p:sldId id="1138" r:id="rId35"/>
    <p:sldId id="1136" r:id="rId36"/>
    <p:sldId id="1133" r:id="rId37"/>
    <p:sldId id="970" r:id="rId38"/>
    <p:sldId id="971" r:id="rId39"/>
    <p:sldId id="974" r:id="rId40"/>
    <p:sldId id="1143" r:id="rId41"/>
    <p:sldId id="972" r:id="rId42"/>
    <p:sldId id="1144" r:id="rId43"/>
    <p:sldId id="1141" r:id="rId44"/>
    <p:sldId id="1086" r:id="rId45"/>
    <p:sldId id="977" r:id="rId46"/>
    <p:sldId id="1061" r:id="rId47"/>
    <p:sldId id="1107"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608"/>
  </p:normalViewPr>
  <p:slideViewPr>
    <p:cSldViewPr showGuides="1">
      <p:cViewPr varScale="1">
        <p:scale>
          <a:sx n="94" d="100"/>
          <a:sy n="94" d="100"/>
        </p:scale>
        <p:origin x="1488" y="60"/>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361161675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/44</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47</a:t>
            </a:r>
            <a:endParaRPr lang="en-US" altLang="zh-CN" sz="2000" b="0" dirty="0">
              <a:solidFill>
                <a:srgbClr val="FF0000"/>
              </a:solidFill>
              <a:ea typeface="宋体" pitchFamily="2"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hyperlink" Target="mailto:luguangm@gmail.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6"/>
              </a:rPr>
              <a:t>luguangm@gmail.com</a:t>
            </a:r>
            <a:endParaRPr kumimoji="0" lang="zh-CN" altLang="en-US"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12" name="图片 11">
            <a:extLst>
              <a:ext uri="{FF2B5EF4-FFF2-40B4-BE49-F238E27FC236}">
                <a16:creationId xmlns="" xmlns:a16="http://schemas.microsoft.com/office/drawing/2014/main" id="{73DAC0EB-7F97-469B-8716-3562980B259E}"/>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卢光明</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smtClean="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汇编语言与接口技术</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smtClean="0">
                <a:solidFill>
                  <a:srgbClr val="FF3300"/>
                </a:solidFill>
                <a:effectLst>
                  <a:outerShdw blurRad="38100" dist="38100" dir="2700000" algn="tl">
                    <a:srgbClr val="C0C0C0"/>
                  </a:outerShdw>
                </a:effectLst>
                <a:ea typeface="隶书" panose="02010509060101010101" pitchFamily="49" charset="-122"/>
              </a:rPr>
              <a:t>第</a:t>
            </a:r>
            <a:r>
              <a:rPr lang="en-US" altLang="zh-CN" sz="4400" dirty="0" smtClean="0">
                <a:solidFill>
                  <a:srgbClr val="FF3300"/>
                </a:solidFill>
                <a:effectLst>
                  <a:outerShdw blurRad="38100" dist="38100" dir="2700000" algn="tl">
                    <a:srgbClr val="C0C0C0"/>
                  </a:outerShdw>
                </a:effectLst>
                <a:ea typeface="隶书" panose="02010509060101010101" pitchFamily="49" charset="-122"/>
              </a:rPr>
              <a:t>9</a:t>
            </a:r>
            <a:r>
              <a:rPr lang="zh-CN" altLang="en-US" sz="4400" dirty="0" smtClean="0">
                <a:solidFill>
                  <a:srgbClr val="FF3300"/>
                </a:solidFill>
                <a:effectLst>
                  <a:outerShdw blurRad="38100" dist="38100" dir="2700000" algn="tl">
                    <a:srgbClr val="C0C0C0"/>
                  </a:outerShdw>
                </a:effectLst>
                <a:ea typeface="隶书" panose="02010509060101010101" pitchFamily="49" charset="-122"/>
              </a:rPr>
              <a:t>讲：中断控制接口</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 xmlns:a16="http://schemas.microsoft.com/office/drawing/2014/main" id="{23661D73-DF4E-4C92-8168-983AD30307E5}"/>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ChangeArrowheads="1"/>
          </p:cNvSpPr>
          <p:nvPr/>
        </p:nvSpPr>
        <p:spPr bwMode="auto">
          <a:xfrm>
            <a:off x="395536" y="1016732"/>
            <a:ext cx="8012571" cy="54092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dirty="0">
                <a:solidFill>
                  <a:srgbClr val="FF0000"/>
                </a:solidFill>
                <a:latin typeface="+mn-lt"/>
                <a:ea typeface="楷体_GB2312" pitchFamily="49" charset="-122"/>
              </a:rPr>
              <a:t>I/O</a:t>
            </a:r>
            <a:r>
              <a:rPr lang="zh-CN" altLang="en-US" dirty="0">
                <a:solidFill>
                  <a:srgbClr val="FF0000"/>
                </a:solidFill>
                <a:latin typeface="+mn-lt"/>
                <a:ea typeface="楷体_GB2312" pitchFamily="49" charset="-122"/>
              </a:rPr>
              <a:t>端口：</a:t>
            </a:r>
            <a:endParaRPr lang="en-US" altLang="zh-CN" dirty="0">
              <a:solidFill>
                <a:srgbClr val="FF0000"/>
              </a:solidFill>
              <a:latin typeface="+mn-lt"/>
              <a:ea typeface="华文新魏" panose="02010800040101010101" pitchFamily="2" charset="-122"/>
            </a:endParaRPr>
          </a:p>
          <a:p>
            <a:pPr marL="457200" indent="-457200" algn="just">
              <a:spcBef>
                <a:spcPts val="600"/>
              </a:spcBef>
              <a:buFont typeface="Wingdings" panose="05000000000000000000" pitchFamily="2" charset="2"/>
              <a:buChar char="u"/>
            </a:pPr>
            <a:r>
              <a:rPr lang="zh-CN" altLang="en-US" b="0" dirty="0">
                <a:latin typeface="+mn-lt"/>
              </a:rPr>
              <a:t>外设都是通过接口连接到计算机系统上，每个接口由一组寄存器组成，这些寄存器都分配有一个称为</a:t>
            </a:r>
            <a:r>
              <a:rPr lang="en-US" altLang="zh-CN" b="0" dirty="0">
                <a:solidFill>
                  <a:srgbClr val="FF0000"/>
                </a:solidFill>
                <a:latin typeface="+mn-lt"/>
              </a:rPr>
              <a:t>I/O</a:t>
            </a:r>
            <a:r>
              <a:rPr lang="zh-CN" altLang="en-US" b="0" dirty="0">
                <a:solidFill>
                  <a:srgbClr val="FF0000"/>
                </a:solidFill>
                <a:latin typeface="+mn-lt"/>
              </a:rPr>
              <a:t>端口</a:t>
            </a:r>
            <a:r>
              <a:rPr lang="zh-CN" altLang="en-US" b="0" dirty="0">
                <a:latin typeface="+mn-lt"/>
              </a:rPr>
              <a:t>的地址编码。</a:t>
            </a:r>
          </a:p>
          <a:p>
            <a:pPr marL="457200" indent="-457200" algn="just">
              <a:spcBef>
                <a:spcPts val="600"/>
              </a:spcBef>
              <a:buFont typeface="Wingdings" panose="05000000000000000000" pitchFamily="2" charset="2"/>
              <a:buChar char="u"/>
            </a:pPr>
            <a:r>
              <a:rPr lang="en-US" altLang="zh-CN" b="0" dirty="0">
                <a:latin typeface="+mn-lt"/>
              </a:rPr>
              <a:t>CPU</a:t>
            </a:r>
            <a:r>
              <a:rPr lang="zh-CN" altLang="en-US" b="0" dirty="0">
                <a:latin typeface="+mn-lt"/>
              </a:rPr>
              <a:t>就是通过不同的端口号来选择各种外部设备的。</a:t>
            </a:r>
            <a:endParaRPr lang="en-US" altLang="zh-CN" b="0" dirty="0">
              <a:latin typeface="+mn-lt"/>
            </a:endParaRPr>
          </a:p>
          <a:p>
            <a:pPr marL="457200" indent="-457200" algn="just">
              <a:spcBef>
                <a:spcPts val="600"/>
              </a:spcBef>
              <a:buFont typeface="Wingdings" panose="05000000000000000000" pitchFamily="2" charset="2"/>
              <a:buChar char="u"/>
            </a:pPr>
            <a:r>
              <a:rPr lang="zh-CN" altLang="en-US" b="0" dirty="0">
                <a:latin typeface="+mn-lt"/>
              </a:rPr>
              <a:t>在</a:t>
            </a:r>
            <a:r>
              <a:rPr lang="en-US" altLang="zh-CN" b="0" dirty="0">
                <a:latin typeface="+mn-lt"/>
              </a:rPr>
              <a:t>80X86</a:t>
            </a:r>
            <a:r>
              <a:rPr lang="zh-CN" altLang="en-US" b="0" dirty="0">
                <a:latin typeface="+mn-lt"/>
              </a:rPr>
              <a:t>微机中，</a:t>
            </a:r>
            <a:r>
              <a:rPr lang="en-US" altLang="zh-CN" b="0" dirty="0">
                <a:latin typeface="+mn-lt"/>
              </a:rPr>
              <a:t>I/O</a:t>
            </a:r>
            <a:r>
              <a:rPr lang="zh-CN" altLang="en-US" b="0" dirty="0">
                <a:latin typeface="+mn-lt"/>
              </a:rPr>
              <a:t>端口编址在一个独立的地址空间中，这个空间允许设置</a:t>
            </a:r>
            <a:r>
              <a:rPr lang="en-US" altLang="zh-CN" b="0" dirty="0">
                <a:latin typeface="+mn-lt"/>
              </a:rPr>
              <a:t>64K</a:t>
            </a:r>
            <a:r>
              <a:rPr lang="zh-CN" altLang="en-US" b="0" dirty="0">
                <a:latin typeface="+mn-lt"/>
              </a:rPr>
              <a:t>个</a:t>
            </a:r>
            <a:r>
              <a:rPr lang="en-US" altLang="zh-CN" b="0" dirty="0">
                <a:latin typeface="+mn-lt"/>
              </a:rPr>
              <a:t>8</a:t>
            </a:r>
            <a:r>
              <a:rPr lang="zh-CN" altLang="en-US" b="0" dirty="0">
                <a:latin typeface="+mn-lt"/>
              </a:rPr>
              <a:t>位端口，或</a:t>
            </a:r>
            <a:r>
              <a:rPr lang="en-US" altLang="zh-CN" b="0" dirty="0">
                <a:latin typeface="+mn-lt"/>
              </a:rPr>
              <a:t>32K</a:t>
            </a:r>
            <a:r>
              <a:rPr lang="zh-CN" altLang="en-US" b="0" dirty="0">
                <a:latin typeface="+mn-lt"/>
              </a:rPr>
              <a:t>个</a:t>
            </a:r>
            <a:r>
              <a:rPr lang="en-US" altLang="zh-CN" b="0" dirty="0">
                <a:latin typeface="+mn-lt"/>
              </a:rPr>
              <a:t>16</a:t>
            </a:r>
            <a:r>
              <a:rPr lang="zh-CN" altLang="en-US" b="0" dirty="0">
                <a:latin typeface="+mn-lt"/>
              </a:rPr>
              <a:t>位端口。</a:t>
            </a:r>
            <a:endParaRPr lang="en-US" altLang="zh-CN" b="0" dirty="0">
              <a:latin typeface="+mn-lt"/>
            </a:endParaRPr>
          </a:p>
          <a:p>
            <a:pPr marL="457200" indent="-457200" algn="just">
              <a:spcBef>
                <a:spcPts val="600"/>
              </a:spcBef>
              <a:buFont typeface="Wingdings" panose="05000000000000000000" pitchFamily="2" charset="2"/>
              <a:buChar char="u"/>
            </a:pPr>
            <a:r>
              <a:rPr lang="zh-CN" altLang="en-US" b="0" dirty="0">
                <a:latin typeface="+mn-lt"/>
              </a:rPr>
              <a:t>有两种寻址方式。</a:t>
            </a:r>
          </a:p>
          <a:p>
            <a:pPr lvl="1" algn="just">
              <a:lnSpc>
                <a:spcPct val="90000"/>
              </a:lnSpc>
              <a:spcBef>
                <a:spcPts val="600"/>
              </a:spcBef>
              <a:buClr>
                <a:schemeClr val="bg2"/>
              </a:buClr>
              <a:buSzTx/>
              <a:buFont typeface="Wingdings" panose="05000000000000000000" pitchFamily="2" charset="2"/>
              <a:buChar char="v"/>
            </a:pPr>
            <a:r>
              <a:rPr lang="zh-CN" altLang="en-US" b="0" dirty="0">
                <a:solidFill>
                  <a:srgbClr val="FF0000"/>
                </a:solidFill>
                <a:latin typeface="+mn-lt"/>
              </a:rPr>
              <a:t>直接寻址</a:t>
            </a:r>
            <a:r>
              <a:rPr lang="zh-CN" altLang="en-US" b="0" dirty="0">
                <a:latin typeface="+mn-lt"/>
              </a:rPr>
              <a:t>：只用于寻址</a:t>
            </a:r>
            <a:r>
              <a:rPr lang="en-US" altLang="zh-CN" b="0" dirty="0">
                <a:solidFill>
                  <a:schemeClr val="bg2"/>
                </a:solidFill>
                <a:latin typeface="+mn-lt"/>
              </a:rPr>
              <a:t>00H</a:t>
            </a:r>
            <a:r>
              <a:rPr lang="zh-CN" altLang="en-US" b="0" dirty="0">
                <a:solidFill>
                  <a:schemeClr val="bg2"/>
                </a:solidFill>
                <a:latin typeface="+mn-lt"/>
              </a:rPr>
              <a:t>～</a:t>
            </a:r>
            <a:r>
              <a:rPr lang="en-US" altLang="zh-CN" b="0" dirty="0">
                <a:solidFill>
                  <a:schemeClr val="bg2"/>
                </a:solidFill>
                <a:latin typeface="+mn-lt"/>
              </a:rPr>
              <a:t>0FFH</a:t>
            </a:r>
            <a:r>
              <a:rPr lang="zh-CN" altLang="en-US" b="0" dirty="0">
                <a:latin typeface="+mn-lt"/>
              </a:rPr>
              <a:t>前</a:t>
            </a:r>
            <a:r>
              <a:rPr lang="en-US" altLang="zh-CN" b="0" dirty="0">
                <a:latin typeface="+mn-lt"/>
              </a:rPr>
              <a:t>256</a:t>
            </a:r>
            <a:r>
              <a:rPr lang="zh-CN" altLang="en-US" b="0" dirty="0">
                <a:latin typeface="+mn-lt"/>
              </a:rPr>
              <a:t>个端口，操作数表示端口号。</a:t>
            </a:r>
          </a:p>
          <a:p>
            <a:pPr lvl="1" algn="just">
              <a:lnSpc>
                <a:spcPct val="90000"/>
              </a:lnSpc>
              <a:spcBef>
                <a:spcPts val="600"/>
              </a:spcBef>
              <a:buClr>
                <a:schemeClr val="bg2"/>
              </a:buClr>
              <a:buFont typeface="Wingdings" panose="05000000000000000000" pitchFamily="2" charset="2"/>
              <a:buChar char="v"/>
            </a:pPr>
            <a:r>
              <a:rPr lang="zh-CN" altLang="en-US" b="0" dirty="0">
                <a:solidFill>
                  <a:srgbClr val="FF0000"/>
                </a:solidFill>
                <a:latin typeface="+mn-lt"/>
              </a:rPr>
              <a:t>间接寻址</a:t>
            </a:r>
            <a:r>
              <a:rPr lang="zh-CN" altLang="en-US" b="0" dirty="0">
                <a:latin typeface="+mn-lt"/>
              </a:rPr>
              <a:t>：可用于寻址全部</a:t>
            </a:r>
            <a:r>
              <a:rPr lang="en-US" altLang="zh-CN" b="0" dirty="0">
                <a:latin typeface="+mn-lt"/>
              </a:rPr>
              <a:t>64K</a:t>
            </a:r>
            <a:r>
              <a:rPr lang="zh-CN" altLang="en-US" b="0" dirty="0">
                <a:latin typeface="+mn-lt"/>
              </a:rPr>
              <a:t>个端口，</a:t>
            </a:r>
            <a:r>
              <a:rPr lang="en-US" altLang="zh-CN" b="0" dirty="0">
                <a:solidFill>
                  <a:schemeClr val="tx2"/>
                </a:solidFill>
                <a:latin typeface="+mn-lt"/>
              </a:rPr>
              <a:t>DX</a:t>
            </a:r>
            <a:r>
              <a:rPr lang="zh-CN" altLang="en-US" b="0" dirty="0">
                <a:latin typeface="+mn-lt"/>
              </a:rPr>
              <a:t>寄存器的值就是端口号，</a:t>
            </a:r>
            <a:r>
              <a:rPr lang="zh-CN" altLang="en-US" b="0" dirty="0">
                <a:solidFill>
                  <a:srgbClr val="FF0000"/>
                </a:solidFill>
                <a:latin typeface="+mn-lt"/>
              </a:rPr>
              <a:t>对大于</a:t>
            </a:r>
            <a:r>
              <a:rPr lang="en-US" altLang="zh-CN" b="0" dirty="0">
                <a:solidFill>
                  <a:srgbClr val="FF0000"/>
                </a:solidFill>
                <a:latin typeface="+mn-lt"/>
              </a:rPr>
              <a:t>0FFH</a:t>
            </a:r>
            <a:r>
              <a:rPr lang="zh-CN" altLang="en-US" b="0" dirty="0">
                <a:solidFill>
                  <a:srgbClr val="FF0000"/>
                </a:solidFill>
                <a:latin typeface="+mn-lt"/>
              </a:rPr>
              <a:t>的端口只能采用间接寻址方式</a:t>
            </a:r>
            <a:r>
              <a:rPr lang="zh-CN" altLang="en-US" b="0" dirty="0">
                <a:latin typeface="+mn-lt"/>
              </a:rPr>
              <a:t>。</a:t>
            </a:r>
            <a:endParaRPr lang="en-US" altLang="zh-CN" b="0" dirty="0">
              <a:latin typeface="+mn-lt"/>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36865"/>
          <p:cNvSpPr txBox="1"/>
          <p:nvPr/>
        </p:nvSpPr>
        <p:spPr>
          <a:xfrm>
            <a:off x="573360" y="2240868"/>
            <a:ext cx="7599040" cy="4031873"/>
          </a:xfrm>
          <a:prstGeom prst="rect">
            <a:avLst/>
          </a:prstGeom>
          <a:noFill/>
          <a:ln w="9525">
            <a:noFill/>
          </a:ln>
        </p:spPr>
        <p:txBody>
          <a:bodyPr wrap="square">
            <a:spAutoFit/>
          </a:bodyPr>
          <a:lstStyle/>
          <a:p>
            <a:pPr algn="just" eaLnBrk="0" hangingPunct="0"/>
            <a:r>
              <a:rPr lang="zh-CN" altLang="en-US" sz="2000" dirty="0">
                <a:solidFill>
                  <a:srgbClr val="000000"/>
                </a:solidFill>
                <a:sym typeface="Monotype Sorts" pitchFamily="2" charset="2"/>
              </a:rPr>
              <a:t>输入指令</a:t>
            </a:r>
            <a:r>
              <a:rPr lang="en-US" altLang="zh-CN" sz="2000" dirty="0">
                <a:solidFill>
                  <a:srgbClr val="000000"/>
                </a:solidFill>
                <a:sym typeface="Monotype Sorts" pitchFamily="2" charset="2"/>
              </a:rPr>
              <a:t>IN</a:t>
            </a:r>
            <a:r>
              <a:rPr lang="zh-CN" altLang="en-US" sz="2000" dirty="0">
                <a:solidFill>
                  <a:srgbClr val="000000"/>
                </a:solidFill>
                <a:sym typeface="Monotype Sorts" pitchFamily="2" charset="2"/>
              </a:rPr>
              <a:t>：</a:t>
            </a:r>
            <a:r>
              <a:rPr lang="zh-CN" altLang="en-US" sz="2000" b="1" dirty="0">
                <a:solidFill>
                  <a:srgbClr val="000000"/>
                </a:solidFill>
              </a:rPr>
              <a:t>（只限使用</a:t>
            </a:r>
            <a:r>
              <a:rPr lang="en-US" altLang="zh-CN" sz="2000" b="1" dirty="0">
                <a:solidFill>
                  <a:srgbClr val="000000"/>
                </a:solidFill>
              </a:rPr>
              <a:t>AX</a:t>
            </a:r>
            <a:r>
              <a:rPr lang="zh-CN" altLang="en-US" sz="2000" b="1" dirty="0">
                <a:solidFill>
                  <a:srgbClr val="000000"/>
                </a:solidFill>
              </a:rPr>
              <a:t>或</a:t>
            </a:r>
            <a:r>
              <a:rPr lang="en-US" altLang="zh-CN" sz="2000" b="1" dirty="0">
                <a:solidFill>
                  <a:srgbClr val="000000"/>
                </a:solidFill>
              </a:rPr>
              <a:t>AL</a:t>
            </a:r>
            <a:r>
              <a:rPr lang="zh-CN" altLang="en-US" sz="2000" b="1" dirty="0">
                <a:solidFill>
                  <a:srgbClr val="000000"/>
                </a:solidFill>
              </a:rPr>
              <a:t>）</a:t>
            </a:r>
            <a:endParaRPr lang="zh-CN" altLang="en-US" sz="2000" dirty="0">
              <a:solidFill>
                <a:srgbClr val="000000"/>
              </a:solidFill>
            </a:endParaRPr>
          </a:p>
          <a:p>
            <a:pPr algn="just" eaLnBrk="0" hangingPunct="0"/>
            <a:r>
              <a:rPr lang="zh-CN" altLang="en-US" sz="2000" b="0" dirty="0">
                <a:solidFill>
                  <a:srgbClr val="000000"/>
                </a:solidFill>
              </a:rPr>
              <a:t>        </a:t>
            </a:r>
          </a:p>
          <a:p>
            <a:pPr algn="just" eaLnBrk="0" hangingPunct="0">
              <a:lnSpc>
                <a:spcPct val="120000"/>
              </a:lnSpc>
            </a:pPr>
            <a:r>
              <a:rPr lang="zh-CN" altLang="en-US" sz="2000" b="0" dirty="0">
                <a:solidFill>
                  <a:srgbClr val="000000"/>
                </a:solidFill>
              </a:rPr>
              <a:t>     长格式：     </a:t>
            </a:r>
            <a:r>
              <a:rPr lang="en-US" altLang="zh-CN" sz="2000" b="0" dirty="0">
                <a:solidFill>
                  <a:srgbClr val="000000"/>
                </a:solidFill>
              </a:rPr>
              <a:t>IN   </a:t>
            </a:r>
            <a:r>
              <a:rPr lang="en-US" altLang="zh-CN" sz="2000" b="0" dirty="0">
                <a:solidFill>
                  <a:srgbClr val="FF0000"/>
                </a:solidFill>
              </a:rPr>
              <a:t>AL</a:t>
            </a:r>
            <a:r>
              <a:rPr lang="en-US" altLang="zh-CN" sz="2000" b="0" dirty="0">
                <a:solidFill>
                  <a:srgbClr val="000000"/>
                </a:solidFill>
              </a:rPr>
              <a:t>, PORT   </a:t>
            </a:r>
            <a:r>
              <a:rPr lang="zh-CN" altLang="en-US" sz="2000" b="0" dirty="0">
                <a:solidFill>
                  <a:srgbClr val="000000"/>
                </a:solidFill>
              </a:rPr>
              <a:t>（字节）</a:t>
            </a:r>
          </a:p>
          <a:p>
            <a:pPr algn="just" eaLnBrk="0" hangingPunct="0">
              <a:lnSpc>
                <a:spcPct val="120000"/>
              </a:lnSpc>
            </a:pPr>
            <a:r>
              <a:rPr lang="zh-CN" altLang="en-US" sz="2000" b="0" dirty="0">
                <a:solidFill>
                  <a:srgbClr val="000000"/>
                </a:solidFill>
              </a:rPr>
              <a:t>                          </a:t>
            </a:r>
            <a:r>
              <a:rPr lang="en-US" altLang="zh-CN" sz="2000" b="0" dirty="0">
                <a:solidFill>
                  <a:srgbClr val="000000"/>
                </a:solidFill>
              </a:rPr>
              <a:t>IN   </a:t>
            </a:r>
            <a:r>
              <a:rPr lang="en-US" altLang="zh-CN" sz="2000" b="0" dirty="0">
                <a:solidFill>
                  <a:srgbClr val="FF0000"/>
                </a:solidFill>
              </a:rPr>
              <a:t>AX</a:t>
            </a:r>
            <a:r>
              <a:rPr lang="en-US" altLang="zh-CN" sz="2000" b="0" dirty="0">
                <a:solidFill>
                  <a:srgbClr val="000000"/>
                </a:solidFill>
              </a:rPr>
              <a:t>, PORT   </a:t>
            </a:r>
            <a:r>
              <a:rPr lang="zh-CN" altLang="en-US" sz="2000" b="0" dirty="0">
                <a:solidFill>
                  <a:srgbClr val="000000"/>
                </a:solidFill>
              </a:rPr>
              <a:t>（字）</a:t>
            </a:r>
          </a:p>
          <a:p>
            <a:pPr algn="just" eaLnBrk="0" hangingPunct="0">
              <a:lnSpc>
                <a:spcPct val="120000"/>
              </a:lnSpc>
            </a:pPr>
            <a:r>
              <a:rPr lang="zh-CN" altLang="en-US" sz="2000" b="0" dirty="0">
                <a:solidFill>
                  <a:srgbClr val="000000"/>
                </a:solidFill>
              </a:rPr>
              <a:t>     执行操作：</a:t>
            </a:r>
            <a:r>
              <a:rPr lang="en-US" altLang="zh-CN" sz="2000" b="0" dirty="0">
                <a:solidFill>
                  <a:srgbClr val="000000"/>
                </a:solidFill>
              </a:rPr>
              <a:t>(AL)  </a:t>
            </a:r>
            <a:r>
              <a:rPr lang="en-US" altLang="zh-CN" sz="2000" b="0" dirty="0">
                <a:solidFill>
                  <a:srgbClr val="000000"/>
                </a:solidFill>
                <a:sym typeface="Symbol" panose="05050102010706020507" pitchFamily="18" charset="2"/>
              </a:rPr>
              <a:t></a:t>
            </a:r>
            <a:r>
              <a:rPr lang="en-US" altLang="zh-CN" sz="2000" b="0" dirty="0">
                <a:solidFill>
                  <a:srgbClr val="000000"/>
                </a:solidFill>
              </a:rPr>
              <a:t>  ( PORT )                  </a:t>
            </a:r>
            <a:r>
              <a:rPr lang="zh-CN" altLang="en-US" sz="2000" b="0" dirty="0">
                <a:solidFill>
                  <a:srgbClr val="000000"/>
                </a:solidFill>
              </a:rPr>
              <a:t>（字节）</a:t>
            </a:r>
          </a:p>
          <a:p>
            <a:pPr algn="just" eaLnBrk="0" hangingPunct="0">
              <a:lnSpc>
                <a:spcPct val="120000"/>
              </a:lnSpc>
            </a:pPr>
            <a:r>
              <a:rPr lang="zh-CN" altLang="en-US" sz="2000" b="0" dirty="0">
                <a:solidFill>
                  <a:srgbClr val="000000"/>
                </a:solidFill>
              </a:rPr>
              <a:t>                         </a:t>
            </a:r>
            <a:r>
              <a:rPr lang="en-US" altLang="zh-CN" sz="2000" b="0" dirty="0">
                <a:solidFill>
                  <a:srgbClr val="000000"/>
                </a:solidFill>
              </a:rPr>
              <a:t>(AX)  </a:t>
            </a:r>
            <a:r>
              <a:rPr lang="en-US" altLang="zh-CN" sz="2000" b="0" dirty="0">
                <a:solidFill>
                  <a:srgbClr val="000000"/>
                </a:solidFill>
                <a:sym typeface="Symbol" panose="05050102010706020507" pitchFamily="18" charset="2"/>
              </a:rPr>
              <a:t>  </a:t>
            </a:r>
            <a:r>
              <a:rPr lang="en-US" altLang="zh-CN" sz="2000" b="0" dirty="0">
                <a:solidFill>
                  <a:srgbClr val="000000"/>
                </a:solidFill>
              </a:rPr>
              <a:t>( PORT+1,  PORT )</a:t>
            </a:r>
            <a:r>
              <a:rPr lang="zh-CN" altLang="en-US" sz="2000" b="0" dirty="0">
                <a:solidFill>
                  <a:srgbClr val="000000"/>
                </a:solidFill>
              </a:rPr>
              <a:t>（字）</a:t>
            </a:r>
          </a:p>
          <a:p>
            <a:pPr algn="just" eaLnBrk="0" hangingPunct="0">
              <a:lnSpc>
                <a:spcPct val="120000"/>
              </a:lnSpc>
            </a:pPr>
            <a:endParaRPr lang="zh-CN" altLang="en-US" sz="2000" b="0" dirty="0">
              <a:solidFill>
                <a:srgbClr val="000000"/>
              </a:solidFill>
            </a:endParaRPr>
          </a:p>
          <a:p>
            <a:pPr eaLnBrk="0" hangingPunct="0">
              <a:lnSpc>
                <a:spcPct val="120000"/>
              </a:lnSpc>
            </a:pPr>
            <a:r>
              <a:rPr lang="zh-CN" altLang="en-US" sz="2000" b="0" dirty="0">
                <a:solidFill>
                  <a:srgbClr val="000000"/>
                </a:solidFill>
              </a:rPr>
              <a:t>      短格式：    </a:t>
            </a:r>
            <a:r>
              <a:rPr lang="en-US" altLang="zh-CN" sz="2000" b="0" dirty="0">
                <a:solidFill>
                  <a:srgbClr val="000000"/>
                </a:solidFill>
              </a:rPr>
              <a:t>IN   AL, DX   </a:t>
            </a:r>
            <a:r>
              <a:rPr lang="zh-CN" altLang="en-US" sz="2000" b="0" dirty="0">
                <a:solidFill>
                  <a:srgbClr val="000000"/>
                </a:solidFill>
              </a:rPr>
              <a:t>（字节）</a:t>
            </a:r>
          </a:p>
          <a:p>
            <a:pPr eaLnBrk="0" hangingPunct="0">
              <a:lnSpc>
                <a:spcPct val="120000"/>
              </a:lnSpc>
            </a:pPr>
            <a:r>
              <a:rPr lang="zh-CN" altLang="en-US" sz="2000" b="0" dirty="0">
                <a:solidFill>
                  <a:srgbClr val="000000"/>
                </a:solidFill>
              </a:rPr>
              <a:t>                          </a:t>
            </a:r>
            <a:r>
              <a:rPr lang="en-US" altLang="zh-CN" sz="2000" b="0" dirty="0">
                <a:solidFill>
                  <a:srgbClr val="000000"/>
                </a:solidFill>
              </a:rPr>
              <a:t>IN   AX, DX   </a:t>
            </a:r>
            <a:r>
              <a:rPr lang="zh-CN" altLang="en-US" sz="2000" b="0" dirty="0">
                <a:solidFill>
                  <a:srgbClr val="000000"/>
                </a:solidFill>
              </a:rPr>
              <a:t>（字）</a:t>
            </a:r>
          </a:p>
          <a:p>
            <a:pPr eaLnBrk="0" hangingPunct="0">
              <a:lnSpc>
                <a:spcPct val="120000"/>
              </a:lnSpc>
            </a:pPr>
            <a:r>
              <a:rPr lang="zh-CN" altLang="en-US" sz="2000" b="0" dirty="0">
                <a:solidFill>
                  <a:srgbClr val="000000"/>
                </a:solidFill>
              </a:rPr>
              <a:t>      执行操作：</a:t>
            </a:r>
            <a:r>
              <a:rPr lang="en-US" altLang="zh-CN" sz="2000" b="0" dirty="0">
                <a:solidFill>
                  <a:srgbClr val="000000"/>
                </a:solidFill>
              </a:rPr>
              <a:t>(AL)  </a:t>
            </a:r>
            <a:r>
              <a:rPr lang="en-US" altLang="zh-CN" sz="2000" b="0" dirty="0">
                <a:solidFill>
                  <a:srgbClr val="000000"/>
                </a:solidFill>
                <a:sym typeface="Symbol" panose="05050102010706020507" pitchFamily="18" charset="2"/>
              </a:rPr>
              <a:t>  ( (</a:t>
            </a:r>
            <a:r>
              <a:rPr lang="en-US" altLang="zh-CN" sz="2000" b="0" dirty="0">
                <a:solidFill>
                  <a:srgbClr val="000000"/>
                </a:solidFill>
              </a:rPr>
              <a:t>DX) )               </a:t>
            </a:r>
            <a:r>
              <a:rPr lang="zh-CN" altLang="en-US" sz="2000" b="0" dirty="0">
                <a:solidFill>
                  <a:srgbClr val="000000"/>
                </a:solidFill>
              </a:rPr>
              <a:t>（字节）</a:t>
            </a:r>
          </a:p>
          <a:p>
            <a:pPr eaLnBrk="0" hangingPunct="0">
              <a:lnSpc>
                <a:spcPct val="120000"/>
              </a:lnSpc>
            </a:pPr>
            <a:r>
              <a:rPr lang="zh-CN" altLang="en-US" sz="2000" b="0" dirty="0">
                <a:solidFill>
                  <a:srgbClr val="000000"/>
                </a:solidFill>
              </a:rPr>
              <a:t>                          </a:t>
            </a:r>
            <a:r>
              <a:rPr lang="en-US" altLang="zh-CN" sz="2000" b="0" dirty="0">
                <a:solidFill>
                  <a:srgbClr val="000000"/>
                </a:solidFill>
              </a:rPr>
              <a:t>(AX)  </a:t>
            </a:r>
            <a:r>
              <a:rPr lang="en-US" altLang="zh-CN" sz="2000" b="0" dirty="0">
                <a:solidFill>
                  <a:srgbClr val="000000"/>
                </a:solidFill>
                <a:sym typeface="Symbol" panose="05050102010706020507" pitchFamily="18" charset="2"/>
              </a:rPr>
              <a:t>  ( (</a:t>
            </a:r>
            <a:r>
              <a:rPr lang="en-US" altLang="zh-CN" sz="2000" b="0" dirty="0">
                <a:solidFill>
                  <a:srgbClr val="000000"/>
                </a:solidFill>
              </a:rPr>
              <a:t>DX)+1,  (DX) )</a:t>
            </a:r>
            <a:r>
              <a:rPr lang="zh-CN" altLang="en-US" sz="2000" b="0" dirty="0">
                <a:solidFill>
                  <a:srgbClr val="000000"/>
                </a:solidFill>
              </a:rPr>
              <a:t>（字）     </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611560" y="944724"/>
            <a:ext cx="7776864" cy="1169551"/>
          </a:xfrm>
          <a:prstGeom prst="rect">
            <a:avLst/>
          </a:prstGeom>
        </p:spPr>
        <p:txBody>
          <a:bodyPr wrap="square">
            <a:spAutoFit/>
          </a:bodyPr>
          <a:lstStyle/>
          <a:p>
            <a:pPr>
              <a:spcBef>
                <a:spcPts val="600"/>
              </a:spcBef>
            </a:pPr>
            <a:r>
              <a:rPr lang="zh-CN" altLang="en-US" sz="2000" b="0" dirty="0"/>
              <a:t>所有</a:t>
            </a:r>
            <a:r>
              <a:rPr lang="en-US" altLang="zh-CN" sz="2000" b="0" dirty="0"/>
              <a:t>I/O</a:t>
            </a:r>
            <a:r>
              <a:rPr lang="zh-CN" altLang="en-US" sz="2000" b="0" dirty="0"/>
              <a:t>端口与</a:t>
            </a:r>
            <a:r>
              <a:rPr lang="en-US" altLang="zh-CN" sz="2000" b="0" dirty="0"/>
              <a:t>CPU</a:t>
            </a:r>
            <a:r>
              <a:rPr lang="zh-CN" altLang="en-US" sz="2000" b="0" dirty="0"/>
              <a:t>之间的通信都由</a:t>
            </a:r>
            <a:r>
              <a:rPr lang="en-US" altLang="zh-CN" sz="2000" b="0" dirty="0"/>
              <a:t>IN</a:t>
            </a:r>
            <a:r>
              <a:rPr lang="zh-CN" altLang="en-US" sz="2000" b="0" dirty="0"/>
              <a:t>和</a:t>
            </a:r>
            <a:r>
              <a:rPr lang="en-US" altLang="zh-CN" sz="2000" b="0" dirty="0"/>
              <a:t>OUT</a:t>
            </a:r>
            <a:r>
              <a:rPr lang="zh-CN" altLang="en-US" sz="2000" b="0" dirty="0"/>
              <a:t>指令来完成。其中：</a:t>
            </a:r>
          </a:p>
          <a:p>
            <a:pPr lvl="1">
              <a:spcBef>
                <a:spcPts val="600"/>
              </a:spcBef>
            </a:pPr>
            <a:r>
              <a:rPr lang="en-US" altLang="zh-CN" sz="2000" b="0" dirty="0"/>
              <a:t>IN</a:t>
            </a:r>
            <a:r>
              <a:rPr lang="zh-CN" altLang="en-US" sz="2000" b="0" dirty="0"/>
              <a:t>指令完成从</a:t>
            </a:r>
            <a:r>
              <a:rPr lang="en-US" altLang="zh-CN" sz="2000" b="0" dirty="0"/>
              <a:t>I/O</a:t>
            </a:r>
            <a:r>
              <a:rPr lang="zh-CN" altLang="en-US" sz="2000" b="0" dirty="0"/>
              <a:t>端口到</a:t>
            </a:r>
            <a:r>
              <a:rPr lang="en-US" altLang="zh-CN" sz="2000" b="0" dirty="0"/>
              <a:t>CPU</a:t>
            </a:r>
            <a:r>
              <a:rPr lang="zh-CN" altLang="en-US" sz="2000" b="0" dirty="0"/>
              <a:t>的数据传送（输入）。</a:t>
            </a:r>
          </a:p>
          <a:p>
            <a:pPr lvl="1">
              <a:spcBef>
                <a:spcPts val="600"/>
              </a:spcBef>
            </a:pPr>
            <a:r>
              <a:rPr lang="en-US" altLang="zh-CN" sz="2000" b="0" dirty="0"/>
              <a:t>OUT</a:t>
            </a:r>
            <a:r>
              <a:rPr lang="zh-CN" altLang="en-US" sz="2000" b="0" dirty="0"/>
              <a:t>指令完成从</a:t>
            </a:r>
            <a:r>
              <a:rPr lang="en-US" altLang="zh-CN" sz="2000" b="0" dirty="0"/>
              <a:t>CPU</a:t>
            </a:r>
            <a:r>
              <a:rPr lang="zh-CN" altLang="en-US" sz="2000" b="0" dirty="0"/>
              <a:t>到</a:t>
            </a:r>
            <a:r>
              <a:rPr lang="en-US" altLang="zh-CN" sz="2000" b="0" dirty="0"/>
              <a:t>I/O</a:t>
            </a:r>
            <a:r>
              <a:rPr lang="zh-CN" altLang="en-US" sz="2000" b="0" dirty="0"/>
              <a:t>端口的数据传送（输出）。</a:t>
            </a:r>
          </a:p>
        </p:txBody>
      </p:sp>
      <p:sp>
        <p:nvSpPr>
          <p:cNvPr id="3" name="矩形 2"/>
          <p:cNvSpPr/>
          <p:nvPr/>
        </p:nvSpPr>
        <p:spPr>
          <a:xfrm>
            <a:off x="6641304" y="4761148"/>
            <a:ext cx="2286000" cy="1323439"/>
          </a:xfrm>
          <a:prstGeom prst="rect">
            <a:avLst/>
          </a:prstGeom>
          <a:ln>
            <a:solidFill>
              <a:srgbClr val="FF0000"/>
            </a:solidFill>
          </a:ln>
        </p:spPr>
        <p:txBody>
          <a:bodyPr wrap="square">
            <a:spAutoFit/>
          </a:bodyPr>
          <a:lstStyle/>
          <a:p>
            <a:pPr algn="just"/>
            <a:r>
              <a:rPr lang="zh-CN" altLang="en-US" sz="2000" b="0" dirty="0">
                <a:solidFill>
                  <a:srgbClr val="FF0000"/>
                </a:solidFill>
                <a:latin typeface="+mn-lt"/>
              </a:rPr>
              <a:t>这里的端口号或</a:t>
            </a:r>
            <a:r>
              <a:rPr lang="en-US" altLang="zh-CN" sz="2000" b="0" dirty="0">
                <a:solidFill>
                  <a:srgbClr val="FF0000"/>
                </a:solidFill>
                <a:latin typeface="+mn-lt"/>
              </a:rPr>
              <a:t>DX</a:t>
            </a:r>
            <a:r>
              <a:rPr lang="zh-CN" altLang="en-US" sz="2000" b="0" dirty="0">
                <a:solidFill>
                  <a:srgbClr val="FF0000"/>
                </a:solidFill>
                <a:latin typeface="+mn-lt"/>
              </a:rPr>
              <a:t>的内容均为地址，而传送的是端口中的信息。</a:t>
            </a:r>
          </a:p>
        </p:txBody>
      </p:sp>
    </p:spTree>
    <p:extLst>
      <p:ext uri="{BB962C8B-B14F-4D97-AF65-F5344CB8AC3E}">
        <p14:creationId xmlns:p14="http://schemas.microsoft.com/office/powerpoint/2010/main" val="1790273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452120" y="1016732"/>
            <a:ext cx="8332348" cy="5401479"/>
          </a:xfrm>
          <a:prstGeom prst="rect">
            <a:avLst/>
          </a:prstGeom>
          <a:noFill/>
          <a:ln w="9525">
            <a:noFill/>
          </a:ln>
        </p:spPr>
        <p:txBody>
          <a:bodyPr wrap="square">
            <a:spAutoFit/>
          </a:bodyPr>
          <a:lstStyle/>
          <a:p>
            <a:pPr algn="just" eaLnBrk="0" hangingPunct="0">
              <a:lnSpc>
                <a:spcPct val="110000"/>
              </a:lnSpc>
              <a:spcBef>
                <a:spcPts val="600"/>
              </a:spcBef>
            </a:pPr>
            <a:r>
              <a:rPr lang="zh-CN" altLang="en-US" sz="2000" b="0" dirty="0">
                <a:solidFill>
                  <a:srgbClr val="000000"/>
                </a:solidFill>
                <a:latin typeface="+mn-lt"/>
                <a:ea typeface="楷体_GB2312" pitchFamily="49" charset="-122"/>
              </a:rPr>
              <a:t>注意</a:t>
            </a:r>
            <a:r>
              <a:rPr lang="en-US" altLang="zh-CN" sz="2000" b="0" dirty="0">
                <a:solidFill>
                  <a:srgbClr val="000000"/>
                </a:solidFill>
                <a:latin typeface="+mn-lt"/>
                <a:ea typeface="楷体_GB2312" pitchFamily="49" charset="-122"/>
              </a:rPr>
              <a:t>:   </a:t>
            </a:r>
          </a:p>
          <a:p>
            <a:pPr marL="342900" indent="-342900" eaLnBrk="0" hangingPunct="0">
              <a:lnSpc>
                <a:spcPct val="110000"/>
              </a:lnSpc>
              <a:spcBef>
                <a:spcPts val="600"/>
              </a:spcBef>
              <a:buFont typeface="Arial" panose="020B0604020202020204" pitchFamily="34" charset="0"/>
              <a:buChar char="•"/>
            </a:pPr>
            <a:r>
              <a:rPr lang="zh-CN" altLang="en-US" sz="2000" b="0" dirty="0">
                <a:solidFill>
                  <a:srgbClr val="000000"/>
                </a:solidFill>
                <a:latin typeface="+mn-lt"/>
                <a:ea typeface="楷体_GB2312" pitchFamily="49" charset="-122"/>
                <a:sym typeface="Symbol" panose="05050102010706020507" pitchFamily="18" charset="2"/>
              </a:rPr>
              <a:t>不影响标志位</a:t>
            </a:r>
            <a:endParaRPr lang="en-US" altLang="zh-CN" sz="2000" b="0" dirty="0">
              <a:solidFill>
                <a:srgbClr val="000000"/>
              </a:solidFill>
              <a:latin typeface="+mn-lt"/>
              <a:ea typeface="楷体_GB2312" pitchFamily="49" charset="-122"/>
              <a:sym typeface="Symbol" panose="05050102010706020507" pitchFamily="18" charset="2"/>
            </a:endParaRPr>
          </a:p>
          <a:p>
            <a:pPr marL="342900" indent="-342900" eaLnBrk="0" hangingPunct="0">
              <a:lnSpc>
                <a:spcPct val="110000"/>
              </a:lnSpc>
              <a:spcBef>
                <a:spcPts val="600"/>
              </a:spcBef>
              <a:buFont typeface="Arial" panose="020B0604020202020204" pitchFamily="34" charset="0"/>
              <a:buChar char="•"/>
            </a:pPr>
            <a:r>
              <a:rPr lang="zh-CN" altLang="en-US" sz="2000" b="0" dirty="0">
                <a:solidFill>
                  <a:srgbClr val="000000"/>
                </a:solidFill>
                <a:latin typeface="+mn-lt"/>
                <a:ea typeface="楷体_GB2312" pitchFamily="49" charset="-122"/>
              </a:rPr>
              <a:t>前</a:t>
            </a:r>
            <a:r>
              <a:rPr lang="en-US" altLang="zh-CN" sz="2000" b="0" dirty="0">
                <a:solidFill>
                  <a:srgbClr val="000000"/>
                </a:solidFill>
                <a:latin typeface="+mn-lt"/>
                <a:ea typeface="楷体_GB2312" pitchFamily="49" charset="-122"/>
              </a:rPr>
              <a:t>256</a:t>
            </a:r>
            <a:r>
              <a:rPr lang="zh-CN" altLang="en-US" sz="2000" b="0" dirty="0">
                <a:solidFill>
                  <a:srgbClr val="000000"/>
                </a:solidFill>
                <a:latin typeface="+mn-lt"/>
                <a:ea typeface="楷体_GB2312" pitchFamily="49" charset="-122"/>
              </a:rPr>
              <a:t>个端口号</a:t>
            </a:r>
            <a:r>
              <a:rPr lang="en-US" altLang="zh-CN" sz="2000" b="0" dirty="0">
                <a:solidFill>
                  <a:srgbClr val="000000"/>
                </a:solidFill>
                <a:latin typeface="+mn-lt"/>
              </a:rPr>
              <a:t>00H~FFH</a:t>
            </a:r>
            <a:r>
              <a:rPr lang="zh-CN" altLang="en-US" sz="2000" b="0" dirty="0">
                <a:solidFill>
                  <a:srgbClr val="000000"/>
                </a:solidFill>
                <a:latin typeface="+mn-lt"/>
                <a:ea typeface="楷体_GB2312" pitchFamily="49" charset="-122"/>
              </a:rPr>
              <a:t>可直接在指令中指定（长格式）</a:t>
            </a:r>
            <a:endParaRPr lang="en-US" altLang="zh-CN" sz="2000" b="0" dirty="0">
              <a:solidFill>
                <a:srgbClr val="000000"/>
              </a:solidFill>
              <a:latin typeface="+mn-lt"/>
              <a:ea typeface="楷体_GB2312" pitchFamily="49" charset="-122"/>
            </a:endParaRPr>
          </a:p>
          <a:p>
            <a:pPr marL="342900" indent="-342900" eaLnBrk="0" hangingPunct="0">
              <a:lnSpc>
                <a:spcPct val="110000"/>
              </a:lnSpc>
              <a:spcBef>
                <a:spcPts val="600"/>
              </a:spcBef>
              <a:buFont typeface="Arial" panose="020B0604020202020204" pitchFamily="34" charset="0"/>
              <a:buChar char="•"/>
            </a:pPr>
            <a:r>
              <a:rPr lang="zh-CN" altLang="en-US" sz="2000" b="0" dirty="0">
                <a:solidFill>
                  <a:srgbClr val="000000"/>
                </a:solidFill>
                <a:latin typeface="+mn-lt"/>
                <a:ea typeface="楷体_GB2312" pitchFamily="49" charset="-122"/>
                <a:sym typeface="Symbol" panose="05050102010706020507" pitchFamily="18" charset="2"/>
              </a:rPr>
              <a:t>如果</a:t>
            </a:r>
            <a:r>
              <a:rPr lang="zh-CN" altLang="en-US" sz="2000" b="0" dirty="0">
                <a:solidFill>
                  <a:srgbClr val="000000"/>
                </a:solidFill>
                <a:latin typeface="+mn-lt"/>
                <a:ea typeface="楷体_GB2312" pitchFamily="49" charset="-122"/>
              </a:rPr>
              <a:t>端口号</a:t>
            </a:r>
            <a:r>
              <a:rPr lang="en-US" altLang="zh-CN" sz="2000" b="0" dirty="0">
                <a:solidFill>
                  <a:srgbClr val="000000"/>
                </a:solidFill>
                <a:latin typeface="+mn-lt"/>
                <a:sym typeface="Symbol" panose="05050102010706020507" pitchFamily="18" charset="2"/>
              </a:rPr>
              <a:t> </a:t>
            </a:r>
            <a:r>
              <a:rPr lang="en-US" altLang="zh-CN" sz="2000" b="0" dirty="0">
                <a:solidFill>
                  <a:srgbClr val="000000"/>
                </a:solidFill>
                <a:latin typeface="+mn-lt"/>
              </a:rPr>
              <a:t>256</a:t>
            </a:r>
            <a:r>
              <a:rPr lang="zh-CN" altLang="en-US" sz="2000" b="0" dirty="0">
                <a:solidFill>
                  <a:srgbClr val="000000"/>
                </a:solidFill>
                <a:latin typeface="+mn-lt"/>
              </a:rPr>
              <a:t>，</a:t>
            </a:r>
            <a:r>
              <a:rPr lang="zh-CN" altLang="en-US" sz="2000" b="0" dirty="0">
                <a:solidFill>
                  <a:srgbClr val="000000"/>
                </a:solidFill>
                <a:latin typeface="+mn-lt"/>
                <a:ea typeface="楷体_GB2312" pitchFamily="49" charset="-122"/>
              </a:rPr>
              <a:t>端口号</a:t>
            </a:r>
            <a:r>
              <a:rPr lang="zh-CN" altLang="en-US" sz="2000" b="0" dirty="0">
                <a:solidFill>
                  <a:srgbClr val="000000"/>
                </a:solidFill>
                <a:latin typeface="+mn-lt"/>
              </a:rPr>
              <a:t> </a:t>
            </a:r>
            <a:r>
              <a:rPr lang="en-US" altLang="zh-CN" sz="2000" b="0" dirty="0">
                <a:solidFill>
                  <a:srgbClr val="000000"/>
                </a:solidFill>
                <a:latin typeface="+mn-lt"/>
                <a:sym typeface="Symbol" panose="05050102010706020507" pitchFamily="18" charset="2"/>
              </a:rPr>
              <a:t></a:t>
            </a:r>
            <a:r>
              <a:rPr lang="en-US" altLang="zh-CN" sz="2000" b="0" dirty="0">
                <a:solidFill>
                  <a:srgbClr val="000000"/>
                </a:solidFill>
                <a:latin typeface="+mn-lt"/>
              </a:rPr>
              <a:t> DX</a:t>
            </a:r>
            <a:r>
              <a:rPr lang="zh-CN" altLang="en-US" sz="2000" b="0" dirty="0">
                <a:solidFill>
                  <a:srgbClr val="000000"/>
                </a:solidFill>
                <a:latin typeface="+mn-lt"/>
                <a:ea typeface="楷体_GB2312" pitchFamily="49" charset="-122"/>
              </a:rPr>
              <a:t>（短格式）</a:t>
            </a:r>
            <a:endParaRPr lang="en-US" altLang="zh-CN" sz="2000" b="0" dirty="0">
              <a:solidFill>
                <a:srgbClr val="000000"/>
              </a:solidFill>
              <a:latin typeface="+mn-lt"/>
              <a:ea typeface="楷体_GB2312" pitchFamily="49" charset="-122"/>
            </a:endParaRPr>
          </a:p>
          <a:p>
            <a:pPr algn="just" eaLnBrk="0" hangingPunct="0">
              <a:lnSpc>
                <a:spcPct val="110000"/>
              </a:lnSpc>
            </a:pPr>
            <a:endParaRPr lang="zh-CN" altLang="en-US"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IN   AL</a:t>
            </a:r>
            <a:r>
              <a:rPr lang="zh-CN" altLang="en-US" sz="2000" b="0" dirty="0">
                <a:solidFill>
                  <a:srgbClr val="000000"/>
                </a:solidFill>
                <a:latin typeface="+mn-lt"/>
              </a:rPr>
              <a:t>， </a:t>
            </a:r>
            <a:r>
              <a:rPr lang="en-US" altLang="zh-CN" sz="2000" b="0" dirty="0">
                <a:solidFill>
                  <a:srgbClr val="000000"/>
                </a:solidFill>
                <a:latin typeface="+mn-lt"/>
              </a:rPr>
              <a:t>60H  </a:t>
            </a:r>
            <a:r>
              <a:rPr lang="zh-CN" altLang="en-US" sz="2000" b="0" dirty="0">
                <a:solidFill>
                  <a:srgbClr val="000000"/>
                </a:solidFill>
                <a:latin typeface="+mn-lt"/>
              </a:rPr>
              <a:t>；从端口</a:t>
            </a:r>
            <a:r>
              <a:rPr lang="en-US" altLang="zh-CN" sz="2000" b="0" dirty="0">
                <a:solidFill>
                  <a:srgbClr val="000000"/>
                </a:solidFill>
                <a:latin typeface="+mn-lt"/>
              </a:rPr>
              <a:t>60H</a:t>
            </a:r>
            <a:r>
              <a:rPr lang="zh-CN" altLang="en-US" sz="2000" b="0" dirty="0">
                <a:solidFill>
                  <a:srgbClr val="000000"/>
                </a:solidFill>
                <a:latin typeface="+mn-lt"/>
              </a:rPr>
              <a:t>读入一个字节到</a:t>
            </a:r>
            <a:r>
              <a:rPr lang="en-US" altLang="zh-CN" sz="2000" b="0" dirty="0">
                <a:solidFill>
                  <a:srgbClr val="000000"/>
                </a:solidFill>
                <a:latin typeface="+mn-lt"/>
              </a:rPr>
              <a:t>AL</a:t>
            </a:r>
            <a:r>
              <a:rPr lang="zh-CN" altLang="en-US" sz="2000" b="0" dirty="0" smtClean="0">
                <a:solidFill>
                  <a:srgbClr val="000000"/>
                </a:solidFill>
                <a:latin typeface="+mn-lt"/>
              </a:rPr>
              <a:t>中</a:t>
            </a:r>
            <a:endParaRPr lang="en-US" altLang="zh-CN" sz="2000" b="0" dirty="0" smtClean="0">
              <a:solidFill>
                <a:srgbClr val="000000"/>
              </a:solidFill>
              <a:latin typeface="+mn-lt"/>
            </a:endParaRPr>
          </a:p>
          <a:p>
            <a:pPr algn="just" eaLnBrk="0" hangingPunct="0">
              <a:lnSpc>
                <a:spcPct val="110000"/>
              </a:lnSpc>
            </a:pPr>
            <a:endParaRPr lang="zh-CN" altLang="en-US"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IN   AX</a:t>
            </a:r>
            <a:r>
              <a:rPr lang="zh-CN" altLang="en-US" sz="2000" b="0" dirty="0">
                <a:solidFill>
                  <a:srgbClr val="000000"/>
                </a:solidFill>
                <a:latin typeface="+mn-lt"/>
              </a:rPr>
              <a:t>，</a:t>
            </a:r>
            <a:r>
              <a:rPr lang="en-US" altLang="zh-CN" sz="2000" b="0" dirty="0">
                <a:solidFill>
                  <a:srgbClr val="000000"/>
                </a:solidFill>
                <a:latin typeface="+mn-lt"/>
              </a:rPr>
              <a:t>20H  </a:t>
            </a:r>
            <a:r>
              <a:rPr lang="zh-CN" altLang="en-US" sz="2000" b="0" dirty="0">
                <a:solidFill>
                  <a:srgbClr val="000000"/>
                </a:solidFill>
                <a:latin typeface="+mn-lt"/>
              </a:rPr>
              <a:t>；把端口</a:t>
            </a:r>
            <a:r>
              <a:rPr lang="en-US" altLang="zh-CN" sz="2000" b="0" dirty="0">
                <a:solidFill>
                  <a:srgbClr val="000000"/>
                </a:solidFill>
                <a:latin typeface="+mn-lt"/>
              </a:rPr>
              <a:t>21H</a:t>
            </a:r>
            <a:r>
              <a:rPr lang="zh-CN" altLang="en-US" sz="2000" b="0" dirty="0">
                <a:solidFill>
                  <a:srgbClr val="000000"/>
                </a:solidFill>
                <a:latin typeface="+mn-lt"/>
              </a:rPr>
              <a:t>、</a:t>
            </a:r>
            <a:r>
              <a:rPr lang="en-US" altLang="zh-CN" sz="2000" b="0" dirty="0">
                <a:solidFill>
                  <a:srgbClr val="000000"/>
                </a:solidFill>
                <a:latin typeface="+mn-lt"/>
              </a:rPr>
              <a:t>20H</a:t>
            </a:r>
            <a:r>
              <a:rPr lang="zh-CN" altLang="en-US" sz="2000" b="0" dirty="0">
                <a:solidFill>
                  <a:srgbClr val="000000"/>
                </a:solidFill>
                <a:latin typeface="+mn-lt"/>
              </a:rPr>
              <a:t>按“高低”组成的字读入</a:t>
            </a:r>
            <a:r>
              <a:rPr lang="en-US" altLang="zh-CN" sz="2000" b="0" dirty="0" smtClean="0">
                <a:solidFill>
                  <a:srgbClr val="000000"/>
                </a:solidFill>
                <a:latin typeface="+mn-lt"/>
              </a:rPr>
              <a:t>AX</a:t>
            </a:r>
          </a:p>
          <a:p>
            <a:pPr algn="just" eaLnBrk="0" hangingPunct="0">
              <a:lnSpc>
                <a:spcPct val="110000"/>
              </a:lnSpc>
            </a:pPr>
            <a:endParaRPr lang="en-US" altLang="zh-CN"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MOV   DX</a:t>
            </a:r>
            <a:r>
              <a:rPr lang="zh-CN" altLang="en-US" sz="2000" b="0" dirty="0">
                <a:solidFill>
                  <a:srgbClr val="000000"/>
                </a:solidFill>
                <a:latin typeface="+mn-lt"/>
              </a:rPr>
              <a:t>，</a:t>
            </a:r>
            <a:r>
              <a:rPr lang="en-US" altLang="zh-CN" sz="2000" b="0" dirty="0" smtClean="0">
                <a:solidFill>
                  <a:srgbClr val="000000"/>
                </a:solidFill>
                <a:latin typeface="+mn-lt"/>
              </a:rPr>
              <a:t>2F8H</a:t>
            </a:r>
          </a:p>
          <a:p>
            <a:pPr algn="just" eaLnBrk="0" hangingPunct="0">
              <a:lnSpc>
                <a:spcPct val="110000"/>
              </a:lnSpc>
            </a:pPr>
            <a:endParaRPr lang="en-US" altLang="zh-CN" sz="2000" b="0" dirty="0">
              <a:solidFill>
                <a:srgbClr val="000000"/>
              </a:solidFill>
              <a:latin typeface="+mn-lt"/>
            </a:endParaRPr>
          </a:p>
          <a:p>
            <a:pPr algn="just" eaLnBrk="0" hangingPunct="0">
              <a:lnSpc>
                <a:spcPct val="110000"/>
              </a:lnSpc>
            </a:pPr>
            <a:r>
              <a:rPr lang="en-US" altLang="zh-CN" sz="2000" b="0" dirty="0">
                <a:solidFill>
                  <a:srgbClr val="000000"/>
                </a:solidFill>
                <a:latin typeface="+mn-lt"/>
              </a:rPr>
              <a:t>IN    AL</a:t>
            </a:r>
            <a:r>
              <a:rPr lang="zh-CN" altLang="en-US" sz="2000" b="0" dirty="0">
                <a:solidFill>
                  <a:srgbClr val="000000"/>
                </a:solidFill>
                <a:latin typeface="+mn-lt"/>
              </a:rPr>
              <a:t>，</a:t>
            </a:r>
            <a:r>
              <a:rPr lang="en-US" altLang="zh-CN" sz="2000" b="0" dirty="0">
                <a:solidFill>
                  <a:srgbClr val="000000"/>
                </a:solidFill>
                <a:latin typeface="+mn-lt"/>
              </a:rPr>
              <a:t>DX </a:t>
            </a:r>
            <a:r>
              <a:rPr lang="zh-CN" altLang="en-US" sz="2000" b="0" dirty="0">
                <a:solidFill>
                  <a:srgbClr val="000000"/>
                </a:solidFill>
                <a:latin typeface="+mn-lt"/>
              </a:rPr>
              <a:t>；从端口</a:t>
            </a:r>
            <a:r>
              <a:rPr lang="en-US" altLang="zh-CN" sz="2000" b="0" dirty="0">
                <a:solidFill>
                  <a:srgbClr val="000000"/>
                </a:solidFill>
                <a:latin typeface="+mn-lt"/>
              </a:rPr>
              <a:t>2F8H</a:t>
            </a:r>
            <a:r>
              <a:rPr lang="zh-CN" altLang="en-US" sz="2000" b="0" dirty="0">
                <a:solidFill>
                  <a:srgbClr val="000000"/>
                </a:solidFill>
                <a:latin typeface="+mn-lt"/>
              </a:rPr>
              <a:t>读入一个字节到</a:t>
            </a:r>
            <a:r>
              <a:rPr lang="en-US" altLang="zh-CN" sz="2000" b="0" dirty="0">
                <a:solidFill>
                  <a:srgbClr val="000000"/>
                </a:solidFill>
                <a:latin typeface="+mn-lt"/>
              </a:rPr>
              <a:t>AL</a:t>
            </a:r>
            <a:r>
              <a:rPr lang="zh-CN" altLang="en-US" sz="2000" b="0" dirty="0" smtClean="0">
                <a:solidFill>
                  <a:srgbClr val="000000"/>
                </a:solidFill>
                <a:latin typeface="+mn-lt"/>
              </a:rPr>
              <a:t>中</a:t>
            </a:r>
            <a:endParaRPr lang="en-US" altLang="zh-CN" sz="2000" b="0" dirty="0" smtClean="0">
              <a:solidFill>
                <a:srgbClr val="000000"/>
              </a:solidFill>
              <a:latin typeface="+mn-lt"/>
            </a:endParaRPr>
          </a:p>
          <a:p>
            <a:pPr algn="just" eaLnBrk="0" hangingPunct="0">
              <a:lnSpc>
                <a:spcPct val="110000"/>
              </a:lnSpc>
            </a:pPr>
            <a:endParaRPr lang="zh-CN" altLang="en-US" sz="2000" b="0" dirty="0">
              <a:solidFill>
                <a:srgbClr val="000000"/>
              </a:solidFill>
              <a:latin typeface="+mn-lt"/>
            </a:endParaRPr>
          </a:p>
          <a:p>
            <a:pPr algn="just" eaLnBrk="0" hangingPunct="0">
              <a:lnSpc>
                <a:spcPct val="110000"/>
              </a:lnSpc>
            </a:pPr>
            <a:r>
              <a:rPr lang="en-US" altLang="zh-CN" sz="2000" b="0" dirty="0" smtClean="0">
                <a:solidFill>
                  <a:srgbClr val="000000"/>
                </a:solidFill>
                <a:latin typeface="+mn-lt"/>
              </a:rPr>
              <a:t>IN    </a:t>
            </a:r>
            <a:r>
              <a:rPr lang="en-US" altLang="zh-CN" sz="2000" b="0" dirty="0">
                <a:solidFill>
                  <a:srgbClr val="000000"/>
                </a:solidFill>
                <a:latin typeface="+mn-lt"/>
              </a:rPr>
              <a:t>AX</a:t>
            </a:r>
            <a:r>
              <a:rPr lang="zh-CN" altLang="en-US" sz="2000" b="0" dirty="0">
                <a:solidFill>
                  <a:srgbClr val="000000"/>
                </a:solidFill>
                <a:latin typeface="+mn-lt"/>
              </a:rPr>
              <a:t>，</a:t>
            </a:r>
            <a:r>
              <a:rPr lang="en-US" altLang="zh-CN" sz="2000" b="0" dirty="0">
                <a:solidFill>
                  <a:srgbClr val="000000"/>
                </a:solidFill>
                <a:latin typeface="+mn-lt"/>
              </a:rPr>
              <a:t>DX</a:t>
            </a:r>
            <a:r>
              <a:rPr lang="zh-CN" altLang="en-US" sz="2000" b="0" dirty="0">
                <a:solidFill>
                  <a:srgbClr val="000000"/>
                </a:solidFill>
                <a:latin typeface="+mn-lt"/>
              </a:rPr>
              <a:t>；把端口</a:t>
            </a:r>
            <a:r>
              <a:rPr lang="en-US" altLang="zh-CN" sz="2000" b="0" dirty="0">
                <a:solidFill>
                  <a:srgbClr val="000000"/>
                </a:solidFill>
                <a:latin typeface="+mn-lt"/>
              </a:rPr>
              <a:t>2F9H</a:t>
            </a:r>
            <a:r>
              <a:rPr lang="zh-CN" altLang="en-US" sz="2000" b="0" dirty="0">
                <a:solidFill>
                  <a:srgbClr val="000000"/>
                </a:solidFill>
                <a:latin typeface="+mn-lt"/>
              </a:rPr>
              <a:t>、</a:t>
            </a:r>
            <a:r>
              <a:rPr lang="en-US" altLang="zh-CN" sz="2000" b="0" dirty="0">
                <a:solidFill>
                  <a:srgbClr val="000000"/>
                </a:solidFill>
                <a:latin typeface="+mn-lt"/>
              </a:rPr>
              <a:t>2F8H</a:t>
            </a:r>
            <a:r>
              <a:rPr lang="zh-CN" altLang="en-US" sz="2000" b="0" dirty="0">
                <a:solidFill>
                  <a:srgbClr val="000000"/>
                </a:solidFill>
                <a:latin typeface="+mn-lt"/>
              </a:rPr>
              <a:t>按“高低”组成的字读入</a:t>
            </a:r>
            <a:r>
              <a:rPr lang="en-US" altLang="zh-CN" sz="2000" b="0" dirty="0" smtClean="0">
                <a:solidFill>
                  <a:srgbClr val="000000"/>
                </a:solidFill>
                <a:latin typeface="+mn-lt"/>
              </a:rPr>
              <a:t>AX</a:t>
            </a:r>
          </a:p>
          <a:p>
            <a:pPr algn="just" eaLnBrk="0" hangingPunct="0">
              <a:lnSpc>
                <a:spcPct val="110000"/>
              </a:lnSpc>
            </a:pPr>
            <a:endParaRPr lang="en-US" altLang="zh-CN" sz="2000" b="0" dirty="0">
              <a:solidFill>
                <a:srgbClr val="000000"/>
              </a:solidFill>
              <a:latin typeface="+mn-l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461813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4">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p:cNvSpPr/>
          <p:nvPr/>
        </p:nvSpPr>
        <p:spPr>
          <a:xfrm>
            <a:off x="452120" y="1088740"/>
            <a:ext cx="5844870" cy="4893647"/>
          </a:xfrm>
          <a:prstGeom prst="rect">
            <a:avLst/>
          </a:prstGeom>
          <a:noFill/>
          <a:ln w="12700">
            <a:noFill/>
          </a:ln>
        </p:spPr>
        <p:txBody>
          <a:bodyPr wrap="none" anchor="t">
            <a:spAutoFit/>
          </a:bodyPr>
          <a:lstStyle/>
          <a:p>
            <a:pPr eaLnBrk="0" hangingPunct="0"/>
            <a:r>
              <a:rPr lang="zh-CN" altLang="en-US" b="1" dirty="0">
                <a:solidFill>
                  <a:srgbClr val="000000"/>
                </a:solidFill>
                <a:latin typeface="Times New Roman" panose="02020603050405020304" pitchFamily="18" charset="0"/>
              </a:rPr>
              <a:t>输出指令   </a:t>
            </a:r>
            <a:r>
              <a:rPr lang="en-US" altLang="zh-CN" b="1" dirty="0">
                <a:solidFill>
                  <a:srgbClr val="000000"/>
                </a:solidFill>
                <a:latin typeface="Times New Roman" panose="02020603050405020304" pitchFamily="18" charset="0"/>
              </a:rPr>
              <a:t>OUT   </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CPU </a:t>
            </a:r>
            <a:r>
              <a:rPr lang="en-US" altLang="zh-CN" b="1" dirty="0">
                <a:solidFill>
                  <a:srgbClr val="000000"/>
                </a:solidFill>
                <a:latin typeface="Times New Roman" panose="02020603050405020304" pitchFamily="18" charset="0"/>
                <a:sym typeface="Symbol" panose="05050102010706020507" pitchFamily="18" charset="2"/>
              </a:rPr>
              <a:t></a:t>
            </a:r>
            <a:r>
              <a:rPr lang="en-US" altLang="zh-CN" b="1" dirty="0">
                <a:solidFill>
                  <a:srgbClr val="000000"/>
                </a:solidFill>
                <a:latin typeface="Times New Roman" panose="02020603050405020304" pitchFamily="18" charset="0"/>
              </a:rPr>
              <a:t> I/O</a:t>
            </a:r>
            <a:r>
              <a:rPr lang="zh-CN" altLang="en-US" b="1"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a:p>
            <a:pPr eaLnBrk="0" hangingPunct="0"/>
            <a:endParaRPr lang="zh-CN" altLang="en-US" dirty="0">
              <a:solidFill>
                <a:srgbClr val="000000"/>
              </a:solidFill>
              <a:latin typeface="Times New Roman" panose="02020603050405020304" pitchFamily="18" charset="0"/>
            </a:endParaRPr>
          </a:p>
          <a:p>
            <a:pPr eaLnBrk="0" hangingPunct="0">
              <a:lnSpc>
                <a:spcPct val="120000"/>
              </a:lnSpc>
            </a:pPr>
            <a:r>
              <a:rPr lang="zh-CN" altLang="en-US" sz="2200" b="0" dirty="0">
                <a:solidFill>
                  <a:srgbClr val="000000"/>
                </a:solidFill>
                <a:latin typeface="Times New Roman" panose="02020603050405020304" pitchFamily="18" charset="0"/>
              </a:rPr>
              <a:t>长格式：    </a:t>
            </a:r>
            <a:r>
              <a:rPr lang="en-US" altLang="zh-CN" sz="2200" b="0" dirty="0">
                <a:solidFill>
                  <a:srgbClr val="000000"/>
                </a:solidFill>
                <a:latin typeface="Times New Roman" panose="02020603050405020304" pitchFamily="18" charset="0"/>
              </a:rPr>
              <a:t>OUT   PORT,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OUT   PORT, AX        </a:t>
            </a:r>
            <a:r>
              <a:rPr lang="zh-CN" altLang="en-US" sz="2200" b="0" dirty="0">
                <a:solidFill>
                  <a:srgbClr val="000000"/>
                </a:solidFill>
                <a:latin typeface="Times New Roman" panose="02020603050405020304" pitchFamily="18" charset="0"/>
              </a:rPr>
              <a:t>（字）</a:t>
            </a:r>
          </a:p>
          <a:p>
            <a:pPr eaLnBrk="0" hangingPunct="0">
              <a:lnSpc>
                <a:spcPct val="120000"/>
              </a:lnSpc>
            </a:pPr>
            <a:r>
              <a:rPr lang="zh-CN" altLang="en-US" sz="2200" b="0" dirty="0">
                <a:solidFill>
                  <a:srgbClr val="000000"/>
                </a:solidFill>
                <a:latin typeface="Times New Roman" panose="02020603050405020304" pitchFamily="18" charset="0"/>
              </a:rPr>
              <a:t>执行操作：</a:t>
            </a:r>
            <a:r>
              <a:rPr lang="en-US" altLang="zh-CN" sz="2200" b="0" dirty="0">
                <a:solidFill>
                  <a:srgbClr val="000000"/>
                </a:solidFill>
                <a:latin typeface="Times New Roman" panose="02020603050405020304" pitchFamily="18" charset="0"/>
              </a:rPr>
              <a:t>( PORT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 PORT+1, PORT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(AX)</a:t>
            </a:r>
            <a:r>
              <a:rPr lang="zh-CN" altLang="en-US" sz="2200" b="0" dirty="0">
                <a:solidFill>
                  <a:srgbClr val="000000"/>
                </a:solidFill>
                <a:latin typeface="Times New Roman" panose="02020603050405020304" pitchFamily="18" charset="0"/>
              </a:rPr>
              <a:t>（字）</a:t>
            </a:r>
          </a:p>
          <a:p>
            <a:pPr eaLnBrk="0" hangingPunct="0">
              <a:lnSpc>
                <a:spcPct val="120000"/>
              </a:lnSpc>
            </a:pPr>
            <a:endParaRPr lang="en-US" altLang="zh-CN" sz="2200" b="0" dirty="0" smtClean="0">
              <a:solidFill>
                <a:srgbClr val="000000"/>
              </a:solidFill>
              <a:latin typeface="Times New Roman" panose="02020603050405020304" pitchFamily="18" charset="0"/>
            </a:endParaRPr>
          </a:p>
          <a:p>
            <a:pPr eaLnBrk="0" hangingPunct="0">
              <a:lnSpc>
                <a:spcPct val="120000"/>
              </a:lnSpc>
            </a:pPr>
            <a:endParaRPr lang="zh-CN" altLang="en-US" sz="2200" b="0" dirty="0">
              <a:solidFill>
                <a:srgbClr val="000000"/>
              </a:solidFill>
              <a:latin typeface="Times New Roman" panose="02020603050405020304" pitchFamily="18" charset="0"/>
            </a:endParaRPr>
          </a:p>
          <a:p>
            <a:pPr eaLnBrk="0" hangingPunct="0">
              <a:lnSpc>
                <a:spcPct val="120000"/>
              </a:lnSpc>
            </a:pPr>
            <a:r>
              <a:rPr lang="zh-CN" altLang="en-US" sz="2200" b="0" dirty="0">
                <a:solidFill>
                  <a:srgbClr val="000000"/>
                </a:solidFill>
                <a:latin typeface="Times New Roman" panose="02020603050405020304" pitchFamily="18" charset="0"/>
              </a:rPr>
              <a:t>短格式：    </a:t>
            </a:r>
            <a:r>
              <a:rPr lang="en-US" altLang="zh-CN" sz="2200" b="0" dirty="0">
                <a:solidFill>
                  <a:srgbClr val="000000"/>
                </a:solidFill>
                <a:latin typeface="Times New Roman" panose="02020603050405020304" pitchFamily="18" charset="0"/>
              </a:rPr>
              <a:t>OUT   DX,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OUT   DX, AX             </a:t>
            </a:r>
            <a:r>
              <a:rPr lang="zh-CN" altLang="en-US" sz="2200" b="0" dirty="0">
                <a:solidFill>
                  <a:srgbClr val="000000"/>
                </a:solidFill>
                <a:latin typeface="Times New Roman" panose="02020603050405020304" pitchFamily="18" charset="0"/>
              </a:rPr>
              <a:t>（字）</a:t>
            </a:r>
          </a:p>
          <a:p>
            <a:pPr eaLnBrk="0" hangingPunct="0">
              <a:lnSpc>
                <a:spcPct val="120000"/>
              </a:lnSpc>
            </a:pPr>
            <a:r>
              <a:rPr lang="zh-CN" altLang="en-US" sz="2200" b="0" dirty="0">
                <a:solidFill>
                  <a:srgbClr val="000000"/>
                </a:solidFill>
                <a:latin typeface="Times New Roman" panose="02020603050405020304" pitchFamily="18" charset="0"/>
              </a:rPr>
              <a:t>执行操作：</a:t>
            </a:r>
            <a:r>
              <a:rPr lang="en-US" altLang="zh-CN" sz="2200" b="0" dirty="0">
                <a:solidFill>
                  <a:srgbClr val="000000"/>
                </a:solidFill>
                <a:latin typeface="Times New Roman" panose="02020603050405020304" pitchFamily="18" charset="0"/>
              </a:rPr>
              <a:t>( (DX)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(AL)        </a:t>
            </a:r>
            <a:r>
              <a:rPr lang="zh-CN" altLang="en-US" sz="2200" b="0" dirty="0">
                <a:solidFill>
                  <a:srgbClr val="000000"/>
                </a:solidFill>
                <a:latin typeface="Times New Roman" panose="02020603050405020304" pitchFamily="18" charset="0"/>
              </a:rPr>
              <a:t>（字节）</a:t>
            </a:r>
          </a:p>
          <a:p>
            <a:pPr eaLnBrk="0" hangingPunct="0">
              <a:lnSpc>
                <a:spcPct val="120000"/>
              </a:lnSpc>
            </a:pPr>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 (DX)+1, (DX) )    </a:t>
            </a:r>
            <a:r>
              <a:rPr lang="en-US" altLang="zh-CN" sz="2200" b="0" dirty="0">
                <a:solidFill>
                  <a:srgbClr val="000000"/>
                </a:solidFill>
                <a:latin typeface="Times New Roman" panose="02020603050405020304" pitchFamily="18" charset="0"/>
                <a:sym typeface="Symbol" panose="05050102010706020507" pitchFamily="18" charset="2"/>
              </a:rPr>
              <a:t></a:t>
            </a:r>
            <a:r>
              <a:rPr lang="en-US" altLang="zh-CN" sz="2200" b="0" dirty="0">
                <a:solidFill>
                  <a:srgbClr val="000000"/>
                </a:solidFill>
                <a:latin typeface="Times New Roman" panose="02020603050405020304" pitchFamily="18" charset="0"/>
              </a:rPr>
              <a:t>    (AX)</a:t>
            </a:r>
            <a:r>
              <a:rPr lang="zh-CN" altLang="en-US" sz="2200" b="0" dirty="0">
                <a:solidFill>
                  <a:srgbClr val="000000"/>
                </a:solidFill>
                <a:latin typeface="Times New Roman" panose="02020603050405020304" pitchFamily="18" charset="0"/>
              </a:rPr>
              <a:t>（字）</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5592380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287524" y="3176972"/>
            <a:ext cx="8332348" cy="2923877"/>
          </a:xfrm>
          <a:prstGeom prst="rect">
            <a:avLst/>
          </a:prstGeom>
          <a:noFill/>
          <a:ln w="9525">
            <a:noFill/>
          </a:ln>
        </p:spPr>
        <p:txBody>
          <a:bodyPr wrap="square">
            <a:spAutoFit/>
          </a:bodyPr>
          <a:lstStyle/>
          <a:p>
            <a:pPr algn="just" eaLnBrk="0" hangingPunct="0">
              <a:lnSpc>
                <a:spcPct val="110000"/>
              </a:lnSpc>
            </a:pPr>
            <a:r>
              <a:rPr lang="zh-CN" altLang="en-US" sz="2000" dirty="0" smtClean="0">
                <a:latin typeface="+mn-lt"/>
              </a:rPr>
              <a:t>例</a:t>
            </a:r>
            <a:r>
              <a:rPr lang="zh-CN" altLang="en-US" sz="2000" dirty="0" smtClean="0">
                <a:latin typeface="+mn-lt"/>
              </a:rPr>
              <a:t>：测试</a:t>
            </a:r>
            <a:r>
              <a:rPr lang="zh-CN" altLang="en-US" sz="2000" dirty="0">
                <a:latin typeface="+mn-lt"/>
              </a:rPr>
              <a:t>某</a:t>
            </a:r>
            <a:r>
              <a:rPr lang="zh-CN" altLang="en-US" sz="2000" dirty="0">
                <a:solidFill>
                  <a:schemeClr val="tx2"/>
                </a:solidFill>
                <a:latin typeface="+mn-lt"/>
              </a:rPr>
              <a:t>状态寄存器</a:t>
            </a:r>
            <a:r>
              <a:rPr lang="zh-CN" altLang="en-US" sz="2000" dirty="0">
                <a:latin typeface="+mn-lt"/>
              </a:rPr>
              <a:t>的第</a:t>
            </a:r>
            <a:r>
              <a:rPr lang="en-US" altLang="zh-CN" sz="2000" dirty="0">
                <a:latin typeface="+mn-lt"/>
              </a:rPr>
              <a:t>2</a:t>
            </a:r>
            <a:r>
              <a:rPr lang="zh-CN" altLang="en-US" sz="2000" dirty="0">
                <a:latin typeface="+mn-lt"/>
              </a:rPr>
              <a:t>位是否为</a:t>
            </a:r>
            <a:r>
              <a:rPr lang="en-US" altLang="zh-CN" sz="2000" dirty="0" smtClean="0">
                <a:latin typeface="+mn-lt"/>
              </a:rPr>
              <a:t>1</a:t>
            </a:r>
            <a:r>
              <a:rPr lang="zh-CN" altLang="en-US" sz="2000" dirty="0" smtClean="0">
                <a:latin typeface="+mn-lt"/>
              </a:rPr>
              <a:t>，若为</a:t>
            </a:r>
            <a:r>
              <a:rPr lang="en-US" altLang="zh-CN" sz="2000" dirty="0" smtClean="0">
                <a:latin typeface="+mn-lt"/>
              </a:rPr>
              <a:t>1</a:t>
            </a:r>
            <a:r>
              <a:rPr lang="zh-CN" altLang="en-US" sz="2000" dirty="0" smtClean="0">
                <a:latin typeface="+mn-lt"/>
              </a:rPr>
              <a:t>则传送数据。</a:t>
            </a:r>
            <a:endParaRPr lang="en-US" altLang="zh-CN" sz="2000" dirty="0" smtClean="0">
              <a:latin typeface="+mn-lt"/>
            </a:endParaRPr>
          </a:p>
          <a:p>
            <a:pPr algn="just" eaLnBrk="0" hangingPunct="0">
              <a:lnSpc>
                <a:spcPct val="110000"/>
              </a:lnSpc>
            </a:pPr>
            <a:r>
              <a:rPr lang="en-US" altLang="zh-CN" sz="2000" dirty="0" smtClean="0">
                <a:latin typeface="+mn-lt"/>
              </a:rPr>
              <a:t>	</a:t>
            </a:r>
            <a:endParaRPr lang="en-US" altLang="zh-CN" sz="2000" dirty="0" smtClean="0">
              <a:latin typeface="+mn-lt"/>
            </a:endParaRPr>
          </a:p>
          <a:p>
            <a:pPr algn="just" eaLnBrk="0" hangingPunct="0">
              <a:lnSpc>
                <a:spcPct val="110000"/>
              </a:lnSpc>
            </a:pPr>
            <a:r>
              <a:rPr lang="en-US" altLang="zh-CN" sz="2000" b="0" dirty="0" smtClean="0">
                <a:latin typeface="+mn-lt"/>
              </a:rPr>
              <a:t>AGAIN</a:t>
            </a:r>
            <a:r>
              <a:rPr lang="en-US" altLang="zh-CN" sz="2000" b="0" dirty="0" smtClean="0">
                <a:latin typeface="+mn-lt"/>
              </a:rPr>
              <a:t>:	 </a:t>
            </a:r>
            <a:r>
              <a:rPr lang="en-US" altLang="zh-CN" sz="2000" b="0" dirty="0">
                <a:solidFill>
                  <a:srgbClr val="FF0000"/>
                </a:solidFill>
                <a:latin typeface="+mn-lt"/>
              </a:rPr>
              <a:t>IN    AL, </a:t>
            </a:r>
            <a:r>
              <a:rPr lang="en-US" altLang="zh-CN" sz="2000" b="0" dirty="0" smtClean="0">
                <a:solidFill>
                  <a:srgbClr val="FF0000"/>
                </a:solidFill>
                <a:latin typeface="+mn-lt"/>
              </a:rPr>
              <a:t>10H</a:t>
            </a:r>
            <a:endParaRPr lang="en-US" altLang="zh-CN" sz="2000" b="0" dirty="0">
              <a:solidFill>
                <a:srgbClr val="FF0000"/>
              </a:solidFill>
              <a:latin typeface="+mn-lt"/>
            </a:endParaRPr>
          </a:p>
          <a:p>
            <a:pPr lvl="2" algn="just" eaLnBrk="0" hangingPunct="0">
              <a:lnSpc>
                <a:spcPct val="120000"/>
              </a:lnSpc>
            </a:pPr>
            <a:r>
              <a:rPr lang="en-US" altLang="zh-CN" sz="2000" b="0" dirty="0" smtClean="0">
                <a:latin typeface="+mn-lt"/>
              </a:rPr>
              <a:t> TEST  </a:t>
            </a:r>
            <a:r>
              <a:rPr lang="en-US" altLang="zh-CN" sz="2000" b="0" dirty="0">
                <a:latin typeface="+mn-lt"/>
              </a:rPr>
              <a:t>AL, 00000100B</a:t>
            </a:r>
          </a:p>
          <a:p>
            <a:pPr lvl="2" algn="just" eaLnBrk="0" hangingPunct="0">
              <a:lnSpc>
                <a:spcPct val="120000"/>
              </a:lnSpc>
            </a:pPr>
            <a:r>
              <a:rPr lang="en-US" altLang="zh-CN" sz="2000" b="0" dirty="0" smtClean="0">
                <a:latin typeface="+mn-lt"/>
              </a:rPr>
              <a:t> JZ    </a:t>
            </a:r>
            <a:r>
              <a:rPr lang="en-US" altLang="zh-CN" sz="2000" b="0" dirty="0">
                <a:latin typeface="+mn-lt"/>
              </a:rPr>
              <a:t>AGAIN</a:t>
            </a:r>
          </a:p>
          <a:p>
            <a:pPr lvl="2" algn="just" eaLnBrk="0" hangingPunct="0">
              <a:lnSpc>
                <a:spcPct val="120000"/>
              </a:lnSpc>
            </a:pPr>
            <a:r>
              <a:rPr lang="en-US" altLang="zh-CN" sz="2000" b="0" dirty="0" smtClean="0">
                <a:solidFill>
                  <a:srgbClr val="FF0000"/>
                </a:solidFill>
                <a:latin typeface="+mn-lt"/>
              </a:rPr>
              <a:t> MOV   </a:t>
            </a:r>
            <a:r>
              <a:rPr lang="en-US" altLang="zh-CN" sz="2000" b="0" dirty="0">
                <a:solidFill>
                  <a:srgbClr val="FF0000"/>
                </a:solidFill>
                <a:latin typeface="+mn-lt"/>
              </a:rPr>
              <a:t>AL, DATA</a:t>
            </a:r>
          </a:p>
          <a:p>
            <a:pPr lvl="2" algn="just" eaLnBrk="0" hangingPunct="0">
              <a:lnSpc>
                <a:spcPct val="120000"/>
              </a:lnSpc>
            </a:pPr>
            <a:r>
              <a:rPr lang="en-US" altLang="zh-CN" sz="2000" b="0" dirty="0" smtClean="0">
                <a:solidFill>
                  <a:srgbClr val="FF0000"/>
                </a:solidFill>
                <a:latin typeface="+mn-lt"/>
              </a:rPr>
              <a:t> OUT   </a:t>
            </a:r>
            <a:r>
              <a:rPr lang="en-US" altLang="zh-CN" sz="2000" b="0" dirty="0" smtClean="0">
                <a:solidFill>
                  <a:srgbClr val="FF0000"/>
                </a:solidFill>
                <a:latin typeface="+mn-lt"/>
              </a:rPr>
              <a:t>20H, </a:t>
            </a:r>
            <a:r>
              <a:rPr lang="en-US" altLang="zh-CN" sz="2000" b="0" dirty="0">
                <a:solidFill>
                  <a:srgbClr val="FF0000"/>
                </a:solidFill>
                <a:latin typeface="+mn-lt"/>
              </a:rPr>
              <a:t>AL</a:t>
            </a:r>
          </a:p>
          <a:p>
            <a:pPr algn="just" eaLnBrk="0" hangingPunct="0">
              <a:lnSpc>
                <a:spcPct val="110000"/>
              </a:lnSpc>
            </a:pPr>
            <a:endParaRPr lang="en-US" altLang="zh-CN" sz="2000" b="0" dirty="0">
              <a:solidFill>
                <a:srgbClr val="000000"/>
              </a:solidFill>
              <a:latin typeface="+mn-l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2" name="图片 1"/>
          <p:cNvPicPr>
            <a:picLocks noChangeAspect="1"/>
          </p:cNvPicPr>
          <p:nvPr/>
        </p:nvPicPr>
        <p:blipFill>
          <a:blip r:embed="rId2"/>
          <a:stretch>
            <a:fillRect/>
          </a:stretch>
        </p:blipFill>
        <p:spPr>
          <a:xfrm>
            <a:off x="7092280" y="3747031"/>
            <a:ext cx="1934713" cy="2836385"/>
          </a:xfrm>
          <a:prstGeom prst="rect">
            <a:avLst/>
          </a:prstGeom>
        </p:spPr>
      </p:pic>
      <p:sp>
        <p:nvSpPr>
          <p:cNvPr id="5" name="矩形 4"/>
          <p:cNvSpPr/>
          <p:nvPr/>
        </p:nvSpPr>
        <p:spPr>
          <a:xfrm>
            <a:off x="462476" y="1187461"/>
            <a:ext cx="2304256" cy="1938992"/>
          </a:xfrm>
          <a:prstGeom prst="rect">
            <a:avLst/>
          </a:prstGeom>
          <a:ln>
            <a:noFill/>
          </a:ln>
        </p:spPr>
        <p:txBody>
          <a:bodyPr wrap="square">
            <a:spAutoFit/>
          </a:bodyPr>
          <a:lstStyle/>
          <a:p>
            <a:pPr>
              <a:tabLst>
                <a:tab pos="3341370" algn="l"/>
              </a:tabLst>
            </a:pPr>
            <a:r>
              <a:rPr lang="zh-CN" altLang="en-US" b="0" dirty="0" smtClean="0">
                <a:latin typeface="+mn-lt"/>
              </a:rPr>
              <a:t>字节</a:t>
            </a:r>
            <a:r>
              <a:rPr lang="zh-CN" altLang="en-US" b="0" dirty="0">
                <a:latin typeface="+mn-lt"/>
              </a:rPr>
              <a:t>输出</a:t>
            </a:r>
          </a:p>
          <a:p>
            <a:pPr>
              <a:tabLst>
                <a:tab pos="3341370" algn="l"/>
              </a:tabLst>
            </a:pPr>
            <a:r>
              <a:rPr lang="en-US" altLang="zh-CN" b="0" dirty="0" err="1">
                <a:solidFill>
                  <a:srgbClr val="3333FF"/>
                </a:solidFill>
                <a:latin typeface="+mn-lt"/>
              </a:rPr>
              <a:t>mov</a:t>
            </a:r>
            <a:r>
              <a:rPr lang="en-US" altLang="zh-CN" b="0" dirty="0">
                <a:solidFill>
                  <a:srgbClr val="3333FF"/>
                </a:solidFill>
                <a:latin typeface="+mn-lt"/>
              </a:rPr>
              <a:t> dx, 3fch</a:t>
            </a:r>
          </a:p>
          <a:p>
            <a:pPr>
              <a:tabLst>
                <a:tab pos="3341370" algn="l"/>
              </a:tabLst>
            </a:pPr>
            <a:r>
              <a:rPr lang="en-US" altLang="zh-CN" b="0" dirty="0" err="1">
                <a:solidFill>
                  <a:srgbClr val="3333FF"/>
                </a:solidFill>
                <a:latin typeface="+mn-lt"/>
              </a:rPr>
              <a:t>mov</a:t>
            </a:r>
            <a:r>
              <a:rPr lang="en-US" altLang="zh-CN" b="0" dirty="0">
                <a:solidFill>
                  <a:srgbClr val="3333FF"/>
                </a:solidFill>
                <a:latin typeface="+mn-lt"/>
              </a:rPr>
              <a:t> al,  80h</a:t>
            </a:r>
          </a:p>
          <a:p>
            <a:pPr>
              <a:tabLst>
                <a:tab pos="3341370" algn="l"/>
              </a:tabLst>
            </a:pPr>
            <a:r>
              <a:rPr lang="en-US" altLang="zh-CN" b="0" dirty="0">
                <a:solidFill>
                  <a:srgbClr val="3333FF"/>
                </a:solidFill>
                <a:latin typeface="+mn-lt"/>
              </a:rPr>
              <a:t>out   dx, al</a:t>
            </a:r>
          </a:p>
          <a:p>
            <a:pPr>
              <a:tabLst>
                <a:tab pos="3341370" algn="l"/>
              </a:tabLst>
            </a:pPr>
            <a:endParaRPr lang="en-US" altLang="zh-CN" b="0" dirty="0">
              <a:solidFill>
                <a:schemeClr val="bg2"/>
              </a:solidFill>
              <a:latin typeface="+mn-lt"/>
            </a:endParaRPr>
          </a:p>
        </p:txBody>
      </p:sp>
      <p:sp>
        <p:nvSpPr>
          <p:cNvPr id="3" name="矩形 2"/>
          <p:cNvSpPr/>
          <p:nvPr/>
        </p:nvSpPr>
        <p:spPr>
          <a:xfrm>
            <a:off x="3918860" y="1556792"/>
            <a:ext cx="2592288" cy="1200329"/>
          </a:xfrm>
          <a:prstGeom prst="rect">
            <a:avLst/>
          </a:prstGeom>
        </p:spPr>
        <p:txBody>
          <a:bodyPr wrap="square">
            <a:spAutoFit/>
          </a:bodyPr>
          <a:lstStyle/>
          <a:p>
            <a:pPr>
              <a:tabLst>
                <a:tab pos="3341370" algn="l"/>
              </a:tabLst>
            </a:pPr>
            <a:r>
              <a:rPr lang="en-US" altLang="zh-CN" b="0" dirty="0" err="1">
                <a:solidFill>
                  <a:srgbClr val="FF0000"/>
                </a:solidFill>
              </a:rPr>
              <a:t>mov</a:t>
            </a:r>
            <a:r>
              <a:rPr lang="en-US" altLang="zh-CN" b="0" dirty="0">
                <a:solidFill>
                  <a:srgbClr val="FF0000"/>
                </a:solidFill>
              </a:rPr>
              <a:t> al, 80h</a:t>
            </a:r>
          </a:p>
          <a:p>
            <a:pPr>
              <a:tabLst>
                <a:tab pos="3341370" algn="l"/>
              </a:tabLst>
            </a:pPr>
            <a:r>
              <a:rPr lang="en-US" altLang="zh-CN" b="0" dirty="0">
                <a:solidFill>
                  <a:srgbClr val="FF0000"/>
                </a:solidFill>
              </a:rPr>
              <a:t>out   3fch, al</a:t>
            </a:r>
          </a:p>
          <a:p>
            <a:pPr>
              <a:tabLst>
                <a:tab pos="3341370" algn="l"/>
              </a:tabLst>
            </a:pPr>
            <a:r>
              <a:rPr lang="en-US" altLang="zh-CN" b="0" dirty="0">
                <a:solidFill>
                  <a:srgbClr val="FF0000"/>
                </a:solidFill>
              </a:rPr>
              <a:t>       </a:t>
            </a:r>
            <a:r>
              <a:rPr lang="en-US" altLang="zh-CN" b="0" dirty="0">
                <a:solidFill>
                  <a:srgbClr val="FF0000"/>
                </a:solidFill>
                <a:latin typeface="Tw Cen MT" panose="020B0602020104020603" pitchFamily="34" charset="0"/>
              </a:rPr>
              <a:t> (X)</a:t>
            </a:r>
            <a:endParaRPr lang="en-US" altLang="zh-CN" b="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541527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思考题：</a:t>
            </a:r>
          </a:p>
        </p:txBody>
      </p:sp>
      <p:sp>
        <p:nvSpPr>
          <p:cNvPr id="473092" name="Text Box 4"/>
          <p:cNvSpPr txBox="1">
            <a:spLocks noGrp="1" noChangeArrowheads="1"/>
          </p:cNvSpPr>
          <p:nvPr>
            <p:ph type="body" idx="1"/>
          </p:nvPr>
        </p:nvSpPr>
        <p:spPr>
          <a:xfrm>
            <a:off x="482860" y="1160748"/>
            <a:ext cx="8229600" cy="4530725"/>
          </a:xfrm>
          <a:noFill/>
        </p:spPr>
        <p:txBody>
          <a:bodyPr/>
          <a:lstStyle/>
          <a:p>
            <a:pPr>
              <a:lnSpc>
                <a:spcPct val="90000"/>
              </a:lnSpc>
              <a:buFont typeface="Wingdings" panose="05000000000000000000" pitchFamily="2" charset="2"/>
              <a:buNone/>
            </a:pPr>
            <a:r>
              <a:rPr lang="zh-CN" altLang="en-US" sz="2800" dirty="0"/>
              <a:t>判断下列各条语句的对错：</a:t>
            </a:r>
          </a:p>
          <a:p>
            <a:pPr>
              <a:lnSpc>
                <a:spcPct val="90000"/>
              </a:lnSpc>
              <a:buFont typeface="Wingdings" panose="05000000000000000000" pitchFamily="2" charset="2"/>
              <a:buNone/>
            </a:pPr>
            <a:r>
              <a:rPr lang="en-US" altLang="zh-CN" sz="2800" dirty="0">
                <a:effectLst/>
              </a:rPr>
              <a:t>IN      AX</a:t>
            </a:r>
            <a:r>
              <a:rPr lang="zh-CN" altLang="en-US" sz="2800" dirty="0">
                <a:effectLst/>
              </a:rPr>
              <a:t>，</a:t>
            </a:r>
            <a:r>
              <a:rPr lang="en-US" altLang="zh-CN" sz="2800" dirty="0">
                <a:effectLst/>
              </a:rPr>
              <a:t>20H</a:t>
            </a:r>
          </a:p>
          <a:p>
            <a:pPr>
              <a:lnSpc>
                <a:spcPct val="90000"/>
              </a:lnSpc>
              <a:buFont typeface="Wingdings" panose="05000000000000000000" pitchFamily="2" charset="2"/>
              <a:buNone/>
            </a:pPr>
            <a:r>
              <a:rPr lang="en-US" altLang="zh-CN" sz="2800" dirty="0">
                <a:effectLst/>
              </a:rPr>
              <a:t>IN      AL</a:t>
            </a:r>
            <a:r>
              <a:rPr lang="zh-CN" altLang="en-US" sz="2800" dirty="0">
                <a:effectLst/>
              </a:rPr>
              <a:t>，</a:t>
            </a:r>
            <a:r>
              <a:rPr lang="en-US" altLang="zh-CN" sz="2800" dirty="0">
                <a:effectLst/>
              </a:rPr>
              <a:t>DX</a:t>
            </a:r>
          </a:p>
          <a:p>
            <a:pPr>
              <a:lnSpc>
                <a:spcPct val="90000"/>
              </a:lnSpc>
              <a:buFont typeface="Wingdings" panose="05000000000000000000" pitchFamily="2" charset="2"/>
              <a:buNone/>
            </a:pPr>
            <a:r>
              <a:rPr kumimoji="0" lang="en-US" altLang="zh-CN" sz="2800" dirty="0">
                <a:effectLst/>
              </a:rPr>
              <a:t>IN	 AH</a:t>
            </a:r>
            <a:r>
              <a:rPr kumimoji="0" lang="zh-CN" altLang="en-US" sz="2800" dirty="0">
                <a:effectLst/>
              </a:rPr>
              <a:t>，</a:t>
            </a:r>
            <a:r>
              <a:rPr kumimoji="0" lang="en-US" altLang="zh-CN" sz="2800" dirty="0">
                <a:effectLst/>
              </a:rPr>
              <a:t>33H</a:t>
            </a:r>
          </a:p>
          <a:p>
            <a:pPr>
              <a:lnSpc>
                <a:spcPct val="90000"/>
              </a:lnSpc>
              <a:buFont typeface="Wingdings" panose="05000000000000000000" pitchFamily="2" charset="2"/>
              <a:buNone/>
            </a:pPr>
            <a:r>
              <a:rPr lang="en-US" altLang="zh-CN" sz="2800" dirty="0">
                <a:effectLst/>
              </a:rPr>
              <a:t>IN      AX</a:t>
            </a:r>
            <a:r>
              <a:rPr lang="zh-CN" altLang="en-US" sz="2800" dirty="0">
                <a:effectLst/>
              </a:rPr>
              <a:t>，</a:t>
            </a:r>
            <a:r>
              <a:rPr lang="en-US" altLang="zh-CN" sz="2800" dirty="0">
                <a:effectLst/>
              </a:rPr>
              <a:t>200H</a:t>
            </a:r>
          </a:p>
          <a:p>
            <a:pPr>
              <a:lnSpc>
                <a:spcPct val="90000"/>
              </a:lnSpc>
              <a:buFont typeface="Wingdings" panose="05000000000000000000" pitchFamily="2" charset="2"/>
              <a:buNone/>
            </a:pPr>
            <a:r>
              <a:rPr lang="en-US" altLang="zh-CN" sz="2800" dirty="0">
                <a:effectLst/>
              </a:rPr>
              <a:t>OUT  AX</a:t>
            </a:r>
            <a:r>
              <a:rPr lang="zh-CN" altLang="en-US" sz="2800" dirty="0">
                <a:effectLst/>
              </a:rPr>
              <a:t>，</a:t>
            </a:r>
            <a:r>
              <a:rPr lang="en-US" altLang="zh-CN" sz="2800" dirty="0">
                <a:effectLst/>
              </a:rPr>
              <a:t>DX</a:t>
            </a:r>
          </a:p>
          <a:p>
            <a:pPr>
              <a:lnSpc>
                <a:spcPct val="90000"/>
              </a:lnSpc>
              <a:buFont typeface="Wingdings" panose="05000000000000000000" pitchFamily="2" charset="2"/>
              <a:buNone/>
            </a:pPr>
            <a:r>
              <a:rPr lang="en-US" altLang="zh-CN" sz="2800" dirty="0">
                <a:effectLst/>
              </a:rPr>
              <a:t>OUT   21H</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DL</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DX</a:t>
            </a:r>
            <a:r>
              <a:rPr lang="zh-CN" altLang="en-US" sz="2800" dirty="0">
                <a:effectLst/>
              </a:rPr>
              <a:t>，</a:t>
            </a:r>
            <a:r>
              <a:rPr lang="en-US" altLang="zh-CN" sz="2800" dirty="0">
                <a:effectLst/>
              </a:rPr>
              <a:t>AL</a:t>
            </a:r>
          </a:p>
          <a:p>
            <a:pPr>
              <a:lnSpc>
                <a:spcPct val="90000"/>
              </a:lnSpc>
              <a:buFont typeface="Wingdings" panose="05000000000000000000" pitchFamily="2" charset="2"/>
              <a:buNone/>
            </a:pPr>
            <a:r>
              <a:rPr lang="en-US" altLang="zh-CN" sz="2800" dirty="0">
                <a:effectLst/>
              </a:rPr>
              <a:t>OUT	 DX</a:t>
            </a:r>
            <a:r>
              <a:rPr lang="zh-CN" altLang="en-US" sz="2800" dirty="0">
                <a:effectLst/>
              </a:rPr>
              <a:t>，</a:t>
            </a:r>
            <a:r>
              <a:rPr lang="en-US" altLang="zh-CN" sz="2800" dirty="0">
                <a:effectLst/>
              </a:rPr>
              <a:t>AX</a:t>
            </a:r>
          </a:p>
        </p:txBody>
      </p:sp>
      <p:sp>
        <p:nvSpPr>
          <p:cNvPr id="473093" name="Text Box 5"/>
          <p:cNvSpPr txBox="1">
            <a:spLocks noChangeArrowheads="1"/>
          </p:cNvSpPr>
          <p:nvPr/>
        </p:nvSpPr>
        <p:spPr bwMode="auto">
          <a:xfrm>
            <a:off x="4165860" y="1586768"/>
            <a:ext cx="685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b="1" dirty="0">
                <a:solidFill>
                  <a:schemeClr val="tx2"/>
                </a:solidFill>
                <a:latin typeface="Times New Roman" panose="02020603050405020304" pitchFamily="18" charset="0"/>
              </a:rPr>
              <a:t>√</a:t>
            </a:r>
          </a:p>
          <a:p>
            <a:pPr>
              <a:spcBef>
                <a:spcPct val="30000"/>
              </a:spcBef>
            </a:pPr>
            <a:r>
              <a:rPr lang="en-US" altLang="zh-CN" b="1" dirty="0">
                <a:solidFill>
                  <a:schemeClr val="tx2"/>
                </a:solidFill>
                <a:latin typeface="Times New Roman" panose="02020603050405020304" pitchFamily="18" charset="0"/>
              </a:rPr>
              <a:t>√</a:t>
            </a:r>
          </a:p>
          <a:p>
            <a:pPr>
              <a:spcBef>
                <a:spcPct val="30000"/>
              </a:spcBef>
            </a:pPr>
            <a:r>
              <a:rPr lang="en-US" altLang="zh-CN" b="1" dirty="0">
                <a:solidFill>
                  <a:schemeClr val="bg2"/>
                </a:solidFill>
              </a:rPr>
              <a:t>×</a:t>
            </a:r>
            <a:endParaRPr lang="en-US" altLang="zh-CN" b="1" dirty="0">
              <a:solidFill>
                <a:schemeClr val="tx2"/>
              </a:solidFill>
              <a:latin typeface="Times New Roman" panose="02020603050405020304" pitchFamily="18" charset="0"/>
            </a:endParaRPr>
          </a:p>
          <a:p>
            <a:pPr>
              <a:spcBef>
                <a:spcPct val="30000"/>
              </a:spcBef>
            </a:pPr>
            <a:r>
              <a:rPr lang="en-US" altLang="zh-CN" b="1" dirty="0">
                <a:solidFill>
                  <a:schemeClr val="bg2"/>
                </a:solidFill>
                <a:latin typeface="Times New Roman" panose="02020603050405020304" pitchFamily="18" charset="0"/>
              </a:rPr>
              <a:t>×</a:t>
            </a:r>
          </a:p>
          <a:p>
            <a:pPr>
              <a:spcBef>
                <a:spcPct val="30000"/>
              </a:spcBef>
            </a:pPr>
            <a:r>
              <a:rPr lang="en-US" altLang="zh-CN" b="1" dirty="0">
                <a:solidFill>
                  <a:schemeClr val="bg2"/>
                </a:solidFill>
                <a:latin typeface="Times New Roman" panose="02020603050405020304" pitchFamily="18" charset="0"/>
              </a:rPr>
              <a:t>×</a:t>
            </a:r>
          </a:p>
          <a:p>
            <a:pPr>
              <a:spcBef>
                <a:spcPct val="30000"/>
              </a:spcBef>
            </a:pPr>
            <a:r>
              <a:rPr lang="en-US" altLang="zh-CN" b="1" dirty="0">
                <a:solidFill>
                  <a:schemeClr val="tx2"/>
                </a:solidFill>
                <a:latin typeface="Times New Roman" panose="02020603050405020304" pitchFamily="18" charset="0"/>
              </a:rPr>
              <a:t>√</a:t>
            </a:r>
          </a:p>
          <a:p>
            <a:pPr>
              <a:spcBef>
                <a:spcPct val="30000"/>
              </a:spcBef>
            </a:pPr>
            <a:r>
              <a:rPr lang="en-US" altLang="zh-CN" b="1" dirty="0">
                <a:solidFill>
                  <a:schemeClr val="bg2"/>
                </a:solidFill>
                <a:latin typeface="Times New Roman" panose="02020603050405020304" pitchFamily="18" charset="0"/>
              </a:rPr>
              <a:t>×</a:t>
            </a:r>
          </a:p>
          <a:p>
            <a:pPr>
              <a:spcBef>
                <a:spcPct val="30000"/>
              </a:spcBef>
            </a:pPr>
            <a:r>
              <a:rPr lang="en-US" altLang="zh-CN" b="1" dirty="0">
                <a:solidFill>
                  <a:schemeClr val="tx2"/>
                </a:solidFill>
                <a:latin typeface="Times New Roman" panose="02020603050405020304" pitchFamily="18" charset="0"/>
              </a:rPr>
              <a:t>√</a:t>
            </a:r>
          </a:p>
          <a:p>
            <a:pPr>
              <a:spcBef>
                <a:spcPct val="30000"/>
              </a:spcBef>
            </a:pPr>
            <a:r>
              <a:rPr lang="en-US" altLang="zh-CN" b="1" dirty="0">
                <a:solidFill>
                  <a:schemeClr val="tx2"/>
                </a:solidFill>
              </a:rPr>
              <a:t>√</a:t>
            </a:r>
          </a:p>
        </p:txBody>
      </p:sp>
      <p:pic>
        <p:nvPicPr>
          <p:cNvPr id="473095" name="Picture 7" descr="CH6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7523" y="2989548"/>
            <a:ext cx="2205037"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30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30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30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30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30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30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30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30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30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609600" y="609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endParaRPr lang="zh-CN" altLang="zh-CN">
              <a:solidFill>
                <a:schemeClr val="accent2"/>
              </a:solidFill>
              <a:latin typeface="Lucida Sans Unicode" panose="020B0602030504020204" pitchFamily="34" charset="0"/>
            </a:endParaRPr>
          </a:p>
        </p:txBody>
      </p:sp>
      <p:grpSp>
        <p:nvGrpSpPr>
          <p:cNvPr id="303242" name="Group 138"/>
          <p:cNvGrpSpPr/>
          <p:nvPr/>
        </p:nvGrpSpPr>
        <p:grpSpPr bwMode="auto">
          <a:xfrm>
            <a:off x="348071" y="4617132"/>
            <a:ext cx="6780213" cy="2133600"/>
            <a:chOff x="1104" y="2832"/>
            <a:chExt cx="4271" cy="1344"/>
          </a:xfrm>
        </p:grpSpPr>
        <p:sp>
          <p:nvSpPr>
            <p:cNvPr id="303194" name="Rectangle 90"/>
            <p:cNvSpPr>
              <a:spLocks noChangeArrowheads="1"/>
            </p:cNvSpPr>
            <p:nvPr/>
          </p:nvSpPr>
          <p:spPr bwMode="auto">
            <a:xfrm>
              <a:off x="1104"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5" name="Rectangle 91"/>
            <p:cNvSpPr>
              <a:spLocks noChangeArrowheads="1"/>
            </p:cNvSpPr>
            <p:nvPr/>
          </p:nvSpPr>
          <p:spPr bwMode="auto">
            <a:xfrm>
              <a:off x="1872"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6" name="Rectangle 92"/>
            <p:cNvSpPr>
              <a:spLocks noChangeArrowheads="1"/>
            </p:cNvSpPr>
            <p:nvPr/>
          </p:nvSpPr>
          <p:spPr bwMode="auto">
            <a:xfrm>
              <a:off x="2256"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7" name="Rectangle 93"/>
            <p:cNvSpPr>
              <a:spLocks noChangeArrowheads="1"/>
            </p:cNvSpPr>
            <p:nvPr/>
          </p:nvSpPr>
          <p:spPr bwMode="auto">
            <a:xfrm>
              <a:off x="1488"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199" name="Rectangle 95"/>
            <p:cNvSpPr>
              <a:spLocks noChangeArrowheads="1"/>
            </p:cNvSpPr>
            <p:nvPr/>
          </p:nvSpPr>
          <p:spPr bwMode="auto">
            <a:xfrm>
              <a:off x="2640"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0" name="Rectangle 96"/>
            <p:cNvSpPr>
              <a:spLocks noChangeArrowheads="1"/>
            </p:cNvSpPr>
            <p:nvPr/>
          </p:nvSpPr>
          <p:spPr bwMode="auto">
            <a:xfrm>
              <a:off x="3408"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1" name="Rectangle 97"/>
            <p:cNvSpPr>
              <a:spLocks noChangeArrowheads="1"/>
            </p:cNvSpPr>
            <p:nvPr/>
          </p:nvSpPr>
          <p:spPr bwMode="auto">
            <a:xfrm>
              <a:off x="3792"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2" name="Rectangle 98"/>
            <p:cNvSpPr>
              <a:spLocks noChangeArrowheads="1"/>
            </p:cNvSpPr>
            <p:nvPr/>
          </p:nvSpPr>
          <p:spPr bwMode="auto">
            <a:xfrm>
              <a:off x="3024" y="3072"/>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03" name="Text Box 99"/>
            <p:cNvSpPr txBox="1">
              <a:spLocks noChangeArrowheads="1"/>
            </p:cNvSpPr>
            <p:nvPr/>
          </p:nvSpPr>
          <p:spPr bwMode="auto">
            <a:xfrm>
              <a:off x="1152" y="2832"/>
              <a:ext cx="17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solidFill>
                    <a:schemeClr val="tx2"/>
                  </a:solidFill>
                  <a:ea typeface="楷体_GB2312" pitchFamily="49" charset="-122"/>
                </a:rPr>
                <a:t>设备控制寄存器</a:t>
              </a:r>
              <a:r>
                <a:rPr lang="en-US" altLang="zh-CN" sz="2000" b="1">
                  <a:ea typeface="楷体_GB2312" pitchFamily="49" charset="-122"/>
                </a:rPr>
                <a:t>( </a:t>
              </a:r>
              <a:r>
                <a:rPr lang="en-US" altLang="zh-CN" sz="2000" b="1">
                  <a:latin typeface="Lucida Console" panose="020B0609040504020204" pitchFamily="49" charset="0"/>
                  <a:ea typeface="楷体_GB2312" pitchFamily="49" charset="-122"/>
                </a:rPr>
                <a:t>61h</a:t>
              </a:r>
              <a:r>
                <a:rPr lang="en-US" altLang="zh-CN" sz="2000" b="1">
                  <a:ea typeface="楷体_GB2312" pitchFamily="49" charset="-122"/>
                </a:rPr>
                <a:t> )</a:t>
              </a:r>
            </a:p>
          </p:txBody>
        </p:sp>
        <p:sp>
          <p:nvSpPr>
            <p:cNvPr id="303205" name="Text Box 101"/>
            <p:cNvSpPr txBox="1">
              <a:spLocks noChangeArrowheads="1"/>
            </p:cNvSpPr>
            <p:nvPr/>
          </p:nvSpPr>
          <p:spPr bwMode="auto">
            <a:xfrm>
              <a:off x="3408" y="3082"/>
              <a:ext cx="69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700" b="1">
                  <a:latin typeface="Lucida Console" panose="020B0609040504020204" pitchFamily="49" charset="0"/>
                </a:rPr>
                <a:t>1/0   0</a:t>
              </a:r>
            </a:p>
          </p:txBody>
        </p:sp>
        <p:sp>
          <p:nvSpPr>
            <p:cNvPr id="303206" name="AutoShape 102"/>
            <p:cNvSpPr/>
            <p:nvPr/>
          </p:nvSpPr>
          <p:spPr bwMode="auto">
            <a:xfrm rot="16200000">
              <a:off x="2184" y="2280"/>
              <a:ext cx="144" cy="2304"/>
            </a:xfrm>
            <a:prstGeom prst="leftBrace">
              <a:avLst>
                <a:gd name="adj1" fmla="val 133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07" name="Text Box 103"/>
            <p:cNvSpPr txBox="1">
              <a:spLocks noChangeArrowheads="1"/>
            </p:cNvSpPr>
            <p:nvPr/>
          </p:nvSpPr>
          <p:spPr bwMode="auto">
            <a:xfrm>
              <a:off x="1488" y="3504"/>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t>  </a:t>
              </a:r>
              <a:r>
                <a:rPr lang="zh-CN" altLang="en-US" sz="1800" b="1"/>
                <a:t>控制其它外部设备</a:t>
              </a:r>
              <a:endParaRPr lang="zh-CN" altLang="en-US" sz="1800"/>
            </a:p>
          </p:txBody>
        </p:sp>
        <p:sp>
          <p:nvSpPr>
            <p:cNvPr id="303208" name="Text Box 104"/>
            <p:cNvSpPr txBox="1">
              <a:spLocks noChangeArrowheads="1"/>
            </p:cNvSpPr>
            <p:nvPr/>
          </p:nvSpPr>
          <p:spPr bwMode="auto">
            <a:xfrm>
              <a:off x="3763" y="3792"/>
              <a:ext cx="297" cy="3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800" b="1"/>
                <a:t>与门</a:t>
              </a:r>
              <a:endParaRPr lang="zh-CN" altLang="en-US" sz="1800"/>
            </a:p>
          </p:txBody>
        </p:sp>
        <p:sp>
          <p:nvSpPr>
            <p:cNvPr id="303209" name="Text Box 105"/>
            <p:cNvSpPr txBox="1">
              <a:spLocks noChangeArrowheads="1"/>
            </p:cNvSpPr>
            <p:nvPr/>
          </p:nvSpPr>
          <p:spPr bwMode="auto">
            <a:xfrm>
              <a:off x="4252" y="3840"/>
              <a:ext cx="604"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t>放大器</a:t>
              </a:r>
              <a:endParaRPr lang="zh-CN" altLang="en-US"/>
            </a:p>
          </p:txBody>
        </p:sp>
        <p:sp>
          <p:nvSpPr>
            <p:cNvPr id="303210" name="Line 106"/>
            <p:cNvSpPr>
              <a:spLocks noChangeShapeType="1"/>
            </p:cNvSpPr>
            <p:nvPr/>
          </p:nvSpPr>
          <p:spPr bwMode="auto">
            <a:xfrm>
              <a:off x="3600" y="3312"/>
              <a:ext cx="0" cy="6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1" name="Line 107"/>
            <p:cNvSpPr>
              <a:spLocks noChangeShapeType="1"/>
            </p:cNvSpPr>
            <p:nvPr/>
          </p:nvSpPr>
          <p:spPr bwMode="auto">
            <a:xfrm>
              <a:off x="3600" y="3984"/>
              <a:ext cx="14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2" name="Line 108"/>
            <p:cNvSpPr>
              <a:spLocks noChangeShapeType="1"/>
            </p:cNvSpPr>
            <p:nvPr/>
          </p:nvSpPr>
          <p:spPr bwMode="auto">
            <a:xfrm>
              <a:off x="4063" y="3984"/>
              <a:ext cx="19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4" name="Rectangle 110"/>
            <p:cNvSpPr>
              <a:spLocks noChangeArrowheads="1"/>
            </p:cNvSpPr>
            <p:nvPr/>
          </p:nvSpPr>
          <p:spPr bwMode="auto">
            <a:xfrm>
              <a:off x="5088" y="3917"/>
              <a:ext cx="48"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5" name="AutoShape 111"/>
            <p:cNvSpPr>
              <a:spLocks noChangeArrowheads="1"/>
            </p:cNvSpPr>
            <p:nvPr/>
          </p:nvSpPr>
          <p:spPr bwMode="auto">
            <a:xfrm rot="5400000">
              <a:off x="5016" y="3941"/>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6" name="Line 112"/>
            <p:cNvSpPr>
              <a:spLocks noChangeShapeType="1"/>
            </p:cNvSpPr>
            <p:nvPr/>
          </p:nvSpPr>
          <p:spPr bwMode="auto">
            <a:xfrm>
              <a:off x="4859" y="3984"/>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3218" name="Line 114"/>
            <p:cNvSpPr>
              <a:spLocks noChangeShapeType="1"/>
            </p:cNvSpPr>
            <p:nvPr/>
          </p:nvSpPr>
          <p:spPr bwMode="auto">
            <a:xfrm>
              <a:off x="4080"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19" name="Line 115"/>
            <p:cNvSpPr>
              <a:spLocks noChangeShapeType="1"/>
            </p:cNvSpPr>
            <p:nvPr/>
          </p:nvSpPr>
          <p:spPr bwMode="auto">
            <a:xfrm flipV="1">
              <a:off x="4128"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0" name="Line 116"/>
            <p:cNvSpPr>
              <a:spLocks noChangeShapeType="1"/>
            </p:cNvSpPr>
            <p:nvPr/>
          </p:nvSpPr>
          <p:spPr bwMode="auto">
            <a:xfrm flipV="1">
              <a:off x="4176"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1" name="Line 117"/>
            <p:cNvSpPr>
              <a:spLocks noChangeShapeType="1"/>
            </p:cNvSpPr>
            <p:nvPr/>
          </p:nvSpPr>
          <p:spPr bwMode="auto">
            <a:xfrm>
              <a:off x="4128"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2" name="Line 118"/>
            <p:cNvSpPr>
              <a:spLocks noChangeShapeType="1"/>
            </p:cNvSpPr>
            <p:nvPr/>
          </p:nvSpPr>
          <p:spPr bwMode="auto">
            <a:xfrm>
              <a:off x="4176"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3" name="Line 119"/>
            <p:cNvSpPr>
              <a:spLocks noChangeShapeType="1"/>
            </p:cNvSpPr>
            <p:nvPr/>
          </p:nvSpPr>
          <p:spPr bwMode="auto">
            <a:xfrm>
              <a:off x="4224"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4" name="Line 120"/>
            <p:cNvSpPr>
              <a:spLocks noChangeShapeType="1"/>
            </p:cNvSpPr>
            <p:nvPr/>
          </p:nvSpPr>
          <p:spPr bwMode="auto">
            <a:xfrm flipV="1">
              <a:off x="4224"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5" name="Line 121"/>
            <p:cNvSpPr>
              <a:spLocks noChangeShapeType="1"/>
            </p:cNvSpPr>
            <p:nvPr/>
          </p:nvSpPr>
          <p:spPr bwMode="auto">
            <a:xfrm flipV="1">
              <a:off x="4272"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6" name="Line 122"/>
            <p:cNvSpPr>
              <a:spLocks noChangeShapeType="1"/>
            </p:cNvSpPr>
            <p:nvPr/>
          </p:nvSpPr>
          <p:spPr bwMode="auto">
            <a:xfrm>
              <a:off x="4272"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7" name="Line 123"/>
            <p:cNvSpPr>
              <a:spLocks noChangeShapeType="1"/>
            </p:cNvSpPr>
            <p:nvPr/>
          </p:nvSpPr>
          <p:spPr bwMode="auto">
            <a:xfrm>
              <a:off x="4368" y="3744"/>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8" name="Line 124"/>
            <p:cNvSpPr>
              <a:spLocks noChangeShapeType="1"/>
            </p:cNvSpPr>
            <p:nvPr/>
          </p:nvSpPr>
          <p:spPr bwMode="auto">
            <a:xfrm>
              <a:off x="4320" y="3600"/>
              <a:ext cx="4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29" name="Line 125"/>
            <p:cNvSpPr>
              <a:spLocks noChangeShapeType="1"/>
            </p:cNvSpPr>
            <p:nvPr/>
          </p:nvSpPr>
          <p:spPr bwMode="auto">
            <a:xfrm flipV="1">
              <a:off x="4320"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0" name="Line 126"/>
            <p:cNvSpPr>
              <a:spLocks noChangeShapeType="1"/>
            </p:cNvSpPr>
            <p:nvPr/>
          </p:nvSpPr>
          <p:spPr bwMode="auto">
            <a:xfrm flipV="1">
              <a:off x="4368" y="3600"/>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1" name="Line 127"/>
            <p:cNvSpPr>
              <a:spLocks noChangeShapeType="1"/>
            </p:cNvSpPr>
            <p:nvPr/>
          </p:nvSpPr>
          <p:spPr bwMode="auto">
            <a:xfrm>
              <a:off x="3984" y="3312"/>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2" name="Line 128"/>
            <p:cNvSpPr>
              <a:spLocks noChangeShapeType="1"/>
            </p:cNvSpPr>
            <p:nvPr/>
          </p:nvSpPr>
          <p:spPr bwMode="auto">
            <a:xfrm>
              <a:off x="3984" y="345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3233" name="Text Box 129"/>
            <p:cNvSpPr txBox="1">
              <a:spLocks noChangeArrowheads="1"/>
            </p:cNvSpPr>
            <p:nvPr/>
          </p:nvSpPr>
          <p:spPr bwMode="auto">
            <a:xfrm>
              <a:off x="4320" y="3312"/>
              <a:ext cx="10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b="1" dirty="0"/>
                <a:t>2</a:t>
              </a:r>
              <a:r>
                <a:rPr lang="zh-CN" altLang="en-US" sz="1800" b="1" dirty="0"/>
                <a:t>号定时器门控</a:t>
              </a:r>
              <a:endParaRPr lang="zh-CN" altLang="en-US" sz="1800" dirty="0"/>
            </a:p>
          </p:txBody>
        </p:sp>
        <p:sp>
          <p:nvSpPr>
            <p:cNvPr id="303234" name="Text Box 130"/>
            <p:cNvSpPr txBox="1">
              <a:spLocks noChangeArrowheads="1"/>
            </p:cNvSpPr>
            <p:nvPr/>
          </p:nvSpPr>
          <p:spPr bwMode="auto">
            <a:xfrm>
              <a:off x="3504" y="2880"/>
              <a:ext cx="5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400">
                  <a:latin typeface="Lucida Console" panose="020B0609040504020204" pitchFamily="49" charset="0"/>
                </a:rPr>
                <a:t>1     0</a:t>
              </a:r>
            </a:p>
          </p:txBody>
        </p:sp>
      </p:grpSp>
      <p:sp>
        <p:nvSpPr>
          <p:cNvPr id="303237" name="Text Box 133"/>
          <p:cNvSpPr txBox="1">
            <a:spLocks noChangeArrowheads="1"/>
          </p:cNvSpPr>
          <p:nvPr/>
        </p:nvSpPr>
        <p:spPr bwMode="auto">
          <a:xfrm>
            <a:off x="457200" y="1196752"/>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例：</a:t>
            </a:r>
            <a:r>
              <a:rPr lang="en-US" altLang="zh-CN" b="1" dirty="0"/>
              <a:t>Sound </a:t>
            </a:r>
            <a:r>
              <a:rPr lang="zh-CN" altLang="en-US" b="1" dirty="0"/>
              <a:t>程序</a:t>
            </a:r>
            <a:endParaRPr lang="en-US" altLang="zh-CN" b="1" baseline="30000" dirty="0"/>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程序直接控制</a:t>
            </a:r>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2807804" y="73069"/>
            <a:ext cx="6300700" cy="6740307"/>
          </a:xfrm>
          <a:prstGeom prst="rect">
            <a:avLst/>
          </a:prstGeom>
          <a:solidFill>
            <a:srgbClr val="CCFFFF"/>
          </a:solidFill>
        </p:spPr>
        <p:txBody>
          <a:bodyPr wrap="square">
            <a:spAutoFit/>
          </a:bodyPr>
          <a:lstStyle/>
          <a:p>
            <a:r>
              <a:rPr lang="en-US" altLang="zh-CN" b="0" dirty="0"/>
              <a:t>CODES SEGMENT</a:t>
            </a:r>
          </a:p>
          <a:p>
            <a:r>
              <a:rPr lang="en-US" altLang="zh-CN" b="0" dirty="0"/>
              <a:t>START:</a:t>
            </a:r>
          </a:p>
          <a:p>
            <a:r>
              <a:rPr lang="en-US" altLang="zh-CN" b="0" dirty="0"/>
              <a:t>    	</a:t>
            </a:r>
            <a:r>
              <a:rPr lang="en-US" altLang="zh-CN" b="0" dirty="0" err="1">
                <a:solidFill>
                  <a:srgbClr val="FF0000"/>
                </a:solidFill>
              </a:rPr>
              <a:t>mov</a:t>
            </a:r>
            <a:r>
              <a:rPr lang="en-US" altLang="zh-CN" b="0" dirty="0">
                <a:solidFill>
                  <a:srgbClr val="FF0000"/>
                </a:solidFill>
              </a:rPr>
              <a:t>   </a:t>
            </a:r>
            <a:r>
              <a:rPr lang="en-US" altLang="zh-CN" b="0" dirty="0" err="1" smtClean="0">
                <a:solidFill>
                  <a:srgbClr val="FF0000"/>
                </a:solidFill>
              </a:rPr>
              <a:t>bx</a:t>
            </a:r>
            <a:r>
              <a:rPr lang="en-US" altLang="zh-CN" b="0" dirty="0">
                <a:solidFill>
                  <a:srgbClr val="FF0000"/>
                </a:solidFill>
              </a:rPr>
              <a:t>,  0ffffH</a:t>
            </a:r>
            <a:r>
              <a:rPr lang="en-US" altLang="zh-CN" b="0" dirty="0"/>
              <a:t>	;</a:t>
            </a:r>
            <a:r>
              <a:rPr lang="zh-CN" altLang="en-US" b="0" dirty="0"/>
              <a:t>响铃持续多长</a:t>
            </a:r>
            <a:endParaRPr lang="en-US" altLang="zh-CN" b="0" dirty="0"/>
          </a:p>
          <a:p>
            <a:r>
              <a:rPr lang="en-US" altLang="zh-CN" b="0" dirty="0"/>
              <a:t>   	</a:t>
            </a:r>
            <a:r>
              <a:rPr lang="en-US" altLang="zh-CN" b="0" dirty="0" smtClean="0"/>
              <a:t>in       </a:t>
            </a:r>
            <a:r>
              <a:rPr lang="en-US" altLang="zh-CN" b="0" dirty="0"/>
              <a:t>al,  61h</a:t>
            </a:r>
          </a:p>
          <a:p>
            <a:r>
              <a:rPr lang="en-US" altLang="zh-CN" b="0" dirty="0"/>
              <a:t>   	</a:t>
            </a:r>
            <a:r>
              <a:rPr lang="en-US" altLang="zh-CN" b="0" dirty="0" smtClean="0"/>
              <a:t>and     </a:t>
            </a:r>
            <a:r>
              <a:rPr lang="en-US" altLang="zh-CN" b="0" dirty="0"/>
              <a:t>al,  11111100b</a:t>
            </a:r>
          </a:p>
          <a:p>
            <a:r>
              <a:rPr lang="en-US" altLang="zh-CN" b="0" dirty="0"/>
              <a:t>sound: </a:t>
            </a:r>
          </a:p>
          <a:p>
            <a:r>
              <a:rPr lang="en-US" altLang="zh-CN" b="0" dirty="0"/>
              <a:t>	</a:t>
            </a:r>
            <a:r>
              <a:rPr lang="en-US" altLang="zh-CN" b="0" dirty="0" err="1"/>
              <a:t>xor</a:t>
            </a:r>
            <a:r>
              <a:rPr lang="en-US" altLang="zh-CN" b="0" dirty="0"/>
              <a:t>   </a:t>
            </a:r>
            <a:r>
              <a:rPr lang="en-US" altLang="zh-CN" b="0" dirty="0" smtClean="0"/>
              <a:t>  al</a:t>
            </a:r>
            <a:r>
              <a:rPr lang="en-US" altLang="zh-CN" b="0" dirty="0"/>
              <a:t>,  2</a:t>
            </a:r>
          </a:p>
          <a:p>
            <a:r>
              <a:rPr lang="en-US" altLang="zh-CN" b="0" dirty="0"/>
              <a:t>	out   </a:t>
            </a:r>
            <a:r>
              <a:rPr lang="en-US" altLang="zh-CN" b="0" dirty="0" smtClean="0"/>
              <a:t>  61h</a:t>
            </a:r>
            <a:r>
              <a:rPr lang="en-US" altLang="zh-CN" b="0" dirty="0"/>
              <a:t>, al</a:t>
            </a:r>
          </a:p>
          <a:p>
            <a:r>
              <a:rPr lang="en-US" altLang="zh-CN" b="0" dirty="0"/>
              <a:t>	</a:t>
            </a:r>
            <a:r>
              <a:rPr lang="en-US" altLang="zh-CN" b="0" dirty="0" err="1">
                <a:solidFill>
                  <a:srgbClr val="FF0000"/>
                </a:solidFill>
              </a:rPr>
              <a:t>mov</a:t>
            </a:r>
            <a:r>
              <a:rPr lang="en-US" altLang="zh-CN" b="0" dirty="0">
                <a:solidFill>
                  <a:srgbClr val="FF0000"/>
                </a:solidFill>
              </a:rPr>
              <a:t>  </a:t>
            </a:r>
            <a:r>
              <a:rPr lang="en-US" altLang="zh-CN" b="0" dirty="0" smtClean="0">
                <a:solidFill>
                  <a:srgbClr val="FF0000"/>
                </a:solidFill>
              </a:rPr>
              <a:t> cx</a:t>
            </a:r>
            <a:r>
              <a:rPr lang="en-US" altLang="zh-CN" b="0" dirty="0">
                <a:solidFill>
                  <a:srgbClr val="FF0000"/>
                </a:solidFill>
              </a:rPr>
              <a:t>,  140h</a:t>
            </a:r>
          </a:p>
          <a:p>
            <a:r>
              <a:rPr lang="en-US" altLang="zh-CN" b="0" dirty="0"/>
              <a:t>wait1: </a:t>
            </a:r>
          </a:p>
          <a:p>
            <a:r>
              <a:rPr lang="en-US" altLang="zh-CN" b="0" dirty="0"/>
              <a:t>	loop  </a:t>
            </a:r>
            <a:r>
              <a:rPr lang="en-US" altLang="zh-CN" b="0" dirty="0" smtClean="0"/>
              <a:t> wait1</a:t>
            </a:r>
            <a:r>
              <a:rPr lang="en-US" altLang="zh-CN" b="0" dirty="0"/>
              <a:t>	;</a:t>
            </a:r>
            <a:r>
              <a:rPr lang="zh-CN" altLang="en-US" b="0" dirty="0"/>
              <a:t>延时</a:t>
            </a:r>
            <a:endParaRPr lang="en-US" altLang="zh-CN" b="0" dirty="0"/>
          </a:p>
          <a:p>
            <a:r>
              <a:rPr lang="en-US" altLang="zh-CN" b="0" dirty="0"/>
              <a:t>    	</a:t>
            </a:r>
            <a:r>
              <a:rPr lang="en-US" altLang="zh-CN" b="0" dirty="0" err="1"/>
              <a:t>dec</a:t>
            </a:r>
            <a:r>
              <a:rPr lang="en-US" altLang="zh-CN" b="0" dirty="0"/>
              <a:t>   </a:t>
            </a:r>
            <a:r>
              <a:rPr lang="en-US" altLang="zh-CN" b="0" dirty="0" smtClean="0"/>
              <a:t>  </a:t>
            </a:r>
            <a:r>
              <a:rPr lang="en-US" altLang="zh-CN" b="0" dirty="0" err="1" smtClean="0"/>
              <a:t>bx</a:t>
            </a:r>
            <a:endParaRPr lang="en-US" altLang="zh-CN" b="0" dirty="0"/>
          </a:p>
          <a:p>
            <a:r>
              <a:rPr lang="en-US" altLang="zh-CN" b="0" dirty="0"/>
              <a:t>    	</a:t>
            </a:r>
            <a:r>
              <a:rPr lang="en-US" altLang="zh-CN" b="0" dirty="0" err="1" smtClean="0"/>
              <a:t>jnz</a:t>
            </a:r>
            <a:r>
              <a:rPr lang="en-US" altLang="zh-CN" b="0" dirty="0" smtClean="0"/>
              <a:t>     sound</a:t>
            </a:r>
            <a:endParaRPr lang="en-US" altLang="zh-CN" b="0" dirty="0"/>
          </a:p>
          <a:p>
            <a:r>
              <a:rPr lang="en-US" altLang="zh-CN" b="0" dirty="0"/>
              <a:t>      </a:t>
            </a:r>
          </a:p>
          <a:p>
            <a:r>
              <a:rPr lang="en-US" altLang="zh-CN" b="0" dirty="0"/>
              <a:t>    	MOV AH,4CH</a:t>
            </a:r>
          </a:p>
          <a:p>
            <a:r>
              <a:rPr lang="en-US" altLang="zh-CN" b="0" dirty="0"/>
              <a:t>    	INT 21H</a:t>
            </a:r>
          </a:p>
          <a:p>
            <a:r>
              <a:rPr lang="en-US" altLang="zh-CN" b="0" dirty="0"/>
              <a:t>CODES ENDS</a:t>
            </a:r>
          </a:p>
          <a:p>
            <a:r>
              <a:rPr lang="en-US" altLang="zh-CN" b="0" dirty="0"/>
              <a:t>    END START</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892552"/>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9</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rPr>
              <a:t>中断控制接口</a:t>
            </a:r>
            <a:endParaRPr lang="en-US" altLang="zh-CN" sz="2600" kern="0" dirty="0">
              <a:solidFill>
                <a:schemeClr val="tx2"/>
              </a:solidFill>
              <a:effectLst>
                <a:outerShdw blurRad="38100" dist="38100" dir="2700000" algn="tl">
                  <a:srgbClr val="C0C0C0"/>
                </a:outerShdw>
              </a:effectLst>
            </a:endParaRPr>
          </a:p>
          <a:p>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中断传送方式</a:t>
            </a:r>
            <a:endParaRPr lang="en-US" altLang="zh-CN" dirty="0">
              <a:solidFill>
                <a:srgbClr val="FF0000"/>
              </a:solidFill>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Text Box 3"/>
          <p:cNvSpPr txBox="1">
            <a:spLocks noChangeArrowheads="1"/>
          </p:cNvSpPr>
          <p:nvPr/>
        </p:nvSpPr>
        <p:spPr bwMode="auto">
          <a:xfrm>
            <a:off x="535927" y="1052736"/>
            <a:ext cx="8027987" cy="537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30655" indent="-1430655">
              <a:defRPr kumimoji="1" sz="2400">
                <a:solidFill>
                  <a:schemeClr val="tx1"/>
                </a:solidFill>
                <a:latin typeface="Times New Roman" panose="02020603050405020304" pitchFamily="18" charset="0"/>
                <a:ea typeface="宋体" panose="02010600030101010101" pitchFamily="2" charset="-122"/>
              </a:defRPr>
            </a:lvl1pPr>
            <a:lvl2pPr marL="1609725">
              <a:defRPr kumimoji="1" sz="2400">
                <a:solidFill>
                  <a:schemeClr val="tx1"/>
                </a:solidFill>
                <a:latin typeface="Times New Roman" panose="02020603050405020304" pitchFamily="18" charset="0"/>
                <a:ea typeface="宋体" panose="02010600030101010101" pitchFamily="2" charset="-122"/>
              </a:defRPr>
            </a:lvl2pPr>
            <a:lvl3pPr marL="1789430">
              <a:defRPr kumimoji="1" sz="2400">
                <a:solidFill>
                  <a:schemeClr val="tx1"/>
                </a:solidFill>
                <a:latin typeface="Times New Roman" panose="02020603050405020304" pitchFamily="18" charset="0"/>
                <a:ea typeface="宋体" panose="02010600030101010101" pitchFamily="2" charset="-122"/>
              </a:defRPr>
            </a:lvl3pPr>
            <a:lvl4pPr marL="1968500">
              <a:defRPr kumimoji="1" sz="2400">
                <a:solidFill>
                  <a:schemeClr val="tx1"/>
                </a:solidFill>
                <a:latin typeface="Times New Roman" panose="02020603050405020304" pitchFamily="18" charset="0"/>
                <a:ea typeface="宋体" panose="02010600030101010101" pitchFamily="2" charset="-122"/>
              </a:defRPr>
            </a:lvl4pPr>
            <a:lvl5pPr marL="2148205">
              <a:defRPr kumimoji="1" sz="2400">
                <a:solidFill>
                  <a:schemeClr val="tx1"/>
                </a:solidFill>
                <a:latin typeface="Times New Roman" panose="02020603050405020304" pitchFamily="18" charset="0"/>
                <a:ea typeface="宋体" panose="02010600030101010101" pitchFamily="2" charset="-122"/>
              </a:defRPr>
            </a:lvl5pPr>
            <a:lvl6pPr marL="26054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626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198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770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chemeClr val="accent2"/>
                </a:solidFill>
              </a:rPr>
              <a:t>中断系统概述：</a:t>
            </a:r>
            <a:r>
              <a:rPr lang="zh-CN" altLang="en-US" b="1" dirty="0"/>
              <a:t>      </a:t>
            </a:r>
            <a:endParaRPr lang="en-US" altLang="zh-CN" b="1" dirty="0"/>
          </a:p>
          <a:p>
            <a:pPr marL="342900" indent="-342900">
              <a:lnSpc>
                <a:spcPct val="150000"/>
              </a:lnSpc>
              <a:spcBef>
                <a:spcPct val="50000"/>
              </a:spcBef>
              <a:buFont typeface="Wingdings" panose="05000000000000000000" pitchFamily="2" charset="2"/>
              <a:buChar char="u"/>
            </a:pPr>
            <a:r>
              <a:rPr lang="zh-CN" altLang="en-US" b="0" dirty="0"/>
              <a:t>当</a:t>
            </a:r>
            <a:r>
              <a:rPr lang="en-US" altLang="zh-CN" b="0" dirty="0"/>
              <a:t>CPU</a:t>
            </a:r>
            <a:r>
              <a:rPr lang="zh-CN" altLang="en-US" b="0" dirty="0"/>
              <a:t>正在执行某程序时，由于外界事件的需要向</a:t>
            </a:r>
            <a:r>
              <a:rPr lang="en-US" altLang="zh-CN" b="0" dirty="0"/>
              <a:t>CPU</a:t>
            </a:r>
            <a:r>
              <a:rPr lang="zh-CN" altLang="en-US" b="0" dirty="0"/>
              <a:t>发出申请，</a:t>
            </a:r>
            <a:r>
              <a:rPr lang="en-US" altLang="zh-CN" b="0" dirty="0"/>
              <a:t>CPU</a:t>
            </a:r>
            <a:r>
              <a:rPr lang="zh-CN" altLang="en-US" b="0" dirty="0"/>
              <a:t>暂停现行程序的执行而转去处理临时发生的事件，处理完后再返回到被中断程序的断点处，继续向下执行，这个过程称为</a:t>
            </a:r>
            <a:r>
              <a:rPr lang="zh-CN" altLang="en-US" dirty="0">
                <a:solidFill>
                  <a:srgbClr val="FF0000"/>
                </a:solidFill>
              </a:rPr>
              <a:t>中断</a:t>
            </a:r>
            <a:r>
              <a:rPr lang="zh-CN" altLang="en-US" b="0" dirty="0"/>
              <a:t>。</a:t>
            </a:r>
            <a:endParaRPr lang="en-US" altLang="zh-CN" b="0" dirty="0"/>
          </a:p>
          <a:p>
            <a:pPr marL="342900" indent="-342900">
              <a:lnSpc>
                <a:spcPct val="150000"/>
              </a:lnSpc>
              <a:spcBef>
                <a:spcPct val="50000"/>
              </a:spcBef>
              <a:buFont typeface="Wingdings" panose="05000000000000000000" pitchFamily="2" charset="2"/>
              <a:buChar char="u"/>
            </a:pPr>
            <a:r>
              <a:rPr lang="zh-CN" altLang="en-US" b="0" dirty="0"/>
              <a:t>中断是</a:t>
            </a:r>
            <a:r>
              <a:rPr lang="en-US" altLang="zh-CN" b="0" dirty="0"/>
              <a:t>CPU</a:t>
            </a:r>
            <a:r>
              <a:rPr lang="zh-CN" altLang="en-US" b="0" dirty="0"/>
              <a:t>和外部设备进行</a:t>
            </a:r>
            <a:r>
              <a:rPr lang="en-US" altLang="zh-CN" b="0" dirty="0"/>
              <a:t>I/O</a:t>
            </a:r>
            <a:r>
              <a:rPr lang="zh-CN" altLang="en-US" b="0" dirty="0"/>
              <a:t>的有效方法。它可以避免因反复查询外部设备的状态而浪费时间，提高</a:t>
            </a:r>
            <a:r>
              <a:rPr lang="en-US" altLang="zh-CN" b="0" dirty="0"/>
              <a:t>CPU</a:t>
            </a:r>
            <a:r>
              <a:rPr lang="zh-CN" altLang="en-US" b="0" dirty="0"/>
              <a:t>的效率。</a:t>
            </a:r>
            <a:endParaRPr lang="en-US" altLang="zh-CN" b="0" dirty="0"/>
          </a:p>
          <a:p>
            <a:pPr marL="342900" indent="-342900">
              <a:lnSpc>
                <a:spcPct val="150000"/>
              </a:lnSpc>
              <a:spcBef>
                <a:spcPct val="50000"/>
              </a:spcBef>
              <a:buFont typeface="Wingdings" panose="05000000000000000000" pitchFamily="2" charset="2"/>
              <a:buChar char="u"/>
            </a:pPr>
            <a:r>
              <a:rPr lang="zh-CN" altLang="en-US" b="0" dirty="0"/>
              <a:t>在中断过程中执行的事件处理程序称为</a:t>
            </a:r>
            <a:r>
              <a:rPr lang="zh-CN" altLang="en-US" dirty="0">
                <a:solidFill>
                  <a:srgbClr val="FF0000"/>
                </a:solidFill>
              </a:rPr>
              <a:t>中断服务程序</a:t>
            </a:r>
            <a:r>
              <a:rPr lang="zh-CN" altLang="en-US" b="0" dirty="0"/>
              <a:t>。</a:t>
            </a:r>
            <a:endParaRPr lang="en-US" altLang="zh-CN"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51825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217488" y="3645024"/>
            <a:ext cx="896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）一般的输入输出设备。如键盘、打印机、通信接口等。</a:t>
            </a:r>
          </a:p>
        </p:txBody>
      </p:sp>
      <p:sp>
        <p:nvSpPr>
          <p:cNvPr id="505859" name="Text Box 3"/>
          <p:cNvSpPr txBox="1">
            <a:spLocks noChangeArrowheads="1"/>
          </p:cNvSpPr>
          <p:nvPr/>
        </p:nvSpPr>
        <p:spPr bwMode="auto">
          <a:xfrm>
            <a:off x="217488" y="41784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）数据通道中断源，如磁盘。</a:t>
            </a:r>
          </a:p>
        </p:txBody>
      </p:sp>
      <p:sp>
        <p:nvSpPr>
          <p:cNvPr id="505860" name="Text Box 4"/>
          <p:cNvSpPr txBox="1">
            <a:spLocks noChangeArrowheads="1"/>
          </p:cNvSpPr>
          <p:nvPr/>
        </p:nvSpPr>
        <p:spPr bwMode="auto">
          <a:xfrm>
            <a:off x="217488" y="47118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）实时时钟。</a:t>
            </a:r>
          </a:p>
        </p:txBody>
      </p:sp>
      <p:sp>
        <p:nvSpPr>
          <p:cNvPr id="505861" name="Text Box 5"/>
          <p:cNvSpPr txBox="1">
            <a:spLocks noChangeArrowheads="1"/>
          </p:cNvSpPr>
          <p:nvPr/>
        </p:nvSpPr>
        <p:spPr bwMode="auto">
          <a:xfrm>
            <a:off x="217488" y="52452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）故障源。</a:t>
            </a:r>
          </a:p>
        </p:txBody>
      </p:sp>
      <p:sp>
        <p:nvSpPr>
          <p:cNvPr id="505862" name="Text Box 6"/>
          <p:cNvSpPr txBox="1">
            <a:spLocks noChangeArrowheads="1"/>
          </p:cNvSpPr>
          <p:nvPr/>
        </p:nvSpPr>
        <p:spPr bwMode="auto">
          <a:xfrm>
            <a:off x="217488" y="5778624"/>
            <a:ext cx="867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5</a:t>
            </a:r>
            <a:r>
              <a:rPr lang="zh-CN" altLang="en-US" b="1" dirty="0">
                <a:latin typeface="Times New Roman" panose="02020603050405020304" pitchFamily="18" charset="0"/>
              </a:rPr>
              <a:t>）为调试程序而设置的中断源。</a:t>
            </a:r>
          </a:p>
        </p:txBody>
      </p:sp>
      <p:sp>
        <p:nvSpPr>
          <p:cNvPr id="505863" name="Text Box 7"/>
          <p:cNvSpPr txBox="1">
            <a:spLocks noChangeArrowheads="1"/>
          </p:cNvSpPr>
          <p:nvPr/>
        </p:nvSpPr>
        <p:spPr bwMode="auto">
          <a:xfrm>
            <a:off x="504825" y="1133475"/>
            <a:ext cx="82796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anose="02020603050405020304" pitchFamily="18" charset="0"/>
              </a:rPr>
              <a:t>中断请求与中断源：</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I/O</a:t>
            </a:r>
            <a:r>
              <a:rPr lang="zh-CN" altLang="en-US" b="1" dirty="0">
                <a:latin typeface="Times New Roman" panose="02020603050405020304" pitchFamily="18" charset="0"/>
              </a:rPr>
              <a:t>设备或者事件需要</a:t>
            </a:r>
            <a:r>
              <a:rPr lang="en-US" altLang="zh-CN" b="1" dirty="0">
                <a:latin typeface="Times New Roman" panose="02020603050405020304" pitchFamily="18" charset="0"/>
              </a:rPr>
              <a:t>CPU</a:t>
            </a:r>
            <a:r>
              <a:rPr lang="zh-CN" altLang="en-US" b="1" dirty="0">
                <a:latin typeface="Times New Roman" panose="02020603050405020304" pitchFamily="18" charset="0"/>
              </a:rPr>
              <a:t>中断处理时，必须向</a:t>
            </a:r>
            <a:r>
              <a:rPr lang="en-US" altLang="zh-CN" b="1" dirty="0">
                <a:latin typeface="Times New Roman" panose="02020603050405020304" pitchFamily="18" charset="0"/>
              </a:rPr>
              <a:t>CPU</a:t>
            </a:r>
            <a:r>
              <a:rPr lang="zh-CN" altLang="en-US" b="1" dirty="0">
                <a:latin typeface="Times New Roman" panose="02020603050405020304" pitchFamily="18" charset="0"/>
              </a:rPr>
              <a:t>发出</a:t>
            </a:r>
            <a:r>
              <a:rPr lang="zh-CN" altLang="en-US" b="1" dirty="0">
                <a:solidFill>
                  <a:srgbClr val="FF0000"/>
                </a:solidFill>
                <a:latin typeface="Times New Roman" panose="02020603050405020304" pitchFamily="18" charset="0"/>
              </a:rPr>
              <a:t>中断请求信号</a:t>
            </a:r>
            <a:r>
              <a:rPr lang="zh-CN" altLang="en-US" b="1" dirty="0">
                <a:latin typeface="Times New Roman" panose="02020603050405020304" pitchFamily="18" charset="0"/>
              </a:rPr>
              <a:t>。当</a:t>
            </a:r>
            <a:r>
              <a:rPr lang="en-US" altLang="zh-CN" b="1" dirty="0">
                <a:latin typeface="Times New Roman" panose="02020603050405020304" pitchFamily="18" charset="0"/>
              </a:rPr>
              <a:t>CPU</a:t>
            </a:r>
            <a:r>
              <a:rPr lang="zh-CN" altLang="en-US" b="1" dirty="0">
                <a:latin typeface="Times New Roman" panose="02020603050405020304" pitchFamily="18" charset="0"/>
              </a:rPr>
              <a:t>收到该信号时，可引起中断。</a:t>
            </a:r>
          </a:p>
          <a:p>
            <a:pPr>
              <a:spcBef>
                <a:spcPct val="50000"/>
              </a:spcBef>
            </a:pPr>
            <a:r>
              <a:rPr lang="zh-CN" altLang="en-US" b="1" dirty="0">
                <a:latin typeface="Times New Roman" panose="02020603050405020304" pitchFamily="18" charset="0"/>
              </a:rPr>
              <a:t>        引起中断的原因，或者说发出中断请求信号的源称为</a:t>
            </a:r>
            <a:r>
              <a:rPr lang="zh-CN" altLang="en-US" b="1" dirty="0">
                <a:solidFill>
                  <a:srgbClr val="FF0000"/>
                </a:solidFill>
                <a:latin typeface="Times New Roman" panose="02020603050405020304" pitchFamily="18" charset="0"/>
              </a:rPr>
              <a:t>中断源</a:t>
            </a:r>
            <a:r>
              <a:rPr lang="zh-CN" altLang="en-US" b="1" dirty="0">
                <a:latin typeface="Times New Roman" panose="02020603050405020304" pitchFamily="18" charset="0"/>
              </a:rPr>
              <a:t>。通常，中断源有以下几种：</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8940488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9</a:t>
            </a:r>
            <a:r>
              <a:rPr lang="zh-CN" altLang="en-US" sz="2600" kern="0" dirty="0" smtClean="0">
                <a:solidFill>
                  <a:schemeClr val="tx2"/>
                </a:solidFill>
                <a:effectLst>
                  <a:outerShdw blurRad="38100" dist="38100" dir="2700000" algn="tl">
                    <a:srgbClr val="C0C0C0"/>
                  </a:outerShdw>
                </a:effectLst>
                <a:latin typeface="+mj-lt"/>
                <a:cs typeface="+mj-cs"/>
              </a:rPr>
              <a:t>讲：中断控制接口</a:t>
            </a:r>
            <a:endParaRPr lang="en-US" altLang="zh-CN" sz="2600" kern="0" dirty="0" smtClean="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a:xfrm>
            <a:off x="452120" y="908720"/>
            <a:ext cx="8368352" cy="5760640"/>
          </a:xfrm>
        </p:spPr>
        <p:txBody>
          <a:bodyPr/>
          <a:lstStyle/>
          <a:p>
            <a:pPr marL="0" indent="0">
              <a:buNone/>
            </a:pPr>
            <a:r>
              <a:rPr lang="zh-CN" altLang="en-US" dirty="0">
                <a:latin typeface="宋体" panose="02010600030101010101" pitchFamily="2" charset="-122"/>
                <a:ea typeface="宋体" panose="02010600030101010101" pitchFamily="2" charset="-122"/>
              </a:rPr>
              <a:t>中断分类：</a:t>
            </a:r>
            <a:endParaRPr lang="en-US" altLang="zh-CN" dirty="0">
              <a:latin typeface="宋体" panose="02010600030101010101" pitchFamily="2" charset="-122"/>
              <a:ea typeface="宋体" panose="02010600030101010101" pitchFamily="2" charset="-122"/>
            </a:endParaRPr>
          </a:p>
          <a:p>
            <a:pPr algn="just"/>
            <a:r>
              <a:rPr lang="en-US" altLang="zh-CN" sz="2400" b="0" dirty="0">
                <a:effectLst/>
                <a:ea typeface="宋体" panose="02010600030101010101" pitchFamily="2" charset="-122"/>
              </a:rPr>
              <a:t>8086</a:t>
            </a:r>
            <a:r>
              <a:rPr lang="zh-CN" altLang="en-US" sz="2400" b="0" dirty="0">
                <a:effectLst/>
                <a:ea typeface="宋体" panose="02010600030101010101" pitchFamily="2" charset="-122"/>
              </a:rPr>
              <a:t>可以管理</a:t>
            </a:r>
            <a:r>
              <a:rPr lang="en-US" altLang="zh-CN" sz="2400" b="0" dirty="0">
                <a:effectLst/>
                <a:ea typeface="宋体" panose="02010600030101010101" pitchFamily="2" charset="-122"/>
              </a:rPr>
              <a:t>256</a:t>
            </a:r>
            <a:r>
              <a:rPr lang="zh-CN" altLang="en-US" sz="2400" b="0" dirty="0">
                <a:effectLst/>
                <a:ea typeface="宋体" panose="02010600030101010101" pitchFamily="2" charset="-122"/>
              </a:rPr>
              <a:t>个中断。</a:t>
            </a:r>
          </a:p>
          <a:p>
            <a:pPr algn="just"/>
            <a:r>
              <a:rPr lang="zh-CN" altLang="en-US" sz="2400" b="0" dirty="0">
                <a:effectLst/>
                <a:ea typeface="宋体" panose="02010600030101010101" pitchFamily="2" charset="-122"/>
              </a:rPr>
              <a:t>中断源可能来自外部设备的</a:t>
            </a:r>
            <a:r>
              <a:rPr lang="en-US" altLang="zh-CN" sz="2400" b="0" dirty="0">
                <a:effectLst/>
                <a:ea typeface="宋体" panose="02010600030101010101" pitchFamily="2" charset="-122"/>
              </a:rPr>
              <a:t>I/O</a:t>
            </a:r>
            <a:r>
              <a:rPr lang="zh-CN" altLang="en-US" sz="2400" b="0" dirty="0">
                <a:effectLst/>
                <a:ea typeface="宋体" panose="02010600030101010101" pitchFamily="2" charset="-122"/>
              </a:rPr>
              <a:t>请求，也可能是计算机的一些异常事故或其他内部原因。主要</a:t>
            </a:r>
            <a:r>
              <a:rPr lang="zh-CN" altLang="en-US" sz="2400" b="0" dirty="0" smtClean="0">
                <a:effectLst/>
                <a:ea typeface="宋体" panose="02010600030101010101" pitchFamily="2" charset="-122"/>
              </a:rPr>
              <a:t>分为两大类：</a:t>
            </a:r>
            <a:endParaRPr lang="zh-CN" altLang="en-US" sz="2400" b="0" dirty="0">
              <a:effectLst/>
              <a:ea typeface="宋体" panose="02010600030101010101" pitchFamily="2" charset="-122"/>
            </a:endParaRPr>
          </a:p>
          <a:p>
            <a:pPr lvl="1" algn="just"/>
            <a:r>
              <a:rPr lang="zh-CN" altLang="en-US" b="1" dirty="0">
                <a:solidFill>
                  <a:srgbClr val="FF0000"/>
                </a:solidFill>
                <a:ea typeface="宋体" panose="02010600030101010101" pitchFamily="2" charset="-122"/>
              </a:rPr>
              <a:t>软件中断（内中断）</a:t>
            </a:r>
            <a:r>
              <a:rPr lang="zh-CN" altLang="en-US" dirty="0">
                <a:solidFill>
                  <a:schemeClr val="bg2"/>
                </a:solidFill>
                <a:ea typeface="宋体" panose="02010600030101010101" pitchFamily="2" charset="-122"/>
              </a:rPr>
              <a:t>：由程序安排的中断指令产生的中断、或</a:t>
            </a:r>
            <a:r>
              <a:rPr lang="en-US" altLang="zh-CN" dirty="0">
                <a:solidFill>
                  <a:schemeClr val="bg2"/>
                </a:solidFill>
                <a:ea typeface="宋体" panose="02010600030101010101" pitchFamily="2" charset="-122"/>
              </a:rPr>
              <a:t>CPU</a:t>
            </a:r>
            <a:r>
              <a:rPr lang="zh-CN" altLang="en-US" dirty="0">
                <a:solidFill>
                  <a:schemeClr val="bg2"/>
                </a:solidFill>
                <a:ea typeface="宋体" panose="02010600030101010101" pitchFamily="2" charset="-122"/>
              </a:rPr>
              <a:t>的某些错误结果产生的中断。</a:t>
            </a:r>
            <a:endParaRPr lang="en-US" altLang="zh-CN" dirty="0">
              <a:solidFill>
                <a:schemeClr val="bg2"/>
              </a:solidFill>
              <a:ea typeface="宋体" panose="02010600030101010101" pitchFamily="2" charset="-122"/>
            </a:endParaRPr>
          </a:p>
          <a:p>
            <a:pPr lvl="2" algn="just"/>
            <a:r>
              <a:rPr lang="zh-CN" altLang="en-US" dirty="0">
                <a:solidFill>
                  <a:schemeClr val="bg2"/>
                </a:solidFill>
                <a:ea typeface="宋体" panose="02010600030101010101" pitchFamily="2" charset="-122"/>
              </a:rPr>
              <a:t>由中断指令</a:t>
            </a:r>
            <a:r>
              <a:rPr lang="en-US" altLang="zh-CN" dirty="0">
                <a:solidFill>
                  <a:schemeClr val="bg2"/>
                </a:solidFill>
                <a:ea typeface="宋体" panose="02010600030101010101" pitchFamily="2" charset="-122"/>
              </a:rPr>
              <a:t>INT</a:t>
            </a:r>
            <a:r>
              <a:rPr lang="zh-CN" altLang="en-US" dirty="0" smtClean="0">
                <a:solidFill>
                  <a:schemeClr val="bg2"/>
                </a:solidFill>
                <a:ea typeface="宋体" panose="02010600030101010101" pitchFamily="2" charset="-122"/>
              </a:rPr>
              <a:t>引起；</a:t>
            </a:r>
            <a:endParaRPr lang="en-US" altLang="zh-CN" dirty="0">
              <a:solidFill>
                <a:schemeClr val="bg2"/>
              </a:solidFill>
              <a:ea typeface="宋体" panose="02010600030101010101" pitchFamily="2" charset="-122"/>
            </a:endParaRPr>
          </a:p>
          <a:p>
            <a:pPr lvl="2" algn="just"/>
            <a:r>
              <a:rPr lang="zh-CN" altLang="en-US" dirty="0">
                <a:solidFill>
                  <a:schemeClr val="bg2"/>
                </a:solidFill>
                <a:ea typeface="宋体" panose="02010600030101010101" pitchFamily="2" charset="-122"/>
              </a:rPr>
              <a:t>由</a:t>
            </a:r>
            <a:r>
              <a:rPr lang="en-US" altLang="zh-CN" dirty="0">
                <a:solidFill>
                  <a:schemeClr val="bg2"/>
                </a:solidFill>
                <a:ea typeface="宋体" panose="02010600030101010101" pitchFamily="2" charset="-122"/>
              </a:rPr>
              <a:t>CPU</a:t>
            </a:r>
            <a:r>
              <a:rPr lang="zh-CN" altLang="en-US" dirty="0">
                <a:solidFill>
                  <a:schemeClr val="bg2"/>
                </a:solidFill>
                <a:ea typeface="宋体" panose="02010600030101010101" pitchFamily="2" charset="-122"/>
              </a:rPr>
              <a:t>的某些错误而</a:t>
            </a:r>
            <a:r>
              <a:rPr lang="zh-CN" altLang="en-US" dirty="0" smtClean="0">
                <a:solidFill>
                  <a:schemeClr val="bg2"/>
                </a:solidFill>
                <a:ea typeface="宋体" panose="02010600030101010101" pitchFamily="2" charset="-122"/>
              </a:rPr>
              <a:t>引起；</a:t>
            </a:r>
            <a:endParaRPr lang="en-US" altLang="zh-CN" dirty="0">
              <a:solidFill>
                <a:schemeClr val="bg2"/>
              </a:solidFill>
              <a:ea typeface="宋体" panose="02010600030101010101" pitchFamily="2" charset="-122"/>
            </a:endParaRPr>
          </a:p>
          <a:p>
            <a:pPr lvl="2" algn="just"/>
            <a:r>
              <a:rPr lang="zh-CN" altLang="en-US" dirty="0">
                <a:solidFill>
                  <a:schemeClr val="bg2"/>
                </a:solidFill>
                <a:ea typeface="宋体" panose="02010600030101010101" pitchFamily="2" charset="-122"/>
              </a:rPr>
              <a:t>为调试程序（</a:t>
            </a:r>
            <a:r>
              <a:rPr lang="en-US" altLang="zh-CN" dirty="0">
                <a:solidFill>
                  <a:schemeClr val="bg2"/>
                </a:solidFill>
                <a:ea typeface="宋体" panose="02010600030101010101" pitchFamily="2" charset="-122"/>
              </a:rPr>
              <a:t>DEBUG</a:t>
            </a:r>
            <a:r>
              <a:rPr lang="zh-CN" altLang="en-US" dirty="0">
                <a:solidFill>
                  <a:schemeClr val="bg2"/>
                </a:solidFill>
                <a:ea typeface="宋体" panose="02010600030101010101" pitchFamily="2" charset="-122"/>
              </a:rPr>
              <a:t>）设置的</a:t>
            </a:r>
            <a:r>
              <a:rPr lang="zh-CN" altLang="en-US" dirty="0" smtClean="0">
                <a:solidFill>
                  <a:schemeClr val="bg2"/>
                </a:solidFill>
                <a:ea typeface="宋体" panose="02010600030101010101" pitchFamily="2" charset="-122"/>
              </a:rPr>
              <a:t>中断。</a:t>
            </a:r>
            <a:endParaRPr lang="zh-CN" altLang="en-US" dirty="0">
              <a:solidFill>
                <a:schemeClr val="bg2"/>
              </a:solidFill>
              <a:ea typeface="宋体" panose="02010600030101010101" pitchFamily="2" charset="-122"/>
            </a:endParaRPr>
          </a:p>
          <a:p>
            <a:pPr lvl="1" algn="just"/>
            <a:r>
              <a:rPr lang="zh-CN" altLang="en-US" b="1" dirty="0">
                <a:solidFill>
                  <a:srgbClr val="FF0000"/>
                </a:solidFill>
                <a:ea typeface="宋体" panose="02010600030101010101" pitchFamily="2" charset="-122"/>
              </a:rPr>
              <a:t>硬件中断（外中断）</a:t>
            </a:r>
            <a:r>
              <a:rPr lang="zh-CN" altLang="en-US" dirty="0">
                <a:solidFill>
                  <a:schemeClr val="bg2"/>
                </a:solidFill>
                <a:ea typeface="宋体" panose="02010600030101010101" pitchFamily="2" charset="-122"/>
              </a:rPr>
              <a:t>：由外设控制器或协处理器引起的</a:t>
            </a:r>
            <a:r>
              <a:rPr lang="zh-CN" altLang="en-US" dirty="0" smtClean="0">
                <a:solidFill>
                  <a:schemeClr val="bg2"/>
                </a:solidFill>
                <a:ea typeface="宋体" panose="02010600030101010101" pitchFamily="2" charset="-122"/>
              </a:rPr>
              <a:t>中断（如键盘、鼠标等）。</a:t>
            </a:r>
            <a:endParaRPr lang="en-US" altLang="zh-CN" dirty="0">
              <a:solidFill>
                <a:schemeClr val="bg2"/>
              </a:solidFill>
              <a:ea typeface="宋体" panose="02010600030101010101" pitchFamily="2" charset="-122"/>
            </a:endParaRPr>
          </a:p>
          <a:p>
            <a:pPr lvl="2" algn="just"/>
            <a:r>
              <a:rPr lang="zh-CN" altLang="en-US" b="1" dirty="0">
                <a:solidFill>
                  <a:srgbClr val="FF0000"/>
                </a:solidFill>
                <a:ea typeface="宋体" panose="02010600030101010101" pitchFamily="2" charset="-122"/>
              </a:rPr>
              <a:t>可屏蔽中断：</a:t>
            </a:r>
            <a:r>
              <a:rPr lang="zh-CN" altLang="en-US" dirty="0">
                <a:solidFill>
                  <a:schemeClr val="bg2"/>
                </a:solidFill>
                <a:ea typeface="宋体" panose="02010600030101010101" pitchFamily="2" charset="-122"/>
              </a:rPr>
              <a:t>可被中断允许标志</a:t>
            </a:r>
            <a:r>
              <a:rPr lang="en-US" altLang="zh-CN" dirty="0" smtClean="0">
                <a:solidFill>
                  <a:schemeClr val="bg2"/>
                </a:solidFill>
                <a:ea typeface="宋体" panose="02010600030101010101" pitchFamily="2" charset="-122"/>
              </a:rPr>
              <a:t>IF</a:t>
            </a:r>
            <a:r>
              <a:rPr lang="zh-CN" altLang="en-US" dirty="0" smtClean="0">
                <a:solidFill>
                  <a:schemeClr val="bg2"/>
                </a:solidFill>
                <a:ea typeface="宋体" panose="02010600030101010101" pitchFamily="2" charset="-122"/>
              </a:rPr>
              <a:t>屏蔽</a:t>
            </a:r>
            <a:r>
              <a:rPr lang="zh-CN" altLang="en-US" dirty="0">
                <a:solidFill>
                  <a:schemeClr val="bg2"/>
                </a:solidFill>
                <a:ea typeface="宋体" panose="02010600030101010101" pitchFamily="2" charset="-122"/>
              </a:rPr>
              <a:t>。</a:t>
            </a:r>
            <a:endParaRPr lang="en-US" altLang="zh-CN" b="1" dirty="0">
              <a:solidFill>
                <a:srgbClr val="FF0000"/>
              </a:solidFill>
              <a:ea typeface="宋体" panose="02010600030101010101" pitchFamily="2" charset="-122"/>
            </a:endParaRPr>
          </a:p>
          <a:p>
            <a:pPr lvl="2" algn="just"/>
            <a:r>
              <a:rPr lang="zh-CN" altLang="en-US" b="1" dirty="0">
                <a:solidFill>
                  <a:srgbClr val="FF0000"/>
                </a:solidFill>
                <a:ea typeface="宋体" panose="02010600030101010101" pitchFamily="2" charset="-122"/>
              </a:rPr>
              <a:t>非屏蔽中断（</a:t>
            </a:r>
            <a:r>
              <a:rPr lang="en-US" altLang="zh-CN" b="1" dirty="0">
                <a:solidFill>
                  <a:srgbClr val="FF0000"/>
                </a:solidFill>
                <a:ea typeface="宋体" panose="02010600030101010101" pitchFamily="2" charset="-122"/>
              </a:rPr>
              <a:t>NMI</a:t>
            </a:r>
            <a:r>
              <a:rPr lang="zh-CN" altLang="en-US" b="1" dirty="0">
                <a:solidFill>
                  <a:srgbClr val="FF0000"/>
                </a:solidFill>
                <a:ea typeface="宋体" panose="02010600030101010101" pitchFamily="2" charset="-122"/>
              </a:rPr>
              <a:t>）</a:t>
            </a:r>
            <a:r>
              <a:rPr lang="zh-CN" altLang="en-US" dirty="0">
                <a:solidFill>
                  <a:schemeClr val="bg2"/>
                </a:solidFill>
                <a:ea typeface="宋体" panose="02010600030101010101" pitchFamily="2" charset="-122"/>
              </a:rPr>
              <a:t>：为电源错、内存或</a:t>
            </a:r>
            <a:r>
              <a:rPr lang="en-US" altLang="zh-CN" dirty="0">
                <a:solidFill>
                  <a:schemeClr val="bg2"/>
                </a:solidFill>
                <a:ea typeface="宋体" panose="02010600030101010101" pitchFamily="2" charset="-122"/>
              </a:rPr>
              <a:t>I/O</a:t>
            </a:r>
            <a:r>
              <a:rPr lang="zh-CN" altLang="en-US" dirty="0">
                <a:solidFill>
                  <a:schemeClr val="bg2"/>
                </a:solidFill>
                <a:ea typeface="宋体" panose="02010600030101010101" pitchFamily="2" charset="-122"/>
              </a:rPr>
              <a:t>总线的奇偶校验等异常事件保留的中断。它不受中断允许标志</a:t>
            </a:r>
            <a:r>
              <a:rPr lang="en-US" altLang="zh-CN" dirty="0">
                <a:solidFill>
                  <a:schemeClr val="bg2"/>
                </a:solidFill>
                <a:ea typeface="宋体" panose="02010600030101010101" pitchFamily="2" charset="-122"/>
              </a:rPr>
              <a:t>IF</a:t>
            </a:r>
            <a:r>
              <a:rPr lang="zh-CN" altLang="en-US" dirty="0">
                <a:solidFill>
                  <a:schemeClr val="bg2"/>
                </a:solidFill>
                <a:ea typeface="宋体" panose="02010600030101010101" pitchFamily="2" charset="-122"/>
              </a:rPr>
              <a:t>的屏蔽。整个系统只能有一个</a:t>
            </a:r>
            <a:r>
              <a:rPr lang="en-US" altLang="zh-CN" dirty="0">
                <a:solidFill>
                  <a:schemeClr val="bg2"/>
                </a:solidFill>
                <a:ea typeface="宋体" panose="02010600030101010101" pitchFamily="2" charset="-122"/>
              </a:rPr>
              <a:t>NMI</a:t>
            </a:r>
            <a:r>
              <a:rPr lang="zh-CN" altLang="en-US" dirty="0">
                <a:solidFill>
                  <a:schemeClr val="bg2"/>
                </a:solidFill>
                <a:ea typeface="宋体" panose="02010600030101010101" pitchFamily="2" charset="-122"/>
              </a:rPr>
              <a:t>。</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6217614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99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99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995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995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995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9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7541" y="1304763"/>
            <a:ext cx="3047629" cy="461665"/>
          </a:xfrm>
          <a:prstGeom prst="rect">
            <a:avLst/>
          </a:prstGeom>
        </p:spPr>
        <p:txBody>
          <a:bodyPr wrap="none">
            <a:spAutoFit/>
          </a:bodyPr>
          <a:lstStyle/>
          <a:p>
            <a:r>
              <a:rPr lang="en-US" altLang="zh-CN" dirty="0"/>
              <a:t>8086/8088</a:t>
            </a:r>
            <a:r>
              <a:rPr lang="zh-CN" altLang="en-US" dirty="0"/>
              <a:t>的中断系统</a:t>
            </a:r>
          </a:p>
        </p:txBody>
      </p:sp>
      <p:grpSp>
        <p:nvGrpSpPr>
          <p:cNvPr id="10" name="Group 54"/>
          <p:cNvGrpSpPr/>
          <p:nvPr/>
        </p:nvGrpSpPr>
        <p:grpSpPr bwMode="auto">
          <a:xfrm>
            <a:off x="396875" y="2240868"/>
            <a:ext cx="8459788" cy="3032125"/>
            <a:chOff x="204" y="1207"/>
            <a:chExt cx="5329" cy="1910"/>
          </a:xfrm>
        </p:grpSpPr>
        <p:sp>
          <p:nvSpPr>
            <p:cNvPr id="11" name="Rectangle 9"/>
            <p:cNvSpPr>
              <a:spLocks noChangeArrowheads="1"/>
            </p:cNvSpPr>
            <p:nvPr/>
          </p:nvSpPr>
          <p:spPr bwMode="auto">
            <a:xfrm>
              <a:off x="250" y="2233"/>
              <a:ext cx="9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lang="zh-CN" altLang="en-US" sz="2400" b="1">
                  <a:solidFill>
                    <a:srgbClr val="CC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．中断源</a:t>
              </a:r>
            </a:p>
          </p:txBody>
        </p:sp>
        <p:grpSp>
          <p:nvGrpSpPr>
            <p:cNvPr id="12" name="Group 29"/>
            <p:cNvGrpSpPr/>
            <p:nvPr/>
          </p:nvGrpSpPr>
          <p:grpSpPr bwMode="auto">
            <a:xfrm>
              <a:off x="204" y="1207"/>
              <a:ext cx="2630" cy="1814"/>
              <a:chOff x="2200" y="391"/>
              <a:chExt cx="2630" cy="1814"/>
            </a:xfrm>
          </p:grpSpPr>
          <p:sp>
            <p:nvSpPr>
              <p:cNvPr id="33" name="Rectangle 28"/>
              <p:cNvSpPr>
                <a:spLocks noChangeArrowheads="1"/>
              </p:cNvSpPr>
              <p:nvPr/>
            </p:nvSpPr>
            <p:spPr bwMode="auto">
              <a:xfrm>
                <a:off x="2200" y="935"/>
                <a:ext cx="2630" cy="127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0"/>
              <p:cNvSpPr>
                <a:spLocks noChangeArrowheads="1"/>
              </p:cNvSpPr>
              <p:nvPr/>
            </p:nvSpPr>
            <p:spPr bwMode="auto">
              <a:xfrm>
                <a:off x="2835" y="391"/>
                <a:ext cx="149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非屏蔽中断请求</a:t>
                </a:r>
              </a:p>
            </p:txBody>
          </p:sp>
          <p:sp>
            <p:nvSpPr>
              <p:cNvPr id="35" name="Rectangle 11"/>
              <p:cNvSpPr>
                <a:spLocks noChangeArrowheads="1"/>
              </p:cNvSpPr>
              <p:nvPr/>
            </p:nvSpPr>
            <p:spPr bwMode="auto">
              <a:xfrm>
                <a:off x="2925" y="981"/>
                <a:ext cx="14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中断逻辑</a:t>
                </a:r>
              </a:p>
            </p:txBody>
          </p:sp>
          <p:sp>
            <p:nvSpPr>
              <p:cNvPr id="36" name="Rectangle 12"/>
              <p:cNvSpPr>
                <a:spLocks noChangeArrowheads="1"/>
              </p:cNvSpPr>
              <p:nvPr/>
            </p:nvSpPr>
            <p:spPr bwMode="auto">
              <a:xfrm>
                <a:off x="2562"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软中断</a:t>
                </a:r>
              </a:p>
            </p:txBody>
          </p:sp>
          <p:sp>
            <p:nvSpPr>
              <p:cNvPr id="37" name="Rectangle 13"/>
              <p:cNvSpPr>
                <a:spLocks noChangeArrowheads="1"/>
              </p:cNvSpPr>
              <p:nvPr/>
            </p:nvSpPr>
            <p:spPr bwMode="auto">
              <a:xfrm>
                <a:off x="3107"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溢出</a:t>
                </a:r>
              </a:p>
              <a:p>
                <a:pPr algn="ctr"/>
                <a:r>
                  <a:rPr lang="zh-CN" altLang="en-US" sz="2000" b="1">
                    <a:ea typeface="华文新魏" panose="02010800040101010101" pitchFamily="2" charset="-122"/>
                  </a:rPr>
                  <a:t>中断</a:t>
                </a:r>
              </a:p>
            </p:txBody>
          </p:sp>
          <p:sp>
            <p:nvSpPr>
              <p:cNvPr id="38" name="Rectangle 14"/>
              <p:cNvSpPr>
                <a:spLocks noChangeArrowheads="1"/>
              </p:cNvSpPr>
              <p:nvPr/>
            </p:nvSpPr>
            <p:spPr bwMode="auto">
              <a:xfrm>
                <a:off x="4195"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单步</a:t>
                </a:r>
              </a:p>
              <a:p>
                <a:pPr algn="ctr"/>
                <a:r>
                  <a:rPr lang="zh-CN" altLang="en-US" sz="2000" b="1">
                    <a:ea typeface="华文新魏" panose="02010800040101010101" pitchFamily="2" charset="-122"/>
                  </a:rPr>
                  <a:t>中断</a:t>
                </a:r>
              </a:p>
            </p:txBody>
          </p:sp>
          <p:sp>
            <p:nvSpPr>
              <p:cNvPr id="39" name="Rectangle 15"/>
              <p:cNvSpPr>
                <a:spLocks noChangeArrowheads="1"/>
              </p:cNvSpPr>
              <p:nvPr/>
            </p:nvSpPr>
            <p:spPr bwMode="auto">
              <a:xfrm>
                <a:off x="3652" y="1616"/>
                <a:ext cx="499" cy="45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华文新魏" panose="02010800040101010101" pitchFamily="2" charset="-122"/>
                  </a:rPr>
                  <a:t>除法</a:t>
                </a:r>
              </a:p>
              <a:p>
                <a:pPr algn="ctr"/>
                <a:r>
                  <a:rPr lang="zh-CN" altLang="en-US" sz="2000" b="1">
                    <a:ea typeface="华文新魏" panose="02010800040101010101" pitchFamily="2" charset="-122"/>
                  </a:rPr>
                  <a:t>错误</a:t>
                </a:r>
              </a:p>
            </p:txBody>
          </p:sp>
          <p:sp>
            <p:nvSpPr>
              <p:cNvPr id="40" name="Line 16"/>
              <p:cNvSpPr>
                <a:spLocks noChangeShapeType="1"/>
              </p:cNvSpPr>
              <p:nvPr/>
            </p:nvSpPr>
            <p:spPr bwMode="auto">
              <a:xfrm flipV="1">
                <a:off x="3379"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7"/>
              <p:cNvSpPr>
                <a:spLocks noChangeShapeType="1"/>
              </p:cNvSpPr>
              <p:nvPr/>
            </p:nvSpPr>
            <p:spPr bwMode="auto">
              <a:xfrm flipV="1">
                <a:off x="3878"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8"/>
              <p:cNvSpPr>
                <a:spLocks noChangeShapeType="1"/>
              </p:cNvSpPr>
              <p:nvPr/>
            </p:nvSpPr>
            <p:spPr bwMode="auto">
              <a:xfrm flipV="1">
                <a:off x="4241"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9"/>
              <p:cNvSpPr>
                <a:spLocks noChangeShapeType="1"/>
              </p:cNvSpPr>
              <p:nvPr/>
            </p:nvSpPr>
            <p:spPr bwMode="auto">
              <a:xfrm flipV="1">
                <a:off x="3016" y="1253"/>
                <a:ext cx="0" cy="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0"/>
              <p:cNvSpPr>
                <a:spLocks noChangeShapeType="1"/>
              </p:cNvSpPr>
              <p:nvPr/>
            </p:nvSpPr>
            <p:spPr bwMode="auto">
              <a:xfrm>
                <a:off x="3560" y="663"/>
                <a:ext cx="0" cy="31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Rectangle 21"/>
              <p:cNvSpPr>
                <a:spLocks noChangeArrowheads="1"/>
              </p:cNvSpPr>
              <p:nvPr/>
            </p:nvSpPr>
            <p:spPr bwMode="auto">
              <a:xfrm>
                <a:off x="3198" y="618"/>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p>
            </p:txBody>
          </p:sp>
          <p:sp>
            <p:nvSpPr>
              <p:cNvPr id="46" name="Rectangle 22"/>
              <p:cNvSpPr>
                <a:spLocks noChangeArrowheads="1"/>
              </p:cNvSpPr>
              <p:nvPr/>
            </p:nvSpPr>
            <p:spPr bwMode="auto">
              <a:xfrm>
                <a:off x="2699"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n</a:t>
                </a:r>
              </a:p>
            </p:txBody>
          </p:sp>
          <p:sp>
            <p:nvSpPr>
              <p:cNvPr id="47" name="Rectangle 23"/>
              <p:cNvSpPr>
                <a:spLocks noChangeArrowheads="1"/>
              </p:cNvSpPr>
              <p:nvPr/>
            </p:nvSpPr>
            <p:spPr bwMode="auto">
              <a:xfrm>
                <a:off x="3107"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4</a:t>
                </a:r>
              </a:p>
            </p:txBody>
          </p:sp>
          <p:sp>
            <p:nvSpPr>
              <p:cNvPr id="48" name="Rectangle 24"/>
              <p:cNvSpPr>
                <a:spLocks noChangeArrowheads="1"/>
              </p:cNvSpPr>
              <p:nvPr/>
            </p:nvSpPr>
            <p:spPr bwMode="auto">
              <a:xfrm>
                <a:off x="3560"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p>
            </p:txBody>
          </p:sp>
          <p:sp>
            <p:nvSpPr>
              <p:cNvPr id="49" name="Rectangle 25"/>
              <p:cNvSpPr>
                <a:spLocks noChangeArrowheads="1"/>
              </p:cNvSpPr>
              <p:nvPr/>
            </p:nvSpPr>
            <p:spPr bwMode="auto">
              <a:xfrm>
                <a:off x="3969" y="1253"/>
                <a:ext cx="3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p>
            </p:txBody>
          </p:sp>
          <p:sp>
            <p:nvSpPr>
              <p:cNvPr id="50" name="Rectangle 26"/>
              <p:cNvSpPr>
                <a:spLocks noChangeArrowheads="1"/>
              </p:cNvSpPr>
              <p:nvPr/>
            </p:nvSpPr>
            <p:spPr bwMode="auto">
              <a:xfrm>
                <a:off x="2290" y="1071"/>
                <a:ext cx="40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CPU</a:t>
                </a:r>
              </a:p>
            </p:txBody>
          </p:sp>
          <p:sp>
            <p:nvSpPr>
              <p:cNvPr id="51" name="Rectangle 27"/>
              <p:cNvSpPr>
                <a:spLocks noChangeArrowheads="1"/>
              </p:cNvSpPr>
              <p:nvPr/>
            </p:nvSpPr>
            <p:spPr bwMode="auto">
              <a:xfrm>
                <a:off x="3787" y="618"/>
                <a:ext cx="40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NMI</a:t>
                </a:r>
              </a:p>
            </p:txBody>
          </p:sp>
        </p:grpSp>
        <p:sp>
          <p:nvSpPr>
            <p:cNvPr id="13" name="Rectangle 30"/>
            <p:cNvSpPr>
              <a:spLocks noChangeArrowheads="1"/>
            </p:cNvSpPr>
            <p:nvPr/>
          </p:nvSpPr>
          <p:spPr bwMode="auto">
            <a:xfrm>
              <a:off x="3243" y="1389"/>
              <a:ext cx="953" cy="167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lnSpc>
                  <a:spcPct val="110000"/>
                </a:lnSpc>
              </a:pPr>
              <a:r>
                <a:rPr lang="en-US" altLang="zh-CN" sz="2000" b="1" dirty="0"/>
                <a:t>IR0</a:t>
              </a:r>
            </a:p>
            <a:p>
              <a:pPr algn="r">
                <a:lnSpc>
                  <a:spcPct val="110000"/>
                </a:lnSpc>
              </a:pPr>
              <a:r>
                <a:rPr lang="en-US" altLang="zh-CN" sz="2000" b="1" dirty="0"/>
                <a:t>IR1</a:t>
              </a:r>
            </a:p>
            <a:p>
              <a:pPr algn="r">
                <a:lnSpc>
                  <a:spcPct val="110000"/>
                </a:lnSpc>
              </a:pPr>
              <a:r>
                <a:rPr lang="en-US" altLang="zh-CN" sz="2000" b="1" dirty="0"/>
                <a:t>IR2</a:t>
              </a:r>
            </a:p>
            <a:p>
              <a:pPr algn="r">
                <a:lnSpc>
                  <a:spcPct val="110000"/>
                </a:lnSpc>
              </a:pPr>
              <a:r>
                <a:rPr lang="en-US" altLang="zh-CN" sz="2000" b="1" dirty="0"/>
                <a:t>IR3</a:t>
              </a:r>
            </a:p>
            <a:p>
              <a:pPr algn="r">
                <a:lnSpc>
                  <a:spcPct val="110000"/>
                </a:lnSpc>
              </a:pPr>
              <a:r>
                <a:rPr lang="en-US" altLang="zh-CN" sz="2000" b="1" dirty="0"/>
                <a:t>IR4</a:t>
              </a:r>
            </a:p>
            <a:p>
              <a:pPr algn="r">
                <a:lnSpc>
                  <a:spcPct val="110000"/>
                </a:lnSpc>
              </a:pPr>
              <a:r>
                <a:rPr lang="en-US" altLang="zh-CN" sz="2000" b="1" dirty="0"/>
                <a:t>IR5</a:t>
              </a:r>
            </a:p>
            <a:p>
              <a:pPr algn="r">
                <a:lnSpc>
                  <a:spcPct val="110000"/>
                </a:lnSpc>
              </a:pPr>
              <a:r>
                <a:rPr lang="en-US" altLang="zh-CN" sz="2000" b="1" dirty="0"/>
                <a:t>IR6</a:t>
              </a:r>
            </a:p>
            <a:p>
              <a:pPr algn="r">
                <a:lnSpc>
                  <a:spcPct val="110000"/>
                </a:lnSpc>
              </a:pPr>
              <a:r>
                <a:rPr lang="en-US" altLang="zh-CN" sz="2000" b="1" dirty="0"/>
                <a:t>IR7</a:t>
              </a:r>
            </a:p>
          </p:txBody>
        </p:sp>
        <p:sp>
          <p:nvSpPr>
            <p:cNvPr id="14" name="Text Box 31"/>
            <p:cNvSpPr txBox="1">
              <a:spLocks noChangeArrowheads="1"/>
            </p:cNvSpPr>
            <p:nvPr/>
          </p:nvSpPr>
          <p:spPr bwMode="auto">
            <a:xfrm>
              <a:off x="3243" y="2024"/>
              <a:ext cx="6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t>8259A</a:t>
              </a:r>
            </a:p>
          </p:txBody>
        </p:sp>
        <p:sp>
          <p:nvSpPr>
            <p:cNvPr id="15" name="Line 32"/>
            <p:cNvSpPr>
              <a:spLocks noChangeShapeType="1"/>
            </p:cNvSpPr>
            <p:nvPr/>
          </p:nvSpPr>
          <p:spPr bwMode="auto">
            <a:xfrm flipH="1">
              <a:off x="4196" y="152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33"/>
            <p:cNvSpPr txBox="1">
              <a:spLocks noChangeArrowheads="1"/>
            </p:cNvSpPr>
            <p:nvPr/>
          </p:nvSpPr>
          <p:spPr bwMode="auto">
            <a:xfrm>
              <a:off x="4377" y="1434"/>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华文新魏" panose="02010800040101010101" pitchFamily="2" charset="-122"/>
                  <a:ea typeface="华文新魏" panose="02010800040101010101" pitchFamily="2" charset="-122"/>
                </a:rPr>
                <a:t>08  </a:t>
              </a:r>
              <a:r>
                <a:rPr lang="zh-CN" altLang="en-US" sz="1800" b="1" dirty="0">
                  <a:latin typeface="华文新魏" panose="02010800040101010101" pitchFamily="2" charset="-122"/>
                  <a:ea typeface="华文新魏" panose="02010800040101010101" pitchFamily="2" charset="-122"/>
                </a:rPr>
                <a:t>系统定时器</a:t>
              </a:r>
            </a:p>
          </p:txBody>
        </p:sp>
        <p:sp>
          <p:nvSpPr>
            <p:cNvPr id="17" name="Line 34"/>
            <p:cNvSpPr>
              <a:spLocks noChangeShapeType="1"/>
            </p:cNvSpPr>
            <p:nvPr/>
          </p:nvSpPr>
          <p:spPr bwMode="auto">
            <a:xfrm flipH="1">
              <a:off x="4196" y="1752"/>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35"/>
            <p:cNvSpPr txBox="1">
              <a:spLocks noChangeArrowheads="1"/>
            </p:cNvSpPr>
            <p:nvPr/>
          </p:nvSpPr>
          <p:spPr bwMode="auto">
            <a:xfrm>
              <a:off x="4377" y="1661"/>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09  </a:t>
              </a:r>
              <a:r>
                <a:rPr lang="zh-CN" altLang="en-US" sz="1800" b="1">
                  <a:latin typeface="华文新魏" panose="02010800040101010101" pitchFamily="2" charset="-122"/>
                  <a:ea typeface="华文新魏" panose="02010800040101010101" pitchFamily="2" charset="-122"/>
                </a:rPr>
                <a:t>键盘</a:t>
              </a:r>
            </a:p>
          </p:txBody>
        </p:sp>
        <p:sp>
          <p:nvSpPr>
            <p:cNvPr id="19" name="Line 38"/>
            <p:cNvSpPr>
              <a:spLocks noChangeShapeType="1"/>
            </p:cNvSpPr>
            <p:nvPr/>
          </p:nvSpPr>
          <p:spPr bwMode="auto">
            <a:xfrm flipH="1">
              <a:off x="4196" y="1933"/>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39"/>
            <p:cNvSpPr txBox="1">
              <a:spLocks noChangeArrowheads="1"/>
            </p:cNvSpPr>
            <p:nvPr/>
          </p:nvSpPr>
          <p:spPr bwMode="auto">
            <a:xfrm>
              <a:off x="4377" y="1842"/>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华文新魏" panose="02010800040101010101" pitchFamily="2" charset="-122"/>
                  <a:ea typeface="华文新魏" panose="02010800040101010101" pitchFamily="2" charset="-122"/>
                </a:rPr>
                <a:t>0A  CRT</a:t>
              </a:r>
            </a:p>
          </p:txBody>
        </p:sp>
        <p:sp>
          <p:nvSpPr>
            <p:cNvPr id="21" name="Line 40"/>
            <p:cNvSpPr>
              <a:spLocks noChangeShapeType="1"/>
            </p:cNvSpPr>
            <p:nvPr/>
          </p:nvSpPr>
          <p:spPr bwMode="auto">
            <a:xfrm flipH="1">
              <a:off x="4196" y="2160"/>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41"/>
            <p:cNvSpPr txBox="1">
              <a:spLocks noChangeArrowheads="1"/>
            </p:cNvSpPr>
            <p:nvPr/>
          </p:nvSpPr>
          <p:spPr bwMode="auto">
            <a:xfrm>
              <a:off x="4377" y="2069"/>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0B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t>
              </a:r>
              <a:r>
                <a:rPr lang="zh-CN" altLang="en-US" sz="1800" b="1">
                  <a:latin typeface="华文新魏" panose="02010800040101010101" pitchFamily="2" charset="-122"/>
                  <a:ea typeface="华文新魏" panose="02010800040101010101" pitchFamily="2" charset="-122"/>
                </a:rPr>
                <a:t>通讯</a:t>
              </a:r>
              <a:r>
                <a:rPr lang="en-US" altLang="zh-CN" sz="1800" b="1">
                  <a:latin typeface="华文新魏" panose="02010800040101010101" pitchFamily="2" charset="-122"/>
                  <a:ea typeface="华文新魏" panose="02010800040101010101" pitchFamily="2" charset="-122"/>
                </a:rPr>
                <a:t>)</a:t>
              </a:r>
            </a:p>
          </p:txBody>
        </p:sp>
        <p:sp>
          <p:nvSpPr>
            <p:cNvPr id="23" name="Line 42"/>
            <p:cNvSpPr>
              <a:spLocks noChangeShapeType="1"/>
            </p:cNvSpPr>
            <p:nvPr/>
          </p:nvSpPr>
          <p:spPr bwMode="auto">
            <a:xfrm flipH="1">
              <a:off x="4196" y="2387"/>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43"/>
            <p:cNvSpPr txBox="1">
              <a:spLocks noChangeArrowheads="1"/>
            </p:cNvSpPr>
            <p:nvPr/>
          </p:nvSpPr>
          <p:spPr bwMode="auto">
            <a:xfrm>
              <a:off x="4377" y="2296"/>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0C  </a:t>
              </a:r>
              <a:r>
                <a:rPr lang="zh-CN" altLang="en-US" sz="1800" b="1">
                  <a:latin typeface="华文新魏" panose="02010800040101010101" pitchFamily="2" charset="-122"/>
                  <a:ea typeface="华文新魏" panose="02010800040101010101" pitchFamily="2" charset="-122"/>
                </a:rPr>
                <a:t>串行通讯</a:t>
              </a:r>
            </a:p>
          </p:txBody>
        </p:sp>
        <p:sp>
          <p:nvSpPr>
            <p:cNvPr id="25" name="Line 44"/>
            <p:cNvSpPr>
              <a:spLocks noChangeShapeType="1"/>
            </p:cNvSpPr>
            <p:nvPr/>
          </p:nvSpPr>
          <p:spPr bwMode="auto">
            <a:xfrm flipH="1">
              <a:off x="4196" y="2614"/>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45"/>
            <p:cNvSpPr txBox="1">
              <a:spLocks noChangeArrowheads="1"/>
            </p:cNvSpPr>
            <p:nvPr/>
          </p:nvSpPr>
          <p:spPr bwMode="auto">
            <a:xfrm>
              <a:off x="4377" y="2523"/>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0D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(ALT)</a:t>
              </a:r>
            </a:p>
          </p:txBody>
        </p:sp>
        <p:sp>
          <p:nvSpPr>
            <p:cNvPr id="27" name="Line 46"/>
            <p:cNvSpPr>
              <a:spLocks noChangeShapeType="1"/>
            </p:cNvSpPr>
            <p:nvPr/>
          </p:nvSpPr>
          <p:spPr bwMode="auto">
            <a:xfrm flipH="1">
              <a:off x="4196" y="279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47"/>
            <p:cNvSpPr txBox="1">
              <a:spLocks noChangeArrowheads="1"/>
            </p:cNvSpPr>
            <p:nvPr/>
          </p:nvSpPr>
          <p:spPr bwMode="auto">
            <a:xfrm>
              <a:off x="4377" y="2704"/>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0E  </a:t>
              </a:r>
              <a:r>
                <a:rPr lang="zh-CN" altLang="en-US" sz="1800" b="1">
                  <a:latin typeface="华文新魏" panose="02010800040101010101" pitchFamily="2" charset="-122"/>
                  <a:ea typeface="华文新魏" panose="02010800040101010101" pitchFamily="2" charset="-122"/>
                </a:rPr>
                <a:t>软盘</a:t>
              </a:r>
            </a:p>
          </p:txBody>
        </p:sp>
        <p:sp>
          <p:nvSpPr>
            <p:cNvPr id="29" name="Line 48"/>
            <p:cNvSpPr>
              <a:spLocks noChangeShapeType="1"/>
            </p:cNvSpPr>
            <p:nvPr/>
          </p:nvSpPr>
          <p:spPr bwMode="auto">
            <a:xfrm flipH="1">
              <a:off x="4196" y="2977"/>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49"/>
            <p:cNvSpPr txBox="1">
              <a:spLocks noChangeArrowheads="1"/>
            </p:cNvSpPr>
            <p:nvPr/>
          </p:nvSpPr>
          <p:spPr bwMode="auto">
            <a:xfrm>
              <a:off x="4377" y="2886"/>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华文新魏" panose="02010800040101010101" pitchFamily="2" charset="-122"/>
                  <a:ea typeface="华文新魏" panose="02010800040101010101" pitchFamily="2" charset="-122"/>
                </a:rPr>
                <a:t>0F  </a:t>
              </a:r>
              <a:r>
                <a:rPr lang="zh-CN" altLang="en-US" sz="1800" b="1">
                  <a:latin typeface="华文新魏" panose="02010800040101010101" pitchFamily="2" charset="-122"/>
                  <a:ea typeface="华文新魏" panose="02010800040101010101" pitchFamily="2" charset="-122"/>
                </a:rPr>
                <a:t>保留</a:t>
              </a:r>
              <a:r>
                <a:rPr lang="en-US" altLang="zh-CN" sz="1800" b="1">
                  <a:latin typeface="华文新魏" panose="02010800040101010101" pitchFamily="2" charset="-122"/>
                  <a:ea typeface="华文新魏" panose="02010800040101010101" pitchFamily="2" charset="-122"/>
                </a:rPr>
                <a:t>(</a:t>
              </a:r>
              <a:r>
                <a:rPr lang="zh-CN" altLang="en-US" sz="1800" b="1">
                  <a:latin typeface="华文新魏" panose="02010800040101010101" pitchFamily="2" charset="-122"/>
                  <a:ea typeface="华文新魏" panose="02010800040101010101" pitchFamily="2" charset="-122"/>
                </a:rPr>
                <a:t>打印机</a:t>
              </a:r>
              <a:r>
                <a:rPr lang="en-US" altLang="zh-CN" sz="1800" b="1">
                  <a:latin typeface="华文新魏" panose="02010800040101010101" pitchFamily="2" charset="-122"/>
                  <a:ea typeface="华文新魏" panose="02010800040101010101" pitchFamily="2" charset="-122"/>
                </a:rPr>
                <a:t>)</a:t>
              </a:r>
            </a:p>
          </p:txBody>
        </p:sp>
        <p:sp>
          <p:nvSpPr>
            <p:cNvPr id="31" name="Line 50"/>
            <p:cNvSpPr>
              <a:spLocks noChangeShapeType="1"/>
            </p:cNvSpPr>
            <p:nvPr/>
          </p:nvSpPr>
          <p:spPr bwMode="auto">
            <a:xfrm flipH="1">
              <a:off x="2335" y="1961"/>
              <a:ext cx="90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51"/>
            <p:cNvSpPr txBox="1">
              <a:spLocks noChangeArrowheads="1"/>
            </p:cNvSpPr>
            <p:nvPr/>
          </p:nvSpPr>
          <p:spPr bwMode="auto">
            <a:xfrm>
              <a:off x="2699" y="1525"/>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INTR</a:t>
              </a:r>
            </a:p>
          </p:txBody>
        </p:sp>
      </p:grpSp>
      <p:sp>
        <p:nvSpPr>
          <p:cNvPr id="5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3407411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287524" y="1772816"/>
            <a:ext cx="8172908"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en-US" altLang="zh-CN" sz="2200" b="1" dirty="0"/>
              <a:t>   </a:t>
            </a:r>
            <a:r>
              <a:rPr lang="zh-CN" altLang="en-US" sz="2200" b="1" dirty="0"/>
              <a:t>（</a:t>
            </a:r>
            <a:r>
              <a:rPr lang="en-US" altLang="zh-CN" sz="2200" b="1" dirty="0"/>
              <a:t>1</a:t>
            </a:r>
            <a:r>
              <a:rPr lang="zh-CN" altLang="en-US" sz="2200" b="1" dirty="0"/>
              <a:t>）中断</a:t>
            </a:r>
            <a:r>
              <a:rPr lang="en-US" altLang="zh-CN" sz="2200" b="1" dirty="0"/>
              <a:t>0——</a:t>
            </a:r>
            <a:r>
              <a:rPr lang="zh-CN" altLang="en-US" sz="2200" b="1" dirty="0">
                <a:solidFill>
                  <a:schemeClr val="accent2"/>
                </a:solidFill>
              </a:rPr>
              <a:t>除法错中断</a:t>
            </a:r>
            <a:r>
              <a:rPr lang="zh-CN" altLang="en-US" sz="2200" b="1" dirty="0"/>
              <a:t>；除数为</a:t>
            </a:r>
            <a:r>
              <a:rPr lang="en-US" altLang="zh-CN" sz="2200" b="1" dirty="0"/>
              <a:t>0</a:t>
            </a:r>
            <a:r>
              <a:rPr lang="zh-CN" altLang="en-US" sz="2200" b="1" dirty="0"/>
              <a:t>或商超过了寄存器的范围</a:t>
            </a:r>
            <a:endParaRPr lang="en-US" altLang="zh-CN" sz="2200" b="1" dirty="0"/>
          </a:p>
          <a:p>
            <a:pPr>
              <a:spcBef>
                <a:spcPct val="30000"/>
              </a:spcBef>
            </a:pPr>
            <a:r>
              <a:rPr lang="zh-CN" altLang="en-US" sz="2200" b="1" dirty="0"/>
              <a:t>   （</a:t>
            </a:r>
            <a:r>
              <a:rPr lang="en-US" altLang="zh-CN" sz="2200" b="1" dirty="0"/>
              <a:t>2</a:t>
            </a:r>
            <a:r>
              <a:rPr lang="zh-CN" altLang="en-US" sz="2200" dirty="0"/>
              <a:t>）中断</a:t>
            </a:r>
            <a:r>
              <a:rPr lang="en-US" altLang="zh-CN" sz="2200" b="1" dirty="0"/>
              <a:t>1——</a:t>
            </a:r>
            <a:r>
              <a:rPr lang="zh-CN" altLang="en-US" sz="2200" b="1" dirty="0">
                <a:solidFill>
                  <a:schemeClr val="accent2"/>
                </a:solidFill>
              </a:rPr>
              <a:t>单步中断</a:t>
            </a:r>
            <a:r>
              <a:rPr lang="zh-CN" altLang="en-US" sz="2200" b="1" dirty="0"/>
              <a:t>； </a:t>
            </a:r>
            <a:r>
              <a:rPr lang="en-US" altLang="zh-CN" sz="2200" b="1" dirty="0"/>
              <a:t>TF</a:t>
            </a:r>
            <a:r>
              <a:rPr lang="zh-CN" altLang="en-US" sz="2200" b="1" dirty="0"/>
              <a:t>＝</a:t>
            </a:r>
            <a:r>
              <a:rPr lang="en-US" altLang="zh-CN" sz="2200" b="1" dirty="0"/>
              <a:t>1</a:t>
            </a:r>
            <a:r>
              <a:rPr lang="zh-CN" altLang="en-US" sz="2200" b="1" dirty="0"/>
              <a:t>，允许单步调试</a:t>
            </a:r>
            <a:endParaRPr lang="en-US" altLang="zh-CN" sz="2200" b="1" dirty="0"/>
          </a:p>
          <a:p>
            <a:pPr>
              <a:spcBef>
                <a:spcPct val="30000"/>
              </a:spcBef>
            </a:pPr>
            <a:r>
              <a:rPr lang="zh-CN" altLang="en-US" sz="2200" b="1" dirty="0"/>
              <a:t>   （</a:t>
            </a:r>
            <a:r>
              <a:rPr lang="en-US" altLang="zh-CN" sz="2200" b="1" dirty="0"/>
              <a:t>3</a:t>
            </a:r>
            <a:r>
              <a:rPr lang="zh-CN" altLang="en-US" sz="2200" dirty="0"/>
              <a:t>）中断</a:t>
            </a:r>
            <a:r>
              <a:rPr lang="en-US" altLang="zh-CN" sz="2200" b="1" dirty="0"/>
              <a:t>3——</a:t>
            </a:r>
            <a:r>
              <a:rPr lang="zh-CN" altLang="en-US" sz="2200" b="1" dirty="0">
                <a:solidFill>
                  <a:schemeClr val="accent2"/>
                </a:solidFill>
              </a:rPr>
              <a:t>断点中断</a:t>
            </a:r>
            <a:r>
              <a:rPr lang="zh-CN" altLang="en-US" sz="2200" b="1" dirty="0"/>
              <a:t>；用于断点调试（</a:t>
            </a:r>
            <a:r>
              <a:rPr lang="en-US" altLang="zh-CN" sz="2200" b="1" dirty="0"/>
              <a:t>INT   3</a:t>
            </a:r>
            <a:r>
              <a:rPr lang="zh-CN" altLang="en-US" sz="2200" b="1" dirty="0"/>
              <a:t>）</a:t>
            </a:r>
            <a:endParaRPr lang="zh-CN" altLang="en-US" sz="2200" b="1" dirty="0">
              <a:solidFill>
                <a:schemeClr val="accent2"/>
              </a:solidFill>
            </a:endParaRPr>
          </a:p>
          <a:p>
            <a:pPr>
              <a:spcBef>
                <a:spcPct val="30000"/>
              </a:spcBef>
            </a:pPr>
            <a:r>
              <a:rPr lang="zh-CN" altLang="en-US" sz="2200" b="1" dirty="0"/>
              <a:t>   （</a:t>
            </a:r>
            <a:r>
              <a:rPr lang="en-US" altLang="zh-CN" sz="2200" b="1" dirty="0"/>
              <a:t>4</a:t>
            </a:r>
            <a:r>
              <a:rPr lang="zh-CN" altLang="en-US" sz="2200" dirty="0"/>
              <a:t>）中断</a:t>
            </a:r>
            <a:r>
              <a:rPr lang="en-US" altLang="zh-CN" sz="2200" b="1" dirty="0"/>
              <a:t>4——</a:t>
            </a:r>
            <a:r>
              <a:rPr lang="zh-CN" altLang="en-US" sz="2200" b="1" dirty="0">
                <a:solidFill>
                  <a:schemeClr val="accent2"/>
                </a:solidFill>
              </a:rPr>
              <a:t>溢出中断</a:t>
            </a:r>
            <a:r>
              <a:rPr lang="zh-CN" altLang="en-US" sz="2200" b="1" dirty="0" smtClean="0">
                <a:solidFill>
                  <a:schemeClr val="accent2"/>
                </a:solidFill>
              </a:rPr>
              <a:t>；</a:t>
            </a:r>
            <a:r>
              <a:rPr lang="en-US" altLang="zh-CN" sz="2200" b="1" dirty="0" smtClean="0"/>
              <a:t>OF</a:t>
            </a:r>
            <a:r>
              <a:rPr lang="zh-CN" altLang="en-US" sz="2200" b="1" dirty="0"/>
              <a:t>＝</a:t>
            </a:r>
            <a:r>
              <a:rPr lang="en-US" altLang="zh-CN" sz="2200" b="1" dirty="0"/>
              <a:t>1</a:t>
            </a:r>
            <a:r>
              <a:rPr lang="zh-CN" altLang="en-US" sz="2200" b="1" dirty="0"/>
              <a:t>时</a:t>
            </a:r>
            <a:r>
              <a:rPr lang="zh-CN" altLang="en-US" sz="2200" dirty="0"/>
              <a:t>产生，执行溢出中断指令</a:t>
            </a:r>
            <a:endParaRPr lang="zh-CN" altLang="en-US" sz="2200" b="1" dirty="0">
              <a:solidFill>
                <a:schemeClr val="accent2"/>
              </a:solidFill>
            </a:endParaRPr>
          </a:p>
          <a:p>
            <a:pPr>
              <a:spcBef>
                <a:spcPct val="30000"/>
              </a:spcBef>
            </a:pPr>
            <a:r>
              <a:rPr lang="zh-CN" altLang="en-US" sz="2200" b="1" dirty="0"/>
              <a:t>   （</a:t>
            </a:r>
            <a:r>
              <a:rPr lang="en-US" altLang="zh-CN" sz="2200" b="1" dirty="0"/>
              <a:t>5</a:t>
            </a:r>
            <a:r>
              <a:rPr lang="zh-CN" altLang="en-US" sz="2200" b="1" dirty="0"/>
              <a:t>）用户定义的软件中断</a:t>
            </a:r>
            <a:r>
              <a:rPr lang="en-US" altLang="zh-CN" sz="2200" b="1" dirty="0"/>
              <a:t>(</a:t>
            </a:r>
            <a:r>
              <a:rPr lang="zh-CN" altLang="en-US" sz="2200" b="1" dirty="0">
                <a:solidFill>
                  <a:schemeClr val="accent2"/>
                </a:solidFill>
              </a:rPr>
              <a:t>指令中断</a:t>
            </a:r>
            <a:r>
              <a:rPr lang="en-US" altLang="zh-CN" sz="2200" b="1" dirty="0"/>
              <a:t>) </a:t>
            </a:r>
            <a:r>
              <a:rPr lang="zh-CN" altLang="en-US" sz="2200" b="1" dirty="0"/>
              <a:t>：执行中断调用指令</a:t>
            </a:r>
            <a:r>
              <a:rPr lang="en-US" altLang="zh-CN" sz="2200" b="1" dirty="0"/>
              <a:t>INT  n</a:t>
            </a:r>
            <a:r>
              <a:rPr lang="zh-CN" altLang="en-US" sz="2200" b="1" dirty="0"/>
              <a:t>产生的 </a:t>
            </a:r>
            <a:r>
              <a:rPr lang="en-US" altLang="zh-CN" sz="2200" b="1" dirty="0"/>
              <a:t>n</a:t>
            </a:r>
            <a:r>
              <a:rPr lang="zh-CN" altLang="en-US" sz="2200" b="1" dirty="0"/>
              <a:t>号中断，如</a:t>
            </a:r>
            <a:r>
              <a:rPr lang="en-US" altLang="zh-CN" sz="2200" b="1" dirty="0"/>
              <a:t>INT 21h</a:t>
            </a:r>
            <a:endParaRPr lang="en-US" altLang="zh-CN" b="1" dirty="0">
              <a:latin typeface="Times New Roman" panose="02020603050405020304" pitchFamily="18" charset="0"/>
            </a:endParaRPr>
          </a:p>
        </p:txBody>
      </p:sp>
      <p:sp>
        <p:nvSpPr>
          <p:cNvPr id="517123" name="Text Box 3"/>
          <p:cNvSpPr txBox="1">
            <a:spLocks noChangeArrowheads="1"/>
          </p:cNvSpPr>
          <p:nvPr/>
        </p:nvSpPr>
        <p:spPr bwMode="auto">
          <a:xfrm>
            <a:off x="503548" y="4653136"/>
            <a:ext cx="8390073" cy="16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200" b="1" dirty="0">
                <a:latin typeface="Times New Roman" panose="02020603050405020304" pitchFamily="18" charset="0"/>
              </a:rPr>
              <a:t>所有的内部中断都具有下述特点：</a:t>
            </a:r>
          </a:p>
          <a:p>
            <a:pPr>
              <a:spcBef>
                <a:spcPct val="20000"/>
              </a:spcBef>
            </a:pPr>
            <a:r>
              <a:rPr lang="en-US" altLang="zh-CN" sz="2200" b="1" dirty="0">
                <a:latin typeface="Times New Roman" panose="02020603050405020304" pitchFamily="18" charset="0"/>
              </a:rPr>
              <a:t>1</a:t>
            </a:r>
            <a:r>
              <a:rPr lang="zh-CN" altLang="en-US" sz="2200" b="1" dirty="0">
                <a:latin typeface="Times New Roman" panose="02020603050405020304" pitchFamily="18" charset="0"/>
              </a:rPr>
              <a:t>）中断向量码或者包含在指令中，或者是预定的；</a:t>
            </a:r>
          </a:p>
          <a:p>
            <a:pPr>
              <a:spcBef>
                <a:spcPct val="20000"/>
              </a:spcBef>
            </a:pPr>
            <a:r>
              <a:rPr lang="en-US" altLang="zh-CN" sz="2200" b="1" dirty="0">
                <a:latin typeface="Times New Roman" panose="02020603050405020304" pitchFamily="18" charset="0"/>
              </a:rPr>
              <a:t>2</a:t>
            </a:r>
            <a:r>
              <a:rPr lang="zh-CN" altLang="en-US" sz="2200" b="1" dirty="0">
                <a:latin typeface="Times New Roman" panose="02020603050405020304" pitchFamily="18" charset="0"/>
              </a:rPr>
              <a:t>）除单步中断外，内部中断都无法禁止；</a:t>
            </a:r>
          </a:p>
          <a:p>
            <a:pPr>
              <a:spcBef>
                <a:spcPct val="20000"/>
              </a:spcBef>
            </a:pPr>
            <a:r>
              <a:rPr lang="en-US" altLang="zh-CN" sz="2200" b="1" dirty="0">
                <a:latin typeface="Times New Roman" panose="02020603050405020304" pitchFamily="18" charset="0"/>
              </a:rPr>
              <a:t>3</a:t>
            </a:r>
            <a:r>
              <a:rPr lang="zh-CN" altLang="en-US" sz="2200" b="1" dirty="0">
                <a:latin typeface="Times New Roman" panose="02020603050405020304" pitchFamily="18" charset="0"/>
              </a:rPr>
              <a:t>）除单步中断外，任何内部中断的优先级都比任何外部中断的高。</a:t>
            </a:r>
          </a:p>
        </p:txBody>
      </p:sp>
      <p:sp>
        <p:nvSpPr>
          <p:cNvPr id="517125" name="Text Box 5"/>
          <p:cNvSpPr txBox="1">
            <a:spLocks noChangeArrowheads="1"/>
          </p:cNvSpPr>
          <p:nvPr/>
        </p:nvSpPr>
        <p:spPr bwMode="auto">
          <a:xfrm>
            <a:off x="359285" y="944724"/>
            <a:ext cx="84971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solidFill>
                  <a:schemeClr val="tx2"/>
                </a:solidFill>
                <a:latin typeface="Tahoma" panose="020B0604030504040204" pitchFamily="34" charset="0"/>
                <a:ea typeface="黑体" panose="02010609060101010101" pitchFamily="2" charset="-122"/>
              </a:rPr>
              <a:t>软件中断</a:t>
            </a:r>
            <a:r>
              <a:rPr lang="zh-CN" altLang="en-US" dirty="0">
                <a:solidFill>
                  <a:schemeClr val="tx2"/>
                </a:solidFill>
                <a:latin typeface="Tahoma" panose="020B0604030504040204" pitchFamily="34" charset="0"/>
                <a:ea typeface="黑体" panose="02010609060101010101" pitchFamily="2" charset="-122"/>
              </a:rPr>
              <a:t>（</a:t>
            </a:r>
            <a:r>
              <a:rPr lang="zh-CN" altLang="en-US" dirty="0" smtClean="0">
                <a:solidFill>
                  <a:schemeClr val="tx2"/>
                </a:solidFill>
                <a:latin typeface="Tahoma" panose="020B0604030504040204" pitchFamily="34" charset="0"/>
                <a:ea typeface="黑体" panose="02010609060101010101" pitchFamily="2" charset="-122"/>
              </a:rPr>
              <a:t>内中断</a:t>
            </a:r>
            <a:r>
              <a:rPr lang="zh-CN" altLang="en-US" dirty="0" smtClean="0">
                <a:solidFill>
                  <a:schemeClr val="tx2"/>
                </a:solidFill>
                <a:latin typeface="Tahoma" panose="020B0604030504040204" pitchFamily="34" charset="0"/>
                <a:ea typeface="黑体" panose="02010609060101010101" pitchFamily="2" charset="-122"/>
              </a:rPr>
              <a:t>）</a:t>
            </a:r>
            <a:endParaRPr lang="en-US" altLang="zh-CN" dirty="0" smtClean="0">
              <a:solidFill>
                <a:schemeClr val="tx2"/>
              </a:solidFill>
              <a:latin typeface="Tahoma" panose="020B0604030504040204" pitchFamily="34" charset="0"/>
              <a:ea typeface="黑体" panose="02010609060101010101" pitchFamily="2" charset="-122"/>
            </a:endParaRPr>
          </a:p>
          <a:p>
            <a:r>
              <a:rPr lang="en-US" altLang="zh-CN" b="1" dirty="0" smtClean="0">
                <a:latin typeface="Times New Roman" panose="02020603050405020304"/>
              </a:rPr>
              <a:t>——</a:t>
            </a:r>
            <a:r>
              <a:rPr lang="en-US" altLang="zh-CN" b="1" dirty="0"/>
              <a:t>CPU</a:t>
            </a:r>
            <a:r>
              <a:rPr lang="zh-CN" altLang="en-US" b="1" dirty="0"/>
              <a:t>内部执行程序引起的中断，又可以分成：</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529626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Text Box 3"/>
          <p:cNvSpPr txBox="1">
            <a:spLocks noChangeArrowheads="1"/>
          </p:cNvSpPr>
          <p:nvPr/>
        </p:nvSpPr>
        <p:spPr bwMode="auto">
          <a:xfrm>
            <a:off x="503548" y="980728"/>
            <a:ext cx="86404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latin typeface="Times New Roman" panose="02020603050405020304" pitchFamily="18" charset="0"/>
              </a:rPr>
              <a:t>        1. INT  </a:t>
            </a:r>
            <a:r>
              <a:rPr lang="zh-CN" altLang="en-US" b="1" dirty="0">
                <a:solidFill>
                  <a:schemeClr val="accent2"/>
                </a:solidFill>
                <a:latin typeface="Times New Roman" panose="02020603050405020304" pitchFamily="18" charset="0"/>
              </a:rPr>
              <a:t>中断</a:t>
            </a:r>
            <a:r>
              <a:rPr lang="zh-CN" altLang="en-US" dirty="0">
                <a:solidFill>
                  <a:schemeClr val="accent2"/>
                </a:solidFill>
              </a:rPr>
              <a:t>调用</a:t>
            </a:r>
            <a:r>
              <a:rPr lang="zh-CN" altLang="en-US" b="1" dirty="0">
                <a:solidFill>
                  <a:schemeClr val="accent2"/>
                </a:solidFill>
                <a:latin typeface="Times New Roman" panose="02020603050405020304" pitchFamily="18" charset="0"/>
              </a:rPr>
              <a:t>指令</a:t>
            </a:r>
          </a:p>
          <a:p>
            <a:pPr>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指令汇编格式</a:t>
            </a:r>
            <a:r>
              <a:rPr lang="zh-CN" altLang="en-US" b="1" dirty="0">
                <a:latin typeface="Times New Roman" panose="02020603050405020304" pitchFamily="18" charset="0"/>
              </a:rPr>
              <a:t>：</a:t>
            </a:r>
            <a:r>
              <a:rPr lang="en-US" altLang="zh-CN" b="1" dirty="0">
                <a:latin typeface="Times New Roman" panose="02020603050405020304" pitchFamily="18" charset="0"/>
              </a:rPr>
              <a:t>INT   n  </a:t>
            </a:r>
            <a:endParaRPr lang="en-US" altLang="zh-CN" dirty="0">
              <a:latin typeface="宋体" panose="02010600030101010101" pitchFamily="2" charset="-122"/>
            </a:endParaRP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操作</a:t>
            </a:r>
            <a:r>
              <a:rPr lang="zh-CN" altLang="en-US" b="1" dirty="0">
                <a:latin typeface="Times New Roman" panose="02020603050405020304" pitchFamily="18" charset="0"/>
              </a:rPr>
              <a:t>：</a:t>
            </a:r>
            <a:r>
              <a:rPr lang="en-US" altLang="zh-CN" b="1" dirty="0">
                <a:latin typeface="Times New Roman" panose="02020603050405020304" pitchFamily="18" charset="0"/>
              </a:rPr>
              <a:t>SP←SP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solidFill>
                  <a:srgbClr val="FF0000"/>
                </a:solidFill>
                <a:latin typeface="Times New Roman" panose="02020603050405020304" pitchFamily="18" charset="0"/>
              </a:rPr>
              <a:t>Flags</a:t>
            </a:r>
          </a:p>
          <a:p>
            <a:pPr>
              <a:spcBef>
                <a:spcPct val="50000"/>
              </a:spcBef>
            </a:pP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IF ←0</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TF ←0</a:t>
            </a:r>
          </a:p>
          <a:p>
            <a:pPr>
              <a:spcBef>
                <a:spcPct val="50000"/>
              </a:spcBef>
            </a:pPr>
            <a:r>
              <a:rPr lang="en-US" altLang="zh-CN" b="1" dirty="0">
                <a:latin typeface="Times New Roman" panose="02020603050405020304" pitchFamily="18" charset="0"/>
              </a:rPr>
              <a:t>	         SP ←SP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 ←</a:t>
            </a:r>
            <a:r>
              <a:rPr lang="en-US" altLang="zh-CN" b="1" dirty="0">
                <a:solidFill>
                  <a:srgbClr val="FF0000"/>
                </a:solidFill>
                <a:latin typeface="Times New Roman" panose="02020603050405020304" pitchFamily="18" charset="0"/>
              </a:rPr>
              <a:t>CS</a:t>
            </a:r>
          </a:p>
          <a:p>
            <a:pPr>
              <a:spcBef>
                <a:spcPct val="50000"/>
              </a:spcBef>
            </a:pPr>
            <a:r>
              <a:rPr lang="en-US" altLang="zh-CN" b="1" dirty="0">
                <a:latin typeface="Times New Roman" panose="02020603050405020304" pitchFamily="18" charset="0"/>
              </a:rPr>
              <a:t>       	         SP ←SP</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 ←</a:t>
            </a:r>
            <a:r>
              <a:rPr lang="en-US" altLang="zh-CN" b="1" dirty="0">
                <a:solidFill>
                  <a:srgbClr val="FF0000"/>
                </a:solidFill>
                <a:latin typeface="Times New Roman" panose="02020603050405020304" pitchFamily="18" charset="0"/>
              </a:rPr>
              <a:t>IP</a:t>
            </a:r>
          </a:p>
          <a:p>
            <a:pPr>
              <a:spcBef>
                <a:spcPct val="50000"/>
              </a:spcBef>
            </a:pPr>
            <a:r>
              <a:rPr lang="zh-CN" altLang="en-US" dirty="0">
                <a:solidFill>
                  <a:srgbClr val="FF0000"/>
                </a:solidFill>
              </a:rPr>
              <a:t>	         </a:t>
            </a:r>
            <a:r>
              <a:rPr lang="en-US" altLang="zh-CN" dirty="0">
                <a:solidFill>
                  <a:srgbClr val="FF0000"/>
                </a:solidFill>
              </a:rPr>
              <a:t>IP ←</a:t>
            </a:r>
            <a:r>
              <a:rPr lang="zh-CN" altLang="en-US" dirty="0">
                <a:solidFill>
                  <a:srgbClr val="FF0000"/>
                </a:solidFill>
              </a:rPr>
              <a:t>（</a:t>
            </a:r>
            <a:r>
              <a:rPr lang="en-US" altLang="zh-CN" dirty="0">
                <a:solidFill>
                  <a:srgbClr val="FF0000"/>
                </a:solidFill>
              </a:rPr>
              <a:t>n*4+1</a:t>
            </a:r>
            <a:r>
              <a:rPr lang="zh-CN" altLang="en-US" dirty="0">
                <a:solidFill>
                  <a:srgbClr val="FF0000"/>
                </a:solidFill>
              </a:rPr>
              <a:t>，</a:t>
            </a:r>
            <a:r>
              <a:rPr lang="en-US" altLang="zh-CN" dirty="0">
                <a:solidFill>
                  <a:srgbClr val="FF0000"/>
                </a:solidFill>
              </a:rPr>
              <a:t>n*4</a:t>
            </a:r>
            <a:r>
              <a:rPr lang="zh-CN" altLang="en-US" dirty="0">
                <a:solidFill>
                  <a:srgbClr val="FF0000"/>
                </a:solidFill>
              </a:rPr>
              <a:t>）</a:t>
            </a:r>
          </a:p>
          <a:p>
            <a:pPr>
              <a:spcBef>
                <a:spcPct val="50000"/>
              </a:spcBef>
            </a:pPr>
            <a:r>
              <a:rPr lang="en-US" altLang="zh-CN" b="1" dirty="0">
                <a:solidFill>
                  <a:srgbClr val="FF0000"/>
                </a:solidFill>
                <a:latin typeface="Times New Roman" panose="02020603050405020304" pitchFamily="18" charset="0"/>
              </a:rPr>
              <a:t>	         CS ←</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n*4+3</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n*4+2</a:t>
            </a:r>
            <a:r>
              <a:rPr lang="zh-CN" altLang="en-US" b="1" dirty="0">
                <a:solidFill>
                  <a:srgbClr val="FF0000"/>
                </a:solidFill>
                <a:latin typeface="Times New Roman" panose="02020603050405020304" pitchFamily="18" charset="0"/>
              </a:rPr>
              <a:t>）</a:t>
            </a:r>
          </a:p>
          <a:p>
            <a:pPr>
              <a:spcBef>
                <a:spcPct val="50000"/>
              </a:spcBef>
            </a:pPr>
            <a:r>
              <a:rPr lang="zh-CN" altLang="en-US" b="1" dirty="0">
                <a:solidFill>
                  <a:schemeClr val="bg2"/>
                </a:solidFill>
                <a:latin typeface="Times New Roman" panose="02020603050405020304" pitchFamily="18" charset="0"/>
              </a:rPr>
              <a:t>受影响的标志位</a:t>
            </a:r>
            <a:r>
              <a:rPr lang="zh-CN" altLang="en-US" b="1" dirty="0">
                <a:latin typeface="Times New Roman" panose="02020603050405020304" pitchFamily="18" charset="0"/>
              </a:rPr>
              <a:t>：</a:t>
            </a:r>
            <a:r>
              <a:rPr lang="en-US" altLang="zh-CN" b="1" dirty="0">
                <a:latin typeface="Times New Roman" panose="02020603050405020304" pitchFamily="18" charset="0"/>
              </a:rPr>
              <a:t>IF</a:t>
            </a:r>
            <a:r>
              <a:rPr lang="zh-CN" altLang="en-US" b="1" dirty="0">
                <a:latin typeface="Times New Roman" panose="02020603050405020304" pitchFamily="18" charset="0"/>
              </a:rPr>
              <a:t>，</a:t>
            </a:r>
            <a:r>
              <a:rPr lang="en-US" altLang="zh-CN" b="1" dirty="0">
                <a:latin typeface="Times New Roman" panose="02020603050405020304" pitchFamily="18" charset="0"/>
              </a:rPr>
              <a:t>TF</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说明</a:t>
            </a:r>
            <a:r>
              <a:rPr lang="zh-CN" altLang="en-US" b="1" dirty="0">
                <a:latin typeface="Times New Roman" panose="02020603050405020304" pitchFamily="18" charset="0"/>
              </a:rPr>
              <a:t>：</a:t>
            </a:r>
            <a:r>
              <a:rPr lang="en-US" altLang="zh-CN" b="1" dirty="0">
                <a:latin typeface="Times New Roman" panose="02020603050405020304" pitchFamily="18" charset="0"/>
              </a:rPr>
              <a:t>n</a:t>
            </a:r>
            <a:r>
              <a:rPr lang="zh-CN" altLang="en-US" b="1" dirty="0">
                <a:latin typeface="Times New Roman" panose="02020603050405020304" pitchFamily="18" charset="0"/>
              </a:rPr>
              <a:t>称为中断类型号，必须是</a:t>
            </a:r>
            <a:r>
              <a:rPr lang="en-US" altLang="zh-CN" b="1" dirty="0">
                <a:latin typeface="Times New Roman" panose="02020603050405020304" pitchFamily="18" charset="0"/>
              </a:rPr>
              <a:t>0~255</a:t>
            </a:r>
            <a:r>
              <a:rPr lang="zh-CN" altLang="en-US" b="1" dirty="0">
                <a:latin typeface="Times New Roman" panose="02020603050405020304" pitchFamily="18" charset="0"/>
              </a:rPr>
              <a:t>之间的立即数。</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79665988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52413" y="1196975"/>
            <a:ext cx="85677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latin typeface="Times New Roman" panose="02020603050405020304" pitchFamily="18" charset="0"/>
              </a:rPr>
              <a:t>       2.  IRET  </a:t>
            </a:r>
            <a:r>
              <a:rPr lang="zh-CN" altLang="en-US" b="1" dirty="0">
                <a:solidFill>
                  <a:schemeClr val="accent2"/>
                </a:solidFill>
                <a:latin typeface="Times New Roman" panose="02020603050405020304" pitchFamily="18" charset="0"/>
              </a:rPr>
              <a:t>中断返回指令</a:t>
            </a:r>
          </a:p>
          <a:p>
            <a:pPr>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指令汇编格式：</a:t>
            </a:r>
            <a:r>
              <a:rPr lang="en-US" altLang="zh-CN" b="1" dirty="0">
                <a:latin typeface="Times New Roman" panose="02020603050405020304" pitchFamily="18" charset="0"/>
              </a:rPr>
              <a:t>IRET</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操作：</a:t>
            </a:r>
            <a:r>
              <a:rPr lang="en-US" altLang="zh-CN" b="1" dirty="0">
                <a:latin typeface="Times New Roman" panose="02020603050405020304" pitchFamily="18" charset="0"/>
              </a:rPr>
              <a:t>IP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CS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Flags ←</a:t>
            </a:r>
            <a:r>
              <a:rPr lang="zh-CN" altLang="en-US" b="1" dirty="0">
                <a:latin typeface="Times New Roman" panose="02020603050405020304" pitchFamily="18" charset="0"/>
              </a:rPr>
              <a:t>（</a:t>
            </a:r>
            <a:r>
              <a:rPr lang="en-US" altLang="zh-CN" dirty="0"/>
              <a:t>SP+1</a:t>
            </a:r>
            <a:r>
              <a:rPr lang="zh-CN" altLang="en-US" b="1" dirty="0">
                <a:latin typeface="Times New Roman" panose="02020603050405020304" pitchFamily="18" charset="0"/>
              </a:rPr>
              <a:t>，</a:t>
            </a:r>
            <a:r>
              <a:rPr lang="en-US" altLang="zh-CN" b="1" dirty="0">
                <a:latin typeface="Times New Roman" panose="02020603050405020304" pitchFamily="18" charset="0"/>
              </a:rPr>
              <a:t>SP</a:t>
            </a:r>
            <a:r>
              <a:rPr lang="zh-CN" altLang="en-US" b="1" dirty="0">
                <a:latin typeface="Times New Roman" panose="02020603050405020304" pitchFamily="18" charset="0"/>
              </a:rPr>
              <a:t>），</a:t>
            </a:r>
            <a:r>
              <a:rPr lang="en-US" altLang="zh-CN" b="1" dirty="0">
                <a:latin typeface="Times New Roman" panose="02020603050405020304" pitchFamily="18" charset="0"/>
              </a:rPr>
              <a:t>SP ←SP+2</a:t>
            </a:r>
          </a:p>
          <a:p>
            <a:pPr>
              <a:spcBef>
                <a:spcPct val="50000"/>
              </a:spcBef>
            </a:pPr>
            <a:r>
              <a:rPr lang="en-US" altLang="zh-CN" b="1" dirty="0">
                <a:latin typeface="Times New Roman" panose="02020603050405020304" pitchFamily="18" charset="0"/>
              </a:rPr>
              <a:t>        </a:t>
            </a:r>
            <a:r>
              <a:rPr lang="zh-CN" altLang="en-US" b="1" dirty="0">
                <a:solidFill>
                  <a:schemeClr val="bg2"/>
                </a:solidFill>
                <a:latin typeface="Times New Roman" panose="02020603050405020304" pitchFamily="18" charset="0"/>
              </a:rPr>
              <a:t>受影响的标志位</a:t>
            </a:r>
            <a:r>
              <a:rPr lang="zh-CN" altLang="en-US" b="1" dirty="0">
                <a:latin typeface="Times New Roman" panose="02020603050405020304" pitchFamily="18" charset="0"/>
              </a:rPr>
              <a:t>：所有状态标志位。</a:t>
            </a:r>
          </a:p>
          <a:p>
            <a:pPr algn="just">
              <a:lnSpc>
                <a:spcPct val="150000"/>
              </a:lnSpc>
              <a:spcBef>
                <a:spcPct val="50000"/>
              </a:spcBef>
            </a:pPr>
            <a:r>
              <a:rPr lang="zh-CN" altLang="en-US" b="1" dirty="0">
                <a:latin typeface="Times New Roman" panose="02020603050405020304" pitchFamily="18" charset="0"/>
              </a:rPr>
              <a:t>        </a:t>
            </a:r>
            <a:r>
              <a:rPr lang="zh-CN" altLang="en-US" b="1" dirty="0">
                <a:solidFill>
                  <a:schemeClr val="bg2"/>
                </a:solidFill>
                <a:latin typeface="Times New Roman" panose="02020603050405020304" pitchFamily="18" charset="0"/>
              </a:rPr>
              <a:t>说明：</a:t>
            </a:r>
            <a:r>
              <a:rPr lang="en-US" altLang="zh-CN" b="1" dirty="0">
                <a:latin typeface="Times New Roman" panose="02020603050405020304" pitchFamily="18" charset="0"/>
              </a:rPr>
              <a:t>IRET</a:t>
            </a:r>
            <a:r>
              <a:rPr lang="zh-CN" altLang="en-US" b="1" dirty="0">
                <a:latin typeface="Times New Roman" panose="02020603050405020304" pitchFamily="18" charset="0"/>
              </a:rPr>
              <a:t>指令是任何中断服务程序的最后一条要执行的指令，它使</a:t>
            </a:r>
            <a:r>
              <a:rPr lang="en-US" altLang="zh-CN" b="1" dirty="0">
                <a:latin typeface="Times New Roman" panose="02020603050405020304" pitchFamily="18" charset="0"/>
              </a:rPr>
              <a:t>CPU</a:t>
            </a:r>
            <a:r>
              <a:rPr lang="zh-CN" altLang="en-US" b="1" dirty="0">
                <a:latin typeface="Times New Roman" panose="02020603050405020304" pitchFamily="18" charset="0"/>
              </a:rPr>
              <a:t>从中断服务程序返回被中断程序的断点处继续执行。</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663616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23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482584" y="1088740"/>
            <a:ext cx="828092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dirty="0" smtClean="0">
                <a:solidFill>
                  <a:schemeClr val="tx2"/>
                </a:solidFill>
                <a:latin typeface="Tahoma" panose="020B0604030504040204" pitchFamily="34" charset="0"/>
                <a:ea typeface="黑体" panose="02010609060101010101" pitchFamily="2" charset="-122"/>
              </a:rPr>
              <a:t>硬件</a:t>
            </a:r>
            <a:r>
              <a:rPr lang="zh-CN" altLang="en-US" sz="2200" dirty="0" smtClean="0">
                <a:solidFill>
                  <a:schemeClr val="tx2"/>
                </a:solidFill>
                <a:latin typeface="Tahoma" panose="020B0604030504040204" pitchFamily="34" charset="0"/>
                <a:ea typeface="黑体" panose="02010609060101010101" pitchFamily="2" charset="-122"/>
              </a:rPr>
              <a:t>中断（</a:t>
            </a:r>
            <a:r>
              <a:rPr lang="zh-CN" altLang="en-US" sz="2200" dirty="0">
                <a:solidFill>
                  <a:schemeClr val="tx2"/>
                </a:solidFill>
                <a:latin typeface="Tahoma" panose="020B0604030504040204" pitchFamily="34" charset="0"/>
                <a:ea typeface="黑体" panose="02010609060101010101" pitchFamily="2" charset="-122"/>
              </a:rPr>
              <a:t>外中断）：</a:t>
            </a:r>
            <a:r>
              <a:rPr lang="zh-CN" altLang="en-US" sz="2200" b="0" dirty="0"/>
              <a:t>可屏蔽中断和非屏蔽中断。</a:t>
            </a:r>
            <a:endParaRPr lang="en-US" altLang="zh-CN" sz="2200" b="0" dirty="0"/>
          </a:p>
          <a:p>
            <a:pPr marL="342900" indent="-342900">
              <a:spcBef>
                <a:spcPct val="50000"/>
              </a:spcBef>
              <a:buFont typeface="Wingdings" panose="05000000000000000000" pitchFamily="2" charset="2"/>
              <a:buChar char="u"/>
            </a:pPr>
            <a:r>
              <a:rPr lang="zh-CN" altLang="en-US" sz="2200" b="0" dirty="0"/>
              <a:t>可屏蔽中断（</a:t>
            </a:r>
            <a:r>
              <a:rPr lang="en-US" altLang="zh-CN" sz="2000" b="0" dirty="0"/>
              <a:t>INTR</a:t>
            </a:r>
            <a:r>
              <a:rPr lang="zh-CN" altLang="en-US" sz="2200" b="0" dirty="0"/>
              <a:t>）：用户能控制的中断。用户可通过软件禁止可屏蔽中断的中断源发出的中断请求信号，或者关闭中断而对发出的请求不作响应。</a:t>
            </a:r>
            <a:endParaRPr lang="en-US" altLang="zh-CN" sz="2200" b="0" dirty="0"/>
          </a:p>
          <a:p>
            <a:pPr marL="342900" indent="-342900">
              <a:spcBef>
                <a:spcPct val="50000"/>
              </a:spcBef>
              <a:buFont typeface="Wingdings" panose="05000000000000000000" pitchFamily="2" charset="2"/>
              <a:buChar char="u"/>
            </a:pPr>
            <a:r>
              <a:rPr lang="zh-CN" altLang="en-US" sz="2200" b="0" dirty="0"/>
              <a:t>非屏蔽中断（</a:t>
            </a:r>
            <a:r>
              <a:rPr lang="en-US" altLang="zh-CN" sz="2200" b="0" dirty="0"/>
              <a:t>NMI</a:t>
            </a:r>
            <a:r>
              <a:rPr lang="zh-CN" altLang="en-US" sz="2200" b="0" dirty="0"/>
              <a:t>）：用户不能禁止的中断。这种中断一旦出现，</a:t>
            </a:r>
            <a:r>
              <a:rPr lang="en-US" altLang="zh-CN" sz="2200" b="0" dirty="0"/>
              <a:t>CPU</a:t>
            </a:r>
            <a:r>
              <a:rPr lang="zh-CN" altLang="en-US" sz="2200" b="0" dirty="0"/>
              <a:t>必须立即响应，所以非屏蔽中断总是用于处理紧急事件。</a:t>
            </a:r>
            <a:endParaRPr lang="en-US" altLang="zh-CN" sz="2200" b="0" dirty="0"/>
          </a:p>
          <a:p>
            <a:pPr>
              <a:spcBef>
                <a:spcPct val="50000"/>
              </a:spcBef>
            </a:pPr>
            <a:endParaRPr lang="en-US" altLang="zh-CN" sz="1800" b="0" dirty="0"/>
          </a:p>
          <a:p>
            <a:pPr>
              <a:spcBef>
                <a:spcPct val="50000"/>
              </a:spcBef>
            </a:pPr>
            <a:r>
              <a:rPr lang="en-US" altLang="zh-CN" sz="2200" dirty="0">
                <a:solidFill>
                  <a:schemeClr val="bg2"/>
                </a:solidFill>
              </a:rPr>
              <a:t>1</a:t>
            </a:r>
            <a:r>
              <a:rPr lang="zh-CN" altLang="en-US" sz="2200" dirty="0">
                <a:solidFill>
                  <a:schemeClr val="bg2"/>
                </a:solidFill>
              </a:rPr>
              <a:t>）可屏蔽中断</a:t>
            </a:r>
            <a:endParaRPr lang="en-US" altLang="zh-CN" sz="2200" dirty="0">
              <a:solidFill>
                <a:schemeClr val="bg2"/>
              </a:solidFill>
            </a:endParaRPr>
          </a:p>
          <a:p>
            <a:pPr marL="342900" indent="-342900">
              <a:spcBef>
                <a:spcPct val="50000"/>
              </a:spcBef>
              <a:buFont typeface="Wingdings" panose="05000000000000000000" pitchFamily="2" charset="2"/>
              <a:buChar char="u"/>
            </a:pPr>
            <a:r>
              <a:rPr lang="zh-CN" altLang="en-US" sz="2200" b="0" dirty="0"/>
              <a:t>其主要任务是接收外部设备的中断请求，然后根据优先级的高低和预先规定的排优规则决定哪个设备能够申请中断，由</a:t>
            </a:r>
            <a:r>
              <a:rPr lang="en-US" altLang="zh-CN" sz="2200" b="0" dirty="0"/>
              <a:t>8259A</a:t>
            </a:r>
            <a:r>
              <a:rPr lang="zh-CN" altLang="en-US" sz="2200" b="0" dirty="0"/>
              <a:t>向</a:t>
            </a:r>
            <a:r>
              <a:rPr lang="en-US" altLang="zh-CN" sz="2200" b="0" dirty="0"/>
              <a:t>CPU</a:t>
            </a:r>
            <a:r>
              <a:rPr lang="zh-CN" altLang="en-US" sz="2200" b="0" dirty="0"/>
              <a:t>发中断请求信号。</a:t>
            </a:r>
            <a:endParaRPr lang="en-US" altLang="zh-CN" sz="2200" b="0" dirty="0"/>
          </a:p>
          <a:p>
            <a:pPr marL="342900" indent="-342900">
              <a:spcBef>
                <a:spcPct val="50000"/>
              </a:spcBef>
              <a:buFont typeface="Wingdings" panose="05000000000000000000" pitchFamily="2" charset="2"/>
              <a:buChar char="u"/>
            </a:pPr>
            <a:r>
              <a:rPr lang="zh-CN" altLang="en-US" sz="2200" b="0" dirty="0"/>
              <a:t>如果</a:t>
            </a:r>
            <a:r>
              <a:rPr lang="en-US" altLang="zh-CN" sz="2200" b="0" dirty="0"/>
              <a:t>CPU</a:t>
            </a:r>
            <a:r>
              <a:rPr lang="zh-CN" altLang="en-US" sz="2200" b="0" dirty="0"/>
              <a:t>响应此中断请求，就自动转入相应的中断处理程序。</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191556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0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503238" y="1055688"/>
            <a:ext cx="7885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t>        每个</a:t>
            </a:r>
            <a:r>
              <a:rPr lang="en-US" altLang="zh-CN" b="0" dirty="0"/>
              <a:t>8259A</a:t>
            </a:r>
            <a:r>
              <a:rPr lang="zh-CN" altLang="en-US" b="0" dirty="0"/>
              <a:t>有</a:t>
            </a:r>
            <a:r>
              <a:rPr lang="en-US" altLang="zh-CN" b="0" dirty="0"/>
              <a:t>8</a:t>
            </a:r>
            <a:r>
              <a:rPr lang="zh-CN" altLang="en-US" b="0" dirty="0"/>
              <a:t>个中断请求输入端，因此单个</a:t>
            </a:r>
            <a:r>
              <a:rPr lang="en-US" altLang="zh-CN" b="0" dirty="0"/>
              <a:t>8259A</a:t>
            </a:r>
            <a:r>
              <a:rPr lang="zh-CN" altLang="en-US" b="0" dirty="0"/>
              <a:t>可以处理</a:t>
            </a:r>
            <a:r>
              <a:rPr lang="en-US" altLang="zh-CN" b="0" dirty="0"/>
              <a:t>8</a:t>
            </a:r>
            <a:r>
              <a:rPr lang="zh-CN" altLang="en-US" b="0" dirty="0"/>
              <a:t>级中断，通过级连</a:t>
            </a:r>
            <a:r>
              <a:rPr lang="en-US" altLang="zh-CN" b="0" dirty="0"/>
              <a:t>8259A</a:t>
            </a:r>
            <a:r>
              <a:rPr lang="zh-CN" altLang="en-US" b="0" dirty="0"/>
              <a:t>最多可以管理</a:t>
            </a:r>
            <a:r>
              <a:rPr lang="en-US" altLang="zh-CN" b="0" dirty="0"/>
              <a:t>64</a:t>
            </a:r>
            <a:r>
              <a:rPr lang="zh-CN" altLang="en-US" b="0" dirty="0"/>
              <a:t>级中断。</a:t>
            </a:r>
          </a:p>
        </p:txBody>
      </p:sp>
      <p:grpSp>
        <p:nvGrpSpPr>
          <p:cNvPr id="2" name="组合 1"/>
          <p:cNvGrpSpPr/>
          <p:nvPr/>
        </p:nvGrpSpPr>
        <p:grpSpPr>
          <a:xfrm>
            <a:off x="2508619" y="2744924"/>
            <a:ext cx="3801450" cy="3531106"/>
            <a:chOff x="1905000" y="3072916"/>
            <a:chExt cx="3124200" cy="3200400"/>
          </a:xfrm>
        </p:grpSpPr>
        <p:sp>
          <p:nvSpPr>
            <p:cNvPr id="513027" name="Rectangle 3"/>
            <p:cNvSpPr>
              <a:spLocks noChangeArrowheads="1"/>
            </p:cNvSpPr>
            <p:nvPr/>
          </p:nvSpPr>
          <p:spPr bwMode="auto">
            <a:xfrm>
              <a:off x="3124200" y="3072916"/>
              <a:ext cx="1371600" cy="32004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latin typeface="Times New Roman" panose="02020603050405020304" pitchFamily="18" charset="0"/>
                </a:rPr>
                <a:t>8259A</a:t>
              </a:r>
            </a:p>
            <a:p>
              <a:pPr algn="ctr"/>
              <a:r>
                <a:rPr lang="en-US" altLang="zh-CN" sz="1800" dirty="0">
                  <a:latin typeface="Times New Roman" panose="02020603050405020304" pitchFamily="18" charset="0"/>
                </a:rPr>
                <a:t>INTA             </a:t>
              </a:r>
            </a:p>
            <a:p>
              <a:pPr algn="ctr"/>
              <a:r>
                <a:rPr lang="en-US" altLang="zh-CN" sz="1800" dirty="0">
                  <a:latin typeface="Times New Roman" panose="02020603050405020304" pitchFamily="18" charset="0"/>
                </a:rPr>
                <a:t>INT          IR0</a:t>
              </a:r>
            </a:p>
            <a:p>
              <a:pPr algn="ctr"/>
              <a:r>
                <a:rPr lang="en-US" altLang="zh-CN" sz="1800" dirty="0">
                  <a:latin typeface="Times New Roman" panose="02020603050405020304" pitchFamily="18" charset="0"/>
                </a:rPr>
                <a:t>                 IR1</a:t>
              </a:r>
            </a:p>
            <a:p>
              <a:pPr algn="ctr"/>
              <a:r>
                <a:rPr lang="en-US" altLang="zh-CN" sz="1800" dirty="0">
                  <a:latin typeface="Times New Roman" panose="02020603050405020304" pitchFamily="18" charset="0"/>
                </a:rPr>
                <a:t>                 IR2</a:t>
              </a:r>
            </a:p>
            <a:p>
              <a:pPr algn="ctr"/>
              <a:r>
                <a:rPr lang="en-US" altLang="zh-CN" sz="1800" dirty="0">
                  <a:latin typeface="Times New Roman" panose="02020603050405020304" pitchFamily="18" charset="0"/>
                </a:rPr>
                <a:t>                 IR3</a:t>
              </a:r>
            </a:p>
            <a:p>
              <a:pPr algn="ctr"/>
              <a:r>
                <a:rPr lang="en-US" altLang="zh-CN" sz="1800" dirty="0">
                  <a:latin typeface="Times New Roman" panose="02020603050405020304" pitchFamily="18" charset="0"/>
                </a:rPr>
                <a:t>                 IR4</a:t>
              </a:r>
            </a:p>
            <a:p>
              <a:pPr algn="ctr"/>
              <a:r>
                <a:rPr lang="en-US" altLang="zh-CN" sz="1800" dirty="0">
                  <a:latin typeface="Times New Roman" panose="02020603050405020304" pitchFamily="18" charset="0"/>
                </a:rPr>
                <a:t>                 IR5</a:t>
              </a:r>
            </a:p>
            <a:p>
              <a:pPr algn="ctr"/>
              <a:r>
                <a:rPr lang="en-US" altLang="zh-CN" sz="1800" dirty="0">
                  <a:latin typeface="Times New Roman" panose="02020603050405020304" pitchFamily="18" charset="0"/>
                </a:rPr>
                <a:t>                 IR6</a:t>
              </a:r>
            </a:p>
            <a:p>
              <a:pPr algn="ctr"/>
              <a:r>
                <a:rPr lang="en-US" altLang="zh-CN" sz="1800" dirty="0">
                  <a:latin typeface="Times New Roman" panose="02020603050405020304" pitchFamily="18" charset="0"/>
                </a:rPr>
                <a:t>                 IR7</a:t>
              </a:r>
            </a:p>
            <a:p>
              <a:pPr algn="ctr"/>
              <a:r>
                <a:rPr lang="en-US" altLang="zh-CN" sz="1800" dirty="0">
                  <a:latin typeface="Times New Roman" panose="02020603050405020304" pitchFamily="18" charset="0"/>
                </a:rPr>
                <a:t>SP/EN            </a:t>
              </a:r>
            </a:p>
          </p:txBody>
        </p:sp>
        <p:sp>
          <p:nvSpPr>
            <p:cNvPr id="513028" name="Line 4"/>
            <p:cNvSpPr>
              <a:spLocks noChangeShapeType="1"/>
            </p:cNvSpPr>
            <p:nvPr/>
          </p:nvSpPr>
          <p:spPr bwMode="auto">
            <a:xfrm>
              <a:off x="3124200" y="5856288"/>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29" name="Line 5"/>
            <p:cNvSpPr>
              <a:spLocks noChangeShapeType="1"/>
            </p:cNvSpPr>
            <p:nvPr/>
          </p:nvSpPr>
          <p:spPr bwMode="auto">
            <a:xfrm>
              <a:off x="3505200" y="5856288"/>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0" name="Line 6"/>
            <p:cNvSpPr>
              <a:spLocks noChangeShapeType="1"/>
            </p:cNvSpPr>
            <p:nvPr/>
          </p:nvSpPr>
          <p:spPr bwMode="auto">
            <a:xfrm flipH="1">
              <a:off x="4495800" y="37988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1" name="Line 7"/>
            <p:cNvSpPr>
              <a:spLocks noChangeShapeType="1"/>
            </p:cNvSpPr>
            <p:nvPr/>
          </p:nvSpPr>
          <p:spPr bwMode="auto">
            <a:xfrm flipH="1">
              <a:off x="4495800" y="40274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2" name="Line 8"/>
            <p:cNvSpPr>
              <a:spLocks noChangeShapeType="1"/>
            </p:cNvSpPr>
            <p:nvPr/>
          </p:nvSpPr>
          <p:spPr bwMode="auto">
            <a:xfrm flipH="1">
              <a:off x="4495800" y="43322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3" name="Line 9"/>
            <p:cNvSpPr>
              <a:spLocks noChangeShapeType="1"/>
            </p:cNvSpPr>
            <p:nvPr/>
          </p:nvSpPr>
          <p:spPr bwMode="auto">
            <a:xfrm flipH="1">
              <a:off x="4495800" y="46370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4" name="Line 10"/>
            <p:cNvSpPr>
              <a:spLocks noChangeShapeType="1"/>
            </p:cNvSpPr>
            <p:nvPr/>
          </p:nvSpPr>
          <p:spPr bwMode="auto">
            <a:xfrm flipH="1">
              <a:off x="4495800" y="48656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5" name="Line 11"/>
            <p:cNvSpPr>
              <a:spLocks noChangeShapeType="1"/>
            </p:cNvSpPr>
            <p:nvPr/>
          </p:nvSpPr>
          <p:spPr bwMode="auto">
            <a:xfrm flipH="1">
              <a:off x="4495800" y="51704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6" name="Line 12"/>
            <p:cNvSpPr>
              <a:spLocks noChangeShapeType="1"/>
            </p:cNvSpPr>
            <p:nvPr/>
          </p:nvSpPr>
          <p:spPr bwMode="auto">
            <a:xfrm flipH="1">
              <a:off x="4495800" y="53990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7" name="Line 13"/>
            <p:cNvSpPr>
              <a:spLocks noChangeShapeType="1"/>
            </p:cNvSpPr>
            <p:nvPr/>
          </p:nvSpPr>
          <p:spPr bwMode="auto">
            <a:xfrm flipH="1">
              <a:off x="4495800" y="5703888"/>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8" name="AutoShape 14"/>
            <p:cNvSpPr/>
            <p:nvPr/>
          </p:nvSpPr>
          <p:spPr bwMode="auto">
            <a:xfrm>
              <a:off x="4876800" y="3722688"/>
              <a:ext cx="152400" cy="2057400"/>
            </a:xfrm>
            <a:prstGeom prst="rightBrace">
              <a:avLst>
                <a:gd name="adj1" fmla="val 1125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9" name="Line 15"/>
            <p:cNvSpPr>
              <a:spLocks noChangeShapeType="1"/>
            </p:cNvSpPr>
            <p:nvPr/>
          </p:nvSpPr>
          <p:spPr bwMode="auto">
            <a:xfrm>
              <a:off x="2971800" y="34940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0" name="Line 16"/>
            <p:cNvSpPr>
              <a:spLocks noChangeShapeType="1"/>
            </p:cNvSpPr>
            <p:nvPr/>
          </p:nvSpPr>
          <p:spPr bwMode="auto">
            <a:xfrm>
              <a:off x="2971800" y="37988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1" name="Line 17"/>
            <p:cNvSpPr>
              <a:spLocks noChangeShapeType="1"/>
            </p:cNvSpPr>
            <p:nvPr/>
          </p:nvSpPr>
          <p:spPr bwMode="auto">
            <a:xfrm>
              <a:off x="2971800" y="60086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2" name="AutoShape 18"/>
            <p:cNvSpPr/>
            <p:nvPr/>
          </p:nvSpPr>
          <p:spPr bwMode="auto">
            <a:xfrm>
              <a:off x="2819400" y="3417888"/>
              <a:ext cx="76200" cy="457200"/>
            </a:xfrm>
            <a:prstGeom prst="leftBrace">
              <a:avLst>
                <a:gd name="adj1" fmla="val 5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Text Box 19"/>
            <p:cNvSpPr txBox="1">
              <a:spLocks noChangeArrowheads="1"/>
            </p:cNvSpPr>
            <p:nvPr/>
          </p:nvSpPr>
          <p:spPr bwMode="auto">
            <a:xfrm>
              <a:off x="1905000" y="34178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到</a:t>
              </a:r>
              <a:r>
                <a:rPr lang="en-US" altLang="zh-CN" sz="1800">
                  <a:latin typeface="Times New Roman" panose="02020603050405020304" pitchFamily="18" charset="0"/>
                </a:rPr>
                <a:t>8086</a:t>
              </a:r>
            </a:p>
          </p:txBody>
        </p:sp>
      </p:gr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6337780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323043"/>
            <a:ext cx="8959552" cy="6310313"/>
            <a:chOff x="184448" y="228600"/>
            <a:chExt cx="8959552" cy="6310313"/>
          </a:xfrm>
        </p:grpSpPr>
        <p:sp>
          <p:nvSpPr>
            <p:cNvPr id="514050" name="Rectangle 2"/>
            <p:cNvSpPr>
              <a:spLocks noChangeArrowheads="1"/>
            </p:cNvSpPr>
            <p:nvPr/>
          </p:nvSpPr>
          <p:spPr bwMode="auto">
            <a:xfrm>
              <a:off x="1371600" y="1600200"/>
              <a:ext cx="1981200" cy="3657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INTA             CAS0</a:t>
              </a:r>
            </a:p>
            <a:p>
              <a:pPr algn="ctr"/>
              <a:r>
                <a:rPr lang="en-US" altLang="zh-CN" sz="1800">
                  <a:latin typeface="Times New Roman" panose="02020603050405020304" pitchFamily="18" charset="0"/>
                </a:rPr>
                <a:t>                      CAS1</a:t>
              </a:r>
            </a:p>
            <a:p>
              <a:pPr algn="ctr"/>
              <a:r>
                <a:rPr lang="en-US" altLang="zh-CN" sz="1800">
                  <a:latin typeface="Times New Roman" panose="02020603050405020304" pitchFamily="18" charset="0"/>
                </a:rPr>
                <a:t>INT               CAS2</a:t>
              </a:r>
            </a:p>
            <a:p>
              <a:pPr algn="ctr"/>
              <a:endParaRPr lang="en-US" altLang="zh-CN" sz="1800">
                <a:latin typeface="Times New Roman" panose="02020603050405020304" pitchFamily="18" charset="0"/>
              </a:endParaRPr>
            </a:p>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                          IR5</a:t>
              </a:r>
            </a:p>
            <a:p>
              <a:pPr algn="ctr"/>
              <a:r>
                <a:rPr lang="en-US" altLang="zh-CN" sz="1800">
                  <a:latin typeface="Times New Roman" panose="02020603050405020304" pitchFamily="18" charset="0"/>
                </a:rPr>
                <a:t>                          IR6</a:t>
              </a:r>
            </a:p>
            <a:p>
              <a:pPr algn="ctr"/>
              <a:r>
                <a:rPr lang="en-US" altLang="zh-CN" sz="1800">
                  <a:latin typeface="Times New Roman" panose="02020603050405020304" pitchFamily="18" charset="0"/>
                </a:rPr>
                <a:t>                          IR7</a:t>
              </a:r>
            </a:p>
            <a:p>
              <a:pPr algn="ctr"/>
              <a:r>
                <a:rPr lang="en-US" altLang="zh-CN" sz="1800">
                  <a:latin typeface="Times New Roman" panose="02020603050405020304" pitchFamily="18" charset="0"/>
                </a:rPr>
                <a:t>SP</a:t>
              </a:r>
              <a:r>
                <a:rPr lang="zh-CN" altLang="en-US" sz="1800">
                  <a:latin typeface="Times New Roman" panose="02020603050405020304" pitchFamily="18" charset="0"/>
                </a:rPr>
                <a:t>／</a:t>
              </a:r>
              <a:r>
                <a:rPr lang="en-US" altLang="zh-CN" sz="1800">
                  <a:latin typeface="Times New Roman" panose="02020603050405020304" pitchFamily="18" charset="0"/>
                </a:rPr>
                <a:t>EN                  </a:t>
              </a:r>
            </a:p>
          </p:txBody>
        </p:sp>
        <p:sp>
          <p:nvSpPr>
            <p:cNvPr id="514051" name="Line 3"/>
            <p:cNvSpPr>
              <a:spLocks noChangeShapeType="1"/>
            </p:cNvSpPr>
            <p:nvPr/>
          </p:nvSpPr>
          <p:spPr bwMode="auto">
            <a:xfrm>
              <a:off x="1447800" y="49530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2" name="Line 4"/>
            <p:cNvSpPr>
              <a:spLocks noChangeShapeType="1"/>
            </p:cNvSpPr>
            <p:nvPr/>
          </p:nvSpPr>
          <p:spPr bwMode="auto">
            <a:xfrm>
              <a:off x="1981200" y="49530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3" name="Line 5"/>
            <p:cNvSpPr>
              <a:spLocks noChangeShapeType="1"/>
            </p:cNvSpPr>
            <p:nvPr/>
          </p:nvSpPr>
          <p:spPr bwMode="auto">
            <a:xfrm>
              <a:off x="1219200" y="19050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4" name="Line 6"/>
            <p:cNvSpPr>
              <a:spLocks noChangeShapeType="1"/>
            </p:cNvSpPr>
            <p:nvPr/>
          </p:nvSpPr>
          <p:spPr bwMode="auto">
            <a:xfrm>
              <a:off x="1219200" y="24384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5" name="Line 7"/>
            <p:cNvSpPr>
              <a:spLocks noChangeShapeType="1"/>
            </p:cNvSpPr>
            <p:nvPr/>
          </p:nvSpPr>
          <p:spPr bwMode="auto">
            <a:xfrm>
              <a:off x="1219200" y="51054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6" name="AutoShape 8"/>
            <p:cNvSpPr/>
            <p:nvPr/>
          </p:nvSpPr>
          <p:spPr bwMode="auto">
            <a:xfrm>
              <a:off x="1066800" y="1828800"/>
              <a:ext cx="76200" cy="685800"/>
            </a:xfrm>
            <a:prstGeom prst="lef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57" name="Text Box 9"/>
            <p:cNvSpPr txBox="1">
              <a:spLocks noChangeArrowheads="1"/>
            </p:cNvSpPr>
            <p:nvPr/>
          </p:nvSpPr>
          <p:spPr bwMode="auto">
            <a:xfrm>
              <a:off x="184448" y="19812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latin typeface="Times New Roman" panose="02020603050405020304" pitchFamily="18" charset="0"/>
                </a:rPr>
                <a:t>到</a:t>
              </a:r>
              <a:r>
                <a:rPr lang="en-US" altLang="zh-CN" sz="1800" dirty="0">
                  <a:latin typeface="Times New Roman" panose="02020603050405020304" pitchFamily="18" charset="0"/>
                </a:rPr>
                <a:t>8086</a:t>
              </a:r>
            </a:p>
          </p:txBody>
        </p:sp>
        <p:sp>
          <p:nvSpPr>
            <p:cNvPr id="514058" name="Rectangle 10"/>
            <p:cNvSpPr>
              <a:spLocks noChangeArrowheads="1"/>
            </p:cNvSpPr>
            <p:nvPr/>
          </p:nvSpPr>
          <p:spPr bwMode="auto">
            <a:xfrm>
              <a:off x="6172200" y="228600"/>
              <a:ext cx="1371600" cy="2514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INTA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INT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CAS0       IR5</a:t>
              </a:r>
            </a:p>
            <a:p>
              <a:pPr algn="ctr"/>
              <a:r>
                <a:rPr lang="en-US" altLang="zh-CN" sz="1800">
                  <a:latin typeface="Times New Roman" panose="02020603050405020304" pitchFamily="18" charset="0"/>
                </a:rPr>
                <a:t>CAS1       IR6</a:t>
              </a:r>
            </a:p>
            <a:p>
              <a:pPr algn="ctr"/>
              <a:r>
                <a:rPr lang="en-US" altLang="zh-CN" sz="1800">
                  <a:latin typeface="Times New Roman" panose="02020603050405020304" pitchFamily="18" charset="0"/>
                </a:rPr>
                <a:t>CAS2       IR7</a:t>
              </a:r>
            </a:p>
            <a:p>
              <a:pPr algn="ctr"/>
              <a:r>
                <a:rPr lang="en-US" altLang="zh-CN" sz="1800">
                  <a:latin typeface="Times New Roman" panose="02020603050405020304" pitchFamily="18" charset="0"/>
                </a:rPr>
                <a:t>            SP/EN</a:t>
              </a:r>
            </a:p>
          </p:txBody>
        </p:sp>
        <p:sp>
          <p:nvSpPr>
            <p:cNvPr id="514059" name="Line 11"/>
            <p:cNvSpPr>
              <a:spLocks noChangeShapeType="1"/>
            </p:cNvSpPr>
            <p:nvPr/>
          </p:nvSpPr>
          <p:spPr bwMode="auto">
            <a:xfrm>
              <a:off x="6934200" y="24384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0" name="Line 12"/>
            <p:cNvSpPr>
              <a:spLocks noChangeShapeType="1"/>
            </p:cNvSpPr>
            <p:nvPr/>
          </p:nvSpPr>
          <p:spPr bwMode="auto">
            <a:xfrm>
              <a:off x="7239000" y="24384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1" name="Line 13"/>
            <p:cNvSpPr>
              <a:spLocks noChangeShapeType="1"/>
            </p:cNvSpPr>
            <p:nvPr/>
          </p:nvSpPr>
          <p:spPr bwMode="auto">
            <a:xfrm>
              <a:off x="7543800" y="25908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2" name="Line 14"/>
            <p:cNvSpPr>
              <a:spLocks noChangeShapeType="1"/>
            </p:cNvSpPr>
            <p:nvPr/>
          </p:nvSpPr>
          <p:spPr bwMode="auto">
            <a:xfrm flipH="1">
              <a:off x="7543800" y="457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3" name="Line 15"/>
            <p:cNvSpPr>
              <a:spLocks noChangeShapeType="1"/>
            </p:cNvSpPr>
            <p:nvPr/>
          </p:nvSpPr>
          <p:spPr bwMode="auto">
            <a:xfrm flipH="1">
              <a:off x="7543800" y="685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4" name="Line 16"/>
            <p:cNvSpPr>
              <a:spLocks noChangeShapeType="1"/>
            </p:cNvSpPr>
            <p:nvPr/>
          </p:nvSpPr>
          <p:spPr bwMode="auto">
            <a:xfrm flipH="1">
              <a:off x="7543800" y="990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5" name="Line 17"/>
            <p:cNvSpPr>
              <a:spLocks noChangeShapeType="1"/>
            </p:cNvSpPr>
            <p:nvPr/>
          </p:nvSpPr>
          <p:spPr bwMode="auto">
            <a:xfrm flipH="1">
              <a:off x="7543800" y="1295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6" name="Line 18"/>
            <p:cNvSpPr>
              <a:spLocks noChangeShapeType="1"/>
            </p:cNvSpPr>
            <p:nvPr/>
          </p:nvSpPr>
          <p:spPr bwMode="auto">
            <a:xfrm flipH="1">
              <a:off x="7543800" y="1524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7" name="Line 19"/>
            <p:cNvSpPr>
              <a:spLocks noChangeShapeType="1"/>
            </p:cNvSpPr>
            <p:nvPr/>
          </p:nvSpPr>
          <p:spPr bwMode="auto">
            <a:xfrm flipH="1">
              <a:off x="7543800" y="1828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8" name="Line 20"/>
            <p:cNvSpPr>
              <a:spLocks noChangeShapeType="1"/>
            </p:cNvSpPr>
            <p:nvPr/>
          </p:nvSpPr>
          <p:spPr bwMode="auto">
            <a:xfrm flipH="1">
              <a:off x="7543800" y="2057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69" name="Line 21"/>
            <p:cNvSpPr>
              <a:spLocks noChangeShapeType="1"/>
            </p:cNvSpPr>
            <p:nvPr/>
          </p:nvSpPr>
          <p:spPr bwMode="auto">
            <a:xfrm flipH="1">
              <a:off x="7543800" y="2362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0" name="Rectangle 22"/>
            <p:cNvSpPr>
              <a:spLocks noChangeArrowheads="1"/>
            </p:cNvSpPr>
            <p:nvPr/>
          </p:nvSpPr>
          <p:spPr bwMode="auto">
            <a:xfrm>
              <a:off x="6172200" y="3962400"/>
              <a:ext cx="1371600" cy="25146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Times New Roman" panose="02020603050405020304" pitchFamily="18" charset="0"/>
                </a:rPr>
                <a:t>                IR0</a:t>
              </a:r>
            </a:p>
            <a:p>
              <a:pPr algn="ctr"/>
              <a:r>
                <a:rPr lang="en-US" altLang="zh-CN" sz="1800">
                  <a:latin typeface="Times New Roman" panose="02020603050405020304" pitchFamily="18" charset="0"/>
                </a:rPr>
                <a:t>INTA       IR1</a:t>
              </a:r>
            </a:p>
            <a:p>
              <a:pPr algn="ctr"/>
              <a:r>
                <a:rPr lang="en-US" altLang="zh-CN" sz="1800">
                  <a:latin typeface="Times New Roman" panose="02020603050405020304" pitchFamily="18" charset="0"/>
                </a:rPr>
                <a:t>                 IR2</a:t>
              </a:r>
            </a:p>
            <a:p>
              <a:pPr algn="ctr"/>
              <a:r>
                <a:rPr lang="en-US" altLang="zh-CN" sz="1800">
                  <a:latin typeface="Times New Roman" panose="02020603050405020304" pitchFamily="18" charset="0"/>
                </a:rPr>
                <a:t>INT          IR3</a:t>
              </a:r>
            </a:p>
            <a:p>
              <a:pPr algn="ctr"/>
              <a:r>
                <a:rPr lang="en-US" altLang="zh-CN" sz="1800">
                  <a:latin typeface="Times New Roman" panose="02020603050405020304" pitchFamily="18" charset="0"/>
                </a:rPr>
                <a:t>                 IR4</a:t>
              </a:r>
            </a:p>
            <a:p>
              <a:pPr algn="ctr"/>
              <a:r>
                <a:rPr lang="en-US" altLang="zh-CN" sz="1800">
                  <a:latin typeface="Times New Roman" panose="02020603050405020304" pitchFamily="18" charset="0"/>
                </a:rPr>
                <a:t>CAS0       IR5</a:t>
              </a:r>
            </a:p>
            <a:p>
              <a:pPr algn="ctr"/>
              <a:r>
                <a:rPr lang="en-US" altLang="zh-CN" sz="1800">
                  <a:latin typeface="Times New Roman" panose="02020603050405020304" pitchFamily="18" charset="0"/>
                </a:rPr>
                <a:t>CAS1       IR6</a:t>
              </a:r>
            </a:p>
            <a:p>
              <a:pPr algn="ctr"/>
              <a:r>
                <a:rPr lang="en-US" altLang="zh-CN" sz="1800">
                  <a:latin typeface="Times New Roman" panose="02020603050405020304" pitchFamily="18" charset="0"/>
                </a:rPr>
                <a:t>CAS2       IR7</a:t>
              </a:r>
            </a:p>
            <a:p>
              <a:pPr algn="ctr"/>
              <a:r>
                <a:rPr lang="en-US" altLang="zh-CN" sz="1800">
                  <a:latin typeface="Times New Roman" panose="02020603050405020304" pitchFamily="18" charset="0"/>
                </a:rPr>
                <a:t>            SP/EN</a:t>
              </a:r>
            </a:p>
          </p:txBody>
        </p:sp>
        <p:sp>
          <p:nvSpPr>
            <p:cNvPr id="514071" name="Line 23"/>
            <p:cNvSpPr>
              <a:spLocks noChangeShapeType="1"/>
            </p:cNvSpPr>
            <p:nvPr/>
          </p:nvSpPr>
          <p:spPr bwMode="auto">
            <a:xfrm>
              <a:off x="6934200" y="6172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2" name="Line 24"/>
            <p:cNvSpPr>
              <a:spLocks noChangeShapeType="1"/>
            </p:cNvSpPr>
            <p:nvPr/>
          </p:nvSpPr>
          <p:spPr bwMode="auto">
            <a:xfrm>
              <a:off x="7239000" y="6172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3" name="Line 25"/>
            <p:cNvSpPr>
              <a:spLocks noChangeShapeType="1"/>
            </p:cNvSpPr>
            <p:nvPr/>
          </p:nvSpPr>
          <p:spPr bwMode="auto">
            <a:xfrm>
              <a:off x="7543800" y="63246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4" name="Line 26"/>
            <p:cNvSpPr>
              <a:spLocks noChangeShapeType="1"/>
            </p:cNvSpPr>
            <p:nvPr/>
          </p:nvSpPr>
          <p:spPr bwMode="auto">
            <a:xfrm flipH="1">
              <a:off x="7543800" y="4114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5" name="Line 27"/>
            <p:cNvSpPr>
              <a:spLocks noChangeShapeType="1"/>
            </p:cNvSpPr>
            <p:nvPr/>
          </p:nvSpPr>
          <p:spPr bwMode="auto">
            <a:xfrm flipH="1">
              <a:off x="7543800" y="4343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6" name="Line 28"/>
            <p:cNvSpPr>
              <a:spLocks noChangeShapeType="1"/>
            </p:cNvSpPr>
            <p:nvPr/>
          </p:nvSpPr>
          <p:spPr bwMode="auto">
            <a:xfrm flipH="1">
              <a:off x="7543800" y="46482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7" name="Line 29"/>
            <p:cNvSpPr>
              <a:spLocks noChangeShapeType="1"/>
            </p:cNvSpPr>
            <p:nvPr/>
          </p:nvSpPr>
          <p:spPr bwMode="auto">
            <a:xfrm flipH="1">
              <a:off x="7543800" y="4953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8" name="Line 30"/>
            <p:cNvSpPr>
              <a:spLocks noChangeShapeType="1"/>
            </p:cNvSpPr>
            <p:nvPr/>
          </p:nvSpPr>
          <p:spPr bwMode="auto">
            <a:xfrm flipH="1">
              <a:off x="7543800" y="5181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79" name="Line 31"/>
            <p:cNvSpPr>
              <a:spLocks noChangeShapeType="1"/>
            </p:cNvSpPr>
            <p:nvPr/>
          </p:nvSpPr>
          <p:spPr bwMode="auto">
            <a:xfrm flipH="1">
              <a:off x="7543800" y="5486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0" name="Line 32"/>
            <p:cNvSpPr>
              <a:spLocks noChangeShapeType="1"/>
            </p:cNvSpPr>
            <p:nvPr/>
          </p:nvSpPr>
          <p:spPr bwMode="auto">
            <a:xfrm flipH="1">
              <a:off x="7543800" y="5715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1" name="Line 33"/>
            <p:cNvSpPr>
              <a:spLocks noChangeShapeType="1"/>
            </p:cNvSpPr>
            <p:nvPr/>
          </p:nvSpPr>
          <p:spPr bwMode="auto">
            <a:xfrm flipH="1">
              <a:off x="7543800" y="60198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2" name="Line 34"/>
            <p:cNvSpPr>
              <a:spLocks noChangeShapeType="1"/>
            </p:cNvSpPr>
            <p:nvPr/>
          </p:nvSpPr>
          <p:spPr bwMode="auto">
            <a:xfrm>
              <a:off x="3352800" y="17526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3" name="Line 35"/>
            <p:cNvSpPr>
              <a:spLocks noChangeShapeType="1"/>
            </p:cNvSpPr>
            <p:nvPr/>
          </p:nvSpPr>
          <p:spPr bwMode="auto">
            <a:xfrm>
              <a:off x="3352800" y="20574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4" name="Line 36"/>
            <p:cNvSpPr>
              <a:spLocks noChangeShapeType="1"/>
            </p:cNvSpPr>
            <p:nvPr/>
          </p:nvSpPr>
          <p:spPr bwMode="auto">
            <a:xfrm>
              <a:off x="3352800" y="22860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5" name="Line 37"/>
            <p:cNvSpPr>
              <a:spLocks noChangeShapeType="1"/>
            </p:cNvSpPr>
            <p:nvPr/>
          </p:nvSpPr>
          <p:spPr bwMode="auto">
            <a:xfrm>
              <a:off x="3581400" y="2286000"/>
              <a:ext cx="0" cy="381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6" name="Line 38"/>
            <p:cNvSpPr>
              <a:spLocks noChangeShapeType="1"/>
            </p:cNvSpPr>
            <p:nvPr/>
          </p:nvSpPr>
          <p:spPr bwMode="auto">
            <a:xfrm>
              <a:off x="3581400" y="6096000"/>
              <a:ext cx="2590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7" name="Line 39"/>
            <p:cNvSpPr>
              <a:spLocks noChangeShapeType="1"/>
            </p:cNvSpPr>
            <p:nvPr/>
          </p:nvSpPr>
          <p:spPr bwMode="auto">
            <a:xfrm flipH="1">
              <a:off x="3810000" y="5791200"/>
              <a:ext cx="2362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8" name="Line 40"/>
            <p:cNvSpPr>
              <a:spLocks noChangeShapeType="1"/>
            </p:cNvSpPr>
            <p:nvPr/>
          </p:nvSpPr>
          <p:spPr bwMode="auto">
            <a:xfrm flipV="1">
              <a:off x="3810000" y="20574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9" name="Line 41"/>
            <p:cNvSpPr>
              <a:spLocks noChangeShapeType="1"/>
            </p:cNvSpPr>
            <p:nvPr/>
          </p:nvSpPr>
          <p:spPr bwMode="auto">
            <a:xfrm flipH="1">
              <a:off x="4114800" y="5486400"/>
              <a:ext cx="2057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0" name="Line 42"/>
            <p:cNvSpPr>
              <a:spLocks noChangeShapeType="1"/>
            </p:cNvSpPr>
            <p:nvPr/>
          </p:nvSpPr>
          <p:spPr bwMode="auto">
            <a:xfrm flipV="1">
              <a:off x="4114800" y="17526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1" name="Line 43"/>
            <p:cNvSpPr>
              <a:spLocks noChangeShapeType="1"/>
            </p:cNvSpPr>
            <p:nvPr/>
          </p:nvSpPr>
          <p:spPr bwMode="auto">
            <a:xfrm flipH="1">
              <a:off x="2209800" y="685800"/>
              <a:ext cx="396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2" name="Line 44"/>
            <p:cNvSpPr>
              <a:spLocks noChangeShapeType="1"/>
            </p:cNvSpPr>
            <p:nvPr/>
          </p:nvSpPr>
          <p:spPr bwMode="auto">
            <a:xfrm flipH="1">
              <a:off x="5943600" y="44196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3" name="Line 45"/>
            <p:cNvSpPr>
              <a:spLocks noChangeShapeType="1"/>
            </p:cNvSpPr>
            <p:nvPr/>
          </p:nvSpPr>
          <p:spPr bwMode="auto">
            <a:xfrm flipV="1">
              <a:off x="5943600" y="685800"/>
              <a:ext cx="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4" name="Text Box 46"/>
            <p:cNvSpPr txBox="1">
              <a:spLocks noChangeArrowheads="1"/>
            </p:cNvSpPr>
            <p:nvPr/>
          </p:nvSpPr>
          <p:spPr bwMode="auto">
            <a:xfrm>
              <a:off x="5334000" y="3190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sp>
          <p:nvSpPr>
            <p:cNvPr id="514095" name="Line 47"/>
            <p:cNvSpPr>
              <a:spLocks noChangeShapeType="1"/>
            </p:cNvSpPr>
            <p:nvPr/>
          </p:nvSpPr>
          <p:spPr bwMode="auto">
            <a:xfrm>
              <a:off x="3352800" y="4876800"/>
              <a:ext cx="281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6" name="Line 48"/>
            <p:cNvSpPr>
              <a:spLocks noChangeShapeType="1"/>
            </p:cNvSpPr>
            <p:nvPr/>
          </p:nvSpPr>
          <p:spPr bwMode="auto">
            <a:xfrm>
              <a:off x="3352800" y="2895600"/>
              <a:ext cx="1143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7" name="Line 49"/>
            <p:cNvSpPr>
              <a:spLocks noChangeShapeType="1"/>
            </p:cNvSpPr>
            <p:nvPr/>
          </p:nvSpPr>
          <p:spPr bwMode="auto">
            <a:xfrm flipH="1">
              <a:off x="4495800" y="1219200"/>
              <a:ext cx="167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8" name="Line 50"/>
            <p:cNvSpPr>
              <a:spLocks noChangeShapeType="1"/>
            </p:cNvSpPr>
            <p:nvPr/>
          </p:nvSpPr>
          <p:spPr bwMode="auto">
            <a:xfrm>
              <a:off x="4495800" y="1219200"/>
              <a:ext cx="0" cy="167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99" name="Text Box 51"/>
            <p:cNvSpPr txBox="1">
              <a:spLocks noChangeArrowheads="1"/>
            </p:cNvSpPr>
            <p:nvPr/>
          </p:nvSpPr>
          <p:spPr bwMode="auto">
            <a:xfrm>
              <a:off x="6553200" y="2971800"/>
              <a:ext cx="549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a:t>
              </a:r>
            </a:p>
          </p:txBody>
        </p:sp>
        <p:sp>
          <p:nvSpPr>
            <p:cNvPr id="514100" name="AutoShape 52"/>
            <p:cNvSpPr/>
            <p:nvPr/>
          </p:nvSpPr>
          <p:spPr bwMode="auto">
            <a:xfrm>
              <a:off x="7848600" y="381000"/>
              <a:ext cx="381000" cy="5943600"/>
            </a:xfrm>
            <a:prstGeom prst="rightBrace">
              <a:avLst>
                <a:gd name="adj1" fmla="val 13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01" name="Text Box 53"/>
            <p:cNvSpPr txBox="1">
              <a:spLocks noChangeArrowheads="1"/>
            </p:cNvSpPr>
            <p:nvPr/>
          </p:nvSpPr>
          <p:spPr bwMode="auto">
            <a:xfrm>
              <a:off x="8137525" y="2438400"/>
              <a:ext cx="549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中断请求输入</a:t>
              </a:r>
            </a:p>
          </p:txBody>
        </p:sp>
        <p:sp>
          <p:nvSpPr>
            <p:cNvPr id="514102" name="Text Box 54"/>
            <p:cNvSpPr txBox="1">
              <a:spLocks noChangeArrowheads="1"/>
            </p:cNvSpPr>
            <p:nvPr/>
          </p:nvSpPr>
          <p:spPr bwMode="auto">
            <a:xfrm>
              <a:off x="8594725" y="2362200"/>
              <a:ext cx="549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latin typeface="Times New Roman" panose="02020603050405020304" pitchFamily="18" charset="0"/>
                </a:rPr>
                <a:t>（最多</a:t>
              </a:r>
              <a:r>
                <a:rPr lang="en-US" altLang="zh-CN">
                  <a:latin typeface="Times New Roman" panose="02020603050405020304" pitchFamily="18" charset="0"/>
                </a:rPr>
                <a:t>64</a:t>
              </a:r>
              <a:r>
                <a:rPr lang="zh-CN" altLang="en-US">
                  <a:latin typeface="Times New Roman" panose="02020603050405020304" pitchFamily="18" charset="0"/>
                </a:rPr>
                <a:t>条）</a:t>
              </a:r>
            </a:p>
          </p:txBody>
        </p:sp>
        <p:sp>
          <p:nvSpPr>
            <p:cNvPr id="514103" name="Text Box 55"/>
            <p:cNvSpPr txBox="1">
              <a:spLocks noChangeArrowheads="1"/>
            </p:cNvSpPr>
            <p:nvPr/>
          </p:nvSpPr>
          <p:spPr bwMode="auto">
            <a:xfrm>
              <a:off x="1676400" y="5334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sp>
          <p:nvSpPr>
            <p:cNvPr id="514104" name="Text Box 56"/>
            <p:cNvSpPr txBox="1">
              <a:spLocks noChangeArrowheads="1"/>
            </p:cNvSpPr>
            <p:nvPr/>
          </p:nvSpPr>
          <p:spPr bwMode="auto">
            <a:xfrm>
              <a:off x="5334000" y="6172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Times New Roman" panose="02020603050405020304" pitchFamily="18" charset="0"/>
                </a:rPr>
                <a:t>8259A</a:t>
              </a:r>
            </a:p>
          </p:txBody>
        </p:sp>
      </p:grpSp>
      <p:sp>
        <p:nvSpPr>
          <p:cNvPr id="5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0943135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8" name="Rectangle 8"/>
          <p:cNvSpPr>
            <a:spLocks noChangeArrowheads="1"/>
          </p:cNvSpPr>
          <p:nvPr/>
        </p:nvSpPr>
        <p:spPr bwMode="auto">
          <a:xfrm>
            <a:off x="395536" y="944724"/>
            <a:ext cx="8275638" cy="4878259"/>
          </a:xfrm>
          <a:prstGeom prst="rect">
            <a:avLst/>
          </a:prstGeom>
          <a:noFill/>
          <a:ln>
            <a:noFill/>
          </a:ln>
          <a:effectLst/>
          <a:extLst/>
        </p:spPr>
        <p:txBody>
          <a:bodyPr wrap="square">
            <a:spAutoFit/>
          </a:bodyPr>
          <a:lstStyle/>
          <a:p>
            <a:pPr>
              <a:spcBef>
                <a:spcPts val="600"/>
              </a:spcBef>
            </a:pPr>
            <a:r>
              <a:rPr lang="zh-CN" altLang="en-US" sz="3600" b="1" dirty="0">
                <a:solidFill>
                  <a:schemeClr val="tx2"/>
                </a:solidFill>
                <a:latin typeface="宋体" panose="02010600030101010101" pitchFamily="2" charset="-122"/>
              </a:rPr>
              <a:t>注意：</a:t>
            </a:r>
            <a:r>
              <a:rPr lang="zh-CN" altLang="en-US" sz="2400" b="0" dirty="0">
                <a:latin typeface="+mn-lt"/>
              </a:rPr>
              <a:t>从外设发出的中断请求到</a:t>
            </a:r>
            <a:r>
              <a:rPr lang="en-US" altLang="zh-CN" sz="2400" b="0" dirty="0">
                <a:latin typeface="+mn-lt"/>
              </a:rPr>
              <a:t>CPU</a:t>
            </a:r>
            <a:r>
              <a:rPr lang="zh-CN" altLang="en-US" sz="2400" b="0" dirty="0">
                <a:latin typeface="+mn-lt"/>
              </a:rPr>
              <a:t>响应中断，有两个控制条件起决定作用：</a:t>
            </a:r>
          </a:p>
          <a:p>
            <a:pPr lvl="1">
              <a:spcBef>
                <a:spcPts val="600"/>
              </a:spcBef>
            </a:pPr>
            <a:r>
              <a:rPr lang="en-US" altLang="zh-CN" b="0" dirty="0" smtClean="0">
                <a:solidFill>
                  <a:srgbClr val="FF0000"/>
                </a:solidFill>
                <a:latin typeface="+mn-lt"/>
              </a:rPr>
              <a:t>1)CPU</a:t>
            </a:r>
            <a:r>
              <a:rPr lang="zh-CN" altLang="en-US" b="0" dirty="0">
                <a:solidFill>
                  <a:srgbClr val="FF0000"/>
                </a:solidFill>
                <a:latin typeface="+mn-lt"/>
              </a:rPr>
              <a:t>是否允许相应</a:t>
            </a:r>
            <a:r>
              <a:rPr lang="zh-CN" altLang="en-US" b="0" dirty="0" smtClean="0">
                <a:solidFill>
                  <a:srgbClr val="FF0000"/>
                </a:solidFill>
                <a:latin typeface="+mn-lt"/>
              </a:rPr>
              <a:t>中断；</a:t>
            </a:r>
            <a:endParaRPr lang="en-US" altLang="zh-CN" b="0" dirty="0">
              <a:solidFill>
                <a:srgbClr val="FF0000"/>
              </a:solidFill>
              <a:latin typeface="+mn-lt"/>
            </a:endParaRPr>
          </a:p>
          <a:p>
            <a:pPr lvl="1">
              <a:spcBef>
                <a:spcPts val="600"/>
              </a:spcBef>
            </a:pPr>
            <a:r>
              <a:rPr lang="en-US" altLang="zh-CN" b="0" dirty="0" smtClean="0">
                <a:solidFill>
                  <a:srgbClr val="FF0000"/>
                </a:solidFill>
                <a:latin typeface="+mn-lt"/>
              </a:rPr>
              <a:t>2)</a:t>
            </a:r>
            <a:r>
              <a:rPr lang="zh-CN" altLang="en-US" b="0" dirty="0">
                <a:solidFill>
                  <a:srgbClr val="FF0000"/>
                </a:solidFill>
                <a:latin typeface="+mn-lt"/>
              </a:rPr>
              <a:t>外设的中断请求是否被</a:t>
            </a:r>
            <a:r>
              <a:rPr lang="zh-CN" altLang="en-US" b="0" dirty="0" smtClean="0">
                <a:solidFill>
                  <a:srgbClr val="FF0000"/>
                </a:solidFill>
                <a:latin typeface="+mn-lt"/>
              </a:rPr>
              <a:t>屏蔽。</a:t>
            </a:r>
            <a:r>
              <a:rPr lang="en-US" altLang="zh-CN" b="0" dirty="0" smtClean="0">
                <a:solidFill>
                  <a:srgbClr val="FF0000"/>
                </a:solidFill>
                <a:latin typeface="+mn-lt"/>
              </a:rPr>
              <a:t>    </a:t>
            </a:r>
            <a:endParaRPr lang="en-US" altLang="zh-CN" b="0" dirty="0">
              <a:solidFill>
                <a:srgbClr val="FF0000"/>
              </a:solidFill>
              <a:latin typeface="+mn-lt"/>
            </a:endParaRPr>
          </a:p>
          <a:p>
            <a:pPr marL="0" lvl="1" indent="457200">
              <a:spcBef>
                <a:spcPts val="600"/>
              </a:spcBef>
            </a:pPr>
            <a:r>
              <a:rPr lang="zh-CN" altLang="en-US" b="0" dirty="0" smtClean="0">
                <a:latin typeface="+mn-lt"/>
              </a:rPr>
              <a:t>这</a:t>
            </a:r>
            <a:r>
              <a:rPr lang="zh-CN" altLang="en-US" b="0" dirty="0">
                <a:latin typeface="+mn-lt"/>
              </a:rPr>
              <a:t>两个条件分别由标志寄存器中的中断允许位</a:t>
            </a:r>
            <a:r>
              <a:rPr lang="en-US" altLang="zh-CN" b="0" dirty="0" smtClean="0">
                <a:latin typeface="+mn-lt"/>
              </a:rPr>
              <a:t>IF</a:t>
            </a:r>
            <a:r>
              <a:rPr lang="zh-CN" altLang="en-US" b="0" dirty="0" smtClean="0">
                <a:latin typeface="+mn-lt"/>
              </a:rPr>
              <a:t>、</a:t>
            </a:r>
            <a:r>
              <a:rPr lang="en-US" altLang="zh-CN" b="0" dirty="0" smtClean="0">
                <a:latin typeface="+mn-lt"/>
              </a:rPr>
              <a:t>8259A</a:t>
            </a:r>
            <a:r>
              <a:rPr lang="zh-CN" altLang="en-US" b="0" dirty="0">
                <a:latin typeface="+mn-lt"/>
              </a:rPr>
              <a:t>的中断屏蔽寄存器（</a:t>
            </a:r>
            <a:r>
              <a:rPr lang="en-US" altLang="zh-CN" b="0" dirty="0">
                <a:latin typeface="+mn-lt"/>
              </a:rPr>
              <a:t>IMR</a:t>
            </a:r>
            <a:r>
              <a:rPr lang="zh-CN" altLang="en-US" b="0" dirty="0" smtClean="0">
                <a:latin typeface="+mn-lt"/>
              </a:rPr>
              <a:t>）控制。</a:t>
            </a:r>
            <a:endParaRPr lang="en-US" altLang="zh-CN" b="0" dirty="0" smtClean="0">
              <a:latin typeface="+mn-lt"/>
            </a:endParaRPr>
          </a:p>
          <a:p>
            <a:pPr marL="0" lvl="1" indent="457200">
              <a:spcBef>
                <a:spcPts val="600"/>
              </a:spcBef>
            </a:pPr>
            <a:endParaRPr lang="en-US" altLang="zh-CN" b="0" dirty="0" smtClean="0">
              <a:latin typeface="+mn-lt"/>
            </a:endParaRPr>
          </a:p>
          <a:p>
            <a:pPr marL="0" lvl="1" indent="457200">
              <a:spcBef>
                <a:spcPts val="600"/>
              </a:spcBef>
            </a:pPr>
            <a:r>
              <a:rPr lang="zh-CN" altLang="en-US" b="0" dirty="0" smtClean="0"/>
              <a:t>中断屏蔽寄存器</a:t>
            </a:r>
            <a:r>
              <a:rPr lang="zh-CN" altLang="en-US" b="0" dirty="0"/>
              <a:t>（</a:t>
            </a:r>
            <a:r>
              <a:rPr lang="en-US" altLang="zh-CN" b="0" dirty="0"/>
              <a:t>IMR</a:t>
            </a:r>
            <a:r>
              <a:rPr lang="zh-CN" altLang="en-US" b="0" dirty="0"/>
              <a:t>）</a:t>
            </a:r>
            <a:r>
              <a:rPr lang="zh-CN" altLang="en-US" b="0" dirty="0" smtClean="0"/>
              <a:t>的</a:t>
            </a:r>
            <a:r>
              <a:rPr lang="en-US" altLang="zh-CN" b="0" dirty="0"/>
              <a:t>I/O</a:t>
            </a:r>
            <a:r>
              <a:rPr lang="zh-CN" altLang="en-US" b="0" dirty="0"/>
              <a:t>地址是</a:t>
            </a:r>
            <a:r>
              <a:rPr lang="en-US" altLang="zh-CN" b="0" dirty="0"/>
              <a:t>21H</a:t>
            </a:r>
            <a:r>
              <a:rPr lang="zh-CN" altLang="en-US" b="0" dirty="0" smtClean="0"/>
              <a:t>，它的</a:t>
            </a:r>
            <a:r>
              <a:rPr lang="en-US" altLang="zh-CN" b="0" dirty="0"/>
              <a:t>8</a:t>
            </a:r>
            <a:r>
              <a:rPr lang="zh-CN" altLang="en-US" b="0" dirty="0"/>
              <a:t>位对应控制</a:t>
            </a:r>
            <a:r>
              <a:rPr lang="en-US" altLang="zh-CN" b="0" dirty="0"/>
              <a:t>8</a:t>
            </a:r>
            <a:r>
              <a:rPr lang="zh-CN" altLang="en-US" b="0" dirty="0"/>
              <a:t>个外部设备，某位</a:t>
            </a:r>
            <a:r>
              <a:rPr lang="en-US" altLang="zh-CN" b="0" dirty="0"/>
              <a:t>0</a:t>
            </a:r>
            <a:r>
              <a:rPr lang="zh-CN" altLang="en-US" b="0" dirty="0"/>
              <a:t>表示允许中断，</a:t>
            </a:r>
            <a:r>
              <a:rPr lang="en-US" altLang="zh-CN" b="0" dirty="0"/>
              <a:t>1</a:t>
            </a:r>
            <a:r>
              <a:rPr lang="zh-CN" altLang="en-US" b="0" dirty="0"/>
              <a:t>表示禁止中断。</a:t>
            </a:r>
            <a:endParaRPr lang="en-US" altLang="zh-CN" b="0" dirty="0"/>
          </a:p>
          <a:p>
            <a:pPr marL="0" lvl="1" indent="457200">
              <a:spcBef>
                <a:spcPts val="600"/>
              </a:spcBef>
            </a:pPr>
            <a:endParaRPr lang="en-US" altLang="zh-CN" b="0" dirty="0">
              <a:solidFill>
                <a:srgbClr val="FF0000"/>
              </a:solidFill>
            </a:endParaRPr>
          </a:p>
          <a:p>
            <a:pPr marL="0" lvl="1" indent="457200">
              <a:spcBef>
                <a:spcPts val="600"/>
              </a:spcBef>
            </a:pPr>
            <a:endParaRPr lang="zh-CN" altLang="en-US" b="0" dirty="0">
              <a:solidFill>
                <a:srgbClr val="FF0000"/>
              </a:solidFill>
              <a:latin typeface="+mn-lt"/>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1655676" y="5361318"/>
            <a:ext cx="5598007" cy="461665"/>
          </a:xfrm>
          <a:prstGeom prst="rect">
            <a:avLst/>
          </a:prstGeom>
          <a:noFill/>
        </p:spPr>
        <p:txBody>
          <a:bodyPr wrap="none" rtlCol="0">
            <a:spAutoFit/>
          </a:bodyPr>
          <a:lstStyle/>
          <a:p>
            <a:r>
              <a:rPr lang="zh-CN" altLang="en-US" dirty="0">
                <a:solidFill>
                  <a:srgbClr val="FF0000"/>
                </a:solidFill>
              </a:rPr>
              <a:t>上述</a:t>
            </a:r>
            <a:r>
              <a:rPr lang="en-US" altLang="zh-CN" dirty="0">
                <a:solidFill>
                  <a:srgbClr val="FF0000"/>
                </a:solidFill>
              </a:rPr>
              <a:t>2</a:t>
            </a:r>
            <a:r>
              <a:rPr lang="zh-CN" altLang="en-US" dirty="0">
                <a:solidFill>
                  <a:srgbClr val="FF0000"/>
                </a:solidFill>
              </a:rPr>
              <a:t>个条件需同时满足，才允许中断。</a:t>
            </a:r>
          </a:p>
        </p:txBody>
      </p:sp>
    </p:spTree>
    <p:extLst>
      <p:ext uri="{BB962C8B-B14F-4D97-AF65-F5344CB8AC3E}">
        <p14:creationId xmlns:p14="http://schemas.microsoft.com/office/powerpoint/2010/main" val="3381780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1026"/>
          <p:cNvSpPr txBox="1">
            <a:spLocks noChangeArrowheads="1"/>
          </p:cNvSpPr>
          <p:nvPr/>
        </p:nvSpPr>
        <p:spPr bwMode="auto">
          <a:xfrm>
            <a:off x="844624" y="1441214"/>
            <a:ext cx="7435788"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ct val="110000"/>
              </a:lnSpc>
            </a:pPr>
            <a:r>
              <a:rPr lang="zh-CN" altLang="en-US" sz="2200" b="1" dirty="0">
                <a:solidFill>
                  <a:srgbClr val="3333FF"/>
                </a:solidFill>
              </a:rPr>
              <a:t>设置</a:t>
            </a:r>
            <a:r>
              <a:rPr lang="en-US" altLang="zh-CN" sz="2200" b="1" dirty="0">
                <a:solidFill>
                  <a:srgbClr val="3333FF"/>
                </a:solidFill>
              </a:rPr>
              <a:t>CPU</a:t>
            </a:r>
            <a:r>
              <a:rPr lang="zh-CN" altLang="en-US" sz="2200" b="1" dirty="0">
                <a:solidFill>
                  <a:srgbClr val="3333FF"/>
                </a:solidFill>
              </a:rPr>
              <a:t>中断允许位：</a:t>
            </a:r>
          </a:p>
          <a:p>
            <a:pPr algn="just" eaLnBrk="0" hangingPunct="0">
              <a:lnSpc>
                <a:spcPct val="110000"/>
              </a:lnSpc>
            </a:pPr>
            <a:r>
              <a:rPr lang="zh-CN" altLang="en-US" dirty="0"/>
              <a:t>     </a:t>
            </a:r>
            <a:r>
              <a:rPr lang="en-US" altLang="zh-CN" sz="2000" b="1" dirty="0"/>
              <a:t>FLAGS </a:t>
            </a:r>
            <a:r>
              <a:rPr lang="zh-CN" altLang="en-US" sz="2000" b="1" dirty="0"/>
              <a:t>中的 </a:t>
            </a:r>
            <a:r>
              <a:rPr lang="en-US" altLang="zh-CN" sz="2000" b="1" dirty="0"/>
              <a:t>IF </a:t>
            </a:r>
            <a:r>
              <a:rPr lang="zh-CN" altLang="en-US" sz="2000" b="1" dirty="0"/>
              <a:t>位 </a:t>
            </a:r>
            <a:r>
              <a:rPr lang="en-US" altLang="zh-CN" sz="2000" b="1" dirty="0"/>
              <a:t>=  1  </a:t>
            </a:r>
            <a:r>
              <a:rPr lang="zh-CN" altLang="en-US" sz="2000" b="1" dirty="0">
                <a:solidFill>
                  <a:schemeClr val="tx2"/>
                </a:solidFill>
              </a:rPr>
              <a:t>允许中断</a:t>
            </a:r>
            <a:r>
              <a:rPr lang="zh-CN" altLang="en-US" sz="2000" b="1" dirty="0"/>
              <a:t>  （</a:t>
            </a:r>
            <a:r>
              <a:rPr lang="zh-CN" altLang="en-US" sz="2000" dirty="0"/>
              <a:t>开中断指令：</a:t>
            </a:r>
            <a:r>
              <a:rPr lang="en-US" altLang="zh-CN" sz="2000" b="1" dirty="0"/>
              <a:t>STI</a:t>
            </a:r>
            <a:r>
              <a:rPr lang="zh-CN" altLang="en-US" sz="2000" b="1" dirty="0"/>
              <a:t>）</a:t>
            </a:r>
          </a:p>
          <a:p>
            <a:pPr algn="just" eaLnBrk="0" hangingPunct="0">
              <a:lnSpc>
                <a:spcPct val="110000"/>
              </a:lnSpc>
            </a:pPr>
            <a:r>
              <a:rPr lang="zh-CN" altLang="en-US" sz="2000" b="1" dirty="0"/>
              <a:t>                                        </a:t>
            </a:r>
            <a:r>
              <a:rPr lang="en-US" altLang="zh-CN" sz="2000" b="1" dirty="0"/>
              <a:t>=  0  </a:t>
            </a:r>
            <a:r>
              <a:rPr lang="zh-CN" altLang="en-US" sz="2000" b="1" dirty="0"/>
              <a:t>禁止中断 （关</a:t>
            </a:r>
            <a:r>
              <a:rPr lang="zh-CN" altLang="en-US" sz="2000" dirty="0"/>
              <a:t>中断指令：</a:t>
            </a:r>
            <a:r>
              <a:rPr lang="en-US" altLang="zh-CN" sz="2000" b="1" dirty="0"/>
              <a:t>CLI</a:t>
            </a:r>
            <a:r>
              <a:rPr lang="zh-CN" altLang="en-US" sz="2000" b="1" dirty="0"/>
              <a:t>）</a:t>
            </a:r>
            <a:endParaRPr lang="en-US" altLang="zh-CN" sz="2000" b="1" dirty="0"/>
          </a:p>
          <a:p>
            <a:pPr algn="just" eaLnBrk="0" hangingPunct="0">
              <a:lnSpc>
                <a:spcPct val="110000"/>
              </a:lnSpc>
            </a:pPr>
            <a:endParaRPr lang="zh-CN" altLang="en-US" b="1" dirty="0"/>
          </a:p>
          <a:p>
            <a:pPr algn="just" eaLnBrk="0" hangingPunct="0">
              <a:lnSpc>
                <a:spcPct val="110000"/>
              </a:lnSpc>
            </a:pPr>
            <a:r>
              <a:rPr lang="zh-CN" altLang="en-US" sz="2200" b="1" dirty="0">
                <a:solidFill>
                  <a:srgbClr val="3333FF"/>
                </a:solidFill>
              </a:rPr>
              <a:t>设置中断屏蔽</a:t>
            </a:r>
            <a:r>
              <a:rPr lang="zh-CN" altLang="en-US" sz="2200" b="1" dirty="0" smtClean="0">
                <a:solidFill>
                  <a:srgbClr val="3333FF"/>
                </a:solidFill>
              </a:rPr>
              <a:t>位，</a:t>
            </a:r>
            <a:r>
              <a:rPr lang="en-US" altLang="zh-CN" sz="2200" dirty="0" smtClean="0">
                <a:solidFill>
                  <a:srgbClr val="3333FF"/>
                </a:solidFill>
              </a:rPr>
              <a:t>8259A</a:t>
            </a:r>
            <a:r>
              <a:rPr lang="zh-CN" altLang="en-US" sz="2200" dirty="0">
                <a:solidFill>
                  <a:srgbClr val="3333FF"/>
                </a:solidFill>
              </a:rPr>
              <a:t>的中断屏蔽寄存器（</a:t>
            </a:r>
            <a:r>
              <a:rPr lang="en-US" altLang="zh-CN" sz="2200" dirty="0">
                <a:solidFill>
                  <a:srgbClr val="3333FF"/>
                </a:solidFill>
              </a:rPr>
              <a:t>IMR</a:t>
            </a:r>
            <a:r>
              <a:rPr lang="zh-CN" altLang="en-US" sz="2200" dirty="0">
                <a:solidFill>
                  <a:srgbClr val="3333FF"/>
                </a:solidFill>
              </a:rPr>
              <a:t>）：</a:t>
            </a:r>
            <a:endParaRPr lang="zh-CN" altLang="en-US" sz="2200" b="1" dirty="0">
              <a:solidFill>
                <a:srgbClr val="3333FF"/>
              </a:solidFill>
            </a:endParaRPr>
          </a:p>
          <a:p>
            <a:pPr algn="just" eaLnBrk="0" hangingPunct="0">
              <a:lnSpc>
                <a:spcPct val="110000"/>
              </a:lnSpc>
            </a:pPr>
            <a:r>
              <a:rPr lang="zh-CN" altLang="en-US" dirty="0">
                <a:latin typeface="楷体_GB2312" pitchFamily="49" charset="-122"/>
                <a:ea typeface="楷体_GB2312" pitchFamily="49" charset="-122"/>
              </a:rPr>
              <a:t>  </a:t>
            </a:r>
            <a:r>
              <a:rPr lang="zh-CN" altLang="en-US" sz="2000" b="1" dirty="0"/>
              <a:t>中断屏蔽寄存器的中断屏蔽位   </a:t>
            </a:r>
            <a:r>
              <a:rPr lang="en-US" altLang="zh-CN" sz="2000" b="1" dirty="0"/>
              <a:t>=  0   </a:t>
            </a:r>
            <a:r>
              <a:rPr lang="zh-CN" altLang="en-US" sz="2000" b="1" dirty="0">
                <a:solidFill>
                  <a:schemeClr val="tx2"/>
                </a:solidFill>
              </a:rPr>
              <a:t>允许</a:t>
            </a:r>
            <a:r>
              <a:rPr lang="en-US" altLang="zh-CN" sz="2000" b="1" dirty="0">
                <a:solidFill>
                  <a:schemeClr val="tx2"/>
                </a:solidFill>
              </a:rPr>
              <a:t>I/O</a:t>
            </a:r>
            <a:r>
              <a:rPr lang="zh-CN" altLang="en-US" sz="2000" b="1" dirty="0">
                <a:solidFill>
                  <a:schemeClr val="tx2"/>
                </a:solidFill>
              </a:rPr>
              <a:t>设备请求中断 </a:t>
            </a:r>
          </a:p>
          <a:p>
            <a:pPr algn="just" eaLnBrk="0" hangingPunct="0">
              <a:lnSpc>
                <a:spcPct val="110000"/>
              </a:lnSpc>
            </a:pPr>
            <a:r>
              <a:rPr lang="zh-CN" altLang="en-US" sz="2000" b="1" dirty="0"/>
              <a:t>                                                            </a:t>
            </a:r>
            <a:r>
              <a:rPr lang="en-US" altLang="zh-CN" sz="2000" b="1" dirty="0"/>
              <a:t>=  1   </a:t>
            </a:r>
            <a:r>
              <a:rPr lang="zh-CN" altLang="en-US" sz="2000" b="1" dirty="0"/>
              <a:t>禁止</a:t>
            </a:r>
            <a:r>
              <a:rPr lang="en-US" altLang="zh-CN" sz="2000" b="1" dirty="0"/>
              <a:t>I/O</a:t>
            </a:r>
            <a:r>
              <a:rPr lang="zh-CN" altLang="en-US" sz="2000" b="1" dirty="0"/>
              <a:t>设备请求中断</a:t>
            </a:r>
          </a:p>
        </p:txBody>
      </p:sp>
      <p:sp>
        <p:nvSpPr>
          <p:cNvPr id="350245" name="Text Box 1061"/>
          <p:cNvSpPr txBox="1">
            <a:spLocks noChangeArrowheads="1"/>
          </p:cNvSpPr>
          <p:nvPr/>
        </p:nvSpPr>
        <p:spPr bwMode="auto">
          <a:xfrm>
            <a:off x="844624" y="907814"/>
            <a:ext cx="678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中断的条件：</a:t>
            </a:r>
          </a:p>
        </p:txBody>
      </p:sp>
      <p:sp>
        <p:nvSpPr>
          <p:cNvPr id="350246" name="Text Box 1062"/>
          <p:cNvSpPr txBox="1">
            <a:spLocks noChangeArrowheads="1"/>
          </p:cNvSpPr>
          <p:nvPr/>
        </p:nvSpPr>
        <p:spPr bwMode="auto">
          <a:xfrm>
            <a:off x="6718920" y="4688193"/>
            <a:ext cx="22602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dirty="0" smtClean="0"/>
              <a:t>如</a:t>
            </a:r>
            <a:r>
              <a:rPr lang="zh-CN" altLang="en-US" sz="1800" b="1" dirty="0" smtClean="0"/>
              <a:t>：只允许</a:t>
            </a:r>
            <a:r>
              <a:rPr lang="zh-CN" altLang="en-US" sz="1800" b="1" dirty="0" smtClean="0"/>
              <a:t>键盘中断</a:t>
            </a:r>
            <a:endParaRPr lang="en-US" altLang="zh-CN" sz="1800" b="1" dirty="0" smtClean="0"/>
          </a:p>
          <a:p>
            <a:pPr>
              <a:spcBef>
                <a:spcPct val="50000"/>
              </a:spcBef>
            </a:pPr>
            <a:r>
              <a:rPr lang="en-US" altLang="zh-CN" sz="1800" b="1" dirty="0" smtClean="0"/>
              <a:t>IN     </a:t>
            </a:r>
            <a:r>
              <a:rPr lang="en-US" altLang="zh-CN" sz="1800" b="1" dirty="0"/>
              <a:t>AL, 21H</a:t>
            </a:r>
          </a:p>
          <a:p>
            <a:r>
              <a:rPr lang="en-US" altLang="zh-CN" sz="1800" b="1" dirty="0"/>
              <a:t>AND AL</a:t>
            </a:r>
            <a:r>
              <a:rPr lang="en-US" altLang="zh-CN" sz="1800" b="1" dirty="0" smtClean="0"/>
              <a:t>, 0FDH</a:t>
            </a:r>
            <a:r>
              <a:rPr lang="en-US" altLang="zh-CN" dirty="0" smtClean="0"/>
              <a:t> </a:t>
            </a:r>
            <a:endParaRPr lang="en-US" altLang="zh-CN" dirty="0"/>
          </a:p>
          <a:p>
            <a:pPr>
              <a:spcBef>
                <a:spcPct val="50000"/>
              </a:spcBef>
            </a:pPr>
            <a:r>
              <a:rPr lang="en-US" altLang="zh-CN" sz="1800" b="1" dirty="0"/>
              <a:t>OUT  21H</a:t>
            </a:r>
            <a:r>
              <a:rPr lang="en-US" altLang="zh-CN" sz="1800" b="1" dirty="0" smtClean="0"/>
              <a:t>, AL</a:t>
            </a:r>
            <a:endParaRPr lang="en-US" altLang="zh-CN" sz="1800" b="1" dirty="0"/>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pSp>
        <p:nvGrpSpPr>
          <p:cNvPr id="2" name="组合 1"/>
          <p:cNvGrpSpPr/>
          <p:nvPr/>
        </p:nvGrpSpPr>
        <p:grpSpPr>
          <a:xfrm>
            <a:off x="611560" y="4464911"/>
            <a:ext cx="5917203" cy="2016224"/>
            <a:chOff x="616526" y="3825044"/>
            <a:chExt cx="5917203" cy="2016224"/>
          </a:xfrm>
        </p:grpSpPr>
        <p:grpSp>
          <p:nvGrpSpPr>
            <p:cNvPr id="350214" name="Group 1030"/>
            <p:cNvGrpSpPr/>
            <p:nvPr/>
          </p:nvGrpSpPr>
          <p:grpSpPr bwMode="auto">
            <a:xfrm>
              <a:off x="616526" y="4055232"/>
              <a:ext cx="5917203" cy="1650688"/>
              <a:chOff x="960" y="2736"/>
              <a:chExt cx="3703" cy="1177"/>
            </a:xfrm>
          </p:grpSpPr>
          <p:sp>
            <p:nvSpPr>
              <p:cNvPr id="350215" name="Rectangle 1031"/>
              <p:cNvSpPr>
                <a:spLocks noChangeArrowheads="1"/>
              </p:cNvSpPr>
              <p:nvPr/>
            </p:nvSpPr>
            <p:spPr bwMode="auto">
              <a:xfrm>
                <a:off x="2352"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6" name="Rectangle 1032"/>
              <p:cNvSpPr>
                <a:spLocks noChangeArrowheads="1"/>
              </p:cNvSpPr>
              <p:nvPr/>
            </p:nvSpPr>
            <p:spPr bwMode="auto">
              <a:xfrm>
                <a:off x="2640"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7" name="Rectangle 1033"/>
              <p:cNvSpPr>
                <a:spLocks noChangeArrowheads="1"/>
              </p:cNvSpPr>
              <p:nvPr/>
            </p:nvSpPr>
            <p:spPr bwMode="auto">
              <a:xfrm>
                <a:off x="2928"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8" name="Rectangle 1034"/>
              <p:cNvSpPr>
                <a:spLocks noChangeArrowheads="1"/>
              </p:cNvSpPr>
              <p:nvPr/>
            </p:nvSpPr>
            <p:spPr bwMode="auto">
              <a:xfrm>
                <a:off x="3216"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9" name="Rectangle 1035"/>
              <p:cNvSpPr>
                <a:spLocks noChangeArrowheads="1"/>
              </p:cNvSpPr>
              <p:nvPr/>
            </p:nvSpPr>
            <p:spPr bwMode="auto">
              <a:xfrm>
                <a:off x="3504"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Rectangle 1036"/>
              <p:cNvSpPr>
                <a:spLocks noChangeArrowheads="1"/>
              </p:cNvSpPr>
              <p:nvPr/>
            </p:nvSpPr>
            <p:spPr bwMode="auto">
              <a:xfrm>
                <a:off x="3792"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1" name="Rectangle 1037"/>
              <p:cNvSpPr>
                <a:spLocks noChangeArrowheads="1"/>
              </p:cNvSpPr>
              <p:nvPr/>
            </p:nvSpPr>
            <p:spPr bwMode="auto">
              <a:xfrm>
                <a:off x="4080"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2" name="Rectangle 1038"/>
              <p:cNvSpPr>
                <a:spLocks noChangeArrowheads="1"/>
              </p:cNvSpPr>
              <p:nvPr/>
            </p:nvSpPr>
            <p:spPr bwMode="auto">
              <a:xfrm>
                <a:off x="4368" y="2928"/>
                <a:ext cx="28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3" name="Text Box 1039"/>
              <p:cNvSpPr txBox="1">
                <a:spLocks noChangeArrowheads="1"/>
              </p:cNvSpPr>
              <p:nvPr/>
            </p:nvSpPr>
            <p:spPr bwMode="auto">
              <a:xfrm>
                <a:off x="2352" y="2736"/>
                <a:ext cx="23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  7      6       5       4        3       2       1       0</a:t>
                </a:r>
              </a:p>
            </p:txBody>
          </p:sp>
          <p:sp>
            <p:nvSpPr>
              <p:cNvPr id="350224" name="Line 1040"/>
              <p:cNvSpPr>
                <a:spLocks noChangeShapeType="1"/>
              </p:cNvSpPr>
              <p:nvPr/>
            </p:nvSpPr>
            <p:spPr bwMode="auto">
              <a:xfrm>
                <a:off x="4512"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5" name="Line 1041"/>
              <p:cNvSpPr>
                <a:spLocks noChangeShapeType="1"/>
              </p:cNvSpPr>
              <p:nvPr/>
            </p:nvSpPr>
            <p:spPr bwMode="auto">
              <a:xfrm>
                <a:off x="4224"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6" name="Line 1042"/>
              <p:cNvSpPr>
                <a:spLocks noChangeShapeType="1"/>
              </p:cNvSpPr>
              <p:nvPr/>
            </p:nvSpPr>
            <p:spPr bwMode="auto">
              <a:xfrm>
                <a:off x="2496" y="3168"/>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7" name="Text Box 1043"/>
              <p:cNvSpPr txBox="1">
                <a:spLocks noChangeArrowheads="1"/>
              </p:cNvSpPr>
              <p:nvPr/>
            </p:nvSpPr>
            <p:spPr bwMode="auto">
              <a:xfrm>
                <a:off x="4393"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定时器</a:t>
                </a:r>
              </a:p>
            </p:txBody>
          </p:sp>
          <p:sp>
            <p:nvSpPr>
              <p:cNvPr id="350228" name="Text Box 1044"/>
              <p:cNvSpPr txBox="1">
                <a:spLocks noChangeArrowheads="1"/>
              </p:cNvSpPr>
              <p:nvPr/>
            </p:nvSpPr>
            <p:spPr bwMode="auto">
              <a:xfrm>
                <a:off x="4107"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键    盘 </a:t>
                </a:r>
              </a:p>
            </p:txBody>
          </p:sp>
          <p:sp>
            <p:nvSpPr>
              <p:cNvPr id="350229" name="Text Box 1045"/>
              <p:cNvSpPr txBox="1">
                <a:spLocks noChangeArrowheads="1"/>
              </p:cNvSpPr>
              <p:nvPr/>
            </p:nvSpPr>
            <p:spPr bwMode="auto">
              <a:xfrm>
                <a:off x="2380" y="3332"/>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a:t>打印机</a:t>
                </a:r>
              </a:p>
            </p:txBody>
          </p:sp>
          <p:sp>
            <p:nvSpPr>
              <p:cNvPr id="350230" name="Text Box 1046"/>
              <p:cNvSpPr txBox="1">
                <a:spLocks noChangeArrowheads="1"/>
              </p:cNvSpPr>
              <p:nvPr/>
            </p:nvSpPr>
            <p:spPr bwMode="auto">
              <a:xfrm>
                <a:off x="960" y="2976"/>
                <a:ext cx="1392"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1800" b="1" dirty="0">
                    <a:solidFill>
                      <a:schemeClr val="hlink"/>
                    </a:solidFill>
                  </a:rPr>
                  <a:t>中断屏蔽</a:t>
                </a:r>
                <a:r>
                  <a:rPr lang="zh-CN" altLang="en-US" sz="1800" b="1" dirty="0" smtClean="0">
                    <a:solidFill>
                      <a:schemeClr val="hlink"/>
                    </a:solidFill>
                  </a:rPr>
                  <a:t>寄存器</a:t>
                </a:r>
                <a:endParaRPr lang="en-US" altLang="zh-CN" sz="1800" b="1" dirty="0" smtClean="0">
                  <a:solidFill>
                    <a:schemeClr val="hlink"/>
                  </a:solidFill>
                </a:endParaRPr>
              </a:p>
              <a:p>
                <a:pPr>
                  <a:lnSpc>
                    <a:spcPct val="80000"/>
                  </a:lnSpc>
                  <a:spcBef>
                    <a:spcPct val="50000"/>
                  </a:spcBef>
                </a:pPr>
                <a:r>
                  <a:rPr lang="zh-CN" altLang="en-US" sz="1800" dirty="0" smtClean="0">
                    <a:solidFill>
                      <a:schemeClr val="hlink"/>
                    </a:solidFill>
                  </a:rPr>
                  <a:t>端口号：</a:t>
                </a:r>
                <a:r>
                  <a:rPr lang="en-US" altLang="zh-CN" sz="1800" b="1" dirty="0" smtClean="0">
                    <a:solidFill>
                      <a:schemeClr val="hlink"/>
                    </a:solidFill>
                  </a:rPr>
                  <a:t>21H</a:t>
                </a:r>
                <a:endParaRPr lang="en-US" altLang="zh-CN" sz="1800" b="1" dirty="0">
                  <a:solidFill>
                    <a:schemeClr val="hlink"/>
                  </a:solidFill>
                </a:endParaRPr>
              </a:p>
            </p:txBody>
          </p:sp>
          <p:sp>
            <p:nvSpPr>
              <p:cNvPr id="41" name="Line 1041"/>
              <p:cNvSpPr>
                <a:spLocks noChangeShapeType="1"/>
              </p:cNvSpPr>
              <p:nvPr/>
            </p:nvSpPr>
            <p:spPr bwMode="auto">
              <a:xfrm>
                <a:off x="3359" y="3171"/>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Text Box 1044"/>
              <p:cNvSpPr txBox="1">
                <a:spLocks noChangeArrowheads="1"/>
              </p:cNvSpPr>
              <p:nvPr/>
            </p:nvSpPr>
            <p:spPr bwMode="auto">
              <a:xfrm>
                <a:off x="3241" y="3335"/>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串口  </a:t>
                </a:r>
                <a:r>
                  <a:rPr lang="en-US" altLang="zh-CN" sz="1600" b="1" dirty="0"/>
                  <a:t>1</a:t>
                </a:r>
                <a:endParaRPr lang="zh-CN" altLang="en-US" sz="1600" b="1" dirty="0"/>
              </a:p>
            </p:txBody>
          </p:sp>
          <p:sp>
            <p:nvSpPr>
              <p:cNvPr id="43" name="Line 1041"/>
              <p:cNvSpPr>
                <a:spLocks noChangeShapeType="1"/>
              </p:cNvSpPr>
              <p:nvPr/>
            </p:nvSpPr>
            <p:spPr bwMode="auto">
              <a:xfrm>
                <a:off x="3639" y="3163"/>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1044"/>
              <p:cNvSpPr txBox="1">
                <a:spLocks noChangeArrowheads="1"/>
              </p:cNvSpPr>
              <p:nvPr/>
            </p:nvSpPr>
            <p:spPr bwMode="auto">
              <a:xfrm>
                <a:off x="3521" y="3327"/>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串口  </a:t>
                </a:r>
                <a:r>
                  <a:rPr lang="en-US" altLang="zh-CN" sz="1600" b="1" dirty="0"/>
                  <a:t>2</a:t>
                </a:r>
                <a:endParaRPr lang="zh-CN" altLang="en-US" sz="1600" b="1" dirty="0"/>
              </a:p>
            </p:txBody>
          </p:sp>
          <p:sp>
            <p:nvSpPr>
              <p:cNvPr id="45" name="Line 1041"/>
              <p:cNvSpPr>
                <a:spLocks noChangeShapeType="1"/>
              </p:cNvSpPr>
              <p:nvPr/>
            </p:nvSpPr>
            <p:spPr bwMode="auto">
              <a:xfrm>
                <a:off x="3063" y="317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044"/>
              <p:cNvSpPr txBox="1">
                <a:spLocks noChangeArrowheads="1"/>
              </p:cNvSpPr>
              <p:nvPr/>
            </p:nvSpPr>
            <p:spPr bwMode="auto">
              <a:xfrm>
                <a:off x="2945" y="3336"/>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硬    盘</a:t>
                </a:r>
              </a:p>
            </p:txBody>
          </p:sp>
          <p:sp>
            <p:nvSpPr>
              <p:cNvPr id="47" name="Line 1041"/>
              <p:cNvSpPr>
                <a:spLocks noChangeShapeType="1"/>
              </p:cNvSpPr>
              <p:nvPr/>
            </p:nvSpPr>
            <p:spPr bwMode="auto">
              <a:xfrm>
                <a:off x="2757" y="3173"/>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1044"/>
              <p:cNvSpPr txBox="1">
                <a:spLocks noChangeArrowheads="1"/>
              </p:cNvSpPr>
              <p:nvPr/>
            </p:nvSpPr>
            <p:spPr bwMode="auto">
              <a:xfrm>
                <a:off x="2639" y="3337"/>
                <a:ext cx="27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b="1" dirty="0"/>
                  <a:t>软    盘 </a:t>
                </a:r>
              </a:p>
            </p:txBody>
          </p:sp>
        </p:grpSp>
        <p:sp>
          <p:nvSpPr>
            <p:cNvPr id="350244" name="Text Box 1060"/>
            <p:cNvSpPr txBox="1">
              <a:spLocks noChangeArrowheads="1"/>
            </p:cNvSpPr>
            <p:nvPr/>
          </p:nvSpPr>
          <p:spPr bwMode="auto">
            <a:xfrm>
              <a:off x="693227" y="3825044"/>
              <a:ext cx="11505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8259A</a:t>
              </a:r>
            </a:p>
          </p:txBody>
        </p:sp>
        <p:sp>
          <p:nvSpPr>
            <p:cNvPr id="49" name="Line 1041"/>
            <p:cNvSpPr>
              <a:spLocks noChangeShapeType="1"/>
            </p:cNvSpPr>
            <p:nvPr/>
          </p:nvSpPr>
          <p:spPr bwMode="auto">
            <a:xfrm>
              <a:off x="5333801" y="4797152"/>
              <a:ext cx="0" cy="201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1044"/>
            <p:cNvSpPr txBox="1">
              <a:spLocks noChangeArrowheads="1"/>
            </p:cNvSpPr>
            <p:nvPr/>
          </p:nvSpPr>
          <p:spPr bwMode="auto">
            <a:xfrm>
              <a:off x="5145802" y="5033667"/>
              <a:ext cx="430887" cy="80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1600" dirty="0"/>
                <a:t>保</a:t>
              </a:r>
              <a:r>
                <a:rPr lang="zh-CN" altLang="en-US" sz="1600" b="1" dirty="0"/>
                <a:t>    留</a:t>
              </a:r>
            </a:p>
          </p:txBody>
        </p:sp>
      </p:grpSp>
    </p:spTree>
    <p:extLst>
      <p:ext uri="{BB962C8B-B14F-4D97-AF65-F5344CB8AC3E}">
        <p14:creationId xmlns:p14="http://schemas.microsoft.com/office/powerpoint/2010/main" val="3553377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9</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rPr>
              <a:t>中断控制接口</a:t>
            </a:r>
            <a:endParaRPr lang="en-US" altLang="zh-CN" sz="2600" kern="0" dirty="0">
              <a:solidFill>
                <a:schemeClr val="tx2"/>
              </a:solidFill>
              <a:effectLst>
                <a:outerShdw blurRad="38100" dist="38100" dir="2700000" algn="tl">
                  <a:srgbClr val="C0C0C0"/>
                </a:outerShdw>
              </a:effectLst>
            </a:endParaRP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solidFill>
                  <a:srgbClr val="FF0000"/>
                </a:solidFill>
                <a:latin typeface="宋体" panose="02010600030101010101" pitchFamily="2" charset="-122"/>
                <a:sym typeface="+mn-ea"/>
              </a:rPr>
              <a:t>I/O</a:t>
            </a:r>
            <a:r>
              <a:rPr lang="zh-CN" altLang="en-US" dirty="0">
                <a:solidFill>
                  <a:srgbClr val="FF0000"/>
                </a:solidFill>
                <a:latin typeface="宋体" panose="02010600030101010101" pitchFamily="2" charset="-122"/>
                <a:sym typeface="+mn-ea"/>
              </a:rPr>
              <a:t>设备的数据传送方式</a:t>
            </a:r>
            <a:endParaRPr lang="en-US" altLang="zh-CN" dirty="0">
              <a:solidFill>
                <a:srgbClr val="FF0000"/>
              </a:solidFill>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程序直接控制</a:t>
            </a: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方式 </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40" name="Text Box 1056"/>
          <p:cNvSpPr txBox="1">
            <a:spLocks noChangeArrowheads="1"/>
          </p:cNvSpPr>
          <p:nvPr/>
        </p:nvSpPr>
        <p:spPr bwMode="auto">
          <a:xfrm>
            <a:off x="952898" y="5576549"/>
            <a:ext cx="4863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dirty="0"/>
              <a:t>  7         6            5          4          3         2          1          0</a:t>
            </a:r>
          </a:p>
        </p:txBody>
      </p:sp>
      <p:sp>
        <p:nvSpPr>
          <p:cNvPr id="350241" name="Text Box 1057"/>
          <p:cNvSpPr txBox="1">
            <a:spLocks noChangeArrowheads="1"/>
          </p:cNvSpPr>
          <p:nvPr/>
        </p:nvSpPr>
        <p:spPr bwMode="auto">
          <a:xfrm>
            <a:off x="838736" y="5265204"/>
            <a:ext cx="409330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pPr>
            <a:r>
              <a:rPr lang="en-US" altLang="zh-CN" sz="1800" dirty="0">
                <a:solidFill>
                  <a:schemeClr val="hlink"/>
                </a:solidFill>
              </a:rPr>
              <a:t>8259A</a:t>
            </a:r>
            <a:r>
              <a:rPr lang="zh-CN" altLang="en-US" sz="1800" b="1" dirty="0">
                <a:solidFill>
                  <a:schemeClr val="hlink"/>
                </a:solidFill>
              </a:rPr>
              <a:t>中断命令</a:t>
            </a:r>
            <a:r>
              <a:rPr lang="zh-CN" altLang="en-US" sz="1800" b="1" dirty="0" smtClean="0">
                <a:solidFill>
                  <a:schemeClr val="hlink"/>
                </a:solidFill>
              </a:rPr>
              <a:t>寄存器，端口号：</a:t>
            </a:r>
            <a:r>
              <a:rPr lang="en-US" altLang="zh-CN" sz="1800" b="1" dirty="0" smtClean="0">
                <a:solidFill>
                  <a:schemeClr val="hlink"/>
                </a:solidFill>
              </a:rPr>
              <a:t>20H</a:t>
            </a:r>
            <a:endParaRPr lang="en-US" altLang="zh-CN" sz="1800" b="1" dirty="0">
              <a:solidFill>
                <a:schemeClr val="hlink"/>
              </a:solidFill>
            </a:endParaRPr>
          </a:p>
        </p:txBody>
      </p:sp>
      <p:sp>
        <p:nvSpPr>
          <p:cNvPr id="350243" name="Text Box 1059"/>
          <p:cNvSpPr txBox="1">
            <a:spLocks noChangeArrowheads="1"/>
          </p:cNvSpPr>
          <p:nvPr/>
        </p:nvSpPr>
        <p:spPr bwMode="auto">
          <a:xfrm>
            <a:off x="6614901" y="5579136"/>
            <a:ext cx="1917538" cy="70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MOV  AL, 20H</a:t>
            </a:r>
          </a:p>
          <a:p>
            <a:pPr>
              <a:spcBef>
                <a:spcPct val="50000"/>
              </a:spcBef>
            </a:pPr>
            <a:r>
              <a:rPr lang="en-US" altLang="zh-CN" sz="1600" b="1" dirty="0"/>
              <a:t>OUT  20H, AL</a:t>
            </a:r>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aphicFrame>
        <p:nvGraphicFramePr>
          <p:cNvPr id="3" name="表格 2"/>
          <p:cNvGraphicFramePr>
            <a:graphicFrameLocks noGrp="1"/>
          </p:cNvGraphicFramePr>
          <p:nvPr>
            <p:extLst>
              <p:ext uri="{D42A27DB-BD31-4B8C-83A1-F6EECF244321}">
                <p14:modId xmlns:p14="http://schemas.microsoft.com/office/powerpoint/2010/main" val="2466779619"/>
              </p:ext>
            </p:extLst>
          </p:nvPr>
        </p:nvGraphicFramePr>
        <p:xfrm>
          <a:off x="899592" y="5936589"/>
          <a:ext cx="4916712" cy="370840"/>
        </p:xfrm>
        <a:graphic>
          <a:graphicData uri="http://schemas.openxmlformats.org/drawingml/2006/table">
            <a:tbl>
              <a:tblPr firstRow="1" bandRow="1">
                <a:tableStyleId>{5C22544A-7EE6-4342-B048-85BDC9FD1C3A}</a:tableStyleId>
              </a:tblPr>
              <a:tblGrid>
                <a:gridCol w="614589">
                  <a:extLst>
                    <a:ext uri="{9D8B030D-6E8A-4147-A177-3AD203B41FA5}">
                      <a16:colId xmlns="" xmlns:a16="http://schemas.microsoft.com/office/drawing/2014/main" val="20000"/>
                    </a:ext>
                  </a:extLst>
                </a:gridCol>
                <a:gridCol w="614589">
                  <a:extLst>
                    <a:ext uri="{9D8B030D-6E8A-4147-A177-3AD203B41FA5}">
                      <a16:colId xmlns="" xmlns:a16="http://schemas.microsoft.com/office/drawing/2014/main" val="20001"/>
                    </a:ext>
                  </a:extLst>
                </a:gridCol>
                <a:gridCol w="614589">
                  <a:extLst>
                    <a:ext uri="{9D8B030D-6E8A-4147-A177-3AD203B41FA5}">
                      <a16:colId xmlns="" xmlns:a16="http://schemas.microsoft.com/office/drawing/2014/main" val="20002"/>
                    </a:ext>
                  </a:extLst>
                </a:gridCol>
                <a:gridCol w="614589">
                  <a:extLst>
                    <a:ext uri="{9D8B030D-6E8A-4147-A177-3AD203B41FA5}">
                      <a16:colId xmlns="" xmlns:a16="http://schemas.microsoft.com/office/drawing/2014/main" val="20003"/>
                    </a:ext>
                  </a:extLst>
                </a:gridCol>
                <a:gridCol w="614589">
                  <a:extLst>
                    <a:ext uri="{9D8B030D-6E8A-4147-A177-3AD203B41FA5}">
                      <a16:colId xmlns="" xmlns:a16="http://schemas.microsoft.com/office/drawing/2014/main" val="20004"/>
                    </a:ext>
                  </a:extLst>
                </a:gridCol>
                <a:gridCol w="614589">
                  <a:extLst>
                    <a:ext uri="{9D8B030D-6E8A-4147-A177-3AD203B41FA5}">
                      <a16:colId xmlns="" xmlns:a16="http://schemas.microsoft.com/office/drawing/2014/main" val="20005"/>
                    </a:ext>
                  </a:extLst>
                </a:gridCol>
                <a:gridCol w="614589">
                  <a:extLst>
                    <a:ext uri="{9D8B030D-6E8A-4147-A177-3AD203B41FA5}">
                      <a16:colId xmlns="" xmlns:a16="http://schemas.microsoft.com/office/drawing/2014/main" val="20006"/>
                    </a:ext>
                  </a:extLst>
                </a:gridCol>
                <a:gridCol w="614589">
                  <a:extLst>
                    <a:ext uri="{9D8B030D-6E8A-4147-A177-3AD203B41FA5}">
                      <a16:colId xmlns="" xmlns:a16="http://schemas.microsoft.com/office/drawing/2014/main" val="20007"/>
                    </a:ext>
                  </a:extLst>
                </a:gridCol>
              </a:tblGrid>
              <a:tr h="370840">
                <a:tc>
                  <a:txBody>
                    <a:bodyPr/>
                    <a:lstStyle/>
                    <a:p>
                      <a:pPr algn="ctr"/>
                      <a:r>
                        <a:rPr lang="en-US" altLang="zh-CN" dirty="0">
                          <a:solidFill>
                            <a:schemeClr val="tx1"/>
                          </a:solidFill>
                        </a:rPr>
                        <a:t>R</a:t>
                      </a:r>
                      <a:endParaRPr lang="zh-CN" altLang="en-US" dirty="0">
                        <a:solidFill>
                          <a:schemeClr val="tx1"/>
                        </a:solidFill>
                      </a:endParaRPr>
                    </a:p>
                  </a:txBody>
                  <a:tcPr/>
                </a:tc>
                <a:tc>
                  <a:txBody>
                    <a:bodyPr/>
                    <a:lstStyle/>
                    <a:p>
                      <a:pPr algn="ctr"/>
                      <a:r>
                        <a:rPr lang="en-US" altLang="zh-CN" dirty="0">
                          <a:solidFill>
                            <a:schemeClr val="tx1"/>
                          </a:solidFill>
                        </a:rPr>
                        <a:t>SL</a:t>
                      </a:r>
                      <a:endParaRPr lang="zh-CN" altLang="en-US" dirty="0">
                        <a:solidFill>
                          <a:schemeClr val="tx1"/>
                        </a:solidFill>
                      </a:endParaRPr>
                    </a:p>
                  </a:txBody>
                  <a:tcPr/>
                </a:tc>
                <a:tc>
                  <a:txBody>
                    <a:bodyPr/>
                    <a:lstStyle/>
                    <a:p>
                      <a:pPr algn="ctr"/>
                      <a:r>
                        <a:rPr lang="en-US" altLang="zh-CN" dirty="0">
                          <a:solidFill>
                            <a:schemeClr val="tx1"/>
                          </a:solidFill>
                        </a:rPr>
                        <a:t>EOI</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L2</a:t>
                      </a:r>
                      <a:endParaRPr lang="zh-CN" altLang="en-US" dirty="0">
                        <a:solidFill>
                          <a:schemeClr val="tx1"/>
                        </a:solidFill>
                      </a:endParaRPr>
                    </a:p>
                  </a:txBody>
                  <a:tcPr/>
                </a:tc>
                <a:tc>
                  <a:txBody>
                    <a:bodyPr/>
                    <a:lstStyle/>
                    <a:p>
                      <a:pPr algn="ctr"/>
                      <a:r>
                        <a:rPr lang="en-US" altLang="zh-CN" dirty="0">
                          <a:solidFill>
                            <a:schemeClr val="tx1"/>
                          </a:solidFill>
                        </a:rPr>
                        <a:t>L1</a:t>
                      </a:r>
                      <a:endParaRPr lang="zh-CN" altLang="en-US" dirty="0">
                        <a:solidFill>
                          <a:schemeClr val="tx1"/>
                        </a:solidFill>
                      </a:endParaRPr>
                    </a:p>
                  </a:txBody>
                  <a:tcPr/>
                </a:tc>
                <a:tc>
                  <a:txBody>
                    <a:bodyPr/>
                    <a:lstStyle/>
                    <a:p>
                      <a:pPr algn="ctr"/>
                      <a:r>
                        <a:rPr lang="en-US" altLang="zh-CN" dirty="0">
                          <a:solidFill>
                            <a:schemeClr val="tx1"/>
                          </a:solidFill>
                        </a:rPr>
                        <a:t>L0</a:t>
                      </a:r>
                      <a:endParaRPr lang="zh-CN" altLang="en-US" dirty="0">
                        <a:solidFill>
                          <a:schemeClr val="tx1"/>
                        </a:solidFill>
                      </a:endParaRPr>
                    </a:p>
                  </a:txBody>
                  <a:tcPr/>
                </a:tc>
                <a:extLst>
                  <a:ext uri="{0D108BD9-81ED-4DB2-BD59-A6C34878D82A}">
                    <a16:rowId xmlns="" xmlns:a16="http://schemas.microsoft.com/office/drawing/2014/main" val="10000"/>
                  </a:ext>
                </a:extLst>
              </a:tr>
            </a:tbl>
          </a:graphicData>
        </a:graphic>
      </p:graphicFrame>
      <p:sp>
        <p:nvSpPr>
          <p:cNvPr id="4" name="TextBox 3"/>
          <p:cNvSpPr txBox="1"/>
          <p:nvPr/>
        </p:nvSpPr>
        <p:spPr>
          <a:xfrm>
            <a:off x="630094" y="1160747"/>
            <a:ext cx="7902345" cy="4016484"/>
          </a:xfrm>
          <a:prstGeom prst="rect">
            <a:avLst/>
          </a:prstGeom>
          <a:noFill/>
        </p:spPr>
        <p:txBody>
          <a:bodyPr wrap="square" rtlCol="0">
            <a:spAutoFit/>
          </a:bodyPr>
          <a:lstStyle/>
          <a:p>
            <a:r>
              <a:rPr lang="zh-CN" altLang="en-US" dirty="0">
                <a:solidFill>
                  <a:srgbClr val="FF0000"/>
                </a:solidFill>
              </a:rPr>
              <a:t>中断命令寄存器：</a:t>
            </a:r>
            <a:endParaRPr lang="en-US" altLang="zh-CN" dirty="0">
              <a:solidFill>
                <a:srgbClr val="FF0000"/>
              </a:solidFill>
            </a:endParaRPr>
          </a:p>
          <a:p>
            <a:pPr marL="342900" indent="-342900">
              <a:lnSpc>
                <a:spcPct val="150000"/>
              </a:lnSpc>
              <a:buFont typeface="Wingdings" panose="05000000000000000000" pitchFamily="2" charset="2"/>
              <a:buChar char="u"/>
            </a:pPr>
            <a:r>
              <a:rPr lang="zh-CN" altLang="en-US" sz="2200" b="0" dirty="0"/>
              <a:t>在一次中断处理结束之前，还应给</a:t>
            </a:r>
            <a:r>
              <a:rPr lang="en-US" altLang="zh-CN" sz="2200" b="0" dirty="0"/>
              <a:t>8259A</a:t>
            </a:r>
            <a:r>
              <a:rPr lang="zh-CN" altLang="en-US" sz="2200" b="0" dirty="0"/>
              <a:t>的中断命令寄存器发出中断结束命令（</a:t>
            </a:r>
            <a:r>
              <a:rPr lang="en-US" altLang="zh-CN" sz="2200" b="0" dirty="0"/>
              <a:t>End of Interrupt, EOI, </a:t>
            </a:r>
            <a:r>
              <a:rPr lang="zh-CN" altLang="en-US" sz="2200" b="0" dirty="0"/>
              <a:t>第</a:t>
            </a:r>
            <a:r>
              <a:rPr lang="en-US" altLang="zh-CN" sz="2200" b="0" dirty="0"/>
              <a:t>5</a:t>
            </a:r>
            <a:r>
              <a:rPr lang="zh-CN" altLang="en-US" sz="2200" b="0" dirty="0"/>
              <a:t>位）。中断命令寄存器的</a:t>
            </a:r>
            <a:r>
              <a:rPr lang="en-US" altLang="zh-CN" sz="2200" b="0" dirty="0"/>
              <a:t>I/O</a:t>
            </a:r>
            <a:r>
              <a:rPr lang="zh-CN" altLang="en-US" sz="2200" b="0" dirty="0"/>
              <a:t>端口地址为</a:t>
            </a:r>
            <a:r>
              <a:rPr lang="en-US" altLang="zh-CN" sz="2200" b="0" dirty="0"/>
              <a:t>20H</a:t>
            </a:r>
            <a:r>
              <a:rPr lang="zh-CN" altLang="en-US" sz="2200" b="0" dirty="0"/>
              <a:t>。</a:t>
            </a:r>
            <a:endParaRPr lang="en-US" altLang="zh-CN" sz="2200" b="0" dirty="0"/>
          </a:p>
          <a:p>
            <a:pPr marL="342900" indent="-342900">
              <a:lnSpc>
                <a:spcPct val="150000"/>
              </a:lnSpc>
              <a:buFont typeface="Wingdings" panose="05000000000000000000" pitchFamily="2" charset="2"/>
              <a:buChar char="u"/>
            </a:pPr>
            <a:r>
              <a:rPr lang="zh-CN" altLang="en-US" sz="2200" b="0" dirty="0"/>
              <a:t>当</a:t>
            </a:r>
            <a:r>
              <a:rPr lang="en-US" altLang="zh-CN" sz="2200" b="0" dirty="0"/>
              <a:t>EOI=1</a:t>
            </a:r>
            <a:r>
              <a:rPr lang="zh-CN" altLang="en-US" sz="2200" b="0" dirty="0"/>
              <a:t>时，当前正在处理的中断请求被清除。所以在中断处理完成后，必须把</a:t>
            </a:r>
            <a:r>
              <a:rPr lang="en-US" altLang="zh-CN" sz="2200" b="0" dirty="0"/>
              <a:t>EOI</a:t>
            </a:r>
            <a:r>
              <a:rPr lang="zh-CN" altLang="en-US" sz="2200" b="0" dirty="0"/>
              <a:t>为置</a:t>
            </a:r>
            <a:r>
              <a:rPr lang="en-US" altLang="zh-CN" sz="2200" b="0" dirty="0"/>
              <a:t>1</a:t>
            </a:r>
            <a:r>
              <a:rPr lang="zh-CN" altLang="en-US" sz="2200" b="0" dirty="0"/>
              <a:t>。</a:t>
            </a:r>
            <a:endParaRPr lang="en-US" altLang="zh-CN" sz="2200" b="0" dirty="0"/>
          </a:p>
          <a:p>
            <a:pPr marL="342900" indent="-342900">
              <a:lnSpc>
                <a:spcPct val="150000"/>
              </a:lnSpc>
              <a:buFont typeface="Wingdings" panose="05000000000000000000" pitchFamily="2" charset="2"/>
              <a:buChar char="u"/>
            </a:pPr>
            <a:r>
              <a:rPr lang="en-US" altLang="zh-CN" sz="2200" b="0" dirty="0"/>
              <a:t>L2~L0</a:t>
            </a:r>
            <a:r>
              <a:rPr lang="zh-CN" altLang="en-US" sz="2200" b="0" dirty="0"/>
              <a:t>指定</a:t>
            </a:r>
            <a:r>
              <a:rPr lang="en-US" altLang="zh-CN" sz="2200" b="0" dirty="0"/>
              <a:t>IR0-IR7</a:t>
            </a:r>
            <a:r>
              <a:rPr lang="zh-CN" altLang="en-US" sz="2200" b="0" dirty="0"/>
              <a:t>中具有最低优先级的中断请求，第</a:t>
            </a:r>
            <a:r>
              <a:rPr lang="en-US" altLang="zh-CN" sz="2200" b="0" dirty="0"/>
              <a:t>6</a:t>
            </a:r>
            <a:r>
              <a:rPr lang="zh-CN" altLang="en-US" sz="2200" b="0" dirty="0"/>
              <a:t>、</a:t>
            </a:r>
            <a:r>
              <a:rPr lang="en-US" altLang="zh-CN" sz="2200" b="0" dirty="0"/>
              <a:t>7</a:t>
            </a:r>
            <a:r>
              <a:rPr lang="zh-CN" altLang="en-US" sz="2200" b="0" dirty="0"/>
              <a:t>位控制</a:t>
            </a:r>
            <a:r>
              <a:rPr lang="en-US" altLang="zh-CN" sz="2200" b="0" dirty="0"/>
              <a:t>IR0-IR7</a:t>
            </a:r>
            <a:r>
              <a:rPr lang="zh-CN" altLang="en-US" sz="2200" b="0" dirty="0"/>
              <a:t>中断优先级的顺序。</a:t>
            </a:r>
          </a:p>
        </p:txBody>
      </p:sp>
    </p:spTree>
    <p:extLst>
      <p:ext uri="{BB962C8B-B14F-4D97-AF65-F5344CB8AC3E}">
        <p14:creationId xmlns:p14="http://schemas.microsoft.com/office/powerpoint/2010/main" val="3750488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Line 2"/>
          <p:cNvSpPr>
            <a:spLocks noChangeShapeType="1"/>
          </p:cNvSpPr>
          <p:nvPr/>
        </p:nvSpPr>
        <p:spPr bwMode="auto">
          <a:xfrm>
            <a:off x="1309688" y="1489075"/>
            <a:ext cx="6705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7" name="Line 3"/>
          <p:cNvSpPr>
            <a:spLocks noChangeShapeType="1"/>
          </p:cNvSpPr>
          <p:nvPr/>
        </p:nvSpPr>
        <p:spPr bwMode="auto">
          <a:xfrm>
            <a:off x="1385888" y="2174875"/>
            <a:ext cx="6629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8" name="Line 4"/>
          <p:cNvSpPr>
            <a:spLocks noChangeShapeType="1"/>
          </p:cNvSpPr>
          <p:nvPr/>
        </p:nvSpPr>
        <p:spPr bwMode="auto">
          <a:xfrm>
            <a:off x="1385888" y="4460875"/>
            <a:ext cx="6858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49" name="Text Box 5"/>
          <p:cNvSpPr txBox="1">
            <a:spLocks noChangeArrowheads="1"/>
          </p:cNvSpPr>
          <p:nvPr/>
        </p:nvSpPr>
        <p:spPr bwMode="auto">
          <a:xfrm>
            <a:off x="2224088" y="9556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latin typeface="Times New Roman" panose="02020603050405020304" pitchFamily="18" charset="0"/>
              </a:rPr>
              <a:t>中断优先级</a:t>
            </a:r>
          </a:p>
        </p:txBody>
      </p:sp>
      <p:sp>
        <p:nvSpPr>
          <p:cNvPr id="518150" name="Text Box 6"/>
          <p:cNvSpPr txBox="1">
            <a:spLocks noChangeArrowheads="1"/>
          </p:cNvSpPr>
          <p:nvPr/>
        </p:nvSpPr>
        <p:spPr bwMode="auto">
          <a:xfrm>
            <a:off x="1766888" y="1565275"/>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中          断                       优先级</a:t>
            </a:r>
          </a:p>
        </p:txBody>
      </p:sp>
      <p:sp>
        <p:nvSpPr>
          <p:cNvPr id="518151" name="Text Box 7"/>
          <p:cNvSpPr txBox="1">
            <a:spLocks noChangeArrowheads="1"/>
          </p:cNvSpPr>
          <p:nvPr/>
        </p:nvSpPr>
        <p:spPr bwMode="auto">
          <a:xfrm>
            <a:off x="1462088" y="2251075"/>
            <a:ext cx="6553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imes New Roman" panose="02020603050405020304" pitchFamily="18" charset="0"/>
              </a:rPr>
              <a:t>除法错、</a:t>
            </a:r>
            <a:r>
              <a:rPr lang="en-US" altLang="zh-CN" b="1" dirty="0">
                <a:latin typeface="Times New Roman" panose="02020603050405020304" pitchFamily="18" charset="0"/>
              </a:rPr>
              <a:t>INT  </a:t>
            </a:r>
            <a:r>
              <a:rPr lang="en-US" altLang="zh-CN" b="1" dirty="0" smtClean="0">
                <a:latin typeface="Times New Roman" panose="02020603050405020304" pitchFamily="18" charset="0"/>
              </a:rPr>
              <a:t>n</a:t>
            </a:r>
            <a:r>
              <a:rPr lang="zh-CN" altLang="en-US" b="1" dirty="0" smtClean="0">
                <a:latin typeface="Times New Roman" panose="02020603050405020304" pitchFamily="18" charset="0"/>
              </a:rPr>
              <a:t>、</a:t>
            </a:r>
            <a:r>
              <a:rPr lang="en-US" altLang="zh-CN" b="1" dirty="0">
                <a:latin typeface="Times New Roman" panose="02020603050405020304" pitchFamily="18" charset="0"/>
              </a:rPr>
              <a:t>INTO                 </a:t>
            </a:r>
            <a:r>
              <a:rPr lang="zh-CN" altLang="en-US" b="1" dirty="0">
                <a:latin typeface="Times New Roman" panose="02020603050405020304" pitchFamily="18" charset="0"/>
              </a:rPr>
              <a:t>最高</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NMI</a:t>
            </a:r>
          </a:p>
          <a:p>
            <a:pPr>
              <a:spcBef>
                <a:spcPct val="50000"/>
              </a:spcBef>
            </a:pPr>
            <a:r>
              <a:rPr lang="en-US" altLang="zh-CN" b="1" dirty="0">
                <a:latin typeface="Times New Roman" panose="02020603050405020304" pitchFamily="18" charset="0"/>
              </a:rPr>
              <a:t>                 INTR</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单步中断			最低</a:t>
            </a:r>
          </a:p>
        </p:txBody>
      </p:sp>
      <p:sp>
        <p:nvSpPr>
          <p:cNvPr id="518152" name="Line 8"/>
          <p:cNvSpPr>
            <a:spLocks noChangeShapeType="1"/>
          </p:cNvSpPr>
          <p:nvPr/>
        </p:nvSpPr>
        <p:spPr bwMode="auto">
          <a:xfrm>
            <a:off x="5500688" y="1489075"/>
            <a:ext cx="0" cy="297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3" name="Line 9"/>
          <p:cNvSpPr>
            <a:spLocks noChangeShapeType="1"/>
          </p:cNvSpPr>
          <p:nvPr/>
        </p:nvSpPr>
        <p:spPr bwMode="auto">
          <a:xfrm>
            <a:off x="6338888" y="2708275"/>
            <a:ext cx="0" cy="1143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67544" y="4849755"/>
            <a:ext cx="5760640" cy="1661993"/>
          </a:xfrm>
          <a:prstGeom prst="rect">
            <a:avLst/>
          </a:prstGeom>
        </p:spPr>
        <p:txBody>
          <a:bodyPr wrap="square">
            <a:spAutoFit/>
          </a:bodyPr>
          <a:lstStyle/>
          <a:p>
            <a:pPr>
              <a:lnSpc>
                <a:spcPct val="150000"/>
              </a:lnSpc>
            </a:pPr>
            <a:r>
              <a:rPr lang="zh-CN" altLang="en-US" b="0" dirty="0"/>
              <a:t>可屏蔽中断（</a:t>
            </a:r>
            <a:r>
              <a:rPr lang="en-US" altLang="zh-CN" b="0" dirty="0"/>
              <a:t>INTR</a:t>
            </a:r>
            <a:r>
              <a:rPr lang="zh-CN" altLang="en-US" b="0" dirty="0"/>
              <a:t>）的优先级又分为八级</a:t>
            </a:r>
            <a:r>
              <a:rPr lang="zh-CN" altLang="en-US" b="0" dirty="0" smtClean="0"/>
              <a:t>，正常情况下优先级</a:t>
            </a:r>
            <a:r>
              <a:rPr lang="zh-CN" altLang="en-US" b="0" dirty="0"/>
              <a:t>由高到低依次是</a:t>
            </a:r>
            <a:r>
              <a:rPr lang="zh-CN" altLang="en-US" b="0" dirty="0" smtClean="0"/>
              <a:t>：</a:t>
            </a:r>
          </a:p>
          <a:p>
            <a:pPr>
              <a:lnSpc>
                <a:spcPct val="150000"/>
              </a:lnSpc>
            </a:pPr>
            <a:r>
              <a:rPr lang="en-US" altLang="zh-CN" sz="2000" b="0" dirty="0" smtClean="0">
                <a:solidFill>
                  <a:srgbClr val="FF0000"/>
                </a:solidFill>
              </a:rPr>
              <a:t>IR0</a:t>
            </a:r>
            <a:r>
              <a:rPr lang="zh-CN" altLang="en-US" sz="2000" b="0" dirty="0" smtClean="0">
                <a:solidFill>
                  <a:srgbClr val="FF0000"/>
                </a:solidFill>
              </a:rPr>
              <a:t>，</a:t>
            </a:r>
            <a:r>
              <a:rPr lang="en-US" altLang="zh-CN" sz="2000" b="0" dirty="0" smtClean="0">
                <a:solidFill>
                  <a:srgbClr val="FF0000"/>
                </a:solidFill>
              </a:rPr>
              <a:t>IR1</a:t>
            </a:r>
            <a:r>
              <a:rPr lang="zh-CN" altLang="en-US" sz="2000" b="0" dirty="0" smtClean="0">
                <a:solidFill>
                  <a:srgbClr val="FF0000"/>
                </a:solidFill>
              </a:rPr>
              <a:t>，</a:t>
            </a:r>
            <a:r>
              <a:rPr lang="en-US" altLang="zh-CN" sz="2000" b="0" dirty="0" smtClean="0">
                <a:solidFill>
                  <a:srgbClr val="FF0000"/>
                </a:solidFill>
              </a:rPr>
              <a:t>IR2</a:t>
            </a:r>
            <a:r>
              <a:rPr lang="zh-CN" altLang="en-US" sz="2000" b="0" dirty="0" smtClean="0">
                <a:solidFill>
                  <a:srgbClr val="FF0000"/>
                </a:solidFill>
              </a:rPr>
              <a:t>，</a:t>
            </a:r>
            <a:r>
              <a:rPr lang="en-US" altLang="zh-CN" sz="2000" b="0" dirty="0" smtClean="0">
                <a:solidFill>
                  <a:srgbClr val="FF0000"/>
                </a:solidFill>
              </a:rPr>
              <a:t>IR3</a:t>
            </a:r>
            <a:r>
              <a:rPr lang="zh-CN" altLang="en-US" sz="2000" b="0" dirty="0" smtClean="0">
                <a:solidFill>
                  <a:srgbClr val="FF0000"/>
                </a:solidFill>
              </a:rPr>
              <a:t>，</a:t>
            </a:r>
            <a:r>
              <a:rPr lang="en-US" altLang="zh-CN" sz="2000" b="0" dirty="0" smtClean="0">
                <a:solidFill>
                  <a:srgbClr val="FF0000"/>
                </a:solidFill>
              </a:rPr>
              <a:t>IR4</a:t>
            </a:r>
            <a:r>
              <a:rPr lang="zh-CN" altLang="en-US" sz="2000" b="0" dirty="0" smtClean="0">
                <a:solidFill>
                  <a:srgbClr val="FF0000"/>
                </a:solidFill>
              </a:rPr>
              <a:t>，</a:t>
            </a:r>
            <a:r>
              <a:rPr lang="en-US" altLang="zh-CN" sz="2000" b="0" dirty="0" smtClean="0">
                <a:solidFill>
                  <a:srgbClr val="FF0000"/>
                </a:solidFill>
              </a:rPr>
              <a:t>IR5</a:t>
            </a:r>
            <a:r>
              <a:rPr lang="zh-CN" altLang="en-US" sz="2000" b="0" dirty="0" smtClean="0">
                <a:solidFill>
                  <a:srgbClr val="FF0000"/>
                </a:solidFill>
              </a:rPr>
              <a:t>，</a:t>
            </a:r>
            <a:r>
              <a:rPr lang="en-US" altLang="zh-CN" sz="2000" b="0" dirty="0" smtClean="0">
                <a:solidFill>
                  <a:srgbClr val="FF0000"/>
                </a:solidFill>
              </a:rPr>
              <a:t>IR6</a:t>
            </a:r>
            <a:r>
              <a:rPr lang="zh-CN" altLang="en-US" sz="2000" b="0" dirty="0" smtClean="0">
                <a:solidFill>
                  <a:srgbClr val="FF0000"/>
                </a:solidFill>
              </a:rPr>
              <a:t>，</a:t>
            </a:r>
            <a:r>
              <a:rPr lang="en-US" altLang="zh-CN" sz="2000" b="0" dirty="0" smtClean="0">
                <a:solidFill>
                  <a:srgbClr val="FF0000"/>
                </a:solidFill>
              </a:rPr>
              <a:t>IR7</a:t>
            </a:r>
            <a:endParaRPr lang="zh-CN" altLang="en-US" sz="2000" dirty="0">
              <a:solidFill>
                <a:srgbClr val="FF0000"/>
              </a:solidFill>
            </a:endParaRPr>
          </a:p>
        </p:txBody>
      </p:sp>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4601304"/>
            <a:ext cx="295275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40" name="Text Box 1056"/>
          <p:cNvSpPr txBox="1">
            <a:spLocks noChangeArrowheads="1"/>
          </p:cNvSpPr>
          <p:nvPr/>
        </p:nvSpPr>
        <p:spPr bwMode="auto">
          <a:xfrm>
            <a:off x="617710" y="5252513"/>
            <a:ext cx="4863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dirty="0"/>
              <a:t>  7         6            5          4          3         2          1          0</a:t>
            </a:r>
          </a:p>
        </p:txBody>
      </p:sp>
      <p:sp>
        <p:nvSpPr>
          <p:cNvPr id="350241" name="Text Box 1057"/>
          <p:cNvSpPr txBox="1">
            <a:spLocks noChangeArrowheads="1"/>
          </p:cNvSpPr>
          <p:nvPr/>
        </p:nvSpPr>
        <p:spPr bwMode="auto">
          <a:xfrm>
            <a:off x="503548" y="4941168"/>
            <a:ext cx="409330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pPr>
            <a:r>
              <a:rPr lang="en-US" altLang="zh-CN" sz="1800" dirty="0">
                <a:solidFill>
                  <a:schemeClr val="hlink"/>
                </a:solidFill>
              </a:rPr>
              <a:t>8259A</a:t>
            </a:r>
            <a:r>
              <a:rPr lang="zh-CN" altLang="en-US" sz="1800" b="1" dirty="0">
                <a:solidFill>
                  <a:schemeClr val="hlink"/>
                </a:solidFill>
              </a:rPr>
              <a:t>中断命令</a:t>
            </a:r>
            <a:r>
              <a:rPr lang="zh-CN" altLang="en-US" sz="1800" b="1" dirty="0" smtClean="0">
                <a:solidFill>
                  <a:schemeClr val="hlink"/>
                </a:solidFill>
              </a:rPr>
              <a:t>寄存器，端口号：</a:t>
            </a:r>
            <a:r>
              <a:rPr lang="en-US" altLang="zh-CN" sz="1800" b="1" dirty="0" smtClean="0">
                <a:solidFill>
                  <a:schemeClr val="hlink"/>
                </a:solidFill>
              </a:rPr>
              <a:t>20H</a:t>
            </a:r>
            <a:endParaRPr lang="en-US" altLang="zh-CN" sz="1800" b="1" dirty="0">
              <a:solidFill>
                <a:schemeClr val="hlink"/>
              </a:solidFill>
            </a:endParaRPr>
          </a:p>
        </p:txBody>
      </p:sp>
      <p:sp>
        <p:nvSpPr>
          <p:cNvPr id="350243" name="Text Box 1059"/>
          <p:cNvSpPr txBox="1">
            <a:spLocks noChangeArrowheads="1"/>
          </p:cNvSpPr>
          <p:nvPr/>
        </p:nvSpPr>
        <p:spPr bwMode="auto">
          <a:xfrm>
            <a:off x="6084168" y="5373216"/>
            <a:ext cx="23042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dirty="0"/>
              <a:t>MOV  AL, </a:t>
            </a:r>
            <a:r>
              <a:rPr lang="en-US" altLang="zh-CN" sz="1600" b="1" dirty="0" smtClean="0"/>
              <a:t>11100100B</a:t>
            </a:r>
            <a:endParaRPr lang="en-US" altLang="zh-CN" sz="1600" b="1" dirty="0"/>
          </a:p>
          <a:p>
            <a:pPr>
              <a:spcBef>
                <a:spcPct val="50000"/>
              </a:spcBef>
            </a:pPr>
            <a:r>
              <a:rPr lang="en-US" altLang="zh-CN" sz="1600" b="1" dirty="0"/>
              <a:t>OUT  20H, AL</a:t>
            </a:r>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graphicFrame>
        <p:nvGraphicFramePr>
          <p:cNvPr id="3" name="表格 2"/>
          <p:cNvGraphicFramePr>
            <a:graphicFrameLocks noGrp="1"/>
          </p:cNvGraphicFramePr>
          <p:nvPr>
            <p:extLst>
              <p:ext uri="{D42A27DB-BD31-4B8C-83A1-F6EECF244321}">
                <p14:modId xmlns:p14="http://schemas.microsoft.com/office/powerpoint/2010/main" val="3575258485"/>
              </p:ext>
            </p:extLst>
          </p:nvPr>
        </p:nvGraphicFramePr>
        <p:xfrm>
          <a:off x="564404" y="5612553"/>
          <a:ext cx="4916712" cy="370840"/>
        </p:xfrm>
        <a:graphic>
          <a:graphicData uri="http://schemas.openxmlformats.org/drawingml/2006/table">
            <a:tbl>
              <a:tblPr firstRow="1" bandRow="1">
                <a:tableStyleId>{5C22544A-7EE6-4342-B048-85BDC9FD1C3A}</a:tableStyleId>
              </a:tblPr>
              <a:tblGrid>
                <a:gridCol w="614589">
                  <a:extLst>
                    <a:ext uri="{9D8B030D-6E8A-4147-A177-3AD203B41FA5}">
                      <a16:colId xmlns="" xmlns:a16="http://schemas.microsoft.com/office/drawing/2014/main" val="20000"/>
                    </a:ext>
                  </a:extLst>
                </a:gridCol>
                <a:gridCol w="614589">
                  <a:extLst>
                    <a:ext uri="{9D8B030D-6E8A-4147-A177-3AD203B41FA5}">
                      <a16:colId xmlns="" xmlns:a16="http://schemas.microsoft.com/office/drawing/2014/main" val="20001"/>
                    </a:ext>
                  </a:extLst>
                </a:gridCol>
                <a:gridCol w="614589">
                  <a:extLst>
                    <a:ext uri="{9D8B030D-6E8A-4147-A177-3AD203B41FA5}">
                      <a16:colId xmlns="" xmlns:a16="http://schemas.microsoft.com/office/drawing/2014/main" val="20002"/>
                    </a:ext>
                  </a:extLst>
                </a:gridCol>
                <a:gridCol w="614589">
                  <a:extLst>
                    <a:ext uri="{9D8B030D-6E8A-4147-A177-3AD203B41FA5}">
                      <a16:colId xmlns="" xmlns:a16="http://schemas.microsoft.com/office/drawing/2014/main" val="20003"/>
                    </a:ext>
                  </a:extLst>
                </a:gridCol>
                <a:gridCol w="614589">
                  <a:extLst>
                    <a:ext uri="{9D8B030D-6E8A-4147-A177-3AD203B41FA5}">
                      <a16:colId xmlns="" xmlns:a16="http://schemas.microsoft.com/office/drawing/2014/main" val="20004"/>
                    </a:ext>
                  </a:extLst>
                </a:gridCol>
                <a:gridCol w="614589">
                  <a:extLst>
                    <a:ext uri="{9D8B030D-6E8A-4147-A177-3AD203B41FA5}">
                      <a16:colId xmlns="" xmlns:a16="http://schemas.microsoft.com/office/drawing/2014/main" val="20005"/>
                    </a:ext>
                  </a:extLst>
                </a:gridCol>
                <a:gridCol w="614589">
                  <a:extLst>
                    <a:ext uri="{9D8B030D-6E8A-4147-A177-3AD203B41FA5}">
                      <a16:colId xmlns="" xmlns:a16="http://schemas.microsoft.com/office/drawing/2014/main" val="20006"/>
                    </a:ext>
                  </a:extLst>
                </a:gridCol>
                <a:gridCol w="614589">
                  <a:extLst>
                    <a:ext uri="{9D8B030D-6E8A-4147-A177-3AD203B41FA5}">
                      <a16:colId xmlns="" xmlns:a16="http://schemas.microsoft.com/office/drawing/2014/main" val="20007"/>
                    </a:ext>
                  </a:extLst>
                </a:gridCol>
              </a:tblGrid>
              <a:tr h="370840">
                <a:tc>
                  <a:txBody>
                    <a:bodyPr/>
                    <a:lstStyle/>
                    <a:p>
                      <a:pPr algn="ctr"/>
                      <a:r>
                        <a:rPr lang="en-US" altLang="zh-CN" dirty="0">
                          <a:solidFill>
                            <a:schemeClr val="tx1"/>
                          </a:solidFill>
                        </a:rPr>
                        <a:t>R</a:t>
                      </a:r>
                      <a:endParaRPr lang="zh-CN" altLang="en-US" dirty="0">
                        <a:solidFill>
                          <a:schemeClr val="tx1"/>
                        </a:solidFill>
                      </a:endParaRPr>
                    </a:p>
                  </a:txBody>
                  <a:tcPr/>
                </a:tc>
                <a:tc>
                  <a:txBody>
                    <a:bodyPr/>
                    <a:lstStyle/>
                    <a:p>
                      <a:pPr algn="ctr"/>
                      <a:r>
                        <a:rPr lang="en-US" altLang="zh-CN" dirty="0">
                          <a:solidFill>
                            <a:schemeClr val="tx1"/>
                          </a:solidFill>
                        </a:rPr>
                        <a:t>SL</a:t>
                      </a:r>
                      <a:endParaRPr lang="zh-CN" altLang="en-US" dirty="0">
                        <a:solidFill>
                          <a:schemeClr val="tx1"/>
                        </a:solidFill>
                      </a:endParaRPr>
                    </a:p>
                  </a:txBody>
                  <a:tcPr/>
                </a:tc>
                <a:tc>
                  <a:txBody>
                    <a:bodyPr/>
                    <a:lstStyle/>
                    <a:p>
                      <a:pPr algn="ctr"/>
                      <a:r>
                        <a:rPr lang="en-US" altLang="zh-CN" dirty="0">
                          <a:solidFill>
                            <a:schemeClr val="tx1"/>
                          </a:solidFill>
                        </a:rPr>
                        <a:t>EOI</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L2</a:t>
                      </a:r>
                      <a:endParaRPr lang="zh-CN" altLang="en-US" dirty="0">
                        <a:solidFill>
                          <a:schemeClr val="tx1"/>
                        </a:solidFill>
                      </a:endParaRPr>
                    </a:p>
                  </a:txBody>
                  <a:tcPr/>
                </a:tc>
                <a:tc>
                  <a:txBody>
                    <a:bodyPr/>
                    <a:lstStyle/>
                    <a:p>
                      <a:pPr algn="ctr"/>
                      <a:r>
                        <a:rPr lang="en-US" altLang="zh-CN" dirty="0">
                          <a:solidFill>
                            <a:schemeClr val="tx1"/>
                          </a:solidFill>
                        </a:rPr>
                        <a:t>L1</a:t>
                      </a:r>
                      <a:endParaRPr lang="zh-CN" altLang="en-US" dirty="0">
                        <a:solidFill>
                          <a:schemeClr val="tx1"/>
                        </a:solidFill>
                      </a:endParaRPr>
                    </a:p>
                  </a:txBody>
                  <a:tcPr/>
                </a:tc>
                <a:tc>
                  <a:txBody>
                    <a:bodyPr/>
                    <a:lstStyle/>
                    <a:p>
                      <a:pPr algn="ctr"/>
                      <a:r>
                        <a:rPr lang="en-US" altLang="zh-CN" dirty="0">
                          <a:solidFill>
                            <a:schemeClr val="tx1"/>
                          </a:solidFill>
                        </a:rPr>
                        <a:t>L0</a:t>
                      </a:r>
                      <a:endParaRPr lang="zh-CN" altLang="en-US" dirty="0">
                        <a:solidFill>
                          <a:schemeClr val="tx1"/>
                        </a:solidFill>
                      </a:endParaRPr>
                    </a:p>
                  </a:txBody>
                  <a:tcPr/>
                </a:tc>
                <a:extLst>
                  <a:ext uri="{0D108BD9-81ED-4DB2-BD59-A6C34878D82A}">
                    <a16:rowId xmlns="" xmlns:a16="http://schemas.microsoft.com/office/drawing/2014/main" val="10000"/>
                  </a:ext>
                </a:extLst>
              </a:tr>
            </a:tbl>
          </a:graphicData>
        </a:graphic>
      </p:graphicFrame>
      <p:sp>
        <p:nvSpPr>
          <p:cNvPr id="4" name="TextBox 3"/>
          <p:cNvSpPr txBox="1"/>
          <p:nvPr/>
        </p:nvSpPr>
        <p:spPr>
          <a:xfrm>
            <a:off x="630094" y="1160747"/>
            <a:ext cx="7902345" cy="3424014"/>
          </a:xfrm>
          <a:prstGeom prst="rect">
            <a:avLst/>
          </a:prstGeom>
          <a:noFill/>
        </p:spPr>
        <p:txBody>
          <a:bodyPr wrap="square" rtlCol="0">
            <a:spAutoFit/>
          </a:bodyPr>
          <a:lstStyle/>
          <a:p>
            <a:r>
              <a:rPr lang="zh-CN" altLang="en-US" dirty="0">
                <a:solidFill>
                  <a:srgbClr val="FF0000"/>
                </a:solidFill>
              </a:rPr>
              <a:t>中断命令寄存器：</a:t>
            </a:r>
            <a:endParaRPr lang="en-US" altLang="zh-CN" dirty="0">
              <a:solidFill>
                <a:srgbClr val="FF0000"/>
              </a:solidFill>
            </a:endParaRPr>
          </a:p>
          <a:p>
            <a:pPr marL="342900" indent="-342900">
              <a:lnSpc>
                <a:spcPct val="125000"/>
              </a:lnSpc>
              <a:buFont typeface="Wingdings" panose="05000000000000000000" pitchFamily="2" charset="2"/>
              <a:buChar char="u"/>
            </a:pPr>
            <a:r>
              <a:rPr lang="en-US" altLang="zh-CN" sz="2200" b="0" dirty="0" smtClean="0"/>
              <a:t>L2~L0</a:t>
            </a:r>
            <a:r>
              <a:rPr lang="zh-CN" altLang="en-US" sz="2200" b="0" dirty="0"/>
              <a:t>指定</a:t>
            </a:r>
            <a:r>
              <a:rPr lang="en-US" altLang="zh-CN" sz="2200" b="0" dirty="0"/>
              <a:t>IR0-IR7</a:t>
            </a:r>
            <a:r>
              <a:rPr lang="zh-CN" altLang="en-US" sz="2200" b="0" dirty="0"/>
              <a:t>中具有最低优先级的中断请求，第</a:t>
            </a:r>
            <a:r>
              <a:rPr lang="en-US" altLang="zh-CN" sz="2200" b="0" dirty="0"/>
              <a:t>6</a:t>
            </a:r>
            <a:r>
              <a:rPr lang="zh-CN" altLang="en-US" sz="2200" b="0" dirty="0"/>
              <a:t>、</a:t>
            </a:r>
            <a:r>
              <a:rPr lang="en-US" altLang="zh-CN" sz="2200" b="0" dirty="0"/>
              <a:t>7</a:t>
            </a:r>
            <a:r>
              <a:rPr lang="zh-CN" altLang="en-US" sz="2200" b="0" dirty="0"/>
              <a:t>位控制</a:t>
            </a:r>
            <a:r>
              <a:rPr lang="en-US" altLang="zh-CN" sz="2200" b="0" dirty="0"/>
              <a:t>IR0-IR7</a:t>
            </a:r>
            <a:r>
              <a:rPr lang="zh-CN" altLang="en-US" sz="2200" b="0" dirty="0"/>
              <a:t>中断优先级的顺序</a:t>
            </a:r>
            <a:r>
              <a:rPr lang="zh-CN" altLang="en-US" sz="2200" b="0" dirty="0" smtClean="0"/>
              <a:t>。</a:t>
            </a:r>
            <a:endParaRPr lang="en-US" altLang="zh-CN" sz="2200" b="0" dirty="0" smtClean="0"/>
          </a:p>
          <a:p>
            <a:pPr>
              <a:lnSpc>
                <a:spcPct val="125000"/>
              </a:lnSpc>
            </a:pPr>
            <a:r>
              <a:rPr lang="en-US" altLang="zh-CN" sz="2200" b="0" dirty="0" smtClean="0"/>
              <a:t>R   SL</a:t>
            </a:r>
          </a:p>
          <a:p>
            <a:pPr>
              <a:lnSpc>
                <a:spcPct val="125000"/>
              </a:lnSpc>
            </a:pPr>
            <a:r>
              <a:rPr lang="en-US" altLang="zh-CN" sz="2200" b="0" dirty="0" smtClean="0"/>
              <a:t>0    0		</a:t>
            </a:r>
            <a:r>
              <a:rPr lang="zh-CN" altLang="en-US" sz="2200" b="0" dirty="0" smtClean="0"/>
              <a:t>正常优先级</a:t>
            </a:r>
            <a:endParaRPr lang="en-US" altLang="zh-CN" sz="2200" b="0" dirty="0" smtClean="0"/>
          </a:p>
          <a:p>
            <a:pPr>
              <a:lnSpc>
                <a:spcPct val="125000"/>
              </a:lnSpc>
            </a:pPr>
            <a:r>
              <a:rPr lang="en-US" altLang="zh-CN" sz="2200" b="0" dirty="0" smtClean="0"/>
              <a:t>0    1		</a:t>
            </a:r>
            <a:r>
              <a:rPr lang="zh-CN" altLang="en-US" sz="2200" b="0" dirty="0" smtClean="0"/>
              <a:t>消除由</a:t>
            </a:r>
            <a:r>
              <a:rPr lang="en-US" altLang="zh-CN" sz="2200" b="0" dirty="0" smtClean="0"/>
              <a:t>L2-L0</a:t>
            </a:r>
            <a:r>
              <a:rPr lang="zh-CN" altLang="en-US" sz="2200" b="0" dirty="0" smtClean="0"/>
              <a:t>指定的中断请求</a:t>
            </a:r>
            <a:endParaRPr lang="en-US" altLang="zh-CN" sz="2200" b="0" dirty="0" smtClean="0"/>
          </a:p>
          <a:p>
            <a:pPr marL="457200" indent="-457200">
              <a:lnSpc>
                <a:spcPct val="125000"/>
              </a:lnSpc>
              <a:buAutoNum type="arabicPlain"/>
            </a:pPr>
            <a:r>
              <a:rPr lang="en-US" altLang="zh-CN" sz="2200" b="0" dirty="0" smtClean="0"/>
              <a:t>0		</a:t>
            </a:r>
            <a:r>
              <a:rPr lang="zh-CN" altLang="en-US" sz="2200" b="0" dirty="0" smtClean="0"/>
              <a:t>各中断优先级依次左循环一个位置</a:t>
            </a:r>
            <a:endParaRPr lang="en-US" altLang="zh-CN" sz="2200" b="0" dirty="0" smtClean="0"/>
          </a:p>
          <a:p>
            <a:pPr>
              <a:lnSpc>
                <a:spcPct val="125000"/>
              </a:lnSpc>
            </a:pPr>
            <a:r>
              <a:rPr lang="en-US" altLang="zh-CN" sz="2200" b="0" dirty="0" smtClean="0"/>
              <a:t>1    1		</a:t>
            </a:r>
            <a:r>
              <a:rPr lang="zh-CN" altLang="en-US" sz="2200" b="0" dirty="0" smtClean="0"/>
              <a:t>中断优先级依次循环到</a:t>
            </a:r>
            <a:r>
              <a:rPr lang="en-US" altLang="zh-CN" sz="2200" b="0" dirty="0" smtClean="0"/>
              <a:t>L2-L0</a:t>
            </a:r>
            <a:r>
              <a:rPr lang="zh-CN" altLang="en-US" sz="2200" b="0" dirty="0" smtClean="0"/>
              <a:t>指定的最低优先级</a:t>
            </a:r>
            <a:endParaRPr lang="zh-CN" altLang="en-US" sz="2200" b="0" dirty="0"/>
          </a:p>
        </p:txBody>
      </p:sp>
      <p:sp>
        <p:nvSpPr>
          <p:cNvPr id="2" name="矩形 1"/>
          <p:cNvSpPr/>
          <p:nvPr/>
        </p:nvSpPr>
        <p:spPr>
          <a:xfrm>
            <a:off x="4463988" y="6098357"/>
            <a:ext cx="4268460" cy="414922"/>
          </a:xfrm>
          <a:prstGeom prst="rect">
            <a:avLst/>
          </a:prstGeom>
        </p:spPr>
        <p:txBody>
          <a:bodyPr wrap="square">
            <a:spAutoFit/>
          </a:bodyPr>
          <a:lstStyle/>
          <a:p>
            <a:pPr>
              <a:lnSpc>
                <a:spcPct val="150000"/>
              </a:lnSpc>
            </a:pPr>
            <a:r>
              <a:rPr lang="en-US" altLang="zh-CN" sz="1600" b="0" dirty="0">
                <a:solidFill>
                  <a:srgbClr val="FF0000"/>
                </a:solidFill>
              </a:rPr>
              <a:t>IR5</a:t>
            </a:r>
            <a:r>
              <a:rPr lang="zh-CN" altLang="en-US" sz="1600" b="0" dirty="0">
                <a:solidFill>
                  <a:srgbClr val="FF0000"/>
                </a:solidFill>
              </a:rPr>
              <a:t>，</a:t>
            </a:r>
            <a:r>
              <a:rPr lang="en-US" altLang="zh-CN" sz="1600" b="0" dirty="0">
                <a:solidFill>
                  <a:srgbClr val="FF0000"/>
                </a:solidFill>
              </a:rPr>
              <a:t>IR6</a:t>
            </a:r>
            <a:r>
              <a:rPr lang="zh-CN" altLang="en-US" sz="1600" b="0" dirty="0">
                <a:solidFill>
                  <a:srgbClr val="FF0000"/>
                </a:solidFill>
              </a:rPr>
              <a:t>，</a:t>
            </a:r>
            <a:r>
              <a:rPr lang="en-US" altLang="zh-CN" sz="1600" b="0" dirty="0" smtClean="0">
                <a:solidFill>
                  <a:srgbClr val="FF0000"/>
                </a:solidFill>
              </a:rPr>
              <a:t>IR7</a:t>
            </a:r>
            <a:r>
              <a:rPr lang="zh-CN" altLang="en-US" sz="1600" b="0" dirty="0" smtClean="0">
                <a:solidFill>
                  <a:srgbClr val="FF0000"/>
                </a:solidFill>
              </a:rPr>
              <a:t>，</a:t>
            </a:r>
            <a:r>
              <a:rPr lang="en-US" altLang="zh-CN" sz="1600" b="0" dirty="0" smtClean="0">
                <a:solidFill>
                  <a:srgbClr val="FF0000"/>
                </a:solidFill>
              </a:rPr>
              <a:t>IR0</a:t>
            </a:r>
            <a:r>
              <a:rPr lang="zh-CN" altLang="en-US" sz="1600" b="0" dirty="0">
                <a:solidFill>
                  <a:srgbClr val="FF0000"/>
                </a:solidFill>
              </a:rPr>
              <a:t>，</a:t>
            </a:r>
            <a:r>
              <a:rPr lang="en-US" altLang="zh-CN" sz="1600" b="0" dirty="0">
                <a:solidFill>
                  <a:srgbClr val="FF0000"/>
                </a:solidFill>
              </a:rPr>
              <a:t>IR1</a:t>
            </a:r>
            <a:r>
              <a:rPr lang="zh-CN" altLang="en-US" sz="1600" b="0" dirty="0">
                <a:solidFill>
                  <a:srgbClr val="FF0000"/>
                </a:solidFill>
              </a:rPr>
              <a:t>，</a:t>
            </a:r>
            <a:r>
              <a:rPr lang="en-US" altLang="zh-CN" sz="1600" b="0" dirty="0">
                <a:solidFill>
                  <a:srgbClr val="FF0000"/>
                </a:solidFill>
              </a:rPr>
              <a:t>IR2</a:t>
            </a:r>
            <a:r>
              <a:rPr lang="zh-CN" altLang="en-US" sz="1600" b="0" dirty="0">
                <a:solidFill>
                  <a:srgbClr val="FF0000"/>
                </a:solidFill>
              </a:rPr>
              <a:t>，</a:t>
            </a:r>
            <a:r>
              <a:rPr lang="en-US" altLang="zh-CN" sz="1600" b="0" dirty="0">
                <a:solidFill>
                  <a:srgbClr val="FF0000"/>
                </a:solidFill>
              </a:rPr>
              <a:t>IR3</a:t>
            </a:r>
            <a:r>
              <a:rPr lang="zh-CN" altLang="en-US" sz="1600" b="0" dirty="0">
                <a:solidFill>
                  <a:srgbClr val="FF0000"/>
                </a:solidFill>
              </a:rPr>
              <a:t>，</a:t>
            </a:r>
            <a:r>
              <a:rPr lang="en-US" altLang="zh-CN" sz="1600" b="0" dirty="0" smtClean="0">
                <a:solidFill>
                  <a:srgbClr val="FF0000"/>
                </a:solidFill>
              </a:rPr>
              <a:t>IR4</a:t>
            </a:r>
            <a:endParaRPr lang="zh-CN" altLang="en-US" sz="1600" dirty="0">
              <a:solidFill>
                <a:srgbClr val="FF0000"/>
              </a:solidFill>
            </a:endParaRPr>
          </a:p>
        </p:txBody>
      </p:sp>
    </p:spTree>
    <p:extLst>
      <p:ext uri="{BB962C8B-B14F-4D97-AF65-F5344CB8AC3E}">
        <p14:creationId xmlns:p14="http://schemas.microsoft.com/office/powerpoint/2010/main" val="468762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Text Box 2"/>
          <p:cNvSpPr txBox="1">
            <a:spLocks noChangeArrowheads="1"/>
          </p:cNvSpPr>
          <p:nvPr/>
        </p:nvSpPr>
        <p:spPr bwMode="auto">
          <a:xfrm>
            <a:off x="467544" y="944724"/>
            <a:ext cx="8242300" cy="5515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b="1" dirty="0">
                <a:solidFill>
                  <a:schemeClr val="accent2"/>
                </a:solidFill>
                <a:latin typeface="Times New Roman" panose="02020603050405020304" pitchFamily="18" charset="0"/>
              </a:rPr>
              <a:t>CPU</a:t>
            </a:r>
            <a:r>
              <a:rPr lang="zh-CN" altLang="en-US" b="1" dirty="0" smtClean="0">
                <a:solidFill>
                  <a:schemeClr val="accent2"/>
                </a:solidFill>
                <a:latin typeface="Times New Roman" panose="02020603050405020304" pitchFamily="18" charset="0"/>
              </a:rPr>
              <a:t>对外部中断</a:t>
            </a:r>
            <a:r>
              <a:rPr lang="zh-CN" altLang="en-US" b="1" dirty="0">
                <a:solidFill>
                  <a:schemeClr val="accent2"/>
                </a:solidFill>
                <a:latin typeface="Times New Roman" panose="02020603050405020304" pitchFamily="18" charset="0"/>
              </a:rPr>
              <a:t>的</a:t>
            </a:r>
            <a:r>
              <a:rPr lang="zh-CN" altLang="en-US" b="1" dirty="0" smtClean="0">
                <a:solidFill>
                  <a:schemeClr val="accent2"/>
                </a:solidFill>
                <a:latin typeface="Times New Roman" panose="02020603050405020304" pitchFamily="18" charset="0"/>
              </a:rPr>
              <a:t>响应步骤</a:t>
            </a:r>
            <a:endParaRPr lang="zh-CN" altLang="en-US" b="1" dirty="0">
              <a:solidFill>
                <a:schemeClr val="accent2"/>
              </a:solidFill>
              <a:latin typeface="Times New Roman" panose="02020603050405020304" pitchFamily="18" charset="0"/>
            </a:endParaRPr>
          </a:p>
          <a:p>
            <a:pPr>
              <a:spcBef>
                <a:spcPct val="10000"/>
              </a:spcBef>
            </a:pPr>
            <a:r>
              <a:rPr lang="zh-CN" altLang="en-US" b="1" dirty="0">
                <a:latin typeface="Times New Roman" panose="02020603050405020304" pitchFamily="18" charset="0"/>
              </a:rPr>
              <a:t>        当外设通过</a:t>
            </a:r>
            <a:r>
              <a:rPr lang="en-US" altLang="zh-CN" b="1" dirty="0">
                <a:latin typeface="Times New Roman" panose="02020603050405020304" pitchFamily="18" charset="0"/>
              </a:rPr>
              <a:t>8259A</a:t>
            </a:r>
            <a:r>
              <a:rPr lang="zh-CN" altLang="en-US" b="1" dirty="0">
                <a:latin typeface="Times New Roman" panose="02020603050405020304" pitchFamily="18" charset="0"/>
              </a:rPr>
              <a:t>向</a:t>
            </a:r>
            <a:r>
              <a:rPr lang="en-US" altLang="zh-CN" b="1" dirty="0">
                <a:latin typeface="Times New Roman" panose="02020603050405020304" pitchFamily="18" charset="0"/>
              </a:rPr>
              <a:t>CPU</a:t>
            </a:r>
            <a:r>
              <a:rPr lang="zh-CN" altLang="en-US" b="1" dirty="0">
                <a:latin typeface="Times New Roman" panose="02020603050405020304" pitchFamily="18" charset="0"/>
              </a:rPr>
              <a:t>提出申请，且</a:t>
            </a:r>
            <a:r>
              <a:rPr lang="en-US" altLang="zh-CN" b="1" dirty="0">
                <a:latin typeface="Times New Roman" panose="02020603050405020304" pitchFamily="18" charset="0"/>
              </a:rPr>
              <a:t>CPU</a:t>
            </a:r>
            <a:r>
              <a:rPr lang="zh-CN" altLang="en-US" b="1" dirty="0">
                <a:latin typeface="Times New Roman" panose="02020603050405020304" pitchFamily="18" charset="0"/>
              </a:rPr>
              <a:t>的</a:t>
            </a:r>
            <a:r>
              <a:rPr lang="en-US" altLang="zh-CN" b="1" dirty="0">
                <a:solidFill>
                  <a:schemeClr val="bg2"/>
                </a:solidFill>
                <a:latin typeface="Times New Roman" panose="02020603050405020304" pitchFamily="18" charset="0"/>
              </a:rPr>
              <a:t>IF=1</a:t>
            </a:r>
            <a:r>
              <a:rPr lang="zh-CN" altLang="en-US" b="1" dirty="0">
                <a:latin typeface="Times New Roman" panose="02020603050405020304" pitchFamily="18" charset="0"/>
              </a:rPr>
              <a:t>时，</a:t>
            </a:r>
            <a:r>
              <a:rPr lang="en-US" altLang="zh-CN" b="1" dirty="0">
                <a:latin typeface="Times New Roman" panose="02020603050405020304" pitchFamily="18" charset="0"/>
              </a:rPr>
              <a:t>CPU</a:t>
            </a:r>
            <a:r>
              <a:rPr lang="zh-CN" altLang="en-US" b="1" dirty="0">
                <a:latin typeface="Times New Roman" panose="02020603050405020304" pitchFamily="18" charset="0"/>
              </a:rPr>
              <a:t>就挂起正在处理的任务，进行中断响应和处理。整个过程如下：</a:t>
            </a:r>
          </a:p>
          <a:p>
            <a:pPr marL="914400" lvl="1" indent="-457200">
              <a:spcBef>
                <a:spcPts val="600"/>
              </a:spcBef>
              <a:buFont typeface="+mj-ea"/>
              <a:buAutoNum type="circleNumDbPlain"/>
            </a:pPr>
            <a:r>
              <a:rPr lang="zh-CN" altLang="en-US" sz="2000" b="1" dirty="0">
                <a:latin typeface="Times New Roman" panose="02020603050405020304" pitchFamily="18" charset="0"/>
              </a:rPr>
              <a:t>响应中断；</a:t>
            </a:r>
            <a:endParaRPr lang="en-US" altLang="zh-CN" sz="2000" b="1" dirty="0">
              <a:latin typeface="Times New Roman" panose="02020603050405020304" pitchFamily="18" charset="0"/>
            </a:endParaRPr>
          </a:p>
          <a:p>
            <a:pPr marL="914400" lvl="1" indent="-457200">
              <a:spcBef>
                <a:spcPts val="600"/>
              </a:spcBef>
              <a:buFont typeface="+mj-ea"/>
              <a:buAutoNum type="circleNumDbPlain"/>
            </a:pPr>
            <a:r>
              <a:rPr lang="zh-CN" altLang="en-US" sz="2000" b="1" dirty="0">
                <a:latin typeface="Times New Roman" panose="02020603050405020304" pitchFamily="18" charset="0"/>
              </a:rPr>
              <a:t>将标志寄存器的内容压栈；</a:t>
            </a:r>
          </a:p>
          <a:p>
            <a:pPr marL="914400" lvl="1" indent="-457200">
              <a:spcBef>
                <a:spcPts val="600"/>
              </a:spcBef>
              <a:buFont typeface="+mj-ea"/>
              <a:buAutoNum type="circleNumDbPlain"/>
            </a:pPr>
            <a:r>
              <a:rPr lang="zh-CN" altLang="en-US" sz="2000" b="1" dirty="0">
                <a:solidFill>
                  <a:srgbClr val="FF0000"/>
                </a:solidFill>
                <a:latin typeface="Times New Roman" panose="02020603050405020304" pitchFamily="18" charset="0"/>
              </a:rPr>
              <a:t>清除中断允许标志位</a:t>
            </a:r>
            <a:r>
              <a:rPr lang="en-US" altLang="zh-CN" sz="2000" b="1" dirty="0">
                <a:solidFill>
                  <a:srgbClr val="FF0000"/>
                </a:solidFill>
                <a:latin typeface="Times New Roman" panose="02020603050405020304" pitchFamily="18" charset="0"/>
              </a:rPr>
              <a:t>IF</a:t>
            </a:r>
            <a:r>
              <a:rPr lang="zh-CN" altLang="en-US" sz="2000" b="1" dirty="0">
                <a:solidFill>
                  <a:srgbClr val="FF0000"/>
                </a:solidFill>
                <a:latin typeface="Times New Roman" panose="02020603050405020304" pitchFamily="18" charset="0"/>
              </a:rPr>
              <a:t>和陷阱标志位</a:t>
            </a:r>
            <a:r>
              <a:rPr lang="en-US" altLang="zh-CN" sz="2000" b="1" dirty="0">
                <a:solidFill>
                  <a:srgbClr val="FF0000"/>
                </a:solidFill>
                <a:latin typeface="Times New Roman" panose="02020603050405020304" pitchFamily="18" charset="0"/>
              </a:rPr>
              <a:t>TF</a:t>
            </a:r>
            <a:r>
              <a:rPr lang="zh-CN" altLang="en-US" sz="2000" b="1" dirty="0">
                <a:solidFill>
                  <a:srgbClr val="FF0000"/>
                </a:solidFill>
                <a:latin typeface="Times New Roman" panose="02020603050405020304" pitchFamily="18" charset="0"/>
              </a:rPr>
              <a:t>；</a:t>
            </a:r>
          </a:p>
          <a:p>
            <a:pPr marL="914400" lvl="1" indent="-457200">
              <a:spcBef>
                <a:spcPts val="600"/>
              </a:spcBef>
              <a:buFont typeface="+mj-ea"/>
              <a:buAutoNum type="circleNumDbPlain"/>
            </a:pPr>
            <a:r>
              <a:rPr lang="zh-CN" altLang="en-US" sz="2000" b="1" dirty="0">
                <a:latin typeface="Times New Roman" panose="02020603050405020304" pitchFamily="18" charset="0"/>
              </a:rPr>
              <a:t>将代码段寄存器</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和指令指针</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的内容压栈；</a:t>
            </a:r>
          </a:p>
          <a:p>
            <a:pPr marL="914400" lvl="1" indent="-457200">
              <a:spcBef>
                <a:spcPts val="600"/>
              </a:spcBef>
              <a:buFont typeface="+mj-ea"/>
              <a:buAutoNum type="circleNumDbPlain"/>
            </a:pPr>
            <a:r>
              <a:rPr lang="zh-CN" altLang="en-US" sz="2000" b="1" dirty="0" smtClean="0">
                <a:latin typeface="Times New Roman" panose="02020603050405020304" pitchFamily="18" charset="0"/>
              </a:rPr>
              <a:t>根据中断码</a:t>
            </a:r>
            <a:r>
              <a:rPr lang="zh-CN" altLang="en-US" sz="2000" b="1" dirty="0">
                <a:latin typeface="Times New Roman" panose="02020603050405020304" pitchFamily="18" charset="0"/>
              </a:rPr>
              <a:t>找到服务程序入口，且调用服务程序；</a:t>
            </a:r>
          </a:p>
          <a:p>
            <a:pPr marL="914400" lvl="1" indent="-457200">
              <a:spcBef>
                <a:spcPts val="600"/>
              </a:spcBef>
              <a:buFont typeface="+mj-ea"/>
              <a:buAutoNum type="circleNumDbPlain"/>
            </a:pPr>
            <a:r>
              <a:rPr lang="zh-CN" altLang="en-US" sz="2000" b="1" dirty="0">
                <a:latin typeface="Times New Roman" panose="02020603050405020304" pitchFamily="18" charset="0"/>
              </a:rPr>
              <a:t>执行用户中断服务程序；</a:t>
            </a:r>
          </a:p>
          <a:p>
            <a:pPr marL="914400" lvl="1" indent="-457200">
              <a:spcBef>
                <a:spcPts val="600"/>
              </a:spcBef>
              <a:buFont typeface="+mj-ea"/>
              <a:buAutoNum type="circleNumDbPlain"/>
            </a:pPr>
            <a:r>
              <a:rPr lang="zh-CN" altLang="en-US" sz="2000" b="1" dirty="0">
                <a:latin typeface="Times New Roman" panose="02020603050405020304" pitchFamily="18" charset="0"/>
              </a:rPr>
              <a:t>将保存在栈中的</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的内容从栈中弹回到</a:t>
            </a:r>
            <a:r>
              <a:rPr lang="en-US" altLang="zh-CN" sz="2000" b="1" dirty="0">
                <a:latin typeface="Times New Roman" panose="02020603050405020304" pitchFamily="18" charset="0"/>
              </a:rPr>
              <a:t>IP</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CS</a:t>
            </a:r>
            <a:r>
              <a:rPr lang="zh-CN" altLang="en-US" sz="2000" b="1" dirty="0">
                <a:latin typeface="Times New Roman" panose="02020603050405020304" pitchFamily="18" charset="0"/>
              </a:rPr>
              <a:t>；</a:t>
            </a:r>
          </a:p>
          <a:p>
            <a:pPr marL="914400" lvl="1" indent="-457200">
              <a:spcBef>
                <a:spcPts val="600"/>
              </a:spcBef>
              <a:buFont typeface="+mj-ea"/>
              <a:buAutoNum type="circleNumDbPlain"/>
            </a:pPr>
            <a:r>
              <a:rPr lang="zh-CN" altLang="en-US" sz="2000" b="1" dirty="0">
                <a:latin typeface="Times New Roman" panose="02020603050405020304" pitchFamily="18" charset="0"/>
              </a:rPr>
              <a:t>将保存在栈中的标志寄存器的内容从栈中弹回到标志寄存器；</a:t>
            </a:r>
          </a:p>
          <a:p>
            <a:pPr marL="914400" lvl="1" indent="-457200">
              <a:spcBef>
                <a:spcPts val="600"/>
              </a:spcBef>
              <a:buFont typeface="+mj-ea"/>
              <a:buAutoNum type="circleNumDbPlain"/>
            </a:pPr>
            <a:r>
              <a:rPr lang="zh-CN" altLang="en-US" sz="2000" b="1" dirty="0">
                <a:latin typeface="Times New Roman" panose="02020603050405020304" pitchFamily="18" charset="0"/>
              </a:rPr>
              <a:t>从中断返回。</a:t>
            </a:r>
          </a:p>
          <a:p>
            <a:pPr>
              <a:spcBef>
                <a:spcPts val="600"/>
              </a:spcBef>
            </a:pPr>
            <a:r>
              <a:rPr lang="zh-CN" altLang="en-US" b="1" dirty="0">
                <a:latin typeface="Times New Roman" panose="02020603050405020304" pitchFamily="18" charset="0"/>
              </a:rPr>
              <a:t>      以上过程的</a:t>
            </a:r>
            <a:r>
              <a:rPr lang="en-US" altLang="zh-CN" b="1" dirty="0">
                <a:latin typeface="Times New Roman" panose="02020603050405020304" pitchFamily="18" charset="0"/>
              </a:rPr>
              <a:t>1</a:t>
            </a:r>
            <a:r>
              <a:rPr lang="en-US" altLang="zh-CN" b="1" dirty="0">
                <a:solidFill>
                  <a:schemeClr val="bg2"/>
                </a:solidFill>
                <a:latin typeface="Times New Roman" panose="02020603050405020304" pitchFamily="18" charset="0"/>
              </a:rPr>
              <a:t>~6</a:t>
            </a:r>
            <a:r>
              <a:rPr lang="zh-CN" altLang="en-US" b="1" dirty="0">
                <a:latin typeface="Times New Roman" panose="02020603050405020304" pitchFamily="18" charset="0"/>
              </a:rPr>
              <a:t>由硬件自动完成，</a:t>
            </a:r>
            <a:r>
              <a:rPr lang="en-US" altLang="zh-CN" b="1" dirty="0">
                <a:latin typeface="Times New Roman" panose="02020603050405020304" pitchFamily="18" charset="0"/>
              </a:rPr>
              <a:t>7</a:t>
            </a:r>
            <a:r>
              <a:rPr lang="en-US" altLang="zh-CN" b="1" dirty="0">
                <a:solidFill>
                  <a:schemeClr val="bg2"/>
                </a:solidFill>
                <a:latin typeface="Times New Roman" panose="02020603050405020304" pitchFamily="18" charset="0"/>
              </a:rPr>
              <a:t>~9</a:t>
            </a:r>
            <a:r>
              <a:rPr lang="zh-CN" altLang="en-US" b="1" dirty="0">
                <a:latin typeface="Times New Roman" panose="02020603050405020304" pitchFamily="18" charset="0"/>
              </a:rPr>
              <a:t>执行</a:t>
            </a:r>
            <a:r>
              <a:rPr lang="en-US" altLang="zh-CN" b="1" dirty="0">
                <a:solidFill>
                  <a:schemeClr val="tx2"/>
                </a:solidFill>
                <a:latin typeface="Times New Roman" panose="02020603050405020304" pitchFamily="18" charset="0"/>
              </a:rPr>
              <a:t>IRET</a:t>
            </a:r>
            <a:r>
              <a:rPr lang="zh-CN" altLang="en-US" b="1" dirty="0">
                <a:latin typeface="Times New Roman" panose="02020603050405020304" pitchFamily="18" charset="0"/>
              </a:rPr>
              <a:t>指令实现。</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Text Box 3"/>
          <p:cNvSpPr txBox="1">
            <a:spLocks noChangeArrowheads="1"/>
          </p:cNvSpPr>
          <p:nvPr/>
        </p:nvSpPr>
        <p:spPr bwMode="auto">
          <a:xfrm>
            <a:off x="2927176" y="108874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主程序</a:t>
            </a:r>
          </a:p>
        </p:txBody>
      </p:sp>
      <p:sp>
        <p:nvSpPr>
          <p:cNvPr id="475140" name="Line 4"/>
          <p:cNvSpPr>
            <a:spLocks noChangeShapeType="1"/>
          </p:cNvSpPr>
          <p:nvPr/>
        </p:nvSpPr>
        <p:spPr bwMode="auto">
          <a:xfrm>
            <a:off x="3536776" y="1774540"/>
            <a:ext cx="0" cy="16002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1" name="Line 5"/>
          <p:cNvSpPr>
            <a:spLocks noChangeShapeType="1"/>
          </p:cNvSpPr>
          <p:nvPr/>
        </p:nvSpPr>
        <p:spPr bwMode="auto">
          <a:xfrm>
            <a:off x="3536776" y="3679540"/>
            <a:ext cx="0" cy="16002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2" name="Line 6"/>
          <p:cNvSpPr>
            <a:spLocks noChangeShapeType="1"/>
          </p:cNvSpPr>
          <p:nvPr/>
        </p:nvSpPr>
        <p:spPr bwMode="auto">
          <a:xfrm>
            <a:off x="5746576" y="2460340"/>
            <a:ext cx="0" cy="20574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3" name="Line 7"/>
          <p:cNvSpPr>
            <a:spLocks noChangeShapeType="1"/>
          </p:cNvSpPr>
          <p:nvPr/>
        </p:nvSpPr>
        <p:spPr bwMode="auto">
          <a:xfrm flipV="1">
            <a:off x="3689176" y="2307940"/>
            <a:ext cx="1981200" cy="9906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4" name="Text Box 8"/>
          <p:cNvSpPr txBox="1">
            <a:spLocks noChangeArrowheads="1"/>
          </p:cNvSpPr>
          <p:nvPr/>
        </p:nvSpPr>
        <p:spPr bwMode="auto">
          <a:xfrm>
            <a:off x="5975176" y="2161890"/>
            <a:ext cx="1447800" cy="2660650"/>
          </a:xfrm>
          <a:prstGeom prst="rect">
            <a:avLst/>
          </a:prstGeom>
          <a:noFill/>
          <a:ln w="12700" cap="sq">
            <a:solidFill>
              <a:schemeClr val="accent2"/>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en-US" altLang="zh-CN" b="1">
              <a:solidFill>
                <a:schemeClr val="bg2"/>
              </a:solidFill>
              <a:latin typeface="Times New Roman" panose="02020603050405020304" pitchFamily="18" charset="0"/>
            </a:endParaRPr>
          </a:p>
          <a:p>
            <a:pPr>
              <a:spcBef>
                <a:spcPct val="50000"/>
              </a:spcBef>
            </a:pPr>
            <a:endParaRPr lang="zh-CN" altLang="zh-CN" b="1">
              <a:solidFill>
                <a:schemeClr val="bg2"/>
              </a:solidFill>
              <a:latin typeface="Times New Roman" panose="02020603050405020304" pitchFamily="18" charset="0"/>
            </a:endParaRPr>
          </a:p>
          <a:p>
            <a:pPr>
              <a:spcBef>
                <a:spcPct val="50000"/>
              </a:spcBef>
            </a:pPr>
            <a:r>
              <a:rPr lang="en-US" altLang="zh-CN" b="1">
                <a:solidFill>
                  <a:schemeClr val="bg2"/>
                </a:solidFill>
                <a:latin typeface="Times New Roman" panose="02020603050405020304" pitchFamily="18" charset="0"/>
              </a:rPr>
              <a:t>IRET</a:t>
            </a:r>
          </a:p>
        </p:txBody>
      </p:sp>
      <p:sp>
        <p:nvSpPr>
          <p:cNvPr id="475145" name="Text Box 9"/>
          <p:cNvSpPr txBox="1">
            <a:spLocks noChangeArrowheads="1"/>
          </p:cNvSpPr>
          <p:nvPr/>
        </p:nvSpPr>
        <p:spPr bwMode="auto">
          <a:xfrm>
            <a:off x="5670376" y="162849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中断服务程序</a:t>
            </a:r>
          </a:p>
        </p:txBody>
      </p:sp>
      <p:sp>
        <p:nvSpPr>
          <p:cNvPr id="475146" name="Line 10"/>
          <p:cNvSpPr>
            <a:spLocks noChangeShapeType="1"/>
          </p:cNvSpPr>
          <p:nvPr/>
        </p:nvSpPr>
        <p:spPr bwMode="auto">
          <a:xfrm flipH="1" flipV="1">
            <a:off x="3612976" y="3679540"/>
            <a:ext cx="1905000" cy="762000"/>
          </a:xfrm>
          <a:prstGeom prst="line">
            <a:avLst/>
          </a:prstGeom>
          <a:noFill/>
          <a:ln w="28575" cap="sq">
            <a:solidFill>
              <a:schemeClr val="bg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7" name="AutoShape 11"/>
          <p:cNvSpPr/>
          <p:nvPr/>
        </p:nvSpPr>
        <p:spPr bwMode="auto">
          <a:xfrm>
            <a:off x="1022176" y="3908140"/>
            <a:ext cx="914400" cy="469900"/>
          </a:xfrm>
          <a:prstGeom prst="accentCallout1">
            <a:avLst>
              <a:gd name="adj1" fmla="val 24324"/>
              <a:gd name="adj2" fmla="val 108333"/>
              <a:gd name="adj3" fmla="val -72972"/>
              <a:gd name="adj4" fmla="val 267537"/>
            </a:avLst>
          </a:prstGeom>
          <a:solidFill>
            <a:schemeClr val="accent1"/>
          </a:solidFill>
          <a:ln w="12700" cap="sq">
            <a:solidFill>
              <a:srgbClr val="00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b="1">
                <a:latin typeface="Times New Roman" panose="02020603050405020304" pitchFamily="18" charset="0"/>
              </a:rPr>
              <a:t>断点</a:t>
            </a:r>
          </a:p>
        </p:txBody>
      </p:sp>
      <p:sp>
        <p:nvSpPr>
          <p:cNvPr id="475148" name="Line 12"/>
          <p:cNvSpPr>
            <a:spLocks noChangeShapeType="1"/>
          </p:cNvSpPr>
          <p:nvPr/>
        </p:nvSpPr>
        <p:spPr bwMode="auto">
          <a:xfrm>
            <a:off x="1631776" y="3146140"/>
            <a:ext cx="1676400" cy="0"/>
          </a:xfrm>
          <a:prstGeom prst="line">
            <a:avLst/>
          </a:prstGeom>
          <a:noFill/>
          <a:ln w="19050">
            <a:solidFill>
              <a:srgbClr val="FF3300"/>
            </a:solidFill>
            <a:prstDash val="sysDot"/>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49" name="Text Box 13"/>
          <p:cNvSpPr txBox="1">
            <a:spLocks noChangeArrowheads="1"/>
          </p:cNvSpPr>
          <p:nvPr/>
        </p:nvSpPr>
        <p:spPr bwMode="auto">
          <a:xfrm>
            <a:off x="1707976" y="263179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Times New Roman" panose="02020603050405020304" pitchFamily="18" charset="0"/>
              </a:rPr>
              <a:t>中断请求</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1707976" y="5782673"/>
            <a:ext cx="5753498" cy="461665"/>
          </a:xfrm>
          <a:prstGeom prst="rect">
            <a:avLst/>
          </a:prstGeom>
          <a:noFill/>
        </p:spPr>
        <p:txBody>
          <a:bodyPr wrap="none" rtlCol="0">
            <a:spAutoFit/>
          </a:bodyPr>
          <a:lstStyle/>
          <a:p>
            <a:r>
              <a:rPr lang="zh-CN" altLang="en-US" dirty="0"/>
              <a:t>中断服务程序和子程序的调用方式类似。</a:t>
            </a:r>
          </a:p>
        </p:txBody>
      </p:sp>
    </p:spTree>
    <p:extLst>
      <p:ext uri="{BB962C8B-B14F-4D97-AF65-F5344CB8AC3E}">
        <p14:creationId xmlns:p14="http://schemas.microsoft.com/office/powerpoint/2010/main" val="4219599404"/>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ChangeArrowheads="1"/>
          </p:cNvSpPr>
          <p:nvPr/>
        </p:nvSpPr>
        <p:spPr bwMode="auto">
          <a:xfrm>
            <a:off x="431540" y="908720"/>
            <a:ext cx="8239125" cy="579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algn="just" eaLnBrk="0" hangingPunct="0">
              <a:spcBef>
                <a:spcPct val="30000"/>
              </a:spcBef>
            </a:pPr>
            <a:r>
              <a:rPr lang="zh-CN" altLang="en-US" sz="2200" b="0" dirty="0">
                <a:latin typeface="华文宋体" panose="02010600040101010101" pitchFamily="2" charset="-122"/>
                <a:ea typeface="华文宋体" panose="02010600040101010101" pitchFamily="2" charset="-122"/>
              </a:rPr>
              <a:t>中断和子程序的比较</a:t>
            </a:r>
          </a:p>
          <a:p>
            <a:pPr algn="just" eaLnBrk="0" hangingPunct="0">
              <a:spcBef>
                <a:spcPct val="30000"/>
              </a:spcBef>
            </a:pPr>
            <a:r>
              <a:rPr kumimoji="0" lang="zh-CN" altLang="en-US" sz="2200" b="0" dirty="0" smtClean="0">
                <a:latin typeface="华文宋体" panose="02010600040101010101" pitchFamily="2" charset="-122"/>
                <a:ea typeface="华文宋体" panose="02010600040101010101" pitchFamily="2" charset="-122"/>
              </a:rPr>
              <a:t>        中断</a:t>
            </a:r>
            <a:r>
              <a:rPr kumimoji="0" lang="zh-CN" altLang="en-US" sz="2200" b="0" dirty="0">
                <a:latin typeface="华文宋体" panose="02010600040101010101" pitchFamily="2" charset="-122"/>
                <a:ea typeface="华文宋体" panose="02010600040101010101" pitchFamily="2" charset="-122"/>
              </a:rPr>
              <a:t>和子程序调用之间有其相似和不同之处。它们的工作过程非常相似，即：暂停当前程序的执行，转而执行另一程序段，当该程序段执行完时，</a:t>
            </a:r>
            <a:r>
              <a:rPr kumimoji="0" lang="en-US" altLang="zh-CN" sz="2200" b="0" dirty="0">
                <a:latin typeface="华文宋体" panose="02010600040101010101" pitchFamily="2" charset="-122"/>
                <a:ea typeface="华文宋体" panose="02010600040101010101" pitchFamily="2" charset="-122"/>
              </a:rPr>
              <a:t>CPU</a:t>
            </a:r>
            <a:r>
              <a:rPr kumimoji="0" lang="zh-CN" altLang="en-US" sz="2200" b="0" dirty="0">
                <a:latin typeface="华文宋体" panose="02010600040101010101" pitchFamily="2" charset="-122"/>
                <a:ea typeface="华文宋体" panose="02010600040101010101" pitchFamily="2" charset="-122"/>
              </a:rPr>
              <a:t>都自动恢复原程序的执行</a:t>
            </a:r>
            <a:r>
              <a:rPr kumimoji="0" lang="zh-CN" altLang="en-US" sz="2200" b="0" dirty="0" smtClean="0">
                <a:latin typeface="华文宋体" panose="02010600040101010101" pitchFamily="2" charset="-122"/>
                <a:ea typeface="华文宋体" panose="02010600040101010101" pitchFamily="2" charset="-122"/>
              </a:rPr>
              <a:t>。它们</a:t>
            </a:r>
            <a:r>
              <a:rPr kumimoji="0" lang="zh-CN" altLang="en-US" sz="2200" b="0" dirty="0">
                <a:latin typeface="华文宋体" panose="02010600040101010101" pitchFamily="2" charset="-122"/>
                <a:ea typeface="华文宋体" panose="02010600040101010101" pitchFamily="2" charset="-122"/>
              </a:rPr>
              <a:t>的主要差异有：</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子程序调用一定是程序员在编写源程序时事先安排好的，是可知的，而中断是由中断源根据自身的需要产生的，是不可预见的（用指令</a:t>
            </a:r>
            <a:r>
              <a:rPr kumimoji="0" lang="en-US" altLang="zh-CN" sz="2200" b="0" dirty="0">
                <a:latin typeface="华文宋体" panose="02010600040101010101" pitchFamily="2" charset="-122"/>
                <a:ea typeface="华文宋体" panose="02010600040101010101" pitchFamily="2" charset="-122"/>
              </a:rPr>
              <a:t>INT</a:t>
            </a:r>
            <a:r>
              <a:rPr kumimoji="0" lang="zh-CN" altLang="en-US" sz="2200" b="0" dirty="0">
                <a:latin typeface="华文宋体" panose="02010600040101010101" pitchFamily="2" charset="-122"/>
                <a:ea typeface="华文宋体" panose="02010600040101010101" pitchFamily="2" charset="-122"/>
              </a:rPr>
              <a:t>引起的中断除外）； </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子程序调用是用</a:t>
            </a:r>
            <a:r>
              <a:rPr kumimoji="0" lang="en-US" altLang="zh-CN" sz="2200" b="0" dirty="0">
                <a:latin typeface="华文宋体" panose="02010600040101010101" pitchFamily="2" charset="-122"/>
                <a:ea typeface="华文宋体" panose="02010600040101010101" pitchFamily="2" charset="-122"/>
              </a:rPr>
              <a:t>CALL</a:t>
            </a:r>
            <a:r>
              <a:rPr kumimoji="0" lang="zh-CN" altLang="en-US" sz="2200" b="0" dirty="0">
                <a:latin typeface="华文宋体" panose="02010600040101010101" pitchFamily="2" charset="-122"/>
                <a:ea typeface="华文宋体" panose="02010600040101010101" pitchFamily="2" charset="-122"/>
              </a:rPr>
              <a:t>指令来实现的，但没有调用中断的指令，只有发出中断请求的事件（指令</a:t>
            </a:r>
            <a:r>
              <a:rPr kumimoji="0" lang="en-US" altLang="zh-CN" sz="2200" b="0" dirty="0">
                <a:latin typeface="华文宋体" panose="02010600040101010101" pitchFamily="2" charset="-122"/>
                <a:ea typeface="华文宋体" panose="02010600040101010101" pitchFamily="2" charset="-122"/>
              </a:rPr>
              <a:t>INT</a:t>
            </a:r>
            <a:r>
              <a:rPr kumimoji="0" lang="zh-CN" altLang="en-US" sz="2200" b="0" dirty="0">
                <a:latin typeface="华文宋体" panose="02010600040101010101" pitchFamily="2" charset="-122"/>
                <a:ea typeface="华文宋体" panose="02010600040101010101" pitchFamily="2" charset="-122"/>
              </a:rPr>
              <a:t>是发出内部中断信号，而不要理解为调用中断服务程序）； </a:t>
            </a:r>
          </a:p>
          <a:p>
            <a:pPr marL="457200" indent="-457200" algn="just" eaLnBrk="0" hangingPunct="0">
              <a:spcBef>
                <a:spcPct val="30000"/>
              </a:spcBef>
              <a:buFont typeface="+mj-lt"/>
              <a:buAutoNum type="arabicPeriod"/>
            </a:pPr>
            <a:r>
              <a:rPr kumimoji="0" lang="zh-CN" altLang="en-US" sz="2200" b="0" dirty="0">
                <a:latin typeface="华文宋体" panose="02010600040101010101" pitchFamily="2" charset="-122"/>
                <a:ea typeface="华文宋体" panose="02010600040101010101" pitchFamily="2" charset="-122"/>
              </a:rPr>
              <a:t>子程序的返回指令是</a:t>
            </a:r>
            <a:r>
              <a:rPr kumimoji="0" lang="en-US" altLang="zh-CN" sz="2200" b="0" dirty="0">
                <a:latin typeface="华文宋体" panose="02010600040101010101" pitchFamily="2" charset="-122"/>
                <a:ea typeface="华文宋体" panose="02010600040101010101" pitchFamily="2" charset="-122"/>
              </a:rPr>
              <a:t>RET</a:t>
            </a:r>
            <a:r>
              <a:rPr kumimoji="0" lang="zh-CN" altLang="en-US" sz="2200" b="0" dirty="0">
                <a:latin typeface="华文宋体" panose="02010600040101010101" pitchFamily="2" charset="-122"/>
                <a:ea typeface="华文宋体" panose="02010600040101010101" pitchFamily="2" charset="-122"/>
              </a:rPr>
              <a:t>，而中断服务程序的返回指令是</a:t>
            </a:r>
            <a:r>
              <a:rPr kumimoji="0" lang="en-US" altLang="zh-CN" sz="2200" b="0" dirty="0">
                <a:latin typeface="华文宋体" panose="02010600040101010101" pitchFamily="2" charset="-122"/>
                <a:ea typeface="华文宋体" panose="02010600040101010101" pitchFamily="2" charset="-122"/>
              </a:rPr>
              <a:t>IRET</a:t>
            </a:r>
            <a:r>
              <a:rPr lang="zh-CN" altLang="en-US" sz="2200" b="0" dirty="0">
                <a:latin typeface="华文宋体" panose="02010600040101010101" pitchFamily="2" charset="-122"/>
                <a:ea typeface="华文宋体" panose="02010600040101010101" pitchFamily="2" charset="-122"/>
              </a:rPr>
              <a:t>。中断处理程序会将</a:t>
            </a:r>
            <a:r>
              <a:rPr lang="en-US" altLang="zh-CN" sz="2200" b="0" dirty="0">
                <a:latin typeface="华文宋体" panose="02010600040101010101" pitchFamily="2" charset="-122"/>
                <a:ea typeface="华文宋体" panose="02010600040101010101" pitchFamily="2" charset="-122"/>
              </a:rPr>
              <a:t>Flag</a:t>
            </a:r>
            <a:r>
              <a:rPr lang="zh-CN" altLang="en-US" sz="2200" b="0" dirty="0">
                <a:latin typeface="华文宋体" panose="02010600040101010101" pitchFamily="2" charset="-122"/>
                <a:ea typeface="华文宋体" panose="02010600040101010101" pitchFamily="2" charset="-122"/>
              </a:rPr>
              <a:t>入栈，并清除</a:t>
            </a:r>
            <a:r>
              <a:rPr lang="en-US" altLang="zh-CN" sz="2200" b="0" dirty="0">
                <a:latin typeface="华文宋体" panose="02010600040101010101" pitchFamily="2" charset="-122"/>
                <a:ea typeface="华文宋体" panose="02010600040101010101" pitchFamily="2" charset="-122"/>
              </a:rPr>
              <a:t>IF</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TF</a:t>
            </a:r>
            <a:r>
              <a:rPr lang="zh-CN" altLang="en-US" sz="2200" b="0" dirty="0" smtClean="0">
                <a:latin typeface="华文宋体" panose="02010600040101010101" pitchFamily="2" charset="-122"/>
                <a:ea typeface="华文宋体" panose="02010600040101010101" pitchFamily="2" charset="-122"/>
              </a:rPr>
              <a:t>标志；</a:t>
            </a:r>
          </a:p>
          <a:p>
            <a:pPr marL="457200" indent="-457200" algn="just" eaLnBrk="0" hangingPunct="0">
              <a:spcBef>
                <a:spcPct val="30000"/>
              </a:spcBef>
              <a:buFont typeface="+mj-lt"/>
              <a:buAutoNum type="arabicPeriod"/>
            </a:pPr>
            <a:r>
              <a:rPr kumimoji="0" lang="zh-CN" altLang="en-US" sz="2200" b="0" dirty="0" smtClean="0">
                <a:latin typeface="华文宋体" panose="02010600040101010101" pitchFamily="2" charset="-122"/>
                <a:ea typeface="华文宋体" panose="02010600040101010101" pitchFamily="2" charset="-122"/>
              </a:rPr>
              <a:t>在通常情况下，子程序是由</a:t>
            </a:r>
            <a:r>
              <a:rPr lang="zh-CN" altLang="en-US" sz="2200" b="0" dirty="0" smtClean="0">
                <a:solidFill>
                  <a:srgbClr val="FF0000"/>
                </a:solidFill>
                <a:latin typeface="华文宋体" panose="02010600040101010101" pitchFamily="2" charset="-122"/>
                <a:ea typeface="华文宋体" panose="02010600040101010101" pitchFamily="2" charset="-122"/>
              </a:rPr>
              <a:t>应用软件</a:t>
            </a:r>
            <a:r>
              <a:rPr kumimoji="0" lang="zh-CN" altLang="en-US" sz="2200" b="0" dirty="0" smtClean="0">
                <a:latin typeface="华文宋体" panose="02010600040101010101" pitchFamily="2" charset="-122"/>
                <a:ea typeface="华文宋体" panose="02010600040101010101" pitchFamily="2" charset="-122"/>
              </a:rPr>
              <a:t>的开发者编写的，而中断服务程序是由</a:t>
            </a:r>
            <a:r>
              <a:rPr kumimoji="0" lang="zh-CN" altLang="en-US" sz="2200" b="0" dirty="0" smtClean="0">
                <a:solidFill>
                  <a:srgbClr val="FF0000"/>
                </a:solidFill>
                <a:latin typeface="华文宋体" panose="02010600040101010101" pitchFamily="2" charset="-122"/>
                <a:ea typeface="华文宋体" panose="02010600040101010101" pitchFamily="2" charset="-122"/>
              </a:rPr>
              <a:t>系统软件</a:t>
            </a:r>
            <a:r>
              <a:rPr kumimoji="0" lang="zh-CN" altLang="en-US" sz="2200" b="0" dirty="0" smtClean="0">
                <a:latin typeface="华文宋体" panose="02010600040101010101" pitchFamily="2" charset="-122"/>
                <a:ea typeface="华文宋体" panose="02010600040101010101" pitchFamily="2" charset="-122"/>
              </a:rPr>
              <a:t>设计者编写的。  </a:t>
            </a:r>
            <a:endParaRPr kumimoji="0" lang="zh-CN" altLang="en-US" sz="2200" b="0" dirty="0">
              <a:latin typeface="华文宋体" panose="02010600040101010101" pitchFamily="2" charset="-122"/>
              <a:ea typeface="华文宋体" panose="02010600040101010101" pitchFamily="2"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52067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17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17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1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539552" y="1414512"/>
            <a:ext cx="378042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dirty="0">
                <a:solidFill>
                  <a:srgbClr val="FF0000"/>
                </a:solidFill>
              </a:rPr>
              <a:t>中断向量表：中断服务程序的入口地址。</a:t>
            </a:r>
            <a:r>
              <a:rPr lang="en-US" altLang="zh-CN" b="0" dirty="0">
                <a:latin typeface="Times New Roman" panose="02020603050405020304" pitchFamily="18" charset="0"/>
              </a:rPr>
              <a:t>    </a:t>
            </a:r>
          </a:p>
          <a:p>
            <a:pPr marL="342900" indent="-342900" algn="just">
              <a:spcBef>
                <a:spcPct val="50000"/>
              </a:spcBef>
              <a:buFont typeface="Wingdings" panose="05000000000000000000" pitchFamily="2" charset="2"/>
              <a:buChar char="u"/>
            </a:pPr>
            <a:r>
              <a:rPr lang="en-US" altLang="zh-CN" sz="2000" b="0" dirty="0">
                <a:latin typeface="Times New Roman" panose="02020603050405020304" pitchFamily="18" charset="0"/>
              </a:rPr>
              <a:t>8086/8088</a:t>
            </a:r>
            <a:r>
              <a:rPr lang="zh-CN" altLang="en-US" sz="2000" b="0" dirty="0">
                <a:latin typeface="Times New Roman" panose="02020603050405020304" pitchFamily="18" charset="0"/>
              </a:rPr>
              <a:t>在其内存的前</a:t>
            </a:r>
            <a:r>
              <a:rPr lang="en-US" altLang="zh-CN" sz="2000" b="0" dirty="0">
                <a:latin typeface="Times New Roman" panose="02020603050405020304" pitchFamily="18" charset="0"/>
              </a:rPr>
              <a:t>1K</a:t>
            </a:r>
            <a:r>
              <a:rPr lang="zh-CN" altLang="en-US" sz="2000" b="0" dirty="0">
                <a:latin typeface="Times New Roman" panose="02020603050405020304" pitchFamily="18" charset="0"/>
              </a:rPr>
              <a:t>字节（地址为</a:t>
            </a:r>
            <a:r>
              <a:rPr lang="en-US" altLang="zh-CN" sz="2000" b="0" dirty="0">
                <a:latin typeface="Times New Roman" panose="02020603050405020304" pitchFamily="18" charset="0"/>
              </a:rPr>
              <a:t>0000H~03FFH</a:t>
            </a:r>
            <a:r>
              <a:rPr lang="zh-CN" altLang="en-US" sz="2000" b="0" dirty="0">
                <a:latin typeface="Times New Roman" panose="02020603050405020304" pitchFamily="18" charset="0"/>
              </a:rPr>
              <a:t>）建立了一个中断向量表。</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表中内容分为</a:t>
            </a:r>
            <a:r>
              <a:rPr lang="en-US" altLang="zh-CN" sz="2000" b="0" dirty="0">
                <a:latin typeface="Times New Roman" panose="02020603050405020304" pitchFamily="18" charset="0"/>
              </a:rPr>
              <a:t>256</a:t>
            </a:r>
            <a:r>
              <a:rPr lang="zh-CN" altLang="en-US" sz="2000" b="0" dirty="0">
                <a:latin typeface="Times New Roman" panose="02020603050405020304" pitchFamily="18" charset="0"/>
              </a:rPr>
              <a:t>项，对应于类型号</a:t>
            </a:r>
            <a:r>
              <a:rPr lang="en-US" altLang="zh-CN" sz="2000" b="0" dirty="0">
                <a:latin typeface="Times New Roman" panose="02020603050405020304" pitchFamily="18" charset="0"/>
              </a:rPr>
              <a:t>0~255</a:t>
            </a:r>
            <a:r>
              <a:rPr lang="zh-CN" altLang="en-US"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每一项占用</a:t>
            </a:r>
            <a:r>
              <a:rPr lang="en-US" altLang="zh-CN" sz="2000" b="0" dirty="0">
                <a:latin typeface="Times New Roman" panose="02020603050405020304" pitchFamily="18" charset="0"/>
              </a:rPr>
              <a:t>4</a:t>
            </a:r>
            <a:r>
              <a:rPr lang="zh-CN" altLang="en-US" sz="2000" b="0" dirty="0">
                <a:latin typeface="Times New Roman" panose="02020603050405020304" pitchFamily="18" charset="0"/>
              </a:rPr>
              <a:t>个字节单元，用来存放相应类型的中断服务程序的入口地址。</a:t>
            </a:r>
            <a:endParaRPr lang="en-US" altLang="zh-CN" sz="2000" b="0" dirty="0">
              <a:latin typeface="Times New Roman" panose="02020603050405020304" pitchFamily="18" charset="0"/>
            </a:endParaRPr>
          </a:p>
          <a:p>
            <a:pPr marL="342900" indent="-342900" algn="just">
              <a:spcBef>
                <a:spcPct val="50000"/>
              </a:spcBef>
              <a:buFont typeface="Wingdings" panose="05000000000000000000" pitchFamily="2" charset="2"/>
              <a:buChar char="u"/>
            </a:pPr>
            <a:r>
              <a:rPr lang="zh-CN" altLang="en-US" sz="2000" b="0" dirty="0">
                <a:latin typeface="Times New Roman" panose="02020603050405020304" pitchFamily="18" charset="0"/>
              </a:rPr>
              <a:t>高两个字节存放服务程序的入口地址的段地址部分。低两个字节存放偏移地址。</a:t>
            </a:r>
            <a:endParaRPr lang="zh-CN" altLang="en-US" sz="2800" b="1" dirty="0">
              <a:latin typeface="Times New Roman" panose="02020603050405020304" pitchFamily="18" charset="0"/>
            </a:endParaRPr>
          </a:p>
        </p:txBody>
      </p:sp>
      <p:grpSp>
        <p:nvGrpSpPr>
          <p:cNvPr id="480295" name="Group 39"/>
          <p:cNvGrpSpPr/>
          <p:nvPr/>
        </p:nvGrpSpPr>
        <p:grpSpPr bwMode="auto">
          <a:xfrm>
            <a:off x="4785094" y="1310574"/>
            <a:ext cx="3810000" cy="4578350"/>
            <a:chOff x="3156" y="1342"/>
            <a:chExt cx="2400" cy="2884"/>
          </a:xfrm>
        </p:grpSpPr>
        <p:sp>
          <p:nvSpPr>
            <p:cNvPr id="480259" name="Rectangle 3"/>
            <p:cNvSpPr>
              <a:spLocks noChangeArrowheads="1"/>
            </p:cNvSpPr>
            <p:nvPr/>
          </p:nvSpPr>
          <p:spPr bwMode="auto">
            <a:xfrm>
              <a:off x="3684" y="1392"/>
              <a:ext cx="1872" cy="27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0</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a:p>
              <a:pPr algn="ctr">
                <a:spcBef>
                  <a:spcPct val="50000"/>
                </a:spcBef>
              </a:pPr>
              <a:r>
                <a:rPr lang="zh-CN" altLang="en-US" sz="1800" b="1" dirty="0">
                  <a:latin typeface="Times New Roman" panose="02020603050405020304" pitchFamily="18" charset="0"/>
                </a:rPr>
                <a:t>：</a:t>
              </a:r>
            </a:p>
            <a:p>
              <a:pPr algn="ctr">
                <a:spcBef>
                  <a:spcPct val="50000"/>
                </a:spcBef>
              </a:pPr>
              <a:r>
                <a:rPr lang="zh-CN" altLang="en-US" sz="1800" b="1" dirty="0">
                  <a:latin typeface="Times New Roman" panose="02020603050405020304" pitchFamily="18" charset="0"/>
                </a:rPr>
                <a:t>      ：	 </a:t>
              </a:r>
            </a:p>
            <a:p>
              <a:pPr algn="ctr">
                <a:spcBef>
                  <a:spcPct val="50000"/>
                </a:spcBef>
              </a:pPr>
              <a:r>
                <a:rPr lang="zh-CN" altLang="en-US" sz="1800" b="1" dirty="0">
                  <a:latin typeface="Times New Roman" panose="02020603050405020304" pitchFamily="18" charset="0"/>
                </a:rPr>
                <a:t>类型</a:t>
              </a:r>
              <a:r>
                <a:rPr lang="en-US" altLang="zh-CN" sz="1800" b="1" dirty="0">
                  <a:latin typeface="Times New Roman" panose="02020603050405020304" pitchFamily="18" charset="0"/>
                </a:rPr>
                <a:t>255</a:t>
              </a:r>
              <a:r>
                <a:rPr lang="zh-CN" altLang="en-US" sz="1800" b="1" dirty="0">
                  <a:latin typeface="Times New Roman" panose="02020603050405020304" pitchFamily="18" charset="0"/>
                </a:rPr>
                <a:t>的中断服务</a:t>
              </a:r>
            </a:p>
            <a:p>
              <a:pPr algn="ctr">
                <a:spcBef>
                  <a:spcPct val="50000"/>
                </a:spcBef>
              </a:pPr>
              <a:r>
                <a:rPr lang="zh-CN" altLang="en-US" sz="1800" b="1" dirty="0">
                  <a:latin typeface="Times New Roman" panose="02020603050405020304" pitchFamily="18" charset="0"/>
                </a:rPr>
                <a:t>  程序入口地址</a:t>
              </a:r>
            </a:p>
          </p:txBody>
        </p:sp>
        <p:sp>
          <p:nvSpPr>
            <p:cNvPr id="480260" name="Line 4"/>
            <p:cNvSpPr>
              <a:spLocks noChangeShapeType="1"/>
            </p:cNvSpPr>
            <p:nvPr/>
          </p:nvSpPr>
          <p:spPr bwMode="auto">
            <a:xfrm>
              <a:off x="3684" y="1968"/>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1" name="Line 5"/>
            <p:cNvSpPr>
              <a:spLocks noChangeShapeType="1"/>
            </p:cNvSpPr>
            <p:nvPr/>
          </p:nvSpPr>
          <p:spPr bwMode="auto">
            <a:xfrm>
              <a:off x="3684" y="2544"/>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2" name="Line 6"/>
            <p:cNvSpPr>
              <a:spLocks noChangeShapeType="1"/>
            </p:cNvSpPr>
            <p:nvPr/>
          </p:nvSpPr>
          <p:spPr bwMode="auto">
            <a:xfrm>
              <a:off x="3684" y="3120"/>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3" name="Line 7"/>
            <p:cNvSpPr>
              <a:spLocks noChangeShapeType="1"/>
            </p:cNvSpPr>
            <p:nvPr/>
          </p:nvSpPr>
          <p:spPr bwMode="auto">
            <a:xfrm>
              <a:off x="3684" y="3600"/>
              <a:ext cx="18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4" name="Line 8"/>
            <p:cNvSpPr>
              <a:spLocks noChangeShapeType="1"/>
            </p:cNvSpPr>
            <p:nvPr/>
          </p:nvSpPr>
          <p:spPr bwMode="auto">
            <a:xfrm>
              <a:off x="3684" y="168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5" name="Line 9"/>
            <p:cNvSpPr>
              <a:spLocks noChangeShapeType="1"/>
            </p:cNvSpPr>
            <p:nvPr/>
          </p:nvSpPr>
          <p:spPr bwMode="auto">
            <a:xfrm>
              <a:off x="3684" y="153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6" name="Line 10"/>
            <p:cNvSpPr>
              <a:spLocks noChangeShapeType="1"/>
            </p:cNvSpPr>
            <p:nvPr/>
          </p:nvSpPr>
          <p:spPr bwMode="auto">
            <a:xfrm>
              <a:off x="3684" y="182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7" name="Line 11"/>
            <p:cNvSpPr>
              <a:spLocks noChangeShapeType="1"/>
            </p:cNvSpPr>
            <p:nvPr/>
          </p:nvSpPr>
          <p:spPr bwMode="auto">
            <a:xfrm>
              <a:off x="3972" y="196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8" name="Line 12"/>
            <p:cNvSpPr>
              <a:spLocks noChangeShapeType="1"/>
            </p:cNvSpPr>
            <p:nvPr/>
          </p:nvSpPr>
          <p:spPr bwMode="auto">
            <a:xfrm>
              <a:off x="3684" y="40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69" name="Line 13"/>
            <p:cNvSpPr>
              <a:spLocks noChangeShapeType="1"/>
            </p:cNvSpPr>
            <p:nvPr/>
          </p:nvSpPr>
          <p:spPr bwMode="auto">
            <a:xfrm>
              <a:off x="3684" y="21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0" name="Line 14"/>
            <p:cNvSpPr>
              <a:spLocks noChangeShapeType="1"/>
            </p:cNvSpPr>
            <p:nvPr/>
          </p:nvSpPr>
          <p:spPr bwMode="auto">
            <a:xfrm>
              <a:off x="3684"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1" name="Line 15"/>
            <p:cNvSpPr>
              <a:spLocks noChangeShapeType="1"/>
            </p:cNvSpPr>
            <p:nvPr/>
          </p:nvSpPr>
          <p:spPr bwMode="auto">
            <a:xfrm>
              <a:off x="3684" y="38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2" name="Line 16"/>
            <p:cNvSpPr>
              <a:spLocks noChangeShapeType="1"/>
            </p:cNvSpPr>
            <p:nvPr/>
          </p:nvSpPr>
          <p:spPr bwMode="auto">
            <a:xfrm>
              <a:off x="3684" y="240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3" name="Line 17"/>
            <p:cNvSpPr>
              <a:spLocks noChangeShapeType="1"/>
            </p:cNvSpPr>
            <p:nvPr/>
          </p:nvSpPr>
          <p:spPr bwMode="auto">
            <a:xfrm>
              <a:off x="3684" y="26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4" name="Line 18"/>
            <p:cNvSpPr>
              <a:spLocks noChangeShapeType="1"/>
            </p:cNvSpPr>
            <p:nvPr/>
          </p:nvSpPr>
          <p:spPr bwMode="auto">
            <a:xfrm>
              <a:off x="3684" y="374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5" name="Line 19"/>
            <p:cNvSpPr>
              <a:spLocks noChangeShapeType="1"/>
            </p:cNvSpPr>
            <p:nvPr/>
          </p:nvSpPr>
          <p:spPr bwMode="auto">
            <a:xfrm>
              <a:off x="3684" y="28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6" name="Line 20"/>
            <p:cNvSpPr>
              <a:spLocks noChangeShapeType="1"/>
            </p:cNvSpPr>
            <p:nvPr/>
          </p:nvSpPr>
          <p:spPr bwMode="auto">
            <a:xfrm>
              <a:off x="3684" y="29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7" name="Line 21"/>
            <p:cNvSpPr>
              <a:spLocks noChangeShapeType="1"/>
            </p:cNvSpPr>
            <p:nvPr/>
          </p:nvSpPr>
          <p:spPr bwMode="auto">
            <a:xfrm>
              <a:off x="5412" y="168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8" name="Line 22"/>
            <p:cNvSpPr>
              <a:spLocks noChangeShapeType="1"/>
            </p:cNvSpPr>
            <p:nvPr/>
          </p:nvSpPr>
          <p:spPr bwMode="auto">
            <a:xfrm>
              <a:off x="5412" y="153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79" name="Line 23"/>
            <p:cNvSpPr>
              <a:spLocks noChangeShapeType="1"/>
            </p:cNvSpPr>
            <p:nvPr/>
          </p:nvSpPr>
          <p:spPr bwMode="auto">
            <a:xfrm>
              <a:off x="5412" y="182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0" name="Line 24"/>
            <p:cNvSpPr>
              <a:spLocks noChangeShapeType="1"/>
            </p:cNvSpPr>
            <p:nvPr/>
          </p:nvSpPr>
          <p:spPr bwMode="auto">
            <a:xfrm>
              <a:off x="5412" y="40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1" name="Line 25"/>
            <p:cNvSpPr>
              <a:spLocks noChangeShapeType="1"/>
            </p:cNvSpPr>
            <p:nvPr/>
          </p:nvSpPr>
          <p:spPr bwMode="auto">
            <a:xfrm>
              <a:off x="5412" y="21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2" name="Line 26"/>
            <p:cNvSpPr>
              <a:spLocks noChangeShapeType="1"/>
            </p:cNvSpPr>
            <p:nvPr/>
          </p:nvSpPr>
          <p:spPr bwMode="auto">
            <a:xfrm>
              <a:off x="5412" y="225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3" name="Line 27"/>
            <p:cNvSpPr>
              <a:spLocks noChangeShapeType="1"/>
            </p:cNvSpPr>
            <p:nvPr/>
          </p:nvSpPr>
          <p:spPr bwMode="auto">
            <a:xfrm>
              <a:off x="5412" y="38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4" name="Line 28"/>
            <p:cNvSpPr>
              <a:spLocks noChangeShapeType="1"/>
            </p:cNvSpPr>
            <p:nvPr/>
          </p:nvSpPr>
          <p:spPr bwMode="auto">
            <a:xfrm>
              <a:off x="5412" y="240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5" name="Line 29"/>
            <p:cNvSpPr>
              <a:spLocks noChangeShapeType="1"/>
            </p:cNvSpPr>
            <p:nvPr/>
          </p:nvSpPr>
          <p:spPr bwMode="auto">
            <a:xfrm>
              <a:off x="5412" y="2688"/>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6" name="Line 30"/>
            <p:cNvSpPr>
              <a:spLocks noChangeShapeType="1"/>
            </p:cNvSpPr>
            <p:nvPr/>
          </p:nvSpPr>
          <p:spPr bwMode="auto">
            <a:xfrm>
              <a:off x="5412" y="374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7" name="Line 31"/>
            <p:cNvSpPr>
              <a:spLocks noChangeShapeType="1"/>
            </p:cNvSpPr>
            <p:nvPr/>
          </p:nvSpPr>
          <p:spPr bwMode="auto">
            <a:xfrm>
              <a:off x="5412" y="283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8" name="Line 32"/>
            <p:cNvSpPr>
              <a:spLocks noChangeShapeType="1"/>
            </p:cNvSpPr>
            <p:nvPr/>
          </p:nvSpPr>
          <p:spPr bwMode="auto">
            <a:xfrm>
              <a:off x="5412" y="29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289" name="Text Box 33"/>
            <p:cNvSpPr txBox="1">
              <a:spLocks noChangeArrowheads="1"/>
            </p:cNvSpPr>
            <p:nvPr/>
          </p:nvSpPr>
          <p:spPr bwMode="auto">
            <a:xfrm>
              <a:off x="3156" y="1342"/>
              <a:ext cx="76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00000H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00003H</a:t>
              </a:r>
            </a:p>
          </p:txBody>
        </p:sp>
        <p:sp>
          <p:nvSpPr>
            <p:cNvPr id="480290" name="Text Box 34"/>
            <p:cNvSpPr txBox="1">
              <a:spLocks noChangeArrowheads="1"/>
            </p:cNvSpPr>
            <p:nvPr/>
          </p:nvSpPr>
          <p:spPr bwMode="auto">
            <a:xfrm>
              <a:off x="3156" y="3552"/>
              <a:ext cx="7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003FCH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003FFH</a:t>
              </a:r>
            </a:p>
          </p:txBody>
        </p:sp>
        <p:sp>
          <p:nvSpPr>
            <p:cNvPr id="480291" name="Text Box 35"/>
            <p:cNvSpPr txBox="1">
              <a:spLocks noChangeArrowheads="1"/>
            </p:cNvSpPr>
            <p:nvPr/>
          </p:nvSpPr>
          <p:spPr bwMode="auto">
            <a:xfrm>
              <a:off x="3156" y="2496"/>
              <a:ext cx="768" cy="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00008H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0000BH</a:t>
              </a:r>
            </a:p>
            <a:p>
              <a:pPr>
                <a:spcBef>
                  <a:spcPct val="50000"/>
                </a:spcBef>
              </a:pPr>
              <a:endParaRPr lang="en-US" altLang="zh-CN" b="1">
                <a:latin typeface="Times New Roman" panose="02020603050405020304" pitchFamily="18" charset="0"/>
              </a:endParaRPr>
            </a:p>
          </p:txBody>
        </p:sp>
        <p:sp>
          <p:nvSpPr>
            <p:cNvPr id="480292" name="Text Box 36"/>
            <p:cNvSpPr txBox="1">
              <a:spLocks noChangeArrowheads="1"/>
            </p:cNvSpPr>
            <p:nvPr/>
          </p:nvSpPr>
          <p:spPr bwMode="auto">
            <a:xfrm>
              <a:off x="3156" y="1920"/>
              <a:ext cx="624"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00004H</a:t>
              </a:r>
            </a:p>
            <a:p>
              <a:pPr>
                <a:spcBef>
                  <a:spcPct val="50000"/>
                </a:spcBef>
              </a:pPr>
              <a:endParaRPr lang="en-US" altLang="zh-CN" sz="1600" b="1">
                <a:latin typeface="Times New Roman" panose="02020603050405020304" pitchFamily="18" charset="0"/>
              </a:endParaRPr>
            </a:p>
            <a:p>
              <a:pPr>
                <a:spcBef>
                  <a:spcPct val="50000"/>
                </a:spcBef>
              </a:pPr>
              <a:r>
                <a:rPr lang="en-US" altLang="zh-CN" sz="1600" b="1">
                  <a:latin typeface="Times New Roman" panose="02020603050405020304" pitchFamily="18" charset="0"/>
                </a:rPr>
                <a:t>00007H</a:t>
              </a:r>
            </a:p>
          </p:txBody>
        </p:sp>
        <p:sp>
          <p:nvSpPr>
            <p:cNvPr id="480293" name="Text Box 37"/>
            <p:cNvSpPr txBox="1">
              <a:spLocks noChangeArrowheads="1"/>
            </p:cNvSpPr>
            <p:nvPr/>
          </p:nvSpPr>
          <p:spPr bwMode="auto">
            <a:xfrm>
              <a:off x="3156" y="307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0000CH</a:t>
              </a:r>
            </a:p>
          </p:txBody>
        </p:sp>
        <p:sp>
          <p:nvSpPr>
            <p:cNvPr id="480294" name="Text Box 38"/>
            <p:cNvSpPr txBox="1">
              <a:spLocks noChangeArrowheads="1"/>
            </p:cNvSpPr>
            <p:nvPr/>
          </p:nvSpPr>
          <p:spPr bwMode="auto">
            <a:xfrm>
              <a:off x="3156" y="3436"/>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rPr>
                <a:t>003FBH</a:t>
              </a:r>
            </a:p>
          </p:txBody>
        </p:sp>
      </p:gr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1781753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539552" y="1016732"/>
            <a:ext cx="7596843" cy="4248472"/>
          </a:xfrm>
        </p:spPr>
        <p:txBody>
          <a:bodyPr/>
          <a:lstStyle/>
          <a:p>
            <a:pPr marL="0" indent="0">
              <a:spcBef>
                <a:spcPts val="600"/>
              </a:spcBef>
              <a:buNone/>
            </a:pPr>
            <a:r>
              <a:rPr lang="zh-CN" altLang="en-US" sz="2400" dirty="0"/>
              <a:t>中断向量表：</a:t>
            </a:r>
            <a:endParaRPr lang="en-US" altLang="zh-CN" sz="2400" dirty="0"/>
          </a:p>
          <a:p>
            <a:pPr>
              <a:spcBef>
                <a:spcPts val="600"/>
              </a:spcBef>
            </a:pPr>
            <a:r>
              <a:rPr lang="zh-CN" altLang="en-US" sz="2400" b="0" dirty="0">
                <a:effectLst/>
              </a:rPr>
              <a:t>若中断号为</a:t>
            </a:r>
            <a:r>
              <a:rPr lang="en-US" altLang="zh-CN" sz="2400" b="0" dirty="0">
                <a:effectLst/>
              </a:rPr>
              <a:t>N</a:t>
            </a:r>
            <a:r>
              <a:rPr lang="zh-CN" altLang="en-US" sz="2400" b="0" dirty="0">
                <a:effectLst/>
              </a:rPr>
              <a:t>，则其中断子程序入口地址在向量表中的位置为：</a:t>
            </a:r>
          </a:p>
          <a:p>
            <a:pPr lvl="3">
              <a:spcBef>
                <a:spcPts val="600"/>
              </a:spcBef>
              <a:buClr>
                <a:schemeClr val="accent2"/>
              </a:buClr>
              <a:buNone/>
            </a:pPr>
            <a:r>
              <a:rPr lang="en-US" altLang="zh-CN" sz="2400" dirty="0"/>
              <a:t>N*4</a:t>
            </a:r>
          </a:p>
          <a:p>
            <a:pPr lvl="3">
              <a:spcBef>
                <a:spcPts val="600"/>
              </a:spcBef>
              <a:buClr>
                <a:schemeClr val="accent2"/>
              </a:buClr>
              <a:buNone/>
            </a:pPr>
            <a:r>
              <a:rPr lang="en-US" altLang="zh-CN" sz="2400" dirty="0"/>
              <a:t>IP</a:t>
            </a:r>
            <a:r>
              <a:rPr lang="en-US" altLang="zh-CN" sz="2400" dirty="0">
                <a:sym typeface="Wingdings" panose="05000000000000000000" pitchFamily="2" charset="2"/>
              </a:rPr>
              <a:t>(N*4+1, N*4)</a:t>
            </a:r>
          </a:p>
          <a:p>
            <a:pPr lvl="3">
              <a:spcBef>
                <a:spcPts val="600"/>
              </a:spcBef>
              <a:buClr>
                <a:schemeClr val="accent2"/>
              </a:buClr>
              <a:buNone/>
            </a:pPr>
            <a:r>
              <a:rPr lang="en-US" altLang="zh-CN" sz="2400" dirty="0">
                <a:sym typeface="Wingdings" panose="05000000000000000000" pitchFamily="2" charset="2"/>
              </a:rPr>
              <a:t>CS (N*4+3, N*4+2)</a:t>
            </a:r>
            <a:endParaRPr lang="zh-CN" altLang="en-US" sz="2400" dirty="0"/>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124989"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56" y="5241196"/>
            <a:ext cx="2880320" cy="1188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3897052"/>
            <a:ext cx="5371983" cy="1200329"/>
          </a:xfrm>
          <a:prstGeom prst="rect">
            <a:avLst/>
          </a:prstGeom>
          <a:noFill/>
        </p:spPr>
        <p:txBody>
          <a:bodyPr wrap="none" rtlCol="0">
            <a:spAutoFit/>
          </a:bodyPr>
          <a:lstStyle/>
          <a:p>
            <a:r>
              <a:rPr lang="zh-CN" altLang="en-US" dirty="0"/>
              <a:t>例：若中断号为</a:t>
            </a:r>
            <a:r>
              <a:rPr lang="en-US" altLang="zh-CN" dirty="0" smtClean="0"/>
              <a:t>20H</a:t>
            </a:r>
            <a:r>
              <a:rPr lang="zh-CN" altLang="en-US" dirty="0" smtClean="0"/>
              <a:t>，</a:t>
            </a:r>
            <a:r>
              <a:rPr lang="zh-CN" altLang="en-US" dirty="0"/>
              <a:t>则中断向量为：</a:t>
            </a:r>
            <a:endParaRPr lang="en-US" altLang="zh-CN" dirty="0"/>
          </a:p>
          <a:p>
            <a:pPr lvl="4"/>
            <a:r>
              <a:rPr lang="en-US" altLang="zh-CN" dirty="0"/>
              <a:t>IP=2010H</a:t>
            </a:r>
          </a:p>
          <a:p>
            <a:pPr lvl="4"/>
            <a:r>
              <a:rPr lang="en-US" altLang="zh-CN" dirty="0"/>
              <a:t>CS=4030H</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700" name="Object 4"/>
          <p:cNvGraphicFramePr>
            <a:graphicFrameLocks noChangeAspect="1"/>
          </p:cNvGraphicFramePr>
          <p:nvPr>
            <p:extLst>
              <p:ext uri="{D42A27DB-BD31-4B8C-83A1-F6EECF244321}">
                <p14:modId xmlns:p14="http://schemas.microsoft.com/office/powerpoint/2010/main" val="548578433"/>
              </p:ext>
            </p:extLst>
          </p:nvPr>
        </p:nvGraphicFramePr>
        <p:xfrm>
          <a:off x="2620353" y="1085080"/>
          <a:ext cx="6408712" cy="5291597"/>
        </p:xfrm>
        <a:graphic>
          <a:graphicData uri="http://schemas.openxmlformats.org/presentationml/2006/ole">
            <mc:AlternateContent xmlns:mc="http://schemas.openxmlformats.org/markup-compatibility/2006">
              <mc:Choice xmlns:v="urn:schemas-microsoft-com:vml" Requires="v">
                <p:oleObj spid="_x0000_s126139" name="Image" r:id="rId3" imgW="3005455" imgH="3474720" progId="Photoshop.Image.7">
                  <p:embed/>
                </p:oleObj>
              </mc:Choice>
              <mc:Fallback>
                <p:oleObj name="Image" r:id="rId3" imgW="3005455" imgH="3474720" progId="Photoshop.Image.7">
                  <p:embed/>
                  <p:pic>
                    <p:nvPicPr>
                      <p:cNvPr id="0" name="图片 1259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353" y="1085080"/>
                        <a:ext cx="6408712" cy="5291597"/>
                      </a:xfrm>
                      <a:prstGeom prst="rect">
                        <a:avLst/>
                      </a:prstGeom>
                      <a:noFill/>
                      <a:ln>
                        <a:noFill/>
                      </a:ln>
                      <a:effectLst/>
                    </p:spPr>
                  </p:pic>
                </p:oleObj>
              </mc:Fallback>
            </mc:AlternateContent>
          </a:graphicData>
        </a:graphic>
      </p:graphicFrame>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314703" y="1592796"/>
            <a:ext cx="2556284" cy="4401205"/>
          </a:xfrm>
          <a:prstGeom prst="rect">
            <a:avLst/>
          </a:prstGeom>
        </p:spPr>
        <p:txBody>
          <a:bodyPr wrap="square">
            <a:spAutoFit/>
          </a:bodyPr>
          <a:lstStyle/>
          <a:p>
            <a:r>
              <a:rPr lang="zh-CN" altLang="en-US" sz="2000" dirty="0"/>
              <a:t>例：以</a:t>
            </a:r>
            <a:r>
              <a:rPr lang="en-US" altLang="zh-CN" sz="2000" dirty="0"/>
              <a:t>BIOS</a:t>
            </a:r>
            <a:r>
              <a:rPr lang="zh-CN" altLang="en-US" sz="2000" dirty="0"/>
              <a:t>中断</a:t>
            </a:r>
            <a:r>
              <a:rPr lang="en-US" altLang="zh-CN" sz="2000" dirty="0"/>
              <a:t>INT 4AH</a:t>
            </a:r>
            <a:r>
              <a:rPr lang="zh-CN" altLang="en-US" sz="2000" dirty="0"/>
              <a:t>为例，表示中断操作的</a:t>
            </a:r>
            <a:r>
              <a:rPr lang="en-US" altLang="zh-CN" sz="2000" dirty="0"/>
              <a:t>5</a:t>
            </a:r>
            <a:r>
              <a:rPr lang="zh-CN" altLang="en-US" sz="2000" dirty="0"/>
              <a:t>个步骤：</a:t>
            </a:r>
            <a:endParaRPr lang="en-US" altLang="zh-CN" sz="2000" dirty="0"/>
          </a:p>
          <a:p>
            <a:pPr marL="457200" indent="-457200">
              <a:buFont typeface="+mj-lt"/>
              <a:buAutoNum type="arabicPeriod"/>
            </a:pPr>
            <a:r>
              <a:rPr lang="zh-CN" altLang="en-US" sz="2000" b="0" dirty="0"/>
              <a:t>取中断类型号；</a:t>
            </a:r>
            <a:endParaRPr lang="en-US" altLang="zh-CN" sz="2000" b="0" dirty="0"/>
          </a:p>
          <a:p>
            <a:pPr marL="457200" indent="-457200">
              <a:buFont typeface="+mj-lt"/>
              <a:buAutoNum type="arabicPeriod"/>
            </a:pPr>
            <a:r>
              <a:rPr lang="zh-CN" altLang="en-US" sz="2000" b="0" dirty="0"/>
              <a:t>计算中断向量地址；</a:t>
            </a:r>
            <a:endParaRPr lang="en-US" altLang="zh-CN" sz="2000" b="0" dirty="0"/>
          </a:p>
          <a:p>
            <a:pPr marL="457200" indent="-457200">
              <a:buFont typeface="+mj-lt"/>
              <a:buAutoNum type="arabicPeriod"/>
            </a:pPr>
            <a:r>
              <a:rPr lang="zh-CN" altLang="en-US" sz="2000" b="0" dirty="0"/>
              <a:t>取中断向量，偏移地址送</a:t>
            </a:r>
            <a:r>
              <a:rPr lang="en-US" altLang="zh-CN" sz="2000" b="0" dirty="0"/>
              <a:t>IP</a:t>
            </a:r>
            <a:r>
              <a:rPr lang="zh-CN" altLang="en-US" sz="2000" b="0" dirty="0"/>
              <a:t>，段地址送</a:t>
            </a:r>
            <a:r>
              <a:rPr lang="en-US" altLang="zh-CN" sz="2000" b="0" dirty="0"/>
              <a:t>CS</a:t>
            </a:r>
            <a:r>
              <a:rPr lang="zh-CN" altLang="en-US" sz="2000" b="0" dirty="0"/>
              <a:t>；</a:t>
            </a:r>
            <a:endParaRPr lang="en-US" altLang="zh-CN" sz="2000" b="0" dirty="0"/>
          </a:p>
          <a:p>
            <a:pPr marL="457200" indent="-457200">
              <a:buFont typeface="+mj-lt"/>
              <a:buAutoNum type="arabicPeriod"/>
            </a:pPr>
            <a:r>
              <a:rPr lang="zh-CN" altLang="en-US" sz="2000" b="0" dirty="0"/>
              <a:t>转入中断处理程序；</a:t>
            </a:r>
            <a:endParaRPr lang="en-US" altLang="zh-CN" sz="2000" b="0" dirty="0"/>
          </a:p>
          <a:p>
            <a:pPr marL="457200" indent="-457200">
              <a:buFont typeface="+mj-lt"/>
              <a:buAutoNum type="arabicPeriod"/>
            </a:pPr>
            <a:r>
              <a:rPr lang="zh-CN" altLang="en-US" sz="2000" b="0" dirty="0"/>
              <a:t>中断返回到</a:t>
            </a:r>
            <a:r>
              <a:rPr lang="en-US" altLang="zh-CN" sz="2000" b="0" dirty="0"/>
              <a:t>INT</a:t>
            </a:r>
            <a:r>
              <a:rPr lang="zh-CN" altLang="en-US" sz="2000" b="0" dirty="0"/>
              <a:t>指令的下一条指令。</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23" name="Object 3"/>
          <p:cNvGraphicFramePr>
            <a:graphicFrameLocks noGrp="1" noChangeAspect="1"/>
          </p:cNvGraphicFramePr>
          <p:nvPr>
            <p:ph type="body" idx="1"/>
            <p:extLst>
              <p:ext uri="{D42A27DB-BD31-4B8C-83A1-F6EECF244321}">
                <p14:modId xmlns:p14="http://schemas.microsoft.com/office/powerpoint/2010/main" val="2356551883"/>
              </p:ext>
            </p:extLst>
          </p:nvPr>
        </p:nvGraphicFramePr>
        <p:xfrm>
          <a:off x="442513" y="1127443"/>
          <a:ext cx="8429389" cy="4065753"/>
        </p:xfrm>
        <a:graphic>
          <a:graphicData uri="http://schemas.openxmlformats.org/presentationml/2006/ole">
            <mc:AlternateContent xmlns:mc="http://schemas.openxmlformats.org/markup-compatibility/2006">
              <mc:Choice xmlns:v="urn:schemas-microsoft-com:vml" Requires="v">
                <p:oleObj spid="_x0000_s127163" name="Image" r:id="rId3" imgW="5358130" imgH="1871345" progId="Photoshop.Image.7">
                  <p:embed/>
                </p:oleObj>
              </mc:Choice>
              <mc:Fallback>
                <p:oleObj name="Image" r:id="rId3" imgW="5358130" imgH="1871345" progId="Photoshop.Image.7">
                  <p:embed/>
                  <p:pic>
                    <p:nvPicPr>
                      <p:cNvPr id="0" name="图片 1269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13" y="1127443"/>
                        <a:ext cx="8429389" cy="4065753"/>
                      </a:xfrm>
                      <a:prstGeom prst="rect">
                        <a:avLst/>
                      </a:prstGeom>
                      <a:noFill/>
                      <a:ln>
                        <a:noFill/>
                      </a:ln>
                      <a:effectLst/>
                    </p:spPr>
                  </p:pic>
                </p:oleObj>
              </mc:Fallback>
            </mc:AlternateContent>
          </a:graphicData>
        </a:graphic>
      </p:graphicFrame>
      <p:sp>
        <p:nvSpPr>
          <p:cNvPr id="414725" name="Rectangle 5"/>
          <p:cNvSpPr>
            <a:spLocks noChangeArrowheads="1"/>
          </p:cNvSpPr>
          <p:nvPr/>
        </p:nvSpPr>
        <p:spPr bwMode="auto">
          <a:xfrm>
            <a:off x="2268538" y="0"/>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defRPr kumimoji="1" sz="3600">
                <a:solidFill>
                  <a:schemeClr val="tx2"/>
                </a:solidFill>
                <a:latin typeface="Tahoma" panose="020B0604030504040204" pitchFamily="34" charset="0"/>
                <a:ea typeface="黑体" panose="02010609060101010101" pitchFamily="2" charset="-122"/>
              </a:defRPr>
            </a:lvl1pPr>
            <a:lvl2pPr algn="just">
              <a:defRPr kumimoji="1" sz="3600">
                <a:solidFill>
                  <a:schemeClr val="tx2"/>
                </a:solidFill>
                <a:latin typeface="Tahoma" panose="020B0604030504040204" pitchFamily="34" charset="0"/>
                <a:ea typeface="黑体" panose="02010609060101010101" pitchFamily="2" charset="-122"/>
              </a:defRPr>
            </a:lvl2pPr>
            <a:lvl3pPr algn="just">
              <a:defRPr kumimoji="1" sz="3600">
                <a:solidFill>
                  <a:schemeClr val="tx2"/>
                </a:solidFill>
                <a:latin typeface="Tahoma" panose="020B0604030504040204" pitchFamily="34" charset="0"/>
                <a:ea typeface="黑体" panose="02010609060101010101" pitchFamily="2" charset="-122"/>
              </a:defRPr>
            </a:lvl3pPr>
            <a:lvl4pPr algn="just">
              <a:defRPr kumimoji="1" sz="3600">
                <a:solidFill>
                  <a:schemeClr val="tx2"/>
                </a:solidFill>
                <a:latin typeface="Tahoma" panose="020B0604030504040204" pitchFamily="34" charset="0"/>
                <a:ea typeface="黑体" panose="02010609060101010101" pitchFamily="2" charset="-122"/>
              </a:defRPr>
            </a:lvl4pPr>
            <a:lvl5pPr algn="just">
              <a:defRPr kumimoji="1" sz="3600">
                <a:solidFill>
                  <a:schemeClr val="tx2"/>
                </a:solidFill>
                <a:latin typeface="Tahoma" panose="020B0604030504040204" pitchFamily="34" charset="0"/>
                <a:ea typeface="黑体" panose="02010609060101010101" pitchFamily="2" charset="-122"/>
              </a:defRPr>
            </a:lvl5pPr>
            <a:lvl6pPr marL="4572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6pPr>
            <a:lvl7pPr marL="9144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7pPr>
            <a:lvl8pPr marL="13716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8pPr>
            <a:lvl9pPr marL="1828800" algn="just" fontAlgn="base">
              <a:spcBef>
                <a:spcPct val="0"/>
              </a:spcBef>
              <a:spcAft>
                <a:spcPct val="0"/>
              </a:spcAft>
              <a:defRPr kumimoji="1" sz="3600">
                <a:solidFill>
                  <a:schemeClr val="tx2"/>
                </a:solidFill>
                <a:latin typeface="Tahoma" panose="020B0604030504040204" pitchFamily="34" charset="0"/>
                <a:ea typeface="黑体" panose="02010609060101010101" pitchFamily="2" charset="-122"/>
              </a:defRPr>
            </a:lvl9pPr>
          </a:lstStyle>
          <a:p>
            <a:pPr algn="l"/>
            <a:endParaRPr lang="zh-CN" altLang="zh-CN" sz="4000" b="1"/>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827584" y="5553236"/>
            <a:ext cx="7639014" cy="707886"/>
          </a:xfrm>
          <a:prstGeom prst="rect">
            <a:avLst/>
          </a:prstGeom>
          <a:noFill/>
        </p:spPr>
        <p:txBody>
          <a:bodyPr wrap="none" rtlCol="0">
            <a:spAutoFit/>
          </a:bodyPr>
          <a:lstStyle/>
          <a:p>
            <a:r>
              <a:rPr lang="zh-CN" altLang="en-US" sz="2000" dirty="0"/>
              <a:t>如：</a:t>
            </a:r>
            <a:r>
              <a:rPr lang="en-US" altLang="zh-CN" sz="2000" dirty="0"/>
              <a:t>DOS</a:t>
            </a:r>
            <a:r>
              <a:rPr lang="zh-CN" altLang="en-US" sz="2000" dirty="0"/>
              <a:t>功能调用</a:t>
            </a:r>
            <a:r>
              <a:rPr lang="en-US" altLang="zh-CN" sz="2000" dirty="0"/>
              <a:t>INT    21H</a:t>
            </a:r>
          </a:p>
          <a:p>
            <a:r>
              <a:rPr lang="en-US" altLang="zh-CN" sz="2000" dirty="0"/>
              <a:t>        BIOS</a:t>
            </a:r>
            <a:r>
              <a:rPr lang="zh-CN" altLang="en-US" sz="2000" dirty="0"/>
              <a:t>功能调用</a:t>
            </a:r>
            <a:r>
              <a:rPr lang="en-US" altLang="zh-CN" sz="2000" dirty="0"/>
              <a:t>INT   10H</a:t>
            </a:r>
            <a:r>
              <a:rPr lang="zh-CN" altLang="en-US" sz="2000" dirty="0"/>
              <a:t>（显示）、</a:t>
            </a:r>
            <a:r>
              <a:rPr lang="en-US" altLang="zh-CN" sz="2000" dirty="0"/>
              <a:t>INT   14H</a:t>
            </a:r>
            <a:r>
              <a:rPr lang="zh-CN" altLang="en-US" sz="2000" dirty="0"/>
              <a:t>（串口通信）等</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7" name="Picture 5"/>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844675"/>
            <a:ext cx="6896100" cy="27035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9" name="Rectangle 7"/>
          <p:cNvSpPr>
            <a:spLocks noChangeArrowheads="1"/>
          </p:cNvSpPr>
          <p:nvPr/>
        </p:nvSpPr>
        <p:spPr bwMode="auto">
          <a:xfrm>
            <a:off x="1835150" y="5084763"/>
            <a:ext cx="497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dirty="0">
                <a:latin typeface="华文新魏" panose="02010800040101010101" pitchFamily="2" charset="-122"/>
                <a:ea typeface="华文新魏" panose="02010800040101010101" pitchFamily="2" charset="-122"/>
              </a:rPr>
              <a:t>主机与外设间</a:t>
            </a:r>
            <a:r>
              <a:rPr lang="zh-CN" altLang="en-US" dirty="0">
                <a:latin typeface="华文新魏" panose="02010800040101010101" pitchFamily="2" charset="-122"/>
                <a:ea typeface="华文新魏" panose="02010800040101010101" pitchFamily="2" charset="-122"/>
              </a:rPr>
              <a:t>的信息传送</a:t>
            </a:r>
            <a:endParaRPr lang="zh-CN" altLang="en-US" sz="2400" b="1" dirty="0">
              <a:latin typeface="华文新魏" panose="02010800040101010101" pitchFamily="2" charset="-122"/>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323528" y="944724"/>
            <a:ext cx="8370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ts val="600"/>
              </a:spcBef>
              <a:buFont typeface="Wingdings" panose="05000000000000000000" pitchFamily="2" charset="2"/>
              <a:buChar char="u"/>
            </a:pPr>
            <a:r>
              <a:rPr lang="zh-CN" altLang="en-US" sz="2000" b="0" dirty="0"/>
              <a:t>用户可以利用保留的中断类型号扩充自己需要的中断功能，对新增加的中断功能要在中断向量表中建立相应的中断向量</a:t>
            </a:r>
            <a:r>
              <a:rPr lang="zh-CN" altLang="en-US" sz="2000" b="0" dirty="0" smtClean="0"/>
              <a:t>。</a:t>
            </a:r>
            <a:endParaRPr lang="en-US" altLang="zh-CN" sz="2000"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4" name="Text Box 2"/>
          <p:cNvSpPr txBox="1">
            <a:spLocks noChangeArrowheads="1"/>
          </p:cNvSpPr>
          <p:nvPr/>
        </p:nvSpPr>
        <p:spPr bwMode="auto">
          <a:xfrm>
            <a:off x="755576" y="1714157"/>
            <a:ext cx="781286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ct val="80000"/>
              </a:lnSpc>
            </a:pPr>
            <a:r>
              <a:rPr lang="zh-CN" altLang="en-US" sz="2000" b="1" dirty="0">
                <a:latin typeface="+mn-lt"/>
              </a:rPr>
              <a:t>例</a:t>
            </a:r>
            <a:r>
              <a:rPr lang="zh-CN" altLang="en-US" sz="2000" dirty="0">
                <a:latin typeface="+mn-lt"/>
              </a:rPr>
              <a:t>：</a:t>
            </a:r>
            <a:r>
              <a:rPr lang="zh-CN" altLang="en-US" sz="2000" b="1" dirty="0">
                <a:latin typeface="+mn-lt"/>
              </a:rPr>
              <a:t>为中断类型 </a:t>
            </a:r>
            <a:r>
              <a:rPr lang="en-US" altLang="zh-CN" sz="2000" b="1" dirty="0">
                <a:latin typeface="+mn-lt"/>
              </a:rPr>
              <a:t>N </a:t>
            </a:r>
            <a:r>
              <a:rPr lang="zh-CN" altLang="en-US" sz="2000" b="1" dirty="0">
                <a:solidFill>
                  <a:schemeClr val="tx2"/>
                </a:solidFill>
                <a:latin typeface="+mn-lt"/>
              </a:rPr>
              <a:t>设置中断向量</a:t>
            </a:r>
          </a:p>
          <a:p>
            <a:pPr lvl="1" algn="just" eaLnBrk="0" hangingPunct="0"/>
            <a:r>
              <a:rPr lang="zh-CN" altLang="en-US" sz="2000" b="1" dirty="0" smtClean="0">
                <a:latin typeface="+mn-lt"/>
              </a:rPr>
              <a:t>   </a:t>
            </a:r>
            <a:r>
              <a:rPr lang="en-US" altLang="zh-CN" sz="2000" b="1" dirty="0">
                <a:latin typeface="+mn-lt"/>
              </a:rPr>
              <a:t>……</a:t>
            </a:r>
          </a:p>
          <a:p>
            <a:pPr lvl="1" algn="just" eaLnBrk="0" hangingPunct="0"/>
            <a:r>
              <a:rPr lang="en-US" altLang="zh-CN" sz="2000" b="1" dirty="0">
                <a:latin typeface="+mn-lt"/>
              </a:rPr>
              <a:t>   MOV  AX, </a:t>
            </a:r>
            <a:r>
              <a:rPr lang="en-US" altLang="zh-CN" sz="2000" b="1" dirty="0" smtClean="0">
                <a:latin typeface="+mn-lt"/>
              </a:rPr>
              <a:t>0			</a:t>
            </a:r>
            <a:r>
              <a:rPr lang="zh-CN" altLang="en-US" sz="2000" b="1" dirty="0" smtClean="0">
                <a:latin typeface="+mn-lt"/>
              </a:rPr>
              <a:t>；设置中断向量表</a:t>
            </a:r>
            <a:endParaRPr lang="en-US" altLang="zh-CN" sz="2000" b="1" dirty="0">
              <a:latin typeface="+mn-lt"/>
            </a:endParaRPr>
          </a:p>
          <a:p>
            <a:pPr lvl="1" algn="just" eaLnBrk="0" hangingPunct="0"/>
            <a:r>
              <a:rPr lang="en-US" altLang="zh-CN" sz="2000" b="1" dirty="0">
                <a:latin typeface="+mn-lt"/>
              </a:rPr>
              <a:t>   MOV  ES, AX</a:t>
            </a:r>
          </a:p>
          <a:p>
            <a:pPr lvl="1" algn="just" eaLnBrk="0" hangingPunct="0"/>
            <a:r>
              <a:rPr lang="en-US" altLang="zh-CN" sz="2000" b="1" dirty="0">
                <a:latin typeface="+mn-lt"/>
              </a:rPr>
              <a:t>   MOV  BX, N*4</a:t>
            </a:r>
          </a:p>
          <a:p>
            <a:pPr lvl="1" algn="just" eaLnBrk="0" hangingPunct="0"/>
            <a:endParaRPr lang="en-US" altLang="zh-CN" sz="2000" b="1" dirty="0">
              <a:latin typeface="+mn-lt"/>
            </a:endParaRPr>
          </a:p>
          <a:p>
            <a:pPr lvl="1" algn="just" eaLnBrk="0" hangingPunct="0"/>
            <a:r>
              <a:rPr lang="en-US" altLang="zh-CN" sz="2000" b="1" dirty="0">
                <a:latin typeface="+mn-lt"/>
              </a:rPr>
              <a:t>   </a:t>
            </a:r>
            <a:r>
              <a:rPr lang="en-US" altLang="zh-CN" sz="2000" b="1" dirty="0">
                <a:solidFill>
                  <a:schemeClr val="tx2"/>
                </a:solidFill>
                <a:latin typeface="+mn-lt"/>
              </a:rPr>
              <a:t>MOV  AX, OFFSET  </a:t>
            </a:r>
            <a:r>
              <a:rPr lang="en-US" altLang="zh-CN" sz="2000" b="1" dirty="0">
                <a:solidFill>
                  <a:schemeClr val="hlink"/>
                </a:solidFill>
                <a:latin typeface="+mn-lt"/>
              </a:rPr>
              <a:t>INTHAND</a:t>
            </a:r>
          </a:p>
          <a:p>
            <a:pPr lvl="1" algn="just" eaLnBrk="0" hangingPunct="0"/>
            <a:r>
              <a:rPr lang="en-US" altLang="zh-CN" sz="2000" b="1" dirty="0">
                <a:solidFill>
                  <a:schemeClr val="tx2"/>
                </a:solidFill>
                <a:latin typeface="+mn-lt"/>
              </a:rPr>
              <a:t>   MOV  ES: WORD PTR[BX],  </a:t>
            </a:r>
            <a:r>
              <a:rPr lang="en-US" altLang="zh-CN" sz="2000" b="1" dirty="0" smtClean="0">
                <a:solidFill>
                  <a:schemeClr val="tx2"/>
                </a:solidFill>
                <a:latin typeface="+mn-lt"/>
              </a:rPr>
              <a:t>AX</a:t>
            </a:r>
            <a:r>
              <a:rPr lang="en-US" altLang="zh-CN" sz="2000" b="1" dirty="0" smtClean="0">
                <a:latin typeface="+mn-lt"/>
              </a:rPr>
              <a:t>             </a:t>
            </a:r>
            <a:r>
              <a:rPr lang="en-US" altLang="zh-CN" sz="2000" dirty="0">
                <a:latin typeface="+mn-lt"/>
              </a:rPr>
              <a:t>;</a:t>
            </a:r>
            <a:r>
              <a:rPr lang="zh-CN" altLang="en-US" sz="2000" dirty="0">
                <a:latin typeface="+mn-lt"/>
                <a:ea typeface="楷体_GB2312" pitchFamily="49" charset="-122"/>
              </a:rPr>
              <a:t>偏移地址</a:t>
            </a:r>
            <a:r>
              <a:rPr lang="zh-CN" altLang="en-US" sz="2000" dirty="0">
                <a:latin typeface="+mn-lt"/>
                <a:sym typeface="Symbol" panose="05050102010706020507" pitchFamily="18" charset="2"/>
              </a:rPr>
              <a:t></a:t>
            </a:r>
            <a:r>
              <a:rPr lang="en-US" altLang="zh-CN" sz="2000" dirty="0">
                <a:latin typeface="+mn-lt"/>
              </a:rPr>
              <a:t>(N*4)</a:t>
            </a:r>
          </a:p>
          <a:p>
            <a:pPr lvl="1" algn="just" eaLnBrk="0" hangingPunct="0"/>
            <a:r>
              <a:rPr lang="en-US" altLang="zh-CN" sz="2000" b="1" dirty="0">
                <a:latin typeface="+mn-lt"/>
              </a:rPr>
              <a:t>   </a:t>
            </a:r>
            <a:r>
              <a:rPr lang="en-US" altLang="zh-CN" sz="2000" b="1" dirty="0">
                <a:solidFill>
                  <a:schemeClr val="tx2"/>
                </a:solidFill>
                <a:latin typeface="+mn-lt"/>
              </a:rPr>
              <a:t>MOV  AX, SEG     </a:t>
            </a:r>
            <a:r>
              <a:rPr lang="en-US" altLang="zh-CN" sz="2000" b="1" dirty="0">
                <a:solidFill>
                  <a:schemeClr val="hlink"/>
                </a:solidFill>
                <a:latin typeface="+mn-lt"/>
              </a:rPr>
              <a:t>INTHAND</a:t>
            </a:r>
          </a:p>
          <a:p>
            <a:pPr lvl="1" algn="just" eaLnBrk="0" hangingPunct="0"/>
            <a:r>
              <a:rPr lang="en-US" altLang="zh-CN" sz="2000" b="1" dirty="0">
                <a:solidFill>
                  <a:schemeClr val="tx2"/>
                </a:solidFill>
                <a:latin typeface="+mn-lt"/>
              </a:rPr>
              <a:t>   MOV  ES: WORD PTR[BX+2],AX</a:t>
            </a:r>
            <a:r>
              <a:rPr lang="en-US" altLang="zh-CN" sz="2000" b="1" dirty="0">
                <a:latin typeface="+mn-lt"/>
              </a:rPr>
              <a:t>  </a:t>
            </a:r>
            <a:r>
              <a:rPr lang="en-US" altLang="zh-CN" sz="2000" b="1" dirty="0" smtClean="0">
                <a:latin typeface="+mn-lt"/>
              </a:rPr>
              <a:t>         </a:t>
            </a:r>
            <a:r>
              <a:rPr lang="en-US" altLang="zh-CN" sz="2000" dirty="0">
                <a:latin typeface="+mn-lt"/>
              </a:rPr>
              <a:t>;</a:t>
            </a:r>
            <a:r>
              <a:rPr lang="zh-CN" altLang="en-US" sz="2000" dirty="0">
                <a:latin typeface="+mn-lt"/>
                <a:ea typeface="楷体_GB2312" pitchFamily="49" charset="-122"/>
              </a:rPr>
              <a:t>段地址</a:t>
            </a:r>
            <a:r>
              <a:rPr lang="zh-CN" altLang="en-US" sz="2000" dirty="0">
                <a:latin typeface="+mn-lt"/>
                <a:sym typeface="Symbol" panose="05050102010706020507" pitchFamily="18" charset="2"/>
              </a:rPr>
              <a:t></a:t>
            </a:r>
            <a:r>
              <a:rPr lang="en-US" altLang="zh-CN" sz="2000" dirty="0">
                <a:latin typeface="+mn-lt"/>
              </a:rPr>
              <a:t>(N*4+2)</a:t>
            </a:r>
          </a:p>
          <a:p>
            <a:pPr lvl="1" algn="just" eaLnBrk="0" hangingPunct="0"/>
            <a:r>
              <a:rPr lang="en-US" altLang="zh-CN" sz="2000" b="1" dirty="0">
                <a:latin typeface="+mn-lt"/>
              </a:rPr>
              <a:t>   ……</a:t>
            </a:r>
          </a:p>
          <a:p>
            <a:pPr lvl="1" algn="just" eaLnBrk="0" hangingPunct="0"/>
            <a:endParaRPr lang="en-US" altLang="zh-CN" sz="2000" b="1" dirty="0">
              <a:latin typeface="+mn-lt"/>
            </a:endParaRPr>
          </a:p>
          <a:p>
            <a:pPr algn="just" eaLnBrk="0" hangingPunct="0"/>
            <a:r>
              <a:rPr lang="en-US" altLang="zh-CN" sz="2000" b="1" dirty="0">
                <a:solidFill>
                  <a:schemeClr val="hlink"/>
                </a:solidFill>
                <a:latin typeface="+mn-lt"/>
              </a:rPr>
              <a:t>      </a:t>
            </a:r>
            <a:r>
              <a:rPr lang="en-US" altLang="zh-CN" sz="2000" b="1" dirty="0" smtClean="0">
                <a:solidFill>
                  <a:schemeClr val="hlink"/>
                </a:solidFill>
                <a:latin typeface="+mn-lt"/>
              </a:rPr>
              <a:t>INTHAND PROC FAR                </a:t>
            </a:r>
            <a:r>
              <a:rPr lang="en-US" altLang="zh-CN" sz="2000" dirty="0">
                <a:solidFill>
                  <a:schemeClr val="hlink"/>
                </a:solidFill>
                <a:latin typeface="+mn-lt"/>
              </a:rPr>
              <a:t>;</a:t>
            </a:r>
            <a:r>
              <a:rPr lang="zh-CN" altLang="en-US" sz="2000" dirty="0">
                <a:solidFill>
                  <a:schemeClr val="hlink"/>
                </a:solidFill>
                <a:latin typeface="+mn-lt"/>
                <a:ea typeface="楷体_GB2312" pitchFamily="49" charset="-122"/>
              </a:rPr>
              <a:t>中断处理程序</a:t>
            </a:r>
            <a:endParaRPr lang="zh-CN" altLang="en-US" sz="2000" dirty="0">
              <a:solidFill>
                <a:schemeClr val="hlink"/>
              </a:solidFill>
              <a:latin typeface="+mn-lt"/>
            </a:endParaRPr>
          </a:p>
          <a:p>
            <a:pPr algn="just" eaLnBrk="0" hangingPunct="0"/>
            <a:r>
              <a:rPr lang="zh-CN" altLang="en-US" sz="2000" b="1" dirty="0">
                <a:solidFill>
                  <a:schemeClr val="hlink"/>
                </a:solidFill>
                <a:latin typeface="+mn-lt"/>
              </a:rPr>
              <a:t>      </a:t>
            </a:r>
            <a:r>
              <a:rPr lang="en-US" altLang="zh-CN" sz="2000" b="1" dirty="0" smtClean="0">
                <a:solidFill>
                  <a:schemeClr val="hlink"/>
                </a:solidFill>
                <a:latin typeface="+mn-lt"/>
              </a:rPr>
              <a:t>	……</a:t>
            </a:r>
            <a:endParaRPr lang="en-US" altLang="zh-CN" sz="2000" b="1" dirty="0">
              <a:solidFill>
                <a:schemeClr val="hlink"/>
              </a:solidFill>
              <a:latin typeface="+mn-lt"/>
            </a:endParaRPr>
          </a:p>
          <a:p>
            <a:pPr algn="just" eaLnBrk="0" hangingPunct="0"/>
            <a:r>
              <a:rPr lang="en-US" altLang="zh-CN" sz="2000" b="1" dirty="0">
                <a:solidFill>
                  <a:schemeClr val="hlink"/>
                </a:solidFill>
                <a:latin typeface="+mn-lt"/>
              </a:rPr>
              <a:t>      </a:t>
            </a:r>
            <a:r>
              <a:rPr lang="en-US" altLang="zh-CN" sz="2000" b="1" dirty="0" smtClean="0">
                <a:solidFill>
                  <a:schemeClr val="hlink"/>
                </a:solidFill>
                <a:latin typeface="+mn-lt"/>
              </a:rPr>
              <a:t>	IRET</a:t>
            </a:r>
          </a:p>
          <a:p>
            <a:pPr algn="just" eaLnBrk="0" hangingPunct="0"/>
            <a:r>
              <a:rPr lang="en-US" altLang="zh-CN" sz="2000" dirty="0">
                <a:solidFill>
                  <a:schemeClr val="hlink"/>
                </a:solidFill>
              </a:rPr>
              <a:t> </a:t>
            </a:r>
            <a:r>
              <a:rPr lang="en-US" altLang="zh-CN" sz="2000" dirty="0" smtClean="0">
                <a:solidFill>
                  <a:schemeClr val="hlink"/>
                </a:solidFill>
              </a:rPr>
              <a:t>     INTHAND ENDP</a:t>
            </a:r>
            <a:endParaRPr lang="en-US" altLang="zh-CN" sz="2000" b="1" dirty="0">
              <a:solidFill>
                <a:schemeClr val="hlink"/>
              </a:solidFill>
              <a:latin typeface="+mn-lt"/>
            </a:endParaRPr>
          </a:p>
        </p:txBody>
      </p:sp>
    </p:spTree>
    <p:extLst>
      <p:ext uri="{BB962C8B-B14F-4D97-AF65-F5344CB8AC3E}">
        <p14:creationId xmlns:p14="http://schemas.microsoft.com/office/powerpoint/2010/main" val="476153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323528" y="944724"/>
            <a:ext cx="8370887"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ts val="600"/>
              </a:spcBef>
              <a:buFont typeface="Wingdings" panose="05000000000000000000" pitchFamily="2" charset="2"/>
              <a:buChar char="u"/>
            </a:pPr>
            <a:r>
              <a:rPr lang="zh-CN" altLang="en-US" sz="2200" b="0" dirty="0" smtClean="0"/>
              <a:t>如果</a:t>
            </a:r>
            <a:r>
              <a:rPr lang="zh-CN" altLang="en-US" sz="2200" b="0" dirty="0"/>
              <a:t>中断功能只供自己使用，或者自己编写的中断处理程序代替系统原有的某个中断处理功能时，需要注意保存原中断向量。</a:t>
            </a:r>
            <a:r>
              <a:rPr lang="zh-CN" altLang="en-US" sz="2200" b="0" dirty="0">
                <a:solidFill>
                  <a:srgbClr val="FF0000"/>
                </a:solidFill>
              </a:rPr>
              <a:t>按保存</a:t>
            </a:r>
            <a:r>
              <a:rPr lang="en-US" altLang="zh-CN" sz="2200" b="0" dirty="0">
                <a:solidFill>
                  <a:srgbClr val="FF0000"/>
                </a:solidFill>
              </a:rPr>
              <a:t>-</a:t>
            </a:r>
            <a:r>
              <a:rPr lang="zh-CN" altLang="en-US" sz="2200" b="0" dirty="0">
                <a:solidFill>
                  <a:srgbClr val="FF0000"/>
                </a:solidFill>
              </a:rPr>
              <a:t>设置</a:t>
            </a:r>
            <a:r>
              <a:rPr lang="en-US" altLang="zh-CN" sz="2200" b="0" dirty="0">
                <a:solidFill>
                  <a:srgbClr val="FF0000"/>
                </a:solidFill>
              </a:rPr>
              <a:t>-</a:t>
            </a:r>
            <a:r>
              <a:rPr lang="zh-CN" altLang="en-US" sz="2200" b="0" dirty="0">
                <a:solidFill>
                  <a:srgbClr val="FF0000"/>
                </a:solidFill>
              </a:rPr>
              <a:t>恢复的顺序操作。</a:t>
            </a:r>
            <a:endParaRPr lang="en-US" altLang="zh-CN" sz="2200" b="0" dirty="0">
              <a:solidFill>
                <a:srgbClr val="FF0000"/>
              </a:solidFill>
            </a:endParaRPr>
          </a:p>
          <a:p>
            <a:pPr marL="342900" indent="-342900">
              <a:spcBef>
                <a:spcPts val="600"/>
              </a:spcBef>
              <a:buFont typeface="Wingdings" panose="05000000000000000000" pitchFamily="2" charset="2"/>
              <a:buChar char="u"/>
            </a:pPr>
            <a:r>
              <a:rPr lang="zh-CN" altLang="en-US" sz="2200" b="0" dirty="0"/>
              <a:t>可调用</a:t>
            </a:r>
            <a:r>
              <a:rPr lang="en-US" altLang="zh-CN" sz="2200" b="0" dirty="0"/>
              <a:t>DOS</a:t>
            </a:r>
            <a:r>
              <a:rPr lang="zh-CN" altLang="en-US" sz="2200" b="0" dirty="0"/>
              <a:t>功能调用（</a:t>
            </a:r>
            <a:r>
              <a:rPr lang="en-US" altLang="zh-CN" sz="2200" b="0" dirty="0"/>
              <a:t>21H</a:t>
            </a:r>
            <a:r>
              <a:rPr lang="zh-CN" altLang="en-US" sz="2200" b="0" dirty="0"/>
              <a:t>）来存取中断向量：</a:t>
            </a:r>
            <a:endParaRPr lang="en-US" altLang="zh-CN" sz="2200" b="0" dirty="0"/>
          </a:p>
          <a:p>
            <a:pPr lvl="1">
              <a:spcBef>
                <a:spcPts val="600"/>
              </a:spcBef>
            </a:pPr>
            <a:r>
              <a:rPr lang="zh-CN" altLang="en-US" sz="2200" b="0" dirty="0">
                <a:solidFill>
                  <a:srgbClr val="FF0000"/>
                </a:solidFill>
              </a:rPr>
              <a:t>读取中断向量：</a:t>
            </a:r>
            <a:r>
              <a:rPr lang="zh-CN" altLang="en-US" sz="2200" b="0" dirty="0"/>
              <a:t>把由</a:t>
            </a:r>
            <a:r>
              <a:rPr lang="en-US" altLang="zh-CN" sz="2200" b="0" dirty="0"/>
              <a:t>AL</a:t>
            </a:r>
            <a:r>
              <a:rPr lang="zh-CN" altLang="en-US" sz="2200" b="0" dirty="0"/>
              <a:t>指定的中断类型的中断向量从中断向量表中取到</a:t>
            </a:r>
            <a:r>
              <a:rPr lang="en-US" altLang="zh-CN" sz="2200" b="0" dirty="0"/>
              <a:t>ES</a:t>
            </a:r>
            <a:r>
              <a:rPr lang="zh-CN" altLang="en-US" sz="2200" b="0" dirty="0"/>
              <a:t>：</a:t>
            </a:r>
            <a:r>
              <a:rPr lang="en-US" altLang="zh-CN" sz="2200" b="0" dirty="0"/>
              <a:t>BX</a:t>
            </a:r>
            <a:r>
              <a:rPr lang="zh-CN" altLang="en-US" sz="2200" b="0" dirty="0"/>
              <a:t>。</a:t>
            </a:r>
            <a:endParaRPr lang="en-US" altLang="zh-CN" sz="2200" b="0" dirty="0"/>
          </a:p>
          <a:p>
            <a:pPr lvl="2">
              <a:spcBef>
                <a:spcPts val="600"/>
              </a:spcBef>
            </a:pPr>
            <a:r>
              <a:rPr lang="zh-CN" altLang="en-US" sz="2200" b="0" dirty="0"/>
              <a:t>预置：</a:t>
            </a:r>
            <a:r>
              <a:rPr lang="en-US" altLang="zh-CN" sz="2200" b="0" dirty="0"/>
              <a:t>AH=35H</a:t>
            </a:r>
            <a:r>
              <a:rPr lang="zh-CN" altLang="en-US" sz="2200" b="0" dirty="0"/>
              <a:t>，</a:t>
            </a:r>
            <a:r>
              <a:rPr lang="en-US" altLang="zh-CN" sz="2200" b="0" dirty="0"/>
              <a:t>AL=</a:t>
            </a:r>
            <a:r>
              <a:rPr lang="zh-CN" altLang="en-US" sz="2200" b="0" dirty="0"/>
              <a:t>中断类型号</a:t>
            </a:r>
            <a:endParaRPr lang="en-US" altLang="zh-CN" sz="2200" b="0" dirty="0"/>
          </a:p>
          <a:p>
            <a:pPr lvl="2">
              <a:spcBef>
                <a:spcPts val="600"/>
              </a:spcBef>
            </a:pPr>
            <a:r>
              <a:rPr lang="zh-CN" altLang="en-US" sz="2200" b="0" dirty="0"/>
              <a:t>执行：</a:t>
            </a:r>
            <a:r>
              <a:rPr lang="en-US" altLang="zh-CN" sz="2200" b="0" dirty="0"/>
              <a:t>INT  21H</a:t>
            </a:r>
          </a:p>
          <a:p>
            <a:pPr lvl="2">
              <a:spcBef>
                <a:spcPts val="600"/>
              </a:spcBef>
            </a:pPr>
            <a:r>
              <a:rPr lang="zh-CN" altLang="en-US" sz="2200" b="0" dirty="0"/>
              <a:t>返回：</a:t>
            </a:r>
            <a:r>
              <a:rPr lang="en-US" altLang="zh-CN" sz="2200" b="0" dirty="0"/>
              <a:t>ES</a:t>
            </a:r>
            <a:r>
              <a:rPr lang="zh-CN" altLang="en-US" sz="2200" b="0" dirty="0"/>
              <a:t>：</a:t>
            </a:r>
            <a:r>
              <a:rPr lang="en-US" altLang="zh-CN" sz="2200" b="0" dirty="0"/>
              <a:t>BX=</a:t>
            </a:r>
            <a:r>
              <a:rPr lang="zh-CN" altLang="en-US" sz="2200" b="0" dirty="0"/>
              <a:t>中断</a:t>
            </a:r>
            <a:r>
              <a:rPr lang="zh-CN" altLang="en-US" sz="2200" b="0" dirty="0" smtClean="0"/>
              <a:t>向量</a:t>
            </a:r>
            <a:endParaRPr lang="en-US" altLang="zh-CN" sz="2200" b="0" dirty="0" smtClean="0"/>
          </a:p>
          <a:p>
            <a:pPr lvl="2">
              <a:spcBef>
                <a:spcPts val="600"/>
              </a:spcBef>
            </a:pPr>
            <a:endParaRPr lang="zh-CN" altLang="en-US" sz="2200" b="0" dirty="0"/>
          </a:p>
          <a:p>
            <a:pPr marL="2373313" lvl="7" algn="just" eaLnBrk="0" hangingPunct="0"/>
            <a:r>
              <a:rPr lang="en-US" altLang="zh-CN" sz="2000" b="0" dirty="0"/>
              <a:t>……</a:t>
            </a:r>
          </a:p>
          <a:p>
            <a:pPr marL="2373313" lvl="7" algn="just" eaLnBrk="0" hangingPunct="0"/>
            <a:r>
              <a:rPr lang="en-US" altLang="zh-CN" sz="2000" b="0" dirty="0">
                <a:solidFill>
                  <a:srgbClr val="FF0000"/>
                </a:solidFill>
              </a:rPr>
              <a:t>MOV  AL, N</a:t>
            </a:r>
          </a:p>
          <a:p>
            <a:pPr marL="2373313" lvl="7" algn="just" eaLnBrk="0" hangingPunct="0"/>
            <a:r>
              <a:rPr lang="en-US" altLang="zh-CN" sz="2000" b="0" dirty="0">
                <a:solidFill>
                  <a:srgbClr val="FF0000"/>
                </a:solidFill>
              </a:rPr>
              <a:t>MOV  AH, 35H</a:t>
            </a:r>
          </a:p>
          <a:p>
            <a:pPr marL="2373313" lvl="7" algn="just" eaLnBrk="0" hangingPunct="0"/>
            <a:r>
              <a:rPr lang="en-US" altLang="zh-CN" sz="2000" b="0" dirty="0">
                <a:solidFill>
                  <a:srgbClr val="FF0000"/>
                </a:solidFill>
              </a:rPr>
              <a:t>INT    21H</a:t>
            </a:r>
          </a:p>
          <a:p>
            <a:pPr marL="2373313" lvl="7" algn="just" eaLnBrk="0" hangingPunct="0"/>
            <a:r>
              <a:rPr lang="en-US" altLang="zh-CN" sz="2000" b="0" dirty="0">
                <a:solidFill>
                  <a:srgbClr val="FF0000"/>
                </a:solidFill>
              </a:rPr>
              <a:t>PUSH ES</a:t>
            </a:r>
          </a:p>
          <a:p>
            <a:pPr marL="2373313" lvl="7" algn="just" eaLnBrk="0" hangingPunct="0"/>
            <a:r>
              <a:rPr lang="en-US" altLang="zh-CN" sz="2000" b="0" dirty="0">
                <a:solidFill>
                  <a:srgbClr val="FF0000"/>
                </a:solidFill>
              </a:rPr>
              <a:t>PUSH BX</a:t>
            </a:r>
            <a:endParaRPr lang="en-US" altLang="zh-CN" sz="2000"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9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9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9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9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91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917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917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917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917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9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323528" y="944724"/>
            <a:ext cx="8370887"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ts val="600"/>
              </a:spcBef>
            </a:pPr>
            <a:r>
              <a:rPr lang="zh-CN" altLang="en-US" sz="2200" b="0" dirty="0" smtClean="0">
                <a:solidFill>
                  <a:srgbClr val="FF0000"/>
                </a:solidFill>
              </a:rPr>
              <a:t>设置</a:t>
            </a:r>
            <a:r>
              <a:rPr lang="zh-CN" altLang="en-US" sz="2200" b="0" dirty="0">
                <a:solidFill>
                  <a:srgbClr val="FF0000"/>
                </a:solidFill>
              </a:rPr>
              <a:t>中断向量：</a:t>
            </a:r>
            <a:r>
              <a:rPr lang="zh-CN" altLang="en-US" sz="2200" b="0" dirty="0"/>
              <a:t>把由</a:t>
            </a:r>
            <a:r>
              <a:rPr lang="en-US" altLang="zh-CN" sz="2200" b="0" dirty="0"/>
              <a:t>AL</a:t>
            </a:r>
            <a:r>
              <a:rPr lang="zh-CN" altLang="en-US" sz="2200" b="0" dirty="0"/>
              <a:t>指定的中断类型的中断向量</a:t>
            </a:r>
            <a:r>
              <a:rPr lang="en-US" altLang="zh-CN" sz="2200" b="0" dirty="0"/>
              <a:t>DS</a:t>
            </a:r>
            <a:r>
              <a:rPr lang="zh-CN" altLang="en-US" sz="2200" b="0" dirty="0"/>
              <a:t>：</a:t>
            </a:r>
            <a:r>
              <a:rPr lang="en-US" altLang="zh-CN" sz="2200" b="0" dirty="0"/>
              <a:t>DX</a:t>
            </a:r>
            <a:r>
              <a:rPr lang="zh-CN" altLang="en-US" sz="2200" b="0" dirty="0"/>
              <a:t>放入中断向量表。</a:t>
            </a:r>
            <a:endParaRPr lang="en-US" altLang="zh-CN" sz="2200" b="0" dirty="0"/>
          </a:p>
          <a:p>
            <a:pPr lvl="2">
              <a:spcBef>
                <a:spcPts val="600"/>
              </a:spcBef>
            </a:pPr>
            <a:r>
              <a:rPr lang="zh-CN" altLang="en-US" sz="2200" b="0" dirty="0"/>
              <a:t>预置：</a:t>
            </a:r>
            <a:r>
              <a:rPr lang="en-US" altLang="zh-CN" sz="2200" b="0" dirty="0"/>
              <a:t>AH=25H</a:t>
            </a:r>
            <a:r>
              <a:rPr lang="zh-CN" altLang="en-US" sz="2200" b="0" dirty="0"/>
              <a:t>，</a:t>
            </a:r>
            <a:r>
              <a:rPr lang="en-US" altLang="zh-CN" sz="2200" b="0" dirty="0"/>
              <a:t>AL=</a:t>
            </a:r>
            <a:r>
              <a:rPr lang="zh-CN" altLang="en-US" sz="2200" b="0" dirty="0"/>
              <a:t>中断类型号，</a:t>
            </a:r>
            <a:r>
              <a:rPr lang="en-US" altLang="zh-CN" sz="2200" b="0" dirty="0"/>
              <a:t>DS</a:t>
            </a:r>
            <a:r>
              <a:rPr lang="zh-CN" altLang="en-US" sz="2200" b="0" dirty="0"/>
              <a:t>：</a:t>
            </a:r>
            <a:r>
              <a:rPr lang="en-US" altLang="zh-CN" sz="2200" b="0" dirty="0"/>
              <a:t>DX=</a:t>
            </a:r>
            <a:r>
              <a:rPr lang="zh-CN" altLang="en-US" sz="2200" b="0" dirty="0"/>
              <a:t>中断向量</a:t>
            </a:r>
            <a:endParaRPr lang="en-US" altLang="zh-CN" sz="2200" b="0" dirty="0"/>
          </a:p>
          <a:p>
            <a:pPr lvl="2">
              <a:spcBef>
                <a:spcPts val="600"/>
              </a:spcBef>
            </a:pPr>
            <a:r>
              <a:rPr lang="zh-CN" altLang="en-US" sz="2200" b="0" dirty="0"/>
              <a:t>执行：</a:t>
            </a:r>
            <a:r>
              <a:rPr lang="en-US" altLang="zh-CN" sz="2200" b="0" dirty="0"/>
              <a:t>INT  21H</a:t>
            </a:r>
          </a:p>
          <a:p>
            <a:pPr lvl="1">
              <a:spcBef>
                <a:spcPts val="600"/>
              </a:spcBef>
            </a:pPr>
            <a:endParaRPr lang="en-US" altLang="zh-CN" sz="2200"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1079612" y="3429000"/>
            <a:ext cx="7236804" cy="2508379"/>
          </a:xfrm>
          <a:prstGeom prst="rect">
            <a:avLst/>
          </a:prstGeom>
        </p:spPr>
        <p:txBody>
          <a:bodyPr wrap="square">
            <a:spAutoFit/>
          </a:bodyPr>
          <a:lstStyle/>
          <a:p>
            <a:pPr marL="87313" lvl="2" algn="just" eaLnBrk="0" hangingPunct="0">
              <a:spcBef>
                <a:spcPts val="600"/>
              </a:spcBef>
            </a:pPr>
            <a:r>
              <a:rPr lang="en-US" altLang="zh-CN" sz="2200" b="0" dirty="0">
                <a:solidFill>
                  <a:srgbClr val="FF0000"/>
                </a:solidFill>
              </a:rPr>
              <a:t>MOV  DX, OFFSET  INTHAND	;</a:t>
            </a:r>
            <a:r>
              <a:rPr lang="zh-CN" altLang="en-US" sz="2200" b="0" dirty="0">
                <a:solidFill>
                  <a:srgbClr val="FF0000"/>
                </a:solidFill>
                <a:ea typeface="楷体_GB2312" pitchFamily="49" charset="-122"/>
              </a:rPr>
              <a:t>偏移地址</a:t>
            </a:r>
            <a:r>
              <a:rPr lang="en-US" altLang="zh-CN" sz="2200" b="0" dirty="0">
                <a:solidFill>
                  <a:srgbClr val="FF0000"/>
                </a:solidFill>
                <a:ea typeface="楷体_GB2312" pitchFamily="49" charset="-122"/>
              </a:rPr>
              <a:t>=&gt;DX</a:t>
            </a:r>
            <a:endParaRPr lang="en-US" altLang="zh-CN" sz="2200" b="0" dirty="0">
              <a:solidFill>
                <a:srgbClr val="FF0000"/>
              </a:solidFill>
            </a:endParaRPr>
          </a:p>
          <a:p>
            <a:pPr marL="87313" lvl="2" algn="just" eaLnBrk="0" hangingPunct="0">
              <a:spcBef>
                <a:spcPts val="600"/>
              </a:spcBef>
            </a:pPr>
            <a:r>
              <a:rPr lang="en-US" altLang="zh-CN" sz="2200" b="0" dirty="0">
                <a:solidFill>
                  <a:srgbClr val="FF0000"/>
                </a:solidFill>
              </a:rPr>
              <a:t>MOV  AX, SEG     INTHAND	</a:t>
            </a:r>
          </a:p>
          <a:p>
            <a:pPr marL="87313" lvl="2" algn="just" eaLnBrk="0" hangingPunct="0">
              <a:spcBef>
                <a:spcPts val="600"/>
              </a:spcBef>
            </a:pPr>
            <a:r>
              <a:rPr lang="en-US" altLang="zh-CN" sz="2200" b="0" dirty="0">
                <a:solidFill>
                  <a:srgbClr val="FF0000"/>
                </a:solidFill>
              </a:rPr>
              <a:t>MOV  DS, AX  			 ;</a:t>
            </a:r>
            <a:r>
              <a:rPr lang="zh-CN" altLang="en-US" sz="2200" b="0" dirty="0">
                <a:solidFill>
                  <a:srgbClr val="FF0000"/>
                </a:solidFill>
                <a:ea typeface="楷体_GB2312" pitchFamily="49" charset="-122"/>
              </a:rPr>
              <a:t>段地址</a:t>
            </a:r>
            <a:r>
              <a:rPr lang="en-US" altLang="zh-CN" sz="2200" b="0" dirty="0">
                <a:solidFill>
                  <a:srgbClr val="FF0000"/>
                </a:solidFill>
                <a:ea typeface="楷体_GB2312" pitchFamily="49" charset="-122"/>
              </a:rPr>
              <a:t>=&gt;DS</a:t>
            </a:r>
            <a:endParaRPr lang="en-US" altLang="zh-CN" sz="2200" b="0" dirty="0">
              <a:solidFill>
                <a:srgbClr val="FF0000"/>
              </a:solidFill>
            </a:endParaRPr>
          </a:p>
          <a:p>
            <a:pPr marL="87313" lvl="2" algn="just" eaLnBrk="0" hangingPunct="0">
              <a:spcBef>
                <a:spcPts val="600"/>
              </a:spcBef>
            </a:pPr>
            <a:r>
              <a:rPr lang="en-US" altLang="zh-CN" sz="2200" b="0" dirty="0">
                <a:solidFill>
                  <a:srgbClr val="FF0000"/>
                </a:solidFill>
              </a:rPr>
              <a:t>MOV  AL, N</a:t>
            </a:r>
          </a:p>
          <a:p>
            <a:pPr marL="87313" lvl="2" algn="just" eaLnBrk="0" hangingPunct="0">
              <a:spcBef>
                <a:spcPts val="600"/>
              </a:spcBef>
            </a:pPr>
            <a:r>
              <a:rPr lang="en-US" altLang="zh-CN" sz="2200" b="0" dirty="0">
                <a:solidFill>
                  <a:srgbClr val="FF0000"/>
                </a:solidFill>
              </a:rPr>
              <a:t>MOV  AH, 25H</a:t>
            </a:r>
          </a:p>
          <a:p>
            <a:pPr marL="87313" lvl="2" algn="just" eaLnBrk="0" hangingPunct="0">
              <a:spcBef>
                <a:spcPts val="600"/>
              </a:spcBef>
            </a:pPr>
            <a:r>
              <a:rPr lang="en-US" altLang="zh-CN" sz="2200" b="0" dirty="0">
                <a:solidFill>
                  <a:srgbClr val="FF0000"/>
                </a:solidFill>
              </a:rPr>
              <a:t>INT    21H</a:t>
            </a:r>
            <a:endParaRPr lang="zh-CN" altLang="en-US" sz="2200" dirty="0"/>
          </a:p>
        </p:txBody>
      </p:sp>
    </p:spTree>
    <p:extLst>
      <p:ext uri="{BB962C8B-B14F-4D97-AF65-F5344CB8AC3E}">
        <p14:creationId xmlns:p14="http://schemas.microsoft.com/office/powerpoint/2010/main" val="1441769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468688" y="980728"/>
            <a:ext cx="644357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87313" lvl="2" algn="just" eaLnBrk="0" hangingPunct="0"/>
            <a:r>
              <a:rPr lang="en-US" altLang="zh-CN" sz="1600" b="0" dirty="0">
                <a:latin typeface="+mn-lt"/>
              </a:rPr>
              <a:t>……</a:t>
            </a:r>
          </a:p>
          <a:p>
            <a:pPr marL="87313" lvl="2" algn="just" eaLnBrk="0" hangingPunct="0"/>
            <a:r>
              <a:rPr lang="en-US" altLang="zh-CN" sz="1600" b="0" dirty="0">
                <a:solidFill>
                  <a:srgbClr val="FF0000"/>
                </a:solidFill>
                <a:latin typeface="+mn-lt"/>
              </a:rPr>
              <a:t>MOV  AL, N</a:t>
            </a:r>
          </a:p>
          <a:p>
            <a:pPr marL="87313" lvl="2" algn="just" eaLnBrk="0" hangingPunct="0"/>
            <a:r>
              <a:rPr lang="en-US" altLang="zh-CN" sz="1600" b="0" dirty="0">
                <a:solidFill>
                  <a:srgbClr val="FF0000"/>
                </a:solidFill>
                <a:latin typeface="+mn-lt"/>
              </a:rPr>
              <a:t>MOV  AH, 35H</a:t>
            </a:r>
          </a:p>
          <a:p>
            <a:pPr marL="87313" lvl="2" algn="just" eaLnBrk="0" hangingPunct="0"/>
            <a:r>
              <a:rPr lang="en-US" altLang="zh-CN" sz="1600" b="0" dirty="0">
                <a:solidFill>
                  <a:srgbClr val="FF0000"/>
                </a:solidFill>
                <a:latin typeface="+mn-lt"/>
              </a:rPr>
              <a:t>INT    21H</a:t>
            </a:r>
          </a:p>
          <a:p>
            <a:pPr marL="87313" lvl="2" algn="just" eaLnBrk="0" hangingPunct="0"/>
            <a:r>
              <a:rPr lang="en-US" altLang="zh-CN" sz="1600" b="0" dirty="0">
                <a:solidFill>
                  <a:srgbClr val="FF0000"/>
                </a:solidFill>
                <a:latin typeface="+mn-lt"/>
              </a:rPr>
              <a:t>PUSH ES</a:t>
            </a:r>
          </a:p>
          <a:p>
            <a:pPr marL="87313" lvl="2" algn="just" eaLnBrk="0" hangingPunct="0"/>
            <a:r>
              <a:rPr lang="en-US" altLang="zh-CN" sz="1600" b="0" dirty="0">
                <a:solidFill>
                  <a:srgbClr val="FF0000"/>
                </a:solidFill>
                <a:latin typeface="+mn-lt"/>
              </a:rPr>
              <a:t>PUSH BX			;</a:t>
            </a:r>
            <a:r>
              <a:rPr lang="zh-CN" altLang="en-US" sz="1600" b="0" dirty="0">
                <a:solidFill>
                  <a:srgbClr val="FF0000"/>
                </a:solidFill>
                <a:latin typeface="+mn-lt"/>
              </a:rPr>
              <a:t>保存原来的中断向量</a:t>
            </a:r>
            <a:endParaRPr lang="en-US" altLang="zh-CN" sz="1600" b="0" dirty="0">
              <a:solidFill>
                <a:srgbClr val="FF0000"/>
              </a:solidFill>
              <a:latin typeface="+mn-lt"/>
            </a:endParaRPr>
          </a:p>
          <a:p>
            <a:pPr marL="87313" lvl="2" algn="just" eaLnBrk="0" hangingPunct="0"/>
            <a:r>
              <a:rPr lang="en-US" altLang="zh-CN" sz="1600" b="0" dirty="0">
                <a:latin typeface="+mn-lt"/>
              </a:rPr>
              <a:t>PUSH DS</a:t>
            </a:r>
          </a:p>
          <a:p>
            <a:pPr marL="87313" lvl="2" algn="just" eaLnBrk="0" hangingPunct="0"/>
            <a:r>
              <a:rPr lang="en-US" altLang="zh-CN" sz="1600" b="0" dirty="0">
                <a:solidFill>
                  <a:srgbClr val="FF0000"/>
                </a:solidFill>
                <a:latin typeface="+mn-lt"/>
              </a:rPr>
              <a:t>MOV  DX, OFFSET  INTHAND	;</a:t>
            </a:r>
            <a:r>
              <a:rPr lang="zh-CN" altLang="en-US" sz="1600" b="0" dirty="0">
                <a:solidFill>
                  <a:srgbClr val="FF0000"/>
                </a:solidFill>
                <a:latin typeface="+mn-lt"/>
                <a:ea typeface="楷体_GB2312" pitchFamily="49" charset="-122"/>
              </a:rPr>
              <a:t>偏移地址</a:t>
            </a:r>
            <a:r>
              <a:rPr lang="en-US" altLang="zh-CN" sz="1600" b="0" dirty="0">
                <a:solidFill>
                  <a:srgbClr val="FF0000"/>
                </a:solidFill>
                <a:latin typeface="+mn-lt"/>
                <a:ea typeface="楷体_GB2312" pitchFamily="49" charset="-122"/>
              </a:rPr>
              <a:t>=&gt;DX</a:t>
            </a:r>
            <a:endParaRPr lang="en-US" altLang="zh-CN" sz="1600" b="0" dirty="0">
              <a:solidFill>
                <a:srgbClr val="FF0000"/>
              </a:solidFill>
              <a:latin typeface="+mn-lt"/>
            </a:endParaRPr>
          </a:p>
          <a:p>
            <a:pPr marL="87313" lvl="2" algn="just" eaLnBrk="0" hangingPunct="0"/>
            <a:r>
              <a:rPr lang="en-US" altLang="zh-CN" sz="1600" b="0" dirty="0">
                <a:solidFill>
                  <a:srgbClr val="FF0000"/>
                </a:solidFill>
                <a:latin typeface="+mn-lt"/>
              </a:rPr>
              <a:t>MOV  AX, SEG     INTHAND	</a:t>
            </a:r>
          </a:p>
          <a:p>
            <a:pPr marL="87313" lvl="2" algn="just" eaLnBrk="0" hangingPunct="0"/>
            <a:r>
              <a:rPr lang="en-US" altLang="zh-CN" sz="1600" b="0" dirty="0">
                <a:solidFill>
                  <a:srgbClr val="FF0000"/>
                </a:solidFill>
                <a:latin typeface="+mn-lt"/>
              </a:rPr>
              <a:t>MOV  DS, AX  		</a:t>
            </a:r>
            <a:r>
              <a:rPr lang="en-US" altLang="zh-CN" sz="1600" b="0" dirty="0" smtClean="0">
                <a:solidFill>
                  <a:srgbClr val="FF0000"/>
                </a:solidFill>
                <a:latin typeface="+mn-lt"/>
              </a:rPr>
              <a:t>	</a:t>
            </a:r>
            <a:r>
              <a:rPr lang="en-US" altLang="zh-CN" sz="1600" b="0" dirty="0" smtClean="0">
                <a:solidFill>
                  <a:srgbClr val="FF0000"/>
                </a:solidFill>
              </a:rPr>
              <a:t> </a:t>
            </a:r>
            <a:r>
              <a:rPr lang="en-US" altLang="zh-CN" sz="1600" b="0" dirty="0">
                <a:solidFill>
                  <a:srgbClr val="FF0000"/>
                </a:solidFill>
              </a:rPr>
              <a:t>;</a:t>
            </a:r>
            <a:r>
              <a:rPr lang="zh-CN" altLang="en-US" sz="1600" b="0" dirty="0">
                <a:solidFill>
                  <a:srgbClr val="FF0000"/>
                </a:solidFill>
                <a:ea typeface="楷体_GB2312" pitchFamily="49" charset="-122"/>
              </a:rPr>
              <a:t>段地址</a:t>
            </a:r>
            <a:r>
              <a:rPr lang="en-US" altLang="zh-CN" sz="1600" b="0" dirty="0">
                <a:solidFill>
                  <a:srgbClr val="FF0000"/>
                </a:solidFill>
                <a:ea typeface="楷体_GB2312" pitchFamily="49" charset="-122"/>
              </a:rPr>
              <a:t>=&gt;DS</a:t>
            </a:r>
            <a:endParaRPr lang="en-US" altLang="zh-CN" sz="1600" b="0" dirty="0">
              <a:solidFill>
                <a:srgbClr val="FF0000"/>
              </a:solidFill>
              <a:latin typeface="+mn-lt"/>
            </a:endParaRPr>
          </a:p>
          <a:p>
            <a:pPr marL="87313" lvl="2" algn="just" eaLnBrk="0" hangingPunct="0"/>
            <a:r>
              <a:rPr lang="en-US" altLang="zh-CN" sz="1600" b="0" dirty="0">
                <a:solidFill>
                  <a:srgbClr val="FF0000"/>
                </a:solidFill>
              </a:rPr>
              <a:t>MOV  AL, N</a:t>
            </a:r>
          </a:p>
          <a:p>
            <a:pPr marL="87313" lvl="2" algn="just" eaLnBrk="0" hangingPunct="0"/>
            <a:r>
              <a:rPr lang="en-US" altLang="zh-CN" sz="1600" b="0" dirty="0">
                <a:solidFill>
                  <a:srgbClr val="FF0000"/>
                </a:solidFill>
              </a:rPr>
              <a:t>MOV  AH, 25H</a:t>
            </a:r>
          </a:p>
          <a:p>
            <a:pPr marL="87313" lvl="2" algn="just" eaLnBrk="0" hangingPunct="0"/>
            <a:r>
              <a:rPr lang="en-US" altLang="zh-CN" sz="1600" b="0" dirty="0">
                <a:solidFill>
                  <a:srgbClr val="FF0000"/>
                </a:solidFill>
              </a:rPr>
              <a:t>INT    21H			;</a:t>
            </a:r>
            <a:r>
              <a:rPr lang="zh-CN" altLang="en-US" sz="1600" b="0" dirty="0">
                <a:solidFill>
                  <a:srgbClr val="FF0000"/>
                </a:solidFill>
              </a:rPr>
              <a:t>设置新的中断向量</a:t>
            </a:r>
            <a:endParaRPr lang="en-US" altLang="zh-CN" sz="1600" b="0" dirty="0">
              <a:solidFill>
                <a:srgbClr val="FF0000"/>
              </a:solidFill>
            </a:endParaRPr>
          </a:p>
          <a:p>
            <a:pPr marL="87313" lvl="2" algn="just" eaLnBrk="0" hangingPunct="0"/>
            <a:r>
              <a:rPr lang="en-US" altLang="zh-CN" sz="1600" b="0" dirty="0">
                <a:latin typeface="+mn-lt"/>
              </a:rPr>
              <a:t>POP    DS</a:t>
            </a:r>
          </a:p>
          <a:p>
            <a:pPr marL="87313" lvl="2" algn="just" eaLnBrk="0" hangingPunct="0"/>
            <a:r>
              <a:rPr lang="en-US" altLang="zh-CN" sz="1600" b="0" dirty="0"/>
              <a:t>……</a:t>
            </a:r>
          </a:p>
          <a:p>
            <a:pPr marL="87313" lvl="2" algn="just" eaLnBrk="0" hangingPunct="0"/>
            <a:r>
              <a:rPr lang="en-US" altLang="zh-CN" sz="1600" b="0" dirty="0" smtClean="0">
                <a:solidFill>
                  <a:srgbClr val="FF0000"/>
                </a:solidFill>
                <a:latin typeface="+mn-lt"/>
              </a:rPr>
              <a:t>POP    </a:t>
            </a:r>
            <a:r>
              <a:rPr lang="en-US" altLang="zh-CN" sz="1600" b="0" dirty="0">
                <a:solidFill>
                  <a:srgbClr val="FF0000"/>
                </a:solidFill>
                <a:latin typeface="+mn-lt"/>
              </a:rPr>
              <a:t>DX</a:t>
            </a:r>
          </a:p>
          <a:p>
            <a:pPr marL="87313" lvl="2" algn="just" eaLnBrk="0" hangingPunct="0"/>
            <a:r>
              <a:rPr lang="en-US" altLang="zh-CN" sz="1600" b="0" dirty="0">
                <a:solidFill>
                  <a:srgbClr val="FF0000"/>
                </a:solidFill>
                <a:latin typeface="+mn-lt"/>
              </a:rPr>
              <a:t>POP    DS</a:t>
            </a:r>
          </a:p>
          <a:p>
            <a:pPr marL="87313" lvl="2" algn="just" eaLnBrk="0" hangingPunct="0"/>
            <a:r>
              <a:rPr lang="en-US" altLang="zh-CN" sz="1600" b="0" dirty="0">
                <a:solidFill>
                  <a:srgbClr val="FF0000"/>
                </a:solidFill>
              </a:rPr>
              <a:t>MOV  AL, N</a:t>
            </a:r>
          </a:p>
          <a:p>
            <a:pPr marL="87313" lvl="2" algn="just" eaLnBrk="0" hangingPunct="0"/>
            <a:r>
              <a:rPr lang="en-US" altLang="zh-CN" sz="1600" b="0" dirty="0">
                <a:solidFill>
                  <a:srgbClr val="FF0000"/>
                </a:solidFill>
              </a:rPr>
              <a:t>MOV  AH, 25H</a:t>
            </a:r>
          </a:p>
          <a:p>
            <a:pPr marL="87313" lvl="2" algn="just" eaLnBrk="0" hangingPunct="0"/>
            <a:r>
              <a:rPr lang="en-US" altLang="zh-CN" sz="1600" b="0" dirty="0">
                <a:solidFill>
                  <a:srgbClr val="FF0000"/>
                </a:solidFill>
              </a:rPr>
              <a:t>INT    21H			;</a:t>
            </a:r>
            <a:r>
              <a:rPr lang="zh-CN" altLang="en-US" sz="1600" b="0" dirty="0">
                <a:solidFill>
                  <a:srgbClr val="FF0000"/>
                </a:solidFill>
              </a:rPr>
              <a:t>恢复原来的中断向量</a:t>
            </a:r>
            <a:endParaRPr lang="en-US" altLang="zh-CN" sz="1600" b="0" dirty="0">
              <a:solidFill>
                <a:srgbClr val="FF0000"/>
              </a:solidFill>
            </a:endParaRPr>
          </a:p>
          <a:p>
            <a:pPr marL="87313" lvl="2" algn="just" eaLnBrk="0" hangingPunct="0"/>
            <a:r>
              <a:rPr lang="en-US" altLang="zh-CN" sz="1600" b="0" dirty="0">
                <a:latin typeface="+mn-lt"/>
              </a:rPr>
              <a:t>RET</a:t>
            </a:r>
          </a:p>
          <a:p>
            <a:pPr marL="87313" lvl="2" algn="just" eaLnBrk="0" hangingPunct="0"/>
            <a:r>
              <a:rPr lang="en-US" altLang="zh-CN" sz="1600" b="0" dirty="0" smtClean="0">
                <a:latin typeface="+mn-lt"/>
              </a:rPr>
              <a:t>……</a:t>
            </a:r>
            <a:endParaRPr lang="en-US" altLang="zh-CN" sz="1600" b="0" dirty="0">
              <a:latin typeface="+mn-lt"/>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103948" y="1052736"/>
            <a:ext cx="4356484" cy="978729"/>
          </a:xfrm>
          <a:prstGeom prst="rect">
            <a:avLst/>
          </a:prstGeom>
        </p:spPr>
        <p:txBody>
          <a:bodyPr wrap="square">
            <a:spAutoFit/>
          </a:bodyPr>
          <a:lstStyle/>
          <a:p>
            <a:pPr algn="just" eaLnBrk="0" hangingPunct="0">
              <a:lnSpc>
                <a:spcPct val="80000"/>
              </a:lnSpc>
            </a:pPr>
            <a:r>
              <a:rPr lang="zh-CN" altLang="en-US" dirty="0"/>
              <a:t>例：为中断类型 </a:t>
            </a:r>
            <a:r>
              <a:rPr lang="en-US" altLang="zh-CN" dirty="0" smtClean="0"/>
              <a:t>N</a:t>
            </a:r>
            <a:r>
              <a:rPr lang="zh-CN" altLang="en-US" dirty="0" smtClean="0"/>
              <a:t>（对应的中断处理程序为</a:t>
            </a:r>
            <a:r>
              <a:rPr lang="en-US" altLang="zh-CN" dirty="0"/>
              <a:t>INTHAND</a:t>
            </a:r>
            <a:r>
              <a:rPr lang="zh-CN" altLang="en-US" dirty="0" smtClean="0"/>
              <a:t>）</a:t>
            </a:r>
            <a:r>
              <a:rPr lang="en-US" altLang="zh-CN" dirty="0" smtClean="0"/>
              <a:t> </a:t>
            </a:r>
            <a:r>
              <a:rPr lang="zh-CN" altLang="en-US" dirty="0"/>
              <a:t>设置中断</a:t>
            </a:r>
            <a:r>
              <a:rPr lang="zh-CN" altLang="en-US" dirty="0" smtClean="0"/>
              <a:t>向量。</a:t>
            </a:r>
            <a:endParaRPr lang="zh-CN" altLang="en-US" dirty="0"/>
          </a:p>
        </p:txBody>
      </p:sp>
    </p:spTree>
    <p:extLst>
      <p:ext uri="{BB962C8B-B14F-4D97-AF65-F5344CB8AC3E}">
        <p14:creationId xmlns:p14="http://schemas.microsoft.com/office/powerpoint/2010/main" val="3122780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1026"/>
          <p:cNvSpPr txBox="1">
            <a:spLocks noChangeArrowheads="1"/>
          </p:cNvSpPr>
          <p:nvPr/>
        </p:nvSpPr>
        <p:spPr bwMode="auto">
          <a:xfrm>
            <a:off x="452120" y="980728"/>
            <a:ext cx="8224336"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lnSpc>
                <a:spcPct val="110000"/>
              </a:lnSpc>
            </a:pPr>
            <a:r>
              <a:rPr lang="zh-CN" altLang="en-US" sz="2000" dirty="0">
                <a:solidFill>
                  <a:srgbClr val="FF0000"/>
                </a:solidFill>
              </a:rPr>
              <a:t>中断处理程序的结构：</a:t>
            </a:r>
            <a:r>
              <a:rPr lang="zh-CN" altLang="en-US" sz="2000" b="0" dirty="0"/>
              <a:t>与子程序（即过程</a:t>
            </a:r>
            <a:r>
              <a:rPr lang="zh-CN" altLang="en-US" sz="2000" b="0" dirty="0" smtClean="0"/>
              <a:t>）相似</a:t>
            </a:r>
            <a:r>
              <a:rPr lang="zh-CN" altLang="en-US" sz="2000" b="0" dirty="0"/>
              <a:t>，可用定义过程的方式来定义中断处理程序。所有编写过程的一些规定和要求均适用于中断处理程序，包括用伪指令</a:t>
            </a:r>
            <a:r>
              <a:rPr lang="en-US" altLang="zh-CN" sz="2000" b="0" dirty="0"/>
              <a:t>PROC/ENDP</a:t>
            </a:r>
            <a:r>
              <a:rPr lang="zh-CN" altLang="en-US" sz="2000" b="0" dirty="0"/>
              <a:t>定义</a:t>
            </a:r>
            <a:r>
              <a:rPr lang="zh-CN" altLang="en-US" sz="2000" b="0" dirty="0" smtClean="0"/>
              <a:t>过程，类型为</a:t>
            </a:r>
            <a:r>
              <a:rPr lang="zh-CN" altLang="en-US" sz="2000" b="0" dirty="0"/>
              <a:t>远类型。</a:t>
            </a:r>
            <a:endParaRPr lang="en-US" altLang="zh-CN" sz="2000" b="0" dirty="0"/>
          </a:p>
          <a:p>
            <a:pPr marL="0" indent="0" algn="just">
              <a:lnSpc>
                <a:spcPct val="110000"/>
              </a:lnSpc>
            </a:pPr>
            <a:endParaRPr lang="en-US" altLang="zh-CN" sz="2000" b="0" dirty="0"/>
          </a:p>
          <a:p>
            <a:pPr algn="just">
              <a:lnSpc>
                <a:spcPct val="110000"/>
              </a:lnSpc>
            </a:pPr>
            <a:r>
              <a:rPr lang="zh-CN" altLang="en-US" sz="2000" b="1" dirty="0">
                <a:solidFill>
                  <a:srgbClr val="FF0000"/>
                </a:solidFill>
              </a:rPr>
              <a:t>中断程序</a:t>
            </a:r>
            <a:r>
              <a:rPr lang="zh-CN" altLang="en-US" sz="2000" b="1" dirty="0" smtClean="0">
                <a:solidFill>
                  <a:srgbClr val="FF0000"/>
                </a:solidFill>
              </a:rPr>
              <a:t>的调用和编写</a:t>
            </a:r>
            <a:r>
              <a:rPr lang="zh-CN" altLang="en-US" sz="2000" b="1" dirty="0">
                <a:solidFill>
                  <a:srgbClr val="FF0000"/>
                </a:solidFill>
              </a:rPr>
              <a:t>步骤：</a:t>
            </a:r>
          </a:p>
          <a:p>
            <a:pPr lvl="1" algn="just">
              <a:lnSpc>
                <a:spcPct val="110000"/>
              </a:lnSpc>
            </a:pPr>
            <a:r>
              <a:rPr lang="zh-CN" altLang="en-US" sz="2000" b="1" dirty="0">
                <a:solidFill>
                  <a:schemeClr val="tx2"/>
                </a:solidFill>
              </a:rPr>
              <a:t>主程序：</a:t>
            </a:r>
            <a:r>
              <a:rPr lang="en-US" altLang="zh-CN" sz="2000" b="0" dirty="0"/>
              <a:t>	</a:t>
            </a:r>
            <a:r>
              <a:rPr lang="zh-CN" altLang="en-US" sz="2000" b="0" dirty="0"/>
              <a:t>（</a:t>
            </a:r>
            <a:r>
              <a:rPr lang="en-US" altLang="zh-CN" sz="2000" b="0" dirty="0"/>
              <a:t>1</a:t>
            </a:r>
            <a:r>
              <a:rPr lang="zh-CN" altLang="en-US" sz="2000" b="0" dirty="0"/>
              <a:t>）</a:t>
            </a:r>
            <a:r>
              <a:rPr lang="zh-CN" altLang="en-US" sz="2000" b="0" dirty="0">
                <a:ea typeface="楷体_GB2312" pitchFamily="49" charset="-122"/>
              </a:rPr>
              <a:t>设置中断向量</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）设置 </a:t>
            </a:r>
            <a:r>
              <a:rPr lang="en-US" altLang="zh-CN" sz="2000" b="0" dirty="0">
                <a:ea typeface="楷体_GB2312" pitchFamily="49" charset="-122"/>
              </a:rPr>
              <a:t>CPU </a:t>
            </a:r>
            <a:r>
              <a:rPr lang="zh-CN" altLang="en-US" sz="2000" b="0" dirty="0">
                <a:ea typeface="楷体_GB2312" pitchFamily="49" charset="-122"/>
              </a:rPr>
              <a:t>的中断允许位 </a:t>
            </a:r>
            <a:r>
              <a:rPr lang="en-US" altLang="zh-CN" sz="2000" b="0" dirty="0">
                <a:ea typeface="楷体_GB2312" pitchFamily="49" charset="-122"/>
              </a:rPr>
              <a:t>IF</a:t>
            </a: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）设置设备的中断屏蔽位</a:t>
            </a:r>
          </a:p>
          <a:p>
            <a:pPr lvl="1" algn="just">
              <a:lnSpc>
                <a:spcPct val="110000"/>
              </a:lnSpc>
            </a:pPr>
            <a:endParaRPr lang="zh-CN" altLang="en-US" sz="2000" b="1" dirty="0">
              <a:solidFill>
                <a:srgbClr val="FFFF00"/>
              </a:solidFill>
            </a:endParaRPr>
          </a:p>
          <a:p>
            <a:pPr lvl="1" algn="just">
              <a:lnSpc>
                <a:spcPct val="110000"/>
              </a:lnSpc>
            </a:pPr>
            <a:r>
              <a:rPr lang="zh-CN" altLang="en-US" sz="2000" b="1" dirty="0">
                <a:solidFill>
                  <a:schemeClr val="tx2"/>
                </a:solidFill>
              </a:rPr>
              <a:t>中断处理子程序：</a:t>
            </a:r>
            <a:r>
              <a:rPr lang="en-US" altLang="zh-CN" sz="2000" b="0" dirty="0"/>
              <a:t>	</a:t>
            </a:r>
            <a:r>
              <a:rPr lang="zh-CN" altLang="en-US" sz="2000" b="0" dirty="0"/>
              <a:t>（</a:t>
            </a:r>
            <a:r>
              <a:rPr lang="en-US" altLang="zh-CN" sz="2000" b="0" dirty="0"/>
              <a:t>1</a:t>
            </a:r>
            <a:r>
              <a:rPr lang="zh-CN" altLang="en-US" sz="2000" b="0" dirty="0"/>
              <a:t>）</a:t>
            </a:r>
            <a:r>
              <a:rPr lang="zh-CN" altLang="en-US" sz="2000" b="0" dirty="0">
                <a:ea typeface="楷体_GB2312" pitchFamily="49" charset="-122"/>
              </a:rPr>
              <a:t>保存寄存器内容</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a:t>
            </a:r>
            <a:r>
              <a:rPr lang="zh-CN" altLang="en-US" sz="2000" b="0" dirty="0">
                <a:solidFill>
                  <a:srgbClr val="FF0000"/>
                </a:solidFill>
                <a:ea typeface="楷体_GB2312" pitchFamily="49" charset="-122"/>
              </a:rPr>
              <a:t>如允许中断嵌套，则开中断 </a:t>
            </a:r>
            <a:r>
              <a:rPr lang="en-US" altLang="zh-CN" sz="2000" b="0" dirty="0">
                <a:solidFill>
                  <a:srgbClr val="FF0000"/>
                </a:solidFill>
                <a:ea typeface="楷体_GB2312" pitchFamily="49" charset="-122"/>
              </a:rPr>
              <a:t>( STI )</a:t>
            </a: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）中断处理功能</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4</a:t>
            </a:r>
            <a:r>
              <a:rPr lang="zh-CN" altLang="en-US" sz="2000" b="0" dirty="0">
                <a:ea typeface="楷体_GB2312" pitchFamily="49" charset="-122"/>
              </a:rPr>
              <a:t>）关中断</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5</a:t>
            </a:r>
            <a:r>
              <a:rPr lang="zh-CN" altLang="en-US" sz="2000" b="0" dirty="0">
                <a:ea typeface="楷体_GB2312" pitchFamily="49" charset="-122"/>
              </a:rPr>
              <a:t>）送中断结束命令</a:t>
            </a:r>
            <a:r>
              <a:rPr lang="en-US" altLang="zh-CN" sz="2000" b="0" dirty="0">
                <a:ea typeface="楷体_GB2312" pitchFamily="49" charset="-122"/>
              </a:rPr>
              <a:t>( EOI )</a:t>
            </a:r>
            <a:r>
              <a:rPr lang="zh-CN" altLang="en-US" sz="2000" b="0" dirty="0">
                <a:ea typeface="楷体_GB2312" pitchFamily="49" charset="-122"/>
              </a:rPr>
              <a:t>给中断命令寄存器</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6</a:t>
            </a:r>
            <a:r>
              <a:rPr lang="zh-CN" altLang="en-US" sz="2000" b="0" dirty="0">
                <a:ea typeface="楷体_GB2312" pitchFamily="49" charset="-122"/>
              </a:rPr>
              <a:t>）恢复寄存器内容</a:t>
            </a:r>
            <a:endParaRPr lang="en-US" altLang="zh-CN" sz="2000" b="0" dirty="0">
              <a:ea typeface="楷体_GB2312" pitchFamily="49" charset="-122"/>
            </a:endParaRPr>
          </a:p>
          <a:p>
            <a:pPr lvl="1" algn="just">
              <a:lnSpc>
                <a:spcPct val="110000"/>
              </a:lnSpc>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7</a:t>
            </a:r>
            <a:r>
              <a:rPr lang="zh-CN" altLang="en-US" sz="2000" b="0" dirty="0">
                <a:ea typeface="楷体_GB2312" pitchFamily="49" charset="-122"/>
              </a:rPr>
              <a:t>）</a:t>
            </a:r>
            <a:r>
              <a:rPr lang="en-US" altLang="zh-CN" sz="2000" b="0" dirty="0">
                <a:ea typeface="楷体_GB2312" pitchFamily="49" charset="-122"/>
              </a:rPr>
              <a:t>IRET</a:t>
            </a:r>
            <a:r>
              <a:rPr lang="zh-CN" altLang="en-US" sz="2000" b="0" dirty="0">
                <a:ea typeface="楷体_GB2312" pitchFamily="49" charset="-122"/>
              </a:rPr>
              <a:t>中断返回</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683568" y="1038226"/>
            <a:ext cx="661417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accent2"/>
                </a:solidFill>
                <a:latin typeface="Times New Roman" panose="02020603050405020304" pitchFamily="18" charset="0"/>
              </a:rPr>
              <a:t>中断服务程序设计：</a:t>
            </a:r>
          </a:p>
        </p:txBody>
      </p:sp>
      <p:grpSp>
        <p:nvGrpSpPr>
          <p:cNvPr id="522291" name="Group 51"/>
          <p:cNvGrpSpPr/>
          <p:nvPr/>
        </p:nvGrpSpPr>
        <p:grpSpPr bwMode="auto">
          <a:xfrm>
            <a:off x="1042988" y="1557338"/>
            <a:ext cx="6124575" cy="3352800"/>
            <a:chOff x="673" y="1001"/>
            <a:chExt cx="3858" cy="2112"/>
          </a:xfrm>
        </p:grpSpPr>
        <p:sp>
          <p:nvSpPr>
            <p:cNvPr id="522258" name="Rectangle 18"/>
            <p:cNvSpPr>
              <a:spLocks noChangeArrowheads="1"/>
            </p:cNvSpPr>
            <p:nvPr/>
          </p:nvSpPr>
          <p:spPr bwMode="auto">
            <a:xfrm>
              <a:off x="673" y="1001"/>
              <a:ext cx="1104" cy="21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latin typeface="Times New Roman" panose="02020603050405020304" pitchFamily="18" charset="0"/>
                </a:rPr>
                <a:t>保护现场</a:t>
              </a:r>
            </a:p>
            <a:p>
              <a:pPr algn="ctr"/>
              <a:endParaRPr lang="zh-CN" altLang="en-US" sz="1800">
                <a:latin typeface="Times New Roman" panose="02020603050405020304" pitchFamily="18" charset="0"/>
              </a:endParaRPr>
            </a:p>
            <a:p>
              <a:pPr algn="ctr"/>
              <a:r>
                <a:rPr lang="en-US" altLang="zh-CN" sz="1800">
                  <a:latin typeface="Times New Roman" panose="02020603050405020304" pitchFamily="18" charset="0"/>
                </a:rPr>
                <a:t>STI</a:t>
              </a:r>
            </a:p>
            <a:p>
              <a:pPr algn="ctr"/>
              <a:endParaRPr lang="en-US" altLang="zh-CN" sz="1800">
                <a:latin typeface="Times New Roman" panose="02020603050405020304" pitchFamily="18" charset="0"/>
              </a:endParaRPr>
            </a:p>
            <a:p>
              <a:pPr algn="ctr"/>
              <a:r>
                <a:rPr lang="zh-CN" altLang="en-US" sz="1800">
                  <a:latin typeface="Times New Roman" panose="02020603050405020304" pitchFamily="18" charset="0"/>
                </a:rPr>
                <a:t>中断服务程序</a:t>
              </a:r>
            </a:p>
            <a:p>
              <a:pPr algn="ctr"/>
              <a:endParaRPr lang="zh-CN" altLang="en-US" sz="1800">
                <a:latin typeface="Times New Roman" panose="02020603050405020304" pitchFamily="18" charset="0"/>
              </a:endParaRPr>
            </a:p>
            <a:p>
              <a:pPr algn="ctr"/>
              <a:r>
                <a:rPr lang="en-US" altLang="zh-CN" sz="1800">
                  <a:latin typeface="Times New Roman" panose="02020603050405020304" pitchFamily="18" charset="0"/>
                </a:rPr>
                <a:t>CLI</a:t>
              </a:r>
            </a:p>
            <a:p>
              <a:pPr algn="ctr"/>
              <a:endParaRPr lang="en-US" altLang="zh-CN" sz="1800">
                <a:latin typeface="Times New Roman" panose="02020603050405020304" pitchFamily="18" charset="0"/>
              </a:endParaRPr>
            </a:p>
            <a:p>
              <a:pPr algn="ctr"/>
              <a:r>
                <a:rPr lang="zh-CN" altLang="en-US" sz="1800">
                  <a:latin typeface="Times New Roman" panose="02020603050405020304" pitchFamily="18" charset="0"/>
                </a:rPr>
                <a:t>恢复现场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中断返回</a:t>
              </a:r>
            </a:p>
          </p:txBody>
        </p:sp>
        <p:sp>
          <p:nvSpPr>
            <p:cNvPr id="522259" name="Line 19"/>
            <p:cNvSpPr>
              <a:spLocks noChangeShapeType="1"/>
            </p:cNvSpPr>
            <p:nvPr/>
          </p:nvSpPr>
          <p:spPr bwMode="auto">
            <a:xfrm>
              <a:off x="673" y="1364"/>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0" name="Line 20"/>
            <p:cNvSpPr>
              <a:spLocks noChangeShapeType="1"/>
            </p:cNvSpPr>
            <p:nvPr/>
          </p:nvSpPr>
          <p:spPr bwMode="auto">
            <a:xfrm>
              <a:off x="673" y="1721"/>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1" name="Line 21"/>
            <p:cNvSpPr>
              <a:spLocks noChangeShapeType="1"/>
            </p:cNvSpPr>
            <p:nvPr/>
          </p:nvSpPr>
          <p:spPr bwMode="auto">
            <a:xfrm>
              <a:off x="673" y="2105"/>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2" name="Line 22"/>
            <p:cNvSpPr>
              <a:spLocks noChangeShapeType="1"/>
            </p:cNvSpPr>
            <p:nvPr/>
          </p:nvSpPr>
          <p:spPr bwMode="auto">
            <a:xfrm>
              <a:off x="673" y="2441"/>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3" name="Line 23"/>
            <p:cNvSpPr>
              <a:spLocks noChangeShapeType="1"/>
            </p:cNvSpPr>
            <p:nvPr/>
          </p:nvSpPr>
          <p:spPr bwMode="auto">
            <a:xfrm>
              <a:off x="673" y="2777"/>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5" name="Line 25"/>
            <p:cNvSpPr>
              <a:spLocks noChangeShapeType="1"/>
            </p:cNvSpPr>
            <p:nvPr/>
          </p:nvSpPr>
          <p:spPr bwMode="auto">
            <a:xfrm>
              <a:off x="2113" y="1241"/>
              <a:ext cx="0" cy="18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6" name="Line 26"/>
            <p:cNvSpPr>
              <a:spLocks noChangeShapeType="1"/>
            </p:cNvSpPr>
            <p:nvPr/>
          </p:nvSpPr>
          <p:spPr bwMode="auto">
            <a:xfrm>
              <a:off x="2113" y="1577"/>
              <a:ext cx="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7" name="Line 27"/>
            <p:cNvSpPr>
              <a:spLocks noChangeShapeType="1"/>
            </p:cNvSpPr>
            <p:nvPr/>
          </p:nvSpPr>
          <p:spPr bwMode="auto">
            <a:xfrm flipH="1" flipV="1">
              <a:off x="2113" y="1577"/>
              <a:ext cx="120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8" name="Line 28"/>
            <p:cNvSpPr>
              <a:spLocks noChangeShapeType="1"/>
            </p:cNvSpPr>
            <p:nvPr/>
          </p:nvSpPr>
          <p:spPr bwMode="auto">
            <a:xfrm flipH="1" flipV="1">
              <a:off x="3313" y="1769"/>
              <a:ext cx="1200" cy="4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69" name="Text Box 29"/>
            <p:cNvSpPr txBox="1">
              <a:spLocks noChangeArrowheads="1"/>
            </p:cNvSpPr>
            <p:nvPr/>
          </p:nvSpPr>
          <p:spPr bwMode="auto">
            <a:xfrm>
              <a:off x="2161" y="1346"/>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r>
                <a:rPr lang="en-US" altLang="zh-CN" sz="1800">
                  <a:latin typeface="Times New Roman" panose="02020603050405020304" pitchFamily="18" charset="0"/>
                </a:rPr>
                <a:t>1</a:t>
              </a:r>
            </a:p>
          </p:txBody>
        </p:sp>
        <p:sp>
          <p:nvSpPr>
            <p:cNvPr id="522270" name="Text Box 30"/>
            <p:cNvSpPr txBox="1">
              <a:spLocks noChangeArrowheads="1"/>
            </p:cNvSpPr>
            <p:nvPr/>
          </p:nvSpPr>
          <p:spPr bwMode="auto">
            <a:xfrm>
              <a:off x="3379" y="148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r>
                <a:rPr lang="en-US" altLang="zh-CN" sz="1800">
                  <a:latin typeface="Times New Roman" panose="02020603050405020304" pitchFamily="18" charset="0"/>
                </a:rPr>
                <a:t>2</a:t>
              </a:r>
            </a:p>
          </p:txBody>
        </p:sp>
        <p:sp>
          <p:nvSpPr>
            <p:cNvPr id="522271" name="Line 31"/>
            <p:cNvSpPr>
              <a:spLocks noChangeShapeType="1"/>
            </p:cNvSpPr>
            <p:nvPr/>
          </p:nvSpPr>
          <p:spPr bwMode="auto">
            <a:xfrm>
              <a:off x="3313" y="1577"/>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2" name="Line 32"/>
            <p:cNvSpPr>
              <a:spLocks noChangeShapeType="1"/>
            </p:cNvSpPr>
            <p:nvPr/>
          </p:nvSpPr>
          <p:spPr bwMode="auto">
            <a:xfrm>
              <a:off x="3313" y="1769"/>
              <a:ext cx="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3" name="Line 33"/>
            <p:cNvSpPr>
              <a:spLocks noChangeShapeType="1"/>
            </p:cNvSpPr>
            <p:nvPr/>
          </p:nvSpPr>
          <p:spPr bwMode="auto">
            <a:xfrm>
              <a:off x="4513" y="1769"/>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2290" name="Group 50"/>
          <p:cNvGrpSpPr/>
          <p:nvPr/>
        </p:nvGrpSpPr>
        <p:grpSpPr bwMode="auto">
          <a:xfrm>
            <a:off x="4211638" y="3860800"/>
            <a:ext cx="3962400" cy="2133600"/>
            <a:chOff x="2652" y="2721"/>
            <a:chExt cx="2496" cy="1344"/>
          </a:xfrm>
        </p:grpSpPr>
        <p:sp>
          <p:nvSpPr>
            <p:cNvPr id="522275" name="Rectangle 35"/>
            <p:cNvSpPr>
              <a:spLocks noChangeArrowheads="1"/>
            </p:cNvSpPr>
            <p:nvPr/>
          </p:nvSpPr>
          <p:spPr bwMode="auto">
            <a:xfrm>
              <a:off x="2652" y="2721"/>
              <a:ext cx="1008" cy="134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latin typeface="Times New Roman" panose="02020603050405020304" pitchFamily="18" charset="0"/>
                </a:rPr>
                <a:t>保护现场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中断服务程序</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恢复现场</a:t>
              </a:r>
            </a:p>
            <a:p>
              <a:pPr algn="ctr"/>
              <a:endParaRPr lang="zh-CN" altLang="en-US" sz="1800">
                <a:latin typeface="Times New Roman" panose="02020603050405020304" pitchFamily="18" charset="0"/>
              </a:endParaRPr>
            </a:p>
            <a:p>
              <a:pPr algn="ctr"/>
              <a:r>
                <a:rPr lang="zh-CN" altLang="en-US" sz="1800">
                  <a:latin typeface="Times New Roman" panose="02020603050405020304" pitchFamily="18" charset="0"/>
                </a:rPr>
                <a:t>中断返回</a:t>
              </a:r>
            </a:p>
          </p:txBody>
        </p:sp>
        <p:sp>
          <p:nvSpPr>
            <p:cNvPr id="522276" name="Line 36"/>
            <p:cNvSpPr>
              <a:spLocks noChangeShapeType="1"/>
            </p:cNvSpPr>
            <p:nvPr/>
          </p:nvSpPr>
          <p:spPr bwMode="auto">
            <a:xfrm>
              <a:off x="2652" y="3057"/>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7" name="Line 37"/>
            <p:cNvSpPr>
              <a:spLocks noChangeShapeType="1"/>
            </p:cNvSpPr>
            <p:nvPr/>
          </p:nvSpPr>
          <p:spPr bwMode="auto">
            <a:xfrm>
              <a:off x="2652" y="3393"/>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8" name="Line 38"/>
            <p:cNvSpPr>
              <a:spLocks noChangeShapeType="1"/>
            </p:cNvSpPr>
            <p:nvPr/>
          </p:nvSpPr>
          <p:spPr bwMode="auto">
            <a:xfrm>
              <a:off x="2652" y="3729"/>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79" name="Text Box 39"/>
            <p:cNvSpPr txBox="1">
              <a:spLocks noChangeArrowheads="1"/>
            </p:cNvSpPr>
            <p:nvPr/>
          </p:nvSpPr>
          <p:spPr bwMode="auto">
            <a:xfrm>
              <a:off x="3804" y="2721"/>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主程序</a:t>
              </a:r>
            </a:p>
          </p:txBody>
        </p:sp>
        <p:sp>
          <p:nvSpPr>
            <p:cNvPr id="522280" name="Line 40"/>
            <p:cNvSpPr>
              <a:spLocks noChangeShapeType="1"/>
            </p:cNvSpPr>
            <p:nvPr/>
          </p:nvSpPr>
          <p:spPr bwMode="auto">
            <a:xfrm>
              <a:off x="4044" y="3009"/>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1" name="Line 41"/>
            <p:cNvSpPr>
              <a:spLocks noChangeShapeType="1"/>
            </p:cNvSpPr>
            <p:nvPr/>
          </p:nvSpPr>
          <p:spPr bwMode="auto">
            <a:xfrm>
              <a:off x="4044" y="3297"/>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2" name="Line 42"/>
            <p:cNvSpPr>
              <a:spLocks noChangeShapeType="1"/>
            </p:cNvSpPr>
            <p:nvPr/>
          </p:nvSpPr>
          <p:spPr bwMode="auto">
            <a:xfrm>
              <a:off x="4044" y="3585"/>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3" name="Line 43"/>
            <p:cNvSpPr>
              <a:spLocks noChangeShapeType="1"/>
            </p:cNvSpPr>
            <p:nvPr/>
          </p:nvSpPr>
          <p:spPr bwMode="auto">
            <a:xfrm>
              <a:off x="4044" y="3297"/>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4" name="Line 44"/>
            <p:cNvSpPr>
              <a:spLocks noChangeShapeType="1"/>
            </p:cNvSpPr>
            <p:nvPr/>
          </p:nvSpPr>
          <p:spPr bwMode="auto">
            <a:xfrm>
              <a:off x="4860" y="3297"/>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5" name="Line 45"/>
            <p:cNvSpPr>
              <a:spLocks noChangeShapeType="1"/>
            </p:cNvSpPr>
            <p:nvPr/>
          </p:nvSpPr>
          <p:spPr bwMode="auto">
            <a:xfrm flipH="1" flipV="1">
              <a:off x="4044" y="3297"/>
              <a:ext cx="81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6" name="Line 46"/>
            <p:cNvSpPr>
              <a:spLocks noChangeShapeType="1"/>
            </p:cNvSpPr>
            <p:nvPr/>
          </p:nvSpPr>
          <p:spPr bwMode="auto">
            <a:xfrm>
              <a:off x="4044" y="3585"/>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7" name="Line 47"/>
            <p:cNvSpPr>
              <a:spLocks noChangeShapeType="1"/>
            </p:cNvSpPr>
            <p:nvPr/>
          </p:nvSpPr>
          <p:spPr bwMode="auto">
            <a:xfrm>
              <a:off x="4860" y="3585"/>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8" name="Line 48"/>
            <p:cNvSpPr>
              <a:spLocks noChangeShapeType="1"/>
            </p:cNvSpPr>
            <p:nvPr/>
          </p:nvSpPr>
          <p:spPr bwMode="auto">
            <a:xfrm flipH="1" flipV="1">
              <a:off x="4044" y="3585"/>
              <a:ext cx="81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89" name="Text Box 49"/>
            <p:cNvSpPr txBox="1">
              <a:spLocks noChangeArrowheads="1"/>
            </p:cNvSpPr>
            <p:nvPr/>
          </p:nvSpPr>
          <p:spPr bwMode="auto">
            <a:xfrm>
              <a:off x="4044" y="3057"/>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中断服务程序</a:t>
              </a:r>
            </a:p>
          </p:txBody>
        </p:sp>
      </p:grpSp>
      <p:sp>
        <p:nvSpPr>
          <p:cNvPr id="522292" name="Text Box 52"/>
          <p:cNvSpPr txBox="1">
            <a:spLocks noChangeArrowheads="1"/>
          </p:cNvSpPr>
          <p:nvPr/>
        </p:nvSpPr>
        <p:spPr bwMode="auto">
          <a:xfrm>
            <a:off x="4624388" y="6164263"/>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单级中断服务程序结构</a:t>
            </a:r>
          </a:p>
        </p:txBody>
      </p:sp>
      <p:sp>
        <p:nvSpPr>
          <p:cNvPr id="522293" name="Text Box 53"/>
          <p:cNvSpPr txBox="1">
            <a:spLocks noChangeArrowheads="1"/>
          </p:cNvSpPr>
          <p:nvPr/>
        </p:nvSpPr>
        <p:spPr bwMode="auto">
          <a:xfrm>
            <a:off x="395288" y="5229225"/>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多级中断服务程序结构</a:t>
            </a:r>
          </a:p>
        </p:txBody>
      </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22290"/>
                                        </p:tgtEl>
                                        <p:attrNameLst>
                                          <p:attrName>style.visibility</p:attrName>
                                        </p:attrNameLst>
                                      </p:cBhvr>
                                      <p:to>
                                        <p:strVal val="visible"/>
                                      </p:to>
                                    </p:set>
                                    <p:animEffect transition="in" filter="box(in)">
                                      <p:cBhvr>
                                        <p:cTn id="7" dur="500"/>
                                        <p:tgtEl>
                                          <p:spTgt spid="52229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22292"/>
                                        </p:tgtEl>
                                        <p:attrNameLst>
                                          <p:attrName>style.visibility</p:attrName>
                                        </p:attrNameLst>
                                      </p:cBhvr>
                                      <p:to>
                                        <p:strVal val="visible"/>
                                      </p:to>
                                    </p:set>
                                    <p:anim calcmode="lin" valueType="num">
                                      <p:cBhvr additive="base">
                                        <p:cTn id="10" dur="500" fill="hold"/>
                                        <p:tgtEl>
                                          <p:spTgt spid="522292"/>
                                        </p:tgtEl>
                                        <p:attrNameLst>
                                          <p:attrName>ppt_x</p:attrName>
                                        </p:attrNameLst>
                                      </p:cBhvr>
                                      <p:tavLst>
                                        <p:tav tm="0">
                                          <p:val>
                                            <p:strVal val="#ppt_x"/>
                                          </p:val>
                                        </p:tav>
                                        <p:tav tm="100000">
                                          <p:val>
                                            <p:strVal val="#ppt_x"/>
                                          </p:val>
                                        </p:tav>
                                      </p:tavLst>
                                    </p:anim>
                                    <p:anim calcmode="lin" valueType="num">
                                      <p:cBhvr additive="base">
                                        <p:cTn id="11" dur="500" fill="hold"/>
                                        <p:tgtEl>
                                          <p:spTgt spid="52229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522291"/>
                                        </p:tgtEl>
                                        <p:attrNameLst>
                                          <p:attrName>style.visibility</p:attrName>
                                        </p:attrNameLst>
                                      </p:cBhvr>
                                      <p:to>
                                        <p:strVal val="visible"/>
                                      </p:to>
                                    </p:set>
                                    <p:animEffect transition="in" filter="wedge">
                                      <p:cBhvr>
                                        <p:cTn id="16" dur="500"/>
                                        <p:tgtEl>
                                          <p:spTgt spid="522291"/>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522293"/>
                                        </p:tgtEl>
                                        <p:attrNameLst>
                                          <p:attrName>style.visibility</p:attrName>
                                        </p:attrNameLst>
                                      </p:cBhvr>
                                      <p:to>
                                        <p:strVal val="visible"/>
                                      </p:to>
                                    </p:set>
                                    <p:anim calcmode="lin" valueType="num">
                                      <p:cBhvr additive="base">
                                        <p:cTn id="19" dur="500" fill="hold"/>
                                        <p:tgtEl>
                                          <p:spTgt spid="522293"/>
                                        </p:tgtEl>
                                        <p:attrNameLst>
                                          <p:attrName>ppt_x</p:attrName>
                                        </p:attrNameLst>
                                      </p:cBhvr>
                                      <p:tavLst>
                                        <p:tav tm="0">
                                          <p:val>
                                            <p:strVal val="#ppt_x"/>
                                          </p:val>
                                        </p:tav>
                                        <p:tav tm="100000">
                                          <p:val>
                                            <p:strVal val="#ppt_x"/>
                                          </p:val>
                                        </p:tav>
                                      </p:tavLst>
                                    </p:anim>
                                    <p:anim calcmode="lin" valueType="num">
                                      <p:cBhvr additive="base">
                                        <p:cTn id="20" dur="500" fill="hold"/>
                                        <p:tgtEl>
                                          <p:spTgt spid="52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2" grpId="0"/>
      <p:bldP spid="5222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ChangeArrowheads="1"/>
          </p:cNvSpPr>
          <p:nvPr/>
        </p:nvSpPr>
        <p:spPr bwMode="auto">
          <a:xfrm>
            <a:off x="539750" y="1001457"/>
            <a:ext cx="67691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34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b="0" dirty="0">
                <a:latin typeface="+mn-lt"/>
              </a:rPr>
              <a:t>例：中断处理程序的一般结构的程序如下。</a:t>
            </a:r>
          </a:p>
          <a:p>
            <a:pPr>
              <a:lnSpc>
                <a:spcPct val="90000"/>
              </a:lnSpc>
            </a:pPr>
            <a:r>
              <a:rPr lang="en-US" altLang="zh-CN" sz="2000" b="0" dirty="0">
                <a:latin typeface="+mn-lt"/>
              </a:rPr>
              <a:t>INTPRG    PROC  FAR</a:t>
            </a:r>
          </a:p>
          <a:p>
            <a:pPr>
              <a:lnSpc>
                <a:spcPct val="90000"/>
              </a:lnSpc>
            </a:pPr>
            <a:r>
              <a:rPr lang="en-US" altLang="zh-CN" sz="2000" b="0" dirty="0">
                <a:solidFill>
                  <a:srgbClr val="FF0000"/>
                </a:solidFill>
                <a:latin typeface="+mn-lt"/>
              </a:rPr>
              <a:t>           STI			</a:t>
            </a:r>
            <a:r>
              <a:rPr lang="zh-CN" altLang="en-US" sz="2000" b="0" dirty="0">
                <a:solidFill>
                  <a:srgbClr val="FF0000"/>
                </a:solidFill>
                <a:latin typeface="+mn-lt"/>
              </a:rPr>
              <a:t>；若允许中断嵌套</a:t>
            </a:r>
            <a:endParaRPr lang="en-US" altLang="zh-CN" sz="2000" b="0" dirty="0">
              <a:solidFill>
                <a:srgbClr val="FF0000"/>
              </a:solidFill>
              <a:latin typeface="+mn-lt"/>
            </a:endParaRPr>
          </a:p>
          <a:p>
            <a:pPr>
              <a:lnSpc>
                <a:spcPct val="90000"/>
              </a:lnSpc>
            </a:pPr>
            <a:r>
              <a:rPr lang="en-US" altLang="zh-CN" sz="2000" b="0" dirty="0">
                <a:latin typeface="+mn-lt"/>
              </a:rPr>
              <a:t>           PUSH  DS</a:t>
            </a:r>
          </a:p>
          <a:p>
            <a:pPr>
              <a:lnSpc>
                <a:spcPct val="90000"/>
              </a:lnSpc>
            </a:pPr>
            <a:r>
              <a:rPr lang="en-US" altLang="zh-CN" sz="2000" b="0" dirty="0">
                <a:latin typeface="+mn-lt"/>
              </a:rPr>
              <a:t>           PUSH  DX</a:t>
            </a:r>
          </a:p>
          <a:p>
            <a:pPr>
              <a:lnSpc>
                <a:spcPct val="90000"/>
              </a:lnSpc>
            </a:pPr>
            <a:r>
              <a:rPr lang="en-US" altLang="zh-CN" sz="2000" b="0" dirty="0">
                <a:latin typeface="+mn-lt"/>
              </a:rPr>
              <a:t>           PUSH  AX</a:t>
            </a:r>
          </a:p>
          <a:p>
            <a:pPr>
              <a:lnSpc>
                <a:spcPct val="90000"/>
              </a:lnSpc>
            </a:pPr>
            <a:r>
              <a:rPr lang="en-US" altLang="zh-CN" sz="2000" b="0" dirty="0">
                <a:latin typeface="+mn-lt"/>
              </a:rPr>
              <a:t>           PUSH  BX</a:t>
            </a:r>
          </a:p>
          <a:p>
            <a:pPr>
              <a:lnSpc>
                <a:spcPct val="90000"/>
              </a:lnSpc>
            </a:pPr>
            <a:r>
              <a:rPr lang="en-US" altLang="zh-CN" sz="2000" b="0" dirty="0">
                <a:latin typeface="+mn-lt"/>
              </a:rPr>
              <a:t>           </a:t>
            </a:r>
            <a:r>
              <a:rPr lang="en-US" altLang="en-US" b="0" dirty="0">
                <a:latin typeface="+mn-lt"/>
              </a:rPr>
              <a:t>……	</a:t>
            </a:r>
            <a:r>
              <a:rPr lang="en-US" altLang="zh-CN" sz="2000" b="0" dirty="0">
                <a:solidFill>
                  <a:srgbClr val="FF3300"/>
                </a:solidFill>
                <a:latin typeface="+mn-lt"/>
              </a:rPr>
              <a:t>              </a:t>
            </a:r>
            <a:r>
              <a:rPr lang="zh-CN" altLang="en-US" sz="2000" b="0" dirty="0">
                <a:solidFill>
                  <a:srgbClr val="FF3300"/>
                </a:solidFill>
                <a:latin typeface="+mn-lt"/>
              </a:rPr>
              <a:t>；中断处理</a:t>
            </a:r>
          </a:p>
          <a:p>
            <a:pPr>
              <a:lnSpc>
                <a:spcPct val="90000"/>
              </a:lnSpc>
            </a:pPr>
            <a:r>
              <a:rPr lang="zh-CN" altLang="en-US" sz="2000" b="0" dirty="0">
                <a:solidFill>
                  <a:srgbClr val="FF3300"/>
                </a:solidFill>
                <a:latin typeface="+mn-lt"/>
              </a:rPr>
              <a:t>           </a:t>
            </a:r>
            <a:r>
              <a:rPr lang="en-US" altLang="zh-CN" sz="2000" b="0" dirty="0">
                <a:solidFill>
                  <a:srgbClr val="FF3300"/>
                </a:solidFill>
                <a:latin typeface="+mn-lt"/>
              </a:rPr>
              <a:t>CLI                 		</a:t>
            </a:r>
            <a:r>
              <a:rPr lang="zh-CN" altLang="en-US" sz="2000" b="0" dirty="0">
                <a:solidFill>
                  <a:srgbClr val="FF3300"/>
                </a:solidFill>
                <a:latin typeface="+mn-lt"/>
              </a:rPr>
              <a:t>；关中断</a:t>
            </a:r>
          </a:p>
          <a:p>
            <a:pPr>
              <a:lnSpc>
                <a:spcPct val="90000"/>
              </a:lnSpc>
            </a:pPr>
            <a:r>
              <a:rPr lang="zh-CN" altLang="en-US" sz="2000" b="0" dirty="0">
                <a:latin typeface="+mn-lt"/>
              </a:rPr>
              <a:t>           </a:t>
            </a:r>
            <a:r>
              <a:rPr lang="en-US" altLang="zh-CN" sz="2000" b="0" dirty="0">
                <a:solidFill>
                  <a:srgbClr val="FF0000"/>
                </a:solidFill>
                <a:latin typeface="+mn-lt"/>
              </a:rPr>
              <a:t>MOV  AL,  20H         	</a:t>
            </a:r>
            <a:r>
              <a:rPr lang="zh-CN" altLang="en-US" sz="2000" b="0" dirty="0">
                <a:solidFill>
                  <a:srgbClr val="FF0000"/>
                </a:solidFill>
                <a:latin typeface="+mn-lt"/>
              </a:rPr>
              <a:t>；发中断结束命令</a:t>
            </a:r>
            <a:r>
              <a:rPr lang="en-US" altLang="zh-CN" sz="2000" b="0" dirty="0">
                <a:solidFill>
                  <a:srgbClr val="FF0000"/>
                </a:solidFill>
                <a:latin typeface="+mn-lt"/>
              </a:rPr>
              <a:t>EOI</a:t>
            </a:r>
          </a:p>
          <a:p>
            <a:pPr>
              <a:lnSpc>
                <a:spcPct val="90000"/>
              </a:lnSpc>
            </a:pPr>
            <a:r>
              <a:rPr lang="en-US" altLang="zh-CN" sz="2000" b="0" dirty="0">
                <a:solidFill>
                  <a:srgbClr val="FF0000"/>
                </a:solidFill>
                <a:latin typeface="+mn-lt"/>
              </a:rPr>
              <a:t>           OUT  20H,  AL</a:t>
            </a:r>
          </a:p>
          <a:p>
            <a:pPr>
              <a:lnSpc>
                <a:spcPct val="90000"/>
              </a:lnSpc>
            </a:pPr>
            <a:r>
              <a:rPr lang="en-US" altLang="zh-CN" sz="2000" b="0" dirty="0">
                <a:latin typeface="+mn-lt"/>
              </a:rPr>
              <a:t>           POP  BX                     	</a:t>
            </a:r>
            <a:r>
              <a:rPr lang="zh-CN" altLang="en-US" sz="1600" b="0" dirty="0">
                <a:latin typeface="+mn-lt"/>
              </a:rPr>
              <a:t>；</a:t>
            </a:r>
            <a:r>
              <a:rPr lang="zh-CN" altLang="en-US" sz="2000" b="0" dirty="0">
                <a:latin typeface="+mn-lt"/>
              </a:rPr>
              <a:t>恢复现场</a:t>
            </a:r>
          </a:p>
          <a:p>
            <a:pPr>
              <a:lnSpc>
                <a:spcPct val="90000"/>
              </a:lnSpc>
            </a:pPr>
            <a:r>
              <a:rPr lang="zh-CN" altLang="en-US" sz="2000" b="0" dirty="0">
                <a:latin typeface="+mn-lt"/>
              </a:rPr>
              <a:t>           </a:t>
            </a:r>
            <a:r>
              <a:rPr lang="en-US" altLang="zh-CN" sz="2000" b="0" dirty="0">
                <a:latin typeface="+mn-lt"/>
              </a:rPr>
              <a:t>POP  AX</a:t>
            </a:r>
          </a:p>
          <a:p>
            <a:pPr>
              <a:lnSpc>
                <a:spcPct val="90000"/>
              </a:lnSpc>
            </a:pPr>
            <a:r>
              <a:rPr lang="en-US" altLang="zh-CN" sz="2000" b="0" dirty="0">
                <a:latin typeface="+mn-lt"/>
              </a:rPr>
              <a:t>           POP  DX</a:t>
            </a:r>
          </a:p>
          <a:p>
            <a:pPr>
              <a:lnSpc>
                <a:spcPct val="90000"/>
              </a:lnSpc>
            </a:pPr>
            <a:r>
              <a:rPr lang="en-US" altLang="zh-CN" sz="2000" b="0" dirty="0">
                <a:latin typeface="+mn-lt"/>
              </a:rPr>
              <a:t>           POP  DS</a:t>
            </a:r>
          </a:p>
          <a:p>
            <a:pPr>
              <a:lnSpc>
                <a:spcPct val="90000"/>
              </a:lnSpc>
            </a:pPr>
            <a:r>
              <a:rPr lang="en-US" altLang="zh-CN" sz="2000" b="0" dirty="0">
                <a:solidFill>
                  <a:srgbClr val="FF0000"/>
                </a:solidFill>
                <a:latin typeface="+mn-lt"/>
              </a:rPr>
              <a:t>           IRET                            </a:t>
            </a:r>
            <a:r>
              <a:rPr lang="en-US" altLang="zh-CN" sz="2000" b="0" dirty="0">
                <a:latin typeface="+mn-lt"/>
              </a:rPr>
              <a:t>	</a:t>
            </a:r>
            <a:r>
              <a:rPr lang="zh-CN" altLang="en-US" sz="2000" b="0" dirty="0">
                <a:latin typeface="+mn-lt"/>
              </a:rPr>
              <a:t>；中断返回</a:t>
            </a:r>
          </a:p>
          <a:p>
            <a:pPr>
              <a:lnSpc>
                <a:spcPct val="90000"/>
              </a:lnSpc>
            </a:pPr>
            <a:r>
              <a:rPr lang="zh-CN" altLang="en-US" sz="2000" b="0" dirty="0">
                <a:latin typeface="+mn-lt"/>
              </a:rPr>
              <a:t> </a:t>
            </a:r>
            <a:r>
              <a:rPr lang="en-US" altLang="zh-CN" sz="2000" b="0" dirty="0">
                <a:latin typeface="+mn-lt"/>
              </a:rPr>
              <a:t>INTPRG    ENDP</a:t>
            </a:r>
          </a:p>
          <a:p>
            <a:pPr>
              <a:lnSpc>
                <a:spcPct val="90000"/>
              </a:lnSpc>
            </a:pPr>
            <a:endParaRPr lang="en-US" altLang="zh-CN" sz="2000" b="0" dirty="0">
              <a:latin typeface="+mn-lt"/>
            </a:endParaRPr>
          </a:p>
          <a:p>
            <a:pPr>
              <a:lnSpc>
                <a:spcPct val="90000"/>
              </a:lnSpc>
            </a:pPr>
            <a:r>
              <a:rPr lang="zh-CN" altLang="en-US" sz="2000" b="0" dirty="0">
                <a:latin typeface="+mn-lt"/>
              </a:rPr>
              <a:t>由于</a:t>
            </a:r>
            <a:r>
              <a:rPr lang="en-US" altLang="zh-CN" sz="2000" b="0" dirty="0">
                <a:latin typeface="+mn-lt"/>
              </a:rPr>
              <a:t>IRET</a:t>
            </a:r>
            <a:r>
              <a:rPr lang="zh-CN" altLang="en-US" sz="2000" b="0" dirty="0">
                <a:latin typeface="+mn-lt"/>
              </a:rPr>
              <a:t>将恢复中断前的标志，故</a:t>
            </a:r>
            <a:r>
              <a:rPr lang="en-US" altLang="zh-CN" sz="2000" b="0" dirty="0">
                <a:latin typeface="+mn-lt"/>
              </a:rPr>
              <a:t>IF</a:t>
            </a:r>
            <a:r>
              <a:rPr lang="zh-CN" altLang="en-US" sz="2000" b="0" dirty="0">
                <a:latin typeface="+mn-lt"/>
              </a:rPr>
              <a:t>也被恢复。</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sym typeface="+mn-ea"/>
              </a:rPr>
              <a:t>中断传送方式 </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50000"/>
              </a:lnSpc>
            </a:pPr>
            <a:r>
              <a:rPr lang="zh-CN" altLang="en-US" sz="2800" b="1" dirty="0" smtClean="0">
                <a:solidFill>
                  <a:srgbClr val="800000"/>
                </a:solidFill>
              </a:rPr>
              <a:t>本周四一二节有</a:t>
            </a:r>
            <a:r>
              <a:rPr lang="zh-CN" altLang="en-US" sz="2800" b="1" dirty="0" smtClean="0">
                <a:solidFill>
                  <a:srgbClr val="800000"/>
                </a:solidFill>
              </a:rPr>
              <a:t>课</a:t>
            </a:r>
            <a:endParaRPr lang="fr-FR" altLang="zh-CN" sz="2800" dirty="0">
              <a:solidFill>
                <a:srgbClr val="800000"/>
              </a:solidFill>
            </a:endParaRPr>
          </a:p>
        </p:txBody>
      </p:sp>
    </p:spTree>
    <p:extLst>
      <p:ext uri="{BB962C8B-B14F-4D97-AF65-F5344CB8AC3E}">
        <p14:creationId xmlns:p14="http://schemas.microsoft.com/office/powerpoint/2010/main" val="322284535"/>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972121" y="944724"/>
            <a:ext cx="644419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rPr>
              <a:t>CPU</a:t>
            </a:r>
            <a:r>
              <a:rPr lang="zh-CN" altLang="en-US" sz="2800" b="1" dirty="0">
                <a:latin typeface="Times New Roman" panose="02020603050405020304" pitchFamily="18" charset="0"/>
              </a:rPr>
              <a:t>与外设之间的接口信号：</a:t>
            </a:r>
          </a:p>
        </p:txBody>
      </p:sp>
      <p:sp>
        <p:nvSpPr>
          <p:cNvPr id="499715" name="Text Box 3"/>
          <p:cNvSpPr txBox="1">
            <a:spLocks noChangeArrowheads="1"/>
          </p:cNvSpPr>
          <p:nvPr/>
        </p:nvSpPr>
        <p:spPr bwMode="auto">
          <a:xfrm>
            <a:off x="395536" y="2695575"/>
            <a:ext cx="8712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        2.  </a:t>
            </a:r>
            <a:r>
              <a:rPr lang="zh-CN" altLang="en-US" b="1">
                <a:latin typeface="Times New Roman" panose="02020603050405020304" pitchFamily="18" charset="0"/>
              </a:rPr>
              <a:t>状态信息</a:t>
            </a:r>
          </a:p>
          <a:p>
            <a:pPr>
              <a:spcBef>
                <a:spcPct val="50000"/>
              </a:spcBef>
            </a:pPr>
            <a:r>
              <a:rPr lang="zh-CN" altLang="en-US" b="1">
                <a:latin typeface="Times New Roman" panose="02020603050405020304" pitchFamily="18" charset="0"/>
              </a:rPr>
              <a:t>        它用来反映外设接口电路或外设的状态，</a:t>
            </a:r>
            <a:r>
              <a:rPr lang="en-US" altLang="zh-CN" b="1">
                <a:latin typeface="Times New Roman" panose="02020603050405020304" pitchFamily="18" charset="0"/>
              </a:rPr>
              <a:t>CPU</a:t>
            </a:r>
            <a:r>
              <a:rPr lang="zh-CN" altLang="en-US" b="1">
                <a:latin typeface="Times New Roman" panose="02020603050405020304" pitchFamily="18" charset="0"/>
              </a:rPr>
              <a:t>可根据这些状态信息决定对外设的操作或控制。</a:t>
            </a:r>
          </a:p>
        </p:txBody>
      </p:sp>
      <p:sp>
        <p:nvSpPr>
          <p:cNvPr id="499716" name="Text Box 4"/>
          <p:cNvSpPr txBox="1">
            <a:spLocks noChangeArrowheads="1"/>
          </p:cNvSpPr>
          <p:nvPr/>
        </p:nvSpPr>
        <p:spPr bwMode="auto">
          <a:xfrm>
            <a:off x="395536" y="4295775"/>
            <a:ext cx="871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3.  </a:t>
            </a:r>
            <a:r>
              <a:rPr lang="zh-CN" altLang="en-US" b="1" dirty="0">
                <a:latin typeface="Times New Roman" panose="02020603050405020304" pitchFamily="18" charset="0"/>
              </a:rPr>
              <a:t>控制信息</a:t>
            </a:r>
          </a:p>
          <a:p>
            <a:pPr>
              <a:spcBef>
                <a:spcPct val="50000"/>
              </a:spcBef>
            </a:pPr>
            <a:r>
              <a:rPr lang="zh-CN" altLang="en-US" b="1" dirty="0">
                <a:latin typeface="Times New Roman" panose="02020603050405020304" pitchFamily="18" charset="0"/>
              </a:rPr>
              <a:t>        用于控制</a:t>
            </a:r>
            <a:r>
              <a:rPr lang="zh-CN" altLang="en-US" b="1" dirty="0" smtClean="0">
                <a:latin typeface="Times New Roman" panose="02020603050405020304" pitchFamily="18" charset="0"/>
              </a:rPr>
              <a:t>输入输出设备的</a:t>
            </a:r>
            <a:r>
              <a:rPr lang="zh-CN" altLang="en-US" b="1" dirty="0">
                <a:latin typeface="Times New Roman" panose="02020603050405020304" pitchFamily="18" charset="0"/>
              </a:rPr>
              <a:t>启动或停止，设备的工作方式等。</a:t>
            </a:r>
          </a:p>
        </p:txBody>
      </p:sp>
      <p:sp>
        <p:nvSpPr>
          <p:cNvPr id="499717" name="Text Box 5"/>
          <p:cNvSpPr txBox="1">
            <a:spLocks noChangeArrowheads="1"/>
          </p:cNvSpPr>
          <p:nvPr/>
        </p:nvSpPr>
        <p:spPr bwMode="auto">
          <a:xfrm>
            <a:off x="395536" y="5514975"/>
            <a:ext cx="871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以上三种不同性质的信息通过不同的端口传送，每个端口都有自己的地址，</a:t>
            </a:r>
            <a:r>
              <a:rPr lang="en-US" altLang="zh-CN" b="1" dirty="0">
                <a:latin typeface="Times New Roman" panose="02020603050405020304" pitchFamily="18" charset="0"/>
              </a:rPr>
              <a:t>CPU</a:t>
            </a:r>
            <a:r>
              <a:rPr lang="zh-CN" altLang="en-US" b="1" dirty="0">
                <a:latin typeface="Times New Roman" panose="02020603050405020304" pitchFamily="18" charset="0"/>
              </a:rPr>
              <a:t>寻址的是</a:t>
            </a:r>
            <a:r>
              <a:rPr lang="zh-CN" altLang="en-US" b="1" dirty="0">
                <a:solidFill>
                  <a:srgbClr val="FF0000"/>
                </a:solidFill>
                <a:latin typeface="Times New Roman" panose="02020603050405020304" pitchFamily="18" charset="0"/>
              </a:rPr>
              <a:t>端口地址</a:t>
            </a:r>
            <a:r>
              <a:rPr lang="zh-CN" altLang="en-US" b="1" dirty="0">
                <a:latin typeface="Times New Roman" panose="02020603050405020304" pitchFamily="18" charset="0"/>
              </a:rPr>
              <a:t>，而不是笼统的外设。</a:t>
            </a:r>
          </a:p>
        </p:txBody>
      </p:sp>
      <p:sp>
        <p:nvSpPr>
          <p:cNvPr id="499718" name="Text Box 6"/>
          <p:cNvSpPr txBox="1">
            <a:spLocks noChangeArrowheads="1"/>
          </p:cNvSpPr>
          <p:nvPr/>
        </p:nvSpPr>
        <p:spPr bwMode="auto">
          <a:xfrm>
            <a:off x="395536" y="1628775"/>
            <a:ext cx="8712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        1.  </a:t>
            </a:r>
            <a:r>
              <a:rPr lang="zh-CN" altLang="en-US" b="1">
                <a:latin typeface="Times New Roman" panose="02020603050405020304" pitchFamily="18" charset="0"/>
              </a:rPr>
              <a:t>数据信息</a:t>
            </a:r>
          </a:p>
          <a:p>
            <a:pPr>
              <a:spcBef>
                <a:spcPct val="50000"/>
              </a:spcBef>
            </a:pPr>
            <a:r>
              <a:rPr lang="zh-CN" altLang="en-US" b="1">
                <a:latin typeface="Times New Roman" panose="02020603050405020304" pitchFamily="18" charset="0"/>
              </a:rPr>
              <a:t>        这是</a:t>
            </a:r>
            <a:r>
              <a:rPr lang="en-US" altLang="zh-CN" b="1">
                <a:latin typeface="Times New Roman" panose="02020603050405020304" pitchFamily="18" charset="0"/>
              </a:rPr>
              <a:t>CPU</a:t>
            </a:r>
            <a:r>
              <a:rPr lang="zh-CN" altLang="en-US" b="1">
                <a:latin typeface="Times New Roman" panose="02020603050405020304" pitchFamily="18" charset="0"/>
              </a:rPr>
              <a:t>和外设之间真正要交换的信息。</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575556" y="908720"/>
            <a:ext cx="76327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b="0" dirty="0">
                <a:latin typeface="+mn-lt"/>
              </a:rPr>
              <a:t>主机与外设之间的数据传送</a:t>
            </a:r>
            <a:r>
              <a:rPr lang="en-US" altLang="zh-CN" sz="2400" b="0" dirty="0">
                <a:latin typeface="+mn-lt"/>
              </a:rPr>
              <a:t>(</a:t>
            </a:r>
            <a:r>
              <a:rPr lang="zh-CN" altLang="en-US" sz="2400" b="0" dirty="0">
                <a:latin typeface="+mn-lt"/>
              </a:rPr>
              <a:t>控制</a:t>
            </a:r>
            <a:r>
              <a:rPr lang="en-US" altLang="zh-CN" sz="2400" b="0" dirty="0">
                <a:latin typeface="+mn-lt"/>
              </a:rPr>
              <a:t>)</a:t>
            </a:r>
            <a:r>
              <a:rPr lang="zh-CN" altLang="en-US" sz="2400" b="0" dirty="0">
                <a:latin typeface="+mn-lt"/>
              </a:rPr>
              <a:t>方式：</a:t>
            </a:r>
          </a:p>
          <a:p>
            <a:pPr>
              <a:lnSpc>
                <a:spcPct val="150000"/>
              </a:lnSpc>
            </a:pPr>
            <a:r>
              <a:rPr lang="zh-CN" altLang="en-US" b="0" dirty="0">
                <a:solidFill>
                  <a:schemeClr val="accent1"/>
                </a:solidFill>
                <a:latin typeface="+mn-lt"/>
              </a:rPr>
              <a:t>●</a:t>
            </a:r>
            <a:r>
              <a:rPr lang="zh-CN" altLang="en-US" b="0" dirty="0">
                <a:latin typeface="+mn-lt"/>
              </a:rPr>
              <a:t>直接存储器存取</a:t>
            </a:r>
            <a:r>
              <a:rPr lang="en-US" altLang="zh-CN" b="0" dirty="0">
                <a:latin typeface="+mn-lt"/>
              </a:rPr>
              <a:t>(DMA)</a:t>
            </a:r>
            <a:r>
              <a:rPr lang="zh-CN" altLang="en-US" b="0" dirty="0">
                <a:latin typeface="+mn-lt"/>
              </a:rPr>
              <a:t>方式</a:t>
            </a:r>
            <a:endParaRPr lang="en-US" altLang="zh-CN" b="0" dirty="0">
              <a:latin typeface="+mn-lt"/>
            </a:endParaRPr>
          </a:p>
          <a:p>
            <a:pPr>
              <a:lnSpc>
                <a:spcPct val="150000"/>
              </a:lnSpc>
            </a:pPr>
            <a:r>
              <a:rPr lang="zh-CN" altLang="en-US" b="0" dirty="0">
                <a:solidFill>
                  <a:schemeClr val="accent1"/>
                </a:solidFill>
                <a:latin typeface="+mn-lt"/>
              </a:rPr>
              <a:t>●</a:t>
            </a:r>
            <a:r>
              <a:rPr lang="zh-CN" altLang="en-US" sz="2400" b="0" dirty="0">
                <a:latin typeface="+mn-lt"/>
              </a:rPr>
              <a:t>程序</a:t>
            </a:r>
            <a:r>
              <a:rPr lang="zh-CN" altLang="en-US" b="0" dirty="0">
                <a:latin typeface="+mn-lt"/>
              </a:rPr>
              <a:t>直接控制</a:t>
            </a:r>
            <a:r>
              <a:rPr lang="en-US" altLang="zh-CN" b="0" dirty="0">
                <a:latin typeface="+mn-lt"/>
              </a:rPr>
              <a:t>I/O</a:t>
            </a:r>
            <a:r>
              <a:rPr lang="zh-CN" altLang="en-US" b="0" dirty="0">
                <a:latin typeface="+mn-lt"/>
              </a:rPr>
              <a:t>方式（查询方式）</a:t>
            </a:r>
            <a:endParaRPr lang="en-US" altLang="zh-CN" b="0" dirty="0">
              <a:latin typeface="+mn-lt"/>
            </a:endParaRPr>
          </a:p>
          <a:p>
            <a:pPr>
              <a:lnSpc>
                <a:spcPct val="150000"/>
              </a:lnSpc>
            </a:pPr>
            <a:r>
              <a:rPr lang="zh-CN" altLang="en-US" b="0" dirty="0">
                <a:solidFill>
                  <a:schemeClr val="accent1"/>
                </a:solidFill>
                <a:latin typeface="+mn-lt"/>
              </a:rPr>
              <a:t>●</a:t>
            </a:r>
            <a:r>
              <a:rPr lang="zh-CN" altLang="en-US" b="0" dirty="0">
                <a:latin typeface="+mn-lt"/>
              </a:rPr>
              <a:t>中断传送方式</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6" name="Rectangle 6"/>
          <p:cNvSpPr>
            <a:spLocks noChangeArrowheads="1"/>
          </p:cNvSpPr>
          <p:nvPr/>
        </p:nvSpPr>
        <p:spPr bwMode="auto">
          <a:xfrm>
            <a:off x="504068" y="3176972"/>
            <a:ext cx="8280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zh-CN" altLang="en-US" dirty="0">
                <a:solidFill>
                  <a:srgbClr val="FF0000"/>
                </a:solidFill>
                <a:latin typeface="+mn-lt"/>
              </a:rPr>
              <a:t>直接存储器存取</a:t>
            </a:r>
            <a:r>
              <a:rPr lang="en-US" altLang="zh-CN" dirty="0">
                <a:solidFill>
                  <a:srgbClr val="FF0000"/>
                </a:solidFill>
                <a:latin typeface="+mn-lt"/>
              </a:rPr>
              <a:t>(DMA)</a:t>
            </a:r>
            <a:r>
              <a:rPr lang="zh-CN" altLang="en-US" dirty="0">
                <a:solidFill>
                  <a:srgbClr val="FF0000"/>
                </a:solidFill>
                <a:latin typeface="+mn-lt"/>
              </a:rPr>
              <a:t>方式（成组数据传送方式）</a:t>
            </a:r>
          </a:p>
          <a:p>
            <a:pPr algn="just">
              <a:lnSpc>
                <a:spcPct val="150000"/>
              </a:lnSpc>
            </a:pPr>
            <a:r>
              <a:rPr lang="en-US" altLang="zh-CN" b="0" dirty="0">
                <a:latin typeface="+mn-lt"/>
              </a:rPr>
              <a:t>        DMA</a:t>
            </a:r>
            <a:r>
              <a:rPr lang="zh-CN" altLang="en-US" b="0" dirty="0">
                <a:latin typeface="+mn-lt"/>
              </a:rPr>
              <a:t>（</a:t>
            </a:r>
            <a:r>
              <a:rPr lang="en-US" altLang="zh-CN" b="0" dirty="0">
                <a:latin typeface="+mn-lt"/>
              </a:rPr>
              <a:t>Direct Memory Access</a:t>
            </a:r>
            <a:r>
              <a:rPr lang="zh-CN" altLang="en-US" b="0" dirty="0">
                <a:latin typeface="+mn-lt"/>
              </a:rPr>
              <a:t>）方式能摆脱</a:t>
            </a:r>
            <a:r>
              <a:rPr lang="en-US" altLang="zh-CN" b="0" dirty="0">
                <a:latin typeface="+mn-lt"/>
              </a:rPr>
              <a:t>CPU</a:t>
            </a:r>
            <a:r>
              <a:rPr lang="zh-CN" altLang="en-US" b="0" dirty="0">
                <a:latin typeface="+mn-lt"/>
              </a:rPr>
              <a:t>的直接干预，利用硬件控制</a:t>
            </a:r>
            <a:r>
              <a:rPr lang="zh-CN" altLang="en-US" b="0" dirty="0" smtClean="0">
                <a:latin typeface="+mn-lt"/>
              </a:rPr>
              <a:t>设备：</a:t>
            </a:r>
            <a:r>
              <a:rPr lang="en-US" altLang="zh-CN" b="0" dirty="0" smtClean="0">
                <a:latin typeface="+mn-lt"/>
              </a:rPr>
              <a:t>DMA</a:t>
            </a:r>
            <a:r>
              <a:rPr lang="zh-CN" altLang="en-US" b="0" dirty="0">
                <a:latin typeface="+mn-lt"/>
              </a:rPr>
              <a:t>控制器</a:t>
            </a:r>
            <a:r>
              <a:rPr lang="en-US" altLang="zh-CN" b="0" dirty="0">
                <a:latin typeface="+mn-lt"/>
              </a:rPr>
              <a:t>(DMAC)</a:t>
            </a:r>
            <a:r>
              <a:rPr lang="zh-CN" altLang="en-US" b="0" dirty="0">
                <a:latin typeface="+mn-lt"/>
              </a:rPr>
              <a:t>，实现外部设备与内存间的直接数据传送，以提高数据传输速率。</a:t>
            </a:r>
            <a:endParaRPr lang="en-US" altLang="zh-CN" b="0" dirty="0">
              <a:latin typeface="+mn-lt"/>
            </a:endParaRPr>
          </a:p>
          <a:p>
            <a:pPr algn="just">
              <a:lnSpc>
                <a:spcPct val="150000"/>
              </a:lnSpc>
            </a:pPr>
            <a:r>
              <a:rPr lang="en-US" altLang="zh-CN" b="0" dirty="0">
                <a:latin typeface="+mn-lt"/>
              </a:rPr>
              <a:t>        </a:t>
            </a:r>
            <a:r>
              <a:rPr lang="zh-CN" altLang="en-US" b="0" dirty="0">
                <a:latin typeface="+mn-lt"/>
              </a:rPr>
              <a:t>主要用于一些高速</a:t>
            </a:r>
            <a:r>
              <a:rPr lang="en-US" altLang="zh-CN" b="0" dirty="0">
                <a:latin typeface="+mn-lt"/>
              </a:rPr>
              <a:t>I/O</a:t>
            </a:r>
            <a:r>
              <a:rPr lang="zh-CN" altLang="en-US" b="0" dirty="0">
                <a:latin typeface="+mn-lt"/>
              </a:rPr>
              <a:t>设备，如磁盘，模数转换器（</a:t>
            </a:r>
            <a:r>
              <a:rPr lang="en-US" altLang="zh-CN" b="0" dirty="0">
                <a:latin typeface="+mn-lt"/>
              </a:rPr>
              <a:t>A/D</a:t>
            </a:r>
            <a:r>
              <a:rPr lang="zh-CN" altLang="en-US" b="0" dirty="0">
                <a:latin typeface="+mn-lt"/>
              </a:rPr>
              <a:t>）等。</a:t>
            </a:r>
            <a:endParaRPr lang="zh-CN" altLang="en-US" sz="24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sz="half" idx="2"/>
          </p:nvPr>
        </p:nvSpPr>
        <p:spPr>
          <a:xfrm>
            <a:off x="467544" y="1016732"/>
            <a:ext cx="8280920" cy="5436604"/>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25000"/>
              </a:lnSpc>
              <a:buNone/>
            </a:pPr>
            <a:r>
              <a:rPr lang="zh-CN" altLang="en-US" sz="2200" dirty="0">
                <a:solidFill>
                  <a:srgbClr val="333333"/>
                </a:solidFill>
                <a:effectLst/>
                <a:ea typeface="宋体" panose="02010600030101010101" pitchFamily="2" charset="-122"/>
                <a:sym typeface="Arial" panose="020B0604020202020204" pitchFamily="34" charset="0"/>
              </a:rPr>
              <a:t>因</a:t>
            </a:r>
            <a:r>
              <a:rPr lang="en-US" altLang="zh-CN" sz="2200" dirty="0">
                <a:solidFill>
                  <a:srgbClr val="333333"/>
                </a:solidFill>
                <a:effectLst/>
                <a:ea typeface="宋体" panose="02010600030101010101" pitchFamily="2" charset="-122"/>
                <a:sym typeface="Arial" panose="020B0604020202020204" pitchFamily="34" charset="0"/>
              </a:rPr>
              <a:t>DMA</a:t>
            </a:r>
            <a:r>
              <a:rPr lang="zh-CN" altLang="en-US" sz="2200" dirty="0">
                <a:solidFill>
                  <a:srgbClr val="333333"/>
                </a:solidFill>
                <a:effectLst/>
                <a:ea typeface="宋体" panose="02010600030101010101" pitchFamily="2" charset="-122"/>
                <a:sym typeface="Arial" panose="020B0604020202020204" pitchFamily="34" charset="0"/>
              </a:rPr>
              <a:t>方式主要有</a:t>
            </a:r>
            <a:r>
              <a:rPr lang="en-US" altLang="zh-CN" sz="2200" dirty="0">
                <a:solidFill>
                  <a:srgbClr val="333333"/>
                </a:solidFill>
                <a:effectLst/>
                <a:ea typeface="宋体" panose="02010600030101010101" pitchFamily="2" charset="-122"/>
                <a:sym typeface="Arial" panose="020B0604020202020204" pitchFamily="34" charset="0"/>
              </a:rPr>
              <a:t>DMA</a:t>
            </a:r>
            <a:r>
              <a:rPr lang="zh-CN" altLang="en-US" sz="2200" dirty="0">
                <a:solidFill>
                  <a:srgbClr val="333333"/>
                </a:solidFill>
                <a:effectLst/>
                <a:ea typeface="宋体" panose="02010600030101010101" pitchFamily="2" charset="-122"/>
                <a:sym typeface="Arial" panose="020B0604020202020204" pitchFamily="34" charset="0"/>
              </a:rPr>
              <a:t>控制器实现其传送功能，这里只介绍其基本概念，相关知识在“计算机组成原理</a:t>
            </a:r>
            <a:r>
              <a:rPr lang="zh-CN" altLang="en-US" sz="2200" dirty="0" smtClean="0">
                <a:solidFill>
                  <a:srgbClr val="333333"/>
                </a:solidFill>
                <a:effectLst/>
                <a:ea typeface="宋体" panose="02010600030101010101" pitchFamily="2" charset="-122"/>
                <a:sym typeface="Arial" panose="020B0604020202020204" pitchFamily="34" charset="0"/>
              </a:rPr>
              <a:t>”等课程中有</a:t>
            </a:r>
            <a:r>
              <a:rPr lang="zh-CN" altLang="en-US" sz="2200" dirty="0">
                <a:solidFill>
                  <a:srgbClr val="333333"/>
                </a:solidFill>
                <a:effectLst/>
                <a:ea typeface="宋体" panose="02010600030101010101" pitchFamily="2" charset="-122"/>
                <a:sym typeface="Arial" panose="020B0604020202020204" pitchFamily="34" charset="0"/>
              </a:rPr>
              <a:t>详细介绍。 </a:t>
            </a:r>
            <a:endParaRPr lang="en-US" altLang="zh-CN" sz="2200" dirty="0">
              <a:solidFill>
                <a:srgbClr val="333333"/>
              </a:solidFill>
              <a:effectLst/>
              <a:ea typeface="宋体" panose="02010600030101010101" pitchFamily="2" charset="-122"/>
              <a:sym typeface="Arial" panose="020B0604020202020204" pitchFamily="34" charset="0"/>
            </a:endParaRPr>
          </a:p>
          <a:p>
            <a:pPr algn="just">
              <a:lnSpc>
                <a:spcPct val="125000"/>
              </a:lnSpc>
              <a:spcBef>
                <a:spcPts val="1200"/>
              </a:spcBef>
            </a:pPr>
            <a:r>
              <a:rPr lang="zh-CN" altLang="en-US" sz="2000" b="0" dirty="0">
                <a:solidFill>
                  <a:srgbClr val="333333"/>
                </a:solidFill>
                <a:effectLst/>
                <a:ea typeface="宋体" panose="02010600030101010101" pitchFamily="2" charset="-122"/>
                <a:sym typeface="Arial" panose="020B0604020202020204" pitchFamily="34" charset="0"/>
              </a:rPr>
              <a:t>在DMA模式下，CPU只须向DMA控制器下达指令，让DMA控制器来处理数据的传送，数据传送完毕再把信息反馈给CPU，这样就很大程度上减轻了CPU资源占有率，可以大大节省系统资源。</a:t>
            </a:r>
            <a:endParaRPr lang="en-US" altLang="zh-CN" sz="2000" b="0" dirty="0">
              <a:solidFill>
                <a:srgbClr val="333333"/>
              </a:solidFill>
              <a:effectLst/>
              <a:ea typeface="宋体" panose="02010600030101010101" pitchFamily="2" charset="-122"/>
              <a:sym typeface="Arial" panose="020B0604020202020204" pitchFamily="34" charset="0"/>
            </a:endParaRPr>
          </a:p>
          <a:p>
            <a:pPr algn="just">
              <a:lnSpc>
                <a:spcPct val="125000"/>
              </a:lnSpc>
              <a:spcBef>
                <a:spcPts val="1200"/>
              </a:spcBef>
            </a:pPr>
            <a:r>
              <a:rPr lang="en-US" altLang="zh-CN" sz="2000" b="0" dirty="0">
                <a:solidFill>
                  <a:srgbClr val="333333"/>
                </a:solidFill>
                <a:effectLst/>
                <a:ea typeface="宋体" panose="02010600030101010101" pitchFamily="2" charset="-122"/>
                <a:sym typeface="Arial" panose="020B0604020202020204" pitchFamily="34" charset="0"/>
              </a:rPr>
              <a:t>DMA</a:t>
            </a:r>
            <a:r>
              <a:rPr lang="zh-CN" altLang="en-US" sz="2000" b="0" dirty="0">
                <a:solidFill>
                  <a:srgbClr val="333333"/>
                </a:solidFill>
                <a:effectLst/>
                <a:ea typeface="宋体" panose="02010600030101010101" pitchFamily="2" charset="-122"/>
                <a:sym typeface="Arial" panose="020B0604020202020204" pitchFamily="34" charset="0"/>
              </a:rPr>
              <a:t>控制器一般包括四个寄存器：</a:t>
            </a:r>
            <a:r>
              <a:rPr lang="zh-CN" altLang="en-US" sz="2000" dirty="0">
                <a:solidFill>
                  <a:srgbClr val="FF0000"/>
                </a:solidFill>
                <a:effectLst/>
                <a:ea typeface="宋体" panose="02010600030101010101" pitchFamily="2" charset="-122"/>
                <a:sym typeface="Arial" panose="020B0604020202020204" pitchFamily="34" charset="0"/>
              </a:rPr>
              <a:t>控制寄存器</a:t>
            </a:r>
            <a:r>
              <a:rPr lang="zh-CN" altLang="en-US" sz="2000" b="0" dirty="0">
                <a:solidFill>
                  <a:srgbClr val="333333"/>
                </a:solidFill>
                <a:effectLst/>
                <a:ea typeface="宋体" panose="02010600030101010101" pitchFamily="2" charset="-122"/>
                <a:sym typeface="Arial" panose="020B0604020202020204" pitchFamily="34" charset="0"/>
              </a:rPr>
              <a:t>（设置控制字：输入</a:t>
            </a:r>
            <a:r>
              <a:rPr lang="en-US" altLang="zh-CN" sz="2000" b="0" dirty="0">
                <a:solidFill>
                  <a:srgbClr val="333333"/>
                </a:solidFill>
                <a:effectLst/>
                <a:ea typeface="宋体" panose="02010600030101010101" pitchFamily="2" charset="-122"/>
                <a:sym typeface="Arial" panose="020B0604020202020204" pitchFamily="34" charset="0"/>
              </a:rPr>
              <a:t>/</a:t>
            </a:r>
            <a:r>
              <a:rPr lang="zh-CN" altLang="en-US" sz="2000" b="0" dirty="0">
                <a:solidFill>
                  <a:srgbClr val="333333"/>
                </a:solidFill>
                <a:effectLst/>
                <a:ea typeface="宋体" panose="02010600030101010101" pitchFamily="2" charset="-122"/>
                <a:sym typeface="Arial" panose="020B0604020202020204" pitchFamily="34" charset="0"/>
              </a:rPr>
              <a:t>输出、启动</a:t>
            </a:r>
            <a:r>
              <a:rPr lang="en-US" altLang="zh-CN" sz="2000" b="0" dirty="0">
                <a:solidFill>
                  <a:srgbClr val="333333"/>
                </a:solidFill>
                <a:effectLst/>
                <a:ea typeface="宋体" panose="02010600030101010101" pitchFamily="2" charset="-122"/>
                <a:sym typeface="Arial" panose="020B0604020202020204" pitchFamily="34" charset="0"/>
              </a:rPr>
              <a:t>DMA</a:t>
            </a:r>
            <a:r>
              <a:rPr lang="zh-CN" altLang="en-US" sz="2000" b="0" dirty="0">
                <a:solidFill>
                  <a:srgbClr val="333333"/>
                </a:solidFill>
                <a:effectLst/>
                <a:ea typeface="宋体" panose="02010600030101010101" pitchFamily="2" charset="-122"/>
                <a:sym typeface="Arial" panose="020B0604020202020204" pitchFamily="34" charset="0"/>
              </a:rPr>
              <a:t>等）、</a:t>
            </a:r>
            <a:r>
              <a:rPr lang="zh-CN" altLang="en-US" sz="2000" dirty="0">
                <a:solidFill>
                  <a:srgbClr val="FF0000"/>
                </a:solidFill>
                <a:effectLst/>
                <a:ea typeface="宋体" panose="02010600030101010101" pitchFamily="2" charset="-122"/>
                <a:sym typeface="Arial" panose="020B0604020202020204" pitchFamily="34" charset="0"/>
              </a:rPr>
              <a:t>状态寄存器</a:t>
            </a:r>
            <a:r>
              <a:rPr lang="zh-CN" altLang="en-US" sz="2000" b="0" dirty="0">
                <a:solidFill>
                  <a:srgbClr val="333333"/>
                </a:solidFill>
                <a:effectLst/>
                <a:ea typeface="宋体" panose="02010600030101010101" pitchFamily="2" charset="-122"/>
                <a:sym typeface="Arial" panose="020B0604020202020204" pitchFamily="34" charset="0"/>
              </a:rPr>
              <a:t>（</a:t>
            </a:r>
            <a:r>
              <a:rPr lang="en-US" altLang="zh-CN" sz="2000" b="0" dirty="0">
                <a:solidFill>
                  <a:srgbClr val="333333"/>
                </a:solidFill>
                <a:effectLst/>
                <a:ea typeface="宋体" panose="02010600030101010101" pitchFamily="2" charset="-122"/>
                <a:sym typeface="Arial" panose="020B0604020202020204" pitchFamily="34" charset="0"/>
              </a:rPr>
              <a:t>DMAC</a:t>
            </a:r>
            <a:r>
              <a:rPr lang="zh-CN" altLang="en-US" sz="2000" b="0" dirty="0">
                <a:solidFill>
                  <a:srgbClr val="333333"/>
                </a:solidFill>
                <a:effectLst/>
                <a:ea typeface="宋体" panose="02010600030101010101" pitchFamily="2" charset="-122"/>
                <a:sym typeface="Arial" panose="020B0604020202020204" pitchFamily="34" charset="0"/>
              </a:rPr>
              <a:t>状态）、</a:t>
            </a:r>
            <a:r>
              <a:rPr lang="zh-CN" altLang="en-US" sz="2000" dirty="0">
                <a:solidFill>
                  <a:srgbClr val="FF0000"/>
                </a:solidFill>
                <a:effectLst/>
                <a:ea typeface="宋体" panose="02010600030101010101" pitchFamily="2" charset="-122"/>
                <a:sym typeface="Arial" panose="020B0604020202020204" pitchFamily="34" charset="0"/>
              </a:rPr>
              <a:t>地址寄存器</a:t>
            </a:r>
            <a:r>
              <a:rPr lang="zh-CN" altLang="en-US" sz="2000" b="0" dirty="0">
                <a:solidFill>
                  <a:srgbClr val="333333"/>
                </a:solidFill>
                <a:effectLst/>
                <a:ea typeface="宋体" panose="02010600030101010101" pitchFamily="2" charset="-122"/>
                <a:sym typeface="Arial" panose="020B0604020202020204" pitchFamily="34" charset="0"/>
              </a:rPr>
              <a:t>（要传送数据块的首地址）、和</a:t>
            </a:r>
            <a:r>
              <a:rPr lang="zh-CN" altLang="en-US" sz="2000" dirty="0">
                <a:solidFill>
                  <a:srgbClr val="FF0000"/>
                </a:solidFill>
                <a:effectLst/>
                <a:ea typeface="宋体" panose="02010600030101010101" pitchFamily="2" charset="-122"/>
                <a:sym typeface="Arial" panose="020B0604020202020204" pitchFamily="34" charset="0"/>
              </a:rPr>
              <a:t>字节计数器</a:t>
            </a:r>
            <a:r>
              <a:rPr lang="zh-CN" altLang="en-US" sz="2000" b="0" dirty="0">
                <a:solidFill>
                  <a:srgbClr val="333333"/>
                </a:solidFill>
                <a:effectLst/>
                <a:ea typeface="宋体" panose="02010600030101010101" pitchFamily="2" charset="-122"/>
                <a:sym typeface="Arial" panose="020B0604020202020204" pitchFamily="34" charset="0"/>
              </a:rPr>
              <a:t>（要传送的数据字节数），这些寄存器在数据传送之前应该初始化。</a:t>
            </a:r>
            <a:endParaRPr lang="en-US" altLang="zh-CN" sz="2000" b="0" dirty="0">
              <a:solidFill>
                <a:srgbClr val="333333"/>
              </a:solidFill>
              <a:effectLst/>
              <a:ea typeface="宋体" panose="02010600030101010101" pitchFamily="2" charset="-122"/>
              <a:sym typeface="Arial" panose="020B0604020202020204" pitchFamily="34" charset="0"/>
            </a:endParaRPr>
          </a:p>
          <a:p>
            <a:pPr algn="just">
              <a:lnSpc>
                <a:spcPct val="125000"/>
              </a:lnSpc>
              <a:spcBef>
                <a:spcPts val="1200"/>
              </a:spcBef>
            </a:pPr>
            <a:r>
              <a:rPr lang="zh-CN" altLang="en-US" sz="2000" b="0" dirty="0">
                <a:solidFill>
                  <a:srgbClr val="333333"/>
                </a:solidFill>
                <a:effectLst/>
                <a:ea typeface="宋体" panose="02010600030101010101" pitchFamily="2" charset="-122"/>
                <a:sym typeface="Arial" panose="020B0604020202020204" pitchFamily="34" charset="0"/>
              </a:rPr>
              <a:t>在实现DMA传输时，由DMA控制器直接掌管总线，因此，存在着一个总线控制权转移问题。即DMA传输前，CPU要把总线控制权交给DMA控制器，而在结束DMA传输后，DMA控制器应立即把总线控制权再交回给CPU。 </a:t>
            </a:r>
            <a:endParaRPr lang="en-US" altLang="zh-CN" sz="2000" b="0" dirty="0">
              <a:solidFill>
                <a:srgbClr val="333333"/>
              </a:solidFill>
              <a:effectLst/>
              <a:ea typeface="宋体" panose="02010600030101010101" pitchFamily="2" charset="-122"/>
              <a:sym typeface="Arial" panose="020B0604020202020204" pitchFamily="34" charset="0"/>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sz="half" idx="2"/>
          </p:nvPr>
        </p:nvSpPr>
        <p:spPr>
          <a:xfrm>
            <a:off x="467544" y="1196752"/>
            <a:ext cx="8280920" cy="496855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25000"/>
              </a:lnSpc>
              <a:buNone/>
            </a:pPr>
            <a:r>
              <a:rPr lang="zh-CN" altLang="en-US" sz="2200" dirty="0">
                <a:solidFill>
                  <a:srgbClr val="333333"/>
                </a:solidFill>
                <a:effectLst/>
                <a:ea typeface="宋体" panose="02010600030101010101" pitchFamily="2" charset="-122"/>
                <a:sym typeface="Arial" panose="020B0604020202020204" pitchFamily="34" charset="0"/>
              </a:rPr>
              <a:t>系统完成</a:t>
            </a:r>
            <a:r>
              <a:rPr lang="en-US" altLang="zh-CN" sz="2200" dirty="0">
                <a:solidFill>
                  <a:srgbClr val="333333"/>
                </a:solidFill>
                <a:effectLst/>
                <a:ea typeface="宋体" panose="02010600030101010101" pitchFamily="2" charset="-122"/>
                <a:sym typeface="Arial" panose="020B0604020202020204" pitchFamily="34" charset="0"/>
              </a:rPr>
              <a:t>DMA</a:t>
            </a:r>
            <a:r>
              <a:rPr lang="zh-CN" altLang="en-US" sz="2200" dirty="0">
                <a:solidFill>
                  <a:srgbClr val="333333"/>
                </a:solidFill>
                <a:effectLst/>
                <a:ea typeface="宋体" panose="02010600030101010101" pitchFamily="2" charset="-122"/>
                <a:sym typeface="Arial" panose="020B0604020202020204" pitchFamily="34" charset="0"/>
              </a:rPr>
              <a:t>传送的步骤：</a:t>
            </a:r>
            <a:endParaRPr lang="en-US" altLang="zh-CN" sz="2200" dirty="0">
              <a:solidFill>
                <a:srgbClr val="333333"/>
              </a:solidFill>
              <a:effectLst/>
              <a:ea typeface="宋体" panose="02010600030101010101" pitchFamily="2" charset="-122"/>
              <a:sym typeface="Arial" panose="020B0604020202020204" pitchFamily="34" charset="0"/>
            </a:endParaRPr>
          </a:p>
          <a:p>
            <a:pPr algn="just">
              <a:lnSpc>
                <a:spcPct val="125000"/>
              </a:lnSpc>
              <a:spcBef>
                <a:spcPts val="1200"/>
              </a:spcBef>
            </a:pPr>
            <a:r>
              <a:rPr lang="zh-CN" altLang="en-US" sz="2200" b="0" dirty="0">
                <a:solidFill>
                  <a:srgbClr val="333333"/>
                </a:solidFill>
                <a:effectLst/>
                <a:ea typeface="宋体" panose="02010600030101010101" pitchFamily="2" charset="-122"/>
                <a:sym typeface="Arial" panose="020B0604020202020204" pitchFamily="34" charset="0"/>
              </a:rPr>
              <a:t>总线请求：</a:t>
            </a:r>
            <a:r>
              <a:rPr lang="en-US" altLang="zh-CN" sz="2200" b="0" dirty="0">
                <a:solidFill>
                  <a:srgbClr val="333333"/>
                </a:solidFill>
                <a:effectLst/>
                <a:ea typeface="宋体" panose="02010600030101010101" pitchFamily="2" charset="-122"/>
                <a:sym typeface="Arial" panose="020B0604020202020204" pitchFamily="34" charset="0"/>
              </a:rPr>
              <a:t>DMA</a:t>
            </a:r>
            <a:r>
              <a:rPr lang="zh-CN" altLang="en-US" sz="2200" b="0" dirty="0">
                <a:solidFill>
                  <a:srgbClr val="333333"/>
                </a:solidFill>
                <a:effectLst/>
                <a:ea typeface="宋体" panose="02010600030101010101" pitchFamily="2" charset="-122"/>
                <a:sym typeface="Arial" panose="020B0604020202020204" pitchFamily="34" charset="0"/>
              </a:rPr>
              <a:t>控制器向</a:t>
            </a:r>
            <a:r>
              <a:rPr lang="en-US" altLang="zh-CN" sz="2200" b="0" dirty="0">
                <a:solidFill>
                  <a:srgbClr val="333333"/>
                </a:solidFill>
                <a:effectLst/>
                <a:ea typeface="宋体" panose="02010600030101010101" pitchFamily="2" charset="-122"/>
                <a:sym typeface="Arial" panose="020B0604020202020204" pitchFamily="34" charset="0"/>
              </a:rPr>
              <a:t>CPU</a:t>
            </a:r>
            <a:r>
              <a:rPr lang="zh-CN" altLang="en-US" sz="2200" b="0" dirty="0">
                <a:solidFill>
                  <a:srgbClr val="333333"/>
                </a:solidFill>
                <a:effectLst/>
                <a:ea typeface="宋体" panose="02010600030101010101" pitchFamily="2" charset="-122"/>
                <a:sym typeface="Arial" panose="020B0604020202020204" pitchFamily="34" charset="0"/>
              </a:rPr>
              <a:t>申请使用总线</a:t>
            </a:r>
          </a:p>
          <a:p>
            <a:pPr algn="just">
              <a:lnSpc>
                <a:spcPct val="125000"/>
              </a:lnSpc>
              <a:spcBef>
                <a:spcPts val="1200"/>
              </a:spcBef>
            </a:pPr>
            <a:r>
              <a:rPr lang="zh-CN" altLang="en-US" sz="2200" b="0" dirty="0">
                <a:solidFill>
                  <a:srgbClr val="333333"/>
                </a:solidFill>
                <a:effectLst/>
                <a:ea typeface="宋体" panose="02010600030101010101" pitchFamily="2" charset="-122"/>
                <a:sym typeface="Arial" panose="020B0604020202020204" pitchFamily="34" charset="0"/>
              </a:rPr>
              <a:t>总线控制转移：</a:t>
            </a:r>
            <a:r>
              <a:rPr lang="en-US" altLang="zh-CN" sz="2200" b="0" dirty="0">
                <a:solidFill>
                  <a:srgbClr val="333333"/>
                </a:solidFill>
                <a:effectLst/>
                <a:ea typeface="宋体" panose="02010600030101010101" pitchFamily="2" charset="-122"/>
                <a:sym typeface="Arial" panose="020B0604020202020204" pitchFamily="34" charset="0"/>
              </a:rPr>
              <a:t>CPU</a:t>
            </a:r>
            <a:r>
              <a:rPr lang="zh-CN" altLang="en-US" sz="2200" b="0" dirty="0">
                <a:solidFill>
                  <a:srgbClr val="333333"/>
                </a:solidFill>
                <a:effectLst/>
                <a:ea typeface="宋体" panose="02010600030101010101" pitchFamily="2" charset="-122"/>
                <a:sym typeface="Arial" panose="020B0604020202020204" pitchFamily="34" charset="0"/>
              </a:rPr>
              <a:t>同意</a:t>
            </a:r>
            <a:r>
              <a:rPr lang="en-US" altLang="zh-CN" sz="2200" b="0" dirty="0">
                <a:solidFill>
                  <a:srgbClr val="333333"/>
                </a:solidFill>
                <a:effectLst/>
                <a:ea typeface="宋体" panose="02010600030101010101" pitchFamily="2" charset="-122"/>
                <a:sym typeface="Arial" panose="020B0604020202020204" pitchFamily="34" charset="0"/>
              </a:rPr>
              <a:t>DMA</a:t>
            </a:r>
            <a:r>
              <a:rPr lang="zh-CN" altLang="en-US" sz="2200" b="0" dirty="0">
                <a:solidFill>
                  <a:srgbClr val="333333"/>
                </a:solidFill>
                <a:effectLst/>
                <a:ea typeface="宋体" panose="02010600030101010101" pitchFamily="2" charset="-122"/>
                <a:sym typeface="Arial" panose="020B0604020202020204" pitchFamily="34" charset="0"/>
              </a:rPr>
              <a:t>控制器管理总线</a:t>
            </a:r>
          </a:p>
          <a:p>
            <a:pPr algn="just">
              <a:lnSpc>
                <a:spcPct val="125000"/>
              </a:lnSpc>
              <a:spcBef>
                <a:spcPts val="1200"/>
              </a:spcBef>
            </a:pPr>
            <a:r>
              <a:rPr lang="zh-CN" altLang="en-US" sz="2200" b="0" dirty="0">
                <a:solidFill>
                  <a:srgbClr val="333333"/>
                </a:solidFill>
                <a:effectLst/>
                <a:ea typeface="宋体" panose="02010600030101010101" pitchFamily="2" charset="-122"/>
                <a:sym typeface="Arial" panose="020B0604020202020204" pitchFamily="34" charset="0"/>
              </a:rPr>
              <a:t>数据传输：外设接口和存储器之间传输数据</a:t>
            </a:r>
            <a:endParaRPr lang="en-US" altLang="zh-CN" sz="2200" b="0" dirty="0">
              <a:solidFill>
                <a:srgbClr val="333333"/>
              </a:solidFill>
              <a:effectLst/>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dirty="0">
                <a:solidFill>
                  <a:srgbClr val="333333"/>
                </a:solidFill>
                <a:ea typeface="宋体" panose="02010600030101010101" pitchFamily="2" charset="-122"/>
                <a:sym typeface="Arial" panose="020B0604020202020204" pitchFamily="34" charset="0"/>
              </a:rPr>
              <a:t>传输数据块的首地址（在地址寄存器中）通过地址总线发出</a:t>
            </a:r>
            <a:endParaRPr lang="en-US" altLang="zh-CN" sz="1800" dirty="0">
              <a:solidFill>
                <a:srgbClr val="333333"/>
              </a:solidFill>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b="0" dirty="0">
                <a:solidFill>
                  <a:srgbClr val="333333"/>
                </a:solidFill>
                <a:effectLst/>
                <a:ea typeface="宋体" panose="02010600030101010101" pitchFamily="2" charset="-122"/>
                <a:sym typeface="Arial" panose="020B0604020202020204" pitchFamily="34" charset="0"/>
              </a:rPr>
              <a:t>传输的数据字节通过数据总线进行传送</a:t>
            </a:r>
            <a:endParaRPr lang="en-US" altLang="zh-CN" sz="1800" b="0" dirty="0">
              <a:solidFill>
                <a:srgbClr val="333333"/>
              </a:solidFill>
              <a:effectLst/>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dirty="0">
                <a:solidFill>
                  <a:srgbClr val="333333"/>
                </a:solidFill>
                <a:ea typeface="宋体" panose="02010600030101010101" pitchFamily="2" charset="-122"/>
                <a:sym typeface="Arial" panose="020B0604020202020204" pitchFamily="34" charset="0"/>
              </a:rPr>
              <a:t>地址寄存器加</a:t>
            </a:r>
            <a:r>
              <a:rPr lang="en-US" altLang="zh-CN" sz="1800" dirty="0">
                <a:solidFill>
                  <a:srgbClr val="333333"/>
                </a:solidFill>
                <a:ea typeface="宋体" panose="02010600030101010101" pitchFamily="2" charset="-122"/>
                <a:sym typeface="Arial" panose="020B0604020202020204" pitchFamily="34" charset="0"/>
              </a:rPr>
              <a:t>1</a:t>
            </a:r>
            <a:r>
              <a:rPr lang="zh-CN" altLang="en-US" sz="1800" dirty="0">
                <a:solidFill>
                  <a:srgbClr val="333333"/>
                </a:solidFill>
                <a:ea typeface="宋体" panose="02010600030101010101" pitchFamily="2" charset="-122"/>
                <a:sym typeface="Arial" panose="020B0604020202020204" pitchFamily="34" charset="0"/>
              </a:rPr>
              <a:t>，以指向下一个要传送的字节</a:t>
            </a:r>
            <a:endParaRPr lang="en-US" altLang="zh-CN" sz="1800" dirty="0">
              <a:solidFill>
                <a:srgbClr val="333333"/>
              </a:solidFill>
              <a:ea typeface="宋体" panose="02010600030101010101" pitchFamily="2" charset="-122"/>
              <a:sym typeface="Arial" panose="020B0604020202020204" pitchFamily="34" charset="0"/>
            </a:endParaRPr>
          </a:p>
          <a:p>
            <a:pPr lvl="1" algn="just">
              <a:lnSpc>
                <a:spcPct val="125000"/>
              </a:lnSpc>
              <a:spcBef>
                <a:spcPts val="1200"/>
              </a:spcBef>
            </a:pPr>
            <a:r>
              <a:rPr lang="zh-CN" altLang="en-US" sz="1800" b="0" dirty="0">
                <a:solidFill>
                  <a:srgbClr val="333333"/>
                </a:solidFill>
                <a:effectLst/>
                <a:ea typeface="宋体" panose="02010600030101010101" pitchFamily="2" charset="-122"/>
                <a:sym typeface="Arial" panose="020B0604020202020204" pitchFamily="34" charset="0"/>
              </a:rPr>
              <a:t>字节字数器减</a:t>
            </a:r>
            <a:r>
              <a:rPr lang="en-US" altLang="zh-CN" sz="1800" b="0" dirty="0">
                <a:solidFill>
                  <a:srgbClr val="333333"/>
                </a:solidFill>
                <a:effectLst/>
                <a:ea typeface="宋体" panose="02010600030101010101" pitchFamily="2" charset="-122"/>
                <a:sym typeface="Arial" panose="020B0604020202020204" pitchFamily="34" charset="0"/>
              </a:rPr>
              <a:t>1</a:t>
            </a:r>
            <a:r>
              <a:rPr lang="zh-CN" altLang="en-US" sz="1800" b="0" dirty="0">
                <a:solidFill>
                  <a:srgbClr val="333333"/>
                </a:solidFill>
                <a:effectLst/>
                <a:ea typeface="宋体" panose="02010600030101010101" pitchFamily="2" charset="-122"/>
                <a:sym typeface="Arial" panose="020B0604020202020204" pitchFamily="34" charset="0"/>
              </a:rPr>
              <a:t>，如字节计数器非</a:t>
            </a:r>
            <a:r>
              <a:rPr lang="en-US" altLang="zh-CN" sz="1800" b="0" dirty="0">
                <a:solidFill>
                  <a:srgbClr val="333333"/>
                </a:solidFill>
                <a:effectLst/>
                <a:ea typeface="宋体" panose="02010600030101010101" pitchFamily="2" charset="-122"/>
                <a:sym typeface="Arial" panose="020B0604020202020204" pitchFamily="34" charset="0"/>
              </a:rPr>
              <a:t>0</a:t>
            </a:r>
            <a:r>
              <a:rPr lang="zh-CN" altLang="en-US" sz="1800" b="0" dirty="0">
                <a:solidFill>
                  <a:srgbClr val="333333"/>
                </a:solidFill>
                <a:effectLst/>
                <a:ea typeface="宋体" panose="02010600030101010101" pitchFamily="2" charset="-122"/>
                <a:sym typeface="Arial" panose="020B0604020202020204" pitchFamily="34" charset="0"/>
              </a:rPr>
              <a:t>，则继续传送</a:t>
            </a:r>
          </a:p>
          <a:p>
            <a:pPr algn="just">
              <a:lnSpc>
                <a:spcPct val="125000"/>
              </a:lnSpc>
              <a:spcBef>
                <a:spcPts val="1200"/>
              </a:spcBef>
            </a:pPr>
            <a:r>
              <a:rPr lang="zh-CN" altLang="en-US" sz="2200" b="0" dirty="0">
                <a:solidFill>
                  <a:srgbClr val="333333"/>
                </a:solidFill>
                <a:effectLst/>
                <a:ea typeface="宋体" panose="02010600030101010101" pitchFamily="2" charset="-122"/>
                <a:sym typeface="Arial" panose="020B0604020202020204" pitchFamily="34" charset="0"/>
              </a:rPr>
              <a:t>结束处理：</a:t>
            </a:r>
            <a:r>
              <a:rPr lang="en-US" altLang="zh-CN" sz="2200" b="0" dirty="0">
                <a:solidFill>
                  <a:srgbClr val="333333"/>
                </a:solidFill>
                <a:effectLst/>
                <a:ea typeface="宋体" panose="02010600030101010101" pitchFamily="2" charset="-122"/>
                <a:sym typeface="Arial" panose="020B0604020202020204" pitchFamily="34" charset="0"/>
              </a:rPr>
              <a:t>DMA</a:t>
            </a:r>
            <a:r>
              <a:rPr lang="zh-CN" altLang="en-US" sz="2200" b="0" dirty="0">
                <a:solidFill>
                  <a:srgbClr val="333333"/>
                </a:solidFill>
                <a:effectLst/>
                <a:ea typeface="宋体" panose="02010600030101010101" pitchFamily="2" charset="-122"/>
                <a:sym typeface="Arial" panose="020B0604020202020204" pitchFamily="34" charset="0"/>
              </a:rPr>
              <a:t>控制器放弃对总线的控制权</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sym typeface="+mn-ea"/>
              </a:rPr>
              <a:t>I/O</a:t>
            </a:r>
            <a:r>
              <a:rPr lang="zh-CN" altLang="en-US" sz="2600" kern="0" dirty="0">
                <a:solidFill>
                  <a:schemeClr val="tx2"/>
                </a:solidFill>
                <a:effectLst>
                  <a:outerShdw blurRad="38100" dist="38100" dir="2700000" algn="tl">
                    <a:srgbClr val="C0C0C0"/>
                  </a:outerShdw>
                </a:effectLst>
                <a:latin typeface="+mj-lt"/>
                <a:cs typeface="+mj-cs"/>
                <a:sym typeface="+mn-ea"/>
              </a:rPr>
              <a:t>设备的数据传送方式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6884565" y="4213302"/>
            <a:ext cx="1863899" cy="1938992"/>
          </a:xfrm>
          <a:prstGeom prst="rect">
            <a:avLst/>
          </a:prstGeom>
          <a:ln>
            <a:solidFill>
              <a:srgbClr val="FF0000"/>
            </a:solidFill>
          </a:ln>
        </p:spPr>
        <p:txBody>
          <a:bodyPr wrap="square">
            <a:spAutoFit/>
          </a:bodyPr>
          <a:lstStyle/>
          <a:p>
            <a:r>
              <a:rPr lang="en-US" altLang="zh-CN" dirty="0" smtClean="0"/>
              <a:t>DMAC</a:t>
            </a:r>
            <a:r>
              <a:rPr lang="zh-CN" altLang="en-US" dirty="0" smtClean="0"/>
              <a:t>：</a:t>
            </a:r>
            <a:endParaRPr lang="en-US" altLang="zh-CN" dirty="0" smtClean="0"/>
          </a:p>
          <a:p>
            <a:r>
              <a:rPr lang="zh-CN" altLang="en-US" dirty="0" smtClean="0"/>
              <a:t>控制寄存器</a:t>
            </a:r>
            <a:endParaRPr lang="en-US" altLang="zh-CN" dirty="0" smtClean="0"/>
          </a:p>
          <a:p>
            <a:r>
              <a:rPr lang="zh-CN" altLang="en-US" dirty="0" smtClean="0"/>
              <a:t>状态寄存器</a:t>
            </a:r>
            <a:endParaRPr lang="en-US" altLang="zh-CN" dirty="0" smtClean="0"/>
          </a:p>
          <a:p>
            <a:r>
              <a:rPr lang="zh-CN" altLang="en-US" dirty="0" smtClean="0"/>
              <a:t>地址寄存器</a:t>
            </a:r>
            <a:endParaRPr lang="en-US" altLang="zh-CN" dirty="0" smtClean="0"/>
          </a:p>
          <a:p>
            <a:r>
              <a:rPr lang="zh-CN" altLang="en-US" dirty="0" smtClean="0"/>
              <a:t>字节计数器</a:t>
            </a:r>
            <a:endParaRPr lang="zh-CN" altLang="en-US" dirty="0"/>
          </a:p>
        </p:txBody>
      </p:sp>
    </p:spTree>
    <p:extLst>
      <p:ext uri="{BB962C8B-B14F-4D97-AF65-F5344CB8AC3E}">
        <p14:creationId xmlns:p14="http://schemas.microsoft.com/office/powerpoint/2010/main" val="42809152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9</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rPr>
              <a:t>中断控制接口</a:t>
            </a:r>
            <a:endParaRPr lang="en-US" altLang="zh-CN" sz="2600" kern="0" dirty="0">
              <a:solidFill>
                <a:schemeClr val="tx2"/>
              </a:solidFill>
              <a:effectLst>
                <a:outerShdw blurRad="38100" dist="38100" dir="2700000" algn="tl">
                  <a:srgbClr val="C0C0C0"/>
                </a:outerShdw>
              </a:effectLst>
            </a:endParaRPr>
          </a:p>
        </p:txBody>
      </p:sp>
      <p:sp>
        <p:nvSpPr>
          <p:cNvPr id="3" name="文本框 2"/>
          <p:cNvSpPr txBox="1"/>
          <p:nvPr/>
        </p:nvSpPr>
        <p:spPr>
          <a:xfrm>
            <a:off x="1223628" y="119675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I/O</a:t>
            </a:r>
            <a:r>
              <a:rPr lang="zh-CN" altLang="en-US" b="0" dirty="0">
                <a:latin typeface="宋体" panose="02010600030101010101" pitchFamily="2" charset="-122"/>
                <a:sym typeface="+mn-ea"/>
              </a:rPr>
              <a:t>设备的数据传送方式</a:t>
            </a:r>
            <a:endParaRPr lang="en-US" altLang="zh-CN" b="0" dirty="0">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程序直接控制</a:t>
            </a:r>
            <a:r>
              <a:rPr lang="en-US" altLang="zh-CN" dirty="0">
                <a:solidFill>
                  <a:srgbClr val="FF0000"/>
                </a:solidFill>
                <a:latin typeface="宋体" panose="02010600030101010101" pitchFamily="2" charset="-122"/>
                <a:sym typeface="+mn-ea"/>
              </a:rPr>
              <a:t>I/O</a:t>
            </a:r>
            <a:r>
              <a:rPr lang="zh-CN" altLang="en-US" dirty="0">
                <a:solidFill>
                  <a:srgbClr val="FF0000"/>
                </a:solidFill>
                <a:latin typeface="宋体" panose="02010600030101010101" pitchFamily="2" charset="-122"/>
                <a:sym typeface="+mn-ea"/>
              </a:rPr>
              <a:t>方式 </a:t>
            </a:r>
            <a:endParaRPr lang="en-US" altLang="zh-CN" dirty="0">
              <a:solidFill>
                <a:srgbClr val="FF0000"/>
              </a:solidFill>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中断传送方式</a:t>
            </a:r>
            <a:endParaRPr lang="en-US" altLang="zh-CN" b="0" dirty="0">
              <a:latin typeface="宋体" panose="02010600030101010101" pitchFamily="2" charset="-122"/>
              <a:sym typeface="+mn-ea"/>
            </a:endParaRPr>
          </a:p>
          <a:p>
            <a:pPr marL="800100" lvl="1" indent="-342900">
              <a:lnSpc>
                <a:spcPct val="160000"/>
              </a:lnSpc>
              <a:buClr>
                <a:srgbClr val="FF3300"/>
              </a:buClr>
              <a:buFont typeface="Wingdings" panose="05000000000000000000" charset="0"/>
              <a:buChar char=""/>
            </a:pPr>
            <a:r>
              <a:rPr lang="en-US" altLang="zh-CN" b="0" dirty="0">
                <a:latin typeface="宋体" panose="02010600030101010101" pitchFamily="2" charset="-122"/>
                <a:sym typeface="+mn-ea"/>
              </a:rPr>
              <a:t>8086/8088</a:t>
            </a:r>
            <a:r>
              <a:rPr lang="zh-CN" altLang="en-US" b="0" dirty="0">
                <a:latin typeface="宋体" panose="02010600030101010101" pitchFamily="2" charset="-122"/>
                <a:sym typeface="+mn-ea"/>
              </a:rPr>
              <a:t>中断系统概述</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中断分类</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中断向量表</a:t>
            </a:r>
          </a:p>
          <a:p>
            <a:pPr marL="800100" lvl="1"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中断程序设计方法</a:t>
            </a:r>
          </a:p>
          <a:p>
            <a:pPr marL="342900" indent="-342900">
              <a:lnSpc>
                <a:spcPct val="160000"/>
              </a:lnSpc>
              <a:buClr>
                <a:srgbClr val="FF3300"/>
              </a:buClr>
              <a:buFont typeface="Wingdings" panose="05000000000000000000" charset="0"/>
              <a:buChar char=""/>
            </a:pPr>
            <a:endParaRPr lang="zh-CN" altLang="en-US" b="0" dirty="0">
              <a:latin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12278</TotalTime>
  <Words>3816</Words>
  <Application>Microsoft Office PowerPoint</Application>
  <PresentationFormat>全屏显示(4:3)</PresentationFormat>
  <Paragraphs>630</Paragraphs>
  <Slides>47</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6" baseType="lpstr">
      <vt:lpstr>Monotype Sorts</vt:lpstr>
      <vt:lpstr>Tw Cen MT</vt:lpstr>
      <vt:lpstr>黑体</vt:lpstr>
      <vt:lpstr>华文楷体</vt:lpstr>
      <vt:lpstr>华文宋体</vt:lpstr>
      <vt:lpstr>华文新魏</vt:lpstr>
      <vt:lpstr>楷体_GB2312</vt:lpstr>
      <vt:lpstr>隶书</vt:lpstr>
      <vt:lpstr>宋体</vt:lpstr>
      <vt:lpstr>Arial</vt:lpstr>
      <vt:lpstr>Lucida Console</vt:lpstr>
      <vt:lpstr>Lucida Sans Unicode</vt:lpstr>
      <vt:lpstr>Symbol</vt:lpstr>
      <vt:lpstr>Tahoma</vt:lpstr>
      <vt:lpstr>Times New Roman</vt:lpstr>
      <vt:lpstr>Verdana</vt:lpstr>
      <vt:lpstr>Wingdings</vt:lpstr>
      <vt:lpstr>Level</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lenovo</cp:lastModifiedBy>
  <cp:revision>933</cp:revision>
  <dcterms:created xsi:type="dcterms:W3CDTF">2004-04-02T12:11:00Z</dcterms:created>
  <dcterms:modified xsi:type="dcterms:W3CDTF">2023-10-09T11:42:15Z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2052-10.1.0.6690</vt:lpwstr>
  </property>
</Properties>
</file>