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702" r:id="rId2"/>
    <p:sldId id="483" r:id="rId3"/>
    <p:sldId id="703" r:id="rId4"/>
    <p:sldId id="705" r:id="rId5"/>
    <p:sldId id="706" r:id="rId6"/>
    <p:sldId id="707" r:id="rId7"/>
    <p:sldId id="726" r:id="rId8"/>
    <p:sldId id="727" r:id="rId9"/>
    <p:sldId id="728" r:id="rId10"/>
    <p:sldId id="729" r:id="rId11"/>
    <p:sldId id="730" r:id="rId12"/>
    <p:sldId id="731" r:id="rId13"/>
    <p:sldId id="753" r:id="rId14"/>
    <p:sldId id="732" r:id="rId15"/>
    <p:sldId id="733" r:id="rId16"/>
    <p:sldId id="734" r:id="rId17"/>
    <p:sldId id="739" r:id="rId18"/>
    <p:sldId id="754" r:id="rId19"/>
    <p:sldId id="735" r:id="rId20"/>
    <p:sldId id="736" r:id="rId21"/>
    <p:sldId id="737" r:id="rId22"/>
    <p:sldId id="738" r:id="rId23"/>
    <p:sldId id="755" r:id="rId24"/>
    <p:sldId id="740" r:id="rId25"/>
    <p:sldId id="741" r:id="rId26"/>
    <p:sldId id="742" r:id="rId27"/>
    <p:sldId id="743" r:id="rId28"/>
    <p:sldId id="744" r:id="rId29"/>
    <p:sldId id="745" r:id="rId30"/>
    <p:sldId id="746" r:id="rId31"/>
    <p:sldId id="747" r:id="rId32"/>
    <p:sldId id="748" r:id="rId33"/>
    <p:sldId id="749" r:id="rId34"/>
    <p:sldId id="750" r:id="rId35"/>
    <p:sldId id="75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晓" initials="黄晓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27" autoAdjust="0"/>
  </p:normalViewPr>
  <p:slideViewPr>
    <p:cSldViewPr snapToGrid="0">
      <p:cViewPr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67070-74C3-45E8-9BF2-BF6EDDC6285C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611AC-4254-4DF0-AB27-33BD40BA97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036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63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5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80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2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785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06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48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06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67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863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079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182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58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1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007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799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20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1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106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46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41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9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17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4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6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80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7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60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43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4C9E6-CE92-40C0-934F-326BAC4475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39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DC48-AC4A-4B70-8D40-62CA18B59836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D0ED-2CA6-476E-9E58-7AE95DB639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qinceli@hit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7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E018AE-CC1B-4D76-853E-12E5BACF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87" y="1168831"/>
            <a:ext cx="8607425" cy="201994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Lecture </a:t>
            </a:r>
            <a:r>
              <a:rPr lang="en-US" altLang="zh-CN" sz="4400" dirty="0">
                <a:latin typeface="+mn-lt"/>
              </a:rPr>
              <a:t>11</a:t>
            </a:r>
            <a:r>
              <a:rPr lang="en-US" sz="4400" dirty="0">
                <a:latin typeface="+mn-lt"/>
              </a:rPr>
              <a:t>: </a:t>
            </a:r>
            <a:br>
              <a:rPr lang="en-US" sz="4400" dirty="0">
                <a:latin typeface="+mn-lt"/>
              </a:rPr>
            </a:br>
            <a:br>
              <a:rPr lang="en-US" sz="5400" dirty="0">
                <a:latin typeface="+mn-lt"/>
              </a:rPr>
            </a:b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Recurrent Neural Networks</a:t>
            </a:r>
            <a:endParaRPr lang="en-US" sz="54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52A08D-699A-5248-824A-A50526CD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11" y="3873287"/>
            <a:ext cx="76711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Harbin Institute of Technology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Shenzhen</a:t>
            </a:r>
            <a:r>
              <a:rPr lang="zh-CN" altLang="en-US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Jingyong </a:t>
            </a:r>
            <a:r>
              <a:rPr lang="en-US" altLang="zh-CN" sz="2800" dirty="0" err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Su</a:t>
            </a:r>
            <a:endParaRPr lang="en-US" altLang="zh-CN" sz="280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sujingyong@hit.edu.cn</a:t>
            </a:r>
            <a:endParaRPr lang="en-US" altLang="zh-CN" sz="28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8422861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剩下的输出类似进行（使用和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同样的参数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c）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CF4B2-6AD1-9516-D492-D065FD61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733" y="1617551"/>
            <a:ext cx="4223371" cy="332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EAA02-8295-A4A3-6A0A-166EC3C5AA49}"/>
              </a:ext>
            </a:extLst>
          </p:cNvPr>
          <p:cNvSpPr txBox="1"/>
          <p:nvPr/>
        </p:nvSpPr>
        <p:spPr>
          <a:xfrm>
            <a:off x="656191" y="4872412"/>
            <a:ext cx="8323744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这就是最经典的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结构，其输入和输出序列必须要是等长的，缺点是适用范围较小。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9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8554831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通常用来处理序列分类问题。如输入一段文字判别它所属的类别，输入一个句子判断其情感倾向，输入一段视频并判断它的类别等等。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DF5F4A7-4FDE-5808-9135-FF0FA245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60" y="2648220"/>
            <a:ext cx="4322763" cy="330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5722179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从图像生成文字（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 caption）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从类别生成语音或音乐等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3A76BA2-8180-998C-04D9-EF1081CA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00338"/>
            <a:ext cx="4175125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F467C685-637F-6144-9BB3-101F4415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51" y="2413764"/>
            <a:ext cx="3741186" cy="32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F558E-C369-222A-F32F-66331E1A14AA}"/>
              </a:ext>
            </a:extLst>
          </p:cNvPr>
          <p:cNvSpPr txBox="1"/>
          <p:nvPr/>
        </p:nvSpPr>
        <p:spPr>
          <a:xfrm>
            <a:off x="5851732" y="1582343"/>
            <a:ext cx="26760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另一种结构是把输入</a:t>
            </a: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X</a:t>
            </a:r>
            <a:r>
              <a:rPr lang="zh-CN" altLang="en-US" sz="20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作为每个阶段的输入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7978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377" y="120941"/>
            <a:ext cx="4440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1545" y="1294489"/>
            <a:ext cx="7080004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-Decoder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  <a:r>
              <a:rPr lang="zh-CN" altLang="en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CN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en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3197" y="1021842"/>
            <a:ext cx="8677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4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70" y="901074"/>
            <a:ext cx="7968422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最重要的一个变种：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vs M。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这种结构又叫 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模型，也可以称之为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Seq2Seq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43049-A59C-5477-8F0A-73B8E1412744}"/>
              </a:ext>
            </a:extLst>
          </p:cNvPr>
          <p:cNvSpPr txBox="1"/>
          <p:nvPr/>
        </p:nvSpPr>
        <p:spPr>
          <a:xfrm>
            <a:off x="360569" y="2171548"/>
            <a:ext cx="8306353" cy="3621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应用非常广泛，如：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机器翻译。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的最经典应用，事实上这一结构就是在机器翻译领域最先提出的。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文本摘要。输入是一段文本序列，输出是这段文本序列的摘要序列。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阅读理解。将输入的文章和问题分别编码，再对其进行解码得到问题的答案。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语音识别。输入是语音信号序列，输出是文字序列。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3237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70" y="901074"/>
            <a:ext cx="842286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结构先将输入数据编码成一个上下文向量 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C22078D9-5470-1293-D3D7-5CBA1566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649" y="1787470"/>
            <a:ext cx="6065520" cy="2362200"/>
          </a:xfrm>
          <a:prstGeom prst="rect">
            <a:avLst/>
          </a:prstGeom>
        </p:spPr>
      </p:pic>
      <p:graphicFrame>
        <p:nvGraphicFramePr>
          <p:cNvPr id="14" name="对象 10">
            <a:hlinkClick r:id="" action="ppaction://ole?verb=0"/>
            <a:extLst>
              <a:ext uri="{FF2B5EF4-FFF2-40B4-BE49-F238E27FC236}">
                <a16:creationId xmlns:a16="http://schemas.microsoft.com/office/drawing/2014/main" id="{C38BCA7D-DEFB-6A37-2386-3AD22BA67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94039"/>
              </p:ext>
            </p:extLst>
          </p:nvPr>
        </p:nvGraphicFramePr>
        <p:xfrm>
          <a:off x="3179832" y="4599979"/>
          <a:ext cx="846043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93700" imgH="177165" progId="Equation.KSEE3">
                  <p:embed/>
                </p:oleObj>
              </mc:Choice>
              <mc:Fallback>
                <p:oleObj r:id="rId6" imgW="393700" imgH="177165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9832" y="4599979"/>
                        <a:ext cx="846043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1">
            <a:hlinkClick r:id="" action="ppaction://ole?verb=0"/>
            <a:extLst>
              <a:ext uri="{FF2B5EF4-FFF2-40B4-BE49-F238E27FC236}">
                <a16:creationId xmlns:a16="http://schemas.microsoft.com/office/drawing/2014/main" id="{ED3279F2-7807-6C0D-BA6A-A0ED6650C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49736"/>
              </p:ext>
            </p:extLst>
          </p:nvPr>
        </p:nvGraphicFramePr>
        <p:xfrm>
          <a:off x="3179832" y="5063127"/>
          <a:ext cx="1290862" cy="405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9600" imgH="203200" progId="Equation.KSEE3">
                  <p:embed/>
                </p:oleObj>
              </mc:Choice>
              <mc:Fallback>
                <p:oleObj r:id="rId8" imgW="609600" imgH="203200" progId="Equation.KSEE3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9832" y="5063127"/>
                        <a:ext cx="1290862" cy="405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2">
            <a:hlinkClick r:id="" action="ppaction://ole?verb=0"/>
            <a:extLst>
              <a:ext uri="{FF2B5EF4-FFF2-40B4-BE49-F238E27FC236}">
                <a16:creationId xmlns:a16="http://schemas.microsoft.com/office/drawing/2014/main" id="{1307E684-CDB2-95D2-920D-B3404892D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589276"/>
              </p:ext>
            </p:extLst>
          </p:nvPr>
        </p:nvGraphicFramePr>
        <p:xfrm>
          <a:off x="3179832" y="5477188"/>
          <a:ext cx="2376142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43000" imgH="203200" progId="Equation.KSEE3">
                  <p:embed/>
                </p:oleObj>
              </mc:Choice>
              <mc:Fallback>
                <p:oleObj r:id="rId10" imgW="1143000" imgH="2032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9832" y="5477188"/>
                        <a:ext cx="2376142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9D135B2-A987-6DE8-A82F-CB7187141C1B}"/>
              </a:ext>
            </a:extLst>
          </p:cNvPr>
          <p:cNvSpPr txBox="1"/>
          <p:nvPr/>
        </p:nvSpPr>
        <p:spPr>
          <a:xfrm>
            <a:off x="482049" y="4270662"/>
            <a:ext cx="4576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有多种方式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70" y="901074"/>
            <a:ext cx="842286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拿到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之后，就用另一个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网络对其进行解码，这部分被称为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Decoder。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具体做法就是将 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当做之前的初始状态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输入到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01D31-7DA8-60FD-E0D1-F4B7ADE1D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9" y="2751138"/>
            <a:ext cx="6858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70" y="901074"/>
            <a:ext cx="8422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还有一种做法是将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当做每一步的输入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2" descr="image_12">
            <a:extLst>
              <a:ext uri="{FF2B5EF4-FFF2-40B4-BE49-F238E27FC236}">
                <a16:creationId xmlns:a16="http://schemas.microsoft.com/office/drawing/2014/main" id="{926803C5-30B5-BDC1-CF84-27D8EED2A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73" y="1747796"/>
            <a:ext cx="6440805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377" y="120941"/>
            <a:ext cx="4440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1545" y="1294489"/>
            <a:ext cx="7080004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-Decoder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  <a:r>
              <a:rPr lang="zh-CN" altLang="en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CN" altLang="zh-CN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en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3197" y="1021842"/>
            <a:ext cx="8677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B00FB-12C4-198A-8F99-602098B6807C}"/>
              </a:ext>
            </a:extLst>
          </p:cNvPr>
          <p:cNvSpPr txBox="1"/>
          <p:nvPr/>
        </p:nvSpPr>
        <p:spPr>
          <a:xfrm>
            <a:off x="339520" y="934352"/>
            <a:ext cx="8675271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结构中，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把所有的输入序列都编码成一个统一的语义特征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再解码，因此， 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中必须包含原始序列中的所有信息，它的长度就成了限制模型性能的瓶颈。如机器翻译问题，当要翻译的句子较长时，一个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可能存不下那么多信息，就会造成翻译精度的下降。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机制通过在每个时间输入不同的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来解决这个问题。</a:t>
            </a:r>
            <a:endParaRPr 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377" y="120941"/>
            <a:ext cx="4440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1545" y="1294489"/>
            <a:ext cx="7080004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en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-Decoder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  <a:r>
              <a:rPr lang="zh-CN" altLang="en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CN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en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3197" y="1021842"/>
            <a:ext cx="8677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B00FB-12C4-198A-8F99-602098B6807C}"/>
              </a:ext>
            </a:extLst>
          </p:cNvPr>
          <p:cNvSpPr txBox="1"/>
          <p:nvPr/>
        </p:nvSpPr>
        <p:spPr>
          <a:xfrm>
            <a:off x="339520" y="934352"/>
            <a:ext cx="8675271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带有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机制的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Decoder</a:t>
            </a: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08465BD6-1F2D-3ADA-B37A-B0B022CA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98" y="1693656"/>
            <a:ext cx="3310007" cy="347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152144-D414-89E8-41D7-CA4D64D5B084}"/>
              </a:ext>
            </a:extLst>
          </p:cNvPr>
          <p:cNvSpPr txBox="1"/>
          <p:nvPr/>
        </p:nvSpPr>
        <p:spPr>
          <a:xfrm>
            <a:off x="494024" y="5252831"/>
            <a:ext cx="8366262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会自动去选取与当前输出最合适的上下文信息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B00FB-12C4-198A-8F99-602098B6807C}"/>
              </a:ext>
            </a:extLst>
          </p:cNvPr>
          <p:cNvSpPr txBox="1"/>
          <p:nvPr/>
        </p:nvSpPr>
        <p:spPr>
          <a:xfrm>
            <a:off x="339520" y="934352"/>
            <a:ext cx="8675271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具体来说，我们用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中第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阶段的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和解码时第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阶段的相关性，最终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中第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阶段的输入的上下文信息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就来自于所有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的加权和。以机器翻译为例（将中文翻译成英文）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9" name="Picture 7" descr="preview">
            <a:extLst>
              <a:ext uri="{FF2B5EF4-FFF2-40B4-BE49-F238E27FC236}">
                <a16:creationId xmlns:a16="http://schemas.microsoft.com/office/drawing/2014/main" id="{58167B26-4F21-149F-9909-6A9B340A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19" y="3202767"/>
            <a:ext cx="6962362" cy="27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机制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B00FB-12C4-198A-8F99-602098B6807C}"/>
              </a:ext>
            </a:extLst>
          </p:cNvPr>
          <p:cNvSpPr txBox="1"/>
          <p:nvPr/>
        </p:nvSpPr>
        <p:spPr>
          <a:xfrm>
            <a:off x="339520" y="934352"/>
            <a:ext cx="8675271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这些权重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zh-CN" altLang="en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是怎么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来的？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从模型中学出的，它</a:t>
            </a:r>
            <a:r>
              <a:rPr lang="zh-CN" altLang="en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实际和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阶段的隐状态、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个阶段的隐状态有关。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9EECFF-930A-BCF7-A7DB-C30F271A4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" y="2862948"/>
            <a:ext cx="3429000" cy="278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EE96C7-1FE8-C300-E9A1-23491B459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358" y="2884145"/>
            <a:ext cx="3073607" cy="27434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025BBD-AF36-3659-2B95-FD3A9F3920A8}"/>
              </a:ext>
            </a:extLst>
          </p:cNvPr>
          <p:cNvSpPr txBox="1"/>
          <p:nvPr/>
        </p:nvSpPr>
        <p:spPr>
          <a:xfrm>
            <a:off x="739775" y="2895121"/>
            <a:ext cx="733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1j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38E7E-0515-D93D-DAEC-A6F17FD03483}"/>
              </a:ext>
            </a:extLst>
          </p:cNvPr>
          <p:cNvSpPr txBox="1"/>
          <p:nvPr/>
        </p:nvSpPr>
        <p:spPr>
          <a:xfrm>
            <a:off x="5150264" y="2895121"/>
            <a:ext cx="733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2j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713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377" y="120941"/>
            <a:ext cx="4440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1545" y="1294489"/>
            <a:ext cx="7080004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Encoder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-Decoder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  <a:r>
              <a:rPr lang="zh-CN" altLang="en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CN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CN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3197" y="1021842"/>
            <a:ext cx="8677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59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Long Short Term Memory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B00FB-12C4-198A-8F99-602098B6807C}"/>
              </a:ext>
            </a:extLst>
          </p:cNvPr>
          <p:cNvSpPr txBox="1"/>
          <p:nvPr/>
        </p:nvSpPr>
        <p:spPr>
          <a:xfrm>
            <a:off x="462273" y="1049830"/>
            <a:ext cx="4223371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：每一时刻的隐藏状态都不仅由该时刻的输入决定，还取决于上一时刻的隐藏层的值。如果一个句子很长，到句子末尾时，它将记不住这个句子的开头的内容详细内容。（“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长期依赖”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617B69-F96F-4F03-7D3E-E38D2E0E1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082" y="1523745"/>
            <a:ext cx="3730348" cy="2935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F3FE99-4268-B723-7AC8-CF9568917487}"/>
              </a:ext>
            </a:extLst>
          </p:cNvPr>
          <p:cNvSpPr txBox="1"/>
          <p:nvPr/>
        </p:nvSpPr>
        <p:spPr>
          <a:xfrm>
            <a:off x="492850" y="5239048"/>
            <a:ext cx="8055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通过它的“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门控装置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”有效的缓解了这个问题。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1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DA569-640F-1EC7-573E-9DE6DD29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99" y="1742193"/>
            <a:ext cx="5791200" cy="360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F5A9E-2400-1827-7AB8-F7A9970A8C02}"/>
              </a:ext>
            </a:extLst>
          </p:cNvPr>
          <p:cNvSpPr txBox="1"/>
          <p:nvPr/>
        </p:nvSpPr>
        <p:spPr>
          <a:xfrm>
            <a:off x="4158353" y="5411077"/>
            <a:ext cx="131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C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9ED7F7-EF07-D8A9-8F29-82F922D53CF1}"/>
              </a:ext>
            </a:extLst>
          </p:cNvPr>
          <p:cNvSpPr txBox="1"/>
          <p:nvPr/>
        </p:nvSpPr>
        <p:spPr>
          <a:xfrm>
            <a:off x="360568" y="985258"/>
            <a:ext cx="7779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什么信息它都存下来，因为它没有挑选的能力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25046-2EE0-2067-E0FE-C521A9589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49" y="1867736"/>
            <a:ext cx="5905500" cy="345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610E7-6528-4CEA-9CD5-980477C15CDA}"/>
              </a:ext>
            </a:extLst>
          </p:cNvPr>
          <p:cNvSpPr txBox="1"/>
          <p:nvPr/>
        </p:nvSpPr>
        <p:spPr>
          <a:xfrm>
            <a:off x="4088469" y="5460773"/>
            <a:ext cx="1656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endParaRPr lang="en-C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30611-734D-86B5-8F10-F248212993B0}"/>
              </a:ext>
            </a:extLst>
          </p:cNvPr>
          <p:cNvSpPr txBox="1"/>
          <p:nvPr/>
        </p:nvSpPr>
        <p:spPr>
          <a:xfrm>
            <a:off x="409403" y="764498"/>
            <a:ext cx="8374027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会选择性的存储信息，</a:t>
            </a:r>
            <a:r>
              <a:rPr lang="en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它多了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三个门。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6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30611-734D-86B5-8F10-F248212993B0}"/>
              </a:ext>
            </a:extLst>
          </p:cNvPr>
          <p:cNvSpPr txBox="1"/>
          <p:nvPr/>
        </p:nvSpPr>
        <p:spPr>
          <a:xfrm>
            <a:off x="469039" y="1052733"/>
            <a:ext cx="6249814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三个门：输入门，</a:t>
            </a:r>
            <a:r>
              <a:rPr lang="zh-CN" altLang="en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遗忘门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，输出门。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把存每一时刻信息的地方叫做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Cell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445F23A-B55C-8CAF-3149-5E80697F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06" y="3337410"/>
            <a:ext cx="2228298" cy="16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BD0D8-9A5F-7D03-9C8E-956F2DAC362D}"/>
              </a:ext>
            </a:extLst>
          </p:cNvPr>
          <p:cNvSpPr txBox="1"/>
          <p:nvPr/>
        </p:nvSpPr>
        <p:spPr>
          <a:xfrm>
            <a:off x="409404" y="992539"/>
            <a:ext cx="8374026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输入门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在每一时刻从输入层输入的信息会首先经过输入门，输入门的开关会决定这一时刻是否会有信息输入到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Cell。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输出门：每一时刻是否有信息从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Cell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输出取决于这一道门。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遗忘门：每一时刻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Cell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里的值都会经历一个是否被遗忘的过程，就是由该门控制的，如果打卡，那么将会把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Cell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里的值清除，也就是遗忘掉。</a:t>
            </a:r>
          </a:p>
        </p:txBody>
      </p:sp>
    </p:spTree>
    <p:extLst>
      <p:ext uri="{BB962C8B-B14F-4D97-AF65-F5344CB8AC3E}">
        <p14:creationId xmlns:p14="http://schemas.microsoft.com/office/powerpoint/2010/main" val="25406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BD0D8-9A5F-7D03-9C8E-956F2DAC362D}"/>
              </a:ext>
            </a:extLst>
          </p:cNvPr>
          <p:cNvSpPr txBox="1"/>
          <p:nvPr/>
        </p:nvSpPr>
        <p:spPr>
          <a:xfrm>
            <a:off x="360569" y="948820"/>
            <a:ext cx="4580038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信息传递的顺序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先经过输入门，看是否有信息输入；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再判断遗忘门是否选择遗忘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Cell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里的信息；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最后再经过输出门，判断是否将这一时刻的信息进行输出。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F1A067-4198-3C0A-7317-0A5EAFCFC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379" y="1769045"/>
            <a:ext cx="2809017" cy="30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6D863-9A58-6C19-66E0-301605911BB9}"/>
              </a:ext>
            </a:extLst>
          </p:cNvPr>
          <p:cNvSpPr txBox="1"/>
          <p:nvPr/>
        </p:nvSpPr>
        <p:spPr>
          <a:xfrm>
            <a:off x="608772" y="566677"/>
            <a:ext cx="7869306" cy="5084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我们先来看一个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NLP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很常见的问题，命名实体识别，举个例子，现在有两句话：</a:t>
            </a:r>
          </a:p>
          <a:p>
            <a:pPr algn="l"/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第一句话：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like eating apple.</a:t>
            </a:r>
          </a:p>
          <a:p>
            <a:pPr algn="l"/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第二句话：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Apple is a tech company.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全连接的神经网络无法给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apple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做正确的分类，因为没有结合上下文去训练模型，而是单独的在训练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apple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这个单词的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6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28E37-3274-3790-4560-27ABBB95277D}"/>
              </a:ext>
            </a:extLst>
          </p:cNvPr>
          <p:cNvSpPr txBox="1"/>
          <p:nvPr/>
        </p:nvSpPr>
        <p:spPr>
          <a:xfrm>
            <a:off x="360569" y="871901"/>
            <a:ext cx="8276535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每个黄色方框表示一个神经网络层，由权值，偏置以及激活函数组成；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每个粉色圆圈表示元素级别操作；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箭头表示向量流向；相交的箭头表示向量的拼接；分叉的箭头表示向量的复制。</a:t>
            </a:r>
            <a:endParaRPr lang="en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68480E-54C5-9288-8E8D-AE646B710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791" y="2738759"/>
            <a:ext cx="5069784" cy="29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28E37-3274-3790-4560-27ABBB95277D}"/>
              </a:ext>
            </a:extLst>
          </p:cNvPr>
          <p:cNvSpPr txBox="1"/>
          <p:nvPr/>
        </p:nvSpPr>
        <p:spPr>
          <a:xfrm>
            <a:off x="360569" y="871901"/>
            <a:ext cx="8276535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的核心部分是最上边类似于传送带的部分，这一部分叫做单元状态（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cell state）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，它自始至终存在于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的整个链式系统中。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70D7EC-3E39-68A7-9596-D16176C4C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659" y="3048556"/>
            <a:ext cx="4476785" cy="284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E8765-CA14-059C-3EE8-BD2A8265E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213" y="2419550"/>
            <a:ext cx="2425700" cy="4953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892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遗忘门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8E6F5-62A1-17B2-C821-E108A329B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641" y="1940981"/>
            <a:ext cx="5958718" cy="378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8D479-BF17-FF9A-DB49-092F95C2D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898" y="1131806"/>
            <a:ext cx="3632200" cy="5207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13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3C0ED-591A-89EA-AF07-85B6656A9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04" y="2030742"/>
            <a:ext cx="5977559" cy="3871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E0254-7579-6D2E-B465-9313D5C0E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761" y="894230"/>
            <a:ext cx="4089400" cy="9779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62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0F490-C468-A351-23C4-CFBCA92E2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148" y="1660294"/>
            <a:ext cx="6407702" cy="4137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A303E-AE99-760E-B1F2-B3A158704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249" y="994555"/>
            <a:ext cx="3111500" cy="4699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5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en-US" altLang="zh-CN" sz="2800" b="1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97DE4-A326-707F-D22E-87CD95A38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199" y="989118"/>
            <a:ext cx="3657600" cy="939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7D411-ABD0-C477-E6EF-04230271D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931" y="2158302"/>
            <a:ext cx="5756137" cy="36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EEE7AB-C778-4FF4-2FE0-9439F2970340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单层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D296E-A386-377E-54A1-E3740D1FDE8D}"/>
              </a:ext>
            </a:extLst>
          </p:cNvPr>
          <p:cNvSpPr txBox="1"/>
          <p:nvPr/>
        </p:nvSpPr>
        <p:spPr>
          <a:xfrm>
            <a:off x="559077" y="988801"/>
            <a:ext cx="7978636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在学习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之前，首先了解一下最基本的单层网络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2FA8B-DCD8-C569-C57E-76154FF0B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92" y="2295690"/>
            <a:ext cx="4398066" cy="26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38F15-2CA2-807C-7C66-A9CFF9A36808}"/>
              </a:ext>
            </a:extLst>
          </p:cNvPr>
          <p:cNvSpPr txBox="1"/>
          <p:nvPr/>
        </p:nvSpPr>
        <p:spPr>
          <a:xfrm>
            <a:off x="439807" y="905135"/>
            <a:ext cx="6835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在实际应用中，我们还会遇到很多序列数据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B0AB-0B20-1E00-08C5-88699EA7C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887" y="1625127"/>
            <a:ext cx="5297557" cy="941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FA6842-4B40-8DE6-1AA2-D4F80A794C8A}"/>
              </a:ext>
            </a:extLst>
          </p:cNvPr>
          <p:cNvSpPr txBox="1"/>
          <p:nvPr/>
        </p:nvSpPr>
        <p:spPr>
          <a:xfrm>
            <a:off x="439807" y="2825242"/>
            <a:ext cx="8209170" cy="259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自然语言处理问题。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可以看做是第一个单词，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可以看做是第二个单词，依次类推。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语音处理。此时，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是每帧的声音信号。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时间序列问题。例如每天的股票价格等等。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6C8B7-BB04-C01B-3E40-DE5624598584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5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8422861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为了建模序列问题，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引入了隐状态 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h（hidden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state）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的概念，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可以对序列数据提取特征，接着再转换为输出。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先从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的计算开始看：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90D17-8B3D-75C7-65FD-6EA6014B7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313" y="2725546"/>
            <a:ext cx="5516218" cy="2145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D8BBEA-C276-3FD7-A752-2887A08FC7A1}"/>
              </a:ext>
            </a:extLst>
          </p:cNvPr>
          <p:cNvSpPr txBox="1"/>
          <p:nvPr/>
        </p:nvSpPr>
        <p:spPr>
          <a:xfrm>
            <a:off x="930549" y="5102441"/>
            <a:ext cx="7617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注：一个箭头就表示对该向量做一次变换。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分别有一个箭头连接，就表示对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各做了一次变换。</a:t>
            </a:r>
          </a:p>
        </p:txBody>
      </p:sp>
    </p:spTree>
    <p:extLst>
      <p:ext uri="{BB962C8B-B14F-4D97-AF65-F5344CB8AC3E}">
        <p14:creationId xmlns:p14="http://schemas.microsoft.com/office/powerpoint/2010/main" val="4292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8422861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的计算和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类似。要注意的是，在计算时，每一步使用的参数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U、W、b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都是一样的，也就是说每个步骤的参数都是共享的，这是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的重要特点。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C33521-4AB7-4C55-22DA-7B9B966F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9" y="3084078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8422861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依次计算剩下来的（使用相同的参数</a:t>
            </a:r>
            <a:r>
              <a:rPr lang="en-US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U、W、b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87524-4D79-7735-5E8E-E8496EE9A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99" y="1748546"/>
            <a:ext cx="6858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6061075"/>
            <a:ext cx="492442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6051550"/>
            <a:ext cx="4322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0E368-55D1-6DD5-32E6-9EAEBD1341F3}"/>
              </a:ext>
            </a:extLst>
          </p:cNvPr>
          <p:cNvSpPr txBox="1"/>
          <p:nvPr/>
        </p:nvSpPr>
        <p:spPr>
          <a:xfrm>
            <a:off x="360569" y="901074"/>
            <a:ext cx="8422861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目前的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还没有输出，输出可直接通过</a:t>
            </a:r>
            <a:r>
              <a:rPr 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进行计算</a:t>
            </a:r>
            <a:endParaRPr lang="en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E188-D5B2-62BA-6AEC-8FBD00AEF841}"/>
              </a:ext>
            </a:extLst>
          </p:cNvPr>
          <p:cNvSpPr txBox="1"/>
          <p:nvPr/>
        </p:nvSpPr>
        <p:spPr>
          <a:xfrm>
            <a:off x="360569" y="106691"/>
            <a:ext cx="842286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3E17E-1BB1-7E13-1896-63BAD1D63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13" y="1731140"/>
            <a:ext cx="6281531" cy="41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"/>
    </mc:Choice>
    <mc:Fallback xmlns="">
      <p:transition spd="slow" advTm="202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2942</TotalTime>
  <Words>1458</Words>
  <Application>Microsoft Macintosh PowerPoint</Application>
  <PresentationFormat>On-screen Show (4:3)</PresentationFormat>
  <Paragraphs>155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-apple-system</vt:lpstr>
      <vt:lpstr>等线</vt:lpstr>
      <vt:lpstr>隶书</vt:lpstr>
      <vt:lpstr>微软雅黑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Equation.KSEE3</vt:lpstr>
      <vt:lpstr>Lecture 11:   Recurrent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黄晓</dc:creator>
  <cp:lastModifiedBy>Su Jingyong</cp:lastModifiedBy>
  <cp:revision>547</cp:revision>
  <dcterms:created xsi:type="dcterms:W3CDTF">2019-04-16T10:54:00Z</dcterms:created>
  <dcterms:modified xsi:type="dcterms:W3CDTF">2022-05-18T05:51:05Z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