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6" r:id="rId2"/>
    <p:sldId id="349" r:id="rId3"/>
    <p:sldId id="258" r:id="rId4"/>
    <p:sldId id="275" r:id="rId5"/>
    <p:sldId id="274" r:id="rId6"/>
    <p:sldId id="259" r:id="rId7"/>
    <p:sldId id="276" r:id="rId8"/>
    <p:sldId id="277" r:id="rId9"/>
    <p:sldId id="260" r:id="rId10"/>
    <p:sldId id="278" r:id="rId11"/>
    <p:sldId id="262" r:id="rId12"/>
    <p:sldId id="281" r:id="rId13"/>
    <p:sldId id="280" r:id="rId14"/>
    <p:sldId id="286" r:id="rId15"/>
    <p:sldId id="287" r:id="rId16"/>
    <p:sldId id="279" r:id="rId17"/>
    <p:sldId id="265" r:id="rId18"/>
    <p:sldId id="266" r:id="rId19"/>
    <p:sldId id="263" r:id="rId20"/>
    <p:sldId id="269" r:id="rId21"/>
    <p:sldId id="344" r:id="rId22"/>
    <p:sldId id="273" r:id="rId23"/>
    <p:sldId id="288" r:id="rId24"/>
    <p:sldId id="289" r:id="rId25"/>
    <p:sldId id="290" r:id="rId26"/>
    <p:sldId id="297" r:id="rId27"/>
    <p:sldId id="296" r:id="rId28"/>
    <p:sldId id="300" r:id="rId29"/>
    <p:sldId id="270" r:id="rId30"/>
    <p:sldId id="291" r:id="rId31"/>
    <p:sldId id="292" r:id="rId32"/>
    <p:sldId id="293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4" r:id="rId43"/>
    <p:sldId id="311" r:id="rId44"/>
    <p:sldId id="312" r:id="rId45"/>
    <p:sldId id="345" r:id="rId46"/>
    <p:sldId id="339" r:id="rId47"/>
    <p:sldId id="340" r:id="rId48"/>
    <p:sldId id="341" r:id="rId49"/>
    <p:sldId id="342" r:id="rId50"/>
    <p:sldId id="346" r:id="rId51"/>
    <p:sldId id="316" r:id="rId52"/>
    <p:sldId id="317" r:id="rId53"/>
    <p:sldId id="318" r:id="rId54"/>
    <p:sldId id="319" r:id="rId55"/>
    <p:sldId id="320" r:id="rId56"/>
    <p:sldId id="347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2" r:id="rId68"/>
    <p:sldId id="333" r:id="rId69"/>
    <p:sldId id="354" r:id="rId70"/>
    <p:sldId id="353" r:id="rId71"/>
    <p:sldId id="355" r:id="rId72"/>
    <p:sldId id="356" r:id="rId73"/>
    <p:sldId id="358" r:id="rId74"/>
    <p:sldId id="360" r:id="rId75"/>
    <p:sldId id="359" r:id="rId76"/>
    <p:sldId id="361" r:id="rId77"/>
    <p:sldId id="362" r:id="rId78"/>
    <p:sldId id="334" r:id="rId79"/>
    <p:sldId id="335" r:id="rId80"/>
    <p:sldId id="336" r:id="rId81"/>
    <p:sldId id="337" r:id="rId82"/>
    <p:sldId id="338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1020"/>
    <a:srgbClr val="222222"/>
    <a:srgbClr val="383838"/>
    <a:srgbClr val="8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 autoAdjust="0"/>
    <p:restoredTop sz="96366" autoAdjust="0"/>
  </p:normalViewPr>
  <p:slideViewPr>
    <p:cSldViewPr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EF20-56E6-A245-A0C6-FCE94244DF49}" type="datetimeFigureOut">
              <a:rPr lang="en-US" smtClean="0"/>
              <a:pPr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BB279-24D0-E74F-842C-97E9CC576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3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C6487-8DF9-0448-87B9-229C629F1A86}" type="datetimeFigureOut">
              <a:rPr lang="en-US" smtClean="0"/>
              <a:pPr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3916B-D2F7-E340-96C7-8D932FD23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C7511C-32A1-413D-A022-4368FF72D818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77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DCDEC5-B55D-4422-A923-BF5FC615E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CF32CF-7A91-44E7-BCBA-2F38157212C5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5CAC47-FA82-4CCD-99F3-40CE46486B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5E025-A193-4C4C-9617-652606C82D33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5F38EE-9238-402B-A492-C018D3C30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076C0-1C47-4724-8314-FFCF490F029A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A36A06-7EB9-4AD3-AEB6-19422FE8F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6477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C9B34-4FB5-4160-91B2-C8D81CEDF4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8595E-6CD3-4757-AA3A-46A31ACC56B5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3317F1-9114-4339-B864-E84A42F9C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467BFF-DFD3-4E14-BD3A-E5E651F0B026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A2216-789E-4719-BA9A-44659B8FD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DAE6E6-DCD0-4436-9034-6FA04C7CA693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9C20CF-8EA8-4EE5-A25F-00E0617764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9FBB7D-FEF9-4BEA-9F92-D7D3BB0ADF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3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302102-5C84-4C62-82C7-4573BAAB73B9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10DAB6-9D7F-46A1-9A4A-5BECDAC951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3123CA-5454-4429-BF4D-9461D49B74E3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C4F289-BEC9-4A9E-9F2B-4A7402DFA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CA3634-8C8B-4CE0-B922-1BCEB8D72A2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54352C-7E05-4D66-BBDD-5F641357E7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328F36-5A23-4FDA-8A55-643B11AD4C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qinceli@hit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4.xml"/><Relationship Id="rId7" Type="http://schemas.openxmlformats.org/officeDocument/2006/relationships/image" Target="../media/image2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15.xml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e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3.emf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6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6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4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6.emf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.png"/><Relationship Id="rId4" Type="http://schemas.openxmlformats.org/officeDocument/2006/relationships/tags" Target="../tags/tag10.xml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D9F06C-8A08-4A4D-BAE3-D91E0EB8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Lecture 2: </a:t>
            </a:r>
            <a:br>
              <a:rPr lang="en-US" dirty="0"/>
            </a:br>
            <a:r>
              <a:rPr lang="en-US" dirty="0"/>
              <a:t>Linear Algebra Primer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8A99C8-3EF7-1246-853A-17AD2BD5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11" y="3429000"/>
            <a:ext cx="76711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Harbin Institute of Technology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Shenzhen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Jingyong </a:t>
            </a:r>
            <a:r>
              <a:rPr lang="en-US" altLang="zh-CN" sz="2800" dirty="0" err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Su</a:t>
            </a: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/>
              </a:rPr>
              <a:t>sujingyong@hit.edu.cn</a:t>
            </a:r>
            <a:endParaRPr lang="en-US" altLang="zh-CN" sz="28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Addition</a:t>
            </a:r>
          </a:p>
          <a:p>
            <a:endParaRPr lang="en-US" sz="1050" dirty="0"/>
          </a:p>
          <a:p>
            <a:endParaRPr lang="en-US" sz="3600" dirty="0"/>
          </a:p>
          <a:p>
            <a:pPr lvl="1"/>
            <a:r>
              <a:rPr lang="en-US" dirty="0"/>
              <a:t>Can only add a matrix with matching dimensions, or a scalar.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/>
              <a:t>Scaling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781ECF-6BF7-47FD-A9B6-F998356C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699C9B7-818F-4300-974A-067503301B95}"/>
                  </a:ext>
                </a:extLst>
              </p:cNvPr>
              <p:cNvSpPr txBox="1"/>
              <p:nvPr/>
            </p:nvSpPr>
            <p:spPr>
              <a:xfrm>
                <a:off x="1846207" y="1639872"/>
                <a:ext cx="5486400" cy="72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699C9B7-818F-4300-974A-06750330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07" y="1639872"/>
                <a:ext cx="5486400" cy="721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806D996-7F3C-4562-8D3B-35E443A363F0}"/>
                  </a:ext>
                </a:extLst>
              </p:cNvPr>
              <p:cNvSpPr txBox="1"/>
              <p:nvPr/>
            </p:nvSpPr>
            <p:spPr>
              <a:xfrm>
                <a:off x="1981200" y="3429000"/>
                <a:ext cx="4572000" cy="72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+7=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806D996-7F3C-4562-8D3B-35E443A36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29000"/>
                <a:ext cx="4572000" cy="72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36603B5-BD85-4C4E-A029-5ADB758FC34E}"/>
                  </a:ext>
                </a:extLst>
              </p:cNvPr>
              <p:cNvSpPr txBox="1"/>
              <p:nvPr/>
            </p:nvSpPr>
            <p:spPr>
              <a:xfrm>
                <a:off x="1600200" y="4855379"/>
                <a:ext cx="4572000" cy="715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×3=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36603B5-BD85-4C4E-A029-5ADB758F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855379"/>
                <a:ext cx="4572000" cy="7157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60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 dirty="0"/>
              <a:t>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8229600" cy="4525963"/>
          </a:xfrm>
        </p:spPr>
        <p:txBody>
          <a:bodyPr/>
          <a:lstStyle/>
          <a:p>
            <a:r>
              <a:rPr lang="en-US" altLang="zh-CN" dirty="0"/>
              <a:t>Inner product (dot product) of vectors</a:t>
            </a:r>
          </a:p>
          <a:p>
            <a:pPr lvl="1"/>
            <a:r>
              <a:rPr lang="en-US" altLang="zh-CN" dirty="0"/>
              <a:t>Multiply corresponding entries of two vectors and add up the result</a:t>
            </a:r>
          </a:p>
          <a:p>
            <a:pPr lvl="1"/>
            <a:r>
              <a:rPr lang="en-US" altLang="zh-CN" dirty="0" err="1"/>
              <a:t>x·y</a:t>
            </a:r>
            <a:r>
              <a:rPr lang="en-US" altLang="zh-CN" dirty="0"/>
              <a:t> is also |x||</a:t>
            </a:r>
            <a:r>
              <a:rPr lang="en-US" altLang="zh-CN" dirty="0" err="1"/>
              <a:t>y|cos</a:t>
            </a:r>
            <a:r>
              <a:rPr lang="en-US" altLang="zh-CN" dirty="0"/>
              <a:t>( </a:t>
            </a:r>
            <a:r>
              <a:rPr lang="en-US" altLang="zh-CN" i="1" dirty="0"/>
              <a:t>the angle between x and y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0600" y="3733800"/>
            <a:ext cx="7010168" cy="1291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0784CD-134A-4126-9B64-BD804AA9C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 dirty="0"/>
              <a:t>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95400"/>
            <a:ext cx="8229600" cy="4525963"/>
          </a:xfrm>
        </p:spPr>
        <p:txBody>
          <a:bodyPr/>
          <a:lstStyle/>
          <a:p>
            <a:r>
              <a:rPr lang="en-US" altLang="zh-CN" dirty="0"/>
              <a:t>Inner product (dot product) of vectors</a:t>
            </a:r>
          </a:p>
          <a:p>
            <a:pPr lvl="1"/>
            <a:r>
              <a:rPr lang="en-US" altLang="zh-CN" dirty="0"/>
              <a:t>If B is a unit vector, then A·B gives the length of A which lies in the direction of B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2" name="Picture 4" descr="http://upload.wikimedia.org/wikipedia/commons/thumb/3/3e/Dot_Product.svg/500px-Dot_Produc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1979"/>
            <a:ext cx="3733800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214ECF-4830-41ED-8359-AA11595E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9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50450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Multiplication</a:t>
            </a:r>
          </a:p>
          <a:p>
            <a:endParaRPr lang="en-US" dirty="0"/>
          </a:p>
          <a:p>
            <a:r>
              <a:rPr lang="en-US" dirty="0"/>
              <a:t>The product AB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entry in the result is (that row of A) dot product with (that column of B)</a:t>
            </a:r>
          </a:p>
          <a:p>
            <a:r>
              <a:rPr lang="en-US" dirty="0"/>
              <a:t>Many uses, which will be covered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http://upload.wikimedia.org/wikipedia/en/thumb/e/eb/Matrix_multiplication_diagram_2.svg/500px-Matrix_multiplication_diagram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49" y="914400"/>
            <a:ext cx="3765451" cy="33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17FEFD-6AB6-4738-B174-BD930853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9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Multiplication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3810000" cy="4213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1736690"/>
            <a:ext cx="4114799" cy="422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Each entry of the matrix product is made by taking the dot product of the corresponding row in the left matrix, with the corresponding column in the right one.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847643-B657-4A0B-A897-942EBF04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4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Powers</a:t>
            </a:r>
          </a:p>
          <a:p>
            <a:pPr lvl="1"/>
            <a:r>
              <a:rPr lang="en-US" dirty="0"/>
              <a:t>By convention, we can refer to </a:t>
            </a:r>
            <a:r>
              <a:rPr lang="en-US"/>
              <a:t>the matrix product </a:t>
            </a:r>
            <a:r>
              <a:rPr lang="en-US" dirty="0"/>
              <a:t>AA as A</a:t>
            </a:r>
            <a:r>
              <a:rPr lang="en-US" baseline="30000" dirty="0"/>
              <a:t>2</a:t>
            </a:r>
            <a:r>
              <a:rPr lang="en-US" dirty="0"/>
              <a:t>, and AAA as A</a:t>
            </a:r>
            <a:r>
              <a:rPr lang="en-US" baseline="30000" dirty="0"/>
              <a:t>3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Obviously only square matrices can be multiplied that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56D00C-67DD-4C7A-83F9-2744A557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480"/>
            <a:ext cx="8229600" cy="4525963"/>
          </a:xfrm>
        </p:spPr>
        <p:txBody>
          <a:bodyPr/>
          <a:lstStyle/>
          <a:p>
            <a:r>
              <a:rPr lang="en-US" dirty="0"/>
              <a:t>Transpose – flip matrix, so row 1 becomes column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useful identity: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77682"/>
            <a:ext cx="4384491" cy="2027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3" y="2198480"/>
            <a:ext cx="1809486" cy="1385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9" y="4569669"/>
            <a:ext cx="4800600" cy="80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360195-FCC0-49ED-B333-DD4763DC9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28333"/>
            <a:ext cx="5829300" cy="465806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Determinant</a:t>
            </a:r>
          </a:p>
          <a:p>
            <a:pPr lvl="1"/>
            <a:r>
              <a:rPr lang="en-US" altLang="zh-CN" sz="2400" dirty="0"/>
              <a:t>                returns a scalar</a:t>
            </a:r>
          </a:p>
          <a:p>
            <a:pPr lvl="1"/>
            <a:r>
              <a:rPr lang="en-US" altLang="zh-CN" sz="2400" dirty="0"/>
              <a:t>Represents area (or volume) of the parallelogram described by the vectors in the rows of the matrix</a:t>
            </a:r>
          </a:p>
          <a:p>
            <a:pPr lvl="1"/>
            <a:r>
              <a:rPr lang="en-US" altLang="zh-CN" sz="2400" dirty="0"/>
              <a:t>For                      ,             </a:t>
            </a:r>
          </a:p>
          <a:p>
            <a:pPr lvl="1"/>
            <a:r>
              <a:rPr lang="en-US" altLang="zh-CN" sz="2400" dirty="0"/>
              <a:t>Properties:</a:t>
            </a:r>
            <a:endParaRPr lang="zh-CN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45927" y="1408462"/>
            <a:ext cx="1042388" cy="3600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49462" y="2895600"/>
            <a:ext cx="1270635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83404" y="3059430"/>
            <a:ext cx="1893570" cy="25527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32784" y="3888105"/>
            <a:ext cx="3044190" cy="1725930"/>
          </a:xfrm>
          <a:prstGeom prst="rect">
            <a:avLst/>
          </a:prstGeom>
        </p:spPr>
      </p:pic>
      <p:pic>
        <p:nvPicPr>
          <p:cNvPr id="3074" name="Picture 2" descr="http://upload.wikimedia.org/wikipedia/commons/thumb/a/ad/Area_parallellogram_as_determinant.svg/418px-Area_parallellogram_as_determinant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88" y="985043"/>
            <a:ext cx="3049937" cy="35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Operations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45F076-6FBB-4A3C-9F84-646FA61773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Trace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Invariant to a lot of transformations, so it’s used sometimes in proofs. (Rarely in this class though.)</a:t>
            </a:r>
          </a:p>
          <a:p>
            <a:pPr lvl="1"/>
            <a:r>
              <a:rPr lang="en-US" altLang="zh-CN" dirty="0"/>
              <a:t>Properties: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3463" y="1928349"/>
            <a:ext cx="4013199" cy="274792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3336" y="4724400"/>
            <a:ext cx="3711254" cy="79560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Operations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63" y="2236703"/>
            <a:ext cx="2714625" cy="71540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55C7906-8531-40C3-9955-731ACB72E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Matrices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0062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Identity matrix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lvl="1"/>
            <a:r>
              <a:rPr lang="en-US" altLang="zh-CN" dirty="0"/>
              <a:t>Square matrix, 1’s along diagonal, 0’s elsewhere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/>
              <a:t>  </a:t>
            </a:r>
            <a:r>
              <a:rPr lang="en-US" altLang="zh-CN" b="1" dirty="0"/>
              <a:t>∙</a:t>
            </a:r>
            <a:r>
              <a:rPr lang="en-US" altLang="zh-CN" dirty="0"/>
              <a:t>  [another matrix] = [that matrix]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Diagonal matrix</a:t>
            </a:r>
          </a:p>
          <a:p>
            <a:pPr lvl="1"/>
            <a:r>
              <a:rPr lang="en-US" altLang="zh-CN" dirty="0"/>
              <a:t>Square matrix with numbers along diagonal, 0’s elsewhere</a:t>
            </a:r>
          </a:p>
          <a:p>
            <a:pPr lvl="1"/>
            <a:r>
              <a:rPr lang="en-US" altLang="zh-CN" dirty="0"/>
              <a:t>A diagonal </a:t>
            </a:r>
            <a:r>
              <a:rPr lang="en-US" altLang="zh-CN" b="1" dirty="0"/>
              <a:t>∙</a:t>
            </a:r>
            <a:r>
              <a:rPr lang="en-US" altLang="zh-CN" dirty="0"/>
              <a:t> [another matrix] scales the rows of that matrix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177165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76712"/>
            <a:ext cx="1971675" cy="1495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855980-B2A6-4112-9C37-2267F428D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17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E61020"/>
                </a:solidFill>
              </a:rPr>
              <a:t>Vectors and matrices</a:t>
            </a:r>
          </a:p>
          <a:p>
            <a:pPr lvl="1"/>
            <a:r>
              <a:rPr lang="en-US" dirty="0">
                <a:solidFill>
                  <a:srgbClr val="E61020"/>
                </a:solidFill>
              </a:rPr>
              <a:t>Basic Matrix Operations</a:t>
            </a:r>
          </a:p>
          <a:p>
            <a:pPr lvl="1"/>
            <a:r>
              <a:rPr lang="en-US" dirty="0">
                <a:solidFill>
                  <a:srgbClr val="E61020"/>
                </a:solidFill>
              </a:rPr>
              <a:t>Special Matrices</a:t>
            </a:r>
          </a:p>
          <a:p>
            <a:r>
              <a:rPr lang="en-US" dirty="0"/>
              <a:t>Transformation Matrices</a:t>
            </a:r>
            <a:endParaRPr lang="en-US" sz="1300" dirty="0"/>
          </a:p>
          <a:p>
            <a:pPr lvl="1"/>
            <a:r>
              <a:rPr lang="en-US" dirty="0"/>
              <a:t>Homogeneous coordinates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/>
              <a:t>Matrix inverse</a:t>
            </a:r>
            <a:endParaRPr lang="en-US" sz="1300" dirty="0"/>
          </a:p>
          <a:p>
            <a:r>
              <a:rPr lang="en-US" dirty="0"/>
              <a:t>Matrix rank</a:t>
            </a:r>
            <a:endParaRPr lang="en-US" sz="1300" dirty="0"/>
          </a:p>
          <a:p>
            <a:r>
              <a:rPr lang="en-US" dirty="0"/>
              <a:t>Singular Value Decomposition (SVD)</a:t>
            </a:r>
            <a:endParaRPr lang="en-US" sz="1300" dirty="0"/>
          </a:p>
          <a:p>
            <a:pPr lvl="1"/>
            <a:r>
              <a:rPr lang="en-US" dirty="0"/>
              <a:t>Use for image compression</a:t>
            </a:r>
          </a:p>
          <a:p>
            <a:pPr lvl="1"/>
            <a:r>
              <a:rPr lang="en-US" dirty="0"/>
              <a:t>Use for Principal Component Analysis (PCA)</a:t>
            </a:r>
          </a:p>
          <a:p>
            <a:pPr lvl="1"/>
            <a:r>
              <a:rPr lang="en-US" dirty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560E14-234C-40C0-9662-15413080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5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Matrices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Symmetric matrix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Skew-symmetric matrix</a:t>
            </a: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29000" y="2250568"/>
            <a:ext cx="1549286" cy="3600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00425" y="3430950"/>
            <a:ext cx="1880356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48" y="1600200"/>
            <a:ext cx="1639987" cy="1386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25" y="3168860"/>
            <a:ext cx="1883231" cy="1177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2973FB-4154-43FE-B711-7990ACB19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Vectors and matrices</a:t>
            </a:r>
          </a:p>
          <a:p>
            <a:pPr lvl="1"/>
            <a:r>
              <a:rPr lang="en-US" dirty="0"/>
              <a:t>Basic Matrix Operations</a:t>
            </a:r>
          </a:p>
          <a:p>
            <a:pPr lvl="1"/>
            <a:r>
              <a:rPr lang="en-US" dirty="0"/>
              <a:t>Special Matrices</a:t>
            </a:r>
          </a:p>
          <a:p>
            <a:r>
              <a:rPr lang="en-US" dirty="0">
                <a:solidFill>
                  <a:srgbClr val="FF0000"/>
                </a:solidFill>
              </a:rPr>
              <a:t>Transformation Matrices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Homogeneous coordinates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Translation</a:t>
            </a:r>
          </a:p>
          <a:p>
            <a:r>
              <a:rPr lang="en-US" dirty="0"/>
              <a:t>Matrix inverse</a:t>
            </a:r>
          </a:p>
          <a:p>
            <a:r>
              <a:rPr lang="en-US" dirty="0"/>
              <a:t>Matrix rank</a:t>
            </a:r>
          </a:p>
          <a:p>
            <a:r>
              <a:rPr lang="en-US" dirty="0"/>
              <a:t>Singular Value Decomposition (SVD)</a:t>
            </a:r>
          </a:p>
          <a:p>
            <a:pPr lvl="1"/>
            <a:r>
              <a:rPr lang="en-US" dirty="0"/>
              <a:t>Use for image compression</a:t>
            </a:r>
          </a:p>
          <a:p>
            <a:pPr lvl="1"/>
            <a:r>
              <a:rPr lang="en-US" dirty="0"/>
              <a:t>Use for Principal Component Analysis (PCA)</a:t>
            </a:r>
          </a:p>
          <a:p>
            <a:pPr lvl="1"/>
            <a:r>
              <a:rPr lang="en-US" dirty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9BBFF-2924-4731-A297-10B785F2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3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Matrices can be used to transform vectors in useful ways, through multiplication: x’= Ax</a:t>
            </a:r>
          </a:p>
          <a:p>
            <a:r>
              <a:rPr lang="en-US" altLang="zh-CN" dirty="0"/>
              <a:t>Simplest is scaling: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(Verify to yourself that the matrix multiplication works out this way)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8999"/>
            <a:ext cx="5343525" cy="1381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CF2587-A2FA-4DDE-9EB9-36EBAC846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065906"/>
            <a:ext cx="8229600" cy="26302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can you convert a vector represented in frame “0” to a new, rotated coordinate frame “1”?</a:t>
            </a:r>
          </a:p>
          <a:p>
            <a:r>
              <a:rPr lang="en-US" dirty="0"/>
              <a:t>Remember what a vector is: [component in direction of the frame’s x axis, component in direction of y axis]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200400"/>
            <a:ext cx="4572000" cy="26555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3F7927-7423-4198-B5D1-1085A1E6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 to rotate it we must produce this vector: [component in direction of </a:t>
            </a:r>
            <a:r>
              <a:rPr lang="en-US" b="1" dirty="0"/>
              <a:t>new</a:t>
            </a:r>
            <a:r>
              <a:rPr lang="en-US" dirty="0"/>
              <a:t> x axis, component in direction of </a:t>
            </a:r>
            <a:r>
              <a:rPr lang="en-US" b="1" dirty="0"/>
              <a:t>new</a:t>
            </a:r>
            <a:r>
              <a:rPr lang="en-US" dirty="0"/>
              <a:t> y axis]</a:t>
            </a:r>
          </a:p>
          <a:p>
            <a:r>
              <a:rPr lang="en-US" dirty="0"/>
              <a:t>We can do this easily with dot products!</a:t>
            </a:r>
          </a:p>
          <a:p>
            <a:r>
              <a:rPr lang="en-US" dirty="0"/>
              <a:t>New x coordinate is [original vector] </a:t>
            </a:r>
            <a:r>
              <a:rPr lang="en-US" b="1" dirty="0"/>
              <a:t>dot</a:t>
            </a:r>
            <a:r>
              <a:rPr lang="en-US" dirty="0"/>
              <a:t> [the new x axis]</a:t>
            </a:r>
          </a:p>
          <a:p>
            <a:r>
              <a:rPr lang="en-US" dirty="0"/>
              <a:t>New y coordinate is [original vector] </a:t>
            </a:r>
            <a:r>
              <a:rPr lang="en-US" b="1" dirty="0"/>
              <a:t>dot</a:t>
            </a:r>
            <a:r>
              <a:rPr lang="en-US" dirty="0"/>
              <a:t> [the new y axis]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18472"/>
            <a:ext cx="4572000" cy="26555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C8010B-C648-4FE1-8102-A69488F5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1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Insight: this is what happens in a matrix*vector multiplication</a:t>
            </a:r>
          </a:p>
          <a:p>
            <a:pPr lvl="1"/>
            <a:r>
              <a:rPr lang="en-US" dirty="0"/>
              <a:t>Result x coordinate is [original vector] </a:t>
            </a:r>
            <a:r>
              <a:rPr lang="en-US" b="1" dirty="0"/>
              <a:t>dot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[matrix row 1]</a:t>
            </a:r>
          </a:p>
          <a:p>
            <a:pPr lvl="1"/>
            <a:r>
              <a:rPr lang="en-US" dirty="0"/>
              <a:t>So matrix multiplication can rotate a vector p: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4572000" cy="2655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3429000" cy="28575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C77BD8-A87D-4AE4-93BE-6BED525D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26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98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we express a point in a coordinate system which is rotated left</a:t>
            </a:r>
          </a:p>
          <a:p>
            <a:r>
              <a:rPr lang="en-US" dirty="0"/>
              <a:t>If we use the result in the </a:t>
            </a:r>
            <a:r>
              <a:rPr lang="en-US" b="1" dirty="0"/>
              <a:t>same</a:t>
            </a:r>
            <a:r>
              <a:rPr lang="en-US" dirty="0"/>
              <a:t> coordinate system, we have rotated the point 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4572000" cy="26555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19600" y="3048000"/>
            <a:ext cx="4495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Thus, rotation matrices can be used to rotate vectors. We’ll usually think of them in that sense-- as operators to rotate vectors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8D1C7B-83E8-488F-A277-10B6EB91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2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/>
              <a:t>2D Rotation Matrix Formula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44-5B6E-4A7C-8070-8A1F3774039E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08125" y="1524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Counter-clockwise rotation by an angle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00213"/>
              </p:ext>
            </p:extLst>
          </p:nvPr>
        </p:nvGraphicFramePr>
        <p:xfrm>
          <a:off x="3834441" y="384517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441" y="384517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158875" y="23241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930275" y="43815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158875" y="3314700"/>
            <a:ext cx="1127125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73275" y="3467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>
            <a:off x="1158875" y="346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590800" y="3881438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438400" y="4381500"/>
            <a:ext cx="32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85800" y="32337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y’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>
            <a:off x="1143000" y="4152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6764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1143000" y="4152900"/>
            <a:ext cx="1447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590800" y="4152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498725" y="3352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1752600" y="4381500"/>
            <a:ext cx="41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85800" y="3889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 flipV="1">
            <a:off x="2057400" y="34671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666834"/>
              </p:ext>
            </p:extLst>
          </p:nvPr>
        </p:nvGraphicFramePr>
        <p:xfrm>
          <a:off x="4884737" y="5315220"/>
          <a:ext cx="1479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7" y="5315220"/>
                        <a:ext cx="1479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8"/>
          <p:cNvGraphicFramePr>
            <a:graphicFrameLocks noChangeAspect="1"/>
          </p:cNvGraphicFramePr>
          <p:nvPr/>
        </p:nvGraphicFramePr>
        <p:xfrm>
          <a:off x="3962400" y="2324100"/>
          <a:ext cx="332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" name="Equation" r:id="rId7" imgW="1231560" imgH="203040" progId="Equation.3">
                  <p:embed/>
                </p:oleObj>
              </mc:Choice>
              <mc:Fallback>
                <p:oleObj name="Equation" r:id="rId7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4100"/>
                        <a:ext cx="332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9"/>
          <p:cNvGraphicFramePr>
            <a:graphicFrameLocks noChangeAspect="1"/>
          </p:cNvGraphicFramePr>
          <p:nvPr/>
        </p:nvGraphicFramePr>
        <p:xfrm>
          <a:off x="3962400" y="2919413"/>
          <a:ext cx="3324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19413"/>
                        <a:ext cx="33242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/>
          <p:nvPr/>
        </p:nvSpPr>
        <p:spPr>
          <a:xfrm>
            <a:off x="-241300" y="3000164"/>
            <a:ext cx="2876550" cy="2305471"/>
          </a:xfrm>
          <a:prstGeom prst="arc">
            <a:avLst>
              <a:gd name="adj1" fmla="val 19739290"/>
              <a:gd name="adj2" fmla="val 21227291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84A10-8E09-4FAE-8005-72F53BA2A3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/>
              <a:t>Transformation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transformation matrices can be used to transform a point: </a:t>
            </a:r>
            <a:br>
              <a:rPr lang="en-US" dirty="0"/>
            </a:br>
            <a:r>
              <a:rPr lang="en-US" dirty="0"/>
              <a:t>p’=R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S p</a:t>
            </a:r>
          </a:p>
          <a:p>
            <a:r>
              <a:rPr lang="en-US" dirty="0"/>
              <a:t>The effect of this is to apply their transformations one after the other, from </a:t>
            </a:r>
            <a:r>
              <a:rPr lang="en-US" b="1" dirty="0"/>
              <a:t>right to left</a:t>
            </a:r>
            <a:r>
              <a:rPr lang="en-US" dirty="0"/>
              <a:t>.</a:t>
            </a:r>
          </a:p>
          <a:p>
            <a:r>
              <a:rPr lang="en-US" dirty="0"/>
              <a:t>In the example above, the result is </a:t>
            </a:r>
            <a:br>
              <a:rPr lang="en-US" dirty="0"/>
            </a:br>
            <a:r>
              <a:rPr lang="en-US" dirty="0"/>
              <a:t>(R</a:t>
            </a:r>
            <a:r>
              <a:rPr lang="en-US" baseline="-25000" dirty="0"/>
              <a:t>2 </a:t>
            </a:r>
            <a:r>
              <a:rPr lang="en-US" dirty="0"/>
              <a:t>(R</a:t>
            </a:r>
            <a:r>
              <a:rPr lang="en-US" baseline="-25000" dirty="0"/>
              <a:t>1 </a:t>
            </a:r>
            <a:r>
              <a:rPr lang="en-US" dirty="0"/>
              <a:t>(S p)))</a:t>
            </a:r>
          </a:p>
          <a:p>
            <a:r>
              <a:rPr lang="en-US" dirty="0"/>
              <a:t>The result is exactly the same if we multiply the matrices first, to form a single transformation matrix:</a:t>
            </a:r>
            <a:br>
              <a:rPr lang="en-US" dirty="0"/>
            </a:br>
            <a:r>
              <a:rPr lang="en-US" dirty="0"/>
              <a:t>p’=(R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S) 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782EA4-73BF-42A6-AB2D-77864781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0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 general, a matrix multiplication lets us linearly combine components of a vector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This is sufficient for scale, rotate, skew transformations.</a:t>
            </a:r>
          </a:p>
          <a:p>
            <a:pPr lvl="1"/>
            <a:r>
              <a:rPr lang="en-US" altLang="zh-CN" dirty="0"/>
              <a:t>But notice, we can’t add a constant! </a:t>
            </a:r>
            <a:r>
              <a:rPr lang="en-US" altLang="zh-CN" dirty="0">
                <a:sym typeface="Wingdings" panose="05000000000000000000" pitchFamily="2" charset="2"/>
              </a:rPr>
              <a:t>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5895975" cy="1476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3F5773-B81D-44D1-9B8A-73C69AE9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column vector                    where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row vector                    where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    denotes the transpose operation</a:t>
            </a: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14264" y="1676400"/>
            <a:ext cx="1620000" cy="356949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20244" y="2182419"/>
            <a:ext cx="1308956" cy="177998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04400" y="4113890"/>
            <a:ext cx="1620000" cy="30571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00800" y="4724400"/>
            <a:ext cx="3600000" cy="41558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8200" y="5257800"/>
            <a:ext cx="304800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55" y="1371600"/>
            <a:ext cx="8229600" cy="4495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The (somewhat hacky) solution? Stick a “1” at the end of every vector: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Now we can rotate, scale, and skew like before, AND translate (note how the multiplication works out, above)</a:t>
            </a:r>
          </a:p>
          <a:p>
            <a:pPr lvl="1"/>
            <a:r>
              <a:rPr lang="en-US" altLang="zh-CN" dirty="0"/>
              <a:t>This is called “homogeneous coordinates”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548898" cy="1692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24D443-4541-4E0C-9619-6BAD1D51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7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799"/>
            <a:ext cx="8229600" cy="534987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In homogeneous coordinates, the multiplication works out so the rightmost column of the matrix is a vector that gets added.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Generally, a homogeneous transformation matrix will have a bottom row of [0 0 1], so that the result has a “1” at the bottom too.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48" y="2514600"/>
            <a:ext cx="6548898" cy="1692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15BD8E-CA74-412B-AA31-5F3234F2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0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181664"/>
            <a:ext cx="8229600" cy="33903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One more thing we might want: to divide the result by something</a:t>
            </a:r>
          </a:p>
          <a:p>
            <a:pPr lvl="1"/>
            <a:r>
              <a:rPr lang="en-US" altLang="zh-CN" dirty="0"/>
              <a:t>For example, we may want to divide by a coordinate, to make things scale down as they get farther away in a camera image</a:t>
            </a:r>
          </a:p>
          <a:p>
            <a:pPr lvl="1"/>
            <a:r>
              <a:rPr lang="en-US" altLang="zh-CN" dirty="0"/>
              <a:t>Matrix multiplication can’t actually divide</a:t>
            </a:r>
          </a:p>
          <a:p>
            <a:pPr lvl="1"/>
            <a:r>
              <a:rPr lang="en-US" altLang="zh-CN" dirty="0"/>
              <a:t>So, </a:t>
            </a:r>
            <a:r>
              <a:rPr lang="en-US" altLang="zh-CN" b="1" dirty="0"/>
              <a:t>by convention</a:t>
            </a:r>
            <a:r>
              <a:rPr lang="en-US" altLang="zh-CN" dirty="0"/>
              <a:t>, in homogeneous coordinates, we’ll divide the result by its last coordinate after doing a matrix multiplication</a:t>
            </a:r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495800"/>
            <a:ext cx="2351753" cy="15242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EC3732-F5B5-4359-B401-AB0082EF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9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Translation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45-FD24-414C-AD65-9BFF791CA1F4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0659" name="Picture 1028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1029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Line 1030"/>
          <p:cNvSpPr>
            <a:spLocks noChangeShapeType="1"/>
          </p:cNvSpPr>
          <p:nvPr/>
        </p:nvSpPr>
        <p:spPr bwMode="auto">
          <a:xfrm flipV="1">
            <a:off x="10668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3" name="Line 1031"/>
          <p:cNvSpPr>
            <a:spLocks noChangeShapeType="1"/>
          </p:cNvSpPr>
          <p:nvPr/>
        </p:nvSpPr>
        <p:spPr bwMode="auto">
          <a:xfrm rot="5400000" flipV="1">
            <a:off x="4305300" y="1638300"/>
            <a:ext cx="0" cy="647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4" name="Line 1032"/>
          <p:cNvSpPr>
            <a:spLocks noChangeShapeType="1"/>
          </p:cNvSpPr>
          <p:nvPr/>
        </p:nvSpPr>
        <p:spPr bwMode="auto">
          <a:xfrm flipV="1">
            <a:off x="2286000" y="1981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5" name="Line 1033"/>
          <p:cNvSpPr>
            <a:spLocks noChangeShapeType="1"/>
          </p:cNvSpPr>
          <p:nvPr/>
        </p:nvSpPr>
        <p:spPr bwMode="auto">
          <a:xfrm flipV="1">
            <a:off x="2438400" y="21336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6" name="Line 1034"/>
          <p:cNvSpPr>
            <a:spLocks noChangeShapeType="1"/>
          </p:cNvSpPr>
          <p:nvPr/>
        </p:nvSpPr>
        <p:spPr bwMode="auto">
          <a:xfrm flipV="1">
            <a:off x="2590800" y="22860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7" name="Line 1035"/>
          <p:cNvSpPr>
            <a:spLocks noChangeShapeType="1"/>
          </p:cNvSpPr>
          <p:nvPr/>
        </p:nvSpPr>
        <p:spPr bwMode="auto">
          <a:xfrm flipV="1">
            <a:off x="2743200" y="24384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8" name="Line 1036"/>
          <p:cNvSpPr>
            <a:spLocks noChangeShapeType="1"/>
          </p:cNvSpPr>
          <p:nvPr/>
        </p:nvSpPr>
        <p:spPr bwMode="auto">
          <a:xfrm flipV="1">
            <a:off x="2895600" y="25908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9" name="Line 1037"/>
          <p:cNvSpPr>
            <a:spLocks noChangeShapeType="1"/>
          </p:cNvSpPr>
          <p:nvPr/>
        </p:nvSpPr>
        <p:spPr bwMode="auto">
          <a:xfrm flipV="1">
            <a:off x="3048000" y="2743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30" name="Line 1038"/>
          <p:cNvSpPr>
            <a:spLocks noChangeShapeType="1"/>
          </p:cNvSpPr>
          <p:nvPr/>
        </p:nvSpPr>
        <p:spPr bwMode="auto">
          <a:xfrm flipV="1">
            <a:off x="2667000" y="3124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70" name="Text Box 1039"/>
          <p:cNvSpPr txBox="1">
            <a:spLocks noChangeArrowheads="1"/>
          </p:cNvSpPr>
          <p:nvPr/>
        </p:nvSpPr>
        <p:spPr bwMode="auto">
          <a:xfrm>
            <a:off x="4419600" y="3635375"/>
            <a:ext cx="307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  <a:effectLst/>
              </a:rPr>
              <a:t>t</a:t>
            </a:r>
          </a:p>
        </p:txBody>
      </p:sp>
      <p:sp>
        <p:nvSpPr>
          <p:cNvPr id="111632" name="Text Box 1040"/>
          <p:cNvSpPr txBox="1">
            <a:spLocks noChangeArrowheads="1"/>
          </p:cNvSpPr>
          <p:nvPr/>
        </p:nvSpPr>
        <p:spPr bwMode="auto">
          <a:xfrm>
            <a:off x="2041525" y="2860675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1633" name="Text Box 1041"/>
          <p:cNvSpPr txBox="1">
            <a:spLocks noChangeArrowheads="1"/>
          </p:cNvSpPr>
          <p:nvPr/>
        </p:nvSpPr>
        <p:spPr bwMode="auto">
          <a:xfrm>
            <a:off x="4495800" y="15192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6E599-4776-48CB-9A14-C7250C16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1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842E-7283-4937-BBC1-F793F7A34EEE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52400" y="22860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2D Translation using Homogeneous Coordinates</a:t>
            </a:r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28600" y="1371600"/>
            <a:ext cx="3028950" cy="2509838"/>
            <a:chOff x="528" y="1584"/>
            <a:chExt cx="1908" cy="1581"/>
          </a:xfrm>
        </p:grpSpPr>
        <p:sp>
          <p:nvSpPr>
            <p:cNvPr id="6" name="Line 1028"/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30"/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44" y="2061"/>
              <a:ext cx="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1104" y="2877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3" name="Text Box 1035"/>
            <p:cNvSpPr txBox="1">
              <a:spLocks noChangeArrowheads="1"/>
            </p:cNvSpPr>
            <p:nvPr/>
          </p:nvSpPr>
          <p:spPr bwMode="auto">
            <a:xfrm>
              <a:off x="576" y="2397"/>
              <a:ext cx="2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037"/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038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1776" y="2877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528" y="2013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2160" y="172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9pPr>
            </a:lstStyle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P’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1670" y="1898"/>
              <a:ext cx="1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</p:grpSp>
      <p:graphicFrame>
        <p:nvGraphicFramePr>
          <p:cNvPr id="21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94091"/>
              </p:ext>
            </p:extLst>
          </p:nvPr>
        </p:nvGraphicFramePr>
        <p:xfrm>
          <a:off x="3563937" y="2797979"/>
          <a:ext cx="5210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8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7" y="2797979"/>
                        <a:ext cx="5210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4"/>
          <p:cNvGraphicFramePr>
            <a:graphicFrameLocks noChangeAspect="1"/>
          </p:cNvGraphicFramePr>
          <p:nvPr/>
        </p:nvGraphicFramePr>
        <p:xfrm>
          <a:off x="4419600" y="14478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7373937" y="2874179"/>
            <a:ext cx="457200" cy="1211262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Text Box 1046"/>
          <p:cNvSpPr txBox="1">
            <a:spLocks noChangeArrowheads="1"/>
          </p:cNvSpPr>
          <p:nvPr/>
        </p:nvSpPr>
        <p:spPr bwMode="auto">
          <a:xfrm>
            <a:off x="8288337" y="1951841"/>
            <a:ext cx="27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8212137" y="3026579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8593137" y="21804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graphicFrame>
        <p:nvGraphicFramePr>
          <p:cNvPr id="27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9411"/>
              </p:ext>
            </p:extLst>
          </p:nvPr>
        </p:nvGraphicFramePr>
        <p:xfrm>
          <a:off x="5108575" y="4800136"/>
          <a:ext cx="31750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4800136"/>
                        <a:ext cx="31750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054"/>
          <p:cNvSpPr>
            <a:spLocks noChangeShapeType="1"/>
          </p:cNvSpPr>
          <p:nvPr/>
        </p:nvSpPr>
        <p:spPr bwMode="auto">
          <a:xfrm flipH="1">
            <a:off x="7831137" y="2332841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 flipH="1">
            <a:off x="8440737" y="2637641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C6FB901-0EF1-4C27-AA46-492211B666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4038600" cy="1143000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86D-1A57-402B-9BC9-29A56FF44F4F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rot="5400000" flipV="1">
            <a:off x="2476500" y="34671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43000" y="3733800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pic>
        <p:nvPicPr>
          <p:cNvPr id="71686" name="Picture 3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4114800" y="3048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rot="5400000" flipV="1">
            <a:off x="5943600" y="1828800"/>
            <a:ext cx="0" cy="350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419600" y="1600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71690" name="Picture 7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F3CCA9-F095-4B72-B6F7-2E0FA781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7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Scaling Equation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563C-83A7-4116-A3EA-0E6D6D1B8A81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 flipV="1">
            <a:off x="939800" y="101997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711200" y="307737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939800" y="216297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854200" y="216297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>
            <a:off x="939800" y="216297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1533525" y="1777207"/>
            <a:ext cx="336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>
                <a:effectLst/>
              </a:rPr>
              <a:t>P</a:t>
            </a:r>
          </a:p>
        </p:txBody>
      </p:sp>
      <p:sp>
        <p:nvSpPr>
          <p:cNvPr id="21518" name="Text Box 10"/>
          <p:cNvSpPr txBox="1">
            <a:spLocks noChangeArrowheads="1"/>
          </p:cNvSpPr>
          <p:nvPr/>
        </p:nvSpPr>
        <p:spPr bwMode="auto">
          <a:xfrm>
            <a:off x="1701800" y="3153570"/>
            <a:ext cx="3080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>
                <a:effectLst/>
              </a:rPr>
              <a:t>x</a:t>
            </a:r>
          </a:p>
        </p:txBody>
      </p:sp>
      <p:sp>
        <p:nvSpPr>
          <p:cNvPr id="21519" name="Text Box 11"/>
          <p:cNvSpPr txBox="1">
            <a:spLocks noChangeArrowheads="1"/>
          </p:cNvSpPr>
          <p:nvPr/>
        </p:nvSpPr>
        <p:spPr bwMode="auto">
          <a:xfrm>
            <a:off x="482600" y="2010570"/>
            <a:ext cx="3225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>
                <a:effectLst/>
              </a:rPr>
              <a:t>y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923925" y="117237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828925" y="117237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2463800" y="3148807"/>
            <a:ext cx="5437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>
                <a:effectLst/>
              </a:rPr>
              <a:t>s</a:t>
            </a:r>
            <a:r>
              <a:rPr lang="en-US" sz="1600" baseline="-25000">
                <a:effectLst/>
              </a:rPr>
              <a:t>x</a:t>
            </a:r>
            <a:r>
              <a:rPr lang="en-US" sz="2000">
                <a:effectLst/>
              </a:rPr>
              <a:t> x</a:t>
            </a:r>
            <a:endParaRPr lang="en-US" sz="1600">
              <a:effectLst/>
            </a:endParaRPr>
          </a:p>
        </p:txBody>
      </p:sp>
      <p:sp>
        <p:nvSpPr>
          <p:cNvPr id="21523" name="Text Box 17"/>
          <p:cNvSpPr txBox="1">
            <a:spLocks noChangeArrowheads="1"/>
          </p:cNvSpPr>
          <p:nvPr/>
        </p:nvSpPr>
        <p:spPr bwMode="auto">
          <a:xfrm>
            <a:off x="2676525" y="710407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>
                <a:effectLst/>
              </a:rPr>
              <a:t>P’</a:t>
            </a: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V="1">
            <a:off x="923925" y="117237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85725" y="939007"/>
            <a:ext cx="463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effectLst/>
              </a:rPr>
              <a:t>s</a:t>
            </a:r>
            <a:r>
              <a:rPr lang="en-US" sz="1600" baseline="-25000">
                <a:effectLst/>
              </a:rPr>
              <a:t>y</a:t>
            </a:r>
            <a:r>
              <a:rPr lang="en-US" sz="1600">
                <a:effectLst/>
              </a:rPr>
              <a:t> y</a:t>
            </a:r>
          </a:p>
        </p:txBody>
      </p:sp>
      <p:graphicFrame>
        <p:nvGraphicFramePr>
          <p:cNvPr id="1126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617944"/>
              </p:ext>
            </p:extLst>
          </p:nvPr>
        </p:nvGraphicFramePr>
        <p:xfrm>
          <a:off x="391952" y="3591660"/>
          <a:ext cx="5072063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2" name="Equation" r:id="rId3" imgW="1866600" imgH="711000" progId="Equation.3">
                  <p:embed/>
                </p:oleObj>
              </mc:Choice>
              <mc:Fallback>
                <p:oleObj name="Equation" r:id="rId3" imgW="1866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2" y="3591660"/>
                        <a:ext cx="5072063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588511"/>
              </p:ext>
            </p:extLst>
          </p:nvPr>
        </p:nvGraphicFramePr>
        <p:xfrm>
          <a:off x="3683000" y="2234407"/>
          <a:ext cx="472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3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234407"/>
                        <a:ext cx="472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3" name="AutoShape 23"/>
          <p:cNvSpPr>
            <a:spLocks/>
          </p:cNvSpPr>
          <p:nvPr/>
        </p:nvSpPr>
        <p:spPr bwMode="auto">
          <a:xfrm rot="16200000">
            <a:off x="3592352" y="496326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207291"/>
              </p:ext>
            </p:extLst>
          </p:nvPr>
        </p:nvGraphicFramePr>
        <p:xfrm>
          <a:off x="3474877" y="5649060"/>
          <a:ext cx="346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4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877" y="5649060"/>
                        <a:ext cx="346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77106"/>
              </p:ext>
            </p:extLst>
          </p:nvPr>
        </p:nvGraphicFramePr>
        <p:xfrm>
          <a:off x="5425915" y="3972660"/>
          <a:ext cx="32464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5" name="Equation" r:id="rId9" imgW="1193760" imgH="457200" progId="Equation.3">
                  <p:embed/>
                </p:oleObj>
              </mc:Choice>
              <mc:Fallback>
                <p:oleObj name="Equation" r:id="rId9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915" y="3972660"/>
                        <a:ext cx="32464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009343"/>
              </p:ext>
            </p:extLst>
          </p:nvPr>
        </p:nvGraphicFramePr>
        <p:xfrm>
          <a:off x="3530600" y="1015207"/>
          <a:ext cx="5105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6" name="Equation" r:id="rId11" imgW="1663560" imgH="241200" progId="Equation.3">
                  <p:embed/>
                </p:oleObj>
              </mc:Choice>
              <mc:Fallback>
                <p:oleObj name="Equation" r:id="rId11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015207"/>
                        <a:ext cx="5105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80D8DA5-0F5F-4552-9F35-07CC884666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6"/>
          <p:cNvSpPr txBox="1">
            <a:spLocks noChangeArrowheads="1"/>
          </p:cNvSpPr>
          <p:nvPr/>
        </p:nvSpPr>
        <p:spPr bwMode="auto">
          <a:xfrm>
            <a:off x="1600200" y="3729038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72707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142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effectLst/>
              </a:rPr>
              <a:t>P’=S∙P</a:t>
            </a:r>
          </a:p>
        </p:txBody>
      </p:sp>
      <p:sp>
        <p:nvSpPr>
          <p:cNvPr id="72708" name="Text Box 15"/>
          <p:cNvSpPr txBox="1">
            <a:spLocks noChangeArrowheads="1"/>
          </p:cNvSpPr>
          <p:nvPr/>
        </p:nvSpPr>
        <p:spPr bwMode="auto">
          <a:xfrm>
            <a:off x="4886325" y="4800600"/>
            <a:ext cx="164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effectLst/>
              </a:rPr>
              <a:t>P’’=T∙P’</a:t>
            </a: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1066800" y="5451462"/>
            <a:ext cx="673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effectLst/>
              </a:rPr>
              <a:t>P’’=T ∙ P’=T ∙(S ∙ P)= T ∙ S ∙P = A ∙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>
                <a:effectLst/>
              </a:rPr>
              <a:t>P</a:t>
            </a:r>
          </a:p>
        </p:txBody>
      </p:sp>
      <p:sp>
        <p:nvSpPr>
          <p:cNvPr id="113691" name="Line 27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rot="5400000" flipV="1">
            <a:off x="2476500" y="3443287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2712" name="Picture 7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5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D91A-EE8A-474E-8ABF-1660E60D9496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2715" name="Text Box 31"/>
          <p:cNvSpPr txBox="1">
            <a:spLocks noChangeArrowheads="1"/>
          </p:cNvSpPr>
          <p:nvPr/>
        </p:nvSpPr>
        <p:spPr bwMode="auto">
          <a:xfrm>
            <a:off x="5638800" y="2057400"/>
            <a:ext cx="53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EF2223-8E6E-40C4-92CA-47E8F14F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F7486985-E476-4527-8E41-5527A4CFC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Scaling &amp; Translating</a:t>
            </a:r>
          </a:p>
        </p:txBody>
      </p:sp>
    </p:spTree>
    <p:extLst>
      <p:ext uri="{BB962C8B-B14F-4D97-AF65-F5344CB8AC3E}">
        <p14:creationId xmlns:p14="http://schemas.microsoft.com/office/powerpoint/2010/main" val="3919938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Scaling &amp; Translating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B117-E52E-4A19-99C0-DC26CB5E9C8C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60352"/>
              </p:ext>
            </p:extLst>
          </p:nvPr>
        </p:nvGraphicFramePr>
        <p:xfrm>
          <a:off x="657225" y="1460493"/>
          <a:ext cx="793432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3" imgW="2920680" imgH="1422360" progId="Equation.3">
                  <p:embed/>
                </p:oleObj>
              </mc:Choice>
              <mc:Fallback>
                <p:oleObj name="Equation" r:id="rId3" imgW="292068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460493"/>
                        <a:ext cx="7934325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AutoShape 6"/>
          <p:cNvSpPr>
            <a:spLocks/>
          </p:cNvSpPr>
          <p:nvPr/>
        </p:nvSpPr>
        <p:spPr bwMode="auto">
          <a:xfrm rot="16200000">
            <a:off x="2209800" y="4422768"/>
            <a:ext cx="152400" cy="19812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057400" y="5489568"/>
            <a:ext cx="38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00C9E-0F9F-4BA1-BB5F-EEF5FE812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23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Translating &amp; Scaling </a:t>
            </a:r>
            <a:br>
              <a:rPr lang="en-US" dirty="0"/>
            </a:br>
            <a:r>
              <a:rPr lang="en-US" dirty="0"/>
              <a:t> !</a:t>
            </a:r>
            <a:r>
              <a:rPr lang="en-US" dirty="0">
                <a:sym typeface="Symbol" pitchFamily="18" charset="2"/>
              </a:rPr>
              <a:t>= Scaling &amp; Translating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28C2-E22B-4EE1-A43D-9350B5EE7F5E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36764"/>
              </p:ext>
            </p:extLst>
          </p:nvPr>
        </p:nvGraphicFramePr>
        <p:xfrm>
          <a:off x="990600" y="3037035"/>
          <a:ext cx="67437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Equation" r:id="rId3" imgW="2730240" imgH="1422360" progId="Equation.3">
                  <p:embed/>
                </p:oleObj>
              </mc:Choice>
              <mc:Fallback>
                <p:oleObj name="Equation" r:id="rId3" imgW="27302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37035"/>
                        <a:ext cx="67437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79001"/>
              </p:ext>
            </p:extLst>
          </p:nvPr>
        </p:nvGraphicFramePr>
        <p:xfrm>
          <a:off x="381000" y="1589235"/>
          <a:ext cx="8458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name="Equation" r:id="rId5" imgW="4546440" imgH="711000" progId="Equation.3">
                  <p:embed/>
                </p:oleObj>
              </mc:Choice>
              <mc:Fallback>
                <p:oleObj name="Equation" r:id="rId5" imgW="4546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9235"/>
                        <a:ext cx="8458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54412F5-DC82-416F-AB6C-D8E7B5C5A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We’ll default to column vectors in this class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You’ll want to keep track of the orientation of your vectors when programming</a:t>
            </a:r>
          </a:p>
          <a:p>
            <a:r>
              <a:rPr lang="en-US" altLang="zh-CN" dirty="0"/>
              <a:t>You can transpose a vector </a:t>
            </a:r>
            <a:r>
              <a:rPr lang="en-US" altLang="zh-CN" i="1" dirty="0"/>
              <a:t>V </a:t>
            </a:r>
            <a:r>
              <a:rPr lang="en-US" altLang="zh-CN" dirty="0"/>
              <a:t>in MATLAB by writing </a:t>
            </a:r>
            <a:r>
              <a:rPr lang="en-US" altLang="zh-CN" b="1" dirty="0"/>
              <a:t>V’</a:t>
            </a:r>
            <a:r>
              <a:rPr lang="en-US" altLang="zh-CN" dirty="0"/>
              <a:t>. </a:t>
            </a:r>
            <a:r>
              <a:rPr lang="en-US" altLang="zh-CN" sz="3100" dirty="0"/>
              <a:t>(But in class materials, we will </a:t>
            </a:r>
            <a:r>
              <a:rPr lang="en-US" altLang="zh-CN" sz="3100" b="1" dirty="0"/>
              <a:t>always</a:t>
            </a:r>
            <a:r>
              <a:rPr lang="en-US" altLang="zh-CN" sz="3100" dirty="0"/>
              <a:t> use V</a:t>
            </a:r>
            <a:r>
              <a:rPr lang="en-US" altLang="zh-CN" sz="3100" baseline="30000" dirty="0"/>
              <a:t>T</a:t>
            </a:r>
            <a:r>
              <a:rPr lang="en-US" altLang="zh-CN" sz="3100" dirty="0"/>
              <a:t> to indicate transpose, and we will use V’ to mean “V prime”)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9000" y="2030019"/>
            <a:ext cx="1308956" cy="17799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D3790F-1C2D-43F3-AF0E-B85C5AAE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2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4038600" cy="1143000"/>
          </a:xfrm>
        </p:spPr>
        <p:txBody>
          <a:bodyPr/>
          <a:lstStyle/>
          <a:p>
            <a:r>
              <a:rPr lang="en-US"/>
              <a:t>Rotation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246-9447-4368-BBC3-D87AAE14CF92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 rot="5400000" flipV="1">
            <a:off x="2476500" y="34671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 flipV="1">
            <a:off x="5257800" y="3048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 rot="5400000" flipV="1">
            <a:off x="7086600" y="1828800"/>
            <a:ext cx="0" cy="350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562600" y="1600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73737" name="Picture 10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317082">
            <a:off x="4038600" y="2309813"/>
            <a:ext cx="236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1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36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0" name="AutoShape 12"/>
          <p:cNvSpPr>
            <a:spLocks noChangeArrowheads="1"/>
          </p:cNvSpPr>
          <p:nvPr/>
        </p:nvSpPr>
        <p:spPr bwMode="auto">
          <a:xfrm rot="1906855" flipH="1">
            <a:off x="3124200" y="2971800"/>
            <a:ext cx="609600" cy="6858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C5E94-E936-4118-A9F3-A422D03E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7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Rotation Equations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44-5B6E-4A7C-8070-8A1F3774039E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08125" y="1524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Counter-clockwise rotation by an angle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778162"/>
              </p:ext>
            </p:extLst>
          </p:nvPr>
        </p:nvGraphicFramePr>
        <p:xfrm>
          <a:off x="3733799" y="3884505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799" y="3884505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158875" y="23241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930275" y="43815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158875" y="3314700"/>
            <a:ext cx="1127125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73275" y="3467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>
            <a:off x="1158875" y="346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667000" y="3767138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438400" y="4381500"/>
            <a:ext cx="32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85800" y="32337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y’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>
            <a:off x="1143000" y="4152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6764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1143000" y="4152900"/>
            <a:ext cx="1447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590800" y="4152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498725" y="3352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1752600" y="4381500"/>
            <a:ext cx="41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85800" y="3889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 flipV="1">
            <a:off x="2057400" y="34671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90" name="Arc 30"/>
          <p:cNvSpPr>
            <a:spLocks/>
          </p:cNvSpPr>
          <p:nvPr/>
        </p:nvSpPr>
        <p:spPr bwMode="auto">
          <a:xfrm>
            <a:off x="2160588" y="3314700"/>
            <a:ext cx="430212" cy="838200"/>
          </a:xfrm>
          <a:custGeom>
            <a:avLst/>
            <a:gdLst>
              <a:gd name="G0" fmla="+- 8900 0 0"/>
              <a:gd name="G1" fmla="+- 21600 0 0"/>
              <a:gd name="G2" fmla="+- 21600 0 0"/>
              <a:gd name="T0" fmla="*/ 0 w 30500"/>
              <a:gd name="T1" fmla="*/ 1919 h 21600"/>
              <a:gd name="T2" fmla="*/ 30500 w 30500"/>
              <a:gd name="T3" fmla="*/ 21600 h 21600"/>
              <a:gd name="T4" fmla="*/ 8900 w 305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00" h="21600" fill="none" extrusionOk="0">
                <a:moveTo>
                  <a:pt x="-1" y="1918"/>
                </a:moveTo>
                <a:cubicBezTo>
                  <a:pt x="2796" y="654"/>
                  <a:pt x="5830" y="-1"/>
                  <a:pt x="8900" y="0"/>
                </a:cubicBezTo>
                <a:cubicBezTo>
                  <a:pt x="20829" y="0"/>
                  <a:pt x="30500" y="9670"/>
                  <a:pt x="30500" y="21600"/>
                </a:cubicBezTo>
              </a:path>
              <a:path w="30500" h="21600" stroke="0" extrusionOk="0">
                <a:moveTo>
                  <a:pt x="-1" y="1918"/>
                </a:moveTo>
                <a:cubicBezTo>
                  <a:pt x="2796" y="654"/>
                  <a:pt x="5830" y="-1"/>
                  <a:pt x="8900" y="0"/>
                </a:cubicBezTo>
                <a:cubicBezTo>
                  <a:pt x="20829" y="0"/>
                  <a:pt x="30500" y="9670"/>
                  <a:pt x="30500" y="21600"/>
                </a:cubicBezTo>
                <a:lnTo>
                  <a:pt x="89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142868"/>
              </p:ext>
            </p:extLst>
          </p:nvPr>
        </p:nvGraphicFramePr>
        <p:xfrm>
          <a:off x="4708524" y="5452955"/>
          <a:ext cx="1479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4" y="5452955"/>
                        <a:ext cx="1479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8"/>
          <p:cNvGraphicFramePr>
            <a:graphicFrameLocks noChangeAspect="1"/>
          </p:cNvGraphicFramePr>
          <p:nvPr/>
        </p:nvGraphicFramePr>
        <p:xfrm>
          <a:off x="3962400" y="2324100"/>
          <a:ext cx="332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" name="Equation" r:id="rId7" imgW="1231560" imgH="203040" progId="Equation.3">
                  <p:embed/>
                </p:oleObj>
              </mc:Choice>
              <mc:Fallback>
                <p:oleObj name="Equation" r:id="rId7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4100"/>
                        <a:ext cx="332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9"/>
          <p:cNvGraphicFramePr>
            <a:graphicFrameLocks noChangeAspect="1"/>
          </p:cNvGraphicFramePr>
          <p:nvPr/>
        </p:nvGraphicFramePr>
        <p:xfrm>
          <a:off x="3962400" y="2919413"/>
          <a:ext cx="3324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19413"/>
                        <a:ext cx="33242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7EE1391F-B335-4695-AA0D-98A22EB920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56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/>
              <a:t>Rotation Matrix Properties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181664"/>
            <a:ext cx="8229600" cy="468573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Transpose of a rotation matrix produces a rotation in the opposite direction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rows of a rotation matrix are always mutually perpendicular (a.k.a. orthogonal) unit vectors</a:t>
            </a:r>
          </a:p>
          <a:p>
            <a:pPr lvl="1"/>
            <a:r>
              <a:rPr lang="en-US" altLang="zh-CN" dirty="0"/>
              <a:t>(and so are its columns)</a:t>
            </a:r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24037"/>
              </p:ext>
            </p:extLst>
          </p:nvPr>
        </p:nvGraphicFramePr>
        <p:xfrm>
          <a:off x="3191797" y="25908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797" y="25908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0262CBE-1431-4F8D-8E8F-004D48940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29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8D20-9E2E-470C-A291-38F2419A0897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181811" y="3104634"/>
            <a:ext cx="2780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2D rotation matrix is 2x2 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16038"/>
              </p:ext>
            </p:extLst>
          </p:nvPr>
        </p:nvGraphicFramePr>
        <p:xfrm>
          <a:off x="3142788" y="4815965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788" y="4815965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9"/>
          <p:cNvGraphicFramePr>
            <a:graphicFrameLocks noChangeAspect="1"/>
          </p:cNvGraphicFramePr>
          <p:nvPr/>
        </p:nvGraphicFramePr>
        <p:xfrm>
          <a:off x="2133600" y="16764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5" imgW="1638000" imgH="457200" progId="Equation.3">
                  <p:embed/>
                </p:oleObj>
              </mc:Choice>
              <mc:Fallback>
                <p:oleObj name="Equation" r:id="rId5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85800" y="3808405"/>
            <a:ext cx="619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 dirty="0">
                <a:effectLst/>
              </a:rPr>
              <a:t>Note: R belongs to the category of </a:t>
            </a:r>
            <a:r>
              <a:rPr lang="en-US" sz="2000" i="1" dirty="0">
                <a:effectLst/>
              </a:rPr>
              <a:t>normal</a:t>
            </a:r>
            <a:r>
              <a:rPr lang="en-US" sz="2000" dirty="0">
                <a:effectLst/>
              </a:rPr>
              <a:t> matrices </a:t>
            </a:r>
          </a:p>
          <a:p>
            <a:r>
              <a:rPr lang="en-US" sz="2000" dirty="0">
                <a:effectLst/>
              </a:rPr>
              <a:t>and satisfies many interesting properties: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4BFC7B-0975-4F9B-9411-887C1D293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4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Rotation+ Scaling +Translation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4563-4A77-418A-8817-8E3B309C1AD7}" type="datetime5">
              <a:rPr lang="en-US" smtClean="0"/>
              <a:t>4-Apr-22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124199" y="1219200"/>
            <a:ext cx="3167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P’= (T R S) P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609600" y="1981200"/>
          <a:ext cx="81534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Equation" r:id="rId3" imgW="3987720" imgH="939600" progId="Equation.3">
                  <p:embed/>
                </p:oleObj>
              </mc:Choice>
              <mc:Fallback>
                <p:oleObj name="Equation" r:id="rId3" imgW="3987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81534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52655"/>
              </p:ext>
            </p:extLst>
          </p:nvPr>
        </p:nvGraphicFramePr>
        <p:xfrm>
          <a:off x="627077" y="2856337"/>
          <a:ext cx="50101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0" name="Equation" r:id="rId5" imgW="2450880" imgH="1168200" progId="Equation.3">
                  <p:embed/>
                </p:oleObj>
              </mc:Choice>
              <mc:Fallback>
                <p:oleObj name="Equation" r:id="rId5" imgW="2450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77" y="2856337"/>
                        <a:ext cx="50101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1679"/>
              </p:ext>
            </p:extLst>
          </p:nvPr>
        </p:nvGraphicFramePr>
        <p:xfrm>
          <a:off x="614363" y="4214998"/>
          <a:ext cx="4465637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1" name="Equation" r:id="rId7" imgW="2184120" imgH="939600" progId="Equation.3">
                  <p:embed/>
                </p:oleObj>
              </mc:Choice>
              <mc:Fallback>
                <p:oleObj name="Equation" r:id="rId7" imgW="2184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214998"/>
                        <a:ext cx="4465637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352800" y="4595998"/>
            <a:ext cx="121920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2000" y="4214998"/>
            <a:ext cx="1676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13948" y="3729024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form of the general-purpose transformation matrix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214FA6-CC96-4776-98FC-9691E3195B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3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Vectors and matrices</a:t>
            </a:r>
          </a:p>
          <a:p>
            <a:pPr lvl="1"/>
            <a:r>
              <a:rPr lang="en-US" dirty="0"/>
              <a:t>Basic Matrix Operations</a:t>
            </a:r>
          </a:p>
          <a:p>
            <a:pPr lvl="1"/>
            <a:r>
              <a:rPr lang="en-US" dirty="0"/>
              <a:t>Special Matrices</a:t>
            </a:r>
          </a:p>
          <a:p>
            <a:r>
              <a:rPr lang="en-US" dirty="0"/>
              <a:t>Transformation Matrices</a:t>
            </a:r>
          </a:p>
          <a:p>
            <a:pPr lvl="1"/>
            <a:r>
              <a:rPr lang="en-US" dirty="0"/>
              <a:t>Homogeneous coordinates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>
                <a:solidFill>
                  <a:srgbClr val="FF0000"/>
                </a:solidFill>
              </a:rPr>
              <a:t>Matrix inverse</a:t>
            </a:r>
          </a:p>
          <a:p>
            <a:r>
              <a:rPr lang="en-US" dirty="0"/>
              <a:t>Matrix rank</a:t>
            </a:r>
          </a:p>
          <a:p>
            <a:r>
              <a:rPr lang="en-US" dirty="0"/>
              <a:t>Singular Value Decomposition (SVD)</a:t>
            </a:r>
          </a:p>
          <a:p>
            <a:pPr lvl="1"/>
            <a:r>
              <a:rPr lang="en-US" dirty="0"/>
              <a:t>Use for image compression</a:t>
            </a:r>
          </a:p>
          <a:p>
            <a:pPr lvl="1"/>
            <a:r>
              <a:rPr lang="en-US" dirty="0"/>
              <a:t>Use for Principal Component Analysis (PCA)</a:t>
            </a:r>
          </a:p>
          <a:p>
            <a:pPr lvl="1"/>
            <a:r>
              <a:rPr lang="en-US" dirty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8D9DD6-F44E-4F02-9138-34BB91CC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5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5813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Given a matrix </a:t>
            </a:r>
            <a:r>
              <a:rPr lang="en-US" altLang="zh-CN" b="1" dirty="0"/>
              <a:t>A</a:t>
            </a:r>
            <a:r>
              <a:rPr lang="en-US" altLang="zh-CN" dirty="0"/>
              <a:t>, its inverse 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-1</a:t>
            </a:r>
            <a:r>
              <a:rPr lang="en-US" altLang="zh-CN" baseline="30000" dirty="0"/>
              <a:t>  </a:t>
            </a:r>
            <a:r>
              <a:rPr lang="en-US" altLang="zh-CN" dirty="0"/>
              <a:t>is a matrix such that </a:t>
            </a:r>
            <a:r>
              <a:rPr lang="en-US" altLang="zh-CN" b="1" dirty="0"/>
              <a:t>AA</a:t>
            </a:r>
            <a:r>
              <a:rPr lang="en-US" altLang="zh-CN" b="1" baseline="30000" dirty="0"/>
              <a:t>-1 </a:t>
            </a:r>
            <a:r>
              <a:rPr lang="en-US" altLang="zh-CN" b="1" dirty="0"/>
              <a:t>= A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A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endParaRPr lang="en-US" altLang="zh-CN" dirty="0"/>
          </a:p>
          <a:p>
            <a:r>
              <a:rPr lang="en-US" altLang="zh-CN" dirty="0"/>
              <a:t>E.g.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Inverse does not always exist. If 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-1</a:t>
            </a:r>
            <a:r>
              <a:rPr lang="en-US" altLang="zh-CN" dirty="0"/>
              <a:t> exists, </a:t>
            </a:r>
            <a:r>
              <a:rPr lang="en-US" altLang="zh-CN" b="1" dirty="0"/>
              <a:t>A</a:t>
            </a:r>
            <a:r>
              <a:rPr lang="en-US" altLang="zh-CN" dirty="0"/>
              <a:t> is </a:t>
            </a:r>
            <a:r>
              <a:rPr lang="en-US" altLang="zh-CN" i="1" dirty="0"/>
              <a:t>invertible</a:t>
            </a:r>
            <a:r>
              <a:rPr lang="en-US" altLang="zh-CN" dirty="0"/>
              <a:t> or </a:t>
            </a:r>
            <a:r>
              <a:rPr lang="en-US" altLang="zh-CN" i="1" dirty="0"/>
              <a:t>non-singular</a:t>
            </a:r>
            <a:r>
              <a:rPr lang="en-US" altLang="zh-CN" dirty="0"/>
              <a:t>. Otherwise, it’s </a:t>
            </a:r>
            <a:r>
              <a:rPr lang="en-US" altLang="zh-CN" i="1" dirty="0"/>
              <a:t>singular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Useful identities, for matrices that are invertible: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8086" y="4800600"/>
            <a:ext cx="3289935" cy="112204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Inverse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11" y="2035705"/>
            <a:ext cx="3379875" cy="117560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2616132-0FB0-4AA8-A38C-EBF782503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45482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Pseudoinverse</a:t>
            </a:r>
          </a:p>
          <a:p>
            <a:pPr lvl="1"/>
            <a:r>
              <a:rPr lang="en-US" altLang="zh-CN" dirty="0"/>
              <a:t>Say you have the matrix equation AX=B, where A and B are known, and you want to solve for X</a:t>
            </a:r>
          </a:p>
          <a:p>
            <a:pPr lvl="1"/>
            <a:r>
              <a:rPr lang="en-US" altLang="zh-CN" dirty="0"/>
              <a:t>You could use MATLAB to calculate the inverse and </a:t>
            </a:r>
            <a:r>
              <a:rPr lang="en-US" altLang="zh-CN" dirty="0" err="1"/>
              <a:t>premultiply</a:t>
            </a:r>
            <a:r>
              <a:rPr lang="en-US" altLang="zh-CN" dirty="0"/>
              <a:t> by it: A</a:t>
            </a:r>
            <a:r>
              <a:rPr lang="en-US" altLang="zh-CN" baseline="30000" dirty="0"/>
              <a:t>-1</a:t>
            </a:r>
            <a:r>
              <a:rPr lang="en-US" altLang="zh-CN" dirty="0"/>
              <a:t>AX=A</a:t>
            </a:r>
            <a:r>
              <a:rPr lang="en-US" altLang="zh-CN" baseline="30000" dirty="0"/>
              <a:t>-1</a:t>
            </a:r>
            <a:r>
              <a:rPr lang="en-US" altLang="zh-CN" dirty="0"/>
              <a:t>B → X=A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MATLAB command would be </a:t>
            </a:r>
            <a:r>
              <a:rPr lang="en-US" altLang="zh-CN" b="1" dirty="0" err="1"/>
              <a:t>inv</a:t>
            </a:r>
            <a:r>
              <a:rPr lang="en-US" altLang="zh-CN" b="1" dirty="0"/>
              <a:t>(A)*B</a:t>
            </a:r>
          </a:p>
          <a:p>
            <a:pPr lvl="1"/>
            <a:r>
              <a:rPr lang="en-US" altLang="zh-CN" dirty="0"/>
              <a:t>But calculating the inverse for large matrices often brings problems with computer floating-point resolution (because it involves working with very small and very large numbers together). </a:t>
            </a:r>
          </a:p>
          <a:p>
            <a:pPr lvl="1"/>
            <a:r>
              <a:rPr lang="en-US" altLang="zh-CN" dirty="0"/>
              <a:t>Or, your matrix might not even have an inverse.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Operations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0376C3-2167-45BC-B1B9-09F4E6C7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76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50816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Pseudoinverse</a:t>
            </a:r>
          </a:p>
          <a:p>
            <a:pPr lvl="1"/>
            <a:r>
              <a:rPr lang="en-US" altLang="zh-CN" dirty="0"/>
              <a:t>Fortunately, there are workarounds to solve AX=B in these situations. And MATLAB can do them!</a:t>
            </a:r>
          </a:p>
          <a:p>
            <a:pPr lvl="1"/>
            <a:r>
              <a:rPr lang="en-US" altLang="zh-CN" dirty="0"/>
              <a:t>Instead of taking an inverse, directly ask MATLAB to solve for X in AX=B, by typing </a:t>
            </a:r>
            <a:r>
              <a:rPr lang="en-US" altLang="zh-CN" b="1" dirty="0"/>
              <a:t>A\B</a:t>
            </a:r>
          </a:p>
          <a:p>
            <a:pPr lvl="1"/>
            <a:r>
              <a:rPr lang="en-US" altLang="zh-CN" dirty="0"/>
              <a:t>MATLAB will try several appropriate numerical methods (including the pseudoinverse if the inverse doesn’t exist)</a:t>
            </a:r>
          </a:p>
          <a:p>
            <a:pPr lvl="1"/>
            <a:r>
              <a:rPr lang="en-US" altLang="zh-CN" dirty="0"/>
              <a:t>MATLAB will return the value of X which solves the equation</a:t>
            </a:r>
          </a:p>
          <a:p>
            <a:pPr lvl="2"/>
            <a:r>
              <a:rPr lang="en-US" altLang="zh-CN" dirty="0"/>
              <a:t>If there is no exact solution, it will return the closest one</a:t>
            </a:r>
          </a:p>
          <a:p>
            <a:pPr lvl="2"/>
            <a:r>
              <a:rPr lang="en-US" altLang="zh-CN" dirty="0"/>
              <a:t>If there are many solutions, it will return the smallest one</a:t>
            </a:r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Operations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492F0F-BA7A-4AA3-8A91-C501D1C6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5081610"/>
          </a:xfrm>
        </p:spPr>
        <p:txBody>
          <a:bodyPr>
            <a:normAutofit/>
          </a:bodyPr>
          <a:lstStyle/>
          <a:p>
            <a:r>
              <a:rPr lang="en-US" altLang="zh-CN" dirty="0"/>
              <a:t>MATLAB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631179"/>
            <a:ext cx="2929152" cy="87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72438"/>
            <a:ext cx="1471613" cy="4698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3812428"/>
            <a:ext cx="51816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 x = A\B</a:t>
            </a: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 =</a:t>
            </a: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1.0000</a:t>
            </a: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-0.5000</a:t>
            </a:r>
            <a:endParaRPr lang="en-US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C80D78-9C5A-4DD9-8795-360378BA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Vectors have two main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6" y="3154364"/>
            <a:ext cx="3614494" cy="2362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Vectors can represent an </a:t>
            </a:r>
            <a:r>
              <a:rPr lang="en-US" dirty="0">
                <a:solidFill>
                  <a:srgbClr val="FF0000"/>
                </a:solidFill>
              </a:rPr>
              <a:t>offset </a:t>
            </a:r>
            <a:r>
              <a:rPr lang="en-US" dirty="0"/>
              <a:t>in 2D or 3D space</a:t>
            </a:r>
          </a:p>
          <a:p>
            <a:r>
              <a:rPr lang="en-US" dirty="0"/>
              <a:t>Points are just vectors from the origin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1" y="982579"/>
            <a:ext cx="3727550" cy="483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(pixels, gradients at an image </a:t>
            </a:r>
            <a:r>
              <a:rPr lang="en-US" dirty="0" err="1"/>
              <a:t>keypoint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can also be treated as a vector</a:t>
            </a:r>
          </a:p>
          <a:p>
            <a:r>
              <a:rPr lang="en-US" dirty="0"/>
              <a:t>Such vectors don’t have a geometric interpretation, but calculations like “distance” can still have value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50" y="990600"/>
            <a:ext cx="1066667" cy="15873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ACB21DD-07BD-4F27-88CB-41E14339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31B464B6-10B9-48C8-99AD-B6C0FE340113}"/>
              </a:ext>
            </a:extLst>
          </p:cNvPr>
          <p:cNvGrpSpPr/>
          <p:nvPr/>
        </p:nvGrpSpPr>
        <p:grpSpPr>
          <a:xfrm>
            <a:off x="901494" y="949982"/>
            <a:ext cx="2070441" cy="1959834"/>
            <a:chOff x="901494" y="949982"/>
            <a:chExt cx="2070441" cy="1959834"/>
          </a:xfrm>
        </p:grpSpPr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7F12F850-2057-4F8A-9D06-254E07644348}"/>
                </a:ext>
              </a:extLst>
            </p:cNvPr>
            <p:cNvSpPr/>
            <p:nvPr/>
          </p:nvSpPr>
          <p:spPr>
            <a:xfrm>
              <a:off x="1682068" y="1389811"/>
              <a:ext cx="105621" cy="10012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CD19003-52C1-44B3-B5CF-A5F8BDF5DA14}"/>
                </a:ext>
              </a:extLst>
            </p:cNvPr>
            <p:cNvGrpSpPr/>
            <p:nvPr/>
          </p:nvGrpSpPr>
          <p:grpSpPr>
            <a:xfrm>
              <a:off x="901494" y="1058874"/>
              <a:ext cx="2070441" cy="1850942"/>
              <a:chOff x="2806359" y="3962400"/>
              <a:chExt cx="2070441" cy="1850942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3821B91-8C63-4203-8A39-804C6F4531BB}"/>
                  </a:ext>
                </a:extLst>
              </p:cNvPr>
              <p:cNvCxnSpPr/>
              <p:nvPr/>
            </p:nvCxnSpPr>
            <p:spPr>
              <a:xfrm>
                <a:off x="2806359" y="5779557"/>
                <a:ext cx="2070441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21921AC2-1840-42C0-82F9-8D1EAE372073}"/>
                  </a:ext>
                </a:extLst>
              </p:cNvPr>
              <p:cNvCxnSpPr/>
              <p:nvPr/>
            </p:nvCxnSpPr>
            <p:spPr>
              <a:xfrm flipV="1">
                <a:off x="2806359" y="3962400"/>
                <a:ext cx="0" cy="185094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61450CF-4837-45C9-B6EC-72FE77CAF68D}"/>
                  </a:ext>
                </a:extLst>
              </p:cNvPr>
              <p:cNvCxnSpPr/>
              <p:nvPr/>
            </p:nvCxnSpPr>
            <p:spPr>
              <a:xfrm flipV="1">
                <a:off x="2806359" y="4343400"/>
                <a:ext cx="851241" cy="143615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63826B00-AAC0-438C-86B9-30510702EF3B}"/>
                    </a:ext>
                  </a:extLst>
                </p:cNvPr>
                <p:cNvSpPr txBox="1"/>
                <p:nvPr/>
              </p:nvSpPr>
              <p:spPr>
                <a:xfrm>
                  <a:off x="1894182" y="949982"/>
                  <a:ext cx="707437" cy="926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zh-CN" alt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63826B00-AAC0-438C-86B9-30510702E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182" y="949982"/>
                  <a:ext cx="707437" cy="9265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7471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Vectors and matrices</a:t>
            </a:r>
          </a:p>
          <a:p>
            <a:pPr lvl="1"/>
            <a:r>
              <a:rPr lang="en-US" dirty="0"/>
              <a:t>Basic Matrix Operations</a:t>
            </a:r>
          </a:p>
          <a:p>
            <a:pPr lvl="1"/>
            <a:r>
              <a:rPr lang="en-US" dirty="0"/>
              <a:t>Special Matrices</a:t>
            </a:r>
          </a:p>
          <a:p>
            <a:r>
              <a:rPr lang="en-US" dirty="0"/>
              <a:t>Transformation Matrices</a:t>
            </a:r>
          </a:p>
          <a:p>
            <a:pPr lvl="1"/>
            <a:r>
              <a:rPr lang="en-US" dirty="0"/>
              <a:t>Homogeneous coordinates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/>
              <a:t>Matrix inverse</a:t>
            </a:r>
          </a:p>
          <a:p>
            <a:r>
              <a:rPr lang="en-US" dirty="0">
                <a:solidFill>
                  <a:srgbClr val="FF0000"/>
                </a:solidFill>
              </a:rPr>
              <a:t>Matrix rank</a:t>
            </a:r>
          </a:p>
          <a:p>
            <a:r>
              <a:rPr lang="en-US" dirty="0"/>
              <a:t>Singular Value Decomposition (SVD)</a:t>
            </a:r>
          </a:p>
          <a:p>
            <a:pPr lvl="1"/>
            <a:r>
              <a:rPr lang="en-US" dirty="0"/>
              <a:t>Use for image compression</a:t>
            </a:r>
          </a:p>
          <a:p>
            <a:pPr lvl="1"/>
            <a:r>
              <a:rPr lang="en-US" dirty="0"/>
              <a:t>Use for Principal Component Analysis (PCA)</a:t>
            </a:r>
          </a:p>
          <a:p>
            <a:pPr lvl="1"/>
            <a:r>
              <a:rPr lang="en-US" dirty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6CC1BB-7457-40CF-9B6B-98BE52F9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50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independence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Suppose we have a set of vectors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If we can express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 as a linear combination of the other vectors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, then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is linearly </a:t>
            </a:r>
            <a:r>
              <a:rPr lang="en-US" altLang="zh-CN" i="1" dirty="0">
                <a:cs typeface="Times New Roman" panose="02020603050405020304" pitchFamily="18" charset="0"/>
              </a:rPr>
              <a:t>dependent</a:t>
            </a:r>
            <a:r>
              <a:rPr lang="en-US" altLang="zh-CN" dirty="0">
                <a:cs typeface="Times New Roman" panose="02020603050405020304" pitchFamily="18" charset="0"/>
              </a:rPr>
              <a:t> on the other vectors. 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The direction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can be expressed as a combination of the directions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 …,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cs typeface="Times New Roman" panose="02020603050405020304" pitchFamily="18" charset="0"/>
              </a:rPr>
              <a:t>.</a:t>
            </a:r>
            <a:r>
              <a:rPr lang="en-US" altLang="zh-CN" dirty="0">
                <a:cs typeface="Times New Roman" panose="02020603050405020304" pitchFamily="18" charset="0"/>
              </a:rPr>
              <a:t> (E.g.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= 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/>
              <a:t>2 </a:t>
            </a:r>
            <a:r>
              <a:rPr lang="en-US" altLang="zh-CN" dirty="0">
                <a:cs typeface="Times New Roman" panose="02020603050405020304" pitchFamily="18" charset="0"/>
              </a:rPr>
              <a:t>-.7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/>
              <a:t>4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If no vector is linearly dependent on the rest of the set, the set is linearly </a:t>
            </a:r>
            <a:r>
              <a:rPr lang="en-US" altLang="zh-CN" i="1" dirty="0">
                <a:cs typeface="Times New Roman" panose="02020603050405020304" pitchFamily="18" charset="0"/>
              </a:rPr>
              <a:t>independent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/>
              <a:t>Common case: a set of vectors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/>
              <a:t> is always linearly independent if each vector is perpendicular to every other vector (and non-zero) </a:t>
            </a:r>
          </a:p>
          <a:p>
            <a:endParaRPr lang="zh-CN" alt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679E77-EC1E-4A06-B196-9261C1A3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1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independence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503575"/>
            <a:ext cx="4307381" cy="834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Not linearly independent</a:t>
            </a:r>
            <a:endParaRPr lang="zh-CN" alt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17" y="2362200"/>
            <a:ext cx="3469383" cy="3460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15641"/>
            <a:ext cx="4227019" cy="30353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03575"/>
            <a:ext cx="4531819" cy="563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Linearly independent set</a:t>
            </a:r>
            <a:endParaRPr lang="zh-CN" altLang="en-US" baseline="-25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08C7D0-C3EE-46B6-89E2-A17FD2E2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3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Column/row rank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Column rank always equals row rank</a:t>
            </a:r>
          </a:p>
          <a:p>
            <a:endParaRPr lang="en-US" altLang="zh-CN" dirty="0"/>
          </a:p>
          <a:p>
            <a:r>
              <a:rPr lang="en-US" altLang="zh-CN" dirty="0"/>
              <a:t>Matrix rank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" y="2362200"/>
            <a:ext cx="8229600" cy="56720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76400" y="5064656"/>
            <a:ext cx="5277181" cy="3455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71889-A239-4562-903C-D668ABD39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4" y="1344017"/>
            <a:ext cx="8382000" cy="3113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For transformation matrices, the rank tells you the dimensions of the output</a:t>
            </a:r>
          </a:p>
          <a:p>
            <a:r>
              <a:rPr lang="en-US" altLang="zh-CN" dirty="0"/>
              <a:t>E.g. if rank of </a:t>
            </a:r>
            <a:r>
              <a:rPr lang="en-US" altLang="zh-CN" b="1" dirty="0"/>
              <a:t>A</a:t>
            </a:r>
            <a:r>
              <a:rPr lang="en-US" altLang="zh-CN" dirty="0"/>
              <a:t> is 1, then the transformation</a:t>
            </a:r>
          </a:p>
          <a:p>
            <a:pPr marL="0" indent="0">
              <a:buNone/>
            </a:pPr>
            <a:r>
              <a:rPr lang="en-US" altLang="zh-CN" b="1" dirty="0"/>
              <a:t>						</a:t>
            </a:r>
            <a:r>
              <a:rPr lang="en-US" altLang="zh-CN" sz="4400" b="1" dirty="0"/>
              <a:t>p’=</a:t>
            </a:r>
            <a:r>
              <a:rPr lang="en-US" altLang="zh-CN" sz="4400" b="1" dirty="0" err="1"/>
              <a:t>A</a:t>
            </a:r>
            <a:r>
              <a:rPr lang="en-US" altLang="zh-CN" sz="4400" dirty="0" err="1"/>
              <a:t>p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dirty="0"/>
              <a:t>	maps points onto a line. </a:t>
            </a:r>
          </a:p>
          <a:p>
            <a:r>
              <a:rPr lang="en-US" altLang="zh-CN" dirty="0"/>
              <a:t>Here’s a matrix with rank 1:</a:t>
            </a:r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4713288"/>
            <a:ext cx="4333875" cy="108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2542" y="5043092"/>
            <a:ext cx="151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points get mapped to the line y=2x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26349" y="5256213"/>
            <a:ext cx="336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6D796CD-F172-4A39-9413-2A982F30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09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3441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If an </a:t>
            </a:r>
            <a:r>
              <a:rPr lang="en-US" altLang="zh-CN" i="1" dirty="0"/>
              <a:t>m</a:t>
            </a:r>
            <a:r>
              <a:rPr lang="en-US" altLang="zh-CN" dirty="0"/>
              <a:t> x </a:t>
            </a:r>
            <a:r>
              <a:rPr lang="en-US" altLang="zh-CN" i="1" dirty="0"/>
              <a:t>m</a:t>
            </a:r>
            <a:r>
              <a:rPr lang="en-US" altLang="zh-CN" dirty="0"/>
              <a:t> matrix is rank </a:t>
            </a:r>
            <a:r>
              <a:rPr lang="en-US" altLang="zh-CN" i="1" dirty="0"/>
              <a:t>m</a:t>
            </a:r>
            <a:r>
              <a:rPr lang="en-US" altLang="zh-CN" dirty="0"/>
              <a:t>, we say it’s “full rank”</a:t>
            </a:r>
          </a:p>
          <a:p>
            <a:pPr lvl="1"/>
            <a:r>
              <a:rPr lang="en-US" altLang="zh-CN" dirty="0"/>
              <a:t>Maps an </a:t>
            </a:r>
            <a:r>
              <a:rPr lang="en-US" altLang="zh-CN" i="1" dirty="0"/>
              <a:t>m</a:t>
            </a:r>
            <a:r>
              <a:rPr lang="en-US" altLang="zh-CN" dirty="0"/>
              <a:t> x 1 vector uniquely to another </a:t>
            </a:r>
            <a:r>
              <a:rPr lang="en-US" altLang="zh-CN" i="1" dirty="0"/>
              <a:t>m</a:t>
            </a:r>
            <a:r>
              <a:rPr lang="en-US" altLang="zh-CN" dirty="0"/>
              <a:t> x 1 vector</a:t>
            </a:r>
          </a:p>
          <a:p>
            <a:pPr lvl="1"/>
            <a:r>
              <a:rPr lang="en-US" altLang="zh-CN" dirty="0"/>
              <a:t>An inverse matrix can be found</a:t>
            </a:r>
          </a:p>
          <a:p>
            <a:r>
              <a:rPr lang="en-US" altLang="zh-CN" dirty="0"/>
              <a:t>If rank &lt; </a:t>
            </a:r>
            <a:r>
              <a:rPr lang="en-US" altLang="zh-CN" i="1" dirty="0"/>
              <a:t>m</a:t>
            </a:r>
            <a:r>
              <a:rPr lang="en-US" altLang="zh-CN" dirty="0"/>
              <a:t>, we say it’s “singular”</a:t>
            </a:r>
          </a:p>
          <a:p>
            <a:pPr lvl="1"/>
            <a:r>
              <a:rPr lang="en-US" altLang="zh-CN" dirty="0"/>
              <a:t>At least one dimension is getting collapsed. No way to look at the result and tell what the input was</a:t>
            </a:r>
          </a:p>
          <a:p>
            <a:pPr lvl="1"/>
            <a:r>
              <a:rPr lang="en-US" altLang="zh-CN" dirty="0"/>
              <a:t>Inverse does not exist</a:t>
            </a:r>
          </a:p>
          <a:p>
            <a:r>
              <a:rPr lang="en-US" altLang="zh-CN" dirty="0"/>
              <a:t>Inverse also doesn’t exist for non-square matrices</a:t>
            </a:r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1A7FB1-83FD-45B6-B899-E158A77E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5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Vectors and matrices</a:t>
            </a:r>
          </a:p>
          <a:p>
            <a:pPr lvl="1"/>
            <a:r>
              <a:rPr lang="en-US" dirty="0"/>
              <a:t>Basic Matrix Operations</a:t>
            </a:r>
          </a:p>
          <a:p>
            <a:pPr lvl="1"/>
            <a:r>
              <a:rPr lang="en-US" dirty="0"/>
              <a:t>Special Matrices</a:t>
            </a:r>
          </a:p>
          <a:p>
            <a:r>
              <a:rPr lang="en-US" dirty="0"/>
              <a:t>Transformation Matrices</a:t>
            </a:r>
          </a:p>
          <a:p>
            <a:pPr lvl="1"/>
            <a:r>
              <a:rPr lang="en-US" dirty="0"/>
              <a:t>Homogeneous coordinates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/>
              <a:t>Matrix inverse</a:t>
            </a:r>
          </a:p>
          <a:p>
            <a:r>
              <a:rPr lang="en-US" dirty="0"/>
              <a:t>Matrix rank</a:t>
            </a:r>
          </a:p>
          <a:p>
            <a:r>
              <a:rPr lang="en-US" dirty="0">
                <a:solidFill>
                  <a:srgbClr val="FF0000"/>
                </a:solidFill>
              </a:rPr>
              <a:t>Singular Value Decomposition (SVD)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for image 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for Principal Component Analysis (PCA)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638098-ADB7-49EF-B3E0-98B42716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4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There are several computer algorithms that can “factor” a matrix, representing it as the product of some other matrices</a:t>
            </a:r>
          </a:p>
          <a:p>
            <a:r>
              <a:rPr lang="en-US" altLang="zh-CN" dirty="0"/>
              <a:t>The most useful of these is the Singular Value Decomposition.</a:t>
            </a:r>
          </a:p>
          <a:p>
            <a:r>
              <a:rPr lang="en-US" altLang="zh-CN" dirty="0"/>
              <a:t>Represents any matrix </a:t>
            </a:r>
            <a:r>
              <a:rPr lang="en-US" altLang="zh-CN" b="1" dirty="0"/>
              <a:t>A</a:t>
            </a:r>
            <a:r>
              <a:rPr lang="en-US" altLang="zh-CN" dirty="0"/>
              <a:t> as a product of three matrices: </a:t>
            </a:r>
            <a:r>
              <a:rPr lang="en-US" altLang="zh-CN" b="1" dirty="0"/>
              <a:t>U</a:t>
            </a:r>
            <a:r>
              <a:rPr lang="el-GR" altLang="zh-CN" b="1" dirty="0"/>
              <a:t>Σ</a:t>
            </a:r>
            <a:r>
              <a:rPr lang="en-US" altLang="zh-CN" b="1" dirty="0"/>
              <a:t>V</a:t>
            </a:r>
            <a:r>
              <a:rPr lang="en-US" altLang="zh-CN" b="1" baseline="30000" dirty="0"/>
              <a:t>T</a:t>
            </a:r>
          </a:p>
          <a:p>
            <a:r>
              <a:rPr lang="en-US" altLang="zh-CN" dirty="0"/>
              <a:t>MATLAB command: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[U,S,V]=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svd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  <a:p>
            <a:endParaRPr lang="zh-CN" altLang="en-US" b="1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5DC1CE-B724-4CD6-B6B0-10874C06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59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					</a:t>
            </a:r>
            <a:r>
              <a:rPr lang="en-US" altLang="zh-CN" sz="5400" b="1" dirty="0"/>
              <a:t>U</a:t>
            </a:r>
            <a:r>
              <a:rPr lang="el-GR" altLang="zh-CN" sz="5400" b="1" dirty="0"/>
              <a:t>Σ</a:t>
            </a:r>
            <a:r>
              <a:rPr lang="en-US" altLang="zh-CN" sz="5400" b="1" dirty="0"/>
              <a:t>V</a:t>
            </a:r>
            <a:r>
              <a:rPr lang="en-US" altLang="zh-CN" sz="5400" b="1" baseline="30000" dirty="0"/>
              <a:t>T</a:t>
            </a:r>
            <a:r>
              <a:rPr lang="en-US" altLang="zh-CN" sz="5400" b="1" dirty="0"/>
              <a:t> = A</a:t>
            </a:r>
          </a:p>
          <a:p>
            <a:r>
              <a:rPr lang="en-US" altLang="zh-CN" dirty="0"/>
              <a:t>Where </a:t>
            </a:r>
            <a:r>
              <a:rPr lang="en-US" altLang="zh-CN" b="1" dirty="0"/>
              <a:t>U</a:t>
            </a:r>
            <a:r>
              <a:rPr lang="en-US" altLang="zh-CN" dirty="0"/>
              <a:t> and </a:t>
            </a:r>
            <a:r>
              <a:rPr lang="en-US" altLang="zh-CN" b="1" dirty="0"/>
              <a:t>V</a:t>
            </a:r>
            <a:r>
              <a:rPr lang="en-US" altLang="zh-CN" dirty="0"/>
              <a:t> are rotation matrices, and </a:t>
            </a:r>
            <a:r>
              <a:rPr lang="el-GR" altLang="zh-CN" b="1" dirty="0"/>
              <a:t>Σ </a:t>
            </a:r>
            <a:r>
              <a:rPr lang="en-US" altLang="zh-CN" dirty="0"/>
              <a:t>is a scaling matrix. For example:</a:t>
            </a:r>
            <a:endParaRPr lang="en-US" altLang="zh-CN" baseline="30000" dirty="0"/>
          </a:p>
          <a:p>
            <a:endParaRPr lang="zh-CN" altLang="en-US" b="1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95" y="3852196"/>
            <a:ext cx="7690609" cy="14224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CE738F-9231-4586-9415-2FF860CA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r>
              <a:rPr lang="en-US" altLang="zh-CN" dirty="0"/>
              <a:t>Beyond 2D:</a:t>
            </a:r>
          </a:p>
          <a:p>
            <a:pPr lvl="1"/>
            <a:r>
              <a:rPr lang="en-US" altLang="zh-CN" dirty="0"/>
              <a:t>In general, if </a:t>
            </a:r>
            <a:r>
              <a:rPr lang="en-US" altLang="zh-CN" b="1" dirty="0"/>
              <a:t>A</a:t>
            </a:r>
            <a:r>
              <a:rPr lang="en-US" altLang="zh-CN" dirty="0"/>
              <a:t> is </a:t>
            </a:r>
            <a:r>
              <a:rPr lang="en-US" altLang="zh-CN" i="1" dirty="0"/>
              <a:t>m</a:t>
            </a:r>
            <a:r>
              <a:rPr lang="en-US" altLang="zh-CN" dirty="0"/>
              <a:t> x </a:t>
            </a:r>
            <a:r>
              <a:rPr lang="en-US" altLang="zh-CN" i="1" dirty="0"/>
              <a:t>n</a:t>
            </a:r>
            <a:r>
              <a:rPr lang="en-US" altLang="zh-CN" dirty="0"/>
              <a:t>, then </a:t>
            </a:r>
            <a:r>
              <a:rPr lang="en-US" altLang="zh-CN" b="1" dirty="0"/>
              <a:t>U</a:t>
            </a:r>
            <a:r>
              <a:rPr lang="en-US" altLang="zh-CN" dirty="0"/>
              <a:t> will be </a:t>
            </a:r>
            <a:r>
              <a:rPr lang="en-US" altLang="zh-CN" i="1" dirty="0"/>
              <a:t>m </a:t>
            </a:r>
            <a:r>
              <a:rPr lang="en-US" altLang="zh-CN" dirty="0"/>
              <a:t>x </a:t>
            </a:r>
            <a:r>
              <a:rPr lang="en-US" altLang="zh-CN" i="1" dirty="0"/>
              <a:t>m</a:t>
            </a:r>
            <a:r>
              <a:rPr lang="en-US" altLang="zh-CN" dirty="0"/>
              <a:t>,</a:t>
            </a:r>
            <a:r>
              <a:rPr lang="el-GR" altLang="zh-CN" b="1" dirty="0"/>
              <a:t> Σ</a:t>
            </a:r>
            <a:r>
              <a:rPr lang="en-US" altLang="zh-CN" dirty="0"/>
              <a:t> will be </a:t>
            </a:r>
            <a:r>
              <a:rPr lang="en-US" altLang="zh-CN" i="1" dirty="0"/>
              <a:t>m</a:t>
            </a:r>
            <a:r>
              <a:rPr lang="en-US" altLang="zh-CN" dirty="0"/>
              <a:t> x </a:t>
            </a:r>
            <a:r>
              <a:rPr lang="en-US" altLang="zh-CN" i="1" dirty="0"/>
              <a:t>n</a:t>
            </a:r>
            <a:r>
              <a:rPr lang="en-US" altLang="zh-CN" dirty="0"/>
              <a:t>, and </a:t>
            </a:r>
            <a:r>
              <a:rPr lang="en-US" altLang="zh-CN" b="1" dirty="0"/>
              <a:t>V</a:t>
            </a:r>
            <a:r>
              <a:rPr lang="en-US" altLang="zh-CN" b="1" baseline="30000" dirty="0"/>
              <a:t>T</a:t>
            </a:r>
            <a:r>
              <a:rPr lang="en-US" altLang="zh-CN" dirty="0"/>
              <a:t> will be </a:t>
            </a:r>
            <a:r>
              <a:rPr lang="en-US" altLang="zh-CN" i="1" dirty="0"/>
              <a:t>n</a:t>
            </a:r>
            <a:r>
              <a:rPr lang="en-US" altLang="zh-CN" dirty="0"/>
              <a:t> x </a:t>
            </a:r>
            <a:r>
              <a:rPr lang="en-US" altLang="zh-CN" i="1" dirty="0"/>
              <a:t>n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(Note the dimensions work out to produce </a:t>
            </a:r>
            <a:r>
              <a:rPr lang="en-US" altLang="zh-CN" i="1" dirty="0"/>
              <a:t>m</a:t>
            </a:r>
            <a:r>
              <a:rPr lang="en-US" altLang="zh-CN" dirty="0"/>
              <a:t> x </a:t>
            </a:r>
            <a:r>
              <a:rPr lang="en-US" altLang="zh-CN" i="1" dirty="0"/>
              <a:t>n</a:t>
            </a:r>
            <a:r>
              <a:rPr lang="en-US" altLang="zh-CN" dirty="0"/>
              <a:t> after multiplication)</a:t>
            </a:r>
          </a:p>
          <a:p>
            <a:pPr lvl="1"/>
            <a:endParaRPr lang="en-US" altLang="zh-CN" b="1" baseline="30000" dirty="0"/>
          </a:p>
          <a:p>
            <a:pPr lvl="1"/>
            <a:endParaRPr lang="en-US" altLang="zh-CN" b="1" baseline="30000" dirty="0"/>
          </a:p>
          <a:p>
            <a:pPr lvl="1"/>
            <a:endParaRPr lang="en-US" altLang="zh-CN" b="1" baseline="30000" dirty="0"/>
          </a:p>
          <a:p>
            <a:pPr lvl="1"/>
            <a:endParaRPr lang="en-US" altLang="zh-CN" b="1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191000"/>
            <a:ext cx="7400925" cy="1323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6FFE9D-F790-4BBB-9F56-C5D61485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matrix                </a:t>
            </a:r>
            <a:r>
              <a:rPr lang="zh-CN" altLang="en-US" dirty="0"/>
              <a:t>     </a:t>
            </a:r>
            <a:r>
              <a:rPr lang="en-US" altLang="zh-CN" dirty="0"/>
              <a:t>is an array of numbers with m rows and n columns.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              , we say that       is square.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81200" y="2819400"/>
            <a:ext cx="4690864" cy="16510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23160" y="1752600"/>
            <a:ext cx="1612452" cy="27051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95400" y="5232954"/>
            <a:ext cx="1084157" cy="17724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24400" y="5148943"/>
            <a:ext cx="381000" cy="337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6F8612-0BF9-4003-9160-0E2D48000F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3" y="4635480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428999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U</a:t>
            </a:r>
            <a:r>
              <a:rPr lang="en-US" altLang="zh-CN" dirty="0"/>
              <a:t> and </a:t>
            </a:r>
            <a:r>
              <a:rPr lang="en-US" altLang="zh-CN" b="1" dirty="0"/>
              <a:t>V</a:t>
            </a:r>
            <a:r>
              <a:rPr lang="en-US" altLang="zh-CN" dirty="0"/>
              <a:t> are always rotation matrices. </a:t>
            </a:r>
          </a:p>
          <a:p>
            <a:pPr lvl="1"/>
            <a:r>
              <a:rPr lang="en-US" altLang="zh-CN" dirty="0"/>
              <a:t>Geometric rotation may not be an applicable concept, depending on the matrix. So we call them “unitary” matrices – each column is a unit vector. </a:t>
            </a:r>
          </a:p>
          <a:p>
            <a:r>
              <a:rPr lang="el-GR" altLang="zh-CN" b="1" dirty="0"/>
              <a:t>Σ </a:t>
            </a:r>
            <a:r>
              <a:rPr lang="en-US" altLang="zh-CN" dirty="0"/>
              <a:t>is a diagonal matrix</a:t>
            </a:r>
          </a:p>
          <a:p>
            <a:pPr lvl="1"/>
            <a:r>
              <a:rPr lang="en-US" altLang="zh-CN" dirty="0"/>
              <a:t>The number of nonzero entries = rank of </a:t>
            </a:r>
            <a:r>
              <a:rPr lang="en-US" altLang="zh-CN" b="1" dirty="0"/>
              <a:t>A</a:t>
            </a:r>
          </a:p>
          <a:p>
            <a:pPr lvl="1"/>
            <a:r>
              <a:rPr lang="en-US" altLang="zh-CN" dirty="0"/>
              <a:t>The algorithm always sorts the entries high to low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619DC8-1CE6-424E-8947-C650B8BF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91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199"/>
          </a:xfrm>
        </p:spPr>
        <p:txBody>
          <a:bodyPr>
            <a:normAutofit/>
          </a:bodyPr>
          <a:lstStyle/>
          <a:p>
            <a:r>
              <a:rPr lang="en-US" altLang="zh-CN" dirty="0"/>
              <a:t>We’ve discussed SVD in terms of geometric transformation matrices</a:t>
            </a:r>
          </a:p>
          <a:p>
            <a:r>
              <a:rPr lang="en-US" altLang="zh-CN" dirty="0"/>
              <a:t>But SVD of an image matrix can also be very useful</a:t>
            </a:r>
          </a:p>
          <a:p>
            <a:r>
              <a:rPr lang="en-US" altLang="zh-CN" dirty="0"/>
              <a:t>To understand this, we’ll look at a less geometric interpretation of what SVD is doing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87C5D3-4EB9-4125-9464-1F1BBBD9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47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3" y="3578853"/>
            <a:ext cx="7883949" cy="1526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4" y="1016837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23513"/>
            <a:ext cx="8229600" cy="1143000"/>
          </a:xfrm>
        </p:spPr>
        <p:txBody>
          <a:bodyPr/>
          <a:lstStyle/>
          <a:p>
            <a:r>
              <a:rPr lang="en-US" altLang="zh-CN" dirty="0"/>
              <a:t>SVD 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9" y="2340813"/>
            <a:ext cx="7776411" cy="39837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Look at how the multiplication works out, left to right:</a:t>
            </a:r>
          </a:p>
          <a:p>
            <a:r>
              <a:rPr lang="en-US" altLang="zh-CN" sz="3000" dirty="0"/>
              <a:t>Column 1 of </a:t>
            </a:r>
            <a:r>
              <a:rPr lang="en-US" altLang="zh-CN" sz="3000" b="1" dirty="0"/>
              <a:t>U</a:t>
            </a:r>
            <a:r>
              <a:rPr lang="en-US" altLang="zh-CN" sz="3000" dirty="0"/>
              <a:t> gets scaled by the first value from </a:t>
            </a:r>
            <a:r>
              <a:rPr lang="el-GR" altLang="zh-CN" sz="3000" b="1" dirty="0"/>
              <a:t>Σ</a:t>
            </a:r>
            <a:r>
              <a:rPr lang="en-US" altLang="zh-CN" sz="3000" dirty="0"/>
              <a:t>.</a:t>
            </a:r>
          </a:p>
          <a:p>
            <a:endParaRPr lang="en-US" altLang="zh-CN" sz="3000" dirty="0"/>
          </a:p>
          <a:p>
            <a:endParaRPr lang="en-US" altLang="zh-CN" sz="3000" dirty="0"/>
          </a:p>
          <a:p>
            <a:endParaRPr lang="en-US" altLang="zh-CN" sz="3000" dirty="0"/>
          </a:p>
          <a:p>
            <a:endParaRPr lang="en-US" altLang="zh-CN" sz="3000" dirty="0"/>
          </a:p>
          <a:p>
            <a:r>
              <a:rPr lang="en-US" altLang="zh-CN" sz="3000" dirty="0"/>
              <a:t>The resulting vector gets scaled by row 1 of </a:t>
            </a:r>
            <a:r>
              <a:rPr lang="en-US" altLang="zh-CN" sz="3000" b="1" dirty="0"/>
              <a:t>V</a:t>
            </a:r>
            <a:r>
              <a:rPr lang="en-US" altLang="zh-CN" sz="3000" b="1" baseline="30000" dirty="0"/>
              <a:t>T</a:t>
            </a:r>
            <a:r>
              <a:rPr lang="en-US" altLang="zh-CN" sz="3000" dirty="0"/>
              <a:t> to produce a contribution to the columns of </a:t>
            </a:r>
            <a:r>
              <a:rPr lang="en-US" altLang="zh-CN" sz="3000" b="1" dirty="0"/>
              <a:t>A</a:t>
            </a: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62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19200" y="3486779"/>
            <a:ext cx="533400" cy="55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8121749" y="4937544"/>
            <a:ext cx="193601" cy="7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309574A-2375-4A19-A5AB-2451A414E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4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4950286"/>
            <a:ext cx="8005011" cy="1143000"/>
          </a:xfrm>
        </p:spPr>
        <p:txBody>
          <a:bodyPr>
            <a:normAutofit fontScale="92500"/>
          </a:bodyPr>
          <a:lstStyle/>
          <a:p>
            <a:r>
              <a:rPr lang="en-US" altLang="zh-CN" sz="3000" dirty="0"/>
              <a:t>Each product of (</a:t>
            </a:r>
            <a:r>
              <a:rPr lang="en-US" altLang="zh-CN" sz="3000" i="1" dirty="0"/>
              <a:t>column </a:t>
            </a:r>
            <a:r>
              <a:rPr lang="en-US" altLang="zh-CN" sz="3000" i="1" dirty="0" err="1"/>
              <a:t>i</a:t>
            </a:r>
            <a:r>
              <a:rPr lang="en-US" altLang="zh-CN" sz="3000" i="1" dirty="0"/>
              <a:t> of </a:t>
            </a:r>
            <a:r>
              <a:rPr lang="en-US" altLang="zh-CN" sz="3000" b="1" i="1" dirty="0"/>
              <a:t>U</a:t>
            </a:r>
            <a:r>
              <a:rPr lang="en-US" altLang="zh-CN" sz="3000" dirty="0"/>
              <a:t>)</a:t>
            </a:r>
            <a:r>
              <a:rPr lang="en-US" altLang="zh-CN" sz="3000" b="1" dirty="0"/>
              <a:t>∙</a:t>
            </a:r>
            <a:r>
              <a:rPr lang="en-US" altLang="zh-CN" sz="3000" dirty="0"/>
              <a:t>(</a:t>
            </a:r>
            <a:r>
              <a:rPr lang="en-US" altLang="zh-CN" sz="3000" i="1" dirty="0"/>
              <a:t>value </a:t>
            </a:r>
            <a:r>
              <a:rPr lang="en-US" altLang="zh-CN" sz="3000" i="1" dirty="0" err="1"/>
              <a:t>i</a:t>
            </a:r>
            <a:r>
              <a:rPr lang="en-US" altLang="zh-CN" sz="3000" i="1" dirty="0"/>
              <a:t> from </a:t>
            </a:r>
            <a:r>
              <a:rPr lang="el-GR" altLang="zh-CN" sz="3000" b="1" i="1" dirty="0"/>
              <a:t>Σ</a:t>
            </a:r>
            <a:r>
              <a:rPr lang="en-US" altLang="zh-CN" sz="3000" dirty="0"/>
              <a:t>)</a:t>
            </a:r>
            <a:r>
              <a:rPr lang="en-US" altLang="zh-CN" sz="3000" b="1" dirty="0"/>
              <a:t>∙</a:t>
            </a:r>
            <a:r>
              <a:rPr lang="en-US" altLang="zh-CN" sz="3000" dirty="0"/>
              <a:t>(</a:t>
            </a:r>
            <a:r>
              <a:rPr lang="en-US" altLang="zh-CN" sz="3000" i="1" dirty="0"/>
              <a:t>row </a:t>
            </a:r>
            <a:r>
              <a:rPr lang="en-US" altLang="zh-CN" sz="3000" i="1" dirty="0" err="1"/>
              <a:t>i</a:t>
            </a:r>
            <a:r>
              <a:rPr lang="en-US" altLang="zh-CN" sz="3000" i="1" dirty="0"/>
              <a:t> of </a:t>
            </a:r>
            <a:r>
              <a:rPr lang="en-US" altLang="zh-CN" sz="3000" b="1" i="1" dirty="0"/>
              <a:t>V</a:t>
            </a:r>
            <a:r>
              <a:rPr lang="en-US" altLang="zh-CN" sz="3000" b="1" i="1" baseline="30000" dirty="0"/>
              <a:t>T</a:t>
            </a:r>
            <a:r>
              <a:rPr lang="en-US" altLang="zh-CN" sz="3000" dirty="0"/>
              <a:t>) produces a component of the final </a:t>
            </a:r>
            <a:r>
              <a:rPr lang="en-US" altLang="zh-CN" sz="3000" b="1" dirty="0"/>
              <a:t>A</a:t>
            </a:r>
            <a:r>
              <a:rPr lang="en-US" altLang="zh-CN" sz="3000" dirty="0"/>
              <a:t>.</a:t>
            </a: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37" y="3619411"/>
            <a:ext cx="1454522" cy="1219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35662" y="2616334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86326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7883949" cy="1526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384701"/>
            <a:ext cx="7824166" cy="15150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923FC-9A9C-478C-A496-37E2A4BAD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34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9" y="3388732"/>
            <a:ext cx="8005011" cy="27834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We’re building </a:t>
            </a:r>
            <a:r>
              <a:rPr lang="en-US" altLang="zh-CN" sz="3000" b="1" dirty="0"/>
              <a:t>A </a:t>
            </a:r>
            <a:r>
              <a:rPr lang="en-US" altLang="zh-CN" sz="3000" dirty="0"/>
              <a:t>as a linear combination of the columns of</a:t>
            </a:r>
            <a:r>
              <a:rPr lang="en-US" altLang="zh-CN" sz="3000" i="1" dirty="0"/>
              <a:t> </a:t>
            </a:r>
            <a:r>
              <a:rPr lang="en-US" altLang="zh-CN" sz="3000" b="1" i="1" dirty="0"/>
              <a:t>U</a:t>
            </a:r>
            <a:endParaRPr lang="en-US" altLang="zh-CN" sz="3000" b="1" dirty="0"/>
          </a:p>
          <a:p>
            <a:r>
              <a:rPr lang="en-US" altLang="zh-CN" sz="3000" dirty="0"/>
              <a:t>Using all columns of </a:t>
            </a:r>
            <a:r>
              <a:rPr lang="en-US" altLang="zh-CN" sz="3000" b="1" i="1" dirty="0"/>
              <a:t>U</a:t>
            </a:r>
            <a:r>
              <a:rPr lang="en-US" altLang="zh-CN" sz="3000" dirty="0"/>
              <a:t>, we’ll rebuild the original matrix perfectly</a:t>
            </a:r>
          </a:p>
          <a:p>
            <a:r>
              <a:rPr lang="en-US" altLang="zh-CN" sz="3000" dirty="0"/>
              <a:t>But, in real-world data, often we can just use the first few columns of </a:t>
            </a:r>
            <a:r>
              <a:rPr lang="en-US" altLang="zh-CN" sz="3000" b="1" i="1" dirty="0"/>
              <a:t>U</a:t>
            </a:r>
            <a:r>
              <a:rPr lang="en-US" altLang="zh-CN" sz="3000" dirty="0"/>
              <a:t> and we’ll get something close (e.g. the first </a:t>
            </a:r>
            <a:r>
              <a:rPr lang="en-US" altLang="zh-CN" sz="3000" b="1" i="1" dirty="0" err="1"/>
              <a:t>A</a:t>
            </a:r>
            <a:r>
              <a:rPr lang="en-US" altLang="zh-CN" sz="3000" b="1" i="1" baseline="-25000" dirty="0" err="1"/>
              <a:t>partial</a:t>
            </a:r>
            <a:r>
              <a:rPr lang="en-US" altLang="zh-CN" sz="3000" dirty="0"/>
              <a:t>, above)</a:t>
            </a: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22" y="1704932"/>
            <a:ext cx="835112" cy="699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133600"/>
            <a:ext cx="5080914" cy="983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777FE3-247D-4EE7-8FAC-81F9BCDB8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8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9" y="3388732"/>
            <a:ext cx="8005011" cy="27834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dirty="0"/>
              <a:t>We can call those first few columns of</a:t>
            </a:r>
            <a:r>
              <a:rPr lang="en-US" altLang="zh-CN" sz="3000" i="1" dirty="0"/>
              <a:t> </a:t>
            </a:r>
            <a:r>
              <a:rPr lang="en-US" altLang="zh-CN" sz="3000" b="1" i="1" dirty="0"/>
              <a:t>U </a:t>
            </a:r>
            <a:r>
              <a:rPr lang="en-US" altLang="zh-CN" sz="3000" dirty="0"/>
              <a:t>the </a:t>
            </a:r>
            <a:r>
              <a:rPr lang="en-US" altLang="zh-CN" sz="3000" i="1" dirty="0"/>
              <a:t>Principal Components</a:t>
            </a:r>
            <a:r>
              <a:rPr lang="en-US" altLang="zh-CN" sz="3000" dirty="0"/>
              <a:t> of the data</a:t>
            </a:r>
          </a:p>
          <a:p>
            <a:r>
              <a:rPr lang="en-US" altLang="zh-CN" sz="3000" dirty="0"/>
              <a:t>They show the major patterns that can be added to produce the columns of the original matrix</a:t>
            </a:r>
          </a:p>
          <a:p>
            <a:r>
              <a:rPr lang="en-US" altLang="zh-CN" sz="3000" dirty="0"/>
              <a:t>The rows of </a:t>
            </a:r>
            <a:r>
              <a:rPr lang="en-US" altLang="zh-CN" sz="3000" b="1" dirty="0"/>
              <a:t>V</a:t>
            </a:r>
            <a:r>
              <a:rPr lang="en-US" altLang="zh-CN" sz="3000" b="1" baseline="30000" dirty="0"/>
              <a:t>T</a:t>
            </a:r>
            <a:r>
              <a:rPr lang="en-US" altLang="zh-CN" sz="3000" dirty="0"/>
              <a:t> show how the </a:t>
            </a:r>
            <a:r>
              <a:rPr lang="en-US" altLang="zh-CN" sz="3000" i="1" dirty="0"/>
              <a:t>principal components</a:t>
            </a:r>
            <a:r>
              <a:rPr lang="en-US" altLang="zh-CN" sz="3000" dirty="0"/>
              <a:t> are mixed to produce the columns of the matrix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22" y="1704932"/>
            <a:ext cx="835112" cy="699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133600"/>
            <a:ext cx="5080914" cy="983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6E2B3F-49E0-433A-90CE-DA7C814DF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59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4" y="1343025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9" y="3083011"/>
            <a:ext cx="3128211" cy="3983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We can look at </a:t>
            </a:r>
            <a:r>
              <a:rPr lang="el-GR" altLang="zh-CN" sz="2800" b="1" dirty="0"/>
              <a:t>Σ </a:t>
            </a:r>
            <a:r>
              <a:rPr lang="en-US" altLang="zh-CN" sz="3000" dirty="0"/>
              <a:t>to see that the first column has a large effect</a:t>
            </a:r>
            <a:endParaRPr lang="en-US" altLang="zh-CN" sz="3000" b="1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3429000"/>
            <a:ext cx="3657600" cy="398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/>
              <a:t>while the second column has a much smaller effect in this example</a:t>
            </a:r>
            <a:endParaRPr lang="en-US" altLang="zh-CN" sz="3000" b="1" dirty="0"/>
          </a:p>
          <a:p>
            <a:endParaRPr lang="en-US" altLang="zh-CN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209800" y="2159837"/>
            <a:ext cx="533400" cy="92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3581400" y="2438400"/>
            <a:ext cx="918412" cy="10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1ACE694-C7AC-4DEC-B9D4-6388CB1A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8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22576"/>
            <a:ext cx="8331428" cy="354482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sz="3000" dirty="0"/>
              <a:t>Remember, columns of</a:t>
            </a:r>
            <a:r>
              <a:rPr lang="en-US" altLang="zh-CN" sz="3000" i="1" dirty="0"/>
              <a:t> </a:t>
            </a:r>
            <a:r>
              <a:rPr lang="en-US" altLang="zh-CN" sz="3000" b="1" i="1" dirty="0"/>
              <a:t>U </a:t>
            </a:r>
            <a:r>
              <a:rPr lang="en-US" altLang="zh-CN" sz="3000" dirty="0"/>
              <a:t>are the </a:t>
            </a:r>
            <a:r>
              <a:rPr lang="en-US" altLang="zh-CN" sz="3000" i="1" dirty="0"/>
              <a:t>Principal Components</a:t>
            </a:r>
            <a:r>
              <a:rPr lang="en-US" altLang="zh-CN" sz="3000" dirty="0"/>
              <a:t> of the data: the major patterns that can be added to produce the columns of the original matrix</a:t>
            </a:r>
          </a:p>
          <a:p>
            <a:pPr algn="just"/>
            <a:r>
              <a:rPr lang="en-US" altLang="zh-CN" sz="3000" dirty="0"/>
              <a:t>One use of this is to construct a matrix where each column is a separate data sample</a:t>
            </a:r>
          </a:p>
          <a:p>
            <a:pPr algn="just"/>
            <a:r>
              <a:rPr lang="en-US" altLang="zh-CN" sz="3000" dirty="0"/>
              <a:t>Run SVD on that matrix, and look at the first few columns of </a:t>
            </a:r>
            <a:r>
              <a:rPr lang="en-US" altLang="zh-CN" sz="3000" b="1" i="1" dirty="0"/>
              <a:t>U</a:t>
            </a:r>
            <a:r>
              <a:rPr lang="en-US" altLang="zh-CN" sz="3000" dirty="0"/>
              <a:t> to see patterns that are common among the columns</a:t>
            </a:r>
          </a:p>
          <a:p>
            <a:pPr algn="just"/>
            <a:r>
              <a:rPr lang="en-US" altLang="zh-CN" sz="3000" dirty="0"/>
              <a:t>This is called </a:t>
            </a:r>
            <a:r>
              <a:rPr lang="en-US" altLang="zh-CN" sz="3000" b="1" i="1" dirty="0"/>
              <a:t>Principal Component Analysis</a:t>
            </a:r>
            <a:r>
              <a:rPr lang="en-US" altLang="zh-CN" sz="3000" b="1" dirty="0"/>
              <a:t> </a:t>
            </a:r>
            <a:r>
              <a:rPr lang="en-US" altLang="zh-CN" sz="3000" dirty="0"/>
              <a:t>(or PCA) of the data samples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DE9565-6650-427F-AF8B-B373C1D4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F53955-3487-6C43-A25E-468ECB13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3" y="1140580"/>
            <a:ext cx="6607274" cy="11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2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4" y="1371600"/>
            <a:ext cx="7888706" cy="4495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sz="3000" dirty="0"/>
              <a:t>Often, raw data samples have a lot of redundancy and patterns</a:t>
            </a:r>
          </a:p>
          <a:p>
            <a:pPr algn="just"/>
            <a:r>
              <a:rPr lang="en-US" altLang="zh-CN" sz="3000" dirty="0"/>
              <a:t>PCA can allow you to represent data samples as weights on the principal components, rather than using the original raw form of the data</a:t>
            </a:r>
          </a:p>
          <a:p>
            <a:pPr algn="just"/>
            <a:r>
              <a:rPr lang="en-US" altLang="zh-CN" sz="3000" dirty="0"/>
              <a:t>By representing each sample as just those weights, you can represent just the “meat” of what’s different between samples.</a:t>
            </a:r>
          </a:p>
          <a:p>
            <a:pPr algn="just"/>
            <a:r>
              <a:rPr lang="en-US" altLang="zh-CN" sz="3000" dirty="0"/>
              <a:t>This minimal representation makes machine learning and other algorithms much more efficient</a:t>
            </a:r>
          </a:p>
          <a:p>
            <a:pPr algn="just"/>
            <a:endParaRPr lang="en-US" altLang="zh-CN" sz="3000" dirty="0"/>
          </a:p>
          <a:p>
            <a:pPr algn="just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C45506-82D0-4BE5-9C1F-57A5EAF7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00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PCA for Images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295400"/>
            <a:ext cx="8448261" cy="4495800"/>
          </a:xfrm>
        </p:spPr>
        <p:txBody>
          <a:bodyPr>
            <a:noAutofit/>
          </a:bodyPr>
          <a:lstStyle/>
          <a:p>
            <a:r>
              <a:rPr lang="en-US" sz="2800" dirty="0"/>
              <a:t>Suppose a data set comprising </a:t>
            </a:r>
            <a:r>
              <a:rPr lang="en-US" sz="2800" i="1" dirty="0"/>
              <a:t>N</a:t>
            </a:r>
            <a:r>
              <a:rPr lang="en-US" sz="2800" dirty="0"/>
              <a:t> observations, each of </a:t>
            </a:r>
            <a:r>
              <a:rPr lang="en-US" sz="2800" i="1" dirty="0"/>
              <a:t>M</a:t>
            </a:r>
            <a:r>
              <a:rPr lang="en-US" sz="2800" dirty="0"/>
              <a:t> variables</a:t>
            </a:r>
            <a:r>
              <a:rPr lang="zh-CN" altLang="en-US" sz="2800" dirty="0"/>
              <a:t> </a:t>
            </a:r>
            <a:r>
              <a:rPr lang="en-US" sz="2800" dirty="0"/>
              <a:t>(dimensions).</a:t>
            </a:r>
          </a:p>
          <a:p>
            <a:r>
              <a:rPr lang="en-US" sz="2800" dirty="0"/>
              <a:t>The aim: to reduce the dimensionality of the data so that each observation</a:t>
            </a:r>
            <a:r>
              <a:rPr lang="zh-CN" altLang="en-US" sz="2800" dirty="0"/>
              <a:t> </a:t>
            </a:r>
            <a:r>
              <a:rPr lang="en-US" sz="2800" dirty="0"/>
              <a:t>can be usefully represented with only </a:t>
            </a:r>
            <a:r>
              <a:rPr lang="en-US" sz="2800" i="1" dirty="0"/>
              <a:t>L</a:t>
            </a:r>
            <a:r>
              <a:rPr lang="en-US" sz="2800" dirty="0"/>
              <a:t> variables, </a:t>
            </a:r>
            <a:r>
              <a:rPr lang="en-US" sz="2800" i="1" dirty="0"/>
              <a:t>L &lt; M</a:t>
            </a:r>
            <a:r>
              <a:rPr lang="en-US" sz="2800" dirty="0"/>
              <a:t>.</a:t>
            </a:r>
          </a:p>
          <a:p>
            <a:r>
              <a:rPr lang="en-US" sz="2800" dirty="0"/>
              <a:t>Data are arranged as a set of </a:t>
            </a:r>
            <a:r>
              <a:rPr lang="en-US" sz="2800" i="1" dirty="0"/>
              <a:t>N</a:t>
            </a:r>
            <a:r>
              <a:rPr lang="en-US" sz="2800" dirty="0"/>
              <a:t> column data vectors, each representing a</a:t>
            </a:r>
            <a:r>
              <a:rPr lang="zh-CN" altLang="en-US" sz="2800" dirty="0"/>
              <a:t> </a:t>
            </a:r>
            <a:r>
              <a:rPr lang="en-US" sz="2800" dirty="0"/>
              <a:t>single observation of </a:t>
            </a:r>
            <a:r>
              <a:rPr lang="en-US" sz="2800" i="1" dirty="0"/>
              <a:t>M</a:t>
            </a:r>
            <a:r>
              <a:rPr lang="en-US" sz="2800" dirty="0"/>
              <a:t> variables: the </a:t>
            </a:r>
            <a:r>
              <a:rPr lang="en-US" sz="2800" i="1" dirty="0"/>
              <a:t>n</a:t>
            </a:r>
            <a:r>
              <a:rPr lang="en-US" sz="2800" dirty="0"/>
              <a:t>-</a:t>
            </a:r>
            <a:r>
              <a:rPr lang="en-US" sz="2800" dirty="0" err="1"/>
              <a:t>th</a:t>
            </a:r>
            <a:r>
              <a:rPr lang="en-US" sz="2800" dirty="0"/>
              <a:t> observations is a column vector.</a:t>
            </a:r>
          </a:p>
          <a:p>
            <a:r>
              <a:rPr lang="en-US" sz="2800" dirty="0"/>
              <a:t>We thus have an M x N data matrix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70" y="1471435"/>
            <a:ext cx="1295400" cy="12954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71706" y="3154364"/>
            <a:ext cx="8415094" cy="2362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MATLAB represents an image as a matrix of pixel brightness</a:t>
            </a:r>
          </a:p>
          <a:p>
            <a:r>
              <a:rPr lang="en-US" dirty="0"/>
              <a:t>Note that matrix coordinates are NOT Cartesian coordinates. The upper left corner is [y, x] = (1,1)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210714"/>
            <a:ext cx="1803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EC0A5-7712-4C4C-A624-642C40B54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5C3BD95-E026-462D-B7F9-1CFCF4411301}"/>
                  </a:ext>
                </a:extLst>
              </p:cNvPr>
              <p:cNvSpPr txBox="1"/>
              <p:nvPr/>
            </p:nvSpPr>
            <p:spPr>
              <a:xfrm>
                <a:off x="3886200" y="1411735"/>
                <a:ext cx="4572000" cy="1513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193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210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189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177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195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165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203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5C3BD95-E026-462D-B7F9-1CFCF4411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411735"/>
                <a:ext cx="4572000" cy="1513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649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PCA for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8053FD-224B-D147-96B2-5EA6D8AFB7D1}"/>
              </a:ext>
            </a:extLst>
          </p:cNvPr>
          <p:cNvSpPr/>
          <p:nvPr/>
        </p:nvSpPr>
        <p:spPr>
          <a:xfrm>
            <a:off x="613118" y="956028"/>
            <a:ext cx="81534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Let us consider a 321 x 261 image.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FFB5-D84D-C844-90FC-5BB7C9058850}"/>
              </a:ext>
            </a:extLst>
          </p:cNvPr>
          <p:cNvSpPr/>
          <p:nvPr/>
        </p:nvSpPr>
        <p:spPr>
          <a:xfrm>
            <a:off x="571500" y="3525947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The image is considered as a very long 1D vector by concatenating image</a:t>
            </a:r>
            <a:r>
              <a:rPr lang="zh-CN" altLang="en-US" sz="2000" dirty="0">
                <a:latin typeface="Helvetica" pitchFamily="2" charset="0"/>
              </a:rPr>
              <a:t> </a:t>
            </a:r>
            <a:r>
              <a:rPr lang="en-US" sz="2000" dirty="0">
                <a:latin typeface="Helvetica" pitchFamily="2" charset="0"/>
              </a:rPr>
              <a:t>pixels column by column (or alternatively row by row), </a:t>
            </a:r>
            <a:r>
              <a:rPr lang="en-US" sz="2000" dirty="0" err="1">
                <a:latin typeface="Helvetica" pitchFamily="2" charset="0"/>
              </a:rPr>
              <a:t>i</a:t>
            </a:r>
            <a:r>
              <a:rPr lang="en-US" sz="2000" dirty="0">
                <a:latin typeface="Helvetica" pitchFamily="2" charset="0"/>
              </a:rPr>
              <a:t>. e. 321 x 261 = 83781.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The huge number 83781 is the dimensionality of our vector space.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The intensity variation is assumed in each pixel of the 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1886A7-712D-544D-AD00-2A6BE9BD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65180"/>
            <a:ext cx="1397693" cy="169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4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What if we have 32 instances of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3DF3C-764E-744C-AC65-93D5A0B0D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39029"/>
            <a:ext cx="8458200" cy="52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2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PCA: graphical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712BD-6B9D-D640-925D-9BE87161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0674"/>
            <a:ext cx="9144000" cy="52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4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PCA for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6BFFB5-D84D-C844-90FC-5BB7C9058850}"/>
              </a:ext>
            </a:extLst>
          </p:cNvPr>
          <p:cNvSpPr/>
          <p:nvPr/>
        </p:nvSpPr>
        <p:spPr>
          <a:xfrm>
            <a:off x="457200" y="16002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32 observations and 83781 unknowns!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number of principle components is less than or equal to 32.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eigen-vectors we derive are called eigen-images, after rearranging back from the 1D vector to a rectangular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 us perform the dimensionality reduction from 32 to 4.</a:t>
            </a:r>
          </a:p>
        </p:txBody>
      </p:sp>
    </p:spTree>
    <p:extLst>
      <p:ext uri="{BB962C8B-B14F-4D97-AF65-F5344CB8AC3E}">
        <p14:creationId xmlns:p14="http://schemas.microsoft.com/office/powerpoint/2010/main" val="115010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Approximation by 4 principal components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6BFFB5-D84D-C844-90FC-5BB7C9058850}"/>
              </a:ext>
            </a:extLst>
          </p:cNvPr>
          <p:cNvSpPr/>
          <p:nvPr/>
        </p:nvSpPr>
        <p:spPr>
          <a:xfrm>
            <a:off x="228600" y="1166842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Reconstruction of the image from four basis vectors </a:t>
            </a:r>
            <a:r>
              <a:rPr lang="en-US" sz="2400" b="1" dirty="0"/>
              <a:t>b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 = 1, . . . , 4 which can be displayed as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linear combination was computed as q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 + q</a:t>
            </a:r>
            <a:r>
              <a:rPr lang="en-US" sz="2400" baseline="-25000" dirty="0"/>
              <a:t>2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 + q</a:t>
            </a:r>
            <a:r>
              <a:rPr lang="en-US" sz="2400" baseline="-25000" dirty="0"/>
              <a:t>3</a:t>
            </a:r>
            <a:r>
              <a:rPr lang="en-US" sz="2400" dirty="0"/>
              <a:t>b</a:t>
            </a:r>
            <a:r>
              <a:rPr lang="en-US" sz="2400" baseline="-25000" dirty="0"/>
              <a:t>3</a:t>
            </a:r>
            <a:r>
              <a:rPr lang="en-US" sz="2400" dirty="0"/>
              <a:t> + q</a:t>
            </a:r>
            <a:r>
              <a:rPr lang="en-US" sz="2400" baseline="-25000" dirty="0"/>
              <a:t>4</a:t>
            </a:r>
            <a:r>
              <a:rPr lang="en-US" sz="2400" dirty="0"/>
              <a:t>b</a:t>
            </a:r>
            <a:r>
              <a:rPr lang="en-US" sz="2400" baseline="-25000" dirty="0"/>
              <a:t>4</a:t>
            </a:r>
            <a:r>
              <a:rPr lang="en-US" sz="2400" dirty="0"/>
              <a:t> = 0.078 b</a:t>
            </a:r>
            <a:r>
              <a:rPr lang="en-US" sz="2400" baseline="-25000" dirty="0"/>
              <a:t>1 </a:t>
            </a:r>
            <a:r>
              <a:rPr lang="en-US" sz="2400" dirty="0"/>
              <a:t>+ 0.062 b</a:t>
            </a:r>
            <a:r>
              <a:rPr lang="en-US" sz="2400" baseline="-25000" dirty="0"/>
              <a:t>2</a:t>
            </a:r>
            <a:r>
              <a:rPr lang="en-US" sz="2400" dirty="0"/>
              <a:t> − 0.182b</a:t>
            </a:r>
            <a:r>
              <a:rPr lang="en-US" sz="2400" baseline="-25000" dirty="0"/>
              <a:t>3</a:t>
            </a:r>
            <a:r>
              <a:rPr lang="en-US" sz="2400" dirty="0"/>
              <a:t>+ 0.179 b</a:t>
            </a:r>
            <a:r>
              <a:rPr lang="en-US" sz="2400" baseline="-25000" dirty="0"/>
              <a:t>4</a:t>
            </a:r>
            <a:r>
              <a:rPr lang="en-US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ECB35-02A7-C242-9E1D-1C56AA2A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2786"/>
            <a:ext cx="9144000" cy="17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72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Reconstruction fidelity, 4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A2DA4-F0B5-6944-A866-480978C2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864000"/>
            <a:ext cx="8283174" cy="50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6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Reconstruction fidelity, original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D208F-0501-C14A-B7F2-F4B98C45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864000"/>
            <a:ext cx="8300417" cy="51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65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6959-A1D7-4DF3-BD77-36D11F12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6BFFB5-D84D-C844-90FC-5BB7C9058850}"/>
              </a:ext>
            </a:extLst>
          </p:cNvPr>
          <p:cNvSpPr/>
          <p:nvPr/>
        </p:nvSpPr>
        <p:spPr>
          <a:xfrm>
            <a:off x="304800" y="1371600"/>
            <a:ext cx="80168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/>
              <a:t>By rearranging pixels column by column to a 1D vector, relations of a given pixel to pixels in neighboring rows are not taken into account.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800" dirty="0"/>
          </a:p>
          <a:p>
            <a:pPr marL="342900" indent="-342900" algn="just">
              <a:buFont typeface="Wingdings" pitchFamily="2" charset="2"/>
              <a:buChar char="q"/>
            </a:pPr>
            <a:endParaRPr lang="en-US" sz="28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/>
              <a:t>Another disadvantage is in the global nature of the representation; small change or error in the input images influences the whole eigen-representation. However, this property is inherent in all linear integral transforms.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5293FE-8A47-BB47-9E01-47DD552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PCA for Images - Drawbacks</a:t>
            </a:r>
          </a:p>
        </p:txBody>
      </p:sp>
    </p:spTree>
    <p:extLst>
      <p:ext uri="{BB962C8B-B14F-4D97-AF65-F5344CB8AC3E}">
        <p14:creationId xmlns:p14="http://schemas.microsoft.com/office/powerpoint/2010/main" val="17360160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Addendum: How is SVD computed?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44323"/>
            <a:ext cx="8229600" cy="1746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 you’re interested, one computer algorithm to do it makes use of Eigenvectors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760791-7FF3-4482-A182-FDF251EE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853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Eigenvector definition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Suppose we have a square matrix </a:t>
            </a:r>
            <a:r>
              <a:rPr lang="en-US" altLang="zh-CN" b="1" dirty="0"/>
              <a:t>A</a:t>
            </a:r>
            <a:r>
              <a:rPr lang="en-US" altLang="zh-CN" dirty="0"/>
              <a:t>. We can solve for vector x and scalar </a:t>
            </a:r>
            <a:r>
              <a:rPr lang="el-GR" altLang="zh-CN" dirty="0"/>
              <a:t>λ</a:t>
            </a:r>
            <a:r>
              <a:rPr lang="en-US" altLang="zh-CN" dirty="0"/>
              <a:t> such that Ax=</a:t>
            </a:r>
            <a:r>
              <a:rPr lang="el-GR" altLang="zh-CN" dirty="0"/>
              <a:t> λ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In other words, find vectors where, if we transform them with </a:t>
            </a:r>
            <a:r>
              <a:rPr lang="en-US" altLang="zh-CN" b="1" dirty="0"/>
              <a:t>A</a:t>
            </a:r>
            <a:r>
              <a:rPr lang="en-US" altLang="zh-CN" dirty="0"/>
              <a:t>, the only effect is to scale them with no change in direction.</a:t>
            </a:r>
          </a:p>
          <a:p>
            <a:r>
              <a:rPr lang="en-US" altLang="zh-CN" dirty="0"/>
              <a:t>These vectors are called eigenvectors (German for “self vector” of the matrix), and the scaling factors </a:t>
            </a:r>
            <a:r>
              <a:rPr lang="el-GR" altLang="zh-CN" dirty="0"/>
              <a:t>λ</a:t>
            </a:r>
            <a:r>
              <a:rPr lang="en-US" altLang="zh-CN" dirty="0"/>
              <a:t> are called eigenvalues</a:t>
            </a:r>
          </a:p>
          <a:p>
            <a:r>
              <a:rPr lang="en-US" altLang="zh-CN" dirty="0"/>
              <a:t>An </a:t>
            </a:r>
            <a:r>
              <a:rPr lang="en-US" altLang="zh-CN" i="1" dirty="0"/>
              <a:t>m</a:t>
            </a:r>
            <a:r>
              <a:rPr lang="en-US" altLang="zh-CN" dirty="0"/>
              <a:t> x </a:t>
            </a:r>
            <a:r>
              <a:rPr lang="en-US" altLang="zh-CN" i="1" dirty="0"/>
              <a:t>m</a:t>
            </a:r>
            <a:r>
              <a:rPr lang="en-US" altLang="zh-CN" dirty="0"/>
              <a:t> matrix will have ≤ </a:t>
            </a:r>
            <a:r>
              <a:rPr lang="en-US" altLang="zh-CN" i="1" dirty="0"/>
              <a:t>m</a:t>
            </a:r>
            <a:r>
              <a:rPr lang="en-US" altLang="zh-CN" dirty="0"/>
              <a:t> eigenvectors where </a:t>
            </a:r>
            <a:r>
              <a:rPr lang="el-GR" altLang="zh-CN" dirty="0"/>
              <a:t>λ</a:t>
            </a:r>
            <a:r>
              <a:rPr lang="en-US" altLang="zh-CN" dirty="0"/>
              <a:t> is nonzero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83DBC5-6946-461F-8858-581D15C3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88"/>
            <a:ext cx="8229600" cy="1143000"/>
          </a:xfrm>
        </p:spPr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58" y="9906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Grayscale images have one number per pixel, and are stored as an m × n matrix.</a:t>
            </a:r>
          </a:p>
          <a:p>
            <a:r>
              <a:rPr lang="en-US" dirty="0"/>
              <a:t>Color images have 3 numbers per pixel – red, green, and blue brightness</a:t>
            </a:r>
          </a:p>
          <a:p>
            <a:r>
              <a:rPr lang="en-US" dirty="0"/>
              <a:t>Stored as an m × n × 3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0709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73" y="3505201"/>
            <a:ext cx="3187552" cy="2356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0" y="3730709"/>
            <a:ext cx="1803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E45F60-FB08-48F4-8114-6C6E35957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92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eigenvectors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Computers can find an x such that Ax=</a:t>
            </a:r>
            <a:r>
              <a:rPr lang="el-GR" altLang="zh-CN" dirty="0"/>
              <a:t> λ</a:t>
            </a:r>
            <a:r>
              <a:rPr lang="en-US" altLang="zh-CN" dirty="0"/>
              <a:t>x using this iterative algorithm: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x=random unit vector</a:t>
            </a:r>
          </a:p>
          <a:p>
            <a:pPr lvl="1"/>
            <a:r>
              <a:rPr lang="en-US" altLang="zh-CN" dirty="0"/>
              <a:t>while(x hasn’t converged)</a:t>
            </a:r>
          </a:p>
          <a:p>
            <a:pPr lvl="2"/>
            <a:r>
              <a:rPr lang="en-US" altLang="zh-CN" dirty="0"/>
              <a:t>x=Ax</a:t>
            </a:r>
          </a:p>
          <a:p>
            <a:pPr lvl="2"/>
            <a:r>
              <a:rPr lang="en-US" altLang="zh-CN" dirty="0"/>
              <a:t>normalize x </a:t>
            </a:r>
          </a:p>
          <a:p>
            <a:endParaRPr lang="en-US" altLang="zh-CN" dirty="0"/>
          </a:p>
          <a:p>
            <a:r>
              <a:rPr lang="en-US" altLang="zh-CN" dirty="0"/>
              <a:t>x will quickly converge to an eigenvector</a:t>
            </a:r>
          </a:p>
          <a:p>
            <a:r>
              <a:rPr lang="en-US" altLang="zh-CN" dirty="0"/>
              <a:t>Some simple modifications will let this algorithm find all eigenvectors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1B2620-ADF2-4D59-AD5B-F4A10B91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546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SVD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11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Eigenvectors are for square matrices, but SVD is for all matrices</a:t>
            </a:r>
          </a:p>
          <a:p>
            <a:r>
              <a:rPr lang="en-US" altLang="zh-CN" dirty="0"/>
              <a:t>To do </a:t>
            </a:r>
            <a:r>
              <a:rPr lang="en-US" altLang="zh-CN" dirty="0" err="1"/>
              <a:t>svd</a:t>
            </a:r>
            <a:r>
              <a:rPr lang="en-US" altLang="zh-CN" dirty="0"/>
              <a:t>(A), computers can do this:</a:t>
            </a:r>
          </a:p>
          <a:p>
            <a:pPr lvl="1"/>
            <a:r>
              <a:rPr lang="en-US" altLang="zh-CN" dirty="0"/>
              <a:t>Take eigenvectors of AA</a:t>
            </a:r>
            <a:r>
              <a:rPr lang="en-US" altLang="zh-CN" baseline="30000" dirty="0"/>
              <a:t>T </a:t>
            </a:r>
            <a:r>
              <a:rPr lang="en-US" altLang="zh-CN" dirty="0"/>
              <a:t>(matrix is always square). </a:t>
            </a:r>
          </a:p>
          <a:p>
            <a:pPr lvl="2"/>
            <a:r>
              <a:rPr lang="en-US" altLang="zh-CN" dirty="0"/>
              <a:t>These eigenvectors are the columns of </a:t>
            </a:r>
            <a:r>
              <a:rPr lang="en-US" altLang="zh-CN" b="1" dirty="0"/>
              <a:t>U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dirty="0"/>
              <a:t>Square root of eigen</a:t>
            </a:r>
            <a:r>
              <a:rPr lang="en-US" altLang="zh-CN" i="1" dirty="0"/>
              <a:t>values</a:t>
            </a:r>
            <a:r>
              <a:rPr lang="en-US" altLang="zh-CN" dirty="0"/>
              <a:t> are the singular values (the entries of </a:t>
            </a:r>
            <a:r>
              <a:rPr lang="el-GR" altLang="zh-CN" b="1" dirty="0"/>
              <a:t>Σ</a:t>
            </a:r>
            <a:r>
              <a:rPr lang="en-US" altLang="zh-CN" dirty="0"/>
              <a:t>).</a:t>
            </a:r>
            <a:endParaRPr lang="en-US" altLang="zh-CN" baseline="30000" dirty="0"/>
          </a:p>
          <a:p>
            <a:pPr lvl="1"/>
            <a:r>
              <a:rPr lang="en-US" altLang="zh-CN" dirty="0"/>
              <a:t>Take eigenvectors of A</a:t>
            </a:r>
            <a:r>
              <a:rPr lang="en-US" altLang="zh-CN" baseline="30000" dirty="0"/>
              <a:t>T</a:t>
            </a:r>
            <a:r>
              <a:rPr lang="en-US" altLang="zh-CN" dirty="0"/>
              <a:t>A (matrix is always square). </a:t>
            </a:r>
          </a:p>
          <a:p>
            <a:pPr lvl="2"/>
            <a:r>
              <a:rPr lang="en-US" altLang="zh-CN" dirty="0"/>
              <a:t>These eigenvectors are columns of </a:t>
            </a:r>
            <a:r>
              <a:rPr lang="en-US" altLang="zh-CN" b="1" dirty="0"/>
              <a:t>V</a:t>
            </a:r>
            <a:r>
              <a:rPr lang="en-US" altLang="zh-CN" dirty="0"/>
              <a:t> (or rows of </a:t>
            </a:r>
            <a:r>
              <a:rPr lang="en-US" altLang="zh-CN" b="1" dirty="0"/>
              <a:t>V</a:t>
            </a:r>
            <a:r>
              <a:rPr lang="en-US" altLang="zh-CN" b="1" baseline="30000" dirty="0"/>
              <a:t>T</a:t>
            </a:r>
            <a:r>
              <a:rPr lang="en-US" altLang="zh-C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3F53E1-B170-417B-AEE4-8AABE780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688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SVD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854"/>
            <a:ext cx="8229600" cy="3230562"/>
          </a:xfrm>
        </p:spPr>
        <p:txBody>
          <a:bodyPr>
            <a:normAutofit/>
          </a:bodyPr>
          <a:lstStyle/>
          <a:p>
            <a:r>
              <a:rPr lang="en-US" altLang="zh-CN" dirty="0"/>
              <a:t>Moral of the story: SVD is fast, even for large matrices</a:t>
            </a:r>
          </a:p>
          <a:p>
            <a:r>
              <a:rPr lang="en-US" altLang="zh-CN" dirty="0"/>
              <a:t>It’s useful for a lot of stuff</a:t>
            </a:r>
          </a:p>
          <a:p>
            <a:r>
              <a:rPr lang="en-US" altLang="zh-CN" dirty="0"/>
              <a:t>There are also other algorithms to compute SVD or part of the SVD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315E33-E432-4654-BC0C-DF20BADB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Basic 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We will discuss:</a:t>
            </a:r>
          </a:p>
          <a:p>
            <a:pPr lvl="1"/>
            <a:r>
              <a:rPr lang="en-US" altLang="zh-CN" dirty="0"/>
              <a:t>Addition</a:t>
            </a:r>
          </a:p>
          <a:p>
            <a:pPr lvl="1"/>
            <a:r>
              <a:rPr lang="en-US" altLang="zh-CN" dirty="0"/>
              <a:t>Scaling</a:t>
            </a:r>
          </a:p>
          <a:p>
            <a:pPr lvl="1"/>
            <a:r>
              <a:rPr lang="en-US" altLang="zh-CN" dirty="0"/>
              <a:t>Dot product</a:t>
            </a:r>
          </a:p>
          <a:p>
            <a:pPr lvl="1"/>
            <a:r>
              <a:rPr lang="en-US" altLang="zh-CN" dirty="0"/>
              <a:t>Multiplication</a:t>
            </a:r>
          </a:p>
          <a:p>
            <a:pPr lvl="1"/>
            <a:r>
              <a:rPr lang="en-US" altLang="zh-CN" dirty="0"/>
              <a:t>Transpose</a:t>
            </a:r>
          </a:p>
          <a:p>
            <a:pPr lvl="1"/>
            <a:r>
              <a:rPr lang="en-US" altLang="zh-CN" dirty="0"/>
              <a:t>Inverse / pseudoinverse</a:t>
            </a:r>
          </a:p>
          <a:p>
            <a:pPr lvl="1"/>
            <a:r>
              <a:rPr lang="en-US" altLang="zh-CN" dirty="0"/>
              <a:t>Determinant / trace</a:t>
            </a: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4-Apr-22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02A066-F292-4506-B595-F708A61D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862"/>
            <a:ext cx="9144000" cy="74613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\in \mathbb{R}^{n \times 1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x}^T \mathbf{y} =&#10;\begin{bmatrix}&#10;x_1 &amp; \dots &amp; x_n&#10;\end{bmatrix}&#10;\begin{bmatrix}&#10;y_1 \\ \vdots \\ y_n&#10;\end{bmatrix}&#10;= \sum_{i=1}^n x_i y_i \qquad (\textrm{scalar})$ 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det}(\mathbf{A})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 &amp; b \\&#10;c &amp; d&#10;\end{bmatrix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det}(\mathbf{A}) = ad - bc$ 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textrm{det}(\mathbf{A} \mathbf{B}) &amp;= \textrm{det}(\mathbf{B} \mathbf{A}) \\&#10;\textrm{det}(\mathbf{A}^{-1}) &amp;= \frac{1}{\textrm{det}(\mathbf{A})} \\&#10;\textrm{det}(\mathbf{A}^T) &amp;= \textrm{det}(\mathbf{A}) \\&#10;\textrm{det}(\mathbf{A}) = 0 &amp; \Leftrightarrow \mathbf{A} \textrm{  is singular} &#10;\end{align*}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tr}(\mathbf{A}) = \textrm{sum of diagonal elements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textrm{tr} (\mathbf{A} \mathbf{B}) &#10;&amp; = \textrm{tr} (\mathbf{B} \mathbf{A}) \\&#10;\textrm{tr} (\mathbf{A} + \mathbf{B})&#10;&amp; = \textrm{tr}(\mathbf{A}) + \textrm{tr} (\mathbf{B})&#10;\end{align*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^T = \mathbf{A}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^T = -\mathbf{A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(\mathbf{A}^{-1})^{-1} &amp;= \mathbf{A} \\&#10;(\mathbf{A} \mathbf{B})^{-1} &amp;= \mathbf{B}^{-1} \mathbf{A}^{-1} \\&#10;\mathbf{A}^{-T} &amp; \triangleq (\mathbf{A}^{T})^{-1} = (\mathbf{A}^{-1})^T &#10;\end{align*}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\textrm{col-rank}(\mathbf{A}) &amp;= &#10;\textrm{ the maximum number of linearly independent column vectors of } \mathbf{A} \\&#10;\textrm{row-rank}(\mathbf{A}) &amp;= &#10;\textrm{ the maximum number of linearly independent row vectors of } \mathbf{A} &#10;\end{align*}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rank}(\mathbf{A})\triangleq \textrm{col-rank}(\mathbf{A})= \textrm{row-rank}(\mathbf{A})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\in \mathbb{R}^{1 \times n}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= &#10;\begin{bmatrix}&#10;v_1 &amp; v_2 &amp; \dots &amp; v_n&#10;\end{bmatrix}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T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_{11} &amp; a_{12} &amp; a_{13} &amp; \dots &amp; a_{1n} \\&#10;a_{21} &amp; a_{22} &amp; a_{23} &amp; \dots &amp; a_{2n} \\&#10;\vdots &amp; &amp; &amp; &amp; \vdots \\&#10;a_{m1} &amp; a_{m2} &amp; a_{m3} &amp; \dots &amp; a_{mn}&#10;\end{bmatrix}$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\in \mathbb{R}^{m \times n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m = n$&#10;&#10;&#10;\end{document}"/>
  <p:tag name="IGUANATEXSIZE" val="20"/>
</p:tagLst>
</file>

<file path=ppt/theme/theme1.xml><?xml version="1.0" encoding="utf-8"?>
<a:theme xmlns:a="http://schemas.openxmlformats.org/drawingml/2006/main" name="HITs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5556</TotalTime>
  <Words>3555</Words>
  <Application>Microsoft Macintosh PowerPoint</Application>
  <PresentationFormat>On-screen Show (4:3)</PresentationFormat>
  <Paragraphs>650</Paragraphs>
  <Slides>82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隶书</vt:lpstr>
      <vt:lpstr>Arial</vt:lpstr>
      <vt:lpstr>Calibri</vt:lpstr>
      <vt:lpstr>Cambria Math</vt:lpstr>
      <vt:lpstr>Courier New</vt:lpstr>
      <vt:lpstr>Futura Bk BT</vt:lpstr>
      <vt:lpstr>Geneva</vt:lpstr>
      <vt:lpstr>Helvetica</vt:lpstr>
      <vt:lpstr>Times New Roman</vt:lpstr>
      <vt:lpstr>Wingdings</vt:lpstr>
      <vt:lpstr>HITsz</vt:lpstr>
      <vt:lpstr>Equation</vt:lpstr>
      <vt:lpstr>Lecture 2:  Linear Algebra Primer</vt:lpstr>
      <vt:lpstr>Outline</vt:lpstr>
      <vt:lpstr>Vector</vt:lpstr>
      <vt:lpstr>Vector</vt:lpstr>
      <vt:lpstr>Vectors have two main uses</vt:lpstr>
      <vt:lpstr>Matrix</vt:lpstr>
      <vt:lpstr>Images</vt:lpstr>
      <vt:lpstr>Color Images</vt:lpstr>
      <vt:lpstr>Basic 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PowerPoint Presentation</vt:lpstr>
      <vt:lpstr>PowerPoint Presentation</vt:lpstr>
      <vt:lpstr>Special Matrices</vt:lpstr>
      <vt:lpstr>Special Matrices</vt:lpstr>
      <vt:lpstr>Outline</vt:lpstr>
      <vt:lpstr>Transformation</vt:lpstr>
      <vt:lpstr>Rotation</vt:lpstr>
      <vt:lpstr>Rotation</vt:lpstr>
      <vt:lpstr>Rotation</vt:lpstr>
      <vt:lpstr>Rotation</vt:lpstr>
      <vt:lpstr>2D Rotation Matrix Formula</vt:lpstr>
      <vt:lpstr>Transformation Matrices</vt:lpstr>
      <vt:lpstr>Homogeneous system</vt:lpstr>
      <vt:lpstr>Homogeneous system</vt:lpstr>
      <vt:lpstr>Homogeneous system</vt:lpstr>
      <vt:lpstr>Homogeneous system</vt:lpstr>
      <vt:lpstr>2D Translation</vt:lpstr>
      <vt:lpstr>PowerPoint Presentation</vt:lpstr>
      <vt:lpstr>Scaling</vt:lpstr>
      <vt:lpstr>Scaling Equation</vt:lpstr>
      <vt:lpstr>Scaling &amp; Translating</vt:lpstr>
      <vt:lpstr>Scaling &amp; Translating</vt:lpstr>
      <vt:lpstr>Translating &amp; Scaling   != Scaling &amp; Translating</vt:lpstr>
      <vt:lpstr>Rotation</vt:lpstr>
      <vt:lpstr>Rotation Equations</vt:lpstr>
      <vt:lpstr>Rotation Matrix Properties</vt:lpstr>
      <vt:lpstr>Properties</vt:lpstr>
      <vt:lpstr>Rotation+ Scaling +Translation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  <vt:lpstr>Linear independence</vt:lpstr>
      <vt:lpstr>Linear independence</vt:lpstr>
      <vt:lpstr>Matrix rank</vt:lpstr>
      <vt:lpstr>Matrix rank</vt:lpstr>
      <vt:lpstr>Matrix rank</vt:lpstr>
      <vt:lpstr>Outline</vt:lpstr>
      <vt:lpstr>Singular Value Decomposition (SVD)</vt:lpstr>
      <vt:lpstr>Singular Value Decomposition (SVD)</vt:lpstr>
      <vt:lpstr>Singular Value Decomposition (SVD)</vt:lpstr>
      <vt:lpstr>Singular Value Decomposition (SVD)</vt:lpstr>
      <vt:lpstr>SVD Applications</vt:lpstr>
      <vt:lpstr>SVD Applications</vt:lpstr>
      <vt:lpstr>SVD Applications</vt:lpstr>
      <vt:lpstr>SVD Applications</vt:lpstr>
      <vt:lpstr>SVD Applications</vt:lpstr>
      <vt:lpstr>SVD Applications</vt:lpstr>
      <vt:lpstr>Principal Component Analysis</vt:lpstr>
      <vt:lpstr>Principal Component Analysis</vt:lpstr>
      <vt:lpstr>PCA for Images - Setup</vt:lpstr>
      <vt:lpstr>PCA for images</vt:lpstr>
      <vt:lpstr>What if we have 32 instances of images</vt:lpstr>
      <vt:lpstr>PCA: graphical illustration</vt:lpstr>
      <vt:lpstr>PCA for images</vt:lpstr>
      <vt:lpstr>Approximation by 4 principal components only</vt:lpstr>
      <vt:lpstr>Reconstruction fidelity, 4 components</vt:lpstr>
      <vt:lpstr>Reconstruction fidelity, original</vt:lpstr>
      <vt:lpstr>PCA for Images - Drawbacks</vt:lpstr>
      <vt:lpstr>Addendum: How is SVD computed?</vt:lpstr>
      <vt:lpstr>Eigenvector definition</vt:lpstr>
      <vt:lpstr>Finding eigenvectors</vt:lpstr>
      <vt:lpstr>Finding SVD</vt:lpstr>
      <vt:lpstr>Finding SVD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What is CV?</dc:title>
  <dc:creator>feifeili</dc:creator>
  <cp:lastModifiedBy>Su Jingyong</cp:lastModifiedBy>
  <cp:revision>428</cp:revision>
  <dcterms:created xsi:type="dcterms:W3CDTF">2010-12-21T18:32:41Z</dcterms:created>
  <dcterms:modified xsi:type="dcterms:W3CDTF">2022-04-04T03:00:50Z</dcterms:modified>
</cp:coreProperties>
</file>