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372" r:id="rId2"/>
    <p:sldId id="375" r:id="rId3"/>
    <p:sldId id="376" r:id="rId4"/>
    <p:sldId id="377" r:id="rId5"/>
    <p:sldId id="256" r:id="rId6"/>
    <p:sldId id="311" r:id="rId7"/>
    <p:sldId id="257" r:id="rId8"/>
    <p:sldId id="366" r:id="rId9"/>
    <p:sldId id="258" r:id="rId10"/>
    <p:sldId id="259" r:id="rId11"/>
    <p:sldId id="260" r:id="rId12"/>
    <p:sldId id="261" r:id="rId13"/>
    <p:sldId id="374" r:id="rId14"/>
    <p:sldId id="380" r:id="rId15"/>
    <p:sldId id="313" r:id="rId16"/>
    <p:sldId id="262" r:id="rId17"/>
    <p:sldId id="263" r:id="rId18"/>
    <p:sldId id="264" r:id="rId19"/>
    <p:sldId id="265" r:id="rId20"/>
    <p:sldId id="314" r:id="rId21"/>
    <p:sldId id="266" r:id="rId22"/>
    <p:sldId id="404" r:id="rId23"/>
    <p:sldId id="267" r:id="rId24"/>
    <p:sldId id="268" r:id="rId25"/>
    <p:sldId id="400" r:id="rId26"/>
    <p:sldId id="401" r:id="rId27"/>
    <p:sldId id="405" r:id="rId28"/>
    <p:sldId id="269" r:id="rId29"/>
    <p:sldId id="406" r:id="rId30"/>
    <p:sldId id="402" r:id="rId31"/>
    <p:sldId id="403" r:id="rId32"/>
    <p:sldId id="407" r:id="rId33"/>
    <p:sldId id="408" r:id="rId34"/>
    <p:sldId id="409" r:id="rId35"/>
    <p:sldId id="410" r:id="rId36"/>
    <p:sldId id="411" r:id="rId37"/>
    <p:sldId id="412" r:id="rId38"/>
    <p:sldId id="413" r:id="rId39"/>
    <p:sldId id="414" r:id="rId40"/>
    <p:sldId id="415" r:id="rId41"/>
    <p:sldId id="416" r:id="rId42"/>
    <p:sldId id="417" r:id="rId43"/>
    <p:sldId id="322" r:id="rId44"/>
    <p:sldId id="395" r:id="rId45"/>
    <p:sldId id="394" r:id="rId46"/>
    <p:sldId id="396" r:id="rId47"/>
    <p:sldId id="397" r:id="rId48"/>
    <p:sldId id="398" r:id="rId49"/>
    <p:sldId id="324" r:id="rId50"/>
    <p:sldId id="329" r:id="rId51"/>
    <p:sldId id="325" r:id="rId52"/>
    <p:sldId id="326" r:id="rId53"/>
    <p:sldId id="327" r:id="rId54"/>
    <p:sldId id="328" r:id="rId55"/>
    <p:sldId id="283" r:id="rId56"/>
    <p:sldId id="330" r:id="rId57"/>
    <p:sldId id="284" r:id="rId58"/>
    <p:sldId id="337" r:id="rId59"/>
    <p:sldId id="338" r:id="rId60"/>
    <p:sldId id="339" r:id="rId61"/>
    <p:sldId id="285" r:id="rId62"/>
    <p:sldId id="331" r:id="rId63"/>
    <p:sldId id="309" r:id="rId64"/>
    <p:sldId id="340" r:id="rId65"/>
    <p:sldId id="332" r:id="rId66"/>
    <p:sldId id="286" r:id="rId67"/>
    <p:sldId id="343" r:id="rId68"/>
    <p:sldId id="354" r:id="rId69"/>
    <p:sldId id="347" r:id="rId70"/>
    <p:sldId id="422" r:id="rId71"/>
    <p:sldId id="423" r:id="rId72"/>
    <p:sldId id="424" r:id="rId73"/>
    <p:sldId id="425" r:id="rId74"/>
    <p:sldId id="426" r:id="rId75"/>
    <p:sldId id="418" r:id="rId76"/>
    <p:sldId id="419" r:id="rId77"/>
    <p:sldId id="420" r:id="rId78"/>
    <p:sldId id="421" r:id="rId79"/>
    <p:sldId id="359" r:id="rId80"/>
    <p:sldId id="355" r:id="rId81"/>
    <p:sldId id="365" r:id="rId82"/>
    <p:sldId id="362" r:id="rId83"/>
    <p:sldId id="363" r:id="rId84"/>
    <p:sldId id="369" r:id="rId85"/>
    <p:sldId id="364" r:id="rId86"/>
    <p:sldId id="353" r:id="rId8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33CCCC"/>
    <a:srgbClr val="66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86" autoAdjust="0"/>
  </p:normalViewPr>
  <p:slideViewPr>
    <p:cSldViewPr snapToGrid="0">
      <p:cViewPr varScale="1">
        <p:scale>
          <a:sx n="86" d="100"/>
          <a:sy n="86" d="100"/>
        </p:scale>
        <p:origin x="99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5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915294-495C-49C1-A6A9-8987064A94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287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37F8C34-B48E-4497-83DB-EA319780D2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94080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019ACB-E7E2-4363-8BF8-14BFA58C3595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87585B-98B6-4862-8F07-26EEE00C5907}" type="slidenum">
              <a:rPr lang="zh-CN" altLang="en-US" smtClean="0"/>
              <a:pPr/>
              <a:t>16</a:t>
            </a:fld>
            <a:endParaRPr lang="en-US" altLang="zh-CN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0DEF15-D09B-46E4-8C4E-A7299AA14071}" type="slidenum">
              <a:rPr lang="zh-CN" altLang="en-US" smtClean="0"/>
              <a:pPr/>
              <a:t>17</a:t>
            </a:fld>
            <a:endParaRPr lang="en-US" altLang="zh-CN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959B63-0C7D-40B3-8A7C-A184748BE3ED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4E38A-CDA0-4412-9F51-71EBA4C77060}" type="slidenum">
              <a:rPr lang="zh-CN" altLang="en-US" smtClean="0"/>
              <a:pPr/>
              <a:t>19</a:t>
            </a:fld>
            <a:endParaRPr lang="en-US" altLang="zh-CN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181562-2CFA-480D-8257-58650BCD07A2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A40A2B-48CE-4D33-96D8-7ECAFAFD306E}" type="slidenum">
              <a:rPr lang="zh-CN" altLang="en-US" smtClean="0"/>
              <a:pPr/>
              <a:t>21</a:t>
            </a:fld>
            <a:endParaRPr lang="en-US" altLang="zh-CN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2FEFEA-6A71-49F0-B37E-94012524BE40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560553-CEB4-4AA7-862F-06AA78FA7B08}" type="slidenum">
              <a:rPr lang="zh-CN" altLang="en-US" smtClean="0"/>
              <a:pPr/>
              <a:t>24</a:t>
            </a:fld>
            <a:endParaRPr lang="en-US" altLang="zh-CN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C0C1AE-1823-437F-9D49-4F687848D656}" type="slidenum">
              <a:rPr lang="zh-CN" altLang="en-US" smtClean="0"/>
              <a:pPr/>
              <a:t>28</a:t>
            </a:fld>
            <a:endParaRPr lang="en-US" altLang="zh-CN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92DB49-970B-4FA5-B60E-BDCC64C74503}" type="slidenum">
              <a:rPr lang="zh-CN" altLang="en-US" smtClean="0"/>
              <a:pPr/>
              <a:t>43</a:t>
            </a:fld>
            <a:endParaRPr lang="en-US" altLang="zh-CN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EC4F9-E9E7-4EBA-9693-3C67B68E152B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D5D105-20C2-4DD6-AFA9-633FADA75B33}" type="slidenum">
              <a:rPr lang="zh-CN" altLang="en-US" smtClean="0"/>
              <a:pPr/>
              <a:t>44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0AFEA9-FFFA-4D4B-A57C-A3A32BB361BF}" type="slidenum">
              <a:rPr lang="zh-CN" altLang="en-US" smtClean="0"/>
              <a:pPr/>
              <a:t>49</a:t>
            </a:fld>
            <a:endParaRPr lang="en-US" altLang="zh-CN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21F74-60E1-499E-B7BB-FE33F83B3526}" type="slidenum">
              <a:rPr lang="zh-CN" altLang="en-US" smtClean="0"/>
              <a:pPr/>
              <a:t>50</a:t>
            </a:fld>
            <a:endParaRPr lang="en-US" altLang="zh-CN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C46684-3449-47CF-B295-97A6863A2219}" type="slidenum">
              <a:rPr lang="zh-CN" altLang="en-US" smtClean="0"/>
              <a:pPr/>
              <a:t>51</a:t>
            </a:fld>
            <a:endParaRPr lang="en-US" altLang="zh-CN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21F2DA-ACD9-4418-AA75-B43FCDEF1E69}" type="slidenum">
              <a:rPr lang="zh-CN" altLang="en-US" smtClean="0"/>
              <a:pPr/>
              <a:t>52</a:t>
            </a:fld>
            <a:endParaRPr lang="en-US" altLang="zh-CN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8F1C3-10BA-49D1-A649-E504FD82BBAD}" type="slidenum">
              <a:rPr lang="zh-CN" altLang="en-US" smtClean="0"/>
              <a:pPr/>
              <a:t>53</a:t>
            </a:fld>
            <a:endParaRPr lang="en-US" altLang="zh-CN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D9F360-13FB-4576-BE93-611C932306A0}" type="slidenum">
              <a:rPr lang="zh-CN" altLang="en-US" smtClean="0"/>
              <a:pPr/>
              <a:t>54</a:t>
            </a:fld>
            <a:endParaRPr lang="en-US" altLang="zh-CN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5C1962-BC0D-42F9-93DD-4EF30C74BE0D}" type="slidenum">
              <a:rPr lang="zh-CN" altLang="en-US" smtClean="0"/>
              <a:pPr/>
              <a:t>55</a:t>
            </a:fld>
            <a:endParaRPr lang="en-US" altLang="zh-CN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8D7CAB-B36D-4082-B3E3-2F2F6AB66284}" type="slidenum">
              <a:rPr lang="zh-CN" altLang="en-US" smtClean="0"/>
              <a:pPr/>
              <a:t>56</a:t>
            </a:fld>
            <a:endParaRPr lang="en-US" altLang="zh-CN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EACD1D-BAF0-4B12-A2C0-FDE9B8458323}" type="slidenum">
              <a:rPr lang="zh-CN" altLang="en-US" smtClean="0"/>
              <a:pPr/>
              <a:t>57</a:t>
            </a:fld>
            <a:endParaRPr lang="en-US" altLang="zh-CN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6522F1-8F67-437B-ACE6-B9EE0DA9CB6C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2D5382-832B-4F19-B665-64F92D4B6357}" type="slidenum">
              <a:rPr lang="zh-CN" altLang="en-US" smtClean="0"/>
              <a:pPr/>
              <a:t>58</a:t>
            </a:fld>
            <a:endParaRPr lang="en-US" altLang="zh-CN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C03AD1-92C8-4FFD-9D7C-D46446E08CEF}" type="slidenum">
              <a:rPr lang="zh-CN" altLang="en-US" smtClean="0"/>
              <a:pPr/>
              <a:t>59</a:t>
            </a:fld>
            <a:endParaRPr lang="en-US" altLang="zh-CN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4DABA1-1937-4BC8-889D-4D91C9C4881F}" type="slidenum">
              <a:rPr lang="zh-CN" altLang="en-US" smtClean="0"/>
              <a:pPr/>
              <a:t>60</a:t>
            </a:fld>
            <a:endParaRPr lang="en-US" altLang="zh-CN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12EC27-A3CA-4ACC-816E-47C3F11CE6EE}" type="slidenum">
              <a:rPr lang="zh-CN" altLang="en-US" smtClean="0"/>
              <a:pPr/>
              <a:t>61</a:t>
            </a:fld>
            <a:endParaRPr lang="en-US" altLang="zh-CN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4C57C-8115-4718-BC6A-416063FB1EFE}" type="slidenum">
              <a:rPr lang="zh-CN" altLang="en-US" smtClean="0"/>
              <a:pPr/>
              <a:t>62</a:t>
            </a:fld>
            <a:endParaRPr lang="en-US" altLang="zh-CN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A0F613-A286-4589-988E-8901972C3C39}" type="slidenum">
              <a:rPr lang="zh-CN" altLang="en-US" smtClean="0"/>
              <a:pPr/>
              <a:t>63</a:t>
            </a:fld>
            <a:endParaRPr lang="en-US" altLang="zh-CN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1DC9F9-FCB7-4BB4-8A87-FC718B45A72F}" type="slidenum">
              <a:rPr lang="zh-CN" altLang="en-US" smtClean="0"/>
              <a:pPr/>
              <a:t>64</a:t>
            </a:fld>
            <a:endParaRPr lang="en-US" altLang="zh-CN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D3EBEC-5CEB-43B3-AD44-53AAFE92F4CC}" type="slidenum">
              <a:rPr lang="zh-CN" altLang="en-US" smtClean="0"/>
              <a:pPr/>
              <a:t>65</a:t>
            </a:fld>
            <a:endParaRPr lang="en-US" altLang="zh-CN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63112E-AE75-4AF5-B601-176F6F0134E4}" type="slidenum">
              <a:rPr lang="zh-CN" altLang="en-US" smtClean="0"/>
              <a:pPr/>
              <a:t>66</a:t>
            </a:fld>
            <a:endParaRPr lang="en-US" altLang="zh-CN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FBBDF-9371-46B3-97D1-36D4D8A5D170}" type="slidenum">
              <a:rPr lang="zh-CN" altLang="en-US" smtClean="0"/>
              <a:pPr/>
              <a:t>67</a:t>
            </a:fld>
            <a:endParaRPr lang="en-US" altLang="zh-CN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203205-F3CF-41F2-8137-F1385F82EA98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36845-5D11-4B76-AB30-44A6C0A9B5E8}" type="slidenum">
              <a:rPr lang="zh-CN" altLang="en-US" smtClean="0"/>
              <a:pPr/>
              <a:t>68</a:t>
            </a:fld>
            <a:endParaRPr lang="en-US" altLang="zh-CN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A74983-5E06-4D10-8D29-01C095F5CD0C}" type="slidenum">
              <a:rPr lang="zh-CN" altLang="en-US" smtClean="0"/>
              <a:pPr/>
              <a:t>69</a:t>
            </a:fld>
            <a:endParaRPr lang="en-US" altLang="zh-CN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509EB9-6453-4AA5-AC9D-F25B6F89FA92}" type="slidenum">
              <a:rPr lang="zh-CN" altLang="en-US" smtClean="0"/>
              <a:pPr/>
              <a:t>79</a:t>
            </a:fld>
            <a:endParaRPr lang="en-US" altLang="zh-CN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34510-6531-4023-8BD8-1C688C2DAB63}" type="slidenum">
              <a:rPr lang="zh-CN" altLang="en-US" smtClean="0"/>
              <a:pPr/>
              <a:t>80</a:t>
            </a:fld>
            <a:endParaRPr lang="en-US" altLang="zh-CN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55950-697F-4F43-9F2B-50FBB245C563}" type="slidenum">
              <a:rPr lang="zh-CN" altLang="en-US" smtClean="0"/>
              <a:pPr/>
              <a:t>81</a:t>
            </a:fld>
            <a:endParaRPr lang="en-US" altLang="zh-CN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71D2E8-1A12-4038-B354-7E93D89E4EAF}" type="slidenum">
              <a:rPr lang="zh-CN" altLang="en-US" smtClean="0"/>
              <a:pPr/>
              <a:t>82</a:t>
            </a:fld>
            <a:endParaRPr lang="en-US" altLang="zh-CN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22F21D-A1FE-4512-9BD8-B639CD4FB304}" type="slidenum">
              <a:rPr lang="zh-CN" altLang="en-US" smtClean="0"/>
              <a:pPr/>
              <a:t>83</a:t>
            </a:fld>
            <a:endParaRPr lang="en-US" altLang="zh-CN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E0F068-16B1-44D8-BDD9-9A9632369D90}" type="slidenum">
              <a:rPr lang="zh-CN" altLang="en-US" smtClean="0"/>
              <a:pPr/>
              <a:t>84</a:t>
            </a:fld>
            <a:endParaRPr lang="en-US" altLang="zh-CN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892D76-61DC-4ED0-A143-D36D2219E7F0}" type="slidenum">
              <a:rPr lang="zh-CN" altLang="en-US" smtClean="0"/>
              <a:pPr/>
              <a:t>85</a:t>
            </a:fld>
            <a:endParaRPr lang="en-US" altLang="zh-CN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FF672E-A91C-40C5-B163-0CAC9F3A09AC}" type="slidenum">
              <a:rPr lang="zh-CN" altLang="en-US" smtClean="0"/>
              <a:pPr/>
              <a:t>86</a:t>
            </a:fld>
            <a:endParaRPr lang="en-US" altLang="zh-CN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07B727-C26A-4F67-8B27-4575B76EA5E6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72F7BD-EF0B-4840-AC5C-39D760821670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B94FC2-F7B9-4D3A-AD0B-5361D75000E9}" type="slidenum">
              <a:rPr lang="zh-CN" altLang="en-US" smtClean="0"/>
              <a:pPr/>
              <a:t>11</a:t>
            </a:fld>
            <a:endParaRPr lang="en-US" altLang="zh-CN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C1ABD5-D85F-4807-BCAB-308EFFE275A5}" type="slidenum">
              <a:rPr lang="zh-CN" altLang="en-US" smtClean="0"/>
              <a:pPr/>
              <a:t>12</a:t>
            </a:fld>
            <a:endParaRPr lang="en-US" altLang="zh-CN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07EE4B-2DF9-45B2-ABC4-80C43F66AFCB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 </a:t>
            </a:r>
            <a:r>
              <a:rPr lang="en-US" altLang="zh-CN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23CCB4AB-7FDB-4A88-B6F6-09056E39E4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 </a:t>
            </a:r>
            <a:r>
              <a:rPr lang="en-US" altLang="zh-CN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27398A52-0560-4120-AF37-D3EF50E413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 </a:t>
            </a:r>
            <a:r>
              <a:rPr lang="en-US" altLang="zh-CN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C2E5A96D-35DE-4DD4-9BD7-D6C09E7654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 </a:t>
            </a:r>
            <a:r>
              <a:rPr lang="en-US" altLang="zh-CN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6C316796-0AC5-4A34-943A-53203A69B8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 </a:t>
            </a:r>
            <a:r>
              <a:rPr lang="en-US" altLang="zh-CN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9877F93C-6B93-4120-88AC-2A9D85C117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 </a:t>
            </a:r>
            <a:r>
              <a:rPr lang="en-US" altLang="zh-CN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9E7F41FB-0A80-4CE7-9305-F5677D3326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 </a:t>
            </a:r>
            <a:r>
              <a:rPr lang="en-US" altLang="zh-CN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593AD9DD-559C-4974-B253-DD7956ED51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 </a:t>
            </a:r>
            <a:r>
              <a:rPr lang="en-US" altLang="zh-CN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5C84F033-46C7-4A9D-8EDD-39C850A893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 </a:t>
            </a:r>
            <a:r>
              <a:rPr lang="en-US" altLang="zh-CN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EC158895-46FC-432C-A884-6C4FF0C73C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 </a:t>
            </a:r>
            <a:r>
              <a:rPr lang="en-US" altLang="zh-CN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9AD4AD55-120A-4BB4-BD6A-44C4AEAAD0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 </a:t>
            </a:r>
            <a:r>
              <a:rPr lang="en-US" altLang="zh-CN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B86DF456-76B6-4896-AF79-87875897DA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 </a:t>
            </a:r>
            <a:r>
              <a:rPr lang="en-US" altLang="zh-CN"/>
              <a:t>Introduction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1-</a:t>
            </a:r>
            <a:fld id="{16331E37-E1D6-4ADF-8010-A5EE328FA0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.wmf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49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43.bin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46.bin"/><Relationship Id="rId20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8.bin"/><Relationship Id="rId11" Type="http://schemas.openxmlformats.org/officeDocument/2006/relationships/oleObject" Target="../embeddings/oleObject42.bin"/><Relationship Id="rId5" Type="http://schemas.openxmlformats.org/officeDocument/2006/relationships/image" Target="../media/image1.wmf"/><Relationship Id="rId15" Type="http://schemas.openxmlformats.org/officeDocument/2006/relationships/image" Target="../media/image3.wmf"/><Relationship Id="rId23" Type="http://schemas.openxmlformats.org/officeDocument/2006/relationships/oleObject" Target="../embeddings/oleObject51.bin"/><Relationship Id="rId10" Type="http://schemas.openxmlformats.org/officeDocument/2006/relationships/oleObject" Target="../embeddings/oleObject41.bin"/><Relationship Id="rId19" Type="http://schemas.openxmlformats.org/officeDocument/2006/relationships/oleObject" Target="../embeddings/oleObject48.bin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0.bin"/><Relationship Id="rId14" Type="http://schemas.openxmlformats.org/officeDocument/2006/relationships/oleObject" Target="../embeddings/oleObject45.bin"/><Relationship Id="rId22" Type="http://schemas.openxmlformats.org/officeDocument/2006/relationships/oleObject" Target="../embeddings/oleObject50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5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4.wmf"/><Relationship Id="rId3" Type="http://schemas.openxmlformats.org/officeDocument/2006/relationships/notesSlide" Target="../notesSlides/notesSlide10.xml"/><Relationship Id="rId21" Type="http://schemas.openxmlformats.org/officeDocument/2006/relationships/oleObject" Target="../embeddings/oleObject65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9.bin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62.bin"/><Relationship Id="rId20" Type="http://schemas.openxmlformats.org/officeDocument/2006/relationships/image" Target="../media/image5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4.bin"/><Relationship Id="rId11" Type="http://schemas.openxmlformats.org/officeDocument/2006/relationships/oleObject" Target="../embeddings/oleObject58.bin"/><Relationship Id="rId5" Type="http://schemas.openxmlformats.org/officeDocument/2006/relationships/image" Target="../media/image1.wmf"/><Relationship Id="rId15" Type="http://schemas.openxmlformats.org/officeDocument/2006/relationships/image" Target="../media/image3.wmf"/><Relationship Id="rId23" Type="http://schemas.openxmlformats.org/officeDocument/2006/relationships/oleObject" Target="../embeddings/oleObject67.bin"/><Relationship Id="rId10" Type="http://schemas.openxmlformats.org/officeDocument/2006/relationships/oleObject" Target="../embeddings/oleObject57.bin"/><Relationship Id="rId19" Type="http://schemas.openxmlformats.org/officeDocument/2006/relationships/oleObject" Target="../embeddings/oleObject64.bin"/><Relationship Id="rId4" Type="http://schemas.openxmlformats.org/officeDocument/2006/relationships/oleObject" Target="../embeddings/oleObject53.bin"/><Relationship Id="rId9" Type="http://schemas.openxmlformats.org/officeDocument/2006/relationships/oleObject" Target="../embeddings/oleObject56.bin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4.wmf"/><Relationship Id="rId3" Type="http://schemas.openxmlformats.org/officeDocument/2006/relationships/notesSlide" Target="../notesSlides/notesSlide11.xml"/><Relationship Id="rId21" Type="http://schemas.openxmlformats.org/officeDocument/2006/relationships/oleObject" Target="../embeddings/oleObject80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74.bin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77.bin"/><Relationship Id="rId20" Type="http://schemas.openxmlformats.org/officeDocument/2006/relationships/image" Target="../media/image5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9.bin"/><Relationship Id="rId11" Type="http://schemas.openxmlformats.org/officeDocument/2006/relationships/oleObject" Target="../embeddings/oleObject73.bin"/><Relationship Id="rId5" Type="http://schemas.openxmlformats.org/officeDocument/2006/relationships/image" Target="../media/image1.wmf"/><Relationship Id="rId15" Type="http://schemas.openxmlformats.org/officeDocument/2006/relationships/image" Target="../media/image3.wmf"/><Relationship Id="rId23" Type="http://schemas.openxmlformats.org/officeDocument/2006/relationships/oleObject" Target="../embeddings/oleObject82.bin"/><Relationship Id="rId10" Type="http://schemas.openxmlformats.org/officeDocument/2006/relationships/oleObject" Target="../embeddings/oleObject72.bin"/><Relationship Id="rId19" Type="http://schemas.openxmlformats.org/officeDocument/2006/relationships/oleObject" Target="../embeddings/oleObject79.bin"/><Relationship Id="rId4" Type="http://schemas.openxmlformats.org/officeDocument/2006/relationships/oleObject" Target="../embeddings/oleObject68.bin"/><Relationship Id="rId9" Type="http://schemas.openxmlformats.org/officeDocument/2006/relationships/oleObject" Target="../embeddings/oleObject71.bin"/><Relationship Id="rId14" Type="http://schemas.openxmlformats.org/officeDocument/2006/relationships/oleObject" Target="../embeddings/oleObject76.bin"/><Relationship Id="rId22" Type="http://schemas.openxmlformats.org/officeDocument/2006/relationships/oleObject" Target="../embeddings/oleObject8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4.wmf"/><Relationship Id="rId3" Type="http://schemas.openxmlformats.org/officeDocument/2006/relationships/notesSlide" Target="../notesSlides/notesSlide15.xml"/><Relationship Id="rId21" Type="http://schemas.openxmlformats.org/officeDocument/2006/relationships/oleObject" Target="../embeddings/oleObject95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89.bin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92.bin"/><Relationship Id="rId20" Type="http://schemas.openxmlformats.org/officeDocument/2006/relationships/image" Target="../media/image5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4.bin"/><Relationship Id="rId11" Type="http://schemas.openxmlformats.org/officeDocument/2006/relationships/oleObject" Target="../embeddings/oleObject88.bin"/><Relationship Id="rId5" Type="http://schemas.openxmlformats.org/officeDocument/2006/relationships/image" Target="../media/image1.wmf"/><Relationship Id="rId15" Type="http://schemas.openxmlformats.org/officeDocument/2006/relationships/image" Target="../media/image3.wmf"/><Relationship Id="rId23" Type="http://schemas.openxmlformats.org/officeDocument/2006/relationships/oleObject" Target="../embeddings/oleObject97.bin"/><Relationship Id="rId10" Type="http://schemas.openxmlformats.org/officeDocument/2006/relationships/oleObject" Target="../embeddings/oleObject87.bin"/><Relationship Id="rId19" Type="http://schemas.openxmlformats.org/officeDocument/2006/relationships/oleObject" Target="../embeddings/oleObject94.bin"/><Relationship Id="rId4" Type="http://schemas.openxmlformats.org/officeDocument/2006/relationships/oleObject" Target="../embeddings/oleObject83.bin"/><Relationship Id="rId9" Type="http://schemas.openxmlformats.org/officeDocument/2006/relationships/oleObject" Target="../embeddings/oleObject86.bin"/><Relationship Id="rId14" Type="http://schemas.openxmlformats.org/officeDocument/2006/relationships/oleObject" Target="../embeddings/oleObject91.bin"/><Relationship Id="rId22" Type="http://schemas.openxmlformats.org/officeDocument/2006/relationships/oleObject" Target="../embeddings/oleObject9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4.wmf"/><Relationship Id="rId3" Type="http://schemas.openxmlformats.org/officeDocument/2006/relationships/notesSlide" Target="../notesSlides/notesSlide16.xml"/><Relationship Id="rId21" Type="http://schemas.openxmlformats.org/officeDocument/2006/relationships/oleObject" Target="../embeddings/oleObject110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104.bin"/><Relationship Id="rId17" Type="http://schemas.openxmlformats.org/officeDocument/2006/relationships/oleObject" Target="../embeddings/oleObject108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07.bin"/><Relationship Id="rId20" Type="http://schemas.openxmlformats.org/officeDocument/2006/relationships/image" Target="../media/image5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9.bin"/><Relationship Id="rId11" Type="http://schemas.openxmlformats.org/officeDocument/2006/relationships/oleObject" Target="../embeddings/oleObject103.bin"/><Relationship Id="rId5" Type="http://schemas.openxmlformats.org/officeDocument/2006/relationships/image" Target="../media/image1.wmf"/><Relationship Id="rId15" Type="http://schemas.openxmlformats.org/officeDocument/2006/relationships/image" Target="../media/image3.wmf"/><Relationship Id="rId23" Type="http://schemas.openxmlformats.org/officeDocument/2006/relationships/oleObject" Target="../embeddings/oleObject112.bin"/><Relationship Id="rId10" Type="http://schemas.openxmlformats.org/officeDocument/2006/relationships/oleObject" Target="../embeddings/oleObject102.bin"/><Relationship Id="rId19" Type="http://schemas.openxmlformats.org/officeDocument/2006/relationships/oleObject" Target="../embeddings/oleObject109.bin"/><Relationship Id="rId4" Type="http://schemas.openxmlformats.org/officeDocument/2006/relationships/oleObject" Target="../embeddings/oleObject98.bin"/><Relationship Id="rId9" Type="http://schemas.openxmlformats.org/officeDocument/2006/relationships/oleObject" Target="../embeddings/oleObject101.bin"/><Relationship Id="rId14" Type="http://schemas.openxmlformats.org/officeDocument/2006/relationships/oleObject" Target="../embeddings/oleObject106.bin"/><Relationship Id="rId22" Type="http://schemas.openxmlformats.org/officeDocument/2006/relationships/oleObject" Target="../embeddings/oleObject11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17.bin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oleObject" Target="../embeddings/oleObject130.bin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oleObject" Target="../embeddings/oleObject1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3.bin"/><Relationship Id="rId10" Type="http://schemas.openxmlformats.org/officeDocument/2006/relationships/oleObject" Target="../embeddings/oleObject127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26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31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34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33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36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35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38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37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39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41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40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4.wmf"/><Relationship Id="rId26" Type="http://schemas.openxmlformats.org/officeDocument/2006/relationships/oleObject" Target="../embeddings/oleObject18.bin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13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24" Type="http://schemas.openxmlformats.org/officeDocument/2006/relationships/oleObject" Target="../embeddings/oleObject16.bin"/><Relationship Id="rId5" Type="http://schemas.openxmlformats.org/officeDocument/2006/relationships/image" Target="../media/image1.wmf"/><Relationship Id="rId15" Type="http://schemas.openxmlformats.org/officeDocument/2006/relationships/image" Target="../media/image3.wmf"/><Relationship Id="rId23" Type="http://schemas.openxmlformats.org/officeDocument/2006/relationships/oleObject" Target="../embeddings/oleObject15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4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43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42.bin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4.wmf"/><Relationship Id="rId26" Type="http://schemas.openxmlformats.org/officeDocument/2006/relationships/oleObject" Target="../embeddings/oleObject36.bin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31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25.bin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5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8.bin"/><Relationship Id="rId20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4.bin"/><Relationship Id="rId24" Type="http://schemas.openxmlformats.org/officeDocument/2006/relationships/oleObject" Target="../embeddings/oleObject34.bin"/><Relationship Id="rId5" Type="http://schemas.openxmlformats.org/officeDocument/2006/relationships/image" Target="../media/image1.wmf"/><Relationship Id="rId15" Type="http://schemas.openxmlformats.org/officeDocument/2006/relationships/image" Target="../media/image3.wmf"/><Relationship Id="rId23" Type="http://schemas.openxmlformats.org/officeDocument/2006/relationships/oleObject" Target="../embeddings/oleObject33.bin"/><Relationship Id="rId10" Type="http://schemas.openxmlformats.org/officeDocument/2006/relationships/oleObject" Target="../embeddings/oleObject23.bin"/><Relationship Id="rId19" Type="http://schemas.openxmlformats.org/officeDocument/2006/relationships/oleObject" Target="../embeddings/oleObject30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F1547CF3-76E0-43A4-821C-89BDBCE3A16A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1152525"/>
            <a:ext cx="7772400" cy="1143000"/>
          </a:xfrm>
        </p:spPr>
        <p:txBody>
          <a:bodyPr/>
          <a:lstStyle/>
          <a:p>
            <a:r>
              <a:rPr lang="en-US" altLang="zh-CN" sz="3600" u="none" smtClean="0">
                <a:ea typeface="宋体" pitchFamily="2" charset="-122"/>
              </a:rPr>
              <a:t>            </a:t>
            </a:r>
            <a:r>
              <a:rPr lang="en-US" altLang="zh-CN" sz="3600" u="none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Computer Networks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278188"/>
            <a:ext cx="7772400" cy="2865437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          Qin Yang  (csyqin@hit.edu.cn)</a:t>
            </a:r>
          </a:p>
          <a:p>
            <a:r>
              <a:rPr lang="en-US" altLang="zh-CN" smtClean="0">
                <a:ea typeface="宋体" pitchFamily="2" charset="-122"/>
              </a:rPr>
              <a:t>Computer Science Department </a:t>
            </a:r>
          </a:p>
          <a:p>
            <a:r>
              <a:rPr lang="en-US" altLang="zh-CN" smtClean="0">
                <a:ea typeface="宋体" pitchFamily="2" charset="-122"/>
              </a:rPr>
              <a:t>Harbin Institute of Technology Shenzhen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0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19B41DEE-70DA-4CA9-83C5-A411754FB31B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309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altLang="zh-CN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What’s the Internet: a service view</a:t>
            </a:r>
            <a:br>
              <a:rPr lang="en-US" altLang="zh-CN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zh-CN" altLang="en-US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什么是</a:t>
            </a:r>
            <a:r>
              <a:rPr lang="en-US" altLang="zh-CN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Internet</a:t>
            </a:r>
            <a:r>
              <a:rPr lang="zh-CN" altLang="en-US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：服务的角度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4825" y="1233488"/>
            <a:ext cx="4267200" cy="5193816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communication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pitchFamily="2" charset="-122"/>
              </a:rPr>
              <a:t>infrastructure </a:t>
            </a:r>
            <a:r>
              <a:rPr lang="en-US" altLang="zh-CN" sz="2400" dirty="0" smtClean="0">
                <a:ea typeface="宋体" pitchFamily="2" charset="-122"/>
              </a:rPr>
              <a:t>enables distributed applications: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Web, email, games, e-commerce, file sharing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communication services provided to apps:</a:t>
            </a:r>
            <a:endParaRPr lang="en-US" altLang="zh-CN" sz="2400" dirty="0" smtClean="0">
              <a:ea typeface="宋体" pitchFamily="2" charset="-122"/>
            </a:endParaRP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Connectionless unreliable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connection-oriented reliable</a:t>
            </a:r>
          </a:p>
          <a:p>
            <a:pPr>
              <a:buNone/>
            </a:pPr>
            <a:r>
              <a:rPr lang="en-US" altLang="zh-CN" dirty="0" smtClean="0">
                <a:ea typeface="宋体" pitchFamily="2" charset="-122"/>
              </a:rPr>
              <a:t>Question</a:t>
            </a:r>
            <a:r>
              <a:rPr lang="zh-CN" altLang="en-US" dirty="0" smtClean="0">
                <a:ea typeface="宋体" pitchFamily="2" charset="-122"/>
              </a:rPr>
              <a:t>：仅有硬件足够吗？</a:t>
            </a:r>
            <a:r>
              <a:rPr lang="en-US" altLang="zh-CN" dirty="0" smtClean="0">
                <a:ea typeface="宋体" pitchFamily="2" charset="-122"/>
              </a:rPr>
              <a:t>No</a:t>
            </a:r>
            <a:r>
              <a:rPr lang="zh-CN" altLang="en-US" dirty="0" smtClean="0">
                <a:ea typeface="宋体" pitchFamily="2" charset="-122"/>
              </a:rPr>
              <a:t>！需要协议</a:t>
            </a:r>
            <a:r>
              <a:rPr lang="en-US" altLang="zh-CN" dirty="0" smtClean="0">
                <a:ea typeface="宋体" pitchFamily="2" charset="-122"/>
              </a:rPr>
              <a:t>protocols</a:t>
            </a:r>
            <a:r>
              <a:rPr lang="zh-CN" altLang="en-US" dirty="0" smtClean="0">
                <a:ea typeface="宋体" pitchFamily="2" charset="-122"/>
              </a:rPr>
              <a:t>！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3093" name="Freeform 6"/>
          <p:cNvSpPr>
            <a:spLocks/>
          </p:cNvSpPr>
          <p:nvPr/>
        </p:nvSpPr>
        <p:spPr bwMode="auto">
          <a:xfrm>
            <a:off x="6783388" y="1881188"/>
            <a:ext cx="1798637" cy="167481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094" name="Freeform 7"/>
          <p:cNvSpPr>
            <a:spLocks/>
          </p:cNvSpPr>
          <p:nvPr/>
        </p:nvSpPr>
        <p:spPr bwMode="auto">
          <a:xfrm>
            <a:off x="4903788" y="1738313"/>
            <a:ext cx="1866900" cy="1589087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095" name="Freeform 8"/>
          <p:cNvSpPr>
            <a:spLocks/>
          </p:cNvSpPr>
          <p:nvPr/>
        </p:nvSpPr>
        <p:spPr bwMode="auto">
          <a:xfrm>
            <a:off x="5272088" y="3189288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3096" name="Group 9"/>
          <p:cNvGrpSpPr>
            <a:grpSpLocks/>
          </p:cNvGrpSpPr>
          <p:nvPr/>
        </p:nvGrpSpPr>
        <p:grpSpPr bwMode="auto">
          <a:xfrm>
            <a:off x="5021263" y="1873250"/>
            <a:ext cx="733425" cy="319088"/>
            <a:chOff x="3552" y="246"/>
            <a:chExt cx="527" cy="248"/>
          </a:xfrm>
        </p:grpSpPr>
        <p:graphicFrame>
          <p:nvGraphicFramePr>
            <p:cNvPr id="3087" name="Object 10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" name="Clip" r:id="rId4" imgW="1305000" imgH="1085760" progId="">
                    <p:embed/>
                  </p:oleObj>
                </mc:Choice>
                <mc:Fallback>
                  <p:oleObj name="Clip" r:id="rId4" imgW="1305000" imgH="1085760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8" name="Object 11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" name="Clip" r:id="rId6" imgW="676440" imgH="485640" progId="">
                    <p:embed/>
                  </p:oleObj>
                </mc:Choice>
                <mc:Fallback>
                  <p:oleObj name="Clip" r:id="rId6" imgW="676440" imgH="485640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97" name="Line 12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97" name="Group 13"/>
          <p:cNvGrpSpPr>
            <a:grpSpLocks/>
          </p:cNvGrpSpPr>
          <p:nvPr/>
        </p:nvGrpSpPr>
        <p:grpSpPr bwMode="auto">
          <a:xfrm>
            <a:off x="5021263" y="2468563"/>
            <a:ext cx="733425" cy="319087"/>
            <a:chOff x="3552" y="246"/>
            <a:chExt cx="527" cy="248"/>
          </a:xfrm>
        </p:grpSpPr>
        <p:graphicFrame>
          <p:nvGraphicFramePr>
            <p:cNvPr id="3085" name="Object 14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1" name="Clip" r:id="rId8" imgW="1305000" imgH="1085760" progId="">
                    <p:embed/>
                  </p:oleObj>
                </mc:Choice>
                <mc:Fallback>
                  <p:oleObj name="Clip" r:id="rId8" imgW="1305000" imgH="1085760" progId="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6" name="Object 15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2" name="Clip" r:id="rId9" imgW="676440" imgH="485640" progId="">
                    <p:embed/>
                  </p:oleObj>
                </mc:Choice>
                <mc:Fallback>
                  <p:oleObj name="Clip" r:id="rId9" imgW="676440" imgH="485640" progId="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96" name="Line 16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98" name="Group 17"/>
          <p:cNvGrpSpPr>
            <a:grpSpLocks/>
          </p:cNvGrpSpPr>
          <p:nvPr/>
        </p:nvGrpSpPr>
        <p:grpSpPr bwMode="auto">
          <a:xfrm>
            <a:off x="5397500" y="2255838"/>
            <a:ext cx="69850" cy="214312"/>
            <a:chOff x="3842" y="406"/>
            <a:chExt cx="51" cy="167"/>
          </a:xfrm>
        </p:grpSpPr>
        <p:sp>
          <p:nvSpPr>
            <p:cNvPr id="3293" name="Oval 18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94" name="Oval 19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95" name="Oval 20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3099" name="Group 21"/>
          <p:cNvGrpSpPr>
            <a:grpSpLocks/>
          </p:cNvGrpSpPr>
          <p:nvPr/>
        </p:nvGrpSpPr>
        <p:grpSpPr bwMode="auto">
          <a:xfrm>
            <a:off x="5867400" y="2759075"/>
            <a:ext cx="209550" cy="395288"/>
            <a:chOff x="4180" y="783"/>
            <a:chExt cx="150" cy="307"/>
          </a:xfrm>
        </p:grpSpPr>
        <p:sp>
          <p:nvSpPr>
            <p:cNvPr id="3285" name="AutoShape 2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86" name="Rectangle 2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87" name="Rectangle 2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88" name="AutoShape 2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89" name="Line 2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0" name="Line 2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1" name="Rectangle 2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92" name="Rectangle 2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3100" name="Group 30"/>
          <p:cNvGrpSpPr>
            <a:grpSpLocks/>
          </p:cNvGrpSpPr>
          <p:nvPr/>
        </p:nvGrpSpPr>
        <p:grpSpPr bwMode="auto">
          <a:xfrm rot="-5400000">
            <a:off x="6180138" y="2836863"/>
            <a:ext cx="80962" cy="233362"/>
            <a:chOff x="3842" y="406"/>
            <a:chExt cx="51" cy="167"/>
          </a:xfrm>
        </p:grpSpPr>
        <p:sp>
          <p:nvSpPr>
            <p:cNvPr id="3282" name="Oval 31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83" name="Oval 32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84" name="Oval 33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3101" name="Line 34"/>
          <p:cNvSpPr>
            <a:spLocks noChangeShapeType="1"/>
          </p:cNvSpPr>
          <p:nvPr/>
        </p:nvSpPr>
        <p:spPr bwMode="auto">
          <a:xfrm>
            <a:off x="6003925" y="2667000"/>
            <a:ext cx="4953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" name="Line 35"/>
          <p:cNvSpPr>
            <a:spLocks noChangeShapeType="1"/>
          </p:cNvSpPr>
          <p:nvPr/>
        </p:nvSpPr>
        <p:spPr bwMode="auto">
          <a:xfrm>
            <a:off x="6007100" y="2663825"/>
            <a:ext cx="1588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" name="Line 36"/>
          <p:cNvSpPr>
            <a:spLocks noChangeShapeType="1"/>
          </p:cNvSpPr>
          <p:nvPr/>
        </p:nvSpPr>
        <p:spPr bwMode="auto">
          <a:xfrm>
            <a:off x="6502400" y="2662238"/>
            <a:ext cx="1588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4" name="Line 37"/>
          <p:cNvSpPr>
            <a:spLocks noChangeShapeType="1"/>
          </p:cNvSpPr>
          <p:nvPr/>
        </p:nvSpPr>
        <p:spPr bwMode="auto">
          <a:xfrm>
            <a:off x="5703888" y="2127250"/>
            <a:ext cx="288925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5" name="Line 38"/>
          <p:cNvSpPr>
            <a:spLocks noChangeShapeType="1"/>
          </p:cNvSpPr>
          <p:nvPr/>
        </p:nvSpPr>
        <p:spPr bwMode="auto">
          <a:xfrm flipV="1">
            <a:off x="5716588" y="2413000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Line 39"/>
          <p:cNvSpPr>
            <a:spLocks noChangeShapeType="1"/>
          </p:cNvSpPr>
          <p:nvPr/>
        </p:nvSpPr>
        <p:spPr bwMode="auto">
          <a:xfrm flipV="1">
            <a:off x="6243638" y="2498725"/>
            <a:ext cx="1587" cy="163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07" name="Group 40"/>
          <p:cNvGrpSpPr>
            <a:grpSpLocks/>
          </p:cNvGrpSpPr>
          <p:nvPr/>
        </p:nvGrpSpPr>
        <p:grpSpPr bwMode="auto">
          <a:xfrm>
            <a:off x="6362700" y="2736850"/>
            <a:ext cx="209550" cy="395288"/>
            <a:chOff x="4180" y="783"/>
            <a:chExt cx="150" cy="307"/>
          </a:xfrm>
        </p:grpSpPr>
        <p:sp>
          <p:nvSpPr>
            <p:cNvPr id="3274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75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76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77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78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81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3108" name="Group 49"/>
          <p:cNvGrpSpPr>
            <a:grpSpLocks/>
          </p:cNvGrpSpPr>
          <p:nvPr/>
        </p:nvGrpSpPr>
        <p:grpSpPr bwMode="auto">
          <a:xfrm>
            <a:off x="5405438" y="3355975"/>
            <a:ext cx="479425" cy="925513"/>
            <a:chOff x="3314" y="1248"/>
            <a:chExt cx="344" cy="694"/>
          </a:xfrm>
        </p:grpSpPr>
        <p:graphicFrame>
          <p:nvGraphicFramePr>
            <p:cNvPr id="3083" name="Object 50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3" name="Clip" r:id="rId10" imgW="1305000" imgH="1085760" progId="">
                    <p:embed/>
                  </p:oleObj>
                </mc:Choice>
                <mc:Fallback>
                  <p:oleObj name="Clip" r:id="rId10" imgW="1305000" imgH="1085760" progId="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67" name="Line 51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4" name="Object 52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" name="Clip" r:id="rId11" imgW="1305000" imgH="1085760" progId="">
                    <p:embed/>
                  </p:oleObj>
                </mc:Choice>
                <mc:Fallback>
                  <p:oleObj name="Clip" r:id="rId11" imgW="1305000" imgH="1085760" progId="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68" name="Line 53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69" name="Group 54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3271" name="Oval 55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272" name="Oval 56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273" name="Oval 57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270" name="Line 58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074" name="Object 59"/>
          <p:cNvGraphicFramePr>
            <a:graphicFrameLocks noChangeAspect="1"/>
          </p:cNvGraphicFramePr>
          <p:nvPr/>
        </p:nvGraphicFramePr>
        <p:xfrm>
          <a:off x="6273800" y="4365625"/>
          <a:ext cx="417513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" name="Clip" r:id="rId12" imgW="1305000" imgH="1085760" progId="">
                  <p:embed/>
                </p:oleObj>
              </mc:Choice>
              <mc:Fallback>
                <p:oleObj name="Clip" r:id="rId12" imgW="1305000" imgH="1085760" progId="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4365625"/>
                        <a:ext cx="417513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0"/>
          <p:cNvGraphicFramePr>
            <a:graphicFrameLocks noChangeAspect="1"/>
          </p:cNvGraphicFramePr>
          <p:nvPr/>
        </p:nvGraphicFramePr>
        <p:xfrm>
          <a:off x="5659438" y="4354513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" name="Clip" r:id="rId13" imgW="1305000" imgH="1085760" progId="">
                  <p:embed/>
                </p:oleObj>
              </mc:Choice>
              <mc:Fallback>
                <p:oleObj name="Clip" r:id="rId13" imgW="1305000" imgH="1085760" progId="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438" y="4354513"/>
                        <a:ext cx="4159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9" name="Oval 61"/>
          <p:cNvSpPr>
            <a:spLocks noChangeArrowheads="1"/>
          </p:cNvSpPr>
          <p:nvPr/>
        </p:nvSpPr>
        <p:spPr bwMode="auto">
          <a:xfrm rot="-5400000">
            <a:off x="6076157" y="4458494"/>
            <a:ext cx="63500" cy="65087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10" name="Oval 62"/>
          <p:cNvSpPr>
            <a:spLocks noChangeArrowheads="1"/>
          </p:cNvSpPr>
          <p:nvPr/>
        </p:nvSpPr>
        <p:spPr bwMode="auto">
          <a:xfrm rot="-5400000">
            <a:off x="6161088" y="4456112"/>
            <a:ext cx="63500" cy="6667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11" name="Oval 63"/>
          <p:cNvSpPr>
            <a:spLocks noChangeArrowheads="1"/>
          </p:cNvSpPr>
          <p:nvPr/>
        </p:nvSpPr>
        <p:spPr bwMode="auto">
          <a:xfrm rot="-5400000">
            <a:off x="6238876" y="4460875"/>
            <a:ext cx="61912" cy="65087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12" name="Line 64"/>
          <p:cNvSpPr>
            <a:spLocks noChangeShapeType="1"/>
          </p:cNvSpPr>
          <p:nvPr/>
        </p:nvSpPr>
        <p:spPr bwMode="auto">
          <a:xfrm rot="-5400000">
            <a:off x="6498431" y="4341019"/>
            <a:ext cx="603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" name="Line 65"/>
          <p:cNvSpPr>
            <a:spLocks noChangeShapeType="1"/>
          </p:cNvSpPr>
          <p:nvPr/>
        </p:nvSpPr>
        <p:spPr bwMode="auto">
          <a:xfrm rot="5400000" flipH="1">
            <a:off x="5872163" y="4332288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Line 66"/>
          <p:cNvSpPr>
            <a:spLocks noChangeShapeType="1"/>
          </p:cNvSpPr>
          <p:nvPr/>
        </p:nvSpPr>
        <p:spPr bwMode="auto">
          <a:xfrm rot="16200000" flipV="1">
            <a:off x="6219032" y="3983831"/>
            <a:ext cx="0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5" name="Line 67"/>
          <p:cNvSpPr>
            <a:spLocks noChangeShapeType="1"/>
          </p:cNvSpPr>
          <p:nvPr/>
        </p:nvSpPr>
        <p:spPr bwMode="auto">
          <a:xfrm flipV="1">
            <a:off x="5884863" y="3932238"/>
            <a:ext cx="93662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Line 68"/>
          <p:cNvSpPr>
            <a:spLocks noChangeShapeType="1"/>
          </p:cNvSpPr>
          <p:nvPr/>
        </p:nvSpPr>
        <p:spPr bwMode="auto">
          <a:xfrm>
            <a:off x="6486525" y="3978275"/>
            <a:ext cx="303213" cy="385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7" name="Line 69"/>
          <p:cNvSpPr>
            <a:spLocks noChangeShapeType="1"/>
          </p:cNvSpPr>
          <p:nvPr/>
        </p:nvSpPr>
        <p:spPr bwMode="auto">
          <a:xfrm flipH="1">
            <a:off x="7281863" y="3975100"/>
            <a:ext cx="279400" cy="392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76" name="Object 70"/>
          <p:cNvGraphicFramePr>
            <a:graphicFrameLocks noChangeAspect="1"/>
          </p:cNvGraphicFramePr>
          <p:nvPr/>
        </p:nvGraphicFramePr>
        <p:xfrm>
          <a:off x="7459663" y="3527425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" name="Clip" r:id="rId14" imgW="981000" imgH="1209600" progId="">
                  <p:embed/>
                </p:oleObj>
              </mc:Choice>
              <mc:Fallback>
                <p:oleObj name="Clip" r:id="rId14" imgW="981000" imgH="1209600" progId="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9663" y="3527425"/>
                        <a:ext cx="2032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71"/>
          <p:cNvGraphicFramePr>
            <a:graphicFrameLocks noChangeAspect="1"/>
          </p:cNvGraphicFramePr>
          <p:nvPr/>
        </p:nvGraphicFramePr>
        <p:xfrm>
          <a:off x="6122988" y="3608388"/>
          <a:ext cx="2032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" name="Clip" r:id="rId16" imgW="981000" imgH="1209600" progId="">
                  <p:embed/>
                </p:oleObj>
              </mc:Choice>
              <mc:Fallback>
                <p:oleObj name="Clip" r:id="rId16" imgW="981000" imgH="1209600" progId="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3608388"/>
                        <a:ext cx="203200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8" name="Freeform 72"/>
          <p:cNvSpPr>
            <a:spLocks/>
          </p:cNvSpPr>
          <p:nvPr/>
        </p:nvSpPr>
        <p:spPr bwMode="auto">
          <a:xfrm>
            <a:off x="6203950" y="3382963"/>
            <a:ext cx="1354138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3119" name="Group 73"/>
          <p:cNvGrpSpPr>
            <a:grpSpLocks/>
          </p:cNvGrpSpPr>
          <p:nvPr/>
        </p:nvGrpSpPr>
        <p:grpSpPr bwMode="auto">
          <a:xfrm>
            <a:off x="6470650" y="4805363"/>
            <a:ext cx="406400" cy="427037"/>
            <a:chOff x="2870" y="1518"/>
            <a:chExt cx="292" cy="320"/>
          </a:xfrm>
        </p:grpSpPr>
        <p:graphicFrame>
          <p:nvGraphicFramePr>
            <p:cNvPr id="3081" name="Object 7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9" name="Clip" r:id="rId17" imgW="819000" imgH="847800" progId="">
                    <p:embed/>
                  </p:oleObj>
                </mc:Choice>
                <mc:Fallback>
                  <p:oleObj name="Clip" r:id="rId17" imgW="819000" imgH="847800" progId="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" name="Object 7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0" name="Clip" r:id="rId19" imgW="1266840" imgH="1200240" progId="">
                    <p:embed/>
                  </p:oleObj>
                </mc:Choice>
                <mc:Fallback>
                  <p:oleObj name="Clip" r:id="rId19" imgW="1266840" imgH="1200240" progId="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20" name="Group 76"/>
          <p:cNvGrpSpPr>
            <a:grpSpLocks/>
          </p:cNvGrpSpPr>
          <p:nvPr/>
        </p:nvGrpSpPr>
        <p:grpSpPr bwMode="auto">
          <a:xfrm>
            <a:off x="7248525" y="4837113"/>
            <a:ext cx="406400" cy="427037"/>
            <a:chOff x="2870" y="1518"/>
            <a:chExt cx="292" cy="320"/>
          </a:xfrm>
        </p:grpSpPr>
        <p:graphicFrame>
          <p:nvGraphicFramePr>
            <p:cNvPr id="3079" name="Object 77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1" name="Clip" r:id="rId21" imgW="819000" imgH="847800" progId="">
                    <p:embed/>
                  </p:oleObj>
                </mc:Choice>
                <mc:Fallback>
                  <p:oleObj name="Clip" r:id="rId21" imgW="819000" imgH="847800" progId="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78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2" name="Clip" r:id="rId22" imgW="1266840" imgH="1200240" progId="">
                    <p:embed/>
                  </p:oleObj>
                </mc:Choice>
                <mc:Fallback>
                  <p:oleObj name="Clip" r:id="rId22" imgW="1266840" imgH="1200240" progId="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21" name="Group 79"/>
          <p:cNvGrpSpPr>
            <a:grpSpLocks/>
          </p:cNvGrpSpPr>
          <p:nvPr/>
        </p:nvGrpSpPr>
        <p:grpSpPr bwMode="auto">
          <a:xfrm>
            <a:off x="6834188" y="4552950"/>
            <a:ext cx="379412" cy="376238"/>
            <a:chOff x="4733" y="2082"/>
            <a:chExt cx="272" cy="282"/>
          </a:xfrm>
        </p:grpSpPr>
        <p:graphicFrame>
          <p:nvGraphicFramePr>
            <p:cNvPr id="3078" name="Object 80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3" name="Clip" r:id="rId23" imgW="819000" imgH="847800" progId="">
                    <p:embed/>
                  </p:oleObj>
                </mc:Choice>
                <mc:Fallback>
                  <p:oleObj name="Clip" r:id="rId23" imgW="819000" imgH="847800" progId="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66" name="Rectangle 81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3122" name="Line 82"/>
          <p:cNvSpPr>
            <a:spLocks noChangeShapeType="1"/>
          </p:cNvSpPr>
          <p:nvPr/>
        </p:nvSpPr>
        <p:spPr bwMode="auto">
          <a:xfrm>
            <a:off x="7140575" y="445611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23" name="Group 83"/>
          <p:cNvGrpSpPr>
            <a:grpSpLocks/>
          </p:cNvGrpSpPr>
          <p:nvPr/>
        </p:nvGrpSpPr>
        <p:grpSpPr bwMode="auto">
          <a:xfrm>
            <a:off x="7861300" y="3879850"/>
            <a:ext cx="207963" cy="409575"/>
            <a:chOff x="4180" y="783"/>
            <a:chExt cx="150" cy="307"/>
          </a:xfrm>
        </p:grpSpPr>
        <p:sp>
          <p:nvSpPr>
            <p:cNvPr id="3258" name="AutoShape 8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59" name="Rectangle 8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60" name="Rectangle 8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61" name="AutoShape 8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62" name="Line 8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3" name="Line 8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4" name="Rectangle 9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65" name="Rectangle 9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3124" name="Group 92"/>
          <p:cNvGrpSpPr>
            <a:grpSpLocks/>
          </p:cNvGrpSpPr>
          <p:nvPr/>
        </p:nvGrpSpPr>
        <p:grpSpPr bwMode="auto">
          <a:xfrm>
            <a:off x="7848600" y="4324350"/>
            <a:ext cx="207963" cy="409575"/>
            <a:chOff x="4180" y="783"/>
            <a:chExt cx="150" cy="307"/>
          </a:xfrm>
        </p:grpSpPr>
        <p:sp>
          <p:nvSpPr>
            <p:cNvPr id="3250" name="AutoShape 9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51" name="Rectangle 9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52" name="Rectangle 9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53" name="AutoShape 9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54" name="Line 9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5" name="Line 9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6" name="Rectangle 9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57" name="Rectangle 10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3125" name="Line 101"/>
          <p:cNvSpPr>
            <a:spLocks noChangeShapeType="1"/>
          </p:cNvSpPr>
          <p:nvPr/>
        </p:nvSpPr>
        <p:spPr bwMode="auto">
          <a:xfrm rot="5400000" flipH="1">
            <a:off x="7474744" y="4253707"/>
            <a:ext cx="611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6" name="Line 102"/>
          <p:cNvSpPr>
            <a:spLocks noChangeShapeType="1"/>
          </p:cNvSpPr>
          <p:nvPr/>
        </p:nvSpPr>
        <p:spPr bwMode="auto">
          <a:xfrm rot="-5400000">
            <a:off x="7828757" y="4506119"/>
            <a:ext cx="0" cy="103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7" name="Line 103"/>
          <p:cNvSpPr>
            <a:spLocks noChangeShapeType="1"/>
          </p:cNvSpPr>
          <p:nvPr/>
        </p:nvSpPr>
        <p:spPr bwMode="auto">
          <a:xfrm rot="-5400000">
            <a:off x="7818438" y="4037013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8" name="Line 104"/>
          <p:cNvSpPr>
            <a:spLocks noChangeShapeType="1"/>
          </p:cNvSpPr>
          <p:nvPr/>
        </p:nvSpPr>
        <p:spPr bwMode="auto">
          <a:xfrm flipV="1">
            <a:off x="6497638" y="2178050"/>
            <a:ext cx="458787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9" name="Line 105"/>
          <p:cNvSpPr>
            <a:spLocks noChangeShapeType="1"/>
          </p:cNvSpPr>
          <p:nvPr/>
        </p:nvSpPr>
        <p:spPr bwMode="auto">
          <a:xfrm>
            <a:off x="7432675" y="216217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0" name="Line 106"/>
          <p:cNvSpPr>
            <a:spLocks noChangeShapeType="1"/>
          </p:cNvSpPr>
          <p:nvPr/>
        </p:nvSpPr>
        <p:spPr bwMode="auto">
          <a:xfrm flipH="1">
            <a:off x="7951788" y="2498725"/>
            <a:ext cx="241300" cy="68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1" name="Line 107"/>
          <p:cNvSpPr>
            <a:spLocks noChangeShapeType="1"/>
          </p:cNvSpPr>
          <p:nvPr/>
        </p:nvSpPr>
        <p:spPr bwMode="auto">
          <a:xfrm>
            <a:off x="7181850" y="2274888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2" name="Line 108"/>
          <p:cNvSpPr>
            <a:spLocks noChangeShapeType="1"/>
          </p:cNvSpPr>
          <p:nvPr/>
        </p:nvSpPr>
        <p:spPr bwMode="auto">
          <a:xfrm>
            <a:off x="7207250" y="2922588"/>
            <a:ext cx="534988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" name="Line 109"/>
          <p:cNvSpPr>
            <a:spLocks noChangeShapeType="1"/>
          </p:cNvSpPr>
          <p:nvPr/>
        </p:nvSpPr>
        <p:spPr bwMode="auto">
          <a:xfrm flipH="1">
            <a:off x="7667625" y="3387725"/>
            <a:ext cx="26670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4" name="Line 110"/>
          <p:cNvSpPr>
            <a:spLocks noChangeShapeType="1"/>
          </p:cNvSpPr>
          <p:nvPr/>
        </p:nvSpPr>
        <p:spPr bwMode="auto">
          <a:xfrm flipH="1">
            <a:off x="7440613" y="2466975"/>
            <a:ext cx="560387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5" name="Line 111"/>
          <p:cNvSpPr>
            <a:spLocks noChangeShapeType="1"/>
          </p:cNvSpPr>
          <p:nvPr/>
        </p:nvSpPr>
        <p:spPr bwMode="auto">
          <a:xfrm flipH="1">
            <a:off x="7450138" y="1906588"/>
            <a:ext cx="350837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6" name="Line 112"/>
          <p:cNvSpPr>
            <a:spLocks noChangeShapeType="1"/>
          </p:cNvSpPr>
          <p:nvPr/>
        </p:nvSpPr>
        <p:spPr bwMode="auto">
          <a:xfrm flipH="1">
            <a:off x="8167688" y="2082800"/>
            <a:ext cx="201612" cy="176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37" name="Group 143"/>
          <p:cNvGrpSpPr>
            <a:grpSpLocks/>
          </p:cNvGrpSpPr>
          <p:nvPr/>
        </p:nvGrpSpPr>
        <p:grpSpPr bwMode="auto">
          <a:xfrm>
            <a:off x="5978525" y="2274888"/>
            <a:ext cx="501650" cy="233362"/>
            <a:chOff x="3600" y="219"/>
            <a:chExt cx="360" cy="175"/>
          </a:xfrm>
        </p:grpSpPr>
        <p:sp>
          <p:nvSpPr>
            <p:cNvPr id="3237" name="Oval 14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38" name="Line 14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9" name="Line 14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0" name="Rectangle 14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1" name="Oval 14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3242" name="Group 14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247" name="Line 1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48" name="Line 1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49" name="Line 1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243" name="Group 15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244" name="Line 15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45" name="Line 1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46" name="Line 15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138" name="Group 157"/>
          <p:cNvGrpSpPr>
            <a:grpSpLocks/>
          </p:cNvGrpSpPr>
          <p:nvPr/>
        </p:nvGrpSpPr>
        <p:grpSpPr bwMode="auto">
          <a:xfrm>
            <a:off x="6931025" y="2046288"/>
            <a:ext cx="501650" cy="233362"/>
            <a:chOff x="3600" y="219"/>
            <a:chExt cx="360" cy="175"/>
          </a:xfrm>
        </p:grpSpPr>
        <p:sp>
          <p:nvSpPr>
            <p:cNvPr id="3224" name="Oval 15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25" name="Line 15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6" name="Line 16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7" name="Rectangle 16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28" name="Oval 16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3229" name="Group 16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234" name="Line 16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5" name="Line 1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6" name="Line 16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230" name="Group 16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231" name="Line 16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2" name="Line 16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3" name="Line 17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139" name="Group 171"/>
          <p:cNvGrpSpPr>
            <a:grpSpLocks/>
          </p:cNvGrpSpPr>
          <p:nvPr/>
        </p:nvGrpSpPr>
        <p:grpSpPr bwMode="auto">
          <a:xfrm>
            <a:off x="6948488" y="2703513"/>
            <a:ext cx="501650" cy="233362"/>
            <a:chOff x="3600" y="219"/>
            <a:chExt cx="360" cy="175"/>
          </a:xfrm>
        </p:grpSpPr>
        <p:sp>
          <p:nvSpPr>
            <p:cNvPr id="3211" name="Oval 17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12" name="Line 17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3" name="Line 17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4" name="Rectangle 17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15" name="Oval 17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3216" name="Group 17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221" name="Line 17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22" name="Line 1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23" name="Line 18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217" name="Group 18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218" name="Line 18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19" name="Line 18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20" name="Line 18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140" name="Group 185"/>
          <p:cNvGrpSpPr>
            <a:grpSpLocks/>
          </p:cNvGrpSpPr>
          <p:nvPr/>
        </p:nvGrpSpPr>
        <p:grpSpPr bwMode="auto">
          <a:xfrm>
            <a:off x="7918450" y="2254250"/>
            <a:ext cx="500063" cy="233363"/>
            <a:chOff x="3600" y="219"/>
            <a:chExt cx="360" cy="175"/>
          </a:xfrm>
        </p:grpSpPr>
        <p:sp>
          <p:nvSpPr>
            <p:cNvPr id="3198" name="Oval 18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199" name="Line 18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0" name="Line 18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1" name="Rectangle 18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02" name="Oval 19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3203" name="Group 19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208" name="Line 19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09" name="Line 1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10" name="Line 19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204" name="Group 19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205" name="Line 19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06" name="Line 19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07" name="Line 19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141" name="Group 199"/>
          <p:cNvGrpSpPr>
            <a:grpSpLocks/>
          </p:cNvGrpSpPr>
          <p:nvPr/>
        </p:nvGrpSpPr>
        <p:grpSpPr bwMode="auto">
          <a:xfrm>
            <a:off x="7724775" y="3151188"/>
            <a:ext cx="501650" cy="233362"/>
            <a:chOff x="3600" y="219"/>
            <a:chExt cx="360" cy="175"/>
          </a:xfrm>
        </p:grpSpPr>
        <p:sp>
          <p:nvSpPr>
            <p:cNvPr id="3185" name="Oval 20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186" name="Line 20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7" name="Line 20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8" name="Rectangle 20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189" name="Oval 20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3190" name="Group 20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195" name="Line 2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6" name="Line 2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7" name="Line 2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91" name="Group 20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192" name="Line 2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3" name="Line 2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4" name="Line 2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142" name="Group 213"/>
          <p:cNvGrpSpPr>
            <a:grpSpLocks/>
          </p:cNvGrpSpPr>
          <p:nvPr/>
        </p:nvGrpSpPr>
        <p:grpSpPr bwMode="auto">
          <a:xfrm>
            <a:off x="7391400" y="3735388"/>
            <a:ext cx="501650" cy="234950"/>
            <a:chOff x="3600" y="219"/>
            <a:chExt cx="360" cy="175"/>
          </a:xfrm>
        </p:grpSpPr>
        <p:sp>
          <p:nvSpPr>
            <p:cNvPr id="3172" name="Oval 21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173" name="Line 21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4" name="Line 21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" name="Rectangle 21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176" name="Oval 21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3177" name="Group 21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182" name="Line 2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3" name="Line 2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4" name="Line 2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78" name="Group 22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179" name="Line 2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0" name="Line 2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1" name="Line 2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143" name="Group 227"/>
          <p:cNvGrpSpPr>
            <a:grpSpLocks/>
          </p:cNvGrpSpPr>
          <p:nvPr/>
        </p:nvGrpSpPr>
        <p:grpSpPr bwMode="auto">
          <a:xfrm>
            <a:off x="6781800" y="4224338"/>
            <a:ext cx="500063" cy="233362"/>
            <a:chOff x="3600" y="219"/>
            <a:chExt cx="360" cy="175"/>
          </a:xfrm>
        </p:grpSpPr>
        <p:sp>
          <p:nvSpPr>
            <p:cNvPr id="3159" name="Oval 22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160" name="Line 22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1" name="Line 23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2" name="Rectangle 23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163" name="Oval 23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3164" name="Group 23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169" name="Line 23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0" name="Line 23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1" name="Line 23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65" name="Group 23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166" name="Line 23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7" name="Line 23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8" name="Line 24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144" name="Group 241"/>
          <p:cNvGrpSpPr>
            <a:grpSpLocks/>
          </p:cNvGrpSpPr>
          <p:nvPr/>
        </p:nvGrpSpPr>
        <p:grpSpPr bwMode="auto">
          <a:xfrm>
            <a:off x="5978525" y="3848100"/>
            <a:ext cx="501650" cy="233363"/>
            <a:chOff x="3600" y="219"/>
            <a:chExt cx="360" cy="175"/>
          </a:xfrm>
        </p:grpSpPr>
        <p:sp>
          <p:nvSpPr>
            <p:cNvPr id="3146" name="Oval 24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147" name="Line 24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8" name="Line 24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9" name="Rectangle 24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150" name="Oval 24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3151" name="Group 24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156" name="Line 2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7" name="Line 2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8" name="Line 2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52" name="Group 25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153" name="Line 25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4" name="Line 25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5" name="Line 25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145" name="Line 260"/>
          <p:cNvSpPr>
            <a:spLocks noChangeShapeType="1"/>
          </p:cNvSpPr>
          <p:nvPr/>
        </p:nvSpPr>
        <p:spPr bwMode="auto">
          <a:xfrm flipV="1">
            <a:off x="6234113" y="4079875"/>
            <a:ext cx="1587" cy="230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99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F2CCEE64-EB9D-4909-AE2C-015C6EA23FFB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What’s a protocol?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581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u="sng" dirty="0" smtClean="0">
                <a:solidFill>
                  <a:srgbClr val="FF0000"/>
                </a:solidFill>
                <a:ea typeface="宋体" pitchFamily="2" charset="-122"/>
              </a:rPr>
              <a:t>human protocols:</a:t>
            </a:r>
            <a:endParaRPr lang="en-US" altLang="zh-CN" sz="2400" dirty="0" smtClean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“what’s the time?”</a:t>
            </a:r>
          </a:p>
          <a:p>
            <a:r>
              <a:rPr lang="en-US" altLang="zh-CN" sz="2400" dirty="0" smtClean="0">
                <a:ea typeface="宋体" pitchFamily="2" charset="-122"/>
              </a:rPr>
              <a:t>“I have a question”</a:t>
            </a:r>
          </a:p>
          <a:p>
            <a:r>
              <a:rPr lang="en-US" altLang="zh-CN" sz="2400" dirty="0" smtClean="0">
                <a:ea typeface="宋体" pitchFamily="2" charset="-122"/>
              </a:rPr>
              <a:t>introductions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endParaRPr lang="en-US" altLang="zh-CN" sz="2000" dirty="0" smtClean="0">
              <a:ea typeface="宋体" pitchFamily="2" charset="-122"/>
            </a:endParaRPr>
          </a:p>
          <a:p>
            <a:pPr>
              <a:buNone/>
            </a:pPr>
            <a:r>
              <a:rPr lang="zh-CN" altLang="en-US" sz="2400" dirty="0" smtClean="0">
                <a:ea typeface="宋体" pitchFamily="2" charset="-122"/>
              </a:rPr>
              <a:t>语义：数据与控制信息的结构或格式 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buNone/>
            </a:pPr>
            <a:r>
              <a:rPr lang="zh-CN" altLang="en-US" sz="2400" dirty="0" smtClean="0">
                <a:ea typeface="宋体" pitchFamily="2" charset="-122"/>
              </a:rPr>
              <a:t>语法：完成何种动作以及做出何种响应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ea typeface="宋体" pitchFamily="2" charset="-122"/>
              </a:rPr>
              <a:t>次</a:t>
            </a:r>
            <a:r>
              <a:rPr lang="zh-CN" altLang="en-US" sz="2400" dirty="0" smtClean="0">
                <a:ea typeface="宋体" pitchFamily="2" charset="-122"/>
              </a:rPr>
              <a:t>序：事件顺序</a:t>
            </a:r>
            <a:r>
              <a:rPr lang="en-US" altLang="zh-CN" sz="2400" dirty="0" smtClean="0">
                <a:ea typeface="宋体" pitchFamily="2" charset="-122"/>
              </a:rPr>
              <a:t>… </a:t>
            </a:r>
          </a:p>
        </p:txBody>
      </p:sp>
      <p:sp>
        <p:nvSpPr>
          <p:cNvPr id="3994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71600"/>
            <a:ext cx="3810000" cy="2590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u="sng" smtClean="0">
                <a:solidFill>
                  <a:srgbClr val="FF0000"/>
                </a:solidFill>
                <a:ea typeface="宋体" pitchFamily="2" charset="-122"/>
              </a:rPr>
              <a:t>network protocols:</a:t>
            </a:r>
            <a:endParaRPr lang="en-US" altLang="zh-CN" sz="2400" smtClean="0">
              <a:ea typeface="宋体" pitchFamily="2" charset="-122"/>
            </a:endParaRPr>
          </a:p>
          <a:p>
            <a:r>
              <a:rPr lang="en-US" altLang="zh-CN" sz="2400" smtClean="0">
                <a:ea typeface="宋体" pitchFamily="2" charset="-122"/>
              </a:rPr>
              <a:t>machines rather than humans</a:t>
            </a:r>
          </a:p>
          <a:p>
            <a:r>
              <a:rPr lang="en-US" altLang="zh-CN" sz="2400" smtClean="0">
                <a:ea typeface="宋体" pitchFamily="2" charset="-122"/>
              </a:rPr>
              <a:t>all communication activity in Internet governed by protocols</a:t>
            </a:r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4343400" y="3962400"/>
            <a:ext cx="4267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i="1">
                <a:latin typeface="Comic Sans MS" pitchFamily="66" charset="0"/>
                <a:ea typeface="宋体" pitchFamily="2" charset="-122"/>
              </a:rPr>
              <a:t>protocols define format, order of msgs sent and received among network entities, and actions taken on msg transmission, receipt</a:t>
            </a:r>
            <a:r>
              <a:rPr lang="en-US" altLang="zh-CN" i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 </a:t>
            </a:r>
          </a:p>
        </p:txBody>
      </p:sp>
      <p:sp>
        <p:nvSpPr>
          <p:cNvPr id="39944" name="Rectangle 6"/>
          <p:cNvSpPr>
            <a:spLocks noChangeArrowheads="1"/>
          </p:cNvSpPr>
          <p:nvPr/>
        </p:nvSpPr>
        <p:spPr bwMode="auto">
          <a:xfrm>
            <a:off x="4495800" y="3962400"/>
            <a:ext cx="4343400" cy="23622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29B3277E-A75C-4340-9EAE-902FF4172489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What’s a protocol?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153400" cy="68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a human protocol and a computer network protocol:</a:t>
            </a:r>
          </a:p>
          <a:p>
            <a:pPr>
              <a:buFont typeface="Wingdings" pitchFamily="2" charset="2"/>
              <a:buNone/>
            </a:pPr>
            <a:endParaRPr lang="zh-CN" altLang="en-US" sz="2400" smtClean="0">
              <a:ea typeface="宋体" pitchFamily="2" charset="-122"/>
            </a:endParaRPr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685800" y="5943600"/>
            <a:ext cx="441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 u="sng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Q:</a:t>
            </a:r>
            <a:r>
              <a:rPr lang="en-US" altLang="zh-CN">
                <a:latin typeface="Comic Sans MS" pitchFamily="66" charset="0"/>
                <a:ea typeface="宋体" pitchFamily="2" charset="-122"/>
              </a:rPr>
              <a:t> Other human protocols? </a:t>
            </a:r>
          </a:p>
        </p:txBody>
      </p:sp>
      <p:sp>
        <p:nvSpPr>
          <p:cNvPr id="4104" name="Line 10"/>
          <p:cNvSpPr>
            <a:spLocks noChangeShapeType="1"/>
          </p:cNvSpPr>
          <p:nvPr/>
        </p:nvSpPr>
        <p:spPr bwMode="auto">
          <a:xfrm>
            <a:off x="1257300" y="2771775"/>
            <a:ext cx="176212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05" name="Group 16"/>
          <p:cNvGrpSpPr>
            <a:grpSpLocks/>
          </p:cNvGrpSpPr>
          <p:nvPr/>
        </p:nvGrpSpPr>
        <p:grpSpPr bwMode="auto">
          <a:xfrm>
            <a:off x="7173913" y="2917825"/>
            <a:ext cx="355600" cy="933450"/>
            <a:chOff x="4180" y="783"/>
            <a:chExt cx="150" cy="307"/>
          </a:xfrm>
        </p:grpSpPr>
        <p:sp>
          <p:nvSpPr>
            <p:cNvPr id="4137" name="AutoShape 1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38" name="Rectangle 1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39" name="Rectangle 1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40" name="AutoShape 2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41" name="Line 2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2" name="Line 2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3" name="Rectangle 2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44" name="Rectangle 2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aphicFrame>
        <p:nvGraphicFramePr>
          <p:cNvPr id="4098" name="Object 26"/>
          <p:cNvGraphicFramePr>
            <a:graphicFrameLocks noChangeAspect="1"/>
          </p:cNvGraphicFramePr>
          <p:nvPr/>
        </p:nvGraphicFramePr>
        <p:xfrm>
          <a:off x="4543425" y="2632075"/>
          <a:ext cx="6223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2632075"/>
                        <a:ext cx="6223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6" name="Picture 62" descr="Alic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9613" y="2376488"/>
            <a:ext cx="561975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63" descr="Bob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28963" y="2771775"/>
            <a:ext cx="67627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8" name="Text Box 64"/>
          <p:cNvSpPr txBox="1">
            <a:spLocks noChangeArrowheads="1"/>
          </p:cNvSpPr>
          <p:nvPr/>
        </p:nvSpPr>
        <p:spPr bwMode="auto">
          <a:xfrm>
            <a:off x="1698625" y="2484438"/>
            <a:ext cx="50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Hi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4109" name="Line 66"/>
          <p:cNvSpPr>
            <a:spLocks noChangeShapeType="1"/>
          </p:cNvSpPr>
          <p:nvPr/>
        </p:nvSpPr>
        <p:spPr bwMode="auto">
          <a:xfrm flipV="1">
            <a:off x="971550" y="3352800"/>
            <a:ext cx="2085975" cy="361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0" name="Text Box 67"/>
          <p:cNvSpPr txBox="1">
            <a:spLocks noChangeArrowheads="1"/>
          </p:cNvSpPr>
          <p:nvPr/>
        </p:nvSpPr>
        <p:spPr bwMode="auto">
          <a:xfrm>
            <a:off x="1689100" y="3141663"/>
            <a:ext cx="50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Hi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4111" name="Line 70"/>
          <p:cNvSpPr>
            <a:spLocks noChangeShapeType="1"/>
          </p:cNvSpPr>
          <p:nvPr/>
        </p:nvSpPr>
        <p:spPr bwMode="auto">
          <a:xfrm>
            <a:off x="933450" y="3762375"/>
            <a:ext cx="2162175" cy="438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12" name="Group 72"/>
          <p:cNvGrpSpPr>
            <a:grpSpLocks/>
          </p:cNvGrpSpPr>
          <p:nvPr/>
        </p:nvGrpSpPr>
        <p:grpSpPr bwMode="auto">
          <a:xfrm>
            <a:off x="1322388" y="3694113"/>
            <a:ext cx="1090612" cy="701675"/>
            <a:chOff x="737" y="2747"/>
            <a:chExt cx="687" cy="442"/>
          </a:xfrm>
        </p:grpSpPr>
        <p:sp>
          <p:nvSpPr>
            <p:cNvPr id="4135" name="Rectangle 71"/>
            <p:cNvSpPr>
              <a:spLocks noChangeArrowheads="1"/>
            </p:cNvSpPr>
            <p:nvPr/>
          </p:nvSpPr>
          <p:spPr bwMode="auto">
            <a:xfrm>
              <a:off x="786" y="2790"/>
              <a:ext cx="588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36" name="Text Box 69"/>
            <p:cNvSpPr txBox="1">
              <a:spLocks noChangeArrowheads="1"/>
            </p:cNvSpPr>
            <p:nvPr/>
          </p:nvSpPr>
          <p:spPr bwMode="auto">
            <a:xfrm>
              <a:off x="737" y="2747"/>
              <a:ext cx="687" cy="44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rPr>
                <a:t>Got the</a:t>
              </a:r>
            </a:p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rPr>
                <a:t>time?</a:t>
              </a:r>
              <a:endParaRPr lang="en-US" altLang="zh-CN" sz="2000">
                <a:ea typeface="宋体" pitchFamily="2" charset="-122"/>
              </a:endParaRPr>
            </a:p>
          </p:txBody>
        </p:sp>
      </p:grpSp>
      <p:sp>
        <p:nvSpPr>
          <p:cNvPr id="4113" name="Line 73"/>
          <p:cNvSpPr>
            <a:spLocks noChangeShapeType="1"/>
          </p:cNvSpPr>
          <p:nvPr/>
        </p:nvSpPr>
        <p:spPr bwMode="auto">
          <a:xfrm flipV="1">
            <a:off x="1095375" y="4333875"/>
            <a:ext cx="1952625" cy="333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14" name="Group 76"/>
          <p:cNvGrpSpPr>
            <a:grpSpLocks/>
          </p:cNvGrpSpPr>
          <p:nvPr/>
        </p:nvGrpSpPr>
        <p:grpSpPr bwMode="auto">
          <a:xfrm>
            <a:off x="1431925" y="4360863"/>
            <a:ext cx="831850" cy="457200"/>
            <a:chOff x="1046" y="2771"/>
            <a:chExt cx="524" cy="288"/>
          </a:xfrm>
        </p:grpSpPr>
        <p:sp>
          <p:nvSpPr>
            <p:cNvPr id="4133" name="Rectangle 75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34" name="Text Box 74"/>
            <p:cNvSpPr txBox="1">
              <a:spLocks noChangeArrowheads="1"/>
            </p:cNvSpPr>
            <p:nvPr/>
          </p:nvSpPr>
          <p:spPr bwMode="auto">
            <a:xfrm>
              <a:off x="1046" y="2771"/>
              <a:ext cx="5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rPr>
                <a:t>2:00</a:t>
              </a:r>
              <a:endParaRPr lang="en-US" altLang="zh-CN">
                <a:ea typeface="宋体" pitchFamily="2" charset="-122"/>
              </a:endParaRPr>
            </a:p>
          </p:txBody>
        </p:sp>
      </p:grpSp>
      <p:sp>
        <p:nvSpPr>
          <p:cNvPr id="4115" name="Text Box 78"/>
          <p:cNvSpPr txBox="1">
            <a:spLocks noChangeArrowheads="1"/>
          </p:cNvSpPr>
          <p:nvPr/>
        </p:nvSpPr>
        <p:spPr bwMode="auto">
          <a:xfrm>
            <a:off x="5222875" y="2713038"/>
            <a:ext cx="1974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TCP connection</a:t>
            </a:r>
          </a:p>
          <a:p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 request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4116" name="Line 85"/>
          <p:cNvSpPr>
            <a:spLocks noChangeShapeType="1"/>
          </p:cNvSpPr>
          <p:nvPr/>
        </p:nvSpPr>
        <p:spPr bwMode="auto">
          <a:xfrm flipV="1">
            <a:off x="4943475" y="4648200"/>
            <a:ext cx="2343150" cy="428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7" name="Line 89"/>
          <p:cNvSpPr>
            <a:spLocks noChangeShapeType="1"/>
          </p:cNvSpPr>
          <p:nvPr/>
        </p:nvSpPr>
        <p:spPr bwMode="auto">
          <a:xfrm>
            <a:off x="5219700" y="2981325"/>
            <a:ext cx="176212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8" name="Line 90"/>
          <p:cNvSpPr>
            <a:spLocks noChangeShapeType="1"/>
          </p:cNvSpPr>
          <p:nvPr/>
        </p:nvSpPr>
        <p:spPr bwMode="auto">
          <a:xfrm flipV="1">
            <a:off x="4895850" y="3476625"/>
            <a:ext cx="2085975" cy="361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19" name="Group 93"/>
          <p:cNvGrpSpPr>
            <a:grpSpLocks/>
          </p:cNvGrpSpPr>
          <p:nvPr/>
        </p:nvGrpSpPr>
        <p:grpSpPr bwMode="auto">
          <a:xfrm>
            <a:off x="5156200" y="3408363"/>
            <a:ext cx="1974850" cy="701675"/>
            <a:chOff x="3248" y="2147"/>
            <a:chExt cx="1244" cy="442"/>
          </a:xfrm>
        </p:grpSpPr>
        <p:sp>
          <p:nvSpPr>
            <p:cNvPr id="4131" name="Rectangle 92"/>
            <p:cNvSpPr>
              <a:spLocks noChangeArrowheads="1"/>
            </p:cNvSpPr>
            <p:nvPr/>
          </p:nvSpPr>
          <p:spPr bwMode="auto">
            <a:xfrm>
              <a:off x="3306" y="2190"/>
              <a:ext cx="906" cy="1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32" name="Text Box 91"/>
            <p:cNvSpPr txBox="1">
              <a:spLocks noChangeArrowheads="1"/>
            </p:cNvSpPr>
            <p:nvPr/>
          </p:nvSpPr>
          <p:spPr bwMode="auto">
            <a:xfrm>
              <a:off x="3248" y="2147"/>
              <a:ext cx="124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rPr>
                <a:t>TCP connection</a:t>
              </a:r>
            </a:p>
            <a:p>
              <a:r>
                <a:rPr lang="en-US" altLang="zh-CN" sz="2000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rPr>
                <a:t>response</a:t>
              </a:r>
              <a:endParaRPr lang="en-US" altLang="zh-CN">
                <a:ea typeface="宋体" pitchFamily="2" charset="-122"/>
              </a:endParaRPr>
            </a:p>
          </p:txBody>
        </p:sp>
      </p:grpSp>
      <p:sp>
        <p:nvSpPr>
          <p:cNvPr id="4120" name="Line 94"/>
          <p:cNvSpPr>
            <a:spLocks noChangeShapeType="1"/>
          </p:cNvSpPr>
          <p:nvPr/>
        </p:nvSpPr>
        <p:spPr bwMode="auto">
          <a:xfrm>
            <a:off x="4943475" y="4086225"/>
            <a:ext cx="2400300" cy="419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21" name="Group 97"/>
          <p:cNvGrpSpPr>
            <a:grpSpLocks/>
          </p:cNvGrpSpPr>
          <p:nvPr/>
        </p:nvGrpSpPr>
        <p:grpSpPr bwMode="auto">
          <a:xfrm>
            <a:off x="5156200" y="4151313"/>
            <a:ext cx="3794125" cy="304800"/>
            <a:chOff x="3212" y="2597"/>
            <a:chExt cx="2390" cy="192"/>
          </a:xfrm>
        </p:grpSpPr>
        <p:sp>
          <p:nvSpPr>
            <p:cNvPr id="4129" name="Rectangle 96"/>
            <p:cNvSpPr>
              <a:spLocks noChangeArrowheads="1"/>
            </p:cNvSpPr>
            <p:nvPr/>
          </p:nvSpPr>
          <p:spPr bwMode="auto">
            <a:xfrm>
              <a:off x="3252" y="2628"/>
              <a:ext cx="2100" cy="11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30" name="Text Box 95"/>
            <p:cNvSpPr txBox="1">
              <a:spLocks noChangeArrowheads="1"/>
            </p:cNvSpPr>
            <p:nvPr/>
          </p:nvSpPr>
          <p:spPr bwMode="auto">
            <a:xfrm>
              <a:off x="3212" y="2597"/>
              <a:ext cx="23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rPr>
                <a:t>Get http://www.awl.com/kurose-ross</a:t>
              </a:r>
              <a:endParaRPr lang="en-US" altLang="zh-CN">
                <a:ea typeface="宋体" pitchFamily="2" charset="-122"/>
              </a:endParaRPr>
            </a:p>
          </p:txBody>
        </p:sp>
      </p:grpSp>
      <p:grpSp>
        <p:nvGrpSpPr>
          <p:cNvPr id="4122" name="Group 98"/>
          <p:cNvGrpSpPr>
            <a:grpSpLocks/>
          </p:cNvGrpSpPr>
          <p:nvPr/>
        </p:nvGrpSpPr>
        <p:grpSpPr bwMode="auto">
          <a:xfrm>
            <a:off x="5784850" y="4656138"/>
            <a:ext cx="908050" cy="457200"/>
            <a:chOff x="1046" y="2771"/>
            <a:chExt cx="572" cy="288"/>
          </a:xfrm>
        </p:grpSpPr>
        <p:sp>
          <p:nvSpPr>
            <p:cNvPr id="4127" name="Rectangle 99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28" name="Text Box 100"/>
            <p:cNvSpPr txBox="1">
              <a:spLocks noChangeArrowheads="1"/>
            </p:cNvSpPr>
            <p:nvPr/>
          </p:nvSpPr>
          <p:spPr bwMode="auto">
            <a:xfrm>
              <a:off x="1046" y="2771"/>
              <a:ext cx="5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rPr>
                <a:t>&lt;file&gt;</a:t>
              </a:r>
              <a:endParaRPr lang="en-US" altLang="zh-CN">
                <a:ea typeface="宋体" pitchFamily="2" charset="-122"/>
              </a:endParaRPr>
            </a:p>
          </p:txBody>
        </p:sp>
      </p:grpSp>
      <p:sp>
        <p:nvSpPr>
          <p:cNvPr id="4123" name="Line 101"/>
          <p:cNvSpPr>
            <a:spLocks noChangeShapeType="1"/>
          </p:cNvSpPr>
          <p:nvPr/>
        </p:nvSpPr>
        <p:spPr bwMode="auto">
          <a:xfrm>
            <a:off x="4057650" y="1962150"/>
            <a:ext cx="0" cy="3857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24" name="Group 105"/>
          <p:cNvGrpSpPr>
            <a:grpSpLocks/>
          </p:cNvGrpSpPr>
          <p:nvPr/>
        </p:nvGrpSpPr>
        <p:grpSpPr bwMode="auto">
          <a:xfrm>
            <a:off x="3679825" y="5094288"/>
            <a:ext cx="815975" cy="457200"/>
            <a:chOff x="2198" y="3221"/>
            <a:chExt cx="514" cy="288"/>
          </a:xfrm>
        </p:grpSpPr>
        <p:sp>
          <p:nvSpPr>
            <p:cNvPr id="4125" name="Rectangle 104"/>
            <p:cNvSpPr>
              <a:spLocks noChangeArrowheads="1"/>
            </p:cNvSpPr>
            <p:nvPr/>
          </p:nvSpPr>
          <p:spPr bwMode="auto">
            <a:xfrm>
              <a:off x="2244" y="3282"/>
              <a:ext cx="408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26" name="Text Box 102"/>
            <p:cNvSpPr txBox="1">
              <a:spLocks noChangeArrowheads="1"/>
            </p:cNvSpPr>
            <p:nvPr/>
          </p:nvSpPr>
          <p:spPr bwMode="auto">
            <a:xfrm>
              <a:off x="2198" y="3221"/>
              <a:ext cx="5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  <a:latin typeface="Comic Sans MS" pitchFamily="66" charset="0"/>
                  <a:ea typeface="宋体" pitchFamily="2" charset="-122"/>
                </a:rPr>
                <a:t>time</a:t>
              </a:r>
              <a:endParaRPr lang="en-US" altLang="zh-CN"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E8BE6E3D-E9CA-4F9E-8FAA-832AADCEA008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What’s a protocol?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Case study: web server: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1: type URL of web page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2. Your computer will send a connection request message to the web server and wait for reply.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3. The web server will receive your message and return a connection reply message.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4. Knowing that it is now okay to request the web document, your computer then sends the name of the webpage it wants.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Protocol hierarchies </a:t>
            </a:r>
            <a:endParaRPr lang="zh-CN" altLang="en-US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987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198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D43A1BFC-795A-4C2A-93E8-13328B0DB6E1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pic>
        <p:nvPicPr>
          <p:cNvPr id="4198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92263" y="1600200"/>
            <a:ext cx="5654675" cy="4648200"/>
          </a:xfr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1864C9ED-40DE-4F27-BA0F-07EC4D52FF24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oadmap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8992"/>
            <a:ext cx="8207375" cy="4648200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chemeClr val="accent2"/>
                </a:solidFill>
                <a:ea typeface="宋体" pitchFamily="2" charset="-122"/>
              </a:rPr>
              <a:t>1.1 </a:t>
            </a:r>
            <a:r>
              <a:rPr lang="en-US" altLang="zh-CN" sz="2800" dirty="0" smtClean="0">
                <a:ea typeface="宋体" pitchFamily="2" charset="-122"/>
              </a:rPr>
              <a:t>What </a:t>
            </a:r>
            <a:r>
              <a:rPr lang="en-US" altLang="zh-CN" sz="2800" i="1" dirty="0" smtClean="0">
                <a:ea typeface="宋体" pitchFamily="2" charset="-122"/>
              </a:rPr>
              <a:t>is</a:t>
            </a:r>
            <a:r>
              <a:rPr lang="en-US" altLang="zh-CN" sz="2800" dirty="0" smtClean="0">
                <a:ea typeface="宋体" pitchFamily="2" charset="-122"/>
              </a:rPr>
              <a:t> the computer network?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宋体" pitchFamily="2" charset="-122"/>
              </a:rPr>
              <a:t>1.2 Network edge</a:t>
            </a:r>
          </a:p>
          <a:p>
            <a:pPr lvl="1">
              <a:buNone/>
            </a:pPr>
            <a:r>
              <a:rPr lang="en-US" altLang="zh-CN" sz="2800" dirty="0" smtClean="0">
                <a:ea typeface="宋体" pitchFamily="2" charset="-122"/>
              </a:rPr>
              <a:t>1.3 </a:t>
            </a:r>
            <a:r>
              <a:rPr lang="en-US" altLang="zh-CN" sz="2800" dirty="0">
                <a:ea typeface="宋体" pitchFamily="2" charset="-122"/>
              </a:rPr>
              <a:t>Network core</a:t>
            </a:r>
          </a:p>
          <a:p>
            <a:pPr lvl="1">
              <a:buNone/>
            </a:pPr>
            <a:r>
              <a:rPr lang="en-US" altLang="zh-CN" sz="2800" dirty="0">
                <a:ea typeface="宋体" pitchFamily="2" charset="-122"/>
              </a:rPr>
              <a:t>1.4 Network access and physical media</a:t>
            </a:r>
          </a:p>
          <a:p>
            <a:pPr lvl="1">
              <a:buNone/>
            </a:pPr>
            <a:r>
              <a:rPr lang="en-US" altLang="zh-CN" sz="2800" dirty="0">
                <a:ea typeface="宋体" pitchFamily="2" charset="-122"/>
              </a:rPr>
              <a:t>1.5 Internet structure and ISPs</a:t>
            </a:r>
          </a:p>
          <a:p>
            <a:pPr lvl="1">
              <a:buNone/>
            </a:pPr>
            <a:r>
              <a:rPr lang="en-US" altLang="zh-CN" sz="2800" dirty="0">
                <a:ea typeface="宋体" pitchFamily="2" charset="-122"/>
              </a:rPr>
              <a:t>1.6 Delay &amp; loss in packet-switched networks</a:t>
            </a:r>
          </a:p>
          <a:p>
            <a:pPr lvl="1">
              <a:buNone/>
            </a:pPr>
            <a:r>
              <a:rPr lang="en-US" altLang="zh-CN" sz="2800" dirty="0">
                <a:ea typeface="宋体" pitchFamily="2" charset="-122"/>
              </a:rPr>
              <a:t>1.7 Protocol layers, service models</a:t>
            </a:r>
          </a:p>
          <a:p>
            <a:pPr lvl="1">
              <a:buNone/>
            </a:pPr>
            <a:r>
              <a:rPr lang="en-US" altLang="zh-CN" sz="2800" dirty="0">
                <a:ea typeface="宋体" pitchFamily="2" charset="-122"/>
              </a:rPr>
              <a:t>1.8 History</a:t>
            </a:r>
          </a:p>
          <a:p>
            <a:pPr lvl="1">
              <a:buNone/>
            </a:pPr>
            <a:endParaRPr lang="en-US" altLang="zh-CN" sz="2800" dirty="0" smtClean="0">
              <a:ea typeface="宋体" pitchFamily="2" charset="-122"/>
            </a:endParaRPr>
          </a:p>
          <a:p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51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9A3443DD-EF73-4039-A22B-B6A8445E1B69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5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 closer look at network structure:</a:t>
            </a:r>
            <a:br>
              <a:rPr lang="en-US" altLang="zh-CN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zh-CN" altLang="en-US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网络的结构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1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810000" cy="2819400"/>
          </a:xfrm>
        </p:spPr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network edge:</a:t>
            </a:r>
            <a:r>
              <a:rPr lang="en-US" altLang="zh-CN" smtClean="0">
                <a:ea typeface="宋体" pitchFamily="2" charset="-122"/>
              </a:rPr>
              <a:t> applications and hosts</a:t>
            </a:r>
          </a:p>
          <a:p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network core:</a:t>
            </a:r>
            <a:r>
              <a:rPr lang="en-US" altLang="zh-CN" smtClean="0">
                <a:ea typeface="宋体" pitchFamily="2" charset="-122"/>
              </a:rPr>
              <a:t> 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routers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network of networks</a:t>
            </a:r>
          </a:p>
          <a:p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access networks, physical media:</a:t>
            </a:r>
            <a:r>
              <a:rPr lang="en-US" altLang="zh-CN" smtClean="0">
                <a:ea typeface="宋体" pitchFamily="2" charset="-122"/>
              </a:rPr>
              <a:t> communication links</a:t>
            </a:r>
            <a:endParaRPr lang="en-US" altLang="zh-CN" sz="2400" smtClean="0">
              <a:ea typeface="宋体" pitchFamily="2" charset="-122"/>
            </a:endParaRPr>
          </a:p>
        </p:txBody>
      </p:sp>
      <p:sp>
        <p:nvSpPr>
          <p:cNvPr id="5141" name="Freeform 8"/>
          <p:cNvSpPr>
            <a:spLocks/>
          </p:cNvSpPr>
          <p:nvPr/>
        </p:nvSpPr>
        <p:spPr bwMode="auto">
          <a:xfrm>
            <a:off x="6769100" y="2200275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142" name="Freeform 9"/>
          <p:cNvSpPr>
            <a:spLocks/>
          </p:cNvSpPr>
          <p:nvPr/>
        </p:nvSpPr>
        <p:spPr bwMode="auto">
          <a:xfrm>
            <a:off x="4889500" y="20574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143" name="Freeform 10"/>
          <p:cNvSpPr>
            <a:spLocks/>
          </p:cNvSpPr>
          <p:nvPr/>
        </p:nvSpPr>
        <p:spPr bwMode="auto">
          <a:xfrm>
            <a:off x="5257800" y="3508375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5144" name="Group 11"/>
          <p:cNvGrpSpPr>
            <a:grpSpLocks/>
          </p:cNvGrpSpPr>
          <p:nvPr/>
        </p:nvGrpSpPr>
        <p:grpSpPr bwMode="auto">
          <a:xfrm>
            <a:off x="5006975" y="2192338"/>
            <a:ext cx="733425" cy="319087"/>
            <a:chOff x="3552" y="246"/>
            <a:chExt cx="527" cy="248"/>
          </a:xfrm>
        </p:grpSpPr>
        <p:graphicFrame>
          <p:nvGraphicFramePr>
            <p:cNvPr id="5135" name="Object 12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7" name="Clip" r:id="rId4" imgW="1305000" imgH="1085760" progId="">
                    <p:embed/>
                  </p:oleObj>
                </mc:Choice>
                <mc:Fallback>
                  <p:oleObj name="Clip" r:id="rId4" imgW="1305000" imgH="1085760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6" name="Object 13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8" name="Clip" r:id="rId6" imgW="676440" imgH="485640" progId="">
                    <p:embed/>
                  </p:oleObj>
                </mc:Choice>
                <mc:Fallback>
                  <p:oleObj name="Clip" r:id="rId6" imgW="676440" imgH="485640" progId="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45" name="Line 14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45" name="Group 15"/>
          <p:cNvGrpSpPr>
            <a:grpSpLocks/>
          </p:cNvGrpSpPr>
          <p:nvPr/>
        </p:nvGrpSpPr>
        <p:grpSpPr bwMode="auto">
          <a:xfrm>
            <a:off x="5006975" y="2787650"/>
            <a:ext cx="733425" cy="319088"/>
            <a:chOff x="3552" y="246"/>
            <a:chExt cx="527" cy="248"/>
          </a:xfrm>
        </p:grpSpPr>
        <p:graphicFrame>
          <p:nvGraphicFramePr>
            <p:cNvPr id="5133" name="Object 16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9" name="Clip" r:id="rId8" imgW="1305000" imgH="1085760" progId="">
                    <p:embed/>
                  </p:oleObj>
                </mc:Choice>
                <mc:Fallback>
                  <p:oleObj name="Clip" r:id="rId8" imgW="1305000" imgH="1085760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4" name="Object 17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0" name="Clip" r:id="rId9" imgW="676440" imgH="485640" progId="">
                    <p:embed/>
                  </p:oleObj>
                </mc:Choice>
                <mc:Fallback>
                  <p:oleObj name="Clip" r:id="rId9" imgW="676440" imgH="485640" progId="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44" name="Line 18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46" name="Group 19"/>
          <p:cNvGrpSpPr>
            <a:grpSpLocks/>
          </p:cNvGrpSpPr>
          <p:nvPr/>
        </p:nvGrpSpPr>
        <p:grpSpPr bwMode="auto">
          <a:xfrm>
            <a:off x="5383213" y="2574925"/>
            <a:ext cx="69850" cy="214313"/>
            <a:chOff x="3842" y="406"/>
            <a:chExt cx="51" cy="167"/>
          </a:xfrm>
        </p:grpSpPr>
        <p:sp>
          <p:nvSpPr>
            <p:cNvPr id="5341" name="Oval 20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42" name="Oval 21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43" name="Oval 22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5147" name="Group 23"/>
          <p:cNvGrpSpPr>
            <a:grpSpLocks/>
          </p:cNvGrpSpPr>
          <p:nvPr/>
        </p:nvGrpSpPr>
        <p:grpSpPr bwMode="auto">
          <a:xfrm>
            <a:off x="5853113" y="3078163"/>
            <a:ext cx="209550" cy="395287"/>
            <a:chOff x="4180" y="783"/>
            <a:chExt cx="150" cy="307"/>
          </a:xfrm>
        </p:grpSpPr>
        <p:sp>
          <p:nvSpPr>
            <p:cNvPr id="5333" name="AutoShape 2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4" name="Rectangle 2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5" name="Rectangle 2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6" name="AutoShape 2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7" name="Line 2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8" name="Line 2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9" name="Rectangle 3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40" name="Rectangle 3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5148" name="Group 32"/>
          <p:cNvGrpSpPr>
            <a:grpSpLocks/>
          </p:cNvGrpSpPr>
          <p:nvPr/>
        </p:nvGrpSpPr>
        <p:grpSpPr bwMode="auto">
          <a:xfrm rot="-5400000">
            <a:off x="6165850" y="3155950"/>
            <a:ext cx="80963" cy="233363"/>
            <a:chOff x="3842" y="406"/>
            <a:chExt cx="51" cy="167"/>
          </a:xfrm>
        </p:grpSpPr>
        <p:sp>
          <p:nvSpPr>
            <p:cNvPr id="5330" name="Oval 33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1" name="Oval 34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2" name="Oval 35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5149" name="Line 36"/>
          <p:cNvSpPr>
            <a:spLocks noChangeShapeType="1"/>
          </p:cNvSpPr>
          <p:nvPr/>
        </p:nvSpPr>
        <p:spPr bwMode="auto">
          <a:xfrm>
            <a:off x="5989638" y="2986088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" name="Line 37"/>
          <p:cNvSpPr>
            <a:spLocks noChangeShapeType="1"/>
          </p:cNvSpPr>
          <p:nvPr/>
        </p:nvSpPr>
        <p:spPr bwMode="auto">
          <a:xfrm>
            <a:off x="5992813" y="29829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1" name="Line 38"/>
          <p:cNvSpPr>
            <a:spLocks noChangeShapeType="1"/>
          </p:cNvSpPr>
          <p:nvPr/>
        </p:nvSpPr>
        <p:spPr bwMode="auto">
          <a:xfrm>
            <a:off x="6488113" y="29813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" name="Line 39"/>
          <p:cNvSpPr>
            <a:spLocks noChangeShapeType="1"/>
          </p:cNvSpPr>
          <p:nvPr/>
        </p:nvSpPr>
        <p:spPr bwMode="auto">
          <a:xfrm>
            <a:off x="5689600" y="24463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3" name="Line 40"/>
          <p:cNvSpPr>
            <a:spLocks noChangeShapeType="1"/>
          </p:cNvSpPr>
          <p:nvPr/>
        </p:nvSpPr>
        <p:spPr bwMode="auto">
          <a:xfrm flipV="1">
            <a:off x="5702300" y="27320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4" name="Line 41"/>
          <p:cNvSpPr>
            <a:spLocks noChangeShapeType="1"/>
          </p:cNvSpPr>
          <p:nvPr/>
        </p:nvSpPr>
        <p:spPr bwMode="auto">
          <a:xfrm flipV="1">
            <a:off x="6229350" y="28178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55" name="Group 42"/>
          <p:cNvGrpSpPr>
            <a:grpSpLocks/>
          </p:cNvGrpSpPr>
          <p:nvPr/>
        </p:nvGrpSpPr>
        <p:grpSpPr bwMode="auto">
          <a:xfrm>
            <a:off x="6348413" y="3055938"/>
            <a:ext cx="209550" cy="395287"/>
            <a:chOff x="4180" y="783"/>
            <a:chExt cx="150" cy="307"/>
          </a:xfrm>
        </p:grpSpPr>
        <p:sp>
          <p:nvSpPr>
            <p:cNvPr id="5322" name="AutoShape 4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23" name="Rectangle 4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24" name="Rectangle 4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25" name="AutoShape 4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26" name="Line 4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" name="Line 4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" name="Rectangle 4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29" name="Rectangle 5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5156" name="Group 51"/>
          <p:cNvGrpSpPr>
            <a:grpSpLocks/>
          </p:cNvGrpSpPr>
          <p:nvPr/>
        </p:nvGrpSpPr>
        <p:grpSpPr bwMode="auto">
          <a:xfrm>
            <a:off x="5391150" y="3675063"/>
            <a:ext cx="479425" cy="925512"/>
            <a:chOff x="3314" y="1248"/>
            <a:chExt cx="344" cy="694"/>
          </a:xfrm>
        </p:grpSpPr>
        <p:graphicFrame>
          <p:nvGraphicFramePr>
            <p:cNvPr id="5131" name="Object 52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1" name="Clip" r:id="rId10" imgW="1305000" imgH="1085760" progId="">
                    <p:embed/>
                  </p:oleObj>
                </mc:Choice>
                <mc:Fallback>
                  <p:oleObj name="Clip" r:id="rId10" imgW="1305000" imgH="1085760" progId="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15" name="Line 53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32" name="Object 54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2" name="Clip" r:id="rId11" imgW="1305000" imgH="1085760" progId="">
                    <p:embed/>
                  </p:oleObj>
                </mc:Choice>
                <mc:Fallback>
                  <p:oleObj name="Clip" r:id="rId11" imgW="1305000" imgH="1085760" progId="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16" name="Line 55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317" name="Group 56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5319" name="Oval 57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320" name="Oval 58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321" name="Oval 59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5318" name="Line 60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122" name="Object 61"/>
          <p:cNvGraphicFramePr>
            <a:graphicFrameLocks noChangeAspect="1"/>
          </p:cNvGraphicFramePr>
          <p:nvPr/>
        </p:nvGraphicFramePr>
        <p:xfrm>
          <a:off x="6259513" y="4684713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" name="Clip" r:id="rId12" imgW="1305000" imgH="1085760" progId="">
                  <p:embed/>
                </p:oleObj>
              </mc:Choice>
              <mc:Fallback>
                <p:oleObj name="Clip" r:id="rId12" imgW="1305000" imgH="1085760" progId="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4684713"/>
                        <a:ext cx="417512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2"/>
          <p:cNvGraphicFramePr>
            <a:graphicFrameLocks noChangeAspect="1"/>
          </p:cNvGraphicFramePr>
          <p:nvPr/>
        </p:nvGraphicFramePr>
        <p:xfrm>
          <a:off x="5645150" y="46736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" name="Clip" r:id="rId13" imgW="1305000" imgH="1085760" progId="">
                  <p:embed/>
                </p:oleObj>
              </mc:Choice>
              <mc:Fallback>
                <p:oleObj name="Clip" r:id="rId13" imgW="1305000" imgH="1085760" progId="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4673600"/>
                        <a:ext cx="4159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7" name="Oval 63"/>
          <p:cNvSpPr>
            <a:spLocks noChangeArrowheads="1"/>
          </p:cNvSpPr>
          <p:nvPr/>
        </p:nvSpPr>
        <p:spPr bwMode="auto">
          <a:xfrm rot="-5400000">
            <a:off x="6061869" y="4777581"/>
            <a:ext cx="63500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158" name="Oval 64"/>
          <p:cNvSpPr>
            <a:spLocks noChangeArrowheads="1"/>
          </p:cNvSpPr>
          <p:nvPr/>
        </p:nvSpPr>
        <p:spPr bwMode="auto">
          <a:xfrm rot="-5400000">
            <a:off x="6146801" y="4775200"/>
            <a:ext cx="63500" cy="6667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159" name="Oval 65"/>
          <p:cNvSpPr>
            <a:spLocks noChangeArrowheads="1"/>
          </p:cNvSpPr>
          <p:nvPr/>
        </p:nvSpPr>
        <p:spPr bwMode="auto">
          <a:xfrm rot="-5400000">
            <a:off x="6224587" y="4779963"/>
            <a:ext cx="61913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160" name="Line 66"/>
          <p:cNvSpPr>
            <a:spLocks noChangeShapeType="1"/>
          </p:cNvSpPr>
          <p:nvPr/>
        </p:nvSpPr>
        <p:spPr bwMode="auto">
          <a:xfrm rot="-5400000">
            <a:off x="6484144" y="4660107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1" name="Line 67"/>
          <p:cNvSpPr>
            <a:spLocks noChangeShapeType="1"/>
          </p:cNvSpPr>
          <p:nvPr/>
        </p:nvSpPr>
        <p:spPr bwMode="auto">
          <a:xfrm rot="5400000" flipH="1">
            <a:off x="5857875" y="46513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2" name="Line 68"/>
          <p:cNvSpPr>
            <a:spLocks noChangeShapeType="1"/>
          </p:cNvSpPr>
          <p:nvPr/>
        </p:nvSpPr>
        <p:spPr bwMode="auto">
          <a:xfrm rot="16200000" flipV="1">
            <a:off x="6204744" y="43124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3" name="Line 69"/>
          <p:cNvSpPr>
            <a:spLocks noChangeShapeType="1"/>
          </p:cNvSpPr>
          <p:nvPr/>
        </p:nvSpPr>
        <p:spPr bwMode="auto">
          <a:xfrm flipV="1">
            <a:off x="5870575" y="4251325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4" name="Line 70"/>
          <p:cNvSpPr>
            <a:spLocks noChangeShapeType="1"/>
          </p:cNvSpPr>
          <p:nvPr/>
        </p:nvSpPr>
        <p:spPr bwMode="auto">
          <a:xfrm>
            <a:off x="6472238" y="42973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5" name="Line 71"/>
          <p:cNvSpPr>
            <a:spLocks noChangeShapeType="1"/>
          </p:cNvSpPr>
          <p:nvPr/>
        </p:nvSpPr>
        <p:spPr bwMode="auto">
          <a:xfrm flipH="1">
            <a:off x="7267575" y="42941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4" name="Object 72"/>
          <p:cNvGraphicFramePr>
            <a:graphicFrameLocks noChangeAspect="1"/>
          </p:cNvGraphicFramePr>
          <p:nvPr/>
        </p:nvGraphicFramePr>
        <p:xfrm>
          <a:off x="7445375" y="38465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5" name="Clip" r:id="rId14" imgW="981000" imgH="1209600" progId="">
                  <p:embed/>
                </p:oleObj>
              </mc:Choice>
              <mc:Fallback>
                <p:oleObj name="Clip" r:id="rId14" imgW="981000" imgH="1209600" progId="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75" y="3846513"/>
                        <a:ext cx="2032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73"/>
          <p:cNvGraphicFramePr>
            <a:graphicFrameLocks noChangeAspect="1"/>
          </p:cNvGraphicFramePr>
          <p:nvPr/>
        </p:nvGraphicFramePr>
        <p:xfrm>
          <a:off x="6108700" y="3927475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" name="Clip" r:id="rId16" imgW="981000" imgH="1209600" progId="">
                  <p:embed/>
                </p:oleObj>
              </mc:Choice>
              <mc:Fallback>
                <p:oleObj name="Clip" r:id="rId16" imgW="981000" imgH="1209600" progId="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3927475"/>
                        <a:ext cx="203200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6" name="Freeform 74"/>
          <p:cNvSpPr>
            <a:spLocks/>
          </p:cNvSpPr>
          <p:nvPr/>
        </p:nvSpPr>
        <p:spPr bwMode="auto">
          <a:xfrm>
            <a:off x="6189663" y="370205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5167" name="Group 75"/>
          <p:cNvGrpSpPr>
            <a:grpSpLocks/>
          </p:cNvGrpSpPr>
          <p:nvPr/>
        </p:nvGrpSpPr>
        <p:grpSpPr bwMode="auto">
          <a:xfrm>
            <a:off x="6456363" y="5124450"/>
            <a:ext cx="406400" cy="427038"/>
            <a:chOff x="2870" y="1518"/>
            <a:chExt cx="292" cy="320"/>
          </a:xfrm>
        </p:grpSpPr>
        <p:graphicFrame>
          <p:nvGraphicFramePr>
            <p:cNvPr id="5129" name="Object 76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7" name="Clip" r:id="rId17" imgW="819000" imgH="847800" progId="">
                    <p:embed/>
                  </p:oleObj>
                </mc:Choice>
                <mc:Fallback>
                  <p:oleObj name="Clip" r:id="rId17" imgW="819000" imgH="847800" progId="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77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8" name="Clip" r:id="rId19" imgW="1266840" imgH="1200240" progId="">
                    <p:embed/>
                  </p:oleObj>
                </mc:Choice>
                <mc:Fallback>
                  <p:oleObj name="Clip" r:id="rId19" imgW="1266840" imgH="1200240" progId="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68" name="Group 78"/>
          <p:cNvGrpSpPr>
            <a:grpSpLocks/>
          </p:cNvGrpSpPr>
          <p:nvPr/>
        </p:nvGrpSpPr>
        <p:grpSpPr bwMode="auto">
          <a:xfrm>
            <a:off x="7234238" y="5156200"/>
            <a:ext cx="406400" cy="427038"/>
            <a:chOff x="2870" y="1518"/>
            <a:chExt cx="292" cy="320"/>
          </a:xfrm>
        </p:grpSpPr>
        <p:graphicFrame>
          <p:nvGraphicFramePr>
            <p:cNvPr id="5127" name="Object 7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9" name="Clip" r:id="rId21" imgW="819000" imgH="847800" progId="">
                    <p:embed/>
                  </p:oleObj>
                </mc:Choice>
                <mc:Fallback>
                  <p:oleObj name="Clip" r:id="rId21" imgW="819000" imgH="847800" progId="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" name="Object 8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0" name="Clip" r:id="rId22" imgW="1266840" imgH="1200240" progId="">
                    <p:embed/>
                  </p:oleObj>
                </mc:Choice>
                <mc:Fallback>
                  <p:oleObj name="Clip" r:id="rId22" imgW="1266840" imgH="1200240" progId="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69" name="Group 81"/>
          <p:cNvGrpSpPr>
            <a:grpSpLocks/>
          </p:cNvGrpSpPr>
          <p:nvPr/>
        </p:nvGrpSpPr>
        <p:grpSpPr bwMode="auto">
          <a:xfrm>
            <a:off x="6819900" y="4872038"/>
            <a:ext cx="379413" cy="376237"/>
            <a:chOff x="4733" y="2082"/>
            <a:chExt cx="272" cy="282"/>
          </a:xfrm>
        </p:grpSpPr>
        <p:graphicFrame>
          <p:nvGraphicFramePr>
            <p:cNvPr id="5126" name="Object 82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1" name="Clip" r:id="rId23" imgW="819000" imgH="847800" progId="">
                    <p:embed/>
                  </p:oleObj>
                </mc:Choice>
                <mc:Fallback>
                  <p:oleObj name="Clip" r:id="rId23" imgW="819000" imgH="847800" progId="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14" name="Rectangle 83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5170" name="Line 84"/>
          <p:cNvSpPr>
            <a:spLocks noChangeShapeType="1"/>
          </p:cNvSpPr>
          <p:nvPr/>
        </p:nvSpPr>
        <p:spPr bwMode="auto">
          <a:xfrm>
            <a:off x="7126288" y="4775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71" name="Group 85"/>
          <p:cNvGrpSpPr>
            <a:grpSpLocks/>
          </p:cNvGrpSpPr>
          <p:nvPr/>
        </p:nvGrpSpPr>
        <p:grpSpPr bwMode="auto">
          <a:xfrm>
            <a:off x="7847013" y="4198938"/>
            <a:ext cx="207962" cy="409575"/>
            <a:chOff x="4180" y="783"/>
            <a:chExt cx="150" cy="307"/>
          </a:xfrm>
        </p:grpSpPr>
        <p:sp>
          <p:nvSpPr>
            <p:cNvPr id="5306" name="AutoShape 8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07" name="Rectangle 8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08" name="Rectangle 8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09" name="AutoShape 8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10" name="Line 9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1" name="Line 9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2" name="Rectangle 9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13" name="Rectangle 9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5172" name="Group 94"/>
          <p:cNvGrpSpPr>
            <a:grpSpLocks/>
          </p:cNvGrpSpPr>
          <p:nvPr/>
        </p:nvGrpSpPr>
        <p:grpSpPr bwMode="auto">
          <a:xfrm>
            <a:off x="7834313" y="4643438"/>
            <a:ext cx="207962" cy="409575"/>
            <a:chOff x="4180" y="783"/>
            <a:chExt cx="150" cy="307"/>
          </a:xfrm>
        </p:grpSpPr>
        <p:sp>
          <p:nvSpPr>
            <p:cNvPr id="5298" name="AutoShape 9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99" name="Rectangle 9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00" name="Rectangle 9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01" name="AutoShape 9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02" name="Line 9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03" name="Line 10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04" name="Rectangle 10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05" name="Rectangle 10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5173" name="Line 103"/>
          <p:cNvSpPr>
            <a:spLocks noChangeShapeType="1"/>
          </p:cNvSpPr>
          <p:nvPr/>
        </p:nvSpPr>
        <p:spPr bwMode="auto">
          <a:xfrm rot="5400000" flipH="1">
            <a:off x="7460456" y="45727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74" name="Line 104"/>
          <p:cNvSpPr>
            <a:spLocks noChangeShapeType="1"/>
          </p:cNvSpPr>
          <p:nvPr/>
        </p:nvSpPr>
        <p:spPr bwMode="auto">
          <a:xfrm rot="-5400000">
            <a:off x="7814469" y="48252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75" name="Line 105"/>
          <p:cNvSpPr>
            <a:spLocks noChangeShapeType="1"/>
          </p:cNvSpPr>
          <p:nvPr/>
        </p:nvSpPr>
        <p:spPr bwMode="auto">
          <a:xfrm rot="-5400000">
            <a:off x="7804150" y="43561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76" name="Line 106"/>
          <p:cNvSpPr>
            <a:spLocks noChangeShapeType="1"/>
          </p:cNvSpPr>
          <p:nvPr/>
        </p:nvSpPr>
        <p:spPr bwMode="auto">
          <a:xfrm flipV="1">
            <a:off x="6483350" y="24971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77" name="Line 107"/>
          <p:cNvSpPr>
            <a:spLocks noChangeShapeType="1"/>
          </p:cNvSpPr>
          <p:nvPr/>
        </p:nvSpPr>
        <p:spPr bwMode="auto">
          <a:xfrm>
            <a:off x="7418388" y="24812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78" name="Line 108"/>
          <p:cNvSpPr>
            <a:spLocks noChangeShapeType="1"/>
          </p:cNvSpPr>
          <p:nvPr/>
        </p:nvSpPr>
        <p:spPr bwMode="auto">
          <a:xfrm flipH="1">
            <a:off x="7937500" y="2817813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79" name="Line 109"/>
          <p:cNvSpPr>
            <a:spLocks noChangeShapeType="1"/>
          </p:cNvSpPr>
          <p:nvPr/>
        </p:nvSpPr>
        <p:spPr bwMode="auto">
          <a:xfrm>
            <a:off x="7167563" y="25939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80" name="Line 110"/>
          <p:cNvSpPr>
            <a:spLocks noChangeShapeType="1"/>
          </p:cNvSpPr>
          <p:nvPr/>
        </p:nvSpPr>
        <p:spPr bwMode="auto">
          <a:xfrm>
            <a:off x="7192963" y="32416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81" name="Line 111"/>
          <p:cNvSpPr>
            <a:spLocks noChangeShapeType="1"/>
          </p:cNvSpPr>
          <p:nvPr/>
        </p:nvSpPr>
        <p:spPr bwMode="auto">
          <a:xfrm flipH="1">
            <a:off x="7653338" y="37068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82" name="Line 112"/>
          <p:cNvSpPr>
            <a:spLocks noChangeShapeType="1"/>
          </p:cNvSpPr>
          <p:nvPr/>
        </p:nvSpPr>
        <p:spPr bwMode="auto">
          <a:xfrm flipH="1">
            <a:off x="7426325" y="2786063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83" name="Line 113"/>
          <p:cNvSpPr>
            <a:spLocks noChangeShapeType="1"/>
          </p:cNvSpPr>
          <p:nvPr/>
        </p:nvSpPr>
        <p:spPr bwMode="auto">
          <a:xfrm flipH="1">
            <a:off x="7435850" y="22256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84" name="Line 114"/>
          <p:cNvSpPr>
            <a:spLocks noChangeShapeType="1"/>
          </p:cNvSpPr>
          <p:nvPr/>
        </p:nvSpPr>
        <p:spPr bwMode="auto">
          <a:xfrm flipH="1">
            <a:off x="8153400" y="24018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85" name="Group 115"/>
          <p:cNvGrpSpPr>
            <a:grpSpLocks/>
          </p:cNvGrpSpPr>
          <p:nvPr/>
        </p:nvGrpSpPr>
        <p:grpSpPr bwMode="auto">
          <a:xfrm>
            <a:off x="5964238" y="2593975"/>
            <a:ext cx="501650" cy="233363"/>
            <a:chOff x="3600" y="219"/>
            <a:chExt cx="360" cy="175"/>
          </a:xfrm>
        </p:grpSpPr>
        <p:sp>
          <p:nvSpPr>
            <p:cNvPr id="5285" name="Oval 11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86" name="Line 11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87" name="Line 11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88" name="Rectangle 11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89" name="Oval 12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5290" name="Group 12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295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96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97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291" name="Group 12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292" name="Line 1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93" name="Line 1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94" name="Line 1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186" name="Group 129"/>
          <p:cNvGrpSpPr>
            <a:grpSpLocks/>
          </p:cNvGrpSpPr>
          <p:nvPr/>
        </p:nvGrpSpPr>
        <p:grpSpPr bwMode="auto">
          <a:xfrm>
            <a:off x="6916738" y="2365375"/>
            <a:ext cx="501650" cy="233363"/>
            <a:chOff x="3600" y="219"/>
            <a:chExt cx="360" cy="175"/>
          </a:xfrm>
        </p:grpSpPr>
        <p:sp>
          <p:nvSpPr>
            <p:cNvPr id="5272" name="Oval 13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73" name="Line 13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74" name="Line 13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75" name="Rectangle 13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76" name="Oval 13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5277" name="Group 13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282" name="Line 13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83" name="Line 1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84" name="Line 13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278" name="Group 13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279" name="Line 14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80" name="Line 14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81" name="Line 14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187" name="Group 143"/>
          <p:cNvGrpSpPr>
            <a:grpSpLocks/>
          </p:cNvGrpSpPr>
          <p:nvPr/>
        </p:nvGrpSpPr>
        <p:grpSpPr bwMode="auto">
          <a:xfrm>
            <a:off x="6934200" y="3022600"/>
            <a:ext cx="501650" cy="233363"/>
            <a:chOff x="3600" y="219"/>
            <a:chExt cx="360" cy="175"/>
          </a:xfrm>
        </p:grpSpPr>
        <p:sp>
          <p:nvSpPr>
            <p:cNvPr id="5259" name="Oval 14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60" name="Line 14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1" name="Line 14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2" name="Rectangle 14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63" name="Oval 14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5264" name="Group 14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269" name="Line 1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70" name="Line 1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71" name="Line 1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265" name="Group 15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266" name="Line 15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7" name="Line 1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8" name="Line 15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188" name="Group 157"/>
          <p:cNvGrpSpPr>
            <a:grpSpLocks/>
          </p:cNvGrpSpPr>
          <p:nvPr/>
        </p:nvGrpSpPr>
        <p:grpSpPr bwMode="auto">
          <a:xfrm>
            <a:off x="7904163" y="2573338"/>
            <a:ext cx="500062" cy="233362"/>
            <a:chOff x="3600" y="219"/>
            <a:chExt cx="360" cy="175"/>
          </a:xfrm>
        </p:grpSpPr>
        <p:sp>
          <p:nvSpPr>
            <p:cNvPr id="5246" name="Oval 15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47" name="Line 15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8" name="Line 16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9" name="Rectangle 16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50" name="Oval 16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5251" name="Group 16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256" name="Line 16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57" name="Line 1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58" name="Line 16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252" name="Group 16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253" name="Line 16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54" name="Line 16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55" name="Line 17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189" name="Group 171"/>
          <p:cNvGrpSpPr>
            <a:grpSpLocks/>
          </p:cNvGrpSpPr>
          <p:nvPr/>
        </p:nvGrpSpPr>
        <p:grpSpPr bwMode="auto">
          <a:xfrm>
            <a:off x="7710488" y="3470275"/>
            <a:ext cx="501650" cy="233363"/>
            <a:chOff x="3600" y="219"/>
            <a:chExt cx="360" cy="175"/>
          </a:xfrm>
        </p:grpSpPr>
        <p:sp>
          <p:nvSpPr>
            <p:cNvPr id="5233" name="Oval 17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34" name="Line 17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5" name="Line 17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6" name="Rectangle 17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37" name="Oval 17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5238" name="Group 17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243" name="Line 17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44" name="Line 1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45" name="Line 18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239" name="Group 18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240" name="Line 18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41" name="Line 18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42" name="Line 18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190" name="Group 185"/>
          <p:cNvGrpSpPr>
            <a:grpSpLocks/>
          </p:cNvGrpSpPr>
          <p:nvPr/>
        </p:nvGrpSpPr>
        <p:grpSpPr bwMode="auto">
          <a:xfrm>
            <a:off x="7377113" y="4054475"/>
            <a:ext cx="501650" cy="234950"/>
            <a:chOff x="3600" y="219"/>
            <a:chExt cx="360" cy="175"/>
          </a:xfrm>
        </p:grpSpPr>
        <p:sp>
          <p:nvSpPr>
            <p:cNvPr id="5220" name="Oval 18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21" name="Line 18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2" name="Line 18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" name="Rectangle 18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24" name="Oval 19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5225" name="Group 19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230" name="Line 19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1" name="Line 1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2" name="Line 19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226" name="Group 19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227" name="Line 19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8" name="Line 19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9" name="Line 19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191" name="Group 199"/>
          <p:cNvGrpSpPr>
            <a:grpSpLocks/>
          </p:cNvGrpSpPr>
          <p:nvPr/>
        </p:nvGrpSpPr>
        <p:grpSpPr bwMode="auto">
          <a:xfrm>
            <a:off x="6767513" y="4543425"/>
            <a:ext cx="500062" cy="233363"/>
            <a:chOff x="3600" y="219"/>
            <a:chExt cx="360" cy="175"/>
          </a:xfrm>
        </p:grpSpPr>
        <p:sp>
          <p:nvSpPr>
            <p:cNvPr id="5207" name="Oval 20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08" name="Line 20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9" name="Line 20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0" name="Rectangle 20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11" name="Oval 20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5212" name="Group 20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217" name="Line 2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18" name="Line 2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19" name="Line 2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213" name="Group 20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214" name="Line 2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15" name="Line 2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16" name="Line 2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192" name="Group 213"/>
          <p:cNvGrpSpPr>
            <a:grpSpLocks/>
          </p:cNvGrpSpPr>
          <p:nvPr/>
        </p:nvGrpSpPr>
        <p:grpSpPr bwMode="auto">
          <a:xfrm>
            <a:off x="5964238" y="4167188"/>
            <a:ext cx="501650" cy="233362"/>
            <a:chOff x="3600" y="219"/>
            <a:chExt cx="360" cy="175"/>
          </a:xfrm>
        </p:grpSpPr>
        <p:sp>
          <p:nvSpPr>
            <p:cNvPr id="5194" name="Oval 21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95" name="Line 21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6" name="Line 21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7" name="Rectangle 21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98" name="Oval 21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5199" name="Group 21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204" name="Line 2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05" name="Line 2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06" name="Line 2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200" name="Group 22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201" name="Line 2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02" name="Line 2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03" name="Line 2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193" name="Line 227"/>
          <p:cNvSpPr>
            <a:spLocks noChangeShapeType="1"/>
          </p:cNvSpPr>
          <p:nvPr/>
        </p:nvSpPr>
        <p:spPr bwMode="auto">
          <a:xfrm flipV="1">
            <a:off x="6200775" y="4389438"/>
            <a:ext cx="1588" cy="230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1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6AFEF17E-06C5-4979-B05B-9802971D11B6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6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 network edge: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网络边缘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1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651375" cy="4648200"/>
          </a:xfrm>
        </p:spPr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end systems (hosts):</a:t>
            </a:r>
            <a:endParaRPr lang="en-US" altLang="zh-CN" sz="2400" smtClean="0">
              <a:ea typeface="宋体" pitchFamily="2" charset="-122"/>
            </a:endParaRPr>
          </a:p>
          <a:p>
            <a:pPr lvl="1"/>
            <a:r>
              <a:rPr lang="en-US" altLang="zh-CN" sz="2000" smtClean="0">
                <a:ea typeface="宋体" pitchFamily="2" charset="-122"/>
              </a:rPr>
              <a:t>run application programs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e.g. Web, email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at “edge of network”</a:t>
            </a:r>
          </a:p>
          <a:p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client/server model</a:t>
            </a:r>
            <a:endParaRPr lang="en-US" altLang="zh-CN" sz="2400" smtClean="0">
              <a:ea typeface="宋体" pitchFamily="2" charset="-122"/>
            </a:endParaRPr>
          </a:p>
          <a:p>
            <a:pPr lvl="1"/>
            <a:r>
              <a:rPr lang="en-US" altLang="zh-CN" sz="2000" smtClean="0">
                <a:ea typeface="宋体" pitchFamily="2" charset="-122"/>
              </a:rPr>
              <a:t>client host requests, receives service from always-on server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e.g. Web browser/server; email client/server</a:t>
            </a:r>
          </a:p>
          <a:p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peer-peer model:</a:t>
            </a:r>
            <a:endParaRPr lang="en-US" altLang="zh-CN" sz="2400" smtClean="0">
              <a:ea typeface="宋体" pitchFamily="2" charset="-122"/>
            </a:endParaRPr>
          </a:p>
          <a:p>
            <a:pPr lvl="1"/>
            <a:r>
              <a:rPr lang="en-US" altLang="zh-CN" sz="2000" smtClean="0">
                <a:ea typeface="宋体" pitchFamily="2" charset="-122"/>
              </a:rPr>
              <a:t> minimal (or no) use of dedicated servers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e.g. Skype,  BitTorrent, KaZaA</a:t>
            </a:r>
          </a:p>
        </p:txBody>
      </p:sp>
      <p:sp>
        <p:nvSpPr>
          <p:cNvPr id="6165" name="Freeform 12"/>
          <p:cNvSpPr>
            <a:spLocks/>
          </p:cNvSpPr>
          <p:nvPr/>
        </p:nvSpPr>
        <p:spPr bwMode="auto">
          <a:xfrm>
            <a:off x="6769100" y="2200275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166" name="Freeform 13"/>
          <p:cNvSpPr>
            <a:spLocks/>
          </p:cNvSpPr>
          <p:nvPr/>
        </p:nvSpPr>
        <p:spPr bwMode="auto">
          <a:xfrm>
            <a:off x="4889500" y="20574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167" name="Freeform 14"/>
          <p:cNvSpPr>
            <a:spLocks/>
          </p:cNvSpPr>
          <p:nvPr/>
        </p:nvSpPr>
        <p:spPr bwMode="auto">
          <a:xfrm>
            <a:off x="5257800" y="3508375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168" name="Group 233"/>
          <p:cNvGrpSpPr>
            <a:grpSpLocks/>
          </p:cNvGrpSpPr>
          <p:nvPr/>
        </p:nvGrpSpPr>
        <p:grpSpPr bwMode="auto">
          <a:xfrm>
            <a:off x="4316413" y="1785938"/>
            <a:ext cx="1100137" cy="874712"/>
            <a:chOff x="3541" y="495"/>
            <a:chExt cx="693" cy="551"/>
          </a:xfrm>
        </p:grpSpPr>
        <p:sp>
          <p:nvSpPr>
            <p:cNvPr id="6373" name="Freeform 232"/>
            <p:cNvSpPr>
              <a:spLocks/>
            </p:cNvSpPr>
            <p:nvPr/>
          </p:nvSpPr>
          <p:spPr bwMode="auto">
            <a:xfrm>
              <a:off x="3541" y="495"/>
              <a:ext cx="693" cy="551"/>
            </a:xfrm>
            <a:custGeom>
              <a:avLst/>
              <a:gdLst>
                <a:gd name="T0" fmla="*/ 77 w 693"/>
                <a:gd name="T1" fmla="*/ 63 h 551"/>
                <a:gd name="T2" fmla="*/ 35 w 693"/>
                <a:gd name="T3" fmla="*/ 255 h 551"/>
                <a:gd name="T4" fmla="*/ 35 w 693"/>
                <a:gd name="T5" fmla="*/ 447 h 551"/>
                <a:gd name="T6" fmla="*/ 245 w 693"/>
                <a:gd name="T7" fmla="*/ 513 h 551"/>
                <a:gd name="T8" fmla="*/ 431 w 693"/>
                <a:gd name="T9" fmla="*/ 543 h 551"/>
                <a:gd name="T10" fmla="*/ 647 w 693"/>
                <a:gd name="T11" fmla="*/ 465 h 551"/>
                <a:gd name="T12" fmla="*/ 689 w 693"/>
                <a:gd name="T13" fmla="*/ 303 h 551"/>
                <a:gd name="T14" fmla="*/ 671 w 693"/>
                <a:gd name="T15" fmla="*/ 105 h 551"/>
                <a:gd name="T16" fmla="*/ 617 w 693"/>
                <a:gd name="T17" fmla="*/ 39 h 551"/>
                <a:gd name="T18" fmla="*/ 311 w 693"/>
                <a:gd name="T19" fmla="*/ 3 h 551"/>
                <a:gd name="T20" fmla="*/ 77 w 693"/>
                <a:gd name="T21" fmla="*/ 63 h 5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93"/>
                <a:gd name="T34" fmla="*/ 0 h 551"/>
                <a:gd name="T35" fmla="*/ 693 w 693"/>
                <a:gd name="T36" fmla="*/ 551 h 55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93" h="551">
                  <a:moveTo>
                    <a:pt x="77" y="63"/>
                  </a:moveTo>
                  <a:cubicBezTo>
                    <a:pt x="31" y="105"/>
                    <a:pt x="42" y="191"/>
                    <a:pt x="35" y="255"/>
                  </a:cubicBezTo>
                  <a:cubicBezTo>
                    <a:pt x="28" y="319"/>
                    <a:pt x="0" y="404"/>
                    <a:pt x="35" y="447"/>
                  </a:cubicBezTo>
                  <a:cubicBezTo>
                    <a:pt x="70" y="490"/>
                    <a:pt x="179" y="497"/>
                    <a:pt x="245" y="513"/>
                  </a:cubicBezTo>
                  <a:cubicBezTo>
                    <a:pt x="311" y="529"/>
                    <a:pt x="364" y="551"/>
                    <a:pt x="431" y="543"/>
                  </a:cubicBezTo>
                  <a:cubicBezTo>
                    <a:pt x="498" y="535"/>
                    <a:pt x="604" y="505"/>
                    <a:pt x="647" y="465"/>
                  </a:cubicBezTo>
                  <a:cubicBezTo>
                    <a:pt x="690" y="425"/>
                    <a:pt x="685" y="363"/>
                    <a:pt x="689" y="303"/>
                  </a:cubicBezTo>
                  <a:cubicBezTo>
                    <a:pt x="693" y="243"/>
                    <a:pt x="683" y="149"/>
                    <a:pt x="671" y="105"/>
                  </a:cubicBezTo>
                  <a:cubicBezTo>
                    <a:pt x="659" y="61"/>
                    <a:pt x="677" y="56"/>
                    <a:pt x="617" y="39"/>
                  </a:cubicBezTo>
                  <a:cubicBezTo>
                    <a:pt x="557" y="22"/>
                    <a:pt x="401" y="0"/>
                    <a:pt x="311" y="3"/>
                  </a:cubicBezTo>
                  <a:cubicBezTo>
                    <a:pt x="221" y="6"/>
                    <a:pt x="123" y="21"/>
                    <a:pt x="77" y="63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aphicFrame>
          <p:nvGraphicFramePr>
            <p:cNvPr id="6160" name="Object 16"/>
            <p:cNvGraphicFramePr>
              <a:graphicFrameLocks noChangeAspect="1"/>
            </p:cNvGraphicFramePr>
            <p:nvPr/>
          </p:nvGraphicFramePr>
          <p:xfrm>
            <a:off x="3592" y="544"/>
            <a:ext cx="586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1" name="Clip" r:id="rId4" imgW="1305000" imgH="1085760" progId="">
                    <p:embed/>
                  </p:oleObj>
                </mc:Choice>
                <mc:Fallback>
                  <p:oleObj name="Clip" r:id="rId4" imgW="1305000" imgH="1085760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2" y="544"/>
                          <a:ext cx="586" cy="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6" name="Object 17"/>
          <p:cNvGraphicFramePr>
            <a:graphicFrameLocks noChangeAspect="1"/>
          </p:cNvGraphicFramePr>
          <p:nvPr/>
        </p:nvGraphicFramePr>
        <p:xfrm>
          <a:off x="5461000" y="2311400"/>
          <a:ext cx="279400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" name="Clip" r:id="rId6" imgW="676440" imgH="485640" progId="">
                  <p:embed/>
                </p:oleObj>
              </mc:Choice>
              <mc:Fallback>
                <p:oleObj name="Clip" r:id="rId6" imgW="676440" imgH="485640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2311400"/>
                        <a:ext cx="279400" cy="18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9" name="Line 18"/>
          <p:cNvSpPr>
            <a:spLocks noChangeShapeType="1"/>
          </p:cNvSpPr>
          <p:nvPr/>
        </p:nvSpPr>
        <p:spPr bwMode="auto">
          <a:xfrm flipV="1">
            <a:off x="5413375" y="2433638"/>
            <a:ext cx="11430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70" name="Group 19"/>
          <p:cNvGrpSpPr>
            <a:grpSpLocks/>
          </p:cNvGrpSpPr>
          <p:nvPr/>
        </p:nvGrpSpPr>
        <p:grpSpPr bwMode="auto">
          <a:xfrm>
            <a:off x="5006975" y="2787650"/>
            <a:ext cx="733425" cy="319088"/>
            <a:chOff x="3552" y="246"/>
            <a:chExt cx="527" cy="248"/>
          </a:xfrm>
        </p:grpSpPr>
        <p:graphicFrame>
          <p:nvGraphicFramePr>
            <p:cNvPr id="6158" name="Object 20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3" name="Clip" r:id="rId8" imgW="1305000" imgH="1085760" progId="">
                    <p:embed/>
                  </p:oleObj>
                </mc:Choice>
                <mc:Fallback>
                  <p:oleObj name="Clip" r:id="rId8" imgW="1305000" imgH="1085760" progId="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9" name="Object 21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4" name="Clip" r:id="rId9" imgW="676440" imgH="485640" progId="">
                    <p:embed/>
                  </p:oleObj>
                </mc:Choice>
                <mc:Fallback>
                  <p:oleObj name="Clip" r:id="rId9" imgW="676440" imgH="485640" progId="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72" name="Line 22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71" name="Group 23"/>
          <p:cNvGrpSpPr>
            <a:grpSpLocks/>
          </p:cNvGrpSpPr>
          <p:nvPr/>
        </p:nvGrpSpPr>
        <p:grpSpPr bwMode="auto">
          <a:xfrm>
            <a:off x="5383213" y="2574925"/>
            <a:ext cx="69850" cy="214313"/>
            <a:chOff x="3842" y="406"/>
            <a:chExt cx="51" cy="167"/>
          </a:xfrm>
        </p:grpSpPr>
        <p:sp>
          <p:nvSpPr>
            <p:cNvPr id="6369" name="Oval 24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370" name="Oval 25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371" name="Oval 26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6172" name="Group 27"/>
          <p:cNvGrpSpPr>
            <a:grpSpLocks/>
          </p:cNvGrpSpPr>
          <p:nvPr/>
        </p:nvGrpSpPr>
        <p:grpSpPr bwMode="auto">
          <a:xfrm>
            <a:off x="5853113" y="3078163"/>
            <a:ext cx="209550" cy="395287"/>
            <a:chOff x="4180" y="783"/>
            <a:chExt cx="150" cy="307"/>
          </a:xfrm>
        </p:grpSpPr>
        <p:sp>
          <p:nvSpPr>
            <p:cNvPr id="6361" name="AutoShape 28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362" name="Rectangle 29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363" name="Rectangle 30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364" name="AutoShape 31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365" name="Line 32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6" name="Line 33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7" name="Rectangle 34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368" name="Rectangle 35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6173" name="Group 36"/>
          <p:cNvGrpSpPr>
            <a:grpSpLocks/>
          </p:cNvGrpSpPr>
          <p:nvPr/>
        </p:nvGrpSpPr>
        <p:grpSpPr bwMode="auto">
          <a:xfrm rot="-5400000">
            <a:off x="6165850" y="3155950"/>
            <a:ext cx="80963" cy="233363"/>
            <a:chOff x="3842" y="406"/>
            <a:chExt cx="51" cy="167"/>
          </a:xfrm>
        </p:grpSpPr>
        <p:sp>
          <p:nvSpPr>
            <p:cNvPr id="6358" name="Oval 37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359" name="Oval 38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360" name="Oval 39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6174" name="Line 40"/>
          <p:cNvSpPr>
            <a:spLocks noChangeShapeType="1"/>
          </p:cNvSpPr>
          <p:nvPr/>
        </p:nvSpPr>
        <p:spPr bwMode="auto">
          <a:xfrm>
            <a:off x="5989638" y="2986088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5" name="Line 41"/>
          <p:cNvSpPr>
            <a:spLocks noChangeShapeType="1"/>
          </p:cNvSpPr>
          <p:nvPr/>
        </p:nvSpPr>
        <p:spPr bwMode="auto">
          <a:xfrm>
            <a:off x="5992813" y="29829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6" name="Line 42"/>
          <p:cNvSpPr>
            <a:spLocks noChangeShapeType="1"/>
          </p:cNvSpPr>
          <p:nvPr/>
        </p:nvSpPr>
        <p:spPr bwMode="auto">
          <a:xfrm>
            <a:off x="6488113" y="29813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7" name="Line 43"/>
          <p:cNvSpPr>
            <a:spLocks noChangeShapeType="1"/>
          </p:cNvSpPr>
          <p:nvPr/>
        </p:nvSpPr>
        <p:spPr bwMode="auto">
          <a:xfrm>
            <a:off x="5689600" y="24463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8" name="Line 44"/>
          <p:cNvSpPr>
            <a:spLocks noChangeShapeType="1"/>
          </p:cNvSpPr>
          <p:nvPr/>
        </p:nvSpPr>
        <p:spPr bwMode="auto">
          <a:xfrm flipV="1">
            <a:off x="5702300" y="27320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9" name="Line 45"/>
          <p:cNvSpPr>
            <a:spLocks noChangeShapeType="1"/>
          </p:cNvSpPr>
          <p:nvPr/>
        </p:nvSpPr>
        <p:spPr bwMode="auto">
          <a:xfrm flipV="1">
            <a:off x="6229350" y="28178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80" name="Group 46"/>
          <p:cNvGrpSpPr>
            <a:grpSpLocks/>
          </p:cNvGrpSpPr>
          <p:nvPr/>
        </p:nvGrpSpPr>
        <p:grpSpPr bwMode="auto">
          <a:xfrm>
            <a:off x="6348413" y="3055938"/>
            <a:ext cx="209550" cy="395287"/>
            <a:chOff x="4180" y="783"/>
            <a:chExt cx="150" cy="307"/>
          </a:xfrm>
        </p:grpSpPr>
        <p:sp>
          <p:nvSpPr>
            <p:cNvPr id="6350" name="AutoShape 4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351" name="Rectangle 4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352" name="Rectangle 4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353" name="AutoShape 5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354" name="Line 5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5" name="Line 5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6" name="Rectangle 5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357" name="Rectangle 5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6181" name="Group 55"/>
          <p:cNvGrpSpPr>
            <a:grpSpLocks/>
          </p:cNvGrpSpPr>
          <p:nvPr/>
        </p:nvGrpSpPr>
        <p:grpSpPr bwMode="auto">
          <a:xfrm>
            <a:off x="5391150" y="3675063"/>
            <a:ext cx="479425" cy="925512"/>
            <a:chOff x="3314" y="1248"/>
            <a:chExt cx="344" cy="694"/>
          </a:xfrm>
        </p:grpSpPr>
        <p:graphicFrame>
          <p:nvGraphicFramePr>
            <p:cNvPr id="6156" name="Object 56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5" name="Clip" r:id="rId10" imgW="1305000" imgH="1085760" progId="">
                    <p:embed/>
                  </p:oleObj>
                </mc:Choice>
                <mc:Fallback>
                  <p:oleObj name="Clip" r:id="rId10" imgW="1305000" imgH="1085760" progId="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3" name="Line 57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7" name="Object 58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6" name="Clip" r:id="rId11" imgW="1305000" imgH="1085760" progId="">
                    <p:embed/>
                  </p:oleObj>
                </mc:Choice>
                <mc:Fallback>
                  <p:oleObj name="Clip" r:id="rId11" imgW="1305000" imgH="1085760" progId="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4" name="Line 59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345" name="Group 60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6347" name="Oval 61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348" name="Oval 62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349" name="Oval 63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346" name="Line 64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147" name="Object 65"/>
          <p:cNvGraphicFramePr>
            <a:graphicFrameLocks noChangeAspect="1"/>
          </p:cNvGraphicFramePr>
          <p:nvPr/>
        </p:nvGraphicFramePr>
        <p:xfrm>
          <a:off x="6259513" y="4684713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" name="Clip" r:id="rId12" imgW="1305000" imgH="1085760" progId="">
                  <p:embed/>
                </p:oleObj>
              </mc:Choice>
              <mc:Fallback>
                <p:oleObj name="Clip" r:id="rId12" imgW="1305000" imgH="1085760" progId="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4684713"/>
                        <a:ext cx="417512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66"/>
          <p:cNvGraphicFramePr>
            <a:graphicFrameLocks noChangeAspect="1"/>
          </p:cNvGraphicFramePr>
          <p:nvPr/>
        </p:nvGraphicFramePr>
        <p:xfrm>
          <a:off x="5645150" y="46736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" name="Clip" r:id="rId13" imgW="1305000" imgH="1085760" progId="">
                  <p:embed/>
                </p:oleObj>
              </mc:Choice>
              <mc:Fallback>
                <p:oleObj name="Clip" r:id="rId13" imgW="1305000" imgH="1085760" progId="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4673600"/>
                        <a:ext cx="4159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2" name="Oval 67"/>
          <p:cNvSpPr>
            <a:spLocks noChangeArrowheads="1"/>
          </p:cNvSpPr>
          <p:nvPr/>
        </p:nvSpPr>
        <p:spPr bwMode="auto">
          <a:xfrm rot="-5400000">
            <a:off x="6061869" y="4777581"/>
            <a:ext cx="63500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183" name="Oval 68"/>
          <p:cNvSpPr>
            <a:spLocks noChangeArrowheads="1"/>
          </p:cNvSpPr>
          <p:nvPr/>
        </p:nvSpPr>
        <p:spPr bwMode="auto">
          <a:xfrm rot="-5400000">
            <a:off x="6146801" y="4775200"/>
            <a:ext cx="63500" cy="6667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184" name="Oval 69"/>
          <p:cNvSpPr>
            <a:spLocks noChangeArrowheads="1"/>
          </p:cNvSpPr>
          <p:nvPr/>
        </p:nvSpPr>
        <p:spPr bwMode="auto">
          <a:xfrm rot="-5400000">
            <a:off x="6224587" y="4779963"/>
            <a:ext cx="61913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185" name="Line 70"/>
          <p:cNvSpPr>
            <a:spLocks noChangeShapeType="1"/>
          </p:cNvSpPr>
          <p:nvPr/>
        </p:nvSpPr>
        <p:spPr bwMode="auto">
          <a:xfrm rot="-5400000">
            <a:off x="6484144" y="4660107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6" name="Line 71"/>
          <p:cNvSpPr>
            <a:spLocks noChangeShapeType="1"/>
          </p:cNvSpPr>
          <p:nvPr/>
        </p:nvSpPr>
        <p:spPr bwMode="auto">
          <a:xfrm rot="5400000" flipH="1">
            <a:off x="5857875" y="46513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7" name="Line 72"/>
          <p:cNvSpPr>
            <a:spLocks noChangeShapeType="1"/>
          </p:cNvSpPr>
          <p:nvPr/>
        </p:nvSpPr>
        <p:spPr bwMode="auto">
          <a:xfrm rot="16200000" flipV="1">
            <a:off x="6204744" y="43124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8" name="Line 73"/>
          <p:cNvSpPr>
            <a:spLocks noChangeShapeType="1"/>
          </p:cNvSpPr>
          <p:nvPr/>
        </p:nvSpPr>
        <p:spPr bwMode="auto">
          <a:xfrm flipV="1">
            <a:off x="5870575" y="4251325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9" name="Line 74"/>
          <p:cNvSpPr>
            <a:spLocks noChangeShapeType="1"/>
          </p:cNvSpPr>
          <p:nvPr/>
        </p:nvSpPr>
        <p:spPr bwMode="auto">
          <a:xfrm>
            <a:off x="6472238" y="42973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90" name="Line 75"/>
          <p:cNvSpPr>
            <a:spLocks noChangeShapeType="1"/>
          </p:cNvSpPr>
          <p:nvPr/>
        </p:nvSpPr>
        <p:spPr bwMode="auto">
          <a:xfrm flipH="1">
            <a:off x="7267575" y="42941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49" name="Object 76"/>
          <p:cNvGraphicFramePr>
            <a:graphicFrameLocks noChangeAspect="1"/>
          </p:cNvGraphicFramePr>
          <p:nvPr/>
        </p:nvGraphicFramePr>
        <p:xfrm>
          <a:off x="7445375" y="38465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" name="Clip" r:id="rId14" imgW="981000" imgH="1209600" progId="">
                  <p:embed/>
                </p:oleObj>
              </mc:Choice>
              <mc:Fallback>
                <p:oleObj name="Clip" r:id="rId14" imgW="981000" imgH="1209600" progId="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75" y="3846513"/>
                        <a:ext cx="2032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77"/>
          <p:cNvGraphicFramePr>
            <a:graphicFrameLocks noChangeAspect="1"/>
          </p:cNvGraphicFramePr>
          <p:nvPr/>
        </p:nvGraphicFramePr>
        <p:xfrm>
          <a:off x="6108700" y="3927475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0" name="Clip" r:id="rId16" imgW="981000" imgH="1209600" progId="">
                  <p:embed/>
                </p:oleObj>
              </mc:Choice>
              <mc:Fallback>
                <p:oleObj name="Clip" r:id="rId16" imgW="981000" imgH="1209600" progId="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3927475"/>
                        <a:ext cx="203200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1" name="Freeform 78"/>
          <p:cNvSpPr>
            <a:spLocks/>
          </p:cNvSpPr>
          <p:nvPr/>
        </p:nvSpPr>
        <p:spPr bwMode="auto">
          <a:xfrm>
            <a:off x="6189663" y="370205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192" name="Group 79"/>
          <p:cNvGrpSpPr>
            <a:grpSpLocks/>
          </p:cNvGrpSpPr>
          <p:nvPr/>
        </p:nvGrpSpPr>
        <p:grpSpPr bwMode="auto">
          <a:xfrm>
            <a:off x="6456363" y="5124450"/>
            <a:ext cx="406400" cy="427038"/>
            <a:chOff x="2870" y="1518"/>
            <a:chExt cx="292" cy="320"/>
          </a:xfrm>
        </p:grpSpPr>
        <p:graphicFrame>
          <p:nvGraphicFramePr>
            <p:cNvPr id="6154" name="Object 80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1" name="Clip" r:id="rId17" imgW="819000" imgH="847800" progId="">
                    <p:embed/>
                  </p:oleObj>
                </mc:Choice>
                <mc:Fallback>
                  <p:oleObj name="Clip" r:id="rId17" imgW="819000" imgH="847800" progId="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5" name="Object 81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2" name="Clip" r:id="rId19" imgW="1266840" imgH="1200240" progId="">
                    <p:embed/>
                  </p:oleObj>
                </mc:Choice>
                <mc:Fallback>
                  <p:oleObj name="Clip" r:id="rId19" imgW="1266840" imgH="1200240" progId="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93" name="Group 82"/>
          <p:cNvGrpSpPr>
            <a:grpSpLocks/>
          </p:cNvGrpSpPr>
          <p:nvPr/>
        </p:nvGrpSpPr>
        <p:grpSpPr bwMode="auto">
          <a:xfrm>
            <a:off x="7234238" y="5156200"/>
            <a:ext cx="406400" cy="427038"/>
            <a:chOff x="2870" y="1518"/>
            <a:chExt cx="292" cy="320"/>
          </a:xfrm>
        </p:grpSpPr>
        <p:graphicFrame>
          <p:nvGraphicFramePr>
            <p:cNvPr id="6152" name="Object 83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3" name="Clip" r:id="rId21" imgW="819000" imgH="847800" progId="">
                    <p:embed/>
                  </p:oleObj>
                </mc:Choice>
                <mc:Fallback>
                  <p:oleObj name="Clip" r:id="rId21" imgW="819000" imgH="847800" progId="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3" name="Object 84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4" name="Clip" r:id="rId22" imgW="1266840" imgH="1200240" progId="">
                    <p:embed/>
                  </p:oleObj>
                </mc:Choice>
                <mc:Fallback>
                  <p:oleObj name="Clip" r:id="rId22" imgW="1266840" imgH="1200240" progId="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94" name="Group 85"/>
          <p:cNvGrpSpPr>
            <a:grpSpLocks/>
          </p:cNvGrpSpPr>
          <p:nvPr/>
        </p:nvGrpSpPr>
        <p:grpSpPr bwMode="auto">
          <a:xfrm>
            <a:off x="6819900" y="4872038"/>
            <a:ext cx="379413" cy="376237"/>
            <a:chOff x="4733" y="2082"/>
            <a:chExt cx="272" cy="282"/>
          </a:xfrm>
        </p:grpSpPr>
        <p:graphicFrame>
          <p:nvGraphicFramePr>
            <p:cNvPr id="6151" name="Object 86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5" name="Clip" r:id="rId23" imgW="819000" imgH="847800" progId="">
                    <p:embed/>
                  </p:oleObj>
                </mc:Choice>
                <mc:Fallback>
                  <p:oleObj name="Clip" r:id="rId23" imgW="819000" imgH="847800" progId="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2" name="Rectangle 87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6195" name="Line 88"/>
          <p:cNvSpPr>
            <a:spLocks noChangeShapeType="1"/>
          </p:cNvSpPr>
          <p:nvPr/>
        </p:nvSpPr>
        <p:spPr bwMode="auto">
          <a:xfrm>
            <a:off x="7126288" y="4775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96" name="Group 89"/>
          <p:cNvGrpSpPr>
            <a:grpSpLocks/>
          </p:cNvGrpSpPr>
          <p:nvPr/>
        </p:nvGrpSpPr>
        <p:grpSpPr bwMode="auto">
          <a:xfrm>
            <a:off x="7847013" y="4198938"/>
            <a:ext cx="207962" cy="409575"/>
            <a:chOff x="4180" y="783"/>
            <a:chExt cx="150" cy="307"/>
          </a:xfrm>
        </p:grpSpPr>
        <p:sp>
          <p:nvSpPr>
            <p:cNvPr id="6334" name="AutoShape 9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335" name="Rectangle 9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336" name="Rectangle 9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337" name="AutoShape 9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338" name="Line 9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39" name="Line 9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0" name="Rectangle 9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341" name="Rectangle 9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6197" name="Group 236"/>
          <p:cNvGrpSpPr>
            <a:grpSpLocks/>
          </p:cNvGrpSpPr>
          <p:nvPr/>
        </p:nvGrpSpPr>
        <p:grpSpPr bwMode="auto">
          <a:xfrm>
            <a:off x="7808913" y="4652963"/>
            <a:ext cx="796925" cy="1260475"/>
            <a:chOff x="5087" y="3051"/>
            <a:chExt cx="502" cy="794"/>
          </a:xfrm>
        </p:grpSpPr>
        <p:sp>
          <p:nvSpPr>
            <p:cNvPr id="6324" name="Freeform 235"/>
            <p:cNvSpPr>
              <a:spLocks/>
            </p:cNvSpPr>
            <p:nvPr/>
          </p:nvSpPr>
          <p:spPr bwMode="auto">
            <a:xfrm>
              <a:off x="5087" y="3051"/>
              <a:ext cx="502" cy="794"/>
            </a:xfrm>
            <a:custGeom>
              <a:avLst/>
              <a:gdLst>
                <a:gd name="T0" fmla="*/ 289 w 502"/>
                <a:gd name="T1" fmla="*/ 9 h 794"/>
                <a:gd name="T2" fmla="*/ 127 w 502"/>
                <a:gd name="T3" fmla="*/ 33 h 794"/>
                <a:gd name="T4" fmla="*/ 25 w 502"/>
                <a:gd name="T5" fmla="*/ 207 h 794"/>
                <a:gd name="T6" fmla="*/ 13 w 502"/>
                <a:gd name="T7" fmla="*/ 621 h 794"/>
                <a:gd name="T8" fmla="*/ 103 w 502"/>
                <a:gd name="T9" fmla="*/ 771 h 794"/>
                <a:gd name="T10" fmla="*/ 271 w 502"/>
                <a:gd name="T11" fmla="*/ 759 h 794"/>
                <a:gd name="T12" fmla="*/ 421 w 502"/>
                <a:gd name="T13" fmla="*/ 735 h 794"/>
                <a:gd name="T14" fmla="*/ 469 w 502"/>
                <a:gd name="T15" fmla="*/ 579 h 794"/>
                <a:gd name="T16" fmla="*/ 487 w 502"/>
                <a:gd name="T17" fmla="*/ 471 h 794"/>
                <a:gd name="T18" fmla="*/ 469 w 502"/>
                <a:gd name="T19" fmla="*/ 87 h 794"/>
                <a:gd name="T20" fmla="*/ 289 w 502"/>
                <a:gd name="T21" fmla="*/ 9 h 7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02"/>
                <a:gd name="T34" fmla="*/ 0 h 794"/>
                <a:gd name="T35" fmla="*/ 502 w 502"/>
                <a:gd name="T36" fmla="*/ 794 h 7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02" h="794">
                  <a:moveTo>
                    <a:pt x="289" y="9"/>
                  </a:moveTo>
                  <a:cubicBezTo>
                    <a:pt x="232" y="0"/>
                    <a:pt x="171" y="0"/>
                    <a:pt x="127" y="33"/>
                  </a:cubicBezTo>
                  <a:cubicBezTo>
                    <a:pt x="83" y="66"/>
                    <a:pt x="44" y="109"/>
                    <a:pt x="25" y="207"/>
                  </a:cubicBezTo>
                  <a:cubicBezTo>
                    <a:pt x="6" y="305"/>
                    <a:pt x="0" y="527"/>
                    <a:pt x="13" y="621"/>
                  </a:cubicBezTo>
                  <a:cubicBezTo>
                    <a:pt x="26" y="715"/>
                    <a:pt x="60" y="748"/>
                    <a:pt x="103" y="771"/>
                  </a:cubicBezTo>
                  <a:cubicBezTo>
                    <a:pt x="146" y="794"/>
                    <a:pt x="218" y="765"/>
                    <a:pt x="271" y="759"/>
                  </a:cubicBezTo>
                  <a:cubicBezTo>
                    <a:pt x="324" y="753"/>
                    <a:pt x="388" y="765"/>
                    <a:pt x="421" y="735"/>
                  </a:cubicBezTo>
                  <a:cubicBezTo>
                    <a:pt x="454" y="705"/>
                    <a:pt x="458" y="623"/>
                    <a:pt x="469" y="579"/>
                  </a:cubicBezTo>
                  <a:cubicBezTo>
                    <a:pt x="480" y="535"/>
                    <a:pt x="487" y="553"/>
                    <a:pt x="487" y="471"/>
                  </a:cubicBezTo>
                  <a:cubicBezTo>
                    <a:pt x="487" y="389"/>
                    <a:pt x="502" y="164"/>
                    <a:pt x="469" y="87"/>
                  </a:cubicBezTo>
                  <a:cubicBezTo>
                    <a:pt x="436" y="10"/>
                    <a:pt x="346" y="18"/>
                    <a:pt x="289" y="9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6325" name="Group 234"/>
            <p:cNvGrpSpPr>
              <a:grpSpLocks/>
            </p:cNvGrpSpPr>
            <p:nvPr/>
          </p:nvGrpSpPr>
          <p:grpSpPr bwMode="auto">
            <a:xfrm>
              <a:off x="5157" y="3111"/>
              <a:ext cx="347" cy="654"/>
              <a:chOff x="4935" y="2925"/>
              <a:chExt cx="347" cy="654"/>
            </a:xfrm>
          </p:grpSpPr>
          <p:sp>
            <p:nvSpPr>
              <p:cNvPr id="6326" name="AutoShape 99"/>
              <p:cNvSpPr>
                <a:spLocks noChangeArrowheads="1"/>
              </p:cNvSpPr>
              <p:nvPr/>
            </p:nvSpPr>
            <p:spPr bwMode="auto">
              <a:xfrm>
                <a:off x="4935" y="3428"/>
                <a:ext cx="347" cy="151"/>
              </a:xfrm>
              <a:prstGeom prst="parallelogram">
                <a:avLst>
                  <a:gd name="adj" fmla="val 8852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327" name="Rectangle 100"/>
              <p:cNvSpPr>
                <a:spLocks noChangeArrowheads="1"/>
              </p:cNvSpPr>
              <p:nvPr/>
            </p:nvSpPr>
            <p:spPr bwMode="auto">
              <a:xfrm>
                <a:off x="5111" y="2929"/>
                <a:ext cx="165" cy="503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328" name="Rectangle 101"/>
              <p:cNvSpPr>
                <a:spLocks noChangeArrowheads="1"/>
              </p:cNvSpPr>
              <p:nvPr/>
            </p:nvSpPr>
            <p:spPr bwMode="auto">
              <a:xfrm>
                <a:off x="4937" y="3072"/>
                <a:ext cx="220" cy="50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329" name="AutoShape 102"/>
              <p:cNvSpPr>
                <a:spLocks noChangeArrowheads="1"/>
              </p:cNvSpPr>
              <p:nvPr/>
            </p:nvSpPr>
            <p:spPr bwMode="auto">
              <a:xfrm>
                <a:off x="4935" y="2925"/>
                <a:ext cx="347" cy="151"/>
              </a:xfrm>
              <a:prstGeom prst="parallelogram">
                <a:avLst>
                  <a:gd name="adj" fmla="val 8852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330" name="Line 103"/>
              <p:cNvSpPr>
                <a:spLocks noChangeShapeType="1"/>
              </p:cNvSpPr>
              <p:nvPr/>
            </p:nvSpPr>
            <p:spPr bwMode="auto">
              <a:xfrm>
                <a:off x="5282" y="2936"/>
                <a:ext cx="0" cy="4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31" name="Line 104"/>
              <p:cNvSpPr>
                <a:spLocks noChangeShapeType="1"/>
              </p:cNvSpPr>
              <p:nvPr/>
            </p:nvSpPr>
            <p:spPr bwMode="auto">
              <a:xfrm flipH="1">
                <a:off x="5157" y="3428"/>
                <a:ext cx="125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32" name="Rectangle 105"/>
              <p:cNvSpPr>
                <a:spLocks noChangeArrowheads="1"/>
              </p:cNvSpPr>
              <p:nvPr/>
            </p:nvSpPr>
            <p:spPr bwMode="auto">
              <a:xfrm>
                <a:off x="4965" y="3138"/>
                <a:ext cx="146" cy="29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333" name="Rectangle 106"/>
              <p:cNvSpPr>
                <a:spLocks noChangeArrowheads="1"/>
              </p:cNvSpPr>
              <p:nvPr/>
            </p:nvSpPr>
            <p:spPr bwMode="auto">
              <a:xfrm>
                <a:off x="4986" y="3225"/>
                <a:ext cx="111" cy="10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6198" name="Line 107"/>
          <p:cNvSpPr>
            <a:spLocks noChangeShapeType="1"/>
          </p:cNvSpPr>
          <p:nvPr/>
        </p:nvSpPr>
        <p:spPr bwMode="auto">
          <a:xfrm rot="5400000" flipH="1">
            <a:off x="7460456" y="45727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99" name="Line 108"/>
          <p:cNvSpPr>
            <a:spLocks noChangeShapeType="1"/>
          </p:cNvSpPr>
          <p:nvPr/>
        </p:nvSpPr>
        <p:spPr bwMode="auto">
          <a:xfrm rot="-5400000">
            <a:off x="7814469" y="48252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00" name="Line 109"/>
          <p:cNvSpPr>
            <a:spLocks noChangeShapeType="1"/>
          </p:cNvSpPr>
          <p:nvPr/>
        </p:nvSpPr>
        <p:spPr bwMode="auto">
          <a:xfrm rot="-5400000">
            <a:off x="7804150" y="43561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01" name="Line 110"/>
          <p:cNvSpPr>
            <a:spLocks noChangeShapeType="1"/>
          </p:cNvSpPr>
          <p:nvPr/>
        </p:nvSpPr>
        <p:spPr bwMode="auto">
          <a:xfrm flipV="1">
            <a:off x="6483350" y="24971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02" name="Line 111"/>
          <p:cNvSpPr>
            <a:spLocks noChangeShapeType="1"/>
          </p:cNvSpPr>
          <p:nvPr/>
        </p:nvSpPr>
        <p:spPr bwMode="auto">
          <a:xfrm>
            <a:off x="7418388" y="24812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03" name="Line 112"/>
          <p:cNvSpPr>
            <a:spLocks noChangeShapeType="1"/>
          </p:cNvSpPr>
          <p:nvPr/>
        </p:nvSpPr>
        <p:spPr bwMode="auto">
          <a:xfrm flipH="1">
            <a:off x="7937500" y="2817813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04" name="Line 113"/>
          <p:cNvSpPr>
            <a:spLocks noChangeShapeType="1"/>
          </p:cNvSpPr>
          <p:nvPr/>
        </p:nvSpPr>
        <p:spPr bwMode="auto">
          <a:xfrm>
            <a:off x="7167563" y="25939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05" name="Line 114"/>
          <p:cNvSpPr>
            <a:spLocks noChangeShapeType="1"/>
          </p:cNvSpPr>
          <p:nvPr/>
        </p:nvSpPr>
        <p:spPr bwMode="auto">
          <a:xfrm>
            <a:off x="7192963" y="32416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06" name="Line 115"/>
          <p:cNvSpPr>
            <a:spLocks noChangeShapeType="1"/>
          </p:cNvSpPr>
          <p:nvPr/>
        </p:nvSpPr>
        <p:spPr bwMode="auto">
          <a:xfrm flipH="1">
            <a:off x="7653338" y="37068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07" name="Line 116"/>
          <p:cNvSpPr>
            <a:spLocks noChangeShapeType="1"/>
          </p:cNvSpPr>
          <p:nvPr/>
        </p:nvSpPr>
        <p:spPr bwMode="auto">
          <a:xfrm flipH="1">
            <a:off x="7426325" y="2786063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08" name="Line 117"/>
          <p:cNvSpPr>
            <a:spLocks noChangeShapeType="1"/>
          </p:cNvSpPr>
          <p:nvPr/>
        </p:nvSpPr>
        <p:spPr bwMode="auto">
          <a:xfrm flipH="1">
            <a:off x="7435850" y="22256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09" name="Line 118"/>
          <p:cNvSpPr>
            <a:spLocks noChangeShapeType="1"/>
          </p:cNvSpPr>
          <p:nvPr/>
        </p:nvSpPr>
        <p:spPr bwMode="auto">
          <a:xfrm flipH="1">
            <a:off x="8153400" y="24018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210" name="Group 119"/>
          <p:cNvGrpSpPr>
            <a:grpSpLocks/>
          </p:cNvGrpSpPr>
          <p:nvPr/>
        </p:nvGrpSpPr>
        <p:grpSpPr bwMode="auto">
          <a:xfrm>
            <a:off x="5964238" y="2593975"/>
            <a:ext cx="501650" cy="233363"/>
            <a:chOff x="3600" y="219"/>
            <a:chExt cx="360" cy="175"/>
          </a:xfrm>
        </p:grpSpPr>
        <p:sp>
          <p:nvSpPr>
            <p:cNvPr id="6311" name="Oval 12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312" name="Line 12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13" name="Line 12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14" name="Rectangle 12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315" name="Oval 12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6316" name="Group 12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321" name="Line 1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22" name="Line 1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23" name="Line 1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317" name="Group 12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318" name="Line 13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19" name="Line 13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20" name="Line 13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211" name="Group 133"/>
          <p:cNvGrpSpPr>
            <a:grpSpLocks/>
          </p:cNvGrpSpPr>
          <p:nvPr/>
        </p:nvGrpSpPr>
        <p:grpSpPr bwMode="auto">
          <a:xfrm>
            <a:off x="6916738" y="2365375"/>
            <a:ext cx="501650" cy="233363"/>
            <a:chOff x="3600" y="219"/>
            <a:chExt cx="360" cy="175"/>
          </a:xfrm>
        </p:grpSpPr>
        <p:sp>
          <p:nvSpPr>
            <p:cNvPr id="6298" name="Oval 13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299" name="Line 13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00" name="Line 13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01" name="Rectangle 13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302" name="Oval 13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6303" name="Group 13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308" name="Line 14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09" name="Line 14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10" name="Line 14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304" name="Group 14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305" name="Line 1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06" name="Line 1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07" name="Line 14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212" name="Group 147"/>
          <p:cNvGrpSpPr>
            <a:grpSpLocks/>
          </p:cNvGrpSpPr>
          <p:nvPr/>
        </p:nvGrpSpPr>
        <p:grpSpPr bwMode="auto">
          <a:xfrm>
            <a:off x="6934200" y="3022600"/>
            <a:ext cx="501650" cy="233363"/>
            <a:chOff x="3600" y="219"/>
            <a:chExt cx="360" cy="175"/>
          </a:xfrm>
        </p:grpSpPr>
        <p:sp>
          <p:nvSpPr>
            <p:cNvPr id="6285" name="Oval 14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286" name="Line 14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87" name="Line 15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88" name="Rectangle 15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289" name="Oval 15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6290" name="Group 15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95" name="Line 15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96" name="Line 1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97" name="Line 15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91" name="Group 15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92" name="Line 15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93" name="Line 15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94" name="Line 16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213" name="Group 161"/>
          <p:cNvGrpSpPr>
            <a:grpSpLocks/>
          </p:cNvGrpSpPr>
          <p:nvPr/>
        </p:nvGrpSpPr>
        <p:grpSpPr bwMode="auto">
          <a:xfrm>
            <a:off x="7904163" y="2573338"/>
            <a:ext cx="500062" cy="233362"/>
            <a:chOff x="3600" y="219"/>
            <a:chExt cx="360" cy="175"/>
          </a:xfrm>
        </p:grpSpPr>
        <p:sp>
          <p:nvSpPr>
            <p:cNvPr id="6272" name="Oval 16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273" name="Line 16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4" name="Line 16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5" name="Rectangle 16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276" name="Oval 16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6277" name="Group 16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82" name="Line 16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83" name="Line 16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84" name="Line 17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78" name="Group 17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79" name="Line 17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80" name="Line 17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81" name="Line 17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214" name="Group 175"/>
          <p:cNvGrpSpPr>
            <a:grpSpLocks/>
          </p:cNvGrpSpPr>
          <p:nvPr/>
        </p:nvGrpSpPr>
        <p:grpSpPr bwMode="auto">
          <a:xfrm>
            <a:off x="7710488" y="3470275"/>
            <a:ext cx="501650" cy="233363"/>
            <a:chOff x="3600" y="219"/>
            <a:chExt cx="360" cy="175"/>
          </a:xfrm>
        </p:grpSpPr>
        <p:sp>
          <p:nvSpPr>
            <p:cNvPr id="6259" name="Oval 17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260" name="Line 17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1" name="Line 17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2" name="Rectangle 17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263" name="Oval 18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6264" name="Group 18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69" name="Line 18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70" name="Line 18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71" name="Line 18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65" name="Group 18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66" name="Line 18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67" name="Line 18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68" name="Line 18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215" name="Group 189"/>
          <p:cNvGrpSpPr>
            <a:grpSpLocks/>
          </p:cNvGrpSpPr>
          <p:nvPr/>
        </p:nvGrpSpPr>
        <p:grpSpPr bwMode="auto">
          <a:xfrm>
            <a:off x="7377113" y="4054475"/>
            <a:ext cx="501650" cy="234950"/>
            <a:chOff x="3600" y="219"/>
            <a:chExt cx="360" cy="175"/>
          </a:xfrm>
        </p:grpSpPr>
        <p:sp>
          <p:nvSpPr>
            <p:cNvPr id="6246" name="Oval 19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247" name="Line 19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" name="Line 19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" name="Rectangle 19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250" name="Oval 19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6251" name="Group 19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56" name="Line 19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7" name="Line 19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8" name="Line 19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2" name="Group 19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53" name="Line 20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4" name="Line 20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" name="Line 20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216" name="Group 203"/>
          <p:cNvGrpSpPr>
            <a:grpSpLocks/>
          </p:cNvGrpSpPr>
          <p:nvPr/>
        </p:nvGrpSpPr>
        <p:grpSpPr bwMode="auto">
          <a:xfrm>
            <a:off x="6767513" y="4543425"/>
            <a:ext cx="500062" cy="233363"/>
            <a:chOff x="3600" y="219"/>
            <a:chExt cx="360" cy="175"/>
          </a:xfrm>
        </p:grpSpPr>
        <p:sp>
          <p:nvSpPr>
            <p:cNvPr id="6233" name="Oval 20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234" name="Line 20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5" name="Line 20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6" name="Rectangle 20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237" name="Oval 20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6238" name="Group 20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43" name="Line 2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4" name="Line 2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5" name="Line 2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39" name="Group 21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40" name="Line 2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1" name="Line 2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2" name="Line 2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217" name="Group 217"/>
          <p:cNvGrpSpPr>
            <a:grpSpLocks/>
          </p:cNvGrpSpPr>
          <p:nvPr/>
        </p:nvGrpSpPr>
        <p:grpSpPr bwMode="auto">
          <a:xfrm>
            <a:off x="5964238" y="4167188"/>
            <a:ext cx="501650" cy="233362"/>
            <a:chOff x="3600" y="219"/>
            <a:chExt cx="360" cy="175"/>
          </a:xfrm>
        </p:grpSpPr>
        <p:sp>
          <p:nvSpPr>
            <p:cNvPr id="6220" name="Oval 21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221" name="Line 21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2" name="Line 22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3" name="Rectangle 22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224" name="Oval 22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6225" name="Group 22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30" name="Line 2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31" name="Line 2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32" name="Line 2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26" name="Group 22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27" name="Line 2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28" name="Line 22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29" name="Line 2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218" name="Freeform 10"/>
          <p:cNvSpPr>
            <a:spLocks/>
          </p:cNvSpPr>
          <p:nvPr/>
        </p:nvSpPr>
        <p:spPr bwMode="auto">
          <a:xfrm>
            <a:off x="5391150" y="2266950"/>
            <a:ext cx="2724150" cy="2447925"/>
          </a:xfrm>
          <a:custGeom>
            <a:avLst/>
            <a:gdLst>
              <a:gd name="T0" fmla="*/ 0 w 1716"/>
              <a:gd name="T1" fmla="*/ 0 h 1542"/>
              <a:gd name="T2" fmla="*/ 2147483647 w 1716"/>
              <a:gd name="T3" fmla="*/ 2147483647 h 1542"/>
              <a:gd name="T4" fmla="*/ 2147483647 w 1716"/>
              <a:gd name="T5" fmla="*/ 2147483647 h 1542"/>
              <a:gd name="T6" fmla="*/ 2147483647 w 1716"/>
              <a:gd name="T7" fmla="*/ 2147483647 h 1542"/>
              <a:gd name="T8" fmla="*/ 2147483647 w 1716"/>
              <a:gd name="T9" fmla="*/ 2147483647 h 15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6"/>
              <a:gd name="T16" fmla="*/ 0 h 1542"/>
              <a:gd name="T17" fmla="*/ 1716 w 1716"/>
              <a:gd name="T18" fmla="*/ 1542 h 15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6" h="1542">
                <a:moveTo>
                  <a:pt x="0" y="0"/>
                </a:moveTo>
                <a:cubicBezTo>
                  <a:pt x="62" y="7"/>
                  <a:pt x="230" y="4"/>
                  <a:pt x="372" y="42"/>
                </a:cubicBezTo>
                <a:cubicBezTo>
                  <a:pt x="514" y="80"/>
                  <a:pt x="672" y="114"/>
                  <a:pt x="852" y="228"/>
                </a:cubicBezTo>
                <a:cubicBezTo>
                  <a:pt x="1032" y="342"/>
                  <a:pt x="1308" y="507"/>
                  <a:pt x="1452" y="726"/>
                </a:cubicBezTo>
                <a:cubicBezTo>
                  <a:pt x="1596" y="945"/>
                  <a:pt x="1661" y="1372"/>
                  <a:pt x="1716" y="1542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219" name="Line 237"/>
          <p:cNvSpPr>
            <a:spLocks noChangeShapeType="1"/>
          </p:cNvSpPr>
          <p:nvPr/>
        </p:nvSpPr>
        <p:spPr bwMode="auto">
          <a:xfrm flipV="1">
            <a:off x="6210300" y="4398963"/>
            <a:ext cx="1588" cy="220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50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55E278FA-E49A-4191-88B8-C58255EF858B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1143000"/>
          </a:xfrm>
        </p:spPr>
        <p:txBody>
          <a:bodyPr/>
          <a:lstStyle/>
          <a:p>
            <a:r>
              <a:rPr lang="en-US" altLang="zh-CN" sz="32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Network edge: connection-oriented service</a:t>
            </a:r>
            <a:endParaRPr lang="en-US" altLang="zh-CN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i="1" u="sng" smtClean="0">
                <a:solidFill>
                  <a:srgbClr val="FF0000"/>
                </a:solidFill>
                <a:ea typeface="宋体" pitchFamily="2" charset="-122"/>
              </a:rPr>
              <a:t>Goal:</a:t>
            </a:r>
            <a:r>
              <a:rPr lang="en-US" altLang="zh-CN" sz="2400" smtClean="0">
                <a:ea typeface="宋体" pitchFamily="2" charset="-122"/>
              </a:rPr>
              <a:t> data transfer between end systems</a:t>
            </a:r>
          </a:p>
          <a:p>
            <a:r>
              <a:rPr lang="en-US" altLang="zh-CN" sz="2400" i="1" smtClean="0">
                <a:ea typeface="宋体" pitchFamily="2" charset="-122"/>
              </a:rPr>
              <a:t>handshaking:</a:t>
            </a:r>
            <a:r>
              <a:rPr lang="en-US" altLang="zh-CN" sz="2400" smtClean="0">
                <a:ea typeface="宋体" pitchFamily="2" charset="-122"/>
              </a:rPr>
              <a:t> setup (prepare for) data transfer ahead of time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Hello, hello back human protocol</a:t>
            </a:r>
          </a:p>
          <a:p>
            <a:pPr lvl="1"/>
            <a:r>
              <a:rPr lang="en-US" altLang="zh-CN" sz="2000" i="1" smtClean="0">
                <a:solidFill>
                  <a:srgbClr val="FF0000"/>
                </a:solidFill>
                <a:ea typeface="宋体" pitchFamily="2" charset="-122"/>
              </a:rPr>
              <a:t>set up “state”</a:t>
            </a:r>
            <a:r>
              <a:rPr lang="en-US" altLang="zh-CN" sz="2000" smtClean="0">
                <a:ea typeface="宋体" pitchFamily="2" charset="-122"/>
              </a:rPr>
              <a:t> in two communicating hosts</a:t>
            </a:r>
          </a:p>
          <a:p>
            <a:r>
              <a:rPr lang="en-US" altLang="zh-CN" sz="2400" smtClean="0">
                <a:ea typeface="宋体" pitchFamily="2" charset="-122"/>
              </a:rPr>
              <a:t>TCP - Transmission Control Protocol 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Internet’s connection-oriented service</a:t>
            </a:r>
          </a:p>
          <a:p>
            <a:pPr lvl="1"/>
            <a:endParaRPr lang="zh-CN" altLang="en-US" sz="2000" smtClean="0">
              <a:ea typeface="宋体" pitchFamily="2" charset="-122"/>
            </a:endParaRPr>
          </a:p>
        </p:txBody>
      </p:sp>
      <p:sp>
        <p:nvSpPr>
          <p:cNvPr id="450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91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u="sng" smtClean="0">
                <a:solidFill>
                  <a:srgbClr val="FF0000"/>
                </a:solidFill>
                <a:ea typeface="宋体" pitchFamily="2" charset="-122"/>
              </a:rPr>
              <a:t>TCP service</a:t>
            </a:r>
            <a:r>
              <a:rPr lang="en-US" altLang="zh-CN" sz="2400" u="sng" smtClean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400" smtClean="0">
                <a:ea typeface="宋体" pitchFamily="2" charset="-122"/>
              </a:rPr>
              <a:t>[RFC 793]</a:t>
            </a:r>
          </a:p>
          <a:p>
            <a:r>
              <a:rPr lang="en-US" altLang="zh-CN" sz="2400" i="1" smtClean="0">
                <a:ea typeface="宋体" pitchFamily="2" charset="-122"/>
              </a:rPr>
              <a:t>reliable, in-order</a:t>
            </a:r>
            <a:r>
              <a:rPr lang="en-US" altLang="zh-CN" sz="2400" smtClean="0">
                <a:ea typeface="宋体" pitchFamily="2" charset="-122"/>
              </a:rPr>
              <a:t> byte-stream data transfer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loss: acknowledgements and retransmissions</a:t>
            </a:r>
          </a:p>
          <a:p>
            <a:r>
              <a:rPr lang="en-US" altLang="zh-CN" sz="2400" i="1" smtClean="0">
                <a:ea typeface="宋体" pitchFamily="2" charset="-122"/>
              </a:rPr>
              <a:t>flow control:</a:t>
            </a:r>
            <a:r>
              <a:rPr lang="en-US" altLang="zh-CN" sz="2400" smtClean="0">
                <a:ea typeface="宋体" pitchFamily="2" charset="-122"/>
              </a:rPr>
              <a:t> 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sender won’t overwhelm receiver</a:t>
            </a:r>
          </a:p>
          <a:p>
            <a:r>
              <a:rPr lang="en-US" altLang="zh-CN" sz="2400" i="1" smtClean="0">
                <a:ea typeface="宋体" pitchFamily="2" charset="-122"/>
              </a:rPr>
              <a:t>congestion control:</a:t>
            </a:r>
            <a:r>
              <a:rPr lang="en-US" altLang="zh-CN" sz="2400" smtClean="0">
                <a:ea typeface="宋体" pitchFamily="2" charset="-122"/>
              </a:rPr>
              <a:t> 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senders “slow down sending rate” when network congested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60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B2B84564-1999-4ADD-B6B1-40159BDB1577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1143000"/>
          </a:xfrm>
        </p:spPr>
        <p:txBody>
          <a:bodyPr/>
          <a:lstStyle/>
          <a:p>
            <a:r>
              <a:rPr lang="en-US" altLang="zh-CN" sz="32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Network edge: connectionless service</a:t>
            </a:r>
            <a:endParaRPr lang="en-US" altLang="zh-CN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0386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i="1" u="sng" smtClean="0">
                <a:solidFill>
                  <a:srgbClr val="FF0000"/>
                </a:solidFill>
                <a:ea typeface="宋体" pitchFamily="2" charset="-122"/>
              </a:rPr>
              <a:t>Goal:</a:t>
            </a:r>
            <a:r>
              <a:rPr lang="en-US" altLang="zh-CN" sz="2400" smtClean="0">
                <a:ea typeface="宋体" pitchFamily="2" charset="-122"/>
              </a:rPr>
              <a:t> data transfer between end systems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same as before!</a:t>
            </a:r>
          </a:p>
          <a:p>
            <a:r>
              <a:rPr lang="en-US" altLang="zh-CN" sz="2400" smtClean="0">
                <a:solidFill>
                  <a:srgbClr val="FF0000"/>
                </a:solidFill>
                <a:ea typeface="宋体" pitchFamily="2" charset="-122"/>
              </a:rPr>
              <a:t>UDP</a:t>
            </a:r>
            <a:r>
              <a:rPr lang="en-US" altLang="zh-CN" sz="2400" smtClean="0">
                <a:ea typeface="宋体" pitchFamily="2" charset="-122"/>
              </a:rPr>
              <a:t> - User Datagram Protocol [RFC 768]: 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connectionless 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unreliable data transfer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no flow control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no congestion control</a:t>
            </a:r>
          </a:p>
        </p:txBody>
      </p:sp>
      <p:sp>
        <p:nvSpPr>
          <p:cNvPr id="460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1600200"/>
            <a:ext cx="38862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u="sng" smtClean="0">
                <a:solidFill>
                  <a:srgbClr val="FF0000"/>
                </a:solidFill>
                <a:ea typeface="宋体" pitchFamily="2" charset="-122"/>
              </a:rPr>
              <a:t>App’s using TCP:</a:t>
            </a:r>
            <a:r>
              <a:rPr lang="en-US" altLang="zh-CN" sz="2400" i="1" smtClean="0">
                <a:ea typeface="宋体" pitchFamily="2" charset="-122"/>
              </a:rPr>
              <a:t> </a:t>
            </a:r>
          </a:p>
          <a:p>
            <a:r>
              <a:rPr lang="en-US" altLang="zh-CN" sz="2400" smtClean="0">
                <a:ea typeface="宋体" pitchFamily="2" charset="-122"/>
              </a:rPr>
              <a:t>HTTP (Web), FTP (file transfer), Telnet (remote login), SMTP (email)</a:t>
            </a:r>
          </a:p>
          <a:p>
            <a:pPr>
              <a:buFont typeface="Wingdings" pitchFamily="2" charset="2"/>
              <a:buNone/>
            </a:pPr>
            <a:endParaRPr lang="en-US" altLang="zh-CN" sz="240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u="sng" smtClean="0">
                <a:solidFill>
                  <a:srgbClr val="FF0000"/>
                </a:solidFill>
                <a:ea typeface="宋体" pitchFamily="2" charset="-122"/>
              </a:rPr>
              <a:t>App’s using UDP:</a:t>
            </a:r>
            <a:endParaRPr lang="en-US" altLang="zh-CN" smtClean="0">
              <a:solidFill>
                <a:srgbClr val="FF0000"/>
              </a:solidFill>
              <a:ea typeface="宋体" pitchFamily="2" charset="-122"/>
            </a:endParaRPr>
          </a:p>
          <a:p>
            <a:r>
              <a:rPr lang="en-US" altLang="zh-CN" sz="2400" smtClean="0">
                <a:ea typeface="宋体" pitchFamily="2" charset="-122"/>
              </a:rPr>
              <a:t>streaming media, teleconferencing, DNS, Internet telephony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Reference Books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533400" indent="-533400"/>
            <a:r>
              <a:rPr lang="en-US" altLang="zh-CN" b="1" smtClean="0">
                <a:ea typeface="宋体" pitchFamily="2" charset="-122"/>
              </a:rPr>
              <a:t>Computer Networks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b="1" smtClean="0">
                <a:ea typeface="宋体" pitchFamily="2" charset="-122"/>
              </a:rPr>
              <a:t> Fourth Edition, </a:t>
            </a:r>
            <a:r>
              <a:rPr lang="en-US" altLang="zh-CN" smtClean="0">
                <a:ea typeface="宋体" pitchFamily="2" charset="-122"/>
              </a:rPr>
              <a:t>By Andrew S. Tanenbaum , Prentice Hall, 5th edition, Published</a:t>
            </a:r>
          </a:p>
          <a:p>
            <a:pPr marL="533400" indent="-533400"/>
            <a:endParaRPr lang="en-US" altLang="zh-CN" smtClean="0">
              <a:ea typeface="宋体" pitchFamily="2" charset="-122"/>
            </a:endParaRPr>
          </a:p>
          <a:p>
            <a:pPr marL="533400" indent="-533400"/>
            <a:r>
              <a:rPr lang="en-US" altLang="zh-CN" smtClean="0">
                <a:ea typeface="宋体" pitchFamily="2" charset="-122"/>
              </a:rPr>
              <a:t>Computer Networking: A top-down approach, by James Kurose, K. W. Ross, Addison Wesley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AD317FFA-1AD3-43C1-88ED-036AE177B736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Chapter 1: roadmap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07375" cy="4648200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altLang="zh-CN" sz="2800" smtClean="0">
                <a:solidFill>
                  <a:schemeClr val="accent2"/>
                </a:solidFill>
                <a:ea typeface="宋体" pitchFamily="2" charset="-122"/>
              </a:rPr>
              <a:t>1.1 </a:t>
            </a:r>
            <a:r>
              <a:rPr lang="en-US" altLang="zh-CN" sz="2800" smtClean="0">
                <a:ea typeface="宋体" pitchFamily="2" charset="-122"/>
              </a:rPr>
              <a:t>What </a:t>
            </a:r>
            <a:r>
              <a:rPr lang="en-US" altLang="zh-CN" sz="2800" i="1" smtClean="0">
                <a:ea typeface="宋体" pitchFamily="2" charset="-122"/>
              </a:rPr>
              <a:t>is</a:t>
            </a:r>
            <a:r>
              <a:rPr lang="en-US" altLang="zh-CN" sz="2800" smtClean="0">
                <a:ea typeface="宋体" pitchFamily="2" charset="-122"/>
              </a:rPr>
              <a:t> the Internet?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800" smtClean="0">
                <a:solidFill>
                  <a:schemeClr val="accent2"/>
                </a:solidFill>
                <a:ea typeface="宋体" pitchFamily="2" charset="-122"/>
              </a:rPr>
              <a:t>1.2</a:t>
            </a:r>
            <a:r>
              <a:rPr lang="en-US" altLang="zh-CN" sz="2800" smtClean="0">
                <a:ea typeface="宋体" pitchFamily="2" charset="-122"/>
              </a:rPr>
              <a:t> Network edge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FF0000"/>
                </a:solidFill>
                <a:ea typeface="宋体" pitchFamily="2" charset="-122"/>
              </a:rPr>
              <a:t>1.3 Network core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800" smtClean="0">
                <a:solidFill>
                  <a:schemeClr val="accent2"/>
                </a:solidFill>
                <a:ea typeface="宋体" pitchFamily="2" charset="-122"/>
              </a:rPr>
              <a:t>1.4 </a:t>
            </a:r>
            <a:r>
              <a:rPr lang="en-US" altLang="zh-CN" sz="2800" smtClean="0">
                <a:ea typeface="宋体" pitchFamily="2" charset="-122"/>
              </a:rPr>
              <a:t>Network access and physical media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800" smtClean="0">
                <a:solidFill>
                  <a:schemeClr val="accent2"/>
                </a:solidFill>
                <a:ea typeface="宋体" pitchFamily="2" charset="-122"/>
              </a:rPr>
              <a:t>1.5</a:t>
            </a:r>
            <a:r>
              <a:rPr lang="en-US" altLang="zh-CN" sz="2800" smtClean="0">
                <a:ea typeface="宋体" pitchFamily="2" charset="-122"/>
              </a:rPr>
              <a:t> Internet structure and ISPs</a:t>
            </a:r>
            <a:r>
              <a:rPr lang="en-US" altLang="zh-CN" sz="2800" smtClean="0">
                <a:solidFill>
                  <a:schemeClr val="accent2"/>
                </a:solidFill>
                <a:ea typeface="宋体" pitchFamily="2" charset="-122"/>
              </a:rPr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800" smtClean="0">
                <a:solidFill>
                  <a:schemeClr val="accent2"/>
                </a:solidFill>
                <a:ea typeface="宋体" pitchFamily="2" charset="-122"/>
              </a:rPr>
              <a:t>1.6</a:t>
            </a:r>
            <a:r>
              <a:rPr lang="en-US" altLang="zh-CN" sz="2800" smtClean="0">
                <a:ea typeface="宋体" pitchFamily="2" charset="-122"/>
              </a:rPr>
              <a:t> Delay &amp; loss in packet-switched networks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800" smtClean="0">
                <a:solidFill>
                  <a:schemeClr val="accent2"/>
                </a:solidFill>
                <a:ea typeface="宋体" pitchFamily="2" charset="-122"/>
              </a:rPr>
              <a:t>1.7</a:t>
            </a:r>
            <a:r>
              <a:rPr lang="en-US" altLang="zh-CN" sz="2800" smtClean="0">
                <a:ea typeface="宋体" pitchFamily="2" charset="-122"/>
              </a:rPr>
              <a:t> Protocol layers, service models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800" smtClean="0">
                <a:solidFill>
                  <a:schemeClr val="accent2"/>
                </a:solidFill>
                <a:ea typeface="宋体" pitchFamily="2" charset="-122"/>
              </a:rPr>
              <a:t>1.8</a:t>
            </a:r>
            <a:r>
              <a:rPr lang="en-US" altLang="zh-CN" sz="2800" smtClean="0">
                <a:ea typeface="宋体" pitchFamily="2" charset="-122"/>
              </a:rPr>
              <a:t> History</a:t>
            </a:r>
          </a:p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18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90932922-0A65-4590-9C2D-F56325766503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7189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0"/>
            <a:ext cx="7772400" cy="1143000"/>
          </a:xfrm>
        </p:spPr>
        <p:txBody>
          <a:bodyPr/>
          <a:lstStyle/>
          <a:p>
            <a:r>
              <a:rPr lang="en-US" altLang="zh-CN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 Network Core</a:t>
            </a:r>
            <a:r>
              <a:rPr lang="zh-CN" altLang="en-US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网络核心</a:t>
            </a:r>
            <a:endParaRPr lang="en-US" altLang="zh-CN" u="none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1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61661"/>
            <a:ext cx="4191000" cy="4648200"/>
          </a:xfrm>
        </p:spPr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mesh of interconnected routers</a:t>
            </a:r>
          </a:p>
          <a:p>
            <a:r>
              <a:rPr lang="en-US" altLang="zh-CN" sz="2400" i="1" u="sng" dirty="0" smtClean="0">
                <a:solidFill>
                  <a:srgbClr val="FF0000"/>
                </a:solidFill>
                <a:ea typeface="宋体" pitchFamily="2" charset="-122"/>
              </a:rPr>
              <a:t>the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 fundamental question:</a:t>
            </a:r>
            <a:r>
              <a:rPr lang="en-US" altLang="zh-CN" sz="2400" dirty="0" smtClean="0">
                <a:ea typeface="宋体" pitchFamily="2" charset="-122"/>
              </a:rPr>
              <a:t> how is data transferred through net?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circuit switching: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（电路交换）</a:t>
            </a:r>
            <a:r>
              <a:rPr lang="en-US" altLang="zh-CN" dirty="0" smtClean="0">
                <a:ea typeface="宋体" pitchFamily="2" charset="-122"/>
              </a:rPr>
              <a:t>dedicated circuit per call: telephone net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packet-switching: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（分组交换）</a:t>
            </a:r>
            <a:r>
              <a:rPr lang="en-US" altLang="zh-CN" dirty="0" smtClean="0">
                <a:ea typeface="宋体" pitchFamily="2" charset="-122"/>
              </a:rPr>
              <a:t>data sent thru net in discrete “chunks”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7191" name="Freeform 708"/>
          <p:cNvSpPr>
            <a:spLocks/>
          </p:cNvSpPr>
          <p:nvPr/>
        </p:nvSpPr>
        <p:spPr bwMode="auto">
          <a:xfrm>
            <a:off x="6769100" y="2193925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192" name="Freeform 709"/>
          <p:cNvSpPr>
            <a:spLocks/>
          </p:cNvSpPr>
          <p:nvPr/>
        </p:nvSpPr>
        <p:spPr bwMode="auto">
          <a:xfrm>
            <a:off x="4889500" y="205105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193" name="Freeform 710"/>
          <p:cNvSpPr>
            <a:spLocks/>
          </p:cNvSpPr>
          <p:nvPr/>
        </p:nvSpPr>
        <p:spPr bwMode="auto">
          <a:xfrm>
            <a:off x="5257800" y="3502025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7194" name="Group 711"/>
          <p:cNvGrpSpPr>
            <a:grpSpLocks/>
          </p:cNvGrpSpPr>
          <p:nvPr/>
        </p:nvGrpSpPr>
        <p:grpSpPr bwMode="auto">
          <a:xfrm>
            <a:off x="5006975" y="2185988"/>
            <a:ext cx="733425" cy="319087"/>
            <a:chOff x="3552" y="246"/>
            <a:chExt cx="527" cy="248"/>
          </a:xfrm>
        </p:grpSpPr>
        <p:graphicFrame>
          <p:nvGraphicFramePr>
            <p:cNvPr id="7185" name="Object 75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3" name="Clip" r:id="rId4" imgW="1305000" imgH="1085760" progId="">
                    <p:embed/>
                  </p:oleObj>
                </mc:Choice>
                <mc:Fallback>
                  <p:oleObj name="Clip" r:id="rId4" imgW="1305000" imgH="1085760" progId="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6" name="Object 76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4" name="Clip" r:id="rId6" imgW="676440" imgH="485640" progId="">
                    <p:embed/>
                  </p:oleObj>
                </mc:Choice>
                <mc:Fallback>
                  <p:oleObj name="Clip" r:id="rId6" imgW="676440" imgH="485640" progId="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11" name="Line 714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95" name="Group 715"/>
          <p:cNvGrpSpPr>
            <a:grpSpLocks/>
          </p:cNvGrpSpPr>
          <p:nvPr/>
        </p:nvGrpSpPr>
        <p:grpSpPr bwMode="auto">
          <a:xfrm>
            <a:off x="5006975" y="2781300"/>
            <a:ext cx="733425" cy="319088"/>
            <a:chOff x="3552" y="246"/>
            <a:chExt cx="527" cy="248"/>
          </a:xfrm>
        </p:grpSpPr>
        <p:graphicFrame>
          <p:nvGraphicFramePr>
            <p:cNvPr id="7183" name="Object 73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5" name="Clip" r:id="rId8" imgW="1305000" imgH="1085760" progId="">
                    <p:embed/>
                  </p:oleObj>
                </mc:Choice>
                <mc:Fallback>
                  <p:oleObj name="Clip" r:id="rId8" imgW="1305000" imgH="1085760" progId="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4" name="Object 74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6" name="Clip" r:id="rId9" imgW="676440" imgH="485640" progId="">
                    <p:embed/>
                  </p:oleObj>
                </mc:Choice>
                <mc:Fallback>
                  <p:oleObj name="Clip" r:id="rId9" imgW="676440" imgH="485640" progId="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10" name="Line 718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96" name="Group 719"/>
          <p:cNvGrpSpPr>
            <a:grpSpLocks/>
          </p:cNvGrpSpPr>
          <p:nvPr/>
        </p:nvGrpSpPr>
        <p:grpSpPr bwMode="auto">
          <a:xfrm>
            <a:off x="5383213" y="2568575"/>
            <a:ext cx="69850" cy="214313"/>
            <a:chOff x="3842" y="406"/>
            <a:chExt cx="51" cy="167"/>
          </a:xfrm>
        </p:grpSpPr>
        <p:sp>
          <p:nvSpPr>
            <p:cNvPr id="7407" name="Oval 720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08" name="Oval 721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09" name="Oval 722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7197" name="Group 723"/>
          <p:cNvGrpSpPr>
            <a:grpSpLocks/>
          </p:cNvGrpSpPr>
          <p:nvPr/>
        </p:nvGrpSpPr>
        <p:grpSpPr bwMode="auto">
          <a:xfrm>
            <a:off x="5853113" y="3071813"/>
            <a:ext cx="209550" cy="395287"/>
            <a:chOff x="4180" y="783"/>
            <a:chExt cx="150" cy="307"/>
          </a:xfrm>
        </p:grpSpPr>
        <p:sp>
          <p:nvSpPr>
            <p:cNvPr id="7399" name="AutoShape 72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00" name="Rectangle 72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01" name="Rectangle 72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02" name="AutoShape 72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03" name="Line 72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04" name="Line 72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05" name="Rectangle 73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06" name="Rectangle 73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7198" name="Group 732"/>
          <p:cNvGrpSpPr>
            <a:grpSpLocks/>
          </p:cNvGrpSpPr>
          <p:nvPr/>
        </p:nvGrpSpPr>
        <p:grpSpPr bwMode="auto">
          <a:xfrm rot="-5400000">
            <a:off x="6165850" y="3149600"/>
            <a:ext cx="80963" cy="233363"/>
            <a:chOff x="3842" y="406"/>
            <a:chExt cx="51" cy="167"/>
          </a:xfrm>
        </p:grpSpPr>
        <p:sp>
          <p:nvSpPr>
            <p:cNvPr id="7396" name="Oval 733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397" name="Oval 734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398" name="Oval 735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7199" name="Line 736"/>
          <p:cNvSpPr>
            <a:spLocks noChangeShapeType="1"/>
          </p:cNvSpPr>
          <p:nvPr/>
        </p:nvSpPr>
        <p:spPr bwMode="auto">
          <a:xfrm>
            <a:off x="5989638" y="2979738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0" name="Line 737"/>
          <p:cNvSpPr>
            <a:spLocks noChangeShapeType="1"/>
          </p:cNvSpPr>
          <p:nvPr/>
        </p:nvSpPr>
        <p:spPr bwMode="auto">
          <a:xfrm>
            <a:off x="5992813" y="297656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1" name="Line 738"/>
          <p:cNvSpPr>
            <a:spLocks noChangeShapeType="1"/>
          </p:cNvSpPr>
          <p:nvPr/>
        </p:nvSpPr>
        <p:spPr bwMode="auto">
          <a:xfrm>
            <a:off x="6488113" y="297497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2" name="Line 739"/>
          <p:cNvSpPr>
            <a:spLocks noChangeShapeType="1"/>
          </p:cNvSpPr>
          <p:nvPr/>
        </p:nvSpPr>
        <p:spPr bwMode="auto">
          <a:xfrm>
            <a:off x="5689600" y="243998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3" name="Line 740"/>
          <p:cNvSpPr>
            <a:spLocks noChangeShapeType="1"/>
          </p:cNvSpPr>
          <p:nvPr/>
        </p:nvSpPr>
        <p:spPr bwMode="auto">
          <a:xfrm flipV="1">
            <a:off x="5702300" y="272573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4" name="Line 741"/>
          <p:cNvSpPr>
            <a:spLocks noChangeShapeType="1"/>
          </p:cNvSpPr>
          <p:nvPr/>
        </p:nvSpPr>
        <p:spPr bwMode="auto">
          <a:xfrm flipV="1">
            <a:off x="6229350" y="281146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205" name="Group 742"/>
          <p:cNvGrpSpPr>
            <a:grpSpLocks/>
          </p:cNvGrpSpPr>
          <p:nvPr/>
        </p:nvGrpSpPr>
        <p:grpSpPr bwMode="auto">
          <a:xfrm>
            <a:off x="6348413" y="3049588"/>
            <a:ext cx="209550" cy="395287"/>
            <a:chOff x="4180" y="783"/>
            <a:chExt cx="150" cy="307"/>
          </a:xfrm>
        </p:grpSpPr>
        <p:sp>
          <p:nvSpPr>
            <p:cNvPr id="7388" name="AutoShape 74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389" name="Rectangle 74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390" name="Rectangle 74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391" name="AutoShape 74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392" name="Line 74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93" name="Line 74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94" name="Rectangle 74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395" name="Rectangle 75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7206" name="Group 751"/>
          <p:cNvGrpSpPr>
            <a:grpSpLocks/>
          </p:cNvGrpSpPr>
          <p:nvPr/>
        </p:nvGrpSpPr>
        <p:grpSpPr bwMode="auto">
          <a:xfrm>
            <a:off x="5391150" y="3668713"/>
            <a:ext cx="479425" cy="925512"/>
            <a:chOff x="3314" y="1248"/>
            <a:chExt cx="344" cy="694"/>
          </a:xfrm>
        </p:grpSpPr>
        <p:graphicFrame>
          <p:nvGraphicFramePr>
            <p:cNvPr id="7181" name="Object 71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7" name="Clip" r:id="rId10" imgW="1305000" imgH="1085760" progId="">
                    <p:embed/>
                  </p:oleObj>
                </mc:Choice>
                <mc:Fallback>
                  <p:oleObj name="Clip" r:id="rId10" imgW="1305000" imgH="1085760" progId="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81" name="Line 753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2" name="Object 72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8" name="Clip" r:id="rId11" imgW="1305000" imgH="1085760" progId="">
                    <p:embed/>
                  </p:oleObj>
                </mc:Choice>
                <mc:Fallback>
                  <p:oleObj name="Clip" r:id="rId11" imgW="1305000" imgH="1085760" progId="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82" name="Line 755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383" name="Group 756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7385" name="Oval 757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86" name="Oval 758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87" name="Oval 759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7384" name="Line 760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172" name="Object 62"/>
          <p:cNvGraphicFramePr>
            <a:graphicFrameLocks noChangeAspect="1"/>
          </p:cNvGraphicFramePr>
          <p:nvPr/>
        </p:nvGraphicFramePr>
        <p:xfrm>
          <a:off x="6259513" y="4678363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" name="Clip" r:id="rId12" imgW="1305000" imgH="1085760" progId="">
                  <p:embed/>
                </p:oleObj>
              </mc:Choice>
              <mc:Fallback>
                <p:oleObj name="Clip" r:id="rId12" imgW="1305000" imgH="1085760" progId="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4678363"/>
                        <a:ext cx="417512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63"/>
          <p:cNvGraphicFramePr>
            <a:graphicFrameLocks noChangeAspect="1"/>
          </p:cNvGraphicFramePr>
          <p:nvPr/>
        </p:nvGraphicFramePr>
        <p:xfrm>
          <a:off x="5645150" y="466725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" name="Clip" r:id="rId13" imgW="1305000" imgH="1085760" progId="">
                  <p:embed/>
                </p:oleObj>
              </mc:Choice>
              <mc:Fallback>
                <p:oleObj name="Clip" r:id="rId13" imgW="1305000" imgH="1085760" progId="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4667250"/>
                        <a:ext cx="4159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7" name="Oval 763"/>
          <p:cNvSpPr>
            <a:spLocks noChangeArrowheads="1"/>
          </p:cNvSpPr>
          <p:nvPr/>
        </p:nvSpPr>
        <p:spPr bwMode="auto">
          <a:xfrm rot="-5400000">
            <a:off x="6061869" y="4771231"/>
            <a:ext cx="63500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208" name="Oval 764"/>
          <p:cNvSpPr>
            <a:spLocks noChangeArrowheads="1"/>
          </p:cNvSpPr>
          <p:nvPr/>
        </p:nvSpPr>
        <p:spPr bwMode="auto">
          <a:xfrm rot="-5400000">
            <a:off x="6146801" y="4768850"/>
            <a:ext cx="63500" cy="6667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209" name="Oval 765"/>
          <p:cNvSpPr>
            <a:spLocks noChangeArrowheads="1"/>
          </p:cNvSpPr>
          <p:nvPr/>
        </p:nvSpPr>
        <p:spPr bwMode="auto">
          <a:xfrm rot="-5400000">
            <a:off x="6224587" y="4773613"/>
            <a:ext cx="61913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210" name="Line 766"/>
          <p:cNvSpPr>
            <a:spLocks noChangeShapeType="1"/>
          </p:cNvSpPr>
          <p:nvPr/>
        </p:nvSpPr>
        <p:spPr bwMode="auto">
          <a:xfrm rot="-5400000">
            <a:off x="6484144" y="4653757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1" name="Line 767"/>
          <p:cNvSpPr>
            <a:spLocks noChangeShapeType="1"/>
          </p:cNvSpPr>
          <p:nvPr/>
        </p:nvSpPr>
        <p:spPr bwMode="auto">
          <a:xfrm rot="5400000" flipH="1">
            <a:off x="5857875" y="464502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2" name="Line 768"/>
          <p:cNvSpPr>
            <a:spLocks noChangeShapeType="1"/>
          </p:cNvSpPr>
          <p:nvPr/>
        </p:nvSpPr>
        <p:spPr bwMode="auto">
          <a:xfrm rot="16200000" flipV="1">
            <a:off x="6204744" y="430609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3" name="Line 769"/>
          <p:cNvSpPr>
            <a:spLocks noChangeShapeType="1"/>
          </p:cNvSpPr>
          <p:nvPr/>
        </p:nvSpPr>
        <p:spPr bwMode="auto">
          <a:xfrm flipV="1">
            <a:off x="5870575" y="4244975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4" name="Line 770"/>
          <p:cNvSpPr>
            <a:spLocks noChangeShapeType="1"/>
          </p:cNvSpPr>
          <p:nvPr/>
        </p:nvSpPr>
        <p:spPr bwMode="auto">
          <a:xfrm>
            <a:off x="6472238" y="4291013"/>
            <a:ext cx="303212" cy="385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5" name="Line 771"/>
          <p:cNvSpPr>
            <a:spLocks noChangeShapeType="1"/>
          </p:cNvSpPr>
          <p:nvPr/>
        </p:nvSpPr>
        <p:spPr bwMode="auto">
          <a:xfrm flipH="1">
            <a:off x="7267575" y="4287838"/>
            <a:ext cx="279400" cy="392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74" name="Object 64"/>
          <p:cNvGraphicFramePr>
            <a:graphicFrameLocks noChangeAspect="1"/>
          </p:cNvGraphicFramePr>
          <p:nvPr/>
        </p:nvGraphicFramePr>
        <p:xfrm>
          <a:off x="7445375" y="384016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1" name="Clip" r:id="rId14" imgW="981000" imgH="1209600" progId="">
                  <p:embed/>
                </p:oleObj>
              </mc:Choice>
              <mc:Fallback>
                <p:oleObj name="Clip" r:id="rId14" imgW="981000" imgH="1209600" progId="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75" y="3840163"/>
                        <a:ext cx="2032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65"/>
          <p:cNvGraphicFramePr>
            <a:graphicFrameLocks noChangeAspect="1"/>
          </p:cNvGraphicFramePr>
          <p:nvPr/>
        </p:nvGraphicFramePr>
        <p:xfrm>
          <a:off x="6108700" y="3921125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2" name="Clip" r:id="rId16" imgW="981000" imgH="1209600" progId="">
                  <p:embed/>
                </p:oleObj>
              </mc:Choice>
              <mc:Fallback>
                <p:oleObj name="Clip" r:id="rId16" imgW="981000" imgH="1209600" progId="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3921125"/>
                        <a:ext cx="203200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6" name="Freeform 774"/>
          <p:cNvSpPr>
            <a:spLocks/>
          </p:cNvSpPr>
          <p:nvPr/>
        </p:nvSpPr>
        <p:spPr bwMode="auto">
          <a:xfrm>
            <a:off x="6189663" y="369570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7217" name="Group 775"/>
          <p:cNvGrpSpPr>
            <a:grpSpLocks/>
          </p:cNvGrpSpPr>
          <p:nvPr/>
        </p:nvGrpSpPr>
        <p:grpSpPr bwMode="auto">
          <a:xfrm>
            <a:off x="6456363" y="5118100"/>
            <a:ext cx="406400" cy="427038"/>
            <a:chOff x="2870" y="1518"/>
            <a:chExt cx="292" cy="320"/>
          </a:xfrm>
        </p:grpSpPr>
        <p:graphicFrame>
          <p:nvGraphicFramePr>
            <p:cNvPr id="7179" name="Object 6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3" name="Clip" r:id="rId17" imgW="819000" imgH="847800" progId="">
                    <p:embed/>
                  </p:oleObj>
                </mc:Choice>
                <mc:Fallback>
                  <p:oleObj name="Clip" r:id="rId17" imgW="819000" imgH="847800" progId="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0" name="Object 7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4" name="Clip" r:id="rId19" imgW="1266840" imgH="1200240" progId="">
                    <p:embed/>
                  </p:oleObj>
                </mc:Choice>
                <mc:Fallback>
                  <p:oleObj name="Clip" r:id="rId19" imgW="1266840" imgH="1200240" progId="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18" name="Group 778"/>
          <p:cNvGrpSpPr>
            <a:grpSpLocks/>
          </p:cNvGrpSpPr>
          <p:nvPr/>
        </p:nvGrpSpPr>
        <p:grpSpPr bwMode="auto">
          <a:xfrm>
            <a:off x="7234238" y="5149850"/>
            <a:ext cx="406400" cy="427038"/>
            <a:chOff x="2870" y="1518"/>
            <a:chExt cx="292" cy="320"/>
          </a:xfrm>
        </p:grpSpPr>
        <p:graphicFrame>
          <p:nvGraphicFramePr>
            <p:cNvPr id="7177" name="Object 67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5" name="Clip" r:id="rId21" imgW="819000" imgH="847800" progId="">
                    <p:embed/>
                  </p:oleObj>
                </mc:Choice>
                <mc:Fallback>
                  <p:oleObj name="Clip" r:id="rId21" imgW="819000" imgH="847800" progId="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8" name="Object 68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6" name="Clip" r:id="rId22" imgW="1266840" imgH="1200240" progId="">
                    <p:embed/>
                  </p:oleObj>
                </mc:Choice>
                <mc:Fallback>
                  <p:oleObj name="Clip" r:id="rId22" imgW="1266840" imgH="1200240" progId="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19" name="Group 781"/>
          <p:cNvGrpSpPr>
            <a:grpSpLocks/>
          </p:cNvGrpSpPr>
          <p:nvPr/>
        </p:nvGrpSpPr>
        <p:grpSpPr bwMode="auto">
          <a:xfrm>
            <a:off x="6819900" y="4865688"/>
            <a:ext cx="379413" cy="376237"/>
            <a:chOff x="4733" y="2082"/>
            <a:chExt cx="272" cy="282"/>
          </a:xfrm>
        </p:grpSpPr>
        <p:graphicFrame>
          <p:nvGraphicFramePr>
            <p:cNvPr id="7176" name="Object 66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7" name="Clip" r:id="rId23" imgW="819000" imgH="847800" progId="">
                    <p:embed/>
                  </p:oleObj>
                </mc:Choice>
                <mc:Fallback>
                  <p:oleObj name="Clip" r:id="rId23" imgW="819000" imgH="847800" progId="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80" name="Rectangle 783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7220" name="Line 784"/>
          <p:cNvSpPr>
            <a:spLocks noChangeShapeType="1"/>
          </p:cNvSpPr>
          <p:nvPr/>
        </p:nvSpPr>
        <p:spPr bwMode="auto">
          <a:xfrm>
            <a:off x="7126288" y="47688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221" name="Group 785"/>
          <p:cNvGrpSpPr>
            <a:grpSpLocks/>
          </p:cNvGrpSpPr>
          <p:nvPr/>
        </p:nvGrpSpPr>
        <p:grpSpPr bwMode="auto">
          <a:xfrm>
            <a:off x="7847013" y="4192588"/>
            <a:ext cx="207962" cy="409575"/>
            <a:chOff x="4180" y="783"/>
            <a:chExt cx="150" cy="307"/>
          </a:xfrm>
        </p:grpSpPr>
        <p:sp>
          <p:nvSpPr>
            <p:cNvPr id="7372" name="AutoShape 78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373" name="Rectangle 78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374" name="Rectangle 78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375" name="AutoShape 78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376" name="Line 79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" name="Line 79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8" name="Rectangle 79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379" name="Rectangle 79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7222" name="Group 794"/>
          <p:cNvGrpSpPr>
            <a:grpSpLocks/>
          </p:cNvGrpSpPr>
          <p:nvPr/>
        </p:nvGrpSpPr>
        <p:grpSpPr bwMode="auto">
          <a:xfrm>
            <a:off x="7834313" y="4637088"/>
            <a:ext cx="207962" cy="409575"/>
            <a:chOff x="4180" y="783"/>
            <a:chExt cx="150" cy="307"/>
          </a:xfrm>
        </p:grpSpPr>
        <p:sp>
          <p:nvSpPr>
            <p:cNvPr id="7364" name="AutoShape 79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365" name="Rectangle 79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366" name="Rectangle 79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367" name="AutoShape 79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368" name="Line 79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69" name="Line 80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0" name="Rectangle 80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371" name="Rectangle 80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7223" name="Line 803"/>
          <p:cNvSpPr>
            <a:spLocks noChangeShapeType="1"/>
          </p:cNvSpPr>
          <p:nvPr/>
        </p:nvSpPr>
        <p:spPr bwMode="auto">
          <a:xfrm rot="5400000" flipH="1">
            <a:off x="7460456" y="456644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24" name="Line 804"/>
          <p:cNvSpPr>
            <a:spLocks noChangeShapeType="1"/>
          </p:cNvSpPr>
          <p:nvPr/>
        </p:nvSpPr>
        <p:spPr bwMode="auto">
          <a:xfrm rot="-5400000">
            <a:off x="7814469" y="481885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25" name="Line 805"/>
          <p:cNvSpPr>
            <a:spLocks noChangeShapeType="1"/>
          </p:cNvSpPr>
          <p:nvPr/>
        </p:nvSpPr>
        <p:spPr bwMode="auto">
          <a:xfrm rot="-5400000">
            <a:off x="7804150" y="43497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26" name="Line 806"/>
          <p:cNvSpPr>
            <a:spLocks noChangeShapeType="1"/>
          </p:cNvSpPr>
          <p:nvPr/>
        </p:nvSpPr>
        <p:spPr bwMode="auto">
          <a:xfrm flipV="1">
            <a:off x="6483350" y="2490788"/>
            <a:ext cx="458788" cy="2079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27" name="Line 807"/>
          <p:cNvSpPr>
            <a:spLocks noChangeShapeType="1"/>
          </p:cNvSpPr>
          <p:nvPr/>
        </p:nvSpPr>
        <p:spPr bwMode="auto">
          <a:xfrm>
            <a:off x="7418388" y="2474913"/>
            <a:ext cx="485775" cy="2079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28" name="Line 808"/>
          <p:cNvSpPr>
            <a:spLocks noChangeShapeType="1"/>
          </p:cNvSpPr>
          <p:nvPr/>
        </p:nvSpPr>
        <p:spPr bwMode="auto">
          <a:xfrm flipH="1">
            <a:off x="7937500" y="2811463"/>
            <a:ext cx="241300" cy="6810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29" name="Line 809"/>
          <p:cNvSpPr>
            <a:spLocks noChangeShapeType="1"/>
          </p:cNvSpPr>
          <p:nvPr/>
        </p:nvSpPr>
        <p:spPr bwMode="auto">
          <a:xfrm>
            <a:off x="7167563" y="2587625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0" name="Line 810"/>
          <p:cNvSpPr>
            <a:spLocks noChangeShapeType="1"/>
          </p:cNvSpPr>
          <p:nvPr/>
        </p:nvSpPr>
        <p:spPr bwMode="auto">
          <a:xfrm>
            <a:off x="7192963" y="3235325"/>
            <a:ext cx="534987" cy="368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1" name="Line 811"/>
          <p:cNvSpPr>
            <a:spLocks noChangeShapeType="1"/>
          </p:cNvSpPr>
          <p:nvPr/>
        </p:nvSpPr>
        <p:spPr bwMode="auto">
          <a:xfrm flipH="1">
            <a:off x="7653338" y="3700463"/>
            <a:ext cx="266700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2" name="Line 812"/>
          <p:cNvSpPr>
            <a:spLocks noChangeShapeType="1"/>
          </p:cNvSpPr>
          <p:nvPr/>
        </p:nvSpPr>
        <p:spPr bwMode="auto">
          <a:xfrm flipH="1">
            <a:off x="7426325" y="2779713"/>
            <a:ext cx="560388" cy="384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3" name="Line 813"/>
          <p:cNvSpPr>
            <a:spLocks noChangeShapeType="1"/>
          </p:cNvSpPr>
          <p:nvPr/>
        </p:nvSpPr>
        <p:spPr bwMode="auto">
          <a:xfrm flipH="1">
            <a:off x="7435850" y="2219325"/>
            <a:ext cx="350838" cy="255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4" name="Line 814"/>
          <p:cNvSpPr>
            <a:spLocks noChangeShapeType="1"/>
          </p:cNvSpPr>
          <p:nvPr/>
        </p:nvSpPr>
        <p:spPr bwMode="auto">
          <a:xfrm flipH="1">
            <a:off x="8153400" y="2395538"/>
            <a:ext cx="201613" cy="1762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235" name="Group 970"/>
          <p:cNvGrpSpPr>
            <a:grpSpLocks/>
          </p:cNvGrpSpPr>
          <p:nvPr/>
        </p:nvGrpSpPr>
        <p:grpSpPr bwMode="auto">
          <a:xfrm>
            <a:off x="7221538" y="4043363"/>
            <a:ext cx="671512" cy="387350"/>
            <a:chOff x="3955" y="387"/>
            <a:chExt cx="423" cy="244"/>
          </a:xfrm>
        </p:grpSpPr>
        <p:sp>
          <p:nvSpPr>
            <p:cNvPr id="7349" name="Freeform 952"/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3"/>
                <a:gd name="T28" fmla="*/ 0 h 244"/>
                <a:gd name="T29" fmla="*/ 423 w 423"/>
                <a:gd name="T30" fmla="*/ 244 h 2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7350" name="Group 931"/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7351" name="Oval 93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52" name="Line 93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53" name="Line 93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54" name="Rectangle 93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55" name="Oval 93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7356" name="Group 93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361" name="Line 93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62" name="Line 93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63" name="Line 94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357" name="Group 94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358" name="Line 9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59" name="Line 9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60" name="Line 9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7236" name="Group 971"/>
          <p:cNvGrpSpPr>
            <a:grpSpLocks/>
          </p:cNvGrpSpPr>
          <p:nvPr/>
        </p:nvGrpSpPr>
        <p:grpSpPr bwMode="auto">
          <a:xfrm>
            <a:off x="7573963" y="3386138"/>
            <a:ext cx="671512" cy="387350"/>
            <a:chOff x="3955" y="387"/>
            <a:chExt cx="423" cy="244"/>
          </a:xfrm>
        </p:grpSpPr>
        <p:sp>
          <p:nvSpPr>
            <p:cNvPr id="7334" name="Freeform 972"/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3"/>
                <a:gd name="T28" fmla="*/ 0 h 244"/>
                <a:gd name="T29" fmla="*/ 423 w 423"/>
                <a:gd name="T30" fmla="*/ 244 h 2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7335" name="Group 973"/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7336" name="Oval 97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37" name="Line 97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38" name="Line 97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39" name="Rectangle 97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40" name="Oval 97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7341" name="Group 97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346" name="Line 98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47" name="Line 98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48" name="Line 98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342" name="Group 98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343" name="Line 98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44" name="Line 98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45" name="Line 98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7237" name="Group 987"/>
          <p:cNvGrpSpPr>
            <a:grpSpLocks/>
          </p:cNvGrpSpPr>
          <p:nvPr/>
        </p:nvGrpSpPr>
        <p:grpSpPr bwMode="auto">
          <a:xfrm>
            <a:off x="6926263" y="2938463"/>
            <a:ext cx="671512" cy="387350"/>
            <a:chOff x="3955" y="387"/>
            <a:chExt cx="423" cy="244"/>
          </a:xfrm>
        </p:grpSpPr>
        <p:sp>
          <p:nvSpPr>
            <p:cNvPr id="7319" name="Freeform 988"/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3"/>
                <a:gd name="T28" fmla="*/ 0 h 244"/>
                <a:gd name="T29" fmla="*/ 423 w 423"/>
                <a:gd name="T30" fmla="*/ 244 h 2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7320" name="Group 989"/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7321" name="Oval 99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22" name="Line 99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23" name="Line 99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24" name="Rectangle 99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25" name="Oval 99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7326" name="Group 99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331" name="Line 99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32" name="Line 99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33" name="Line 99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327" name="Group 99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328" name="Line 100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29" name="Line 100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30" name="Line 100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7238" name="Group 1003"/>
          <p:cNvGrpSpPr>
            <a:grpSpLocks/>
          </p:cNvGrpSpPr>
          <p:nvPr/>
        </p:nvGrpSpPr>
        <p:grpSpPr bwMode="auto">
          <a:xfrm>
            <a:off x="7745413" y="2462213"/>
            <a:ext cx="671512" cy="387350"/>
            <a:chOff x="3955" y="387"/>
            <a:chExt cx="423" cy="244"/>
          </a:xfrm>
        </p:grpSpPr>
        <p:sp>
          <p:nvSpPr>
            <p:cNvPr id="7304" name="Freeform 1004"/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3"/>
                <a:gd name="T28" fmla="*/ 0 h 244"/>
                <a:gd name="T29" fmla="*/ 423 w 423"/>
                <a:gd name="T30" fmla="*/ 244 h 2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7305" name="Group 1005"/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7306" name="Oval 100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07" name="Line 100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08" name="Line 100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09" name="Rectangle 100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10" name="Oval 101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7311" name="Group 101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316" name="Line 101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17" name="Line 101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18" name="Line 101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312" name="Group 101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313" name="Line 10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14" name="Line 10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15" name="Line 10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7239" name="Group 1019"/>
          <p:cNvGrpSpPr>
            <a:grpSpLocks/>
          </p:cNvGrpSpPr>
          <p:nvPr/>
        </p:nvGrpSpPr>
        <p:grpSpPr bwMode="auto">
          <a:xfrm>
            <a:off x="6840538" y="2262188"/>
            <a:ext cx="671512" cy="387350"/>
            <a:chOff x="3955" y="387"/>
            <a:chExt cx="423" cy="244"/>
          </a:xfrm>
        </p:grpSpPr>
        <p:sp>
          <p:nvSpPr>
            <p:cNvPr id="7289" name="Freeform 1020"/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3"/>
                <a:gd name="T28" fmla="*/ 0 h 244"/>
                <a:gd name="T29" fmla="*/ 423 w 423"/>
                <a:gd name="T30" fmla="*/ 244 h 2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7290" name="Group 1021"/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7291" name="Oval 102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92" name="Line 102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93" name="Line 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94" name="Rectangle 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95" name="Oval 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7296" name="Group 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301" name="Line 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02" name="Line 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03" name="Line 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97" name="Group 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29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99" name="Line 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00" name="Line 1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7240" name="Group 11"/>
          <p:cNvGrpSpPr>
            <a:grpSpLocks/>
          </p:cNvGrpSpPr>
          <p:nvPr/>
        </p:nvGrpSpPr>
        <p:grpSpPr bwMode="auto">
          <a:xfrm>
            <a:off x="5897563" y="2471738"/>
            <a:ext cx="671512" cy="387350"/>
            <a:chOff x="3955" y="387"/>
            <a:chExt cx="423" cy="244"/>
          </a:xfrm>
        </p:grpSpPr>
        <p:sp>
          <p:nvSpPr>
            <p:cNvPr id="7274" name="Freeform 12"/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3"/>
                <a:gd name="T28" fmla="*/ 0 h 244"/>
                <a:gd name="T29" fmla="*/ 423 w 423"/>
                <a:gd name="T30" fmla="*/ 244 h 2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7275" name="Group 13"/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7276" name="Oval 1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77" name="Line 1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8" name="Line 1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9" name="Rectangle 1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80" name="Oval 1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7281" name="Group 1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286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87" name="Line 2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88" name="Line 2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82" name="Group 2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283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84" name="Line 2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85" name="Line 2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7241" name="Group 27"/>
          <p:cNvGrpSpPr>
            <a:grpSpLocks/>
          </p:cNvGrpSpPr>
          <p:nvPr/>
        </p:nvGrpSpPr>
        <p:grpSpPr bwMode="auto">
          <a:xfrm>
            <a:off x="5878513" y="4129088"/>
            <a:ext cx="671512" cy="387350"/>
            <a:chOff x="3955" y="387"/>
            <a:chExt cx="423" cy="244"/>
          </a:xfrm>
        </p:grpSpPr>
        <p:sp>
          <p:nvSpPr>
            <p:cNvPr id="7259" name="Freeform 28"/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3"/>
                <a:gd name="T28" fmla="*/ 0 h 244"/>
                <a:gd name="T29" fmla="*/ 423 w 423"/>
                <a:gd name="T30" fmla="*/ 244 h 2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7260" name="Group 29"/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7261" name="Oval 3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62" name="Line 3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63" name="Line 3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64" name="Rectangle 3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65" name="Oval 3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7266" name="Group 3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271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72" name="Line 3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73" name="Line 3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67" name="Group 3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26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69" name="Line 4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70" name="Line 4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7242" name="Group 43"/>
          <p:cNvGrpSpPr>
            <a:grpSpLocks/>
          </p:cNvGrpSpPr>
          <p:nvPr/>
        </p:nvGrpSpPr>
        <p:grpSpPr bwMode="auto">
          <a:xfrm>
            <a:off x="6688138" y="4471988"/>
            <a:ext cx="671512" cy="387350"/>
            <a:chOff x="3955" y="387"/>
            <a:chExt cx="423" cy="244"/>
          </a:xfrm>
        </p:grpSpPr>
        <p:sp>
          <p:nvSpPr>
            <p:cNvPr id="7244" name="Freeform 44"/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3"/>
                <a:gd name="T28" fmla="*/ 0 h 244"/>
                <a:gd name="T29" fmla="*/ 423 w 423"/>
                <a:gd name="T30" fmla="*/ 244 h 2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7245" name="Group 45"/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7246" name="Oval 4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47" name="Line 4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8" name="Line 4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9" name="Rectangle 4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50" name="Oval 5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7251" name="Group 5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256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57" name="Line 5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58" name="Line 5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52" name="Group 5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253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54" name="Line 5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55" name="Line 5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7243" name="Line 59"/>
          <p:cNvSpPr>
            <a:spLocks noChangeShapeType="1"/>
          </p:cNvSpPr>
          <p:nvPr/>
        </p:nvSpPr>
        <p:spPr bwMode="auto">
          <a:xfrm flipV="1">
            <a:off x="6210300" y="4459288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数据交换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网络的核心进行数据交换：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电路交换 </a:t>
            </a:r>
            <a:r>
              <a:rPr lang="en-US" altLang="zh-CN" sz="3600" dirty="0" smtClean="0"/>
              <a:t>circuit switching</a:t>
            </a:r>
            <a:r>
              <a:rPr lang="zh-CN" altLang="en-US" sz="3600" dirty="0" smtClean="0"/>
              <a:t>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报文交换 </a:t>
            </a:r>
            <a:r>
              <a:rPr lang="en-US" altLang="zh-CN" sz="3600" dirty="0" smtClean="0"/>
              <a:t>message switching</a:t>
            </a:r>
            <a:r>
              <a:rPr lang="zh-CN" altLang="en-US" sz="3600" dirty="0" smtClean="0"/>
              <a:t>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分组交换 </a:t>
            </a:r>
            <a:r>
              <a:rPr lang="en-US" altLang="zh-CN" sz="3600" dirty="0" smtClean="0"/>
              <a:t>packet switching</a:t>
            </a:r>
            <a:endParaRPr lang="zh-CN" altLang="en-US" sz="3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1-</a:t>
            </a:r>
            <a:fld id="{6C316796-0AC5-4A34-943A-53203A69B84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2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BD53726E-2B88-43C4-871D-731EFBAC0C2A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821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08722" y="142461"/>
            <a:ext cx="8802756" cy="1143000"/>
          </a:xfrm>
        </p:spPr>
        <p:txBody>
          <a:bodyPr/>
          <a:lstStyle/>
          <a:p>
            <a:r>
              <a:rPr lang="en-US" altLang="zh-CN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Network Core: Circuit Switching</a:t>
            </a:r>
            <a:r>
              <a:rPr lang="zh-CN" altLang="en-US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电路交换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212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99391" y="1149626"/>
            <a:ext cx="4870175" cy="524454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End-end resources reserved for “call”</a:t>
            </a:r>
          </a:p>
          <a:p>
            <a:r>
              <a:rPr lang="en-US" altLang="zh-CN" sz="2400" dirty="0" smtClean="0">
                <a:ea typeface="宋体" pitchFamily="2" charset="-122"/>
              </a:rPr>
              <a:t>link bandwidth,  switch capacity</a:t>
            </a:r>
          </a:p>
          <a:p>
            <a:r>
              <a:rPr lang="en-US" altLang="zh-CN" sz="2400" dirty="0" smtClean="0">
                <a:ea typeface="宋体" pitchFamily="2" charset="-122"/>
              </a:rPr>
              <a:t>dedicated resources: no sharing</a:t>
            </a:r>
          </a:p>
          <a:p>
            <a:r>
              <a:rPr lang="en-US" altLang="zh-CN" sz="2400" dirty="0" smtClean="0">
                <a:ea typeface="宋体" pitchFamily="2" charset="-122"/>
              </a:rPr>
              <a:t>circuit-like (guaranteed) performance</a:t>
            </a:r>
          </a:p>
          <a:p>
            <a:r>
              <a:rPr lang="en-US" altLang="zh-CN" sz="2400" dirty="0" smtClean="0">
                <a:ea typeface="宋体" pitchFamily="2" charset="-122"/>
              </a:rPr>
              <a:t>call setup required</a:t>
            </a:r>
          </a:p>
          <a:p>
            <a:r>
              <a:rPr lang="zh-CN" altLang="en-US" sz="2400" b="1" dirty="0" smtClean="0">
                <a:ea typeface="宋体" pitchFamily="2" charset="-122"/>
              </a:rPr>
              <a:t>电路交换的三个阶段：  </a:t>
            </a:r>
            <a:endParaRPr lang="en-US" altLang="zh-CN" sz="2400" b="1" dirty="0" smtClean="0">
              <a:ea typeface="宋体" pitchFamily="2" charset="-122"/>
            </a:endParaRPr>
          </a:p>
          <a:p>
            <a:pPr lvl="1"/>
            <a:r>
              <a:rPr lang="zh-CN" altLang="en-US" sz="2000" b="1" dirty="0" smtClean="0">
                <a:ea typeface="宋体" pitchFamily="2" charset="-122"/>
              </a:rPr>
              <a:t>建立连接（呼叫</a:t>
            </a:r>
            <a:r>
              <a:rPr lang="en-US" altLang="zh-CN" sz="2000" b="1" dirty="0" smtClean="0">
                <a:ea typeface="宋体" pitchFamily="2" charset="-122"/>
              </a:rPr>
              <a:t>/</a:t>
            </a:r>
            <a:r>
              <a:rPr lang="zh-CN" altLang="en-US" sz="2000" b="1" dirty="0" smtClean="0">
                <a:ea typeface="宋体" pitchFamily="2" charset="-122"/>
              </a:rPr>
              <a:t>电路建立）  </a:t>
            </a:r>
            <a:endParaRPr lang="en-US" altLang="zh-CN" sz="2000" b="1" dirty="0" smtClean="0">
              <a:ea typeface="宋体" pitchFamily="2" charset="-122"/>
            </a:endParaRPr>
          </a:p>
          <a:p>
            <a:pPr lvl="1"/>
            <a:r>
              <a:rPr lang="zh-CN" altLang="en-US" sz="2000" b="1" dirty="0" smtClean="0">
                <a:ea typeface="宋体" pitchFamily="2" charset="-122"/>
              </a:rPr>
              <a:t>通信  </a:t>
            </a:r>
            <a:endParaRPr lang="en-US" altLang="zh-CN" sz="2000" b="1" dirty="0" smtClean="0">
              <a:ea typeface="宋体" pitchFamily="2" charset="-122"/>
            </a:endParaRPr>
          </a:p>
          <a:p>
            <a:pPr lvl="1"/>
            <a:r>
              <a:rPr lang="zh-CN" altLang="en-US" sz="2000" b="1" dirty="0" smtClean="0">
                <a:ea typeface="宋体" pitchFamily="2" charset="-122"/>
              </a:rPr>
              <a:t>释放连接（拆除电路）</a:t>
            </a:r>
            <a:endParaRPr lang="en-US" altLang="zh-CN" sz="2000" b="1" dirty="0" smtClean="0">
              <a:ea typeface="宋体" pitchFamily="2" charset="-122"/>
            </a:endParaRPr>
          </a:p>
          <a:p>
            <a:endParaRPr lang="zh-CN" altLang="en-US" sz="2400" dirty="0" smtClean="0">
              <a:ea typeface="宋体" pitchFamily="2" charset="-122"/>
            </a:endParaRPr>
          </a:p>
        </p:txBody>
      </p:sp>
      <p:sp>
        <p:nvSpPr>
          <p:cNvPr id="8213" name="Freeform 1032"/>
          <p:cNvSpPr>
            <a:spLocks/>
          </p:cNvSpPr>
          <p:nvPr/>
        </p:nvSpPr>
        <p:spPr bwMode="auto">
          <a:xfrm>
            <a:off x="6711950" y="1717675"/>
            <a:ext cx="2046288" cy="20494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214" name="Freeform 1033"/>
          <p:cNvSpPr>
            <a:spLocks/>
          </p:cNvSpPr>
          <p:nvPr/>
        </p:nvSpPr>
        <p:spPr bwMode="auto">
          <a:xfrm>
            <a:off x="4575175" y="1543050"/>
            <a:ext cx="2122488" cy="1943100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215" name="Freeform 1034"/>
          <p:cNvSpPr>
            <a:spLocks/>
          </p:cNvSpPr>
          <p:nvPr/>
        </p:nvSpPr>
        <p:spPr bwMode="auto">
          <a:xfrm>
            <a:off x="4994275" y="3317875"/>
            <a:ext cx="3382963" cy="27146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8216" name="Group 1035"/>
          <p:cNvGrpSpPr>
            <a:grpSpLocks/>
          </p:cNvGrpSpPr>
          <p:nvPr/>
        </p:nvGrpSpPr>
        <p:grpSpPr bwMode="auto">
          <a:xfrm>
            <a:off x="4708525" y="1708150"/>
            <a:ext cx="835025" cy="390525"/>
            <a:chOff x="3552" y="246"/>
            <a:chExt cx="527" cy="248"/>
          </a:xfrm>
        </p:grpSpPr>
        <p:graphicFrame>
          <p:nvGraphicFramePr>
            <p:cNvPr id="8207" name="Object 1036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9" name="Clip" r:id="rId4" imgW="1305000" imgH="1085760" progId="">
                    <p:embed/>
                  </p:oleObj>
                </mc:Choice>
                <mc:Fallback>
                  <p:oleObj name="Clip" r:id="rId4" imgW="1305000" imgH="1085760" progId="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8" name="Object 1037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0" name="Clip" r:id="rId6" imgW="676440" imgH="485640" progId="">
                    <p:embed/>
                  </p:oleObj>
                </mc:Choice>
                <mc:Fallback>
                  <p:oleObj name="Clip" r:id="rId6" imgW="676440" imgH="485640" progId="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19" name="Line 1038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17" name="Group 1039"/>
          <p:cNvGrpSpPr>
            <a:grpSpLocks/>
          </p:cNvGrpSpPr>
          <p:nvPr/>
        </p:nvGrpSpPr>
        <p:grpSpPr bwMode="auto">
          <a:xfrm>
            <a:off x="4708525" y="2436813"/>
            <a:ext cx="835025" cy="390525"/>
            <a:chOff x="3552" y="246"/>
            <a:chExt cx="527" cy="248"/>
          </a:xfrm>
        </p:grpSpPr>
        <p:graphicFrame>
          <p:nvGraphicFramePr>
            <p:cNvPr id="8205" name="Object 1040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1" name="Clip" r:id="rId8" imgW="1305000" imgH="1085760" progId="">
                    <p:embed/>
                  </p:oleObj>
                </mc:Choice>
                <mc:Fallback>
                  <p:oleObj name="Clip" r:id="rId8" imgW="1305000" imgH="1085760" progId="">
                    <p:embed/>
                    <p:pic>
                      <p:nvPicPr>
                        <p:cNvPr id="0" name="Object 1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6" name="Object 1041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2" name="Clip" r:id="rId9" imgW="676440" imgH="485640" progId="">
                    <p:embed/>
                  </p:oleObj>
                </mc:Choice>
                <mc:Fallback>
                  <p:oleObj name="Clip" r:id="rId9" imgW="676440" imgH="485640" progId="">
                    <p:embed/>
                    <p:pic>
                      <p:nvPicPr>
                        <p:cNvPr id="0" name="Object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18" name="Line 1042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18" name="Group 1043"/>
          <p:cNvGrpSpPr>
            <a:grpSpLocks/>
          </p:cNvGrpSpPr>
          <p:nvPr/>
        </p:nvGrpSpPr>
        <p:grpSpPr bwMode="auto">
          <a:xfrm>
            <a:off x="5137150" y="2176463"/>
            <a:ext cx="79375" cy="261937"/>
            <a:chOff x="3842" y="406"/>
            <a:chExt cx="51" cy="167"/>
          </a:xfrm>
        </p:grpSpPr>
        <p:sp>
          <p:nvSpPr>
            <p:cNvPr id="8415" name="Oval 1044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416" name="Oval 1045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417" name="Oval 1046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8219" name="Group 1047"/>
          <p:cNvGrpSpPr>
            <a:grpSpLocks/>
          </p:cNvGrpSpPr>
          <p:nvPr/>
        </p:nvGrpSpPr>
        <p:grpSpPr bwMode="auto">
          <a:xfrm>
            <a:off x="5670550" y="2792413"/>
            <a:ext cx="238125" cy="482600"/>
            <a:chOff x="4180" y="783"/>
            <a:chExt cx="150" cy="307"/>
          </a:xfrm>
        </p:grpSpPr>
        <p:sp>
          <p:nvSpPr>
            <p:cNvPr id="8407" name="AutoShape 1048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408" name="Rectangle 1049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409" name="Rectangle 1050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410" name="AutoShape 1051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411" name="Line 1052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12" name="Line 1053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13" name="Rectangle 1054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414" name="Rectangle 1055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8220" name="Group 1056"/>
          <p:cNvGrpSpPr>
            <a:grpSpLocks/>
          </p:cNvGrpSpPr>
          <p:nvPr/>
        </p:nvGrpSpPr>
        <p:grpSpPr bwMode="auto">
          <a:xfrm rot="-5400000">
            <a:off x="6022976" y="2897187"/>
            <a:ext cx="100012" cy="265113"/>
            <a:chOff x="3842" y="406"/>
            <a:chExt cx="51" cy="167"/>
          </a:xfrm>
        </p:grpSpPr>
        <p:sp>
          <p:nvSpPr>
            <p:cNvPr id="8404" name="Oval 1057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405" name="Oval 1058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406" name="Oval 1059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8221" name="Line 1060"/>
          <p:cNvSpPr>
            <a:spLocks noChangeShapeType="1"/>
          </p:cNvSpPr>
          <p:nvPr/>
        </p:nvSpPr>
        <p:spPr bwMode="auto">
          <a:xfrm>
            <a:off x="5826125" y="2679700"/>
            <a:ext cx="56356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2" name="Line 1061"/>
          <p:cNvSpPr>
            <a:spLocks noChangeShapeType="1"/>
          </p:cNvSpPr>
          <p:nvPr/>
        </p:nvSpPr>
        <p:spPr bwMode="auto">
          <a:xfrm>
            <a:off x="5829300" y="2674938"/>
            <a:ext cx="3175" cy="117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3" name="Line 1062"/>
          <p:cNvSpPr>
            <a:spLocks noChangeShapeType="1"/>
          </p:cNvSpPr>
          <p:nvPr/>
        </p:nvSpPr>
        <p:spPr bwMode="auto">
          <a:xfrm>
            <a:off x="6392863" y="2673350"/>
            <a:ext cx="1587" cy="100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4" name="Line 1063"/>
          <p:cNvSpPr>
            <a:spLocks noChangeShapeType="1"/>
          </p:cNvSpPr>
          <p:nvPr/>
        </p:nvSpPr>
        <p:spPr bwMode="auto">
          <a:xfrm>
            <a:off x="5484813" y="2019300"/>
            <a:ext cx="328612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5" name="Line 1064"/>
          <p:cNvSpPr>
            <a:spLocks noChangeShapeType="1"/>
          </p:cNvSpPr>
          <p:nvPr/>
        </p:nvSpPr>
        <p:spPr bwMode="auto">
          <a:xfrm flipV="1">
            <a:off x="5499100" y="2368550"/>
            <a:ext cx="3143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6" name="Line 1065"/>
          <p:cNvSpPr>
            <a:spLocks noChangeShapeType="1"/>
          </p:cNvSpPr>
          <p:nvPr/>
        </p:nvSpPr>
        <p:spPr bwMode="auto">
          <a:xfrm flipV="1">
            <a:off x="6099175" y="2473325"/>
            <a:ext cx="1588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27" name="Group 1066"/>
          <p:cNvGrpSpPr>
            <a:grpSpLocks/>
          </p:cNvGrpSpPr>
          <p:nvPr/>
        </p:nvGrpSpPr>
        <p:grpSpPr bwMode="auto">
          <a:xfrm>
            <a:off x="6234113" y="2763838"/>
            <a:ext cx="238125" cy="484187"/>
            <a:chOff x="4180" y="783"/>
            <a:chExt cx="150" cy="307"/>
          </a:xfrm>
        </p:grpSpPr>
        <p:sp>
          <p:nvSpPr>
            <p:cNvPr id="8396" name="AutoShape 106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397" name="Rectangle 106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398" name="Rectangle 106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399" name="AutoShape 107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400" name="Line 107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" name="Line 107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2" name="Rectangle 107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403" name="Rectangle 107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8228" name="Group 1075"/>
          <p:cNvGrpSpPr>
            <a:grpSpLocks/>
          </p:cNvGrpSpPr>
          <p:nvPr/>
        </p:nvGrpSpPr>
        <p:grpSpPr bwMode="auto">
          <a:xfrm>
            <a:off x="5145088" y="3521075"/>
            <a:ext cx="546100" cy="1133475"/>
            <a:chOff x="3314" y="1248"/>
            <a:chExt cx="344" cy="694"/>
          </a:xfrm>
        </p:grpSpPr>
        <p:graphicFrame>
          <p:nvGraphicFramePr>
            <p:cNvPr id="8203" name="Object 1076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3" name="Clip" r:id="rId10" imgW="1305000" imgH="1085760" progId="">
                    <p:embed/>
                  </p:oleObj>
                </mc:Choice>
                <mc:Fallback>
                  <p:oleObj name="Clip" r:id="rId10" imgW="1305000" imgH="1085760" progId="">
                    <p:embed/>
                    <p:pic>
                      <p:nvPicPr>
                        <p:cNvPr id="0" name="Object 10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89" name="Line 1077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4" name="Object 1078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4" name="Clip" r:id="rId11" imgW="1305000" imgH="1085760" progId="">
                    <p:embed/>
                  </p:oleObj>
                </mc:Choice>
                <mc:Fallback>
                  <p:oleObj name="Clip" r:id="rId11" imgW="1305000" imgH="1085760" progId="">
                    <p:embed/>
                    <p:pic>
                      <p:nvPicPr>
                        <p:cNvPr id="0" name="Object 10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0" name="Line 1079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391" name="Group 1080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8393" name="Oval 1081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394" name="Oval 1082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395" name="Oval 1083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8392" name="Line 1084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194" name="Object 1085"/>
          <p:cNvGraphicFramePr>
            <a:graphicFrameLocks noChangeAspect="1"/>
          </p:cNvGraphicFramePr>
          <p:nvPr/>
        </p:nvGraphicFramePr>
        <p:xfrm>
          <a:off x="6132513" y="4756150"/>
          <a:ext cx="4762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5" name="Clip" r:id="rId12" imgW="1305000" imgH="1085760" progId="">
                  <p:embed/>
                </p:oleObj>
              </mc:Choice>
              <mc:Fallback>
                <p:oleObj name="Clip" r:id="rId12" imgW="1305000" imgH="1085760" progId="">
                  <p:embed/>
                  <p:pic>
                    <p:nvPicPr>
                      <p:cNvPr id="0" name="Object 10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2513" y="4756150"/>
                        <a:ext cx="47625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86"/>
          <p:cNvGraphicFramePr>
            <a:graphicFrameLocks noChangeAspect="1"/>
          </p:cNvGraphicFramePr>
          <p:nvPr/>
        </p:nvGraphicFramePr>
        <p:xfrm>
          <a:off x="5434013" y="4743450"/>
          <a:ext cx="4730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6" name="Clip" r:id="rId13" imgW="1305000" imgH="1085760" progId="">
                  <p:embed/>
                </p:oleObj>
              </mc:Choice>
              <mc:Fallback>
                <p:oleObj name="Clip" r:id="rId13" imgW="1305000" imgH="1085760" progId="">
                  <p:embed/>
                  <p:pic>
                    <p:nvPicPr>
                      <p:cNvPr id="0" name="Object 10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3" y="4743450"/>
                        <a:ext cx="47307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9" name="Oval 1087"/>
          <p:cNvSpPr>
            <a:spLocks noChangeArrowheads="1"/>
          </p:cNvSpPr>
          <p:nvPr/>
        </p:nvSpPr>
        <p:spPr bwMode="auto">
          <a:xfrm rot="-5400000">
            <a:off x="5906294" y="4872832"/>
            <a:ext cx="76200" cy="7461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230" name="Oval 1088"/>
          <p:cNvSpPr>
            <a:spLocks noChangeArrowheads="1"/>
          </p:cNvSpPr>
          <p:nvPr/>
        </p:nvSpPr>
        <p:spPr bwMode="auto">
          <a:xfrm rot="-5400000">
            <a:off x="6002338" y="4870450"/>
            <a:ext cx="77787" cy="7461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231" name="Oval 1089"/>
          <p:cNvSpPr>
            <a:spLocks noChangeArrowheads="1"/>
          </p:cNvSpPr>
          <p:nvPr/>
        </p:nvSpPr>
        <p:spPr bwMode="auto">
          <a:xfrm rot="-5400000">
            <a:off x="6090444" y="4876007"/>
            <a:ext cx="76200" cy="7461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232" name="Line 1090"/>
          <p:cNvSpPr>
            <a:spLocks noChangeShapeType="1"/>
          </p:cNvSpPr>
          <p:nvPr/>
        </p:nvSpPr>
        <p:spPr bwMode="auto">
          <a:xfrm rot="-5400000">
            <a:off x="6386513" y="4725988"/>
            <a:ext cx="730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3" name="Line 1091"/>
          <p:cNvSpPr>
            <a:spLocks noChangeShapeType="1"/>
          </p:cNvSpPr>
          <p:nvPr/>
        </p:nvSpPr>
        <p:spPr bwMode="auto">
          <a:xfrm rot="5400000" flipH="1">
            <a:off x="5672931" y="4715669"/>
            <a:ext cx="77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4" name="Line 1092"/>
          <p:cNvSpPr>
            <a:spLocks noChangeShapeType="1"/>
          </p:cNvSpPr>
          <p:nvPr/>
        </p:nvSpPr>
        <p:spPr bwMode="auto">
          <a:xfrm rot="16200000" flipV="1">
            <a:off x="6071394" y="4328319"/>
            <a:ext cx="0" cy="712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5" name="Line 1093"/>
          <p:cNvSpPr>
            <a:spLocks noChangeShapeType="1"/>
          </p:cNvSpPr>
          <p:nvPr/>
        </p:nvSpPr>
        <p:spPr bwMode="auto">
          <a:xfrm flipV="1">
            <a:off x="5691188" y="4225925"/>
            <a:ext cx="106362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6" name="Line 1094"/>
          <p:cNvSpPr>
            <a:spLocks noChangeShapeType="1"/>
          </p:cNvSpPr>
          <p:nvPr/>
        </p:nvSpPr>
        <p:spPr bwMode="auto">
          <a:xfrm>
            <a:off x="6375400" y="4283075"/>
            <a:ext cx="344488" cy="471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7" name="Line 1095"/>
          <p:cNvSpPr>
            <a:spLocks noChangeShapeType="1"/>
          </p:cNvSpPr>
          <p:nvPr/>
        </p:nvSpPr>
        <p:spPr bwMode="auto">
          <a:xfrm flipH="1">
            <a:off x="7280275" y="4278313"/>
            <a:ext cx="317500" cy="481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196" name="Object 1096"/>
          <p:cNvGraphicFramePr>
            <a:graphicFrameLocks noChangeAspect="1"/>
          </p:cNvGraphicFramePr>
          <p:nvPr/>
        </p:nvGraphicFramePr>
        <p:xfrm>
          <a:off x="7481888" y="3732213"/>
          <a:ext cx="231775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" name="Clip" r:id="rId14" imgW="981000" imgH="1209600" progId="">
                  <p:embed/>
                </p:oleObj>
              </mc:Choice>
              <mc:Fallback>
                <p:oleObj name="Clip" r:id="rId14" imgW="981000" imgH="1209600" progId="">
                  <p:embed/>
                  <p:pic>
                    <p:nvPicPr>
                      <p:cNvPr id="0" name="Object 10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1888" y="3732213"/>
                        <a:ext cx="231775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097"/>
          <p:cNvGraphicFramePr>
            <a:graphicFrameLocks noChangeAspect="1"/>
          </p:cNvGraphicFramePr>
          <p:nvPr/>
        </p:nvGraphicFramePr>
        <p:xfrm>
          <a:off x="5961063" y="3830638"/>
          <a:ext cx="231775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" name="Clip" r:id="rId16" imgW="981000" imgH="1209600" progId="">
                  <p:embed/>
                </p:oleObj>
              </mc:Choice>
              <mc:Fallback>
                <p:oleObj name="Clip" r:id="rId16" imgW="981000" imgH="1209600" progId="">
                  <p:embed/>
                  <p:pic>
                    <p:nvPicPr>
                      <p:cNvPr id="0" name="Object 1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063" y="3830638"/>
                        <a:ext cx="231775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8" name="Freeform 1098"/>
          <p:cNvSpPr>
            <a:spLocks/>
          </p:cNvSpPr>
          <p:nvPr/>
        </p:nvSpPr>
        <p:spPr bwMode="auto">
          <a:xfrm>
            <a:off x="6053138" y="3554413"/>
            <a:ext cx="1539875" cy="373062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8239" name="Group 1099"/>
          <p:cNvGrpSpPr>
            <a:grpSpLocks/>
          </p:cNvGrpSpPr>
          <p:nvPr/>
        </p:nvGrpSpPr>
        <p:grpSpPr bwMode="auto">
          <a:xfrm>
            <a:off x="6356350" y="5294313"/>
            <a:ext cx="463550" cy="522287"/>
            <a:chOff x="2870" y="1518"/>
            <a:chExt cx="292" cy="320"/>
          </a:xfrm>
        </p:grpSpPr>
        <p:graphicFrame>
          <p:nvGraphicFramePr>
            <p:cNvPr id="8201" name="Object 1100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9" name="Clip" r:id="rId17" imgW="819000" imgH="847800" progId="">
                    <p:embed/>
                  </p:oleObj>
                </mc:Choice>
                <mc:Fallback>
                  <p:oleObj name="Clip" r:id="rId17" imgW="819000" imgH="847800" progId="">
                    <p:embed/>
                    <p:pic>
                      <p:nvPicPr>
                        <p:cNvPr id="0" name="Object 1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1101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0" name="Clip" r:id="rId19" imgW="1266840" imgH="1200240" progId="">
                    <p:embed/>
                  </p:oleObj>
                </mc:Choice>
                <mc:Fallback>
                  <p:oleObj name="Clip" r:id="rId19" imgW="1266840" imgH="1200240" progId="">
                    <p:embed/>
                    <p:pic>
                      <p:nvPicPr>
                        <p:cNvPr id="0" name="Object 1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40" name="Group 1102"/>
          <p:cNvGrpSpPr>
            <a:grpSpLocks/>
          </p:cNvGrpSpPr>
          <p:nvPr/>
        </p:nvGrpSpPr>
        <p:grpSpPr bwMode="auto">
          <a:xfrm>
            <a:off x="7242175" y="5334000"/>
            <a:ext cx="461963" cy="522288"/>
            <a:chOff x="2870" y="1518"/>
            <a:chExt cx="292" cy="320"/>
          </a:xfrm>
        </p:grpSpPr>
        <p:graphicFrame>
          <p:nvGraphicFramePr>
            <p:cNvPr id="8199" name="Object 1103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1" name="Clip" r:id="rId21" imgW="819000" imgH="847800" progId="">
                    <p:embed/>
                  </p:oleObj>
                </mc:Choice>
                <mc:Fallback>
                  <p:oleObj name="Clip" r:id="rId21" imgW="819000" imgH="847800" progId="">
                    <p:embed/>
                    <p:pic>
                      <p:nvPicPr>
                        <p:cNvPr id="0" name="Object 1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1104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2" name="Clip" r:id="rId22" imgW="1266840" imgH="1200240" progId="">
                    <p:embed/>
                  </p:oleObj>
                </mc:Choice>
                <mc:Fallback>
                  <p:oleObj name="Clip" r:id="rId22" imgW="1266840" imgH="1200240" progId="">
                    <p:embed/>
                    <p:pic>
                      <p:nvPicPr>
                        <p:cNvPr id="0" name="Object 1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41" name="Group 1105"/>
          <p:cNvGrpSpPr>
            <a:grpSpLocks/>
          </p:cNvGrpSpPr>
          <p:nvPr/>
        </p:nvGrpSpPr>
        <p:grpSpPr bwMode="auto">
          <a:xfrm>
            <a:off x="6770688" y="4986338"/>
            <a:ext cx="431800" cy="460375"/>
            <a:chOff x="4733" y="2082"/>
            <a:chExt cx="272" cy="282"/>
          </a:xfrm>
        </p:grpSpPr>
        <p:graphicFrame>
          <p:nvGraphicFramePr>
            <p:cNvPr id="8198" name="Object 1106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3" name="Clip" r:id="rId23" imgW="819000" imgH="847800" progId="">
                    <p:embed/>
                  </p:oleObj>
                </mc:Choice>
                <mc:Fallback>
                  <p:oleObj name="Clip" r:id="rId23" imgW="819000" imgH="847800" progId="">
                    <p:embed/>
                    <p:pic>
                      <p:nvPicPr>
                        <p:cNvPr id="0" name="Object 1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88" name="Rectangle 1107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8242" name="Line 1108"/>
          <p:cNvSpPr>
            <a:spLocks noChangeShapeType="1"/>
          </p:cNvSpPr>
          <p:nvPr/>
        </p:nvSpPr>
        <p:spPr bwMode="auto">
          <a:xfrm>
            <a:off x="7118350" y="4867275"/>
            <a:ext cx="0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43" name="Group 1109"/>
          <p:cNvGrpSpPr>
            <a:grpSpLocks/>
          </p:cNvGrpSpPr>
          <p:nvPr/>
        </p:nvGrpSpPr>
        <p:grpSpPr bwMode="auto">
          <a:xfrm>
            <a:off x="7939088" y="4162425"/>
            <a:ext cx="236537" cy="501650"/>
            <a:chOff x="4180" y="783"/>
            <a:chExt cx="150" cy="307"/>
          </a:xfrm>
        </p:grpSpPr>
        <p:sp>
          <p:nvSpPr>
            <p:cNvPr id="8380" name="AutoShape 111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381" name="Rectangle 111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382" name="Rectangle 111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383" name="AutoShape 111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384" name="Line 111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5" name="Line 111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" name="Rectangle 111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387" name="Rectangle 111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8244" name="Group 1118"/>
          <p:cNvGrpSpPr>
            <a:grpSpLocks/>
          </p:cNvGrpSpPr>
          <p:nvPr/>
        </p:nvGrpSpPr>
        <p:grpSpPr bwMode="auto">
          <a:xfrm>
            <a:off x="7924800" y="4706938"/>
            <a:ext cx="236538" cy="500062"/>
            <a:chOff x="4180" y="783"/>
            <a:chExt cx="150" cy="307"/>
          </a:xfrm>
        </p:grpSpPr>
        <p:sp>
          <p:nvSpPr>
            <p:cNvPr id="8372" name="AutoShape 111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373" name="Rectangle 112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374" name="Rectangle 112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375" name="AutoShape 112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376" name="Line 112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77" name="Line 112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78" name="Rectangle 112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379" name="Rectangle 112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8245" name="Line 1127"/>
          <p:cNvSpPr>
            <a:spLocks noChangeShapeType="1"/>
          </p:cNvSpPr>
          <p:nvPr/>
        </p:nvSpPr>
        <p:spPr bwMode="auto">
          <a:xfrm rot="5400000" flipH="1">
            <a:off x="7473157" y="4620419"/>
            <a:ext cx="747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46" name="Line 1128"/>
          <p:cNvSpPr>
            <a:spLocks noChangeShapeType="1"/>
          </p:cNvSpPr>
          <p:nvPr/>
        </p:nvSpPr>
        <p:spPr bwMode="auto">
          <a:xfrm rot="-5400000">
            <a:off x="7900988" y="4932362"/>
            <a:ext cx="0" cy="117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47" name="Line 1129"/>
          <p:cNvSpPr>
            <a:spLocks noChangeShapeType="1"/>
          </p:cNvSpPr>
          <p:nvPr/>
        </p:nvSpPr>
        <p:spPr bwMode="auto">
          <a:xfrm rot="-5400000">
            <a:off x="7889875" y="4357688"/>
            <a:ext cx="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48" name="Line 1130"/>
          <p:cNvSpPr>
            <a:spLocks noChangeShapeType="1"/>
          </p:cNvSpPr>
          <p:nvPr/>
        </p:nvSpPr>
        <p:spPr bwMode="auto">
          <a:xfrm flipV="1">
            <a:off x="6388100" y="2081213"/>
            <a:ext cx="52070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49" name="Line 1131"/>
          <p:cNvSpPr>
            <a:spLocks noChangeShapeType="1"/>
          </p:cNvSpPr>
          <p:nvPr/>
        </p:nvSpPr>
        <p:spPr bwMode="auto">
          <a:xfrm>
            <a:off x="7451725" y="2062163"/>
            <a:ext cx="55245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0" name="Line 1132"/>
          <p:cNvSpPr>
            <a:spLocks noChangeShapeType="1"/>
          </p:cNvSpPr>
          <p:nvPr/>
        </p:nvSpPr>
        <p:spPr bwMode="auto">
          <a:xfrm flipH="1">
            <a:off x="8042275" y="2473325"/>
            <a:ext cx="273050" cy="833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1" name="Line 1133"/>
          <p:cNvSpPr>
            <a:spLocks noChangeShapeType="1"/>
          </p:cNvSpPr>
          <p:nvPr/>
        </p:nvSpPr>
        <p:spPr bwMode="auto">
          <a:xfrm>
            <a:off x="7165975" y="2198688"/>
            <a:ext cx="0" cy="528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2" name="Line 1134"/>
          <p:cNvSpPr>
            <a:spLocks noChangeShapeType="1"/>
          </p:cNvSpPr>
          <p:nvPr/>
        </p:nvSpPr>
        <p:spPr bwMode="auto">
          <a:xfrm>
            <a:off x="7194550" y="2990850"/>
            <a:ext cx="608013" cy="450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3" name="Line 1135"/>
          <p:cNvSpPr>
            <a:spLocks noChangeShapeType="1"/>
          </p:cNvSpPr>
          <p:nvPr/>
        </p:nvSpPr>
        <p:spPr bwMode="auto">
          <a:xfrm flipH="1">
            <a:off x="7718425" y="3560763"/>
            <a:ext cx="303213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4" name="Line 1136"/>
          <p:cNvSpPr>
            <a:spLocks noChangeShapeType="1"/>
          </p:cNvSpPr>
          <p:nvPr/>
        </p:nvSpPr>
        <p:spPr bwMode="auto">
          <a:xfrm flipH="1">
            <a:off x="7459663" y="2433638"/>
            <a:ext cx="638175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5" name="Line 1137"/>
          <p:cNvSpPr>
            <a:spLocks noChangeShapeType="1"/>
          </p:cNvSpPr>
          <p:nvPr/>
        </p:nvSpPr>
        <p:spPr bwMode="auto">
          <a:xfrm flipH="1">
            <a:off x="7470775" y="1749425"/>
            <a:ext cx="398463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6" name="Line 1138"/>
          <p:cNvSpPr>
            <a:spLocks noChangeShapeType="1"/>
          </p:cNvSpPr>
          <p:nvPr/>
        </p:nvSpPr>
        <p:spPr bwMode="auto">
          <a:xfrm flipH="1">
            <a:off x="8286750" y="1963738"/>
            <a:ext cx="230188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57" name="Group 1139"/>
          <p:cNvGrpSpPr>
            <a:grpSpLocks/>
          </p:cNvGrpSpPr>
          <p:nvPr/>
        </p:nvGrpSpPr>
        <p:grpSpPr bwMode="auto">
          <a:xfrm>
            <a:off x="5797550" y="2198688"/>
            <a:ext cx="569913" cy="285750"/>
            <a:chOff x="3600" y="219"/>
            <a:chExt cx="360" cy="175"/>
          </a:xfrm>
        </p:grpSpPr>
        <p:sp>
          <p:nvSpPr>
            <p:cNvPr id="8359" name="Oval 114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360" name="Line 114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61" name="Line 114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62" name="Rectangle 114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363" name="Oval 114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8364" name="Group 114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69" name="Line 114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70" name="Line 11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71" name="Line 114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65" name="Group 114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66" name="Line 11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67" name="Line 11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68" name="Line 11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258" name="Group 1153"/>
          <p:cNvGrpSpPr>
            <a:grpSpLocks/>
          </p:cNvGrpSpPr>
          <p:nvPr/>
        </p:nvGrpSpPr>
        <p:grpSpPr bwMode="auto">
          <a:xfrm>
            <a:off x="6880225" y="1919288"/>
            <a:ext cx="571500" cy="285750"/>
            <a:chOff x="3600" y="219"/>
            <a:chExt cx="360" cy="175"/>
          </a:xfrm>
        </p:grpSpPr>
        <p:sp>
          <p:nvSpPr>
            <p:cNvPr id="8346" name="Oval 115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347" name="Line 115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48" name="Line 115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49" name="Rectangle 115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350" name="Oval 115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8351" name="Group 115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56" name="Line 11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57" name="Line 11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58" name="Line 11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52" name="Group 116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53" name="Line 116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54" name="Line 11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55" name="Line 116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259" name="Group 1167"/>
          <p:cNvGrpSpPr>
            <a:grpSpLocks/>
          </p:cNvGrpSpPr>
          <p:nvPr/>
        </p:nvGrpSpPr>
        <p:grpSpPr bwMode="auto">
          <a:xfrm>
            <a:off x="6900863" y="2724150"/>
            <a:ext cx="569912" cy="285750"/>
            <a:chOff x="3600" y="219"/>
            <a:chExt cx="360" cy="175"/>
          </a:xfrm>
        </p:grpSpPr>
        <p:sp>
          <p:nvSpPr>
            <p:cNvPr id="8333" name="Oval 116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334" name="Line 116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5" name="Line 117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6" name="Rectangle 117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337" name="Oval 117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8338" name="Group 117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43" name="Line 11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44" name="Line 11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45" name="Line 11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39" name="Group 117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40" name="Line 117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41" name="Line 11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42" name="Line 118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260" name="Group 1181"/>
          <p:cNvGrpSpPr>
            <a:grpSpLocks/>
          </p:cNvGrpSpPr>
          <p:nvPr/>
        </p:nvGrpSpPr>
        <p:grpSpPr bwMode="auto">
          <a:xfrm>
            <a:off x="8004175" y="2174875"/>
            <a:ext cx="568325" cy="284163"/>
            <a:chOff x="3600" y="219"/>
            <a:chExt cx="360" cy="175"/>
          </a:xfrm>
        </p:grpSpPr>
        <p:sp>
          <p:nvSpPr>
            <p:cNvPr id="8320" name="Oval 118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321" name="Line 118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2" name="Line 118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3" name="Rectangle 118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324" name="Oval 118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8325" name="Group 118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30" name="Line 11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31" name="Line 11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32" name="Line 11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26" name="Group 119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27" name="Line 119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28" name="Line 11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29" name="Line 119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261" name="Group 1195"/>
          <p:cNvGrpSpPr>
            <a:grpSpLocks/>
          </p:cNvGrpSpPr>
          <p:nvPr/>
        </p:nvGrpSpPr>
        <p:grpSpPr bwMode="auto">
          <a:xfrm>
            <a:off x="7783513" y="3271838"/>
            <a:ext cx="569912" cy="284162"/>
            <a:chOff x="3600" y="219"/>
            <a:chExt cx="360" cy="175"/>
          </a:xfrm>
        </p:grpSpPr>
        <p:sp>
          <p:nvSpPr>
            <p:cNvPr id="8307" name="Oval 11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308" name="Line 11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9" name="Line 11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10" name="Rectangle 119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311" name="Oval 12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8312" name="Group 12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17" name="Line 12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8" name="Line 12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9" name="Line 12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13" name="Group 12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14" name="Line 12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5" name="Line 12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6" name="Line 12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262" name="Group 1209"/>
          <p:cNvGrpSpPr>
            <a:grpSpLocks/>
          </p:cNvGrpSpPr>
          <p:nvPr/>
        </p:nvGrpSpPr>
        <p:grpSpPr bwMode="auto">
          <a:xfrm>
            <a:off x="7404100" y="3986213"/>
            <a:ext cx="569913" cy="287337"/>
            <a:chOff x="3600" y="219"/>
            <a:chExt cx="360" cy="175"/>
          </a:xfrm>
        </p:grpSpPr>
        <p:sp>
          <p:nvSpPr>
            <p:cNvPr id="8294" name="Oval 121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295" name="Line 121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" name="Line 121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" name="Rectangle 121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298" name="Oval 121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8299" name="Group 121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4" name="Line 12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5" name="Line 12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6" name="Line 12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00" name="Group 121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1" name="Line 12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2" name="Line 12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3" name="Line 12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263" name="Group 1223"/>
          <p:cNvGrpSpPr>
            <a:grpSpLocks/>
          </p:cNvGrpSpPr>
          <p:nvPr/>
        </p:nvGrpSpPr>
        <p:grpSpPr bwMode="auto">
          <a:xfrm>
            <a:off x="6710363" y="4584700"/>
            <a:ext cx="569912" cy="284163"/>
            <a:chOff x="3600" y="219"/>
            <a:chExt cx="360" cy="175"/>
          </a:xfrm>
        </p:grpSpPr>
        <p:sp>
          <p:nvSpPr>
            <p:cNvPr id="8281" name="Oval 122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282" name="Line 122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3" name="Line 122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4" name="Rectangle 122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285" name="Oval 122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8286" name="Group 122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91" name="Line 123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2" name="Line 123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3" name="Line 123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7" name="Group 123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88" name="Line 123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89" name="Line 123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0" name="Line 123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264" name="Group 1237"/>
          <p:cNvGrpSpPr>
            <a:grpSpLocks/>
          </p:cNvGrpSpPr>
          <p:nvPr/>
        </p:nvGrpSpPr>
        <p:grpSpPr bwMode="auto">
          <a:xfrm>
            <a:off x="5797550" y="4124325"/>
            <a:ext cx="569913" cy="284163"/>
            <a:chOff x="3600" y="219"/>
            <a:chExt cx="360" cy="175"/>
          </a:xfrm>
        </p:grpSpPr>
        <p:sp>
          <p:nvSpPr>
            <p:cNvPr id="8268" name="Oval 12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269" name="Line 12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0" name="Line 12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1" name="Rectangle 12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272" name="Oval 12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8273" name="Group 12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78" name="Line 12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9" name="Line 12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80" name="Line 124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74" name="Group 12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75" name="Line 12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6" name="Line 12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7" name="Line 12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265" name="Freeform 1251"/>
          <p:cNvSpPr>
            <a:spLocks/>
          </p:cNvSpPr>
          <p:nvPr/>
        </p:nvSpPr>
        <p:spPr bwMode="auto">
          <a:xfrm>
            <a:off x="5124450" y="1933575"/>
            <a:ext cx="3038475" cy="3114675"/>
          </a:xfrm>
          <a:custGeom>
            <a:avLst/>
            <a:gdLst>
              <a:gd name="T0" fmla="*/ 0 w 1914"/>
              <a:gd name="T1" fmla="*/ 0 h 1962"/>
              <a:gd name="T2" fmla="*/ 2147483647 w 1914"/>
              <a:gd name="T3" fmla="*/ 2147483647 h 1962"/>
              <a:gd name="T4" fmla="*/ 2147483647 w 1914"/>
              <a:gd name="T5" fmla="*/ 2147483647 h 1962"/>
              <a:gd name="T6" fmla="*/ 2147483647 w 1914"/>
              <a:gd name="T7" fmla="*/ 2147483647 h 1962"/>
              <a:gd name="T8" fmla="*/ 2147483647 w 1914"/>
              <a:gd name="T9" fmla="*/ 2147483647 h 1962"/>
              <a:gd name="T10" fmla="*/ 2147483647 w 1914"/>
              <a:gd name="T11" fmla="*/ 2147483647 h 1962"/>
              <a:gd name="T12" fmla="*/ 2147483647 w 1914"/>
              <a:gd name="T13" fmla="*/ 2147483647 h 1962"/>
              <a:gd name="T14" fmla="*/ 2147483647 w 1914"/>
              <a:gd name="T15" fmla="*/ 2147483647 h 1962"/>
              <a:gd name="T16" fmla="*/ 2147483647 w 1914"/>
              <a:gd name="T17" fmla="*/ 2147483647 h 1962"/>
              <a:gd name="T18" fmla="*/ 2147483647 w 1914"/>
              <a:gd name="T19" fmla="*/ 2147483647 h 1962"/>
              <a:gd name="T20" fmla="*/ 2147483647 w 1914"/>
              <a:gd name="T21" fmla="*/ 2147483647 h 19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14"/>
              <a:gd name="T34" fmla="*/ 0 h 1962"/>
              <a:gd name="T35" fmla="*/ 1914 w 1914"/>
              <a:gd name="T36" fmla="*/ 1962 h 19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14" h="1962">
                <a:moveTo>
                  <a:pt x="0" y="0"/>
                </a:moveTo>
                <a:lnTo>
                  <a:pt x="258" y="12"/>
                </a:lnTo>
                <a:lnTo>
                  <a:pt x="426" y="198"/>
                </a:lnTo>
                <a:lnTo>
                  <a:pt x="768" y="204"/>
                </a:lnTo>
                <a:lnTo>
                  <a:pt x="1086" y="48"/>
                </a:lnTo>
                <a:lnTo>
                  <a:pt x="1326" y="48"/>
                </a:lnTo>
                <a:lnTo>
                  <a:pt x="1326" y="588"/>
                </a:lnTo>
                <a:lnTo>
                  <a:pt x="1890" y="990"/>
                </a:lnTo>
                <a:lnTo>
                  <a:pt x="1662" y="1320"/>
                </a:lnTo>
                <a:lnTo>
                  <a:pt x="1662" y="1944"/>
                </a:lnTo>
                <a:lnTo>
                  <a:pt x="1914" y="1962"/>
                </a:lnTo>
              </a:path>
            </a:pathLst>
          </a:cu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266" name="Freeform 1254"/>
          <p:cNvSpPr>
            <a:spLocks/>
          </p:cNvSpPr>
          <p:nvPr/>
        </p:nvSpPr>
        <p:spPr bwMode="auto">
          <a:xfrm>
            <a:off x="5991225" y="2152650"/>
            <a:ext cx="1924050" cy="2990850"/>
          </a:xfrm>
          <a:custGeom>
            <a:avLst/>
            <a:gdLst>
              <a:gd name="T0" fmla="*/ 0 w 1212"/>
              <a:gd name="T1" fmla="*/ 2147483647 h 1884"/>
              <a:gd name="T2" fmla="*/ 0 w 1212"/>
              <a:gd name="T3" fmla="*/ 2147483647 h 1884"/>
              <a:gd name="T4" fmla="*/ 2147483647 w 1212"/>
              <a:gd name="T5" fmla="*/ 2147483647 h 1884"/>
              <a:gd name="T6" fmla="*/ 2147483647 w 1212"/>
              <a:gd name="T7" fmla="*/ 0 h 1884"/>
              <a:gd name="T8" fmla="*/ 2147483647 w 1212"/>
              <a:gd name="T9" fmla="*/ 0 h 1884"/>
              <a:gd name="T10" fmla="*/ 2147483647 w 1212"/>
              <a:gd name="T11" fmla="*/ 2147483647 h 1884"/>
              <a:gd name="T12" fmla="*/ 2147483647 w 1212"/>
              <a:gd name="T13" fmla="*/ 2147483647 h 1884"/>
              <a:gd name="T14" fmla="*/ 2147483647 w 1212"/>
              <a:gd name="T15" fmla="*/ 2147483647 h 1884"/>
              <a:gd name="T16" fmla="*/ 2147483647 w 1212"/>
              <a:gd name="T17" fmla="*/ 2147483647 h 18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12"/>
              <a:gd name="T28" fmla="*/ 0 h 1884"/>
              <a:gd name="T29" fmla="*/ 1212 w 1212"/>
              <a:gd name="T30" fmla="*/ 1884 h 18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12" h="1884">
                <a:moveTo>
                  <a:pt x="0" y="702"/>
                </a:moveTo>
                <a:lnTo>
                  <a:pt x="0" y="228"/>
                </a:lnTo>
                <a:lnTo>
                  <a:pt x="156" y="228"/>
                </a:lnTo>
                <a:lnTo>
                  <a:pt x="612" y="0"/>
                </a:lnTo>
                <a:lnTo>
                  <a:pt x="714" y="0"/>
                </a:lnTo>
                <a:lnTo>
                  <a:pt x="714" y="558"/>
                </a:lnTo>
                <a:lnTo>
                  <a:pt x="1212" y="912"/>
                </a:lnTo>
                <a:lnTo>
                  <a:pt x="720" y="1668"/>
                </a:lnTo>
                <a:lnTo>
                  <a:pt x="720" y="1884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267" name="Line 1256"/>
          <p:cNvSpPr>
            <a:spLocks noChangeShapeType="1"/>
          </p:cNvSpPr>
          <p:nvPr/>
        </p:nvSpPr>
        <p:spPr bwMode="auto">
          <a:xfrm>
            <a:off x="6080125" y="4416425"/>
            <a:ext cx="1588" cy="252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91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B26ACF9C-E30A-41C2-9C45-87D049304AAA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Network Core: Circuit Switching </a:t>
            </a:r>
            <a:r>
              <a:rPr lang="zh-CN" altLang="en-US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电路交换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40386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network resources (e.g., bandwidth) </a:t>
            </a:r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divided into “pieces”</a:t>
            </a:r>
            <a:endParaRPr lang="en-US" altLang="zh-CN" sz="2400" smtClean="0">
              <a:solidFill>
                <a:srgbClr val="FF0000"/>
              </a:solidFill>
              <a:ea typeface="宋体" pitchFamily="2" charset="-122"/>
            </a:endParaRPr>
          </a:p>
          <a:p>
            <a:r>
              <a:rPr lang="en-US" altLang="zh-CN" sz="2400" smtClean="0">
                <a:ea typeface="宋体" pitchFamily="2" charset="-122"/>
              </a:rPr>
              <a:t>pieces allocated to calls</a:t>
            </a:r>
          </a:p>
          <a:p>
            <a:r>
              <a:rPr lang="en-US" altLang="zh-CN" sz="2400" smtClean="0">
                <a:ea typeface="宋体" pitchFamily="2" charset="-122"/>
              </a:rPr>
              <a:t>resource piece </a:t>
            </a:r>
            <a:r>
              <a:rPr lang="en-US" altLang="zh-CN" sz="2400" i="1" smtClean="0">
                <a:solidFill>
                  <a:srgbClr val="FF0000"/>
                </a:solidFill>
                <a:ea typeface="宋体" pitchFamily="2" charset="-122"/>
              </a:rPr>
              <a:t>idle</a:t>
            </a:r>
            <a:r>
              <a:rPr lang="en-US" altLang="zh-CN" sz="2400" smtClean="0">
                <a:ea typeface="宋体" pitchFamily="2" charset="-122"/>
              </a:rPr>
              <a:t> if not used by owning call </a:t>
            </a:r>
            <a:r>
              <a:rPr lang="en-US" altLang="zh-CN" sz="2400" i="1" smtClean="0">
                <a:ea typeface="宋体" pitchFamily="2" charset="-122"/>
              </a:rPr>
              <a:t>(no sharing)</a:t>
            </a:r>
            <a:endParaRPr lang="en-US" altLang="zh-CN" sz="2400" smtClean="0">
              <a:ea typeface="宋体" pitchFamily="2" charset="-122"/>
            </a:endParaRPr>
          </a:p>
        </p:txBody>
      </p:sp>
      <p:sp>
        <p:nvSpPr>
          <p:cNvPr id="49158" name="Rectangle 7"/>
          <p:cNvSpPr>
            <a:spLocks noChangeArrowheads="1"/>
          </p:cNvSpPr>
          <p:nvPr/>
        </p:nvSpPr>
        <p:spPr bwMode="auto">
          <a:xfrm>
            <a:off x="4606925" y="1485900"/>
            <a:ext cx="403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dirty="0" err="1" smtClean="0">
                <a:latin typeface="Comic Sans MS" pitchFamily="66" charset="0"/>
                <a:ea typeface="宋体" pitchFamily="2" charset="-122"/>
              </a:rPr>
              <a:t>Mutiplexing</a:t>
            </a:r>
            <a:r>
              <a:rPr lang="en-US" altLang="zh-CN" dirty="0" smtClean="0">
                <a:latin typeface="Comic Sans MS" pitchFamily="66" charset="0"/>
                <a:ea typeface="宋体" pitchFamily="2" charset="-122"/>
              </a:rPr>
              <a:t> </a:t>
            </a:r>
            <a:r>
              <a:rPr lang="zh-CN" altLang="en-US" dirty="0" smtClean="0">
                <a:latin typeface="Comic Sans MS" pitchFamily="66" charset="0"/>
                <a:ea typeface="宋体" pitchFamily="2" charset="-122"/>
              </a:rPr>
              <a:t>多路复用</a:t>
            </a:r>
            <a:endParaRPr lang="en-US" altLang="zh-CN" dirty="0" smtClean="0">
              <a:latin typeface="Comic Sans MS" pitchFamily="66" charset="0"/>
              <a:ea typeface="宋体" pitchFamily="2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dirty="0" smtClean="0">
                <a:latin typeface="Comic Sans MS" pitchFamily="66" charset="0"/>
                <a:ea typeface="宋体" pitchFamily="2" charset="-122"/>
              </a:rPr>
              <a:t>dividing </a:t>
            </a:r>
            <a:r>
              <a:rPr lang="en-US" altLang="zh-CN" dirty="0">
                <a:latin typeface="Comic Sans MS" pitchFamily="66" charset="0"/>
                <a:ea typeface="宋体" pitchFamily="2" charset="-122"/>
              </a:rPr>
              <a:t>link bandwidth into “</a:t>
            </a:r>
            <a:r>
              <a:rPr lang="en-US" altLang="zh-CN" dirty="0" smtClean="0">
                <a:latin typeface="Comic Sans MS" pitchFamily="66" charset="0"/>
                <a:ea typeface="宋体" pitchFamily="2" charset="-122"/>
              </a:rPr>
              <a:t>pieces”</a:t>
            </a:r>
            <a:endParaRPr lang="en-US" altLang="zh-CN" dirty="0">
              <a:latin typeface="Comic Sans MS" pitchFamily="66" charset="0"/>
              <a:ea typeface="宋体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altLang="zh-CN" dirty="0">
                <a:latin typeface="Comic Sans MS" pitchFamily="66" charset="0"/>
                <a:ea typeface="宋体" pitchFamily="2" charset="-122"/>
              </a:rPr>
              <a:t>frequency </a:t>
            </a:r>
            <a:r>
              <a:rPr lang="en-US" altLang="zh-CN" dirty="0" smtClean="0">
                <a:latin typeface="Comic Sans MS" pitchFamily="66" charset="0"/>
                <a:ea typeface="宋体" pitchFamily="2" charset="-122"/>
              </a:rPr>
              <a:t>division</a:t>
            </a:r>
            <a:r>
              <a:rPr lang="zh-CN" altLang="en-US" dirty="0" smtClean="0">
                <a:latin typeface="Comic Sans MS" pitchFamily="66" charset="0"/>
                <a:ea typeface="宋体" pitchFamily="2" charset="-122"/>
              </a:rPr>
              <a:t>频分复用</a:t>
            </a:r>
            <a:endParaRPr lang="en-US" altLang="zh-CN" dirty="0">
              <a:latin typeface="Comic Sans MS" pitchFamily="66" charset="0"/>
              <a:ea typeface="宋体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altLang="zh-CN" dirty="0">
                <a:latin typeface="Comic Sans MS" pitchFamily="66" charset="0"/>
                <a:ea typeface="宋体" pitchFamily="2" charset="-122"/>
              </a:rPr>
              <a:t>time </a:t>
            </a:r>
            <a:r>
              <a:rPr lang="en-US" altLang="zh-CN" dirty="0" smtClean="0">
                <a:latin typeface="Comic Sans MS" pitchFamily="66" charset="0"/>
                <a:ea typeface="宋体" pitchFamily="2" charset="-122"/>
              </a:rPr>
              <a:t>division</a:t>
            </a:r>
            <a:r>
              <a:rPr lang="zh-CN" altLang="en-US" dirty="0" smtClean="0">
                <a:latin typeface="Comic Sans MS" pitchFamily="66" charset="0"/>
                <a:ea typeface="宋体" pitchFamily="2" charset="-122"/>
              </a:rPr>
              <a:t>时分复用</a:t>
            </a:r>
            <a:endParaRPr lang="en-US" altLang="zh-CN" dirty="0" smtClean="0">
              <a:latin typeface="Comic Sans MS" pitchFamily="66" charset="0"/>
              <a:ea typeface="宋体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</a:pPr>
            <a:endParaRPr lang="en-US" altLang="zh-CN" sz="2000" dirty="0"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xfrm>
            <a:off x="315913" y="228600"/>
            <a:ext cx="8159750" cy="11430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Circuit Switching: FDM and TDM</a:t>
            </a:r>
            <a:r>
              <a:rPr lang="fr-FR" altLang="zh-CN" smtClean="0">
                <a:ea typeface="宋体" pitchFamily="2" charset="-122"/>
              </a:rPr>
              <a:t/>
            </a:r>
            <a:br>
              <a:rPr lang="fr-FR" altLang="zh-CN" smtClean="0">
                <a:ea typeface="宋体" pitchFamily="2" charset="-122"/>
              </a:rPr>
            </a:br>
            <a:endParaRPr lang="zh-CN" altLang="en-US" smtClean="0">
              <a:ea typeface="宋体" pitchFamily="2" charset="-122"/>
            </a:endParaRP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xfrm>
            <a:off x="533400" y="958850"/>
            <a:ext cx="7772400" cy="528955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FDM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0180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50181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ACB09917-668C-40E3-8361-D3BCBF42451B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730250" y="2197100"/>
            <a:ext cx="6902450" cy="2801938"/>
            <a:chOff x="500" y="1392"/>
            <a:chExt cx="4348" cy="1765"/>
          </a:xfrm>
        </p:grpSpPr>
        <p:sp>
          <p:nvSpPr>
            <p:cNvPr id="50275" name="Text Box 4"/>
            <p:cNvSpPr txBox="1">
              <a:spLocks noChangeArrowheads="1"/>
            </p:cNvSpPr>
            <p:nvPr/>
          </p:nvSpPr>
          <p:spPr bwMode="auto">
            <a:xfrm>
              <a:off x="500" y="2866"/>
              <a:ext cx="8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>
                  <a:latin typeface="Arial" charset="0"/>
                  <a:ea typeface="宋体" pitchFamily="2" charset="-122"/>
                </a:rPr>
                <a:t>TDM</a:t>
              </a:r>
              <a:endParaRPr lang="fr-FR" altLang="zh-CN"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50276" name="Group 5"/>
            <p:cNvGrpSpPr>
              <a:grpSpLocks/>
            </p:cNvGrpSpPr>
            <p:nvPr/>
          </p:nvGrpSpPr>
          <p:grpSpPr bwMode="auto">
            <a:xfrm>
              <a:off x="720" y="1392"/>
              <a:ext cx="4128" cy="1151"/>
              <a:chOff x="720" y="1392"/>
              <a:chExt cx="4128" cy="1151"/>
            </a:xfrm>
          </p:grpSpPr>
          <p:sp>
            <p:nvSpPr>
              <p:cNvPr id="50277" name="Line 6"/>
              <p:cNvSpPr>
                <a:spLocks noChangeShapeType="1"/>
              </p:cNvSpPr>
              <p:nvPr/>
            </p:nvSpPr>
            <p:spPr bwMode="auto">
              <a:xfrm flipV="1">
                <a:off x="1728" y="1392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78" name="Text Box 7"/>
              <p:cNvSpPr txBox="1">
                <a:spLocks noChangeArrowheads="1"/>
              </p:cNvSpPr>
              <p:nvPr/>
            </p:nvSpPr>
            <p:spPr bwMode="auto">
              <a:xfrm>
                <a:off x="720" y="1680"/>
                <a:ext cx="9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>
                    <a:latin typeface="Arial" charset="0"/>
                    <a:ea typeface="宋体" pitchFamily="2" charset="-122"/>
                  </a:rPr>
                  <a:t>frequency</a:t>
                </a:r>
                <a:endParaRPr lang="fr-FR" altLang="zh-CN"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0279" name="Line 8"/>
              <p:cNvSpPr>
                <a:spLocks noChangeShapeType="1"/>
              </p:cNvSpPr>
              <p:nvPr/>
            </p:nvSpPr>
            <p:spPr bwMode="auto">
              <a:xfrm>
                <a:off x="1728" y="2208"/>
                <a:ext cx="31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80" name="Text Box 9"/>
              <p:cNvSpPr txBox="1">
                <a:spLocks noChangeArrowheads="1"/>
              </p:cNvSpPr>
              <p:nvPr/>
            </p:nvSpPr>
            <p:spPr bwMode="auto">
              <a:xfrm>
                <a:off x="3048" y="2255"/>
                <a:ext cx="47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>
                    <a:latin typeface="Arial" charset="0"/>
                    <a:ea typeface="宋体" pitchFamily="2" charset="-122"/>
                  </a:rPr>
                  <a:t>time</a:t>
                </a:r>
                <a:endParaRPr lang="fr-FR" altLang="zh-CN"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0281" name="Rectangle 10"/>
              <p:cNvSpPr>
                <a:spLocks noChangeArrowheads="1"/>
              </p:cNvSpPr>
              <p:nvPr/>
            </p:nvSpPr>
            <p:spPr bwMode="auto">
              <a:xfrm>
                <a:off x="1776" y="1584"/>
                <a:ext cx="2880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743200" y="2514600"/>
            <a:ext cx="45720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2743200" y="2743200"/>
            <a:ext cx="45720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857500" y="2936875"/>
            <a:ext cx="4572000" cy="228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2743200" y="3200400"/>
            <a:ext cx="45720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2743200" y="5029200"/>
            <a:ext cx="3886200" cy="914400"/>
            <a:chOff x="1776" y="3168"/>
            <a:chExt cx="2448" cy="576"/>
          </a:xfrm>
        </p:grpSpPr>
        <p:sp>
          <p:nvSpPr>
            <p:cNvPr id="50270" name="Rectangle 23"/>
            <p:cNvSpPr>
              <a:spLocks noChangeArrowheads="1"/>
            </p:cNvSpPr>
            <p:nvPr/>
          </p:nvSpPr>
          <p:spPr bwMode="auto">
            <a:xfrm>
              <a:off x="1776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71" name="Rectangle 24"/>
            <p:cNvSpPr>
              <a:spLocks noChangeArrowheads="1"/>
            </p:cNvSpPr>
            <p:nvPr/>
          </p:nvSpPr>
          <p:spPr bwMode="auto">
            <a:xfrm>
              <a:off x="2352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72" name="Rectangle 25"/>
            <p:cNvSpPr>
              <a:spLocks noChangeArrowheads="1"/>
            </p:cNvSpPr>
            <p:nvPr/>
          </p:nvSpPr>
          <p:spPr bwMode="auto">
            <a:xfrm>
              <a:off x="2928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73" name="Rectangle 26"/>
            <p:cNvSpPr>
              <a:spLocks noChangeArrowheads="1"/>
            </p:cNvSpPr>
            <p:nvPr/>
          </p:nvSpPr>
          <p:spPr bwMode="auto">
            <a:xfrm>
              <a:off x="3504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74" name="Rectangle 27"/>
            <p:cNvSpPr>
              <a:spLocks noChangeArrowheads="1"/>
            </p:cNvSpPr>
            <p:nvPr/>
          </p:nvSpPr>
          <p:spPr bwMode="auto">
            <a:xfrm>
              <a:off x="4080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9" name="Group 28"/>
          <p:cNvGrpSpPr>
            <a:grpSpLocks/>
          </p:cNvGrpSpPr>
          <p:nvPr/>
        </p:nvGrpSpPr>
        <p:grpSpPr bwMode="auto">
          <a:xfrm>
            <a:off x="2971800" y="5029200"/>
            <a:ext cx="3886200" cy="914400"/>
            <a:chOff x="1920" y="3168"/>
            <a:chExt cx="2448" cy="576"/>
          </a:xfrm>
        </p:grpSpPr>
        <p:sp>
          <p:nvSpPr>
            <p:cNvPr id="50265" name="Rectangle 29"/>
            <p:cNvSpPr>
              <a:spLocks noChangeArrowheads="1"/>
            </p:cNvSpPr>
            <p:nvPr/>
          </p:nvSpPr>
          <p:spPr bwMode="auto">
            <a:xfrm>
              <a:off x="1920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66" name="Rectangle 30"/>
            <p:cNvSpPr>
              <a:spLocks noChangeArrowheads="1"/>
            </p:cNvSpPr>
            <p:nvPr/>
          </p:nvSpPr>
          <p:spPr bwMode="auto">
            <a:xfrm>
              <a:off x="2496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67" name="Rectangle 31"/>
            <p:cNvSpPr>
              <a:spLocks noChangeArrowheads="1"/>
            </p:cNvSpPr>
            <p:nvPr/>
          </p:nvSpPr>
          <p:spPr bwMode="auto">
            <a:xfrm>
              <a:off x="3072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68" name="Rectangle 32"/>
            <p:cNvSpPr>
              <a:spLocks noChangeArrowheads="1"/>
            </p:cNvSpPr>
            <p:nvPr/>
          </p:nvSpPr>
          <p:spPr bwMode="auto">
            <a:xfrm>
              <a:off x="3648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69" name="Rectangle 33"/>
            <p:cNvSpPr>
              <a:spLocks noChangeArrowheads="1"/>
            </p:cNvSpPr>
            <p:nvPr/>
          </p:nvSpPr>
          <p:spPr bwMode="auto">
            <a:xfrm>
              <a:off x="4224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5" name="Group 34"/>
          <p:cNvGrpSpPr>
            <a:grpSpLocks/>
          </p:cNvGrpSpPr>
          <p:nvPr/>
        </p:nvGrpSpPr>
        <p:grpSpPr bwMode="auto">
          <a:xfrm>
            <a:off x="3200400" y="5029200"/>
            <a:ext cx="3886200" cy="914400"/>
            <a:chOff x="2064" y="3168"/>
            <a:chExt cx="2448" cy="576"/>
          </a:xfrm>
        </p:grpSpPr>
        <p:sp>
          <p:nvSpPr>
            <p:cNvPr id="50260" name="Rectangle 35"/>
            <p:cNvSpPr>
              <a:spLocks noChangeArrowheads="1"/>
            </p:cNvSpPr>
            <p:nvPr/>
          </p:nvSpPr>
          <p:spPr bwMode="auto">
            <a:xfrm>
              <a:off x="2064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61" name="Rectangle 36"/>
            <p:cNvSpPr>
              <a:spLocks noChangeArrowheads="1"/>
            </p:cNvSpPr>
            <p:nvPr/>
          </p:nvSpPr>
          <p:spPr bwMode="auto">
            <a:xfrm>
              <a:off x="2640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62" name="Rectangle 37"/>
            <p:cNvSpPr>
              <a:spLocks noChangeArrowheads="1"/>
            </p:cNvSpPr>
            <p:nvPr/>
          </p:nvSpPr>
          <p:spPr bwMode="auto">
            <a:xfrm>
              <a:off x="3216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63" name="Rectangle 38"/>
            <p:cNvSpPr>
              <a:spLocks noChangeArrowheads="1"/>
            </p:cNvSpPr>
            <p:nvPr/>
          </p:nvSpPr>
          <p:spPr bwMode="auto">
            <a:xfrm>
              <a:off x="3792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64" name="Rectangle 39"/>
            <p:cNvSpPr>
              <a:spLocks noChangeArrowheads="1"/>
            </p:cNvSpPr>
            <p:nvPr/>
          </p:nvSpPr>
          <p:spPr bwMode="auto">
            <a:xfrm>
              <a:off x="4368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31" name="Group 40"/>
          <p:cNvGrpSpPr>
            <a:grpSpLocks/>
          </p:cNvGrpSpPr>
          <p:nvPr/>
        </p:nvGrpSpPr>
        <p:grpSpPr bwMode="auto">
          <a:xfrm>
            <a:off x="3429000" y="5029200"/>
            <a:ext cx="3886200" cy="914400"/>
            <a:chOff x="2208" y="3168"/>
            <a:chExt cx="2448" cy="576"/>
          </a:xfrm>
        </p:grpSpPr>
        <p:sp>
          <p:nvSpPr>
            <p:cNvPr id="50255" name="Rectangle 41"/>
            <p:cNvSpPr>
              <a:spLocks noChangeArrowheads="1"/>
            </p:cNvSpPr>
            <p:nvPr/>
          </p:nvSpPr>
          <p:spPr bwMode="auto">
            <a:xfrm>
              <a:off x="2208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56" name="Rectangle 42"/>
            <p:cNvSpPr>
              <a:spLocks noChangeArrowheads="1"/>
            </p:cNvSpPr>
            <p:nvPr/>
          </p:nvSpPr>
          <p:spPr bwMode="auto">
            <a:xfrm>
              <a:off x="2784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57" name="Rectangle 43"/>
            <p:cNvSpPr>
              <a:spLocks noChangeArrowheads="1"/>
            </p:cNvSpPr>
            <p:nvPr/>
          </p:nvSpPr>
          <p:spPr bwMode="auto">
            <a:xfrm>
              <a:off x="3360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58" name="Rectangle 44"/>
            <p:cNvSpPr>
              <a:spLocks noChangeArrowheads="1"/>
            </p:cNvSpPr>
            <p:nvPr/>
          </p:nvSpPr>
          <p:spPr bwMode="auto">
            <a:xfrm>
              <a:off x="3936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59" name="Rectangle 45"/>
            <p:cNvSpPr>
              <a:spLocks noChangeArrowheads="1"/>
            </p:cNvSpPr>
            <p:nvPr/>
          </p:nvSpPr>
          <p:spPr bwMode="auto">
            <a:xfrm>
              <a:off x="4512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37" name="Group 46"/>
          <p:cNvGrpSpPr>
            <a:grpSpLocks/>
          </p:cNvGrpSpPr>
          <p:nvPr/>
        </p:nvGrpSpPr>
        <p:grpSpPr bwMode="auto">
          <a:xfrm>
            <a:off x="2743200" y="2743200"/>
            <a:ext cx="4572000" cy="457200"/>
            <a:chOff x="1776" y="1728"/>
            <a:chExt cx="2880" cy="288"/>
          </a:xfrm>
        </p:grpSpPr>
        <p:sp>
          <p:nvSpPr>
            <p:cNvPr id="50252" name="Line 47"/>
            <p:cNvSpPr>
              <a:spLocks noChangeShapeType="1"/>
            </p:cNvSpPr>
            <p:nvPr/>
          </p:nvSpPr>
          <p:spPr bwMode="auto">
            <a:xfrm flipV="1">
              <a:off x="1776" y="172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3" name="Line 48"/>
            <p:cNvSpPr>
              <a:spLocks noChangeShapeType="1"/>
            </p:cNvSpPr>
            <p:nvPr/>
          </p:nvSpPr>
          <p:spPr bwMode="auto">
            <a:xfrm flipV="1">
              <a:off x="1776" y="187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4" name="Line 49"/>
            <p:cNvSpPr>
              <a:spLocks noChangeShapeType="1"/>
            </p:cNvSpPr>
            <p:nvPr/>
          </p:nvSpPr>
          <p:spPr bwMode="auto">
            <a:xfrm flipV="1">
              <a:off x="1776" y="201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" name="Group 50"/>
          <p:cNvGrpSpPr>
            <a:grpSpLocks/>
          </p:cNvGrpSpPr>
          <p:nvPr/>
        </p:nvGrpSpPr>
        <p:grpSpPr bwMode="auto">
          <a:xfrm>
            <a:off x="2971800" y="5029200"/>
            <a:ext cx="4114800" cy="914400"/>
            <a:chOff x="1920" y="3168"/>
            <a:chExt cx="2592" cy="576"/>
          </a:xfrm>
        </p:grpSpPr>
        <p:sp>
          <p:nvSpPr>
            <p:cNvPr id="50233" name="Line 51"/>
            <p:cNvSpPr>
              <a:spLocks noChangeShapeType="1"/>
            </p:cNvSpPr>
            <p:nvPr/>
          </p:nvSpPr>
          <p:spPr bwMode="auto">
            <a:xfrm>
              <a:off x="192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4" name="Line 52"/>
            <p:cNvSpPr>
              <a:spLocks noChangeShapeType="1"/>
            </p:cNvSpPr>
            <p:nvPr/>
          </p:nvSpPr>
          <p:spPr bwMode="auto">
            <a:xfrm>
              <a:off x="206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5" name="Line 53"/>
            <p:cNvSpPr>
              <a:spLocks noChangeShapeType="1"/>
            </p:cNvSpPr>
            <p:nvPr/>
          </p:nvSpPr>
          <p:spPr bwMode="auto">
            <a:xfrm>
              <a:off x="220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6" name="Line 54"/>
            <p:cNvSpPr>
              <a:spLocks noChangeShapeType="1"/>
            </p:cNvSpPr>
            <p:nvPr/>
          </p:nvSpPr>
          <p:spPr bwMode="auto">
            <a:xfrm>
              <a:off x="235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7" name="Line 55"/>
            <p:cNvSpPr>
              <a:spLocks noChangeShapeType="1"/>
            </p:cNvSpPr>
            <p:nvPr/>
          </p:nvSpPr>
          <p:spPr bwMode="auto">
            <a:xfrm>
              <a:off x="249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8" name="Line 56"/>
            <p:cNvSpPr>
              <a:spLocks noChangeShapeType="1"/>
            </p:cNvSpPr>
            <p:nvPr/>
          </p:nvSpPr>
          <p:spPr bwMode="auto">
            <a:xfrm>
              <a:off x="264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9" name="Line 57"/>
            <p:cNvSpPr>
              <a:spLocks noChangeShapeType="1"/>
            </p:cNvSpPr>
            <p:nvPr/>
          </p:nvSpPr>
          <p:spPr bwMode="auto">
            <a:xfrm>
              <a:off x="278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0" name="Line 58"/>
            <p:cNvSpPr>
              <a:spLocks noChangeShapeType="1"/>
            </p:cNvSpPr>
            <p:nvPr/>
          </p:nvSpPr>
          <p:spPr bwMode="auto">
            <a:xfrm>
              <a:off x="292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1" name="Line 59"/>
            <p:cNvSpPr>
              <a:spLocks noChangeShapeType="1"/>
            </p:cNvSpPr>
            <p:nvPr/>
          </p:nvSpPr>
          <p:spPr bwMode="auto">
            <a:xfrm>
              <a:off x="307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2" name="Line 60"/>
            <p:cNvSpPr>
              <a:spLocks noChangeShapeType="1"/>
            </p:cNvSpPr>
            <p:nvPr/>
          </p:nvSpPr>
          <p:spPr bwMode="auto">
            <a:xfrm>
              <a:off x="321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3" name="Line 61"/>
            <p:cNvSpPr>
              <a:spLocks noChangeShapeType="1"/>
            </p:cNvSpPr>
            <p:nvPr/>
          </p:nvSpPr>
          <p:spPr bwMode="auto">
            <a:xfrm>
              <a:off x="336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4" name="Line 62"/>
            <p:cNvSpPr>
              <a:spLocks noChangeShapeType="1"/>
            </p:cNvSpPr>
            <p:nvPr/>
          </p:nvSpPr>
          <p:spPr bwMode="auto">
            <a:xfrm>
              <a:off x="350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5" name="Line 63"/>
            <p:cNvSpPr>
              <a:spLocks noChangeShapeType="1"/>
            </p:cNvSpPr>
            <p:nvPr/>
          </p:nvSpPr>
          <p:spPr bwMode="auto">
            <a:xfrm>
              <a:off x="364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6" name="Line 64"/>
            <p:cNvSpPr>
              <a:spLocks noChangeShapeType="1"/>
            </p:cNvSpPr>
            <p:nvPr/>
          </p:nvSpPr>
          <p:spPr bwMode="auto">
            <a:xfrm>
              <a:off x="379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7" name="Line 65"/>
            <p:cNvSpPr>
              <a:spLocks noChangeShapeType="1"/>
            </p:cNvSpPr>
            <p:nvPr/>
          </p:nvSpPr>
          <p:spPr bwMode="auto">
            <a:xfrm>
              <a:off x="393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8" name="Line 66"/>
            <p:cNvSpPr>
              <a:spLocks noChangeShapeType="1"/>
            </p:cNvSpPr>
            <p:nvPr/>
          </p:nvSpPr>
          <p:spPr bwMode="auto">
            <a:xfrm>
              <a:off x="408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9" name="Line 67"/>
            <p:cNvSpPr>
              <a:spLocks noChangeShapeType="1"/>
            </p:cNvSpPr>
            <p:nvPr/>
          </p:nvSpPr>
          <p:spPr bwMode="auto">
            <a:xfrm>
              <a:off x="422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0" name="Line 68"/>
            <p:cNvSpPr>
              <a:spLocks noChangeShapeType="1"/>
            </p:cNvSpPr>
            <p:nvPr/>
          </p:nvSpPr>
          <p:spPr bwMode="auto">
            <a:xfrm>
              <a:off x="436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1" name="Line 69"/>
            <p:cNvSpPr>
              <a:spLocks noChangeShapeType="1"/>
            </p:cNvSpPr>
            <p:nvPr/>
          </p:nvSpPr>
          <p:spPr bwMode="auto">
            <a:xfrm>
              <a:off x="451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" name="Group 70"/>
          <p:cNvGrpSpPr>
            <a:grpSpLocks/>
          </p:cNvGrpSpPr>
          <p:nvPr/>
        </p:nvGrpSpPr>
        <p:grpSpPr bwMode="auto">
          <a:xfrm>
            <a:off x="2743200" y="2628900"/>
            <a:ext cx="4572000" cy="685800"/>
            <a:chOff x="1776" y="1656"/>
            <a:chExt cx="2880" cy="432"/>
          </a:xfrm>
        </p:grpSpPr>
        <p:sp>
          <p:nvSpPr>
            <p:cNvPr id="50229" name="Line 71"/>
            <p:cNvSpPr>
              <a:spLocks noChangeShapeType="1"/>
            </p:cNvSpPr>
            <p:nvPr/>
          </p:nvSpPr>
          <p:spPr bwMode="auto">
            <a:xfrm>
              <a:off x="1776" y="165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0" name="Line 72"/>
            <p:cNvSpPr>
              <a:spLocks noChangeShapeType="1"/>
            </p:cNvSpPr>
            <p:nvPr/>
          </p:nvSpPr>
          <p:spPr bwMode="auto">
            <a:xfrm>
              <a:off x="1776" y="1800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1" name="Line 73"/>
            <p:cNvSpPr>
              <a:spLocks noChangeShapeType="1"/>
            </p:cNvSpPr>
            <p:nvPr/>
          </p:nvSpPr>
          <p:spPr bwMode="auto">
            <a:xfrm>
              <a:off x="1776" y="194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2" name="Line 74"/>
            <p:cNvSpPr>
              <a:spLocks noChangeShapeType="1"/>
            </p:cNvSpPr>
            <p:nvPr/>
          </p:nvSpPr>
          <p:spPr bwMode="auto">
            <a:xfrm>
              <a:off x="1776" y="208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" name="Group 75"/>
          <p:cNvGrpSpPr>
            <a:grpSpLocks/>
          </p:cNvGrpSpPr>
          <p:nvPr/>
        </p:nvGrpSpPr>
        <p:grpSpPr bwMode="auto">
          <a:xfrm>
            <a:off x="2857500" y="5029200"/>
            <a:ext cx="4343400" cy="914400"/>
            <a:chOff x="1848" y="3168"/>
            <a:chExt cx="2736" cy="576"/>
          </a:xfrm>
        </p:grpSpPr>
        <p:sp>
          <p:nvSpPr>
            <p:cNvPr id="50209" name="Line 76"/>
            <p:cNvSpPr>
              <a:spLocks noChangeShapeType="1"/>
            </p:cNvSpPr>
            <p:nvPr/>
          </p:nvSpPr>
          <p:spPr bwMode="auto">
            <a:xfrm>
              <a:off x="184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0" name="Line 77"/>
            <p:cNvSpPr>
              <a:spLocks noChangeShapeType="1"/>
            </p:cNvSpPr>
            <p:nvPr/>
          </p:nvSpPr>
          <p:spPr bwMode="auto">
            <a:xfrm>
              <a:off x="199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1" name="Line 78"/>
            <p:cNvSpPr>
              <a:spLocks noChangeShapeType="1"/>
            </p:cNvSpPr>
            <p:nvPr/>
          </p:nvSpPr>
          <p:spPr bwMode="auto">
            <a:xfrm>
              <a:off x="213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2" name="Line 79"/>
            <p:cNvSpPr>
              <a:spLocks noChangeShapeType="1"/>
            </p:cNvSpPr>
            <p:nvPr/>
          </p:nvSpPr>
          <p:spPr bwMode="auto">
            <a:xfrm>
              <a:off x="228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3" name="Line 80"/>
            <p:cNvSpPr>
              <a:spLocks noChangeShapeType="1"/>
            </p:cNvSpPr>
            <p:nvPr/>
          </p:nvSpPr>
          <p:spPr bwMode="auto">
            <a:xfrm>
              <a:off x="242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4" name="Line 81"/>
            <p:cNvSpPr>
              <a:spLocks noChangeShapeType="1"/>
            </p:cNvSpPr>
            <p:nvPr/>
          </p:nvSpPr>
          <p:spPr bwMode="auto">
            <a:xfrm>
              <a:off x="256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5" name="Line 82"/>
            <p:cNvSpPr>
              <a:spLocks noChangeShapeType="1"/>
            </p:cNvSpPr>
            <p:nvPr/>
          </p:nvSpPr>
          <p:spPr bwMode="auto">
            <a:xfrm>
              <a:off x="271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6" name="Line 83"/>
            <p:cNvSpPr>
              <a:spLocks noChangeShapeType="1"/>
            </p:cNvSpPr>
            <p:nvPr/>
          </p:nvSpPr>
          <p:spPr bwMode="auto">
            <a:xfrm>
              <a:off x="285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7" name="Line 84"/>
            <p:cNvSpPr>
              <a:spLocks noChangeShapeType="1"/>
            </p:cNvSpPr>
            <p:nvPr/>
          </p:nvSpPr>
          <p:spPr bwMode="auto">
            <a:xfrm>
              <a:off x="300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8" name="Line 85"/>
            <p:cNvSpPr>
              <a:spLocks noChangeShapeType="1"/>
            </p:cNvSpPr>
            <p:nvPr/>
          </p:nvSpPr>
          <p:spPr bwMode="auto">
            <a:xfrm>
              <a:off x="314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9" name="Line 86"/>
            <p:cNvSpPr>
              <a:spLocks noChangeShapeType="1"/>
            </p:cNvSpPr>
            <p:nvPr/>
          </p:nvSpPr>
          <p:spPr bwMode="auto">
            <a:xfrm>
              <a:off x="328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0" name="Line 87"/>
            <p:cNvSpPr>
              <a:spLocks noChangeShapeType="1"/>
            </p:cNvSpPr>
            <p:nvPr/>
          </p:nvSpPr>
          <p:spPr bwMode="auto">
            <a:xfrm>
              <a:off x="343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1" name="Line 88"/>
            <p:cNvSpPr>
              <a:spLocks noChangeShapeType="1"/>
            </p:cNvSpPr>
            <p:nvPr/>
          </p:nvSpPr>
          <p:spPr bwMode="auto">
            <a:xfrm>
              <a:off x="357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2" name="Line 89"/>
            <p:cNvSpPr>
              <a:spLocks noChangeShapeType="1"/>
            </p:cNvSpPr>
            <p:nvPr/>
          </p:nvSpPr>
          <p:spPr bwMode="auto">
            <a:xfrm>
              <a:off x="372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3" name="Line 90"/>
            <p:cNvSpPr>
              <a:spLocks noChangeShapeType="1"/>
            </p:cNvSpPr>
            <p:nvPr/>
          </p:nvSpPr>
          <p:spPr bwMode="auto">
            <a:xfrm>
              <a:off x="386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4" name="Line 91"/>
            <p:cNvSpPr>
              <a:spLocks noChangeShapeType="1"/>
            </p:cNvSpPr>
            <p:nvPr/>
          </p:nvSpPr>
          <p:spPr bwMode="auto">
            <a:xfrm>
              <a:off x="400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5" name="Line 92"/>
            <p:cNvSpPr>
              <a:spLocks noChangeShapeType="1"/>
            </p:cNvSpPr>
            <p:nvPr/>
          </p:nvSpPr>
          <p:spPr bwMode="auto">
            <a:xfrm>
              <a:off x="415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6" name="Line 93"/>
            <p:cNvSpPr>
              <a:spLocks noChangeShapeType="1"/>
            </p:cNvSpPr>
            <p:nvPr/>
          </p:nvSpPr>
          <p:spPr bwMode="auto">
            <a:xfrm>
              <a:off x="429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7" name="Line 94"/>
            <p:cNvSpPr>
              <a:spLocks noChangeShapeType="1"/>
            </p:cNvSpPr>
            <p:nvPr/>
          </p:nvSpPr>
          <p:spPr bwMode="auto">
            <a:xfrm>
              <a:off x="444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8" name="Line 95"/>
            <p:cNvSpPr>
              <a:spLocks noChangeShapeType="1"/>
            </p:cNvSpPr>
            <p:nvPr/>
          </p:nvSpPr>
          <p:spPr bwMode="auto">
            <a:xfrm>
              <a:off x="458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" name="Group 99"/>
          <p:cNvGrpSpPr>
            <a:grpSpLocks/>
          </p:cNvGrpSpPr>
          <p:nvPr/>
        </p:nvGrpSpPr>
        <p:grpSpPr bwMode="auto">
          <a:xfrm>
            <a:off x="5368925" y="1257300"/>
            <a:ext cx="2709863" cy="952500"/>
            <a:chOff x="3477" y="216"/>
            <a:chExt cx="1707" cy="600"/>
          </a:xfrm>
        </p:grpSpPr>
        <p:grpSp>
          <p:nvGrpSpPr>
            <p:cNvPr id="50202" name="Group 100"/>
            <p:cNvGrpSpPr>
              <a:grpSpLocks/>
            </p:cNvGrpSpPr>
            <p:nvPr/>
          </p:nvGrpSpPr>
          <p:grpSpPr bwMode="auto">
            <a:xfrm>
              <a:off x="3477" y="528"/>
              <a:ext cx="1707" cy="288"/>
              <a:chOff x="3477" y="288"/>
              <a:chExt cx="1707" cy="288"/>
            </a:xfrm>
          </p:grpSpPr>
          <p:sp>
            <p:nvSpPr>
              <p:cNvPr id="50204" name="Text Box 101"/>
              <p:cNvSpPr txBox="1">
                <a:spLocks noChangeArrowheads="1"/>
              </p:cNvSpPr>
              <p:nvPr/>
            </p:nvSpPr>
            <p:spPr bwMode="auto">
              <a:xfrm>
                <a:off x="3477" y="288"/>
                <a:ext cx="74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>
                    <a:latin typeface="Arial" charset="0"/>
                    <a:ea typeface="宋体" pitchFamily="2" charset="-122"/>
                  </a:rPr>
                  <a:t>4 users</a:t>
                </a:r>
                <a:endParaRPr lang="fr-FR" altLang="zh-CN"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0205" name="Rectangle 102"/>
              <p:cNvSpPr>
                <a:spLocks noChangeArrowheads="1"/>
              </p:cNvSpPr>
              <p:nvPr/>
            </p:nvSpPr>
            <p:spPr bwMode="auto">
              <a:xfrm>
                <a:off x="4464" y="352"/>
                <a:ext cx="144" cy="144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0206" name="Rectangle 103"/>
              <p:cNvSpPr>
                <a:spLocks noChangeArrowheads="1"/>
              </p:cNvSpPr>
              <p:nvPr/>
            </p:nvSpPr>
            <p:spPr bwMode="auto">
              <a:xfrm>
                <a:off x="4656" y="352"/>
                <a:ext cx="144" cy="144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0207" name="Rectangle 104"/>
              <p:cNvSpPr>
                <a:spLocks noChangeArrowheads="1"/>
              </p:cNvSpPr>
              <p:nvPr/>
            </p:nvSpPr>
            <p:spPr bwMode="auto">
              <a:xfrm>
                <a:off x="4848" y="35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0208" name="Rectangle 105"/>
              <p:cNvSpPr>
                <a:spLocks noChangeArrowheads="1"/>
              </p:cNvSpPr>
              <p:nvPr/>
            </p:nvSpPr>
            <p:spPr bwMode="auto">
              <a:xfrm>
                <a:off x="5040" y="352"/>
                <a:ext cx="144" cy="144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50203" name="Text Box 106"/>
            <p:cNvSpPr txBox="1">
              <a:spLocks noChangeArrowheads="1"/>
            </p:cNvSpPr>
            <p:nvPr/>
          </p:nvSpPr>
          <p:spPr bwMode="auto">
            <a:xfrm>
              <a:off x="3480" y="216"/>
              <a:ext cx="9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Arial" charset="0"/>
                  <a:ea typeface="宋体" pitchFamily="2" charset="-122"/>
                </a:rPr>
                <a:t>Example:</a:t>
              </a:r>
              <a:endParaRPr lang="fr-FR" altLang="zh-CN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94" name="Group 15"/>
          <p:cNvGrpSpPr>
            <a:grpSpLocks/>
          </p:cNvGrpSpPr>
          <p:nvPr/>
        </p:nvGrpSpPr>
        <p:grpSpPr bwMode="auto">
          <a:xfrm>
            <a:off x="381000" y="4108450"/>
            <a:ext cx="7239000" cy="2516188"/>
            <a:chOff x="288" y="2543"/>
            <a:chExt cx="4560" cy="1585"/>
          </a:xfrm>
        </p:grpSpPr>
        <p:sp>
          <p:nvSpPr>
            <p:cNvPr id="50197" name="Text Box 16"/>
            <p:cNvSpPr txBox="1">
              <a:spLocks noChangeArrowheads="1"/>
            </p:cNvSpPr>
            <p:nvPr/>
          </p:nvSpPr>
          <p:spPr bwMode="auto">
            <a:xfrm>
              <a:off x="288" y="2543"/>
              <a:ext cx="1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fr-FR" altLang="zh-CN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0198" name="Line 17"/>
            <p:cNvSpPr>
              <a:spLocks noChangeShapeType="1"/>
            </p:cNvSpPr>
            <p:nvPr/>
          </p:nvSpPr>
          <p:spPr bwMode="auto">
            <a:xfrm flipV="1">
              <a:off x="1728" y="2977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9" name="Text Box 18"/>
            <p:cNvSpPr txBox="1">
              <a:spLocks noChangeArrowheads="1"/>
            </p:cNvSpPr>
            <p:nvPr/>
          </p:nvSpPr>
          <p:spPr bwMode="auto">
            <a:xfrm>
              <a:off x="720" y="3265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Arial" charset="0"/>
                  <a:ea typeface="宋体" pitchFamily="2" charset="-122"/>
                </a:rPr>
                <a:t>frequency</a:t>
              </a:r>
              <a:endParaRPr lang="fr-FR" altLang="zh-CN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0200" name="Line 19"/>
            <p:cNvSpPr>
              <a:spLocks noChangeShapeType="1"/>
            </p:cNvSpPr>
            <p:nvPr/>
          </p:nvSpPr>
          <p:spPr bwMode="auto">
            <a:xfrm>
              <a:off x="1728" y="3793"/>
              <a:ext cx="3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1" name="Text Box 20"/>
            <p:cNvSpPr txBox="1">
              <a:spLocks noChangeArrowheads="1"/>
            </p:cNvSpPr>
            <p:nvPr/>
          </p:nvSpPr>
          <p:spPr bwMode="auto">
            <a:xfrm>
              <a:off x="3048" y="3840"/>
              <a:ext cx="4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Arial" charset="0"/>
                  <a:ea typeface="宋体" pitchFamily="2" charset="-122"/>
                </a:rPr>
                <a:t>time</a:t>
              </a:r>
              <a:endParaRPr lang="fr-FR" altLang="zh-CN">
                <a:latin typeface="Arial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Numerical example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How long does it take to send a file of 640,000 bits from host A to host B over a circuit-switched (TDM) network?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All links are 1.536 Mbps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Each link uses TDM with 24 slots/sec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500 msec to establish end-to-end circuit</a:t>
            </a:r>
          </a:p>
          <a:p>
            <a:pPr lvl="1"/>
            <a:endParaRPr lang="en-US" altLang="zh-CN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pitchFamily="2" charset="-122"/>
              </a:rPr>
              <a:t>Let’s work it out!</a:t>
            </a: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51204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51205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0FBC017F-E57B-4BF2-B99D-A50B1B74CE1E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Message switching:</a:t>
            </a:r>
            <a:r>
              <a:rPr lang="zh-CN" altLang="en-US" dirty="0" smtClean="0"/>
              <a:t>报文交换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报文：源（应用）发送信息整体 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比如：一个文件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1-</a:t>
            </a:r>
            <a:fld id="{6C316796-0AC5-4A34-943A-53203A69B84A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41" name="Line 6"/>
          <p:cNvSpPr>
            <a:spLocks noChangeShapeType="1"/>
          </p:cNvSpPr>
          <p:nvPr/>
        </p:nvSpPr>
        <p:spPr bwMode="auto">
          <a:xfrm>
            <a:off x="2192614" y="4024037"/>
            <a:ext cx="3095625" cy="7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" name="Object 7"/>
          <p:cNvGraphicFramePr>
            <a:graphicFrameLocks noChangeAspect="1"/>
          </p:cNvGraphicFramePr>
          <p:nvPr/>
        </p:nvGraphicFramePr>
        <p:xfrm>
          <a:off x="1587500" y="3655461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3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3655461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8"/>
          <p:cNvGraphicFramePr>
            <a:graphicFrameLocks noChangeAspect="1"/>
          </p:cNvGraphicFramePr>
          <p:nvPr/>
        </p:nvGraphicFramePr>
        <p:xfrm>
          <a:off x="5212039" y="3704949"/>
          <a:ext cx="6461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4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039" y="3704949"/>
                        <a:ext cx="6461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9"/>
          <p:cNvGrpSpPr>
            <a:grpSpLocks/>
          </p:cNvGrpSpPr>
          <p:nvPr/>
        </p:nvGrpSpPr>
        <p:grpSpPr bwMode="auto">
          <a:xfrm>
            <a:off x="3026051" y="3865287"/>
            <a:ext cx="568325" cy="284162"/>
            <a:chOff x="3824" y="1708"/>
            <a:chExt cx="358" cy="378"/>
          </a:xfrm>
        </p:grpSpPr>
        <p:sp>
          <p:nvSpPr>
            <p:cNvPr id="45" name="Oval 10"/>
            <p:cNvSpPr>
              <a:spLocks noChangeArrowheads="1"/>
            </p:cNvSpPr>
            <p:nvPr/>
          </p:nvSpPr>
          <p:spPr bwMode="auto">
            <a:xfrm>
              <a:off x="3827" y="1918"/>
              <a:ext cx="355" cy="9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3827" y="191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>
              <a:off x="4182" y="191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3827" y="1910"/>
              <a:ext cx="352" cy="60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" name="Oval 14"/>
            <p:cNvSpPr>
              <a:spLocks noChangeArrowheads="1"/>
            </p:cNvSpPr>
            <p:nvPr/>
          </p:nvSpPr>
          <p:spPr bwMode="auto">
            <a:xfrm>
              <a:off x="3824" y="1838"/>
              <a:ext cx="355" cy="11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rgbClr val="FFFF00"/>
                </a:solidFill>
                <a:ea typeface="宋体" pitchFamily="2" charset="-122"/>
              </a:endParaRPr>
            </a:p>
          </p:txBody>
        </p:sp>
        <p:grpSp>
          <p:nvGrpSpPr>
            <p:cNvPr id="50" name="Group 15"/>
            <p:cNvGrpSpPr>
              <a:grpSpLocks/>
            </p:cNvGrpSpPr>
            <p:nvPr/>
          </p:nvGrpSpPr>
          <p:grpSpPr bwMode="auto">
            <a:xfrm>
              <a:off x="3910" y="1708"/>
              <a:ext cx="176" cy="49"/>
              <a:chOff x="2848" y="848"/>
              <a:chExt cx="140" cy="98"/>
            </a:xfrm>
          </p:grpSpPr>
          <p:sp>
            <p:nvSpPr>
              <p:cNvPr id="55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" name="Group 19"/>
            <p:cNvGrpSpPr>
              <a:grpSpLocks/>
            </p:cNvGrpSpPr>
            <p:nvPr/>
          </p:nvGrpSpPr>
          <p:grpSpPr bwMode="auto">
            <a:xfrm flipV="1">
              <a:off x="3910" y="2037"/>
              <a:ext cx="176" cy="49"/>
              <a:chOff x="2848" y="848"/>
              <a:chExt cx="140" cy="98"/>
            </a:xfrm>
          </p:grpSpPr>
          <p:sp>
            <p:nvSpPr>
              <p:cNvPr id="52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2" name="Text Box 37"/>
          <p:cNvSpPr txBox="1">
            <a:spLocks noChangeArrowheads="1"/>
          </p:cNvSpPr>
          <p:nvPr/>
        </p:nvSpPr>
        <p:spPr bwMode="auto">
          <a:xfrm>
            <a:off x="2398989" y="3998637"/>
            <a:ext cx="3444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Comic Sans MS" pitchFamily="66" charset="0"/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4" name="Text Box 39"/>
          <p:cNvSpPr txBox="1">
            <a:spLocks noChangeArrowheads="1"/>
          </p:cNvSpPr>
          <p:nvPr/>
        </p:nvSpPr>
        <p:spPr bwMode="auto">
          <a:xfrm>
            <a:off x="4751664" y="3989112"/>
            <a:ext cx="3444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Comic Sans MS" pitchFamily="66" charset="0"/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5" name="Rectangle 40"/>
          <p:cNvSpPr>
            <a:spLocks noChangeArrowheads="1"/>
          </p:cNvSpPr>
          <p:nvPr/>
        </p:nvSpPr>
        <p:spPr bwMode="auto">
          <a:xfrm>
            <a:off x="3105978" y="3469378"/>
            <a:ext cx="485775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smtClean="0">
                <a:latin typeface="Comic Sans MS" pitchFamily="66" charset="0"/>
                <a:ea typeface="宋体" pitchFamily="2" charset="-122"/>
              </a:rPr>
              <a:t>L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522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C96C375F-4E37-4AB2-ADBD-3FC25C6CF81F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Network Core: Packet Switching </a:t>
            </a:r>
            <a:r>
              <a:rPr lang="zh-CN" altLang="en-US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分组交换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4343400" cy="3276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  <a:ea typeface="宋体" pitchFamily="2" charset="-122"/>
              </a:rPr>
              <a:t>each end-end data stream divided into </a:t>
            </a:r>
            <a:r>
              <a:rPr lang="en-US" altLang="zh-CN" sz="2400" i="1" smtClean="0">
                <a:solidFill>
                  <a:srgbClr val="FF0000"/>
                </a:solidFill>
                <a:ea typeface="宋体" pitchFamily="2" charset="-122"/>
              </a:rPr>
              <a:t>packets</a:t>
            </a:r>
            <a:endParaRPr lang="en-US" altLang="zh-CN" sz="2000" smtClean="0">
              <a:ea typeface="宋体" pitchFamily="2" charset="-122"/>
            </a:endParaRPr>
          </a:p>
          <a:p>
            <a:r>
              <a:rPr lang="en-US" altLang="zh-CN" sz="2400" smtClean="0">
                <a:ea typeface="宋体" pitchFamily="2" charset="-122"/>
              </a:rPr>
              <a:t>user A, B packets </a:t>
            </a:r>
            <a:r>
              <a:rPr lang="en-US" altLang="zh-CN" sz="2400" i="1" smtClean="0">
                <a:ea typeface="宋体" pitchFamily="2" charset="-122"/>
              </a:rPr>
              <a:t>share</a:t>
            </a:r>
            <a:r>
              <a:rPr lang="en-US" altLang="zh-CN" sz="2400" smtClean="0">
                <a:ea typeface="宋体" pitchFamily="2" charset="-122"/>
              </a:rPr>
              <a:t> network resources</a:t>
            </a:r>
            <a:r>
              <a:rPr lang="en-US" altLang="zh-CN" sz="2000" smtClean="0">
                <a:ea typeface="宋体" pitchFamily="2" charset="-122"/>
              </a:rPr>
              <a:t> </a:t>
            </a:r>
          </a:p>
          <a:p>
            <a:r>
              <a:rPr lang="en-US" altLang="zh-CN" sz="2400" smtClean="0">
                <a:ea typeface="宋体" pitchFamily="2" charset="-122"/>
              </a:rPr>
              <a:t>each packet uses full link bandwidth </a:t>
            </a:r>
          </a:p>
          <a:p>
            <a:r>
              <a:rPr lang="en-US" altLang="zh-CN" sz="2400" smtClean="0">
                <a:ea typeface="宋体" pitchFamily="2" charset="-122"/>
              </a:rPr>
              <a:t>resources used </a:t>
            </a:r>
            <a:r>
              <a:rPr lang="en-US" altLang="zh-CN" sz="2400" i="1" smtClean="0">
                <a:ea typeface="宋体" pitchFamily="2" charset="-122"/>
              </a:rPr>
              <a:t>as needed</a:t>
            </a:r>
            <a:r>
              <a:rPr lang="en-US" altLang="zh-CN" sz="2400" smtClean="0">
                <a:ea typeface="宋体" pitchFamily="2" charset="-122"/>
              </a:rPr>
              <a:t> </a:t>
            </a:r>
          </a:p>
          <a:p>
            <a:endParaRPr lang="en-US" altLang="zh-CN" sz="2400" smtClean="0">
              <a:ea typeface="宋体" pitchFamily="2" charset="-122"/>
            </a:endParaRPr>
          </a:p>
          <a:p>
            <a:endParaRPr lang="zh-CN" altLang="en-US" sz="2000" smtClean="0">
              <a:ea typeface="宋体" pitchFamily="2" charset="-122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5029200" y="1371600"/>
            <a:ext cx="388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resource contention:</a:t>
            </a:r>
            <a:r>
              <a:rPr lang="en-US" altLang="zh-CN" sz="2000">
                <a:latin typeface="Comic Sans MS" pitchFamily="66" charset="0"/>
                <a:ea typeface="宋体" pitchFamily="2" charset="-122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aggregate resource demand can exceed amount available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congestion: packets queue, wait for link use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store and forward: packets move one hop at a time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altLang="zh-CN" sz="1800">
                <a:latin typeface="Comic Sans MS" pitchFamily="66" charset="0"/>
                <a:ea typeface="宋体" pitchFamily="2" charset="-122"/>
              </a:rPr>
              <a:t>Node receives complete packet before forwarding</a:t>
            </a:r>
          </a:p>
        </p:txBody>
      </p:sp>
      <p:grpSp>
        <p:nvGrpSpPr>
          <p:cNvPr id="52231" name="Group 10"/>
          <p:cNvGrpSpPr>
            <a:grpSpLocks/>
          </p:cNvGrpSpPr>
          <p:nvPr/>
        </p:nvGrpSpPr>
        <p:grpSpPr bwMode="auto">
          <a:xfrm>
            <a:off x="533400" y="4419600"/>
            <a:ext cx="4038600" cy="2209800"/>
            <a:chOff x="336" y="2496"/>
            <a:chExt cx="2544" cy="1392"/>
          </a:xfrm>
        </p:grpSpPr>
        <p:sp>
          <p:nvSpPr>
            <p:cNvPr id="52232" name="Rectangle 7"/>
            <p:cNvSpPr>
              <a:spLocks noChangeArrowheads="1"/>
            </p:cNvSpPr>
            <p:nvPr/>
          </p:nvSpPr>
          <p:spPr bwMode="auto">
            <a:xfrm>
              <a:off x="336" y="2784"/>
              <a:ext cx="254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None/>
              </a:pPr>
              <a:r>
                <a:rPr lang="en-US" altLang="zh-CN" sz="2000">
                  <a:latin typeface="Comic Sans MS" pitchFamily="66" charset="0"/>
                  <a:ea typeface="宋体" pitchFamily="2" charset="-122"/>
                </a:rPr>
                <a:t>Bandwidth division into “pieces”</a:t>
              </a:r>
            </a:p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None/>
              </a:pPr>
              <a:r>
                <a:rPr lang="en-US" altLang="zh-CN" sz="2000">
                  <a:latin typeface="Comic Sans MS" pitchFamily="66" charset="0"/>
                  <a:ea typeface="宋体" pitchFamily="2" charset="-122"/>
                </a:rPr>
                <a:t>Dedicated allocation</a:t>
              </a:r>
            </a:p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None/>
              </a:pPr>
              <a:r>
                <a:rPr lang="en-US" altLang="zh-CN" sz="2000">
                  <a:latin typeface="Comic Sans MS" pitchFamily="66" charset="0"/>
                  <a:ea typeface="宋体" pitchFamily="2" charset="-122"/>
                </a:rPr>
                <a:t>Resource reservation</a:t>
              </a:r>
            </a:p>
          </p:txBody>
        </p:sp>
        <p:sp>
          <p:nvSpPr>
            <p:cNvPr id="52233" name="Oval 8"/>
            <p:cNvSpPr>
              <a:spLocks noChangeArrowheads="1"/>
            </p:cNvSpPr>
            <p:nvPr/>
          </p:nvSpPr>
          <p:spPr bwMode="auto">
            <a:xfrm>
              <a:off x="768" y="2496"/>
              <a:ext cx="1488" cy="1392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234" name="Line 9"/>
            <p:cNvSpPr>
              <a:spLocks noChangeShapeType="1"/>
            </p:cNvSpPr>
            <p:nvPr/>
          </p:nvSpPr>
          <p:spPr bwMode="auto">
            <a:xfrm>
              <a:off x="1056" y="2640"/>
              <a:ext cx="960" cy="105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Packet switching </a:t>
            </a:r>
            <a:r>
              <a:rPr lang="zh-CN" altLang="en-US" dirty="0" smtClean="0"/>
              <a:t>分组交换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分组：报文分拆出来的一系列相对较小的数据包  </a:t>
            </a:r>
            <a:endParaRPr lang="en-US" altLang="zh-CN" dirty="0" smtClean="0"/>
          </a:p>
          <a:p>
            <a:r>
              <a:rPr lang="zh-CN" altLang="en-US" dirty="0" smtClean="0"/>
              <a:t>分组交换需要报文的拆分与重组  </a:t>
            </a:r>
            <a:endParaRPr lang="en-US" altLang="zh-CN" dirty="0" smtClean="0"/>
          </a:p>
          <a:p>
            <a:r>
              <a:rPr lang="zh-CN" altLang="en-US" dirty="0" smtClean="0"/>
              <a:t>产生额外开销 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1-</a:t>
            </a:r>
            <a:fld id="{6C316796-0AC5-4A34-943A-53203A69B84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Course and TA information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course information</a:t>
            </a:r>
          </a:p>
          <a:p>
            <a:r>
              <a:rPr lang="en-US" altLang="zh-CN" smtClean="0">
                <a:ea typeface="宋体" pitchFamily="2" charset="-122"/>
              </a:rPr>
              <a:t>Teaching Assiatant (TA)</a:t>
            </a:r>
          </a:p>
          <a:p>
            <a:endParaRPr lang="en-US" altLang="zh-CN" smtClean="0">
              <a:ea typeface="宋体" pitchFamily="2" charset="-122"/>
            </a:endParaRPr>
          </a:p>
          <a:p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Packet Switching: Statistical Multiplexing </a:t>
            </a:r>
            <a:r>
              <a:rPr lang="zh-CN" altLang="en-US" dirty="0" smtClean="0">
                <a:ea typeface="宋体" pitchFamily="2" charset="-122"/>
              </a:rPr>
              <a:t>统计多路复用</a:t>
            </a:r>
          </a:p>
        </p:txBody>
      </p:sp>
      <p:sp>
        <p:nvSpPr>
          <p:cNvPr id="9224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225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D35FF6B6-D5D2-45A1-945B-EB48E63E4AF4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graphicFrame>
        <p:nvGraphicFramePr>
          <p:cNvPr id="9218" name="Object 226"/>
          <p:cNvGraphicFramePr>
            <a:graphicFrameLocks noChangeAspect="1"/>
          </p:cNvGraphicFramePr>
          <p:nvPr/>
        </p:nvGraphicFramePr>
        <p:xfrm>
          <a:off x="1203325" y="2470150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Object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2470150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Line 230"/>
          <p:cNvSpPr>
            <a:spLocks noChangeShapeType="1"/>
          </p:cNvSpPr>
          <p:nvPr/>
        </p:nvSpPr>
        <p:spPr bwMode="auto">
          <a:xfrm>
            <a:off x="3538538" y="2303463"/>
            <a:ext cx="0" cy="228600"/>
          </a:xfrm>
          <a:prstGeom prst="line">
            <a:avLst/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" name="Oval 228"/>
          <p:cNvSpPr>
            <a:spLocks noChangeArrowheads="1"/>
          </p:cNvSpPr>
          <p:nvPr/>
        </p:nvSpPr>
        <p:spPr bwMode="auto">
          <a:xfrm>
            <a:off x="2320925" y="2333625"/>
            <a:ext cx="1198563" cy="369888"/>
          </a:xfrm>
          <a:prstGeom prst="ellipse">
            <a:avLst/>
          </a:prstGeom>
          <a:solidFill>
            <a:srgbClr val="B2B2B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228" name="Rectangle 231"/>
          <p:cNvSpPr>
            <a:spLocks noChangeArrowheads="1"/>
          </p:cNvSpPr>
          <p:nvPr/>
        </p:nvSpPr>
        <p:spPr bwMode="auto">
          <a:xfrm>
            <a:off x="2320925" y="2265363"/>
            <a:ext cx="1198563" cy="263525"/>
          </a:xfrm>
          <a:prstGeom prst="rect">
            <a:avLst/>
          </a:prstGeom>
          <a:solidFill>
            <a:srgbClr val="B2B2B2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9229" name="Oval 232"/>
          <p:cNvSpPr>
            <a:spLocks noChangeArrowheads="1"/>
          </p:cNvSpPr>
          <p:nvPr/>
        </p:nvSpPr>
        <p:spPr bwMode="auto">
          <a:xfrm>
            <a:off x="2330450" y="2036763"/>
            <a:ext cx="1198563" cy="430212"/>
          </a:xfrm>
          <a:prstGeom prst="ellipse">
            <a:avLst/>
          </a:prstGeom>
          <a:solidFill>
            <a:srgbClr val="B2B2B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9230" name="Group 242"/>
          <p:cNvGrpSpPr>
            <a:grpSpLocks/>
          </p:cNvGrpSpPr>
          <p:nvPr/>
        </p:nvGrpSpPr>
        <p:grpSpPr bwMode="auto">
          <a:xfrm>
            <a:off x="2676525" y="2066925"/>
            <a:ext cx="498475" cy="119063"/>
            <a:chOff x="2208" y="2184"/>
            <a:chExt cx="176" cy="69"/>
          </a:xfrm>
        </p:grpSpPr>
        <p:grpSp>
          <p:nvGrpSpPr>
            <p:cNvPr id="9301" name="Group 120"/>
            <p:cNvGrpSpPr>
              <a:grpSpLocks/>
            </p:cNvGrpSpPr>
            <p:nvPr/>
          </p:nvGrpSpPr>
          <p:grpSpPr bwMode="auto">
            <a:xfrm>
              <a:off x="2208" y="2021"/>
              <a:ext cx="176" cy="49"/>
              <a:chOff x="2848" y="848"/>
              <a:chExt cx="140" cy="98"/>
            </a:xfrm>
          </p:grpSpPr>
          <p:sp>
            <p:nvSpPr>
              <p:cNvPr id="9306" name="Line 1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07" name="Line 1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08" name="Line 1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302" name="Group 124"/>
            <p:cNvGrpSpPr>
              <a:grpSpLocks/>
            </p:cNvGrpSpPr>
            <p:nvPr/>
          </p:nvGrpSpPr>
          <p:grpSpPr bwMode="auto">
            <a:xfrm flipV="1">
              <a:off x="2208" y="2367"/>
              <a:ext cx="176" cy="49"/>
              <a:chOff x="2848" y="848"/>
              <a:chExt cx="140" cy="98"/>
            </a:xfrm>
          </p:grpSpPr>
          <p:sp>
            <p:nvSpPr>
              <p:cNvPr id="9303" name="Line 1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04" name="Line 1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05" name="Line 1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231" name="Oval 246"/>
          <p:cNvSpPr>
            <a:spLocks noChangeArrowheads="1"/>
          </p:cNvSpPr>
          <p:nvPr/>
        </p:nvSpPr>
        <p:spPr bwMode="auto">
          <a:xfrm>
            <a:off x="5416550" y="2352675"/>
            <a:ext cx="1198563" cy="369888"/>
          </a:xfrm>
          <a:prstGeom prst="ellipse">
            <a:avLst/>
          </a:prstGeom>
          <a:solidFill>
            <a:srgbClr val="B2B2B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232" name="Line 247"/>
          <p:cNvSpPr>
            <a:spLocks noChangeShapeType="1"/>
          </p:cNvSpPr>
          <p:nvPr/>
        </p:nvSpPr>
        <p:spPr bwMode="auto">
          <a:xfrm>
            <a:off x="5426075" y="233203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Rectangle 248"/>
          <p:cNvSpPr>
            <a:spLocks noChangeArrowheads="1"/>
          </p:cNvSpPr>
          <p:nvPr/>
        </p:nvSpPr>
        <p:spPr bwMode="auto">
          <a:xfrm>
            <a:off x="5426075" y="2293938"/>
            <a:ext cx="1198563" cy="263525"/>
          </a:xfrm>
          <a:prstGeom prst="rect">
            <a:avLst/>
          </a:prstGeom>
          <a:solidFill>
            <a:srgbClr val="B2B2B2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9234" name="Oval 249"/>
          <p:cNvSpPr>
            <a:spLocks noChangeArrowheads="1"/>
          </p:cNvSpPr>
          <p:nvPr/>
        </p:nvSpPr>
        <p:spPr bwMode="auto">
          <a:xfrm>
            <a:off x="5435600" y="2065338"/>
            <a:ext cx="1198563" cy="430212"/>
          </a:xfrm>
          <a:prstGeom prst="ellipse">
            <a:avLst/>
          </a:prstGeom>
          <a:solidFill>
            <a:srgbClr val="B2B2B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9219" name="Object 274"/>
          <p:cNvGraphicFramePr>
            <a:graphicFrameLocks noChangeAspect="1"/>
          </p:cNvGraphicFramePr>
          <p:nvPr/>
        </p:nvGraphicFramePr>
        <p:xfrm>
          <a:off x="7004050" y="1546225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Object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1546225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275"/>
          <p:cNvGraphicFramePr>
            <a:graphicFrameLocks noChangeAspect="1"/>
          </p:cNvGraphicFramePr>
          <p:nvPr/>
        </p:nvGraphicFramePr>
        <p:xfrm>
          <a:off x="965200" y="1565275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Object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565275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Line 276"/>
          <p:cNvSpPr>
            <a:spLocks noChangeShapeType="1"/>
          </p:cNvSpPr>
          <p:nvPr/>
        </p:nvSpPr>
        <p:spPr bwMode="auto">
          <a:xfrm>
            <a:off x="1590675" y="1971675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Line 277"/>
          <p:cNvSpPr>
            <a:spLocks noChangeShapeType="1"/>
          </p:cNvSpPr>
          <p:nvPr/>
        </p:nvSpPr>
        <p:spPr bwMode="auto">
          <a:xfrm flipV="1">
            <a:off x="1895475" y="2957513"/>
            <a:ext cx="195263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7" name="Line 278"/>
          <p:cNvSpPr>
            <a:spLocks noChangeShapeType="1"/>
          </p:cNvSpPr>
          <p:nvPr/>
        </p:nvSpPr>
        <p:spPr bwMode="auto">
          <a:xfrm>
            <a:off x="3514725" y="2390775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8" name="Line 279"/>
          <p:cNvSpPr>
            <a:spLocks noChangeShapeType="1"/>
          </p:cNvSpPr>
          <p:nvPr/>
        </p:nvSpPr>
        <p:spPr bwMode="auto">
          <a:xfrm flipV="1">
            <a:off x="5619750" y="2724150"/>
            <a:ext cx="142875" cy="657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9" name="Line 280"/>
          <p:cNvSpPr>
            <a:spLocks noChangeShapeType="1"/>
          </p:cNvSpPr>
          <p:nvPr/>
        </p:nvSpPr>
        <p:spPr bwMode="auto">
          <a:xfrm flipV="1">
            <a:off x="6591300" y="1952625"/>
            <a:ext cx="504825" cy="266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0" name="Line 284"/>
          <p:cNvSpPr>
            <a:spLocks noChangeShapeType="1"/>
          </p:cNvSpPr>
          <p:nvPr/>
        </p:nvSpPr>
        <p:spPr bwMode="auto">
          <a:xfrm flipH="1">
            <a:off x="2095500" y="1962150"/>
            <a:ext cx="0" cy="1000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1" name="Line 285"/>
          <p:cNvSpPr>
            <a:spLocks noChangeShapeType="1"/>
          </p:cNvSpPr>
          <p:nvPr/>
        </p:nvSpPr>
        <p:spPr bwMode="auto">
          <a:xfrm>
            <a:off x="2105025" y="2395538"/>
            <a:ext cx="200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2" name="Rectangle 287"/>
          <p:cNvSpPr>
            <a:spLocks noChangeArrowheads="1"/>
          </p:cNvSpPr>
          <p:nvPr/>
        </p:nvSpPr>
        <p:spPr bwMode="auto">
          <a:xfrm>
            <a:off x="3548063" y="21859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243" name="Rectangle 288"/>
          <p:cNvSpPr>
            <a:spLocks noChangeArrowheads="1"/>
          </p:cNvSpPr>
          <p:nvPr/>
        </p:nvSpPr>
        <p:spPr bwMode="auto">
          <a:xfrm>
            <a:off x="3709988" y="21859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244" name="Rectangle 289"/>
          <p:cNvSpPr>
            <a:spLocks noChangeArrowheads="1"/>
          </p:cNvSpPr>
          <p:nvPr/>
        </p:nvSpPr>
        <p:spPr bwMode="auto">
          <a:xfrm>
            <a:off x="3871913" y="21859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245" name="Rectangle 290"/>
          <p:cNvSpPr>
            <a:spLocks noChangeArrowheads="1"/>
          </p:cNvSpPr>
          <p:nvPr/>
        </p:nvSpPr>
        <p:spPr bwMode="auto">
          <a:xfrm>
            <a:off x="4033838" y="21859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246" name="Rectangle 291"/>
          <p:cNvSpPr>
            <a:spLocks noChangeArrowheads="1"/>
          </p:cNvSpPr>
          <p:nvPr/>
        </p:nvSpPr>
        <p:spPr bwMode="auto">
          <a:xfrm>
            <a:off x="4195763" y="21859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247" name="Rectangle 292"/>
          <p:cNvSpPr>
            <a:spLocks noChangeArrowheads="1"/>
          </p:cNvSpPr>
          <p:nvPr/>
        </p:nvSpPr>
        <p:spPr bwMode="auto">
          <a:xfrm>
            <a:off x="4567238" y="21859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248" name="Rectangle 293"/>
          <p:cNvSpPr>
            <a:spLocks noChangeArrowheads="1"/>
          </p:cNvSpPr>
          <p:nvPr/>
        </p:nvSpPr>
        <p:spPr bwMode="auto">
          <a:xfrm>
            <a:off x="5005388" y="218122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9249" name="Group 311"/>
          <p:cNvGrpSpPr>
            <a:grpSpLocks/>
          </p:cNvGrpSpPr>
          <p:nvPr/>
        </p:nvGrpSpPr>
        <p:grpSpPr bwMode="auto">
          <a:xfrm>
            <a:off x="2857500" y="2262188"/>
            <a:ext cx="633413" cy="200025"/>
            <a:chOff x="1800" y="1425"/>
            <a:chExt cx="399" cy="126"/>
          </a:xfrm>
        </p:grpSpPr>
        <p:sp>
          <p:nvSpPr>
            <p:cNvPr id="9297" name="Rectangle 294"/>
            <p:cNvSpPr>
              <a:spLocks noChangeArrowheads="1"/>
            </p:cNvSpPr>
            <p:nvPr/>
          </p:nvSpPr>
          <p:spPr bwMode="auto">
            <a:xfrm>
              <a:off x="1800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298" name="Rectangle 295"/>
            <p:cNvSpPr>
              <a:spLocks noChangeArrowheads="1"/>
            </p:cNvSpPr>
            <p:nvPr/>
          </p:nvSpPr>
          <p:spPr bwMode="auto">
            <a:xfrm>
              <a:off x="1902" y="142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299" name="Rectangle 296"/>
            <p:cNvSpPr>
              <a:spLocks noChangeArrowheads="1"/>
            </p:cNvSpPr>
            <p:nvPr/>
          </p:nvSpPr>
          <p:spPr bwMode="auto">
            <a:xfrm>
              <a:off x="2004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300" name="Rectangle 297"/>
            <p:cNvSpPr>
              <a:spLocks noChangeArrowheads="1"/>
            </p:cNvSpPr>
            <p:nvPr/>
          </p:nvSpPr>
          <p:spPr bwMode="auto">
            <a:xfrm>
              <a:off x="2106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9250" name="Rectangle 298"/>
          <p:cNvSpPr>
            <a:spLocks noChangeArrowheads="1"/>
          </p:cNvSpPr>
          <p:nvPr/>
        </p:nvSpPr>
        <p:spPr bwMode="auto">
          <a:xfrm>
            <a:off x="2128838" y="216217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251" name="Rectangle 299"/>
          <p:cNvSpPr>
            <a:spLocks noChangeArrowheads="1"/>
          </p:cNvSpPr>
          <p:nvPr/>
        </p:nvSpPr>
        <p:spPr bwMode="auto">
          <a:xfrm>
            <a:off x="1909763" y="2733675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252" name="Line 300"/>
          <p:cNvSpPr>
            <a:spLocks noChangeShapeType="1"/>
          </p:cNvSpPr>
          <p:nvPr/>
        </p:nvSpPr>
        <p:spPr bwMode="auto">
          <a:xfrm>
            <a:off x="2305050" y="2266950"/>
            <a:ext cx="2428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3" name="Line 301"/>
          <p:cNvSpPr>
            <a:spLocks noChangeShapeType="1"/>
          </p:cNvSpPr>
          <p:nvPr/>
        </p:nvSpPr>
        <p:spPr bwMode="auto">
          <a:xfrm flipV="1">
            <a:off x="1971675" y="2543175"/>
            <a:ext cx="0" cy="17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4" name="Line 302"/>
          <p:cNvSpPr>
            <a:spLocks noChangeShapeType="1"/>
          </p:cNvSpPr>
          <p:nvPr/>
        </p:nvSpPr>
        <p:spPr bwMode="auto">
          <a:xfrm>
            <a:off x="3929063" y="2076450"/>
            <a:ext cx="1062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5" name="Text Box 303"/>
          <p:cNvSpPr txBox="1">
            <a:spLocks noChangeArrowheads="1"/>
          </p:cNvSpPr>
          <p:nvPr/>
        </p:nvSpPr>
        <p:spPr bwMode="auto">
          <a:xfrm>
            <a:off x="612775" y="1589088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Comic Sans MS" pitchFamily="66" charset="0"/>
                <a:ea typeface="宋体" pitchFamily="2" charset="-122"/>
              </a:rPr>
              <a:t>A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9256" name="Text Box 304"/>
          <p:cNvSpPr txBox="1">
            <a:spLocks noChangeArrowheads="1"/>
          </p:cNvSpPr>
          <p:nvPr/>
        </p:nvSpPr>
        <p:spPr bwMode="auto">
          <a:xfrm>
            <a:off x="889000" y="2608263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latin typeface="Comic Sans MS" pitchFamily="66" charset="0"/>
                <a:ea typeface="宋体" pitchFamily="2" charset="-122"/>
              </a:rPr>
              <a:t>B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9257" name="Text Box 305"/>
          <p:cNvSpPr txBox="1">
            <a:spLocks noChangeArrowheads="1"/>
          </p:cNvSpPr>
          <p:nvPr/>
        </p:nvSpPr>
        <p:spPr bwMode="auto">
          <a:xfrm>
            <a:off x="6604000" y="1465263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omic Sans MS" pitchFamily="66" charset="0"/>
                <a:ea typeface="宋体" pitchFamily="2" charset="-122"/>
              </a:rPr>
              <a:t>C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9258" name="Text Box 308"/>
          <p:cNvSpPr txBox="1">
            <a:spLocks noChangeArrowheads="1"/>
          </p:cNvSpPr>
          <p:nvPr/>
        </p:nvSpPr>
        <p:spPr bwMode="auto">
          <a:xfrm>
            <a:off x="1612900" y="1312863"/>
            <a:ext cx="1314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Comic Sans MS" pitchFamily="66" charset="0"/>
                <a:ea typeface="宋体" pitchFamily="2" charset="-122"/>
              </a:rPr>
              <a:t>100 Mb/s</a:t>
            </a:r>
          </a:p>
          <a:p>
            <a:r>
              <a:rPr lang="en-US" altLang="zh-CN" sz="2000">
                <a:latin typeface="Comic Sans MS" pitchFamily="66" charset="0"/>
                <a:ea typeface="宋体" pitchFamily="2" charset="-122"/>
              </a:rPr>
              <a:t>Ethernet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9259" name="Text Box 309"/>
          <p:cNvSpPr txBox="1">
            <a:spLocks noChangeArrowheads="1"/>
          </p:cNvSpPr>
          <p:nvPr/>
        </p:nvSpPr>
        <p:spPr bwMode="auto">
          <a:xfrm>
            <a:off x="3756025" y="2427288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Comic Sans MS" pitchFamily="66" charset="0"/>
                <a:ea typeface="宋体" pitchFamily="2" charset="-122"/>
              </a:rPr>
              <a:t>1.5 Mb/s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9260" name="Text Box 310"/>
          <p:cNvSpPr txBox="1">
            <a:spLocks noChangeArrowheads="1"/>
          </p:cNvSpPr>
          <p:nvPr/>
        </p:nvSpPr>
        <p:spPr bwMode="auto">
          <a:xfrm>
            <a:off x="6022975" y="2994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9261" name="Rectangle 313"/>
          <p:cNvSpPr>
            <a:spLocks noChangeArrowheads="1"/>
          </p:cNvSpPr>
          <p:nvPr/>
        </p:nvSpPr>
        <p:spPr bwMode="auto">
          <a:xfrm>
            <a:off x="5467350" y="2205038"/>
            <a:ext cx="147638" cy="20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262" name="Rectangle 314"/>
          <p:cNvSpPr>
            <a:spLocks noChangeArrowheads="1"/>
          </p:cNvSpPr>
          <p:nvPr/>
        </p:nvSpPr>
        <p:spPr bwMode="auto">
          <a:xfrm>
            <a:off x="5629275" y="2205038"/>
            <a:ext cx="147638" cy="20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263" name="Rectangle 315"/>
          <p:cNvSpPr>
            <a:spLocks noChangeArrowheads="1"/>
          </p:cNvSpPr>
          <p:nvPr/>
        </p:nvSpPr>
        <p:spPr bwMode="auto">
          <a:xfrm>
            <a:off x="5791200" y="2205038"/>
            <a:ext cx="147638" cy="20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9264" name="Group 319"/>
          <p:cNvGrpSpPr>
            <a:grpSpLocks/>
          </p:cNvGrpSpPr>
          <p:nvPr/>
        </p:nvGrpSpPr>
        <p:grpSpPr bwMode="auto">
          <a:xfrm rot="-1962567">
            <a:off x="5715000" y="2424113"/>
            <a:ext cx="633413" cy="200025"/>
            <a:chOff x="4176" y="2211"/>
            <a:chExt cx="399" cy="126"/>
          </a:xfrm>
        </p:grpSpPr>
        <p:sp>
          <p:nvSpPr>
            <p:cNvPr id="9293" name="Rectangle 320"/>
            <p:cNvSpPr>
              <a:spLocks noChangeArrowheads="1"/>
            </p:cNvSpPr>
            <p:nvPr/>
          </p:nvSpPr>
          <p:spPr bwMode="auto">
            <a:xfrm>
              <a:off x="4176" y="2211"/>
              <a:ext cx="93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294" name="Rectangle 321"/>
            <p:cNvSpPr>
              <a:spLocks noChangeArrowheads="1"/>
            </p:cNvSpPr>
            <p:nvPr/>
          </p:nvSpPr>
          <p:spPr bwMode="auto">
            <a:xfrm>
              <a:off x="4278" y="2211"/>
              <a:ext cx="93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295" name="Rectangle 322"/>
            <p:cNvSpPr>
              <a:spLocks noChangeArrowheads="1"/>
            </p:cNvSpPr>
            <p:nvPr/>
          </p:nvSpPr>
          <p:spPr bwMode="auto">
            <a:xfrm>
              <a:off x="4380" y="2211"/>
              <a:ext cx="93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296" name="Rectangle 323"/>
            <p:cNvSpPr>
              <a:spLocks noChangeArrowheads="1"/>
            </p:cNvSpPr>
            <p:nvPr/>
          </p:nvSpPr>
          <p:spPr bwMode="auto">
            <a:xfrm>
              <a:off x="4482" y="2211"/>
              <a:ext cx="93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9265" name="Group 331"/>
          <p:cNvGrpSpPr>
            <a:grpSpLocks/>
          </p:cNvGrpSpPr>
          <p:nvPr/>
        </p:nvGrpSpPr>
        <p:grpSpPr bwMode="auto">
          <a:xfrm>
            <a:off x="3679825" y="3341688"/>
            <a:ext cx="3117850" cy="1471612"/>
            <a:chOff x="1646" y="2009"/>
            <a:chExt cx="1964" cy="927"/>
          </a:xfrm>
        </p:grpSpPr>
        <p:graphicFrame>
          <p:nvGraphicFramePr>
            <p:cNvPr id="9221" name="Object 11"/>
            <p:cNvGraphicFramePr>
              <a:graphicFrameLocks noChangeAspect="1"/>
            </p:cNvGraphicFramePr>
            <p:nvPr/>
          </p:nvGraphicFramePr>
          <p:xfrm>
            <a:off x="2960" y="2600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6" name="Clip" r:id="rId7" imgW="1305000" imgH="1085760" progId="">
                    <p:embed/>
                  </p:oleObj>
                </mc:Choice>
                <mc:Fallback>
                  <p:oleObj name="Clip" r:id="rId7" imgW="1305000" imgH="1085760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0" y="2600"/>
                          <a:ext cx="40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70" name="Group 259"/>
            <p:cNvGrpSpPr>
              <a:grpSpLocks/>
            </p:cNvGrpSpPr>
            <p:nvPr/>
          </p:nvGrpSpPr>
          <p:grpSpPr bwMode="auto">
            <a:xfrm>
              <a:off x="2428" y="1839"/>
              <a:ext cx="761" cy="590"/>
              <a:chOff x="1462" y="1113"/>
              <a:chExt cx="761" cy="590"/>
            </a:xfrm>
          </p:grpSpPr>
          <p:sp>
            <p:nvSpPr>
              <p:cNvPr id="9280" name="Oval 260"/>
              <p:cNvSpPr>
                <a:spLocks noChangeArrowheads="1"/>
              </p:cNvSpPr>
              <p:nvPr/>
            </p:nvSpPr>
            <p:spPr bwMode="auto">
              <a:xfrm>
                <a:off x="1462" y="1470"/>
                <a:ext cx="755" cy="233"/>
              </a:xfrm>
              <a:prstGeom prst="ellipse">
                <a:avLst/>
              </a:prstGeom>
              <a:solidFill>
                <a:srgbClr val="B2B2B2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281" name="Line 261"/>
              <p:cNvSpPr>
                <a:spLocks noChangeShapeType="1"/>
              </p:cNvSpPr>
              <p:nvPr/>
            </p:nvSpPr>
            <p:spPr bwMode="auto">
              <a:xfrm>
                <a:off x="1462" y="1451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2" name="Rectangle 262"/>
              <p:cNvSpPr>
                <a:spLocks noChangeArrowheads="1"/>
              </p:cNvSpPr>
              <p:nvPr/>
            </p:nvSpPr>
            <p:spPr bwMode="auto">
              <a:xfrm>
                <a:off x="1462" y="1427"/>
                <a:ext cx="755" cy="166"/>
              </a:xfrm>
              <a:prstGeom prst="rect">
                <a:avLst/>
              </a:prstGeom>
              <a:solidFill>
                <a:srgbClr val="B2B2B2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283" name="Oval 263"/>
              <p:cNvSpPr>
                <a:spLocks noChangeArrowheads="1"/>
              </p:cNvSpPr>
              <p:nvPr/>
            </p:nvSpPr>
            <p:spPr bwMode="auto">
              <a:xfrm>
                <a:off x="1468" y="1283"/>
                <a:ext cx="755" cy="271"/>
              </a:xfrm>
              <a:prstGeom prst="ellipse">
                <a:avLst/>
              </a:prstGeom>
              <a:solidFill>
                <a:srgbClr val="B2B2B2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9284" name="Group 264"/>
              <p:cNvGrpSpPr>
                <a:grpSpLocks/>
              </p:cNvGrpSpPr>
              <p:nvPr/>
            </p:nvGrpSpPr>
            <p:grpSpPr bwMode="auto">
              <a:xfrm>
                <a:off x="1686" y="1113"/>
                <a:ext cx="314" cy="427"/>
                <a:chOff x="2208" y="2021"/>
                <a:chExt cx="176" cy="395"/>
              </a:xfrm>
            </p:grpSpPr>
            <p:grpSp>
              <p:nvGrpSpPr>
                <p:cNvPr id="9285" name="Group 265"/>
                <p:cNvGrpSpPr>
                  <a:grpSpLocks/>
                </p:cNvGrpSpPr>
                <p:nvPr/>
              </p:nvGrpSpPr>
              <p:grpSpPr bwMode="auto">
                <a:xfrm>
                  <a:off x="2208" y="2021"/>
                  <a:ext cx="176" cy="49"/>
                  <a:chOff x="2848" y="848"/>
                  <a:chExt cx="140" cy="98"/>
                </a:xfrm>
              </p:grpSpPr>
              <p:sp>
                <p:nvSpPr>
                  <p:cNvPr id="9290" name="Line 2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91" name="Line 267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92" name="Line 268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286" name="Group 269"/>
                <p:cNvGrpSpPr>
                  <a:grpSpLocks/>
                </p:cNvGrpSpPr>
                <p:nvPr/>
              </p:nvGrpSpPr>
              <p:grpSpPr bwMode="auto">
                <a:xfrm flipV="1">
                  <a:off x="2208" y="2367"/>
                  <a:ext cx="176" cy="49"/>
                  <a:chOff x="2848" y="848"/>
                  <a:chExt cx="140" cy="98"/>
                </a:xfrm>
              </p:grpSpPr>
              <p:sp>
                <p:nvSpPr>
                  <p:cNvPr id="9287" name="Line 2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88" name="Line 271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89" name="Line 272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aphicFrame>
          <p:nvGraphicFramePr>
            <p:cNvPr id="9222" name="Object 273"/>
            <p:cNvGraphicFramePr>
              <a:graphicFrameLocks noChangeAspect="1"/>
            </p:cNvGraphicFramePr>
            <p:nvPr/>
          </p:nvGraphicFramePr>
          <p:xfrm>
            <a:off x="1874" y="2546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7" name="Clip" r:id="rId8" imgW="1305000" imgH="1085760" progId="">
                    <p:embed/>
                  </p:oleObj>
                </mc:Choice>
                <mc:Fallback>
                  <p:oleObj name="Clip" r:id="rId8" imgW="1305000" imgH="1085760" progId="">
                    <p:embed/>
                    <p:pic>
                      <p:nvPicPr>
                        <p:cNvPr id="0" name="Object 2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4" y="2546"/>
                          <a:ext cx="40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71" name="Line 281"/>
            <p:cNvSpPr>
              <a:spLocks noChangeShapeType="1"/>
            </p:cNvSpPr>
            <p:nvPr/>
          </p:nvSpPr>
          <p:spPr bwMode="auto">
            <a:xfrm flipV="1">
              <a:off x="2214" y="2370"/>
              <a:ext cx="294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2" name="Line 283"/>
            <p:cNvSpPr>
              <a:spLocks noChangeShapeType="1"/>
            </p:cNvSpPr>
            <p:nvPr/>
          </p:nvSpPr>
          <p:spPr bwMode="auto">
            <a:xfrm flipH="1" flipV="1">
              <a:off x="2964" y="2406"/>
              <a:ext cx="21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3" name="Text Box 306"/>
            <p:cNvSpPr txBox="1">
              <a:spLocks noChangeArrowheads="1"/>
            </p:cNvSpPr>
            <p:nvPr/>
          </p:nvSpPr>
          <p:spPr bwMode="auto">
            <a:xfrm>
              <a:off x="1646" y="254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mic Sans MS" pitchFamily="66" charset="0"/>
                  <a:ea typeface="宋体" pitchFamily="2" charset="-122"/>
                </a:rPr>
                <a:t>D</a:t>
              </a:r>
              <a:endParaRPr lang="en-US" altLang="zh-CN">
                <a:solidFill>
                  <a:schemeClr val="accent1"/>
                </a:solidFill>
                <a:ea typeface="宋体" pitchFamily="2" charset="-122"/>
              </a:endParaRPr>
            </a:p>
          </p:txBody>
        </p:sp>
        <p:sp>
          <p:nvSpPr>
            <p:cNvPr id="9274" name="Text Box 307"/>
            <p:cNvSpPr txBox="1">
              <a:spLocks noChangeArrowheads="1"/>
            </p:cNvSpPr>
            <p:nvPr/>
          </p:nvSpPr>
          <p:spPr bwMode="auto">
            <a:xfrm>
              <a:off x="3374" y="2591"/>
              <a:ext cx="2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mic Sans MS" pitchFamily="66" charset="0"/>
                  <a:ea typeface="宋体" pitchFamily="2" charset="-122"/>
                </a:rPr>
                <a:t>E</a:t>
              </a:r>
              <a:endParaRPr lang="en-US" altLang="zh-CN">
                <a:solidFill>
                  <a:schemeClr val="accent1"/>
                </a:solidFill>
                <a:ea typeface="宋体" pitchFamily="2" charset="-122"/>
              </a:endParaRPr>
            </a:p>
          </p:txBody>
        </p:sp>
        <p:grpSp>
          <p:nvGrpSpPr>
            <p:cNvPr id="9275" name="Group 324"/>
            <p:cNvGrpSpPr>
              <a:grpSpLocks/>
            </p:cNvGrpSpPr>
            <p:nvPr/>
          </p:nvGrpSpPr>
          <p:grpSpPr bwMode="auto">
            <a:xfrm rot="-2018696">
              <a:off x="2734" y="2141"/>
              <a:ext cx="399" cy="126"/>
              <a:chOff x="4176" y="2211"/>
              <a:chExt cx="399" cy="126"/>
            </a:xfrm>
          </p:grpSpPr>
          <p:sp>
            <p:nvSpPr>
              <p:cNvPr id="9276" name="Rectangle 325"/>
              <p:cNvSpPr>
                <a:spLocks noChangeArrowheads="1"/>
              </p:cNvSpPr>
              <p:nvPr/>
            </p:nvSpPr>
            <p:spPr bwMode="auto">
              <a:xfrm>
                <a:off x="4176" y="2211"/>
                <a:ext cx="93" cy="1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277" name="Rectangle 326"/>
              <p:cNvSpPr>
                <a:spLocks noChangeArrowheads="1"/>
              </p:cNvSpPr>
              <p:nvPr/>
            </p:nvSpPr>
            <p:spPr bwMode="auto">
              <a:xfrm>
                <a:off x="4278" y="2211"/>
                <a:ext cx="93" cy="1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278" name="Rectangle 327"/>
              <p:cNvSpPr>
                <a:spLocks noChangeArrowheads="1"/>
              </p:cNvSpPr>
              <p:nvPr/>
            </p:nvSpPr>
            <p:spPr bwMode="auto">
              <a:xfrm>
                <a:off x="4380" y="2211"/>
                <a:ext cx="93" cy="1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279" name="Rectangle 328"/>
              <p:cNvSpPr>
                <a:spLocks noChangeArrowheads="1"/>
              </p:cNvSpPr>
              <p:nvPr/>
            </p:nvSpPr>
            <p:spPr bwMode="auto">
              <a:xfrm>
                <a:off x="4482" y="2211"/>
                <a:ext cx="93" cy="1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9266" name="Text Box 329"/>
          <p:cNvSpPr txBox="1">
            <a:spLocks noChangeArrowheads="1"/>
          </p:cNvSpPr>
          <p:nvPr/>
        </p:nvSpPr>
        <p:spPr bwMode="auto">
          <a:xfrm>
            <a:off x="3241675" y="1636713"/>
            <a:ext cx="294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statistical multiplexing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9267" name="Text Box 330"/>
          <p:cNvSpPr txBox="1">
            <a:spLocks noChangeArrowheads="1"/>
          </p:cNvSpPr>
          <p:nvPr/>
        </p:nvSpPr>
        <p:spPr bwMode="auto">
          <a:xfrm>
            <a:off x="1957388" y="2984500"/>
            <a:ext cx="2112962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>
                <a:latin typeface="Comic Sans MS" pitchFamily="66" charset="0"/>
                <a:ea typeface="宋体" pitchFamily="2" charset="-122"/>
              </a:rPr>
              <a:t>queue of packets</a:t>
            </a:r>
          </a:p>
          <a:p>
            <a:pPr algn="ctr"/>
            <a:r>
              <a:rPr lang="en-US" altLang="zh-CN" sz="1800">
                <a:latin typeface="Comic Sans MS" pitchFamily="66" charset="0"/>
                <a:ea typeface="宋体" pitchFamily="2" charset="-122"/>
              </a:rPr>
              <a:t>waiting for output</a:t>
            </a:r>
          </a:p>
          <a:p>
            <a:pPr algn="ctr"/>
            <a:r>
              <a:rPr lang="en-US" altLang="zh-CN" sz="1800">
                <a:latin typeface="Comic Sans MS" pitchFamily="66" charset="0"/>
                <a:ea typeface="宋体" pitchFamily="2" charset="-122"/>
              </a:rPr>
              <a:t>link</a:t>
            </a:r>
            <a:endParaRPr lang="en-US" altLang="zh-CN" sz="180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9268" name="Line 332"/>
          <p:cNvSpPr>
            <a:spLocks noChangeShapeType="1"/>
          </p:cNvSpPr>
          <p:nvPr/>
        </p:nvSpPr>
        <p:spPr bwMode="auto">
          <a:xfrm flipV="1">
            <a:off x="2890838" y="2514600"/>
            <a:ext cx="166687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69" name="矩形 92"/>
          <p:cNvSpPr>
            <a:spLocks noChangeArrowheads="1"/>
          </p:cNvSpPr>
          <p:nvPr/>
        </p:nvSpPr>
        <p:spPr bwMode="auto">
          <a:xfrm>
            <a:off x="290513" y="4876800"/>
            <a:ext cx="7543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Sequence of A &amp; B packets does not have fixed pattern, shared on demand </a:t>
            </a:r>
            <a:r>
              <a:rPr lang="en-US" altLang="zh-CN">
                <a:ea typeface="宋体" pitchFamily="2" charset="-122"/>
                <a:sym typeface="Monotype Sorts" pitchFamily="2" charset="2"/>
              </a:rPr>
              <a:t> </a:t>
            </a:r>
            <a:r>
              <a:rPr lang="en-US" altLang="zh-CN" b="1" i="1">
                <a:solidFill>
                  <a:srgbClr val="FF0000"/>
                </a:solidFill>
                <a:ea typeface="宋体" pitchFamily="2" charset="-122"/>
                <a:sym typeface="Monotype Sorts" pitchFamily="2" charset="2"/>
              </a:rPr>
              <a:t>statistical multiplexing</a:t>
            </a:r>
            <a:r>
              <a:rPr lang="en-US" altLang="zh-CN">
                <a:ea typeface="宋体" pitchFamily="2" charset="-122"/>
                <a:sym typeface="Monotype Sorts" pitchFamily="2" charset="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  <a:sym typeface="Monotype Sorts" pitchFamily="2" charset="2"/>
              </a:rPr>
              <a:t>TDM: each host gets same slot in revolving TDM frame.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997226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Packet-switching: store-and-forward </a:t>
            </a:r>
            <a:r>
              <a:rPr lang="zh-CN" altLang="en-US" dirty="0" smtClean="0">
                <a:ea typeface="宋体" pitchFamily="2" charset="-122"/>
              </a:rPr>
              <a:t>存储转发</a:t>
            </a:r>
          </a:p>
        </p:txBody>
      </p:sp>
      <p:sp>
        <p:nvSpPr>
          <p:cNvPr id="10245" name="内容占位符 2"/>
          <p:cNvSpPr>
            <a:spLocks noGrp="1"/>
          </p:cNvSpPr>
          <p:nvPr>
            <p:ph idx="1"/>
          </p:nvPr>
        </p:nvSpPr>
        <p:spPr>
          <a:xfrm>
            <a:off x="255588" y="2314575"/>
            <a:ext cx="8562975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Takes L/R seconds to transmit (push out) packet of L bits on to link of R bps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Entire packet must  arrive at router before it can be transmitted on next link: </a:t>
            </a:r>
            <a:r>
              <a:rPr lang="en-US" altLang="zh-CN" i="1" smtClean="0">
                <a:solidFill>
                  <a:srgbClr val="FF0000"/>
                </a:solidFill>
                <a:ea typeface="宋体" pitchFamily="2" charset="-122"/>
              </a:rPr>
              <a:t>store and forward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delay = 3L/R (assuming zero propagation delay)</a:t>
            </a:r>
            <a:endParaRPr lang="en-US" altLang="zh-CN" i="1" smtClean="0">
              <a:solidFill>
                <a:srgbClr val="FF0000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u="sng" smtClean="0">
                <a:solidFill>
                  <a:srgbClr val="FF0000"/>
                </a:solidFill>
                <a:ea typeface="宋体" pitchFamily="2" charset="-122"/>
              </a:rPr>
              <a:t>Example:</a:t>
            </a:r>
            <a:endParaRPr lang="en-US" altLang="zh-CN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L = 7.5 Mbits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R = 1.5 Mbps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delay = 15 sec</a:t>
            </a: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10246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247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6CC47F9E-C066-413C-8F96-F0CC87175BE4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10248" name="Line 6"/>
          <p:cNvSpPr>
            <a:spLocks noChangeShapeType="1"/>
          </p:cNvSpPr>
          <p:nvPr/>
        </p:nvSpPr>
        <p:spPr bwMode="auto">
          <a:xfrm>
            <a:off x="2643188" y="1744663"/>
            <a:ext cx="3095625" cy="7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42" name="Object 7"/>
          <p:cNvGraphicFramePr>
            <a:graphicFrameLocks noChangeAspect="1"/>
          </p:cNvGraphicFramePr>
          <p:nvPr/>
        </p:nvGraphicFramePr>
        <p:xfrm>
          <a:off x="2038074" y="1376087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074" y="1376087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8"/>
          <p:cNvGraphicFramePr>
            <a:graphicFrameLocks noChangeAspect="1"/>
          </p:cNvGraphicFramePr>
          <p:nvPr/>
        </p:nvGraphicFramePr>
        <p:xfrm>
          <a:off x="5662613" y="1425575"/>
          <a:ext cx="6461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613" y="1425575"/>
                        <a:ext cx="6461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9" name="Group 9"/>
          <p:cNvGrpSpPr>
            <a:grpSpLocks/>
          </p:cNvGrpSpPr>
          <p:nvPr/>
        </p:nvGrpSpPr>
        <p:grpSpPr bwMode="auto">
          <a:xfrm>
            <a:off x="3476625" y="1585913"/>
            <a:ext cx="568325" cy="284162"/>
            <a:chOff x="3824" y="1708"/>
            <a:chExt cx="358" cy="378"/>
          </a:xfrm>
        </p:grpSpPr>
        <p:sp>
          <p:nvSpPr>
            <p:cNvPr id="10268" name="Oval 10"/>
            <p:cNvSpPr>
              <a:spLocks noChangeArrowheads="1"/>
            </p:cNvSpPr>
            <p:nvPr/>
          </p:nvSpPr>
          <p:spPr bwMode="auto">
            <a:xfrm>
              <a:off x="3827" y="1918"/>
              <a:ext cx="355" cy="9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269" name="Line 11"/>
            <p:cNvSpPr>
              <a:spLocks noChangeShapeType="1"/>
            </p:cNvSpPr>
            <p:nvPr/>
          </p:nvSpPr>
          <p:spPr bwMode="auto">
            <a:xfrm>
              <a:off x="3827" y="191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0" name="Line 12"/>
            <p:cNvSpPr>
              <a:spLocks noChangeShapeType="1"/>
            </p:cNvSpPr>
            <p:nvPr/>
          </p:nvSpPr>
          <p:spPr bwMode="auto">
            <a:xfrm>
              <a:off x="4182" y="191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1" name="Rectangle 13"/>
            <p:cNvSpPr>
              <a:spLocks noChangeArrowheads="1"/>
            </p:cNvSpPr>
            <p:nvPr/>
          </p:nvSpPr>
          <p:spPr bwMode="auto">
            <a:xfrm>
              <a:off x="3827" y="1910"/>
              <a:ext cx="352" cy="60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272" name="Oval 14"/>
            <p:cNvSpPr>
              <a:spLocks noChangeArrowheads="1"/>
            </p:cNvSpPr>
            <p:nvPr/>
          </p:nvSpPr>
          <p:spPr bwMode="auto">
            <a:xfrm>
              <a:off x="3824" y="1838"/>
              <a:ext cx="355" cy="11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rgbClr val="FFFF00"/>
                </a:solidFill>
                <a:ea typeface="宋体" pitchFamily="2" charset="-122"/>
              </a:endParaRPr>
            </a:p>
          </p:txBody>
        </p:sp>
        <p:grpSp>
          <p:nvGrpSpPr>
            <p:cNvPr id="10273" name="Group 15"/>
            <p:cNvGrpSpPr>
              <a:grpSpLocks/>
            </p:cNvGrpSpPr>
            <p:nvPr/>
          </p:nvGrpSpPr>
          <p:grpSpPr bwMode="auto">
            <a:xfrm>
              <a:off x="3910" y="1708"/>
              <a:ext cx="176" cy="49"/>
              <a:chOff x="2848" y="848"/>
              <a:chExt cx="140" cy="98"/>
            </a:xfrm>
          </p:grpSpPr>
          <p:sp>
            <p:nvSpPr>
              <p:cNvPr id="10278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9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0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74" name="Group 19"/>
            <p:cNvGrpSpPr>
              <a:grpSpLocks/>
            </p:cNvGrpSpPr>
            <p:nvPr/>
          </p:nvGrpSpPr>
          <p:grpSpPr bwMode="auto">
            <a:xfrm flipV="1">
              <a:off x="3910" y="2037"/>
              <a:ext cx="176" cy="49"/>
              <a:chOff x="2848" y="848"/>
              <a:chExt cx="140" cy="98"/>
            </a:xfrm>
          </p:grpSpPr>
          <p:sp>
            <p:nvSpPr>
              <p:cNvPr id="10275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6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7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250" name="Group 23"/>
          <p:cNvGrpSpPr>
            <a:grpSpLocks/>
          </p:cNvGrpSpPr>
          <p:nvPr/>
        </p:nvGrpSpPr>
        <p:grpSpPr bwMode="auto">
          <a:xfrm>
            <a:off x="4532313" y="1644650"/>
            <a:ext cx="568325" cy="174625"/>
            <a:chOff x="3824" y="1838"/>
            <a:chExt cx="358" cy="179"/>
          </a:xfrm>
        </p:grpSpPr>
        <p:sp>
          <p:nvSpPr>
            <p:cNvPr id="10255" name="Oval 24"/>
            <p:cNvSpPr>
              <a:spLocks noChangeArrowheads="1"/>
            </p:cNvSpPr>
            <p:nvPr/>
          </p:nvSpPr>
          <p:spPr bwMode="auto">
            <a:xfrm>
              <a:off x="3827" y="1918"/>
              <a:ext cx="355" cy="9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256" name="Line 25"/>
            <p:cNvSpPr>
              <a:spLocks noChangeShapeType="1"/>
            </p:cNvSpPr>
            <p:nvPr/>
          </p:nvSpPr>
          <p:spPr bwMode="auto">
            <a:xfrm>
              <a:off x="3827" y="191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Line 26"/>
            <p:cNvSpPr>
              <a:spLocks noChangeShapeType="1"/>
            </p:cNvSpPr>
            <p:nvPr/>
          </p:nvSpPr>
          <p:spPr bwMode="auto">
            <a:xfrm>
              <a:off x="4182" y="191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8" name="Rectangle 27"/>
            <p:cNvSpPr>
              <a:spLocks noChangeArrowheads="1"/>
            </p:cNvSpPr>
            <p:nvPr/>
          </p:nvSpPr>
          <p:spPr bwMode="auto">
            <a:xfrm>
              <a:off x="3827" y="1910"/>
              <a:ext cx="352" cy="60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259" name="Oval 28"/>
            <p:cNvSpPr>
              <a:spLocks noChangeArrowheads="1"/>
            </p:cNvSpPr>
            <p:nvPr/>
          </p:nvSpPr>
          <p:spPr bwMode="auto">
            <a:xfrm>
              <a:off x="3824" y="1838"/>
              <a:ext cx="355" cy="11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rgbClr val="FFFF00"/>
                </a:solidFill>
                <a:ea typeface="宋体" pitchFamily="2" charset="-122"/>
              </a:endParaRPr>
            </a:p>
          </p:txBody>
        </p:sp>
        <p:grpSp>
          <p:nvGrpSpPr>
            <p:cNvPr id="10260" name="Group 29"/>
            <p:cNvGrpSpPr>
              <a:grpSpLocks/>
            </p:cNvGrpSpPr>
            <p:nvPr/>
          </p:nvGrpSpPr>
          <p:grpSpPr bwMode="auto">
            <a:xfrm>
              <a:off x="3910" y="1708"/>
              <a:ext cx="176" cy="49"/>
              <a:chOff x="2848" y="848"/>
              <a:chExt cx="140" cy="98"/>
            </a:xfrm>
          </p:grpSpPr>
          <p:sp>
            <p:nvSpPr>
              <p:cNvPr id="10265" name="Line 3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6" name="Line 3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7" name="Line 3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61" name="Group 33"/>
            <p:cNvGrpSpPr>
              <a:grpSpLocks/>
            </p:cNvGrpSpPr>
            <p:nvPr/>
          </p:nvGrpSpPr>
          <p:grpSpPr bwMode="auto">
            <a:xfrm flipV="1">
              <a:off x="3910" y="2037"/>
              <a:ext cx="176" cy="49"/>
              <a:chOff x="2848" y="848"/>
              <a:chExt cx="140" cy="98"/>
            </a:xfrm>
          </p:grpSpPr>
          <p:sp>
            <p:nvSpPr>
              <p:cNvPr id="10262" name="Line 3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3" name="Line 3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4" name="Line 3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51" name="Text Box 37"/>
          <p:cNvSpPr txBox="1">
            <a:spLocks noChangeArrowheads="1"/>
          </p:cNvSpPr>
          <p:nvPr/>
        </p:nvSpPr>
        <p:spPr bwMode="auto">
          <a:xfrm>
            <a:off x="2849563" y="1719263"/>
            <a:ext cx="3444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Comic Sans MS" pitchFamily="66" charset="0"/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252" name="Text Box 38"/>
          <p:cNvSpPr txBox="1">
            <a:spLocks noChangeArrowheads="1"/>
          </p:cNvSpPr>
          <p:nvPr/>
        </p:nvSpPr>
        <p:spPr bwMode="auto">
          <a:xfrm>
            <a:off x="4022725" y="1703388"/>
            <a:ext cx="344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Comic Sans MS" pitchFamily="66" charset="0"/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253" name="Text Box 39"/>
          <p:cNvSpPr txBox="1">
            <a:spLocks noChangeArrowheads="1"/>
          </p:cNvSpPr>
          <p:nvPr/>
        </p:nvSpPr>
        <p:spPr bwMode="auto">
          <a:xfrm>
            <a:off x="5202238" y="1709738"/>
            <a:ext cx="3444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Comic Sans MS" pitchFamily="66" charset="0"/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254" name="Rectangle 40"/>
          <p:cNvSpPr>
            <a:spLocks noChangeArrowheads="1"/>
          </p:cNvSpPr>
          <p:nvPr/>
        </p:nvSpPr>
        <p:spPr bwMode="auto">
          <a:xfrm>
            <a:off x="2476500" y="1395413"/>
            <a:ext cx="485775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Comic Sans MS" pitchFamily="66" charset="0"/>
                <a:ea typeface="宋体" pitchFamily="2" charset="-122"/>
              </a:rPr>
              <a:t>L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Store and forwarding:</a:t>
            </a:r>
            <a:r>
              <a:rPr lang="zh-CN" altLang="en-US" dirty="0" smtClean="0"/>
              <a:t>存储转发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报文交换与分组交换均采用存储</a:t>
            </a:r>
            <a:r>
              <a:rPr lang="en-US" altLang="zh-CN" dirty="0" smtClean="0"/>
              <a:t>-</a:t>
            </a:r>
            <a:r>
              <a:rPr lang="zh-CN" altLang="en-US" dirty="0" smtClean="0"/>
              <a:t>转发交换方式  </a:t>
            </a:r>
            <a:endParaRPr lang="en-US" altLang="zh-CN" dirty="0" smtClean="0"/>
          </a:p>
          <a:p>
            <a:r>
              <a:rPr lang="zh-CN" altLang="en-US" dirty="0" smtClean="0"/>
              <a:t>区别： 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报文交换以完整报文进行“存储</a:t>
            </a:r>
            <a:r>
              <a:rPr lang="en-US" altLang="zh-CN" dirty="0" smtClean="0"/>
              <a:t>-</a:t>
            </a:r>
            <a:r>
              <a:rPr lang="zh-CN" altLang="en-US" dirty="0" smtClean="0"/>
              <a:t>转发” 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分组交换以较小的分组进行“存储</a:t>
            </a:r>
            <a:r>
              <a:rPr lang="en-US" altLang="zh-CN" dirty="0" smtClean="0"/>
              <a:t>-</a:t>
            </a:r>
            <a:r>
              <a:rPr lang="zh-CN" altLang="en-US" dirty="0" smtClean="0"/>
              <a:t>转发”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1-</a:t>
            </a:r>
            <a:fld id="{6C316796-0AC5-4A34-943A-53203A69B84A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What is the Internet?</a:t>
            </a:r>
          </a:p>
          <a:p>
            <a:r>
              <a:rPr lang="en-US" altLang="zh-CN" dirty="0"/>
              <a:t>1.2 Network edge</a:t>
            </a:r>
          </a:p>
          <a:p>
            <a:r>
              <a:rPr lang="en-US" altLang="zh-CN" dirty="0"/>
              <a:t>1.3 Network core</a:t>
            </a:r>
          </a:p>
          <a:p>
            <a:r>
              <a:rPr lang="en-US" altLang="zh-CN" dirty="0"/>
              <a:t>1.4 </a:t>
            </a:r>
            <a:r>
              <a:rPr lang="en-US" altLang="zh-CN" dirty="0">
                <a:solidFill>
                  <a:srgbClr val="FF0000"/>
                </a:solidFill>
              </a:rPr>
              <a:t>Network access and physical media</a:t>
            </a:r>
          </a:p>
          <a:p>
            <a:r>
              <a:rPr lang="en-US" altLang="zh-CN" dirty="0"/>
              <a:t>1.5 Internet structure and ISPs </a:t>
            </a:r>
          </a:p>
          <a:p>
            <a:r>
              <a:rPr lang="en-US" altLang="zh-CN" dirty="0"/>
              <a:t>1.6 Delay &amp; loss in packet-switched networks</a:t>
            </a:r>
          </a:p>
          <a:p>
            <a:r>
              <a:rPr lang="en-US" altLang="zh-CN" dirty="0"/>
              <a:t>1.7 Protocol layers, service models</a:t>
            </a:r>
          </a:p>
          <a:p>
            <a:r>
              <a:rPr lang="en-US" altLang="zh-CN" dirty="0"/>
              <a:t>1.8 History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1-</a:t>
            </a:r>
            <a:fld id="{6C316796-0AC5-4A34-943A-53203A69B84A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155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391" y="228600"/>
            <a:ext cx="8695593" cy="764931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Access networks and </a:t>
            </a:r>
            <a:r>
              <a:rPr lang="en-US" altLang="zh-CN" dirty="0" err="1" smtClean="0">
                <a:ea typeface="宋体" charset="-122"/>
              </a:rPr>
              <a:t>physicalmedia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392" y="931984"/>
            <a:ext cx="4870939" cy="4648200"/>
          </a:xfrm>
        </p:spPr>
        <p:txBody>
          <a:bodyPr/>
          <a:lstStyle/>
          <a:p>
            <a:r>
              <a:rPr lang="en-US" altLang="zh-CN" dirty="0"/>
              <a:t>Q: How to connect end systems to edge router?</a:t>
            </a:r>
          </a:p>
          <a:p>
            <a:r>
              <a:rPr lang="en-US" altLang="zh-CN" dirty="0"/>
              <a:t>residential access nets</a:t>
            </a:r>
          </a:p>
          <a:p>
            <a:r>
              <a:rPr lang="en-US" altLang="zh-CN" dirty="0"/>
              <a:t>institutional access networks (school, company)</a:t>
            </a:r>
          </a:p>
          <a:p>
            <a:r>
              <a:rPr lang="en-US" altLang="zh-CN" dirty="0"/>
              <a:t>mobile access networks</a:t>
            </a:r>
          </a:p>
          <a:p>
            <a:r>
              <a:rPr lang="en-US" altLang="zh-CN" dirty="0"/>
              <a:t>Keep in mind: </a:t>
            </a:r>
          </a:p>
          <a:p>
            <a:r>
              <a:rPr lang="en-US" altLang="zh-CN" dirty="0"/>
              <a:t>bandwidth (bits per second) of access network?</a:t>
            </a:r>
          </a:p>
          <a:p>
            <a:r>
              <a:rPr lang="en-US" altLang="zh-CN" dirty="0"/>
              <a:t>shared or dedicated?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1-</a:t>
            </a:r>
            <a:fld id="{6C316796-0AC5-4A34-943A-53203A69B84A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251" y="1489808"/>
            <a:ext cx="4005263" cy="431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370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Residential access: point to point access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08" y="1283677"/>
            <a:ext cx="8352692" cy="4648200"/>
          </a:xfrm>
        </p:spPr>
        <p:txBody>
          <a:bodyPr/>
          <a:lstStyle/>
          <a:p>
            <a:r>
              <a:rPr lang="en-US" altLang="zh-CN" sz="2400" dirty="0"/>
              <a:t>Dialup via modem</a:t>
            </a:r>
          </a:p>
          <a:p>
            <a:r>
              <a:rPr lang="en-US" altLang="zh-CN" sz="2400" dirty="0"/>
              <a:t>up to 56Kbps direct access to router (often less)</a:t>
            </a:r>
          </a:p>
          <a:p>
            <a:r>
              <a:rPr lang="en-US" altLang="zh-CN" sz="2400" dirty="0"/>
              <a:t>Can’t surf and phone at same time: can’t be “always on”</a:t>
            </a:r>
          </a:p>
          <a:p>
            <a:r>
              <a:rPr lang="en-US" altLang="zh-CN" sz="2400" dirty="0"/>
              <a:t>ADSL: asymmetric digital subscriber line</a:t>
            </a:r>
          </a:p>
          <a:p>
            <a:r>
              <a:rPr lang="en-US" altLang="zh-CN" sz="2400" dirty="0"/>
              <a:t>up to 1 Mbps upstream (today typically &lt; 256 kbps)</a:t>
            </a:r>
          </a:p>
          <a:p>
            <a:r>
              <a:rPr lang="en-US" altLang="zh-CN" sz="2400" dirty="0"/>
              <a:t>up to 8 Mbps downstream (today typically &lt; 1 Mbps)</a:t>
            </a:r>
          </a:p>
          <a:p>
            <a:r>
              <a:rPr lang="en-US" altLang="zh-CN" sz="2400" dirty="0"/>
              <a:t>FDM:</a:t>
            </a:r>
            <a:r>
              <a:rPr lang="en-US" altLang="zh-CN" dirty="0"/>
              <a:t> </a:t>
            </a:r>
            <a:r>
              <a:rPr lang="en-US" altLang="zh-CN" sz="1800" dirty="0"/>
              <a:t>50 kHz - 1 MHz for downstream</a:t>
            </a:r>
          </a:p>
          <a:p>
            <a:r>
              <a:rPr lang="en-US" altLang="zh-CN" sz="1800" dirty="0"/>
              <a:t>               4 kHz - 50 kHz for upstream</a:t>
            </a:r>
          </a:p>
          <a:p>
            <a:r>
              <a:rPr lang="en-US" altLang="zh-CN" sz="1800" dirty="0"/>
              <a:t>               0 kHz - 4 kHz for ordinary telephone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1-</a:t>
            </a:r>
            <a:fld id="{6C316796-0AC5-4A34-943A-53203A69B84A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874" y="4141177"/>
            <a:ext cx="256698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582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523" y="228600"/>
            <a:ext cx="7989277" cy="11430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Residential access: cable modems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HFC: hybrid fiber coax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asymmetric: up to 30Mbps downstream, 2 Mbps upstream</a:t>
            </a:r>
          </a:p>
          <a:p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network</a:t>
            </a:r>
            <a:r>
              <a:rPr lang="en-US" altLang="zh-CN" sz="2400" dirty="0">
                <a:ea typeface="宋体" charset="-122"/>
              </a:rPr>
              <a:t> of cable and fiber attaches homes to ISP router</a:t>
            </a:r>
          </a:p>
          <a:p>
            <a:pPr lvl="1"/>
            <a:r>
              <a:rPr lang="en-US" altLang="zh-CN" dirty="0">
                <a:ea typeface="宋体" charset="-122"/>
              </a:rPr>
              <a:t>homes share access to router 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400" dirty="0">
                <a:ea typeface="宋体" charset="-122"/>
              </a:rPr>
              <a:t>deployment: available via cable TV companies</a:t>
            </a:r>
            <a:endParaRPr lang="en-US" altLang="zh-CN" sz="2400" dirty="0">
              <a:solidFill>
                <a:schemeClr val="accent2"/>
              </a:solidFill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1-</a:t>
            </a:r>
            <a:fld id="{6C316796-0AC5-4A34-943A-53203A69B84A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1078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Residential access: cable modems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1-</a:t>
            </a:r>
            <a:fld id="{6C316796-0AC5-4A34-943A-53203A69B84A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6" name="Picture 5" descr="transpor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812" y="1600200"/>
            <a:ext cx="63335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3017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Cable Network Architecture: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1-</a:t>
            </a:r>
            <a:fld id="{6C316796-0AC5-4A34-943A-53203A69B84A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pic>
        <p:nvPicPr>
          <p:cNvPr id="6" name="Picture 3" descr="house_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0" y="3873500"/>
            <a:ext cx="10191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house_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13" y="4308475"/>
            <a:ext cx="10191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house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338" y="4064000"/>
            <a:ext cx="1000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916363" y="4227513"/>
            <a:ext cx="255587" cy="633412"/>
            <a:chOff x="2055" y="2297"/>
            <a:chExt cx="161" cy="399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 rot="-5400000">
              <a:off x="1862" y="2487"/>
              <a:ext cx="39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056" y="2297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pic>
        <p:nvPicPr>
          <p:cNvPr id="12" name="Picture 9" descr="house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4076700"/>
            <a:ext cx="1000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 descr="house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8" y="5334000"/>
            <a:ext cx="1000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 descr="house_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3" y="5070475"/>
            <a:ext cx="10191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 descr="house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838" y="5524500"/>
            <a:ext cx="1000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3"/>
          <p:cNvGrpSpPr>
            <a:grpSpLocks/>
          </p:cNvGrpSpPr>
          <p:nvPr/>
        </p:nvGrpSpPr>
        <p:grpSpPr bwMode="auto">
          <a:xfrm flipV="1">
            <a:off x="6770688" y="4906963"/>
            <a:ext cx="255587" cy="820737"/>
            <a:chOff x="2459" y="2251"/>
            <a:chExt cx="161" cy="517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 rot="-5400000">
              <a:off x="2214" y="2496"/>
              <a:ext cx="51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460" y="2251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 flipV="1">
            <a:off x="5529263" y="4887913"/>
            <a:ext cx="255587" cy="379412"/>
            <a:chOff x="2315" y="2599"/>
            <a:chExt cx="161" cy="239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 rot="-5400000">
              <a:off x="2202" y="2705"/>
              <a:ext cx="23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316" y="2599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 flipV="1">
            <a:off x="4094163" y="4900613"/>
            <a:ext cx="255587" cy="633412"/>
            <a:chOff x="2055" y="2297"/>
            <a:chExt cx="161" cy="399"/>
          </a:xfrm>
        </p:grpSpPr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 rot="-5400000">
              <a:off x="1862" y="2483"/>
              <a:ext cx="39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2056" y="2297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7126288" y="4246563"/>
            <a:ext cx="255587" cy="630237"/>
            <a:chOff x="3561" y="2643"/>
            <a:chExt cx="161" cy="397"/>
          </a:xfrm>
        </p:grpSpPr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 rot="-5400000">
              <a:off x="3376" y="2828"/>
              <a:ext cx="39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562" y="2643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5757863" y="4468813"/>
            <a:ext cx="255587" cy="379412"/>
            <a:chOff x="2315" y="2599"/>
            <a:chExt cx="161" cy="239"/>
          </a:xfrm>
        </p:grpSpPr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 rot="-5400000">
              <a:off x="2202" y="2709"/>
              <a:ext cx="23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2316" y="2599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5221288" y="4030663"/>
            <a:ext cx="255587" cy="820737"/>
            <a:chOff x="2459" y="2251"/>
            <a:chExt cx="161" cy="517"/>
          </a:xfrm>
        </p:grpSpPr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 rot="-5400000">
              <a:off x="2214" y="2496"/>
              <a:ext cx="51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2460" y="2251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34" name="Rectangle 31"/>
          <p:cNvSpPr>
            <a:spLocks noChangeArrowheads="1"/>
          </p:cNvSpPr>
          <p:nvPr/>
        </p:nvSpPr>
        <p:spPr bwMode="auto">
          <a:xfrm flipV="1">
            <a:off x="2613025" y="4846638"/>
            <a:ext cx="5092700" cy="42862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4416425" y="5584825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600">
                <a:latin typeface="Arial" charset="0"/>
                <a:ea typeface="宋体" charset="-122"/>
              </a:rPr>
              <a:t>home</a:t>
            </a:r>
          </a:p>
        </p:txBody>
      </p:sp>
      <p:pic>
        <p:nvPicPr>
          <p:cNvPr id="36" name="Picture 33" descr="building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4356100"/>
            <a:ext cx="150495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1127125" y="5140325"/>
            <a:ext cx="1514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600">
                <a:latin typeface="Arial" charset="0"/>
                <a:ea typeface="宋体" charset="-122"/>
              </a:rPr>
              <a:t>cable headend</a:t>
            </a: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2146300" y="5711825"/>
            <a:ext cx="19335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Arial" charset="0"/>
                <a:ea typeface="宋体" charset="-122"/>
              </a:rPr>
              <a:t>cable distribution</a:t>
            </a:r>
          </a:p>
          <a:p>
            <a:pPr algn="ctr" eaLnBrk="1" hangingPunct="1"/>
            <a:r>
              <a:rPr lang="en-US" altLang="zh-CN" sz="1600">
                <a:latin typeface="Arial" charset="0"/>
                <a:ea typeface="宋体" charset="-122"/>
              </a:rPr>
              <a:t>network (simplified)</a:t>
            </a: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 flipV="1">
            <a:off x="3124200" y="4940300"/>
            <a:ext cx="40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4133850" y="3057525"/>
            <a:ext cx="437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latin typeface="Comic Sans MS" pitchFamily="66" charset="0"/>
                <a:ea typeface="宋体" charset="-122"/>
              </a:rPr>
              <a:t>Typically 500 to 5,000 homes</a:t>
            </a:r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942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Cable Network Architecture: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1-</a:t>
            </a:r>
            <a:fld id="{6C316796-0AC5-4A34-943A-53203A69B84A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6" name="Picture 3" descr="house_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0" y="3873500"/>
            <a:ext cx="10191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house_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13" y="4308475"/>
            <a:ext cx="10191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house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338" y="4064000"/>
            <a:ext cx="1000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916363" y="4227513"/>
            <a:ext cx="255587" cy="633412"/>
            <a:chOff x="2055" y="2297"/>
            <a:chExt cx="161" cy="399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 rot="-5400000">
              <a:off x="1862" y="2487"/>
              <a:ext cx="39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056" y="2297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pic>
        <p:nvPicPr>
          <p:cNvPr id="12" name="Picture 9" descr="house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4076700"/>
            <a:ext cx="1000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 descr="house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8" y="5334000"/>
            <a:ext cx="1000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 descr="house_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3" y="5070475"/>
            <a:ext cx="10191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 descr="house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838" y="5524500"/>
            <a:ext cx="1000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3"/>
          <p:cNvGrpSpPr>
            <a:grpSpLocks/>
          </p:cNvGrpSpPr>
          <p:nvPr/>
        </p:nvGrpSpPr>
        <p:grpSpPr bwMode="auto">
          <a:xfrm flipV="1">
            <a:off x="6770688" y="4906963"/>
            <a:ext cx="255587" cy="820737"/>
            <a:chOff x="2459" y="2251"/>
            <a:chExt cx="161" cy="517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 rot="-5400000">
              <a:off x="2214" y="2496"/>
              <a:ext cx="51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460" y="2251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 flipV="1">
            <a:off x="5529263" y="4887913"/>
            <a:ext cx="255587" cy="379412"/>
            <a:chOff x="2315" y="2599"/>
            <a:chExt cx="161" cy="239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 rot="-5400000">
              <a:off x="2202" y="2705"/>
              <a:ext cx="23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316" y="2599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 flipV="1">
            <a:off x="4094163" y="4900613"/>
            <a:ext cx="255587" cy="633412"/>
            <a:chOff x="2055" y="2297"/>
            <a:chExt cx="161" cy="399"/>
          </a:xfrm>
        </p:grpSpPr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 rot="-5400000">
              <a:off x="1862" y="2483"/>
              <a:ext cx="39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2056" y="2297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7126288" y="4246563"/>
            <a:ext cx="255587" cy="630237"/>
            <a:chOff x="3561" y="2643"/>
            <a:chExt cx="161" cy="397"/>
          </a:xfrm>
        </p:grpSpPr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 rot="-5400000">
              <a:off x="3376" y="2828"/>
              <a:ext cx="39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562" y="2643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5757863" y="4468813"/>
            <a:ext cx="255587" cy="379412"/>
            <a:chOff x="2315" y="2599"/>
            <a:chExt cx="161" cy="239"/>
          </a:xfrm>
        </p:grpSpPr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 rot="-5400000">
              <a:off x="2202" y="2709"/>
              <a:ext cx="23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2316" y="2599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5221288" y="4030663"/>
            <a:ext cx="255587" cy="820737"/>
            <a:chOff x="2459" y="2251"/>
            <a:chExt cx="161" cy="517"/>
          </a:xfrm>
        </p:grpSpPr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 rot="-5400000">
              <a:off x="2214" y="2496"/>
              <a:ext cx="51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2460" y="2251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34" name="Rectangle 31"/>
          <p:cNvSpPr>
            <a:spLocks noChangeArrowheads="1"/>
          </p:cNvSpPr>
          <p:nvPr/>
        </p:nvSpPr>
        <p:spPr bwMode="auto">
          <a:xfrm flipV="1">
            <a:off x="2613025" y="4846638"/>
            <a:ext cx="5092700" cy="42862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4416425" y="5584825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600">
                <a:latin typeface="Arial" charset="0"/>
                <a:ea typeface="宋体" charset="-122"/>
              </a:rPr>
              <a:t>home</a:t>
            </a:r>
          </a:p>
        </p:txBody>
      </p:sp>
      <p:pic>
        <p:nvPicPr>
          <p:cNvPr id="36" name="Picture 33" descr="building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4356100"/>
            <a:ext cx="150495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1127125" y="5140325"/>
            <a:ext cx="1514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600">
                <a:latin typeface="Arial" charset="0"/>
                <a:ea typeface="宋体" charset="-122"/>
              </a:rPr>
              <a:t>cable headend</a:t>
            </a: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2257425" y="5711825"/>
            <a:ext cx="17065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Arial" charset="0"/>
                <a:ea typeface="宋体" charset="-122"/>
              </a:rPr>
              <a:t>cable distribution</a:t>
            </a:r>
          </a:p>
          <a:p>
            <a:pPr algn="ctr" eaLnBrk="1" hangingPunct="1"/>
            <a:r>
              <a:rPr lang="en-US" altLang="zh-CN" sz="1600">
                <a:latin typeface="Arial" charset="0"/>
                <a:ea typeface="宋体" charset="-122"/>
              </a:rPr>
              <a:t>network</a:t>
            </a: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 flipV="1">
            <a:off x="3124200" y="4940300"/>
            <a:ext cx="40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0" name="Group 37"/>
          <p:cNvGrpSpPr>
            <a:grpSpLocks/>
          </p:cNvGrpSpPr>
          <p:nvPr/>
        </p:nvGrpSpPr>
        <p:grpSpPr bwMode="auto">
          <a:xfrm>
            <a:off x="4846638" y="1352550"/>
            <a:ext cx="2043112" cy="958850"/>
            <a:chOff x="2505" y="826"/>
            <a:chExt cx="1287" cy="604"/>
          </a:xfrm>
        </p:grpSpPr>
        <p:sp>
          <p:nvSpPr>
            <p:cNvPr id="41" name="Line 38"/>
            <p:cNvSpPr>
              <a:spLocks noChangeShapeType="1"/>
            </p:cNvSpPr>
            <p:nvPr/>
          </p:nvSpPr>
          <p:spPr bwMode="auto">
            <a:xfrm flipH="1">
              <a:off x="2505" y="1115"/>
              <a:ext cx="128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2548" y="826"/>
              <a:ext cx="562" cy="266"/>
            </a:xfrm>
            <a:custGeom>
              <a:avLst/>
              <a:gdLst>
                <a:gd name="T0" fmla="*/ 4 w 562"/>
                <a:gd name="T1" fmla="*/ 264 h 266"/>
                <a:gd name="T2" fmla="*/ 52 w 562"/>
                <a:gd name="T3" fmla="*/ 6 h 266"/>
                <a:gd name="T4" fmla="*/ 108 w 562"/>
                <a:gd name="T5" fmla="*/ 266 h 266"/>
                <a:gd name="T6" fmla="*/ 174 w 562"/>
                <a:gd name="T7" fmla="*/ 0 h 266"/>
                <a:gd name="T8" fmla="*/ 228 w 562"/>
                <a:gd name="T9" fmla="*/ 264 h 266"/>
                <a:gd name="T10" fmla="*/ 288 w 562"/>
                <a:gd name="T11" fmla="*/ 8 h 266"/>
                <a:gd name="T12" fmla="*/ 354 w 562"/>
                <a:gd name="T13" fmla="*/ 266 h 266"/>
                <a:gd name="T14" fmla="*/ 402 w 562"/>
                <a:gd name="T15" fmla="*/ 8 h 266"/>
                <a:gd name="T16" fmla="*/ 464 w 562"/>
                <a:gd name="T17" fmla="*/ 264 h 266"/>
                <a:gd name="T18" fmla="*/ 506 w 562"/>
                <a:gd name="T19" fmla="*/ 6 h 266"/>
                <a:gd name="T20" fmla="*/ 556 w 562"/>
                <a:gd name="T21" fmla="*/ 266 h 26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2"/>
                <a:gd name="T34" fmla="*/ 0 h 266"/>
                <a:gd name="T35" fmla="*/ 562 w 562"/>
                <a:gd name="T36" fmla="*/ 266 h 26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2" h="266">
                  <a:moveTo>
                    <a:pt x="4" y="264"/>
                  </a:moveTo>
                  <a:cubicBezTo>
                    <a:pt x="4" y="212"/>
                    <a:pt x="0" y="4"/>
                    <a:pt x="52" y="6"/>
                  </a:cubicBezTo>
                  <a:cubicBezTo>
                    <a:pt x="106" y="4"/>
                    <a:pt x="58" y="266"/>
                    <a:pt x="108" y="266"/>
                  </a:cubicBezTo>
                  <a:cubicBezTo>
                    <a:pt x="158" y="266"/>
                    <a:pt x="126" y="0"/>
                    <a:pt x="174" y="0"/>
                  </a:cubicBezTo>
                  <a:cubicBezTo>
                    <a:pt x="222" y="0"/>
                    <a:pt x="184" y="266"/>
                    <a:pt x="228" y="264"/>
                  </a:cubicBezTo>
                  <a:cubicBezTo>
                    <a:pt x="272" y="262"/>
                    <a:pt x="244" y="8"/>
                    <a:pt x="288" y="8"/>
                  </a:cubicBezTo>
                  <a:cubicBezTo>
                    <a:pt x="332" y="8"/>
                    <a:pt x="304" y="266"/>
                    <a:pt x="354" y="266"/>
                  </a:cubicBezTo>
                  <a:cubicBezTo>
                    <a:pt x="404" y="266"/>
                    <a:pt x="336" y="8"/>
                    <a:pt x="402" y="8"/>
                  </a:cubicBezTo>
                  <a:cubicBezTo>
                    <a:pt x="468" y="8"/>
                    <a:pt x="416" y="266"/>
                    <a:pt x="464" y="264"/>
                  </a:cubicBezTo>
                  <a:cubicBezTo>
                    <a:pt x="512" y="262"/>
                    <a:pt x="450" y="4"/>
                    <a:pt x="506" y="6"/>
                  </a:cubicBezTo>
                  <a:cubicBezTo>
                    <a:pt x="562" y="8"/>
                    <a:pt x="546" y="192"/>
                    <a:pt x="556" y="2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3523" y="830"/>
              <a:ext cx="269" cy="266"/>
            </a:xfrm>
            <a:custGeom>
              <a:avLst/>
              <a:gdLst>
                <a:gd name="T0" fmla="*/ 0 w 562"/>
                <a:gd name="T1" fmla="*/ 264 h 266"/>
                <a:gd name="T2" fmla="*/ 0 w 562"/>
                <a:gd name="T3" fmla="*/ 6 h 266"/>
                <a:gd name="T4" fmla="*/ 0 w 562"/>
                <a:gd name="T5" fmla="*/ 266 h 266"/>
                <a:gd name="T6" fmla="*/ 1 w 562"/>
                <a:gd name="T7" fmla="*/ 0 h 266"/>
                <a:gd name="T8" fmla="*/ 1 w 562"/>
                <a:gd name="T9" fmla="*/ 264 h 266"/>
                <a:gd name="T10" fmla="*/ 1 w 562"/>
                <a:gd name="T11" fmla="*/ 8 h 266"/>
                <a:gd name="T12" fmla="*/ 2 w 562"/>
                <a:gd name="T13" fmla="*/ 266 h 266"/>
                <a:gd name="T14" fmla="*/ 2 w 562"/>
                <a:gd name="T15" fmla="*/ 8 h 266"/>
                <a:gd name="T16" fmla="*/ 2 w 562"/>
                <a:gd name="T17" fmla="*/ 264 h 266"/>
                <a:gd name="T18" fmla="*/ 3 w 562"/>
                <a:gd name="T19" fmla="*/ 6 h 266"/>
                <a:gd name="T20" fmla="*/ 3 w 562"/>
                <a:gd name="T21" fmla="*/ 266 h 26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2"/>
                <a:gd name="T34" fmla="*/ 0 h 266"/>
                <a:gd name="T35" fmla="*/ 562 w 562"/>
                <a:gd name="T36" fmla="*/ 266 h 26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2" h="266">
                  <a:moveTo>
                    <a:pt x="4" y="264"/>
                  </a:moveTo>
                  <a:cubicBezTo>
                    <a:pt x="4" y="212"/>
                    <a:pt x="0" y="4"/>
                    <a:pt x="52" y="6"/>
                  </a:cubicBezTo>
                  <a:cubicBezTo>
                    <a:pt x="106" y="4"/>
                    <a:pt x="58" y="266"/>
                    <a:pt x="108" y="266"/>
                  </a:cubicBezTo>
                  <a:cubicBezTo>
                    <a:pt x="158" y="266"/>
                    <a:pt x="126" y="0"/>
                    <a:pt x="174" y="0"/>
                  </a:cubicBezTo>
                  <a:cubicBezTo>
                    <a:pt x="222" y="0"/>
                    <a:pt x="184" y="266"/>
                    <a:pt x="228" y="264"/>
                  </a:cubicBezTo>
                  <a:cubicBezTo>
                    <a:pt x="272" y="262"/>
                    <a:pt x="244" y="8"/>
                    <a:pt x="288" y="8"/>
                  </a:cubicBezTo>
                  <a:cubicBezTo>
                    <a:pt x="332" y="8"/>
                    <a:pt x="304" y="266"/>
                    <a:pt x="354" y="266"/>
                  </a:cubicBezTo>
                  <a:cubicBezTo>
                    <a:pt x="404" y="266"/>
                    <a:pt x="336" y="8"/>
                    <a:pt x="402" y="8"/>
                  </a:cubicBezTo>
                  <a:cubicBezTo>
                    <a:pt x="468" y="8"/>
                    <a:pt x="416" y="266"/>
                    <a:pt x="464" y="264"/>
                  </a:cubicBezTo>
                  <a:cubicBezTo>
                    <a:pt x="512" y="262"/>
                    <a:pt x="450" y="4"/>
                    <a:pt x="506" y="6"/>
                  </a:cubicBezTo>
                  <a:cubicBezTo>
                    <a:pt x="562" y="8"/>
                    <a:pt x="546" y="192"/>
                    <a:pt x="556" y="2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 flipH="1">
              <a:off x="3433" y="1137"/>
              <a:ext cx="128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Group 42"/>
          <p:cNvGrpSpPr>
            <a:grpSpLocks/>
          </p:cNvGrpSpPr>
          <p:nvPr/>
        </p:nvGrpSpPr>
        <p:grpSpPr bwMode="auto">
          <a:xfrm>
            <a:off x="4137025" y="1509713"/>
            <a:ext cx="3021013" cy="2114550"/>
            <a:chOff x="2606" y="951"/>
            <a:chExt cx="1903" cy="1332"/>
          </a:xfrm>
        </p:grpSpPr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3378" y="2071"/>
              <a:ext cx="65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Arial" charset="0"/>
                  <a:ea typeface="宋体" charset="-122"/>
                </a:rPr>
                <a:t>Channels</a:t>
              </a: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2994" y="951"/>
              <a:ext cx="0" cy="9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 flipV="1">
              <a:off x="2988" y="1935"/>
              <a:ext cx="1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46"/>
            <p:cNvSpPr txBox="1">
              <a:spLocks noChangeArrowheads="1"/>
            </p:cNvSpPr>
            <p:nvPr/>
          </p:nvSpPr>
          <p:spPr bwMode="auto">
            <a:xfrm>
              <a:off x="2978" y="1408"/>
              <a:ext cx="1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V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I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D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E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O</a:t>
              </a:r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3150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Text Box 48"/>
            <p:cNvSpPr txBox="1">
              <a:spLocks noChangeArrowheads="1"/>
            </p:cNvSpPr>
            <p:nvPr/>
          </p:nvSpPr>
          <p:spPr bwMode="auto">
            <a:xfrm>
              <a:off x="3152" y="1408"/>
              <a:ext cx="1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V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I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D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E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O</a:t>
              </a:r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3338" y="1408"/>
              <a:ext cx="1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V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I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D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E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O</a:t>
              </a:r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3524" y="1408"/>
              <a:ext cx="1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V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I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D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E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O</a:t>
              </a:r>
            </a:p>
          </p:txBody>
        </p:sp>
        <p:sp>
          <p:nvSpPr>
            <p:cNvPr id="54" name="Text Box 51"/>
            <p:cNvSpPr txBox="1">
              <a:spLocks noChangeArrowheads="1"/>
            </p:cNvSpPr>
            <p:nvPr/>
          </p:nvSpPr>
          <p:spPr bwMode="auto">
            <a:xfrm>
              <a:off x="3710" y="1408"/>
              <a:ext cx="1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V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I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D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E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O</a:t>
              </a:r>
            </a:p>
          </p:txBody>
        </p:sp>
        <p:sp>
          <p:nvSpPr>
            <p:cNvPr id="55" name="Text Box 52"/>
            <p:cNvSpPr txBox="1">
              <a:spLocks noChangeArrowheads="1"/>
            </p:cNvSpPr>
            <p:nvPr/>
          </p:nvSpPr>
          <p:spPr bwMode="auto">
            <a:xfrm>
              <a:off x="3896" y="1408"/>
              <a:ext cx="1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V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I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D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E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O</a:t>
              </a:r>
            </a:p>
          </p:txBody>
        </p:sp>
        <p:sp>
          <p:nvSpPr>
            <p:cNvPr id="56" name="Text Box 53"/>
            <p:cNvSpPr txBox="1">
              <a:spLocks noChangeArrowheads="1"/>
            </p:cNvSpPr>
            <p:nvPr/>
          </p:nvSpPr>
          <p:spPr bwMode="auto">
            <a:xfrm>
              <a:off x="4058" y="1402"/>
              <a:ext cx="17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zh-CN" altLang="en-US" sz="1000">
                <a:latin typeface="Arial" charset="0"/>
                <a:ea typeface="宋体" charset="-122"/>
              </a:endParaRP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D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A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T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A</a:t>
              </a:r>
            </a:p>
          </p:txBody>
        </p:sp>
        <p:sp>
          <p:nvSpPr>
            <p:cNvPr id="57" name="Text Box 54"/>
            <p:cNvSpPr txBox="1">
              <a:spLocks noChangeArrowheads="1"/>
            </p:cNvSpPr>
            <p:nvPr/>
          </p:nvSpPr>
          <p:spPr bwMode="auto">
            <a:xfrm>
              <a:off x="4202" y="1402"/>
              <a:ext cx="17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zh-CN" altLang="en-US" sz="1000">
                <a:latin typeface="Arial" charset="0"/>
                <a:ea typeface="宋体" charset="-122"/>
              </a:endParaRP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D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A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T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A</a:t>
              </a:r>
            </a:p>
          </p:txBody>
        </p:sp>
        <p:sp>
          <p:nvSpPr>
            <p:cNvPr id="58" name="Text Box 55"/>
            <p:cNvSpPr txBox="1">
              <a:spLocks noChangeArrowheads="1"/>
            </p:cNvSpPr>
            <p:nvPr/>
          </p:nvSpPr>
          <p:spPr bwMode="auto">
            <a:xfrm>
              <a:off x="4330" y="1114"/>
              <a:ext cx="178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zh-CN" altLang="en-US" sz="1000">
                <a:latin typeface="Arial" charset="0"/>
                <a:ea typeface="宋体" charset="-122"/>
              </a:endParaRP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C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O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N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T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R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O</a:t>
              </a:r>
            </a:p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L</a:t>
              </a:r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3334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57"/>
            <p:cNvSpPr>
              <a:spLocks noChangeShapeType="1"/>
            </p:cNvSpPr>
            <p:nvPr/>
          </p:nvSpPr>
          <p:spPr bwMode="auto">
            <a:xfrm>
              <a:off x="3514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58"/>
            <p:cNvSpPr>
              <a:spLocks noChangeShapeType="1"/>
            </p:cNvSpPr>
            <p:nvPr/>
          </p:nvSpPr>
          <p:spPr bwMode="auto">
            <a:xfrm>
              <a:off x="3698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59"/>
            <p:cNvSpPr>
              <a:spLocks noChangeShapeType="1"/>
            </p:cNvSpPr>
            <p:nvPr/>
          </p:nvSpPr>
          <p:spPr bwMode="auto">
            <a:xfrm>
              <a:off x="3886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4062" y="187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>
              <a:off x="4218" y="186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62"/>
            <p:cNvSpPr>
              <a:spLocks noChangeShapeType="1"/>
            </p:cNvSpPr>
            <p:nvPr/>
          </p:nvSpPr>
          <p:spPr bwMode="auto">
            <a:xfrm>
              <a:off x="4362" y="185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Text Box 63"/>
            <p:cNvSpPr txBox="1">
              <a:spLocks noChangeArrowheads="1"/>
            </p:cNvSpPr>
            <p:nvPr/>
          </p:nvSpPr>
          <p:spPr bwMode="auto">
            <a:xfrm>
              <a:off x="2985" y="1960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67" name="Text Box 64"/>
            <p:cNvSpPr txBox="1">
              <a:spLocks noChangeArrowheads="1"/>
            </p:cNvSpPr>
            <p:nvPr/>
          </p:nvSpPr>
          <p:spPr bwMode="auto">
            <a:xfrm>
              <a:off x="3153" y="1960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2</a:t>
              </a:r>
            </a:p>
          </p:txBody>
        </p:sp>
        <p:sp>
          <p:nvSpPr>
            <p:cNvPr id="68" name="Text Box 65"/>
            <p:cNvSpPr txBox="1">
              <a:spLocks noChangeArrowheads="1"/>
            </p:cNvSpPr>
            <p:nvPr/>
          </p:nvSpPr>
          <p:spPr bwMode="auto">
            <a:xfrm>
              <a:off x="3345" y="1960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3</a:t>
              </a:r>
            </a:p>
          </p:txBody>
        </p:sp>
        <p:sp>
          <p:nvSpPr>
            <p:cNvPr id="69" name="Text Box 66"/>
            <p:cNvSpPr txBox="1">
              <a:spLocks noChangeArrowheads="1"/>
            </p:cNvSpPr>
            <p:nvPr/>
          </p:nvSpPr>
          <p:spPr bwMode="auto">
            <a:xfrm>
              <a:off x="3517" y="1960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4</a:t>
              </a:r>
            </a:p>
          </p:txBody>
        </p:sp>
        <p:sp>
          <p:nvSpPr>
            <p:cNvPr id="70" name="Text Box 67"/>
            <p:cNvSpPr txBox="1">
              <a:spLocks noChangeArrowheads="1"/>
            </p:cNvSpPr>
            <p:nvPr/>
          </p:nvSpPr>
          <p:spPr bwMode="auto">
            <a:xfrm>
              <a:off x="3705" y="1956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5</a:t>
              </a:r>
            </a:p>
          </p:txBody>
        </p:sp>
        <p:sp>
          <p:nvSpPr>
            <p:cNvPr id="71" name="Text Box 68"/>
            <p:cNvSpPr txBox="1">
              <a:spLocks noChangeArrowheads="1"/>
            </p:cNvSpPr>
            <p:nvPr/>
          </p:nvSpPr>
          <p:spPr bwMode="auto">
            <a:xfrm>
              <a:off x="3893" y="1956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6</a:t>
              </a:r>
            </a:p>
          </p:txBody>
        </p:sp>
        <p:sp>
          <p:nvSpPr>
            <p:cNvPr id="72" name="Text Box 69"/>
            <p:cNvSpPr txBox="1">
              <a:spLocks noChangeArrowheads="1"/>
            </p:cNvSpPr>
            <p:nvPr/>
          </p:nvSpPr>
          <p:spPr bwMode="auto">
            <a:xfrm>
              <a:off x="4057" y="1956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7</a:t>
              </a:r>
            </a:p>
          </p:txBody>
        </p:sp>
        <p:sp>
          <p:nvSpPr>
            <p:cNvPr id="73" name="Text Box 70"/>
            <p:cNvSpPr txBox="1">
              <a:spLocks noChangeArrowheads="1"/>
            </p:cNvSpPr>
            <p:nvPr/>
          </p:nvSpPr>
          <p:spPr bwMode="auto">
            <a:xfrm>
              <a:off x="4205" y="1956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8</a:t>
              </a:r>
            </a:p>
          </p:txBody>
        </p:sp>
        <p:sp>
          <p:nvSpPr>
            <p:cNvPr id="74" name="Text Box 71"/>
            <p:cNvSpPr txBox="1">
              <a:spLocks noChangeArrowheads="1"/>
            </p:cNvSpPr>
            <p:nvPr/>
          </p:nvSpPr>
          <p:spPr bwMode="auto">
            <a:xfrm>
              <a:off x="4349" y="1956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Arial" charset="0"/>
                  <a:ea typeface="宋体" charset="-122"/>
                </a:rPr>
                <a:t>9</a:t>
              </a:r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auto">
            <a:xfrm>
              <a:off x="2606" y="969"/>
              <a:ext cx="375" cy="969"/>
            </a:xfrm>
            <a:custGeom>
              <a:avLst/>
              <a:gdLst>
                <a:gd name="T0" fmla="*/ 375 w 375"/>
                <a:gd name="T1" fmla="*/ 0 h 969"/>
                <a:gd name="T2" fmla="*/ 0 w 375"/>
                <a:gd name="T3" fmla="*/ 485 h 969"/>
                <a:gd name="T4" fmla="*/ 375 w 375"/>
                <a:gd name="T5" fmla="*/ 969 h 969"/>
                <a:gd name="T6" fmla="*/ 375 w 375"/>
                <a:gd name="T7" fmla="*/ 0 h 9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969"/>
                <a:gd name="T14" fmla="*/ 375 w 375"/>
                <a:gd name="T15" fmla="*/ 969 h 9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969">
                  <a:moveTo>
                    <a:pt x="375" y="0"/>
                  </a:moveTo>
                  <a:lnTo>
                    <a:pt x="0" y="485"/>
                  </a:lnTo>
                  <a:lnTo>
                    <a:pt x="375" y="969"/>
                  </a:lnTo>
                  <a:lnTo>
                    <a:pt x="37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76" name="Group 73"/>
          <p:cNvGrpSpPr>
            <a:grpSpLocks/>
          </p:cNvGrpSpPr>
          <p:nvPr/>
        </p:nvGrpSpPr>
        <p:grpSpPr bwMode="auto">
          <a:xfrm>
            <a:off x="2398713" y="2176463"/>
            <a:ext cx="1666875" cy="2062162"/>
            <a:chOff x="1511" y="1371"/>
            <a:chExt cx="1050" cy="1299"/>
          </a:xfrm>
        </p:grpSpPr>
        <p:grpSp>
          <p:nvGrpSpPr>
            <p:cNvPr id="77" name="Group 74"/>
            <p:cNvGrpSpPr>
              <a:grpSpLocks/>
            </p:cNvGrpSpPr>
            <p:nvPr/>
          </p:nvGrpSpPr>
          <p:grpSpPr bwMode="auto">
            <a:xfrm>
              <a:off x="1511" y="1371"/>
              <a:ext cx="1050" cy="198"/>
              <a:chOff x="1614" y="1494"/>
              <a:chExt cx="1050" cy="198"/>
            </a:xfrm>
          </p:grpSpPr>
          <p:sp>
            <p:nvSpPr>
              <p:cNvPr id="79" name="Rectangle 75"/>
              <p:cNvSpPr>
                <a:spLocks noChangeArrowheads="1"/>
              </p:cNvSpPr>
              <p:nvPr/>
            </p:nvSpPr>
            <p:spPr bwMode="auto">
              <a:xfrm>
                <a:off x="2358" y="1500"/>
                <a:ext cx="168" cy="1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0" name="Freeform 76"/>
              <p:cNvSpPr>
                <a:spLocks/>
              </p:cNvSpPr>
              <p:nvPr/>
            </p:nvSpPr>
            <p:spPr bwMode="auto">
              <a:xfrm>
                <a:off x="1614" y="1494"/>
                <a:ext cx="896" cy="198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0" y="96"/>
                  </a:cxn>
                  <a:cxn ang="0">
                    <a:pos x="18" y="198"/>
                  </a:cxn>
                  <a:cxn ang="0">
                    <a:pos x="774" y="198"/>
                  </a:cxn>
                  <a:cxn ang="0">
                    <a:pos x="750" y="90"/>
                  </a:cxn>
                  <a:cxn ang="0">
                    <a:pos x="774" y="0"/>
                  </a:cxn>
                  <a:cxn ang="0">
                    <a:pos x="18" y="0"/>
                  </a:cxn>
                </a:cxnLst>
                <a:rect l="0" t="0" r="r" b="b"/>
                <a:pathLst>
                  <a:path w="896" h="198">
                    <a:moveTo>
                      <a:pt x="18" y="0"/>
                    </a:moveTo>
                    <a:lnTo>
                      <a:pt x="0" y="96"/>
                    </a:lnTo>
                    <a:lnTo>
                      <a:pt x="18" y="198"/>
                    </a:lnTo>
                    <a:lnTo>
                      <a:pt x="774" y="198"/>
                    </a:lnTo>
                    <a:cubicBezTo>
                      <a:pt x="896" y="180"/>
                      <a:pt x="750" y="123"/>
                      <a:pt x="750" y="90"/>
                    </a:cubicBezTo>
                    <a:cubicBezTo>
                      <a:pt x="750" y="57"/>
                      <a:pt x="896" y="15"/>
                      <a:pt x="774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tx1"/>
                  </a:gs>
                  <a:gs pos="50000">
                    <a:schemeClr val="bg1"/>
                  </a:gs>
                  <a:gs pos="100000">
                    <a:schemeClr val="tx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1" name="Oval 77"/>
              <p:cNvSpPr>
                <a:spLocks noChangeArrowheads="1"/>
              </p:cNvSpPr>
              <p:nvPr/>
            </p:nvSpPr>
            <p:spPr bwMode="auto">
              <a:xfrm>
                <a:off x="2502" y="1506"/>
                <a:ext cx="62" cy="16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2" name="Line 78"/>
              <p:cNvSpPr>
                <a:spLocks noChangeShapeType="1"/>
              </p:cNvSpPr>
              <p:nvPr/>
            </p:nvSpPr>
            <p:spPr bwMode="auto">
              <a:xfrm>
                <a:off x="2526" y="1584"/>
                <a:ext cx="1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1536" y="1563"/>
              <a:ext cx="1015" cy="1107"/>
            </a:xfrm>
            <a:custGeom>
              <a:avLst/>
              <a:gdLst>
                <a:gd name="T0" fmla="*/ 1015 w 1015"/>
                <a:gd name="T1" fmla="*/ 1107 h 1107"/>
                <a:gd name="T2" fmla="*/ 0 w 1015"/>
                <a:gd name="T3" fmla="*/ 0 h 1107"/>
                <a:gd name="T4" fmla="*/ 905 w 1015"/>
                <a:gd name="T5" fmla="*/ 0 h 1107"/>
                <a:gd name="T6" fmla="*/ 1015 w 1015"/>
                <a:gd name="T7" fmla="*/ 1107 h 1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5"/>
                <a:gd name="T13" fmla="*/ 0 h 1107"/>
                <a:gd name="T14" fmla="*/ 1015 w 1015"/>
                <a:gd name="T15" fmla="*/ 1107 h 1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5" h="1107">
                  <a:moveTo>
                    <a:pt x="1015" y="1107"/>
                  </a:moveTo>
                  <a:lnTo>
                    <a:pt x="0" y="0"/>
                  </a:lnTo>
                  <a:lnTo>
                    <a:pt x="905" y="0"/>
                  </a:lnTo>
                  <a:lnTo>
                    <a:pt x="1015" y="1107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83" name="Text Box 81"/>
          <p:cNvSpPr txBox="1">
            <a:spLocks noChangeArrowheads="1"/>
          </p:cNvSpPr>
          <p:nvPr/>
        </p:nvSpPr>
        <p:spPr bwMode="auto">
          <a:xfrm>
            <a:off x="1947863" y="1360488"/>
            <a:ext cx="950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latin typeface="Comic Sans MS" pitchFamily="66" charset="0"/>
                <a:ea typeface="宋体" charset="-122"/>
              </a:rPr>
              <a:t>FDM:</a:t>
            </a:r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69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Assessment Methods</a:t>
            </a:r>
            <a:endParaRPr lang="zh-CN" altLang="en-US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Final grade will be determined as follows: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— homework &amp; class presentations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— lab experiments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— exams</a:t>
            </a:r>
          </a:p>
          <a:p>
            <a:pPr>
              <a:buFont typeface="Wingdings" pitchFamily="2" charset="2"/>
              <a:buNone/>
            </a:pPr>
            <a:endParaRPr lang="en-US" altLang="zh-CN" smtClean="0">
              <a:ea typeface="宋体" pitchFamily="2" charset="-122"/>
            </a:endParaRPr>
          </a:p>
        </p:txBody>
      </p:sp>
      <p:sp>
        <p:nvSpPr>
          <p:cNvPr id="33796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3797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04166A62-42BE-4DF9-AEFE-5C7ADD408451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Company access: local area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宋体" charset="-122"/>
              </a:rPr>
              <a:t>company/</a:t>
            </a:r>
            <a:r>
              <a:rPr lang="en-US" altLang="zh-CN" sz="2400" dirty="0" err="1">
                <a:ea typeface="宋体" charset="-122"/>
              </a:rPr>
              <a:t>univ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local area network</a:t>
            </a:r>
            <a:r>
              <a:rPr lang="en-US" altLang="zh-CN" sz="2400" dirty="0">
                <a:ea typeface="宋体" charset="-122"/>
              </a:rPr>
              <a:t> (LAN) connects end system to edge router</a:t>
            </a:r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Ethernet:</a:t>
            </a:r>
            <a:r>
              <a:rPr lang="en-US" altLang="zh-CN" sz="2400" dirty="0">
                <a:ea typeface="宋体" charset="-122"/>
              </a:rPr>
              <a:t> </a:t>
            </a:r>
          </a:p>
          <a:p>
            <a:pPr lvl="1"/>
            <a:r>
              <a:rPr lang="en-US" altLang="zh-CN" dirty="0">
                <a:ea typeface="宋体" charset="-122"/>
              </a:rPr>
              <a:t>shared or dedicated link connects end system and router</a:t>
            </a:r>
          </a:p>
          <a:p>
            <a:pPr lvl="1"/>
            <a:r>
              <a:rPr lang="en-US" altLang="zh-CN" dirty="0">
                <a:ea typeface="宋体" charset="-122"/>
              </a:rPr>
              <a:t>10 </a:t>
            </a:r>
            <a:r>
              <a:rPr lang="en-US" altLang="zh-CN" dirty="0" err="1">
                <a:ea typeface="宋体" charset="-122"/>
              </a:rPr>
              <a:t>Mbs</a:t>
            </a:r>
            <a:r>
              <a:rPr lang="en-US" altLang="zh-CN" dirty="0">
                <a:ea typeface="宋体" charset="-122"/>
              </a:rPr>
              <a:t>, 100Mbps, Gigabit Ethernet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1-</a:t>
            </a:r>
            <a:fld id="{6C316796-0AC5-4A34-943A-53203A69B84A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11085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Wireless access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5981700" cy="4648200"/>
          </a:xfrm>
        </p:spPr>
        <p:txBody>
          <a:bodyPr/>
          <a:lstStyle/>
          <a:p>
            <a:r>
              <a:rPr lang="en-US" altLang="zh-CN" sz="2400" dirty="0">
                <a:ea typeface="宋体" charset="-122"/>
              </a:rPr>
              <a:t>shared </a:t>
            </a:r>
            <a:r>
              <a:rPr lang="en-US" altLang="zh-CN" sz="2400" i="1" dirty="0">
                <a:ea typeface="宋体" charset="-122"/>
              </a:rPr>
              <a:t>wireless</a:t>
            </a:r>
            <a:r>
              <a:rPr lang="en-US" altLang="zh-CN" sz="2400" dirty="0">
                <a:ea typeface="宋体" charset="-122"/>
              </a:rPr>
              <a:t> access network connects end system to router</a:t>
            </a:r>
          </a:p>
          <a:p>
            <a:pPr lvl="1"/>
            <a:r>
              <a:rPr lang="en-US" altLang="zh-CN" sz="2000" dirty="0">
                <a:ea typeface="宋体" charset="-122"/>
              </a:rPr>
              <a:t>via base station aka “access point”</a:t>
            </a:r>
          </a:p>
          <a:p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wireless LANs: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000" dirty="0">
                <a:ea typeface="宋体" charset="-122"/>
              </a:rPr>
              <a:t>802.11b/g (</a:t>
            </a:r>
            <a:r>
              <a:rPr lang="en-US" altLang="zh-CN" sz="2000" dirty="0" err="1">
                <a:ea typeface="宋体" charset="-122"/>
              </a:rPr>
              <a:t>WiFi</a:t>
            </a:r>
            <a:r>
              <a:rPr lang="en-US" altLang="zh-CN" sz="2000" dirty="0">
                <a:ea typeface="宋体" charset="-122"/>
              </a:rPr>
              <a:t>): 11 or 54  Mbps</a:t>
            </a:r>
          </a:p>
          <a:p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wider-area wireless access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000" dirty="0">
                <a:ea typeface="宋体" charset="-122"/>
              </a:rPr>
              <a:t>provided by </a:t>
            </a:r>
            <a:r>
              <a:rPr lang="en-US" altLang="zh-CN" sz="2000" dirty="0" err="1">
                <a:ea typeface="宋体" charset="-122"/>
              </a:rPr>
              <a:t>telco</a:t>
            </a:r>
            <a:r>
              <a:rPr lang="en-US" altLang="zh-CN" sz="2000" dirty="0">
                <a:ea typeface="宋体" charset="-122"/>
              </a:rPr>
              <a:t> operator</a:t>
            </a:r>
          </a:p>
          <a:p>
            <a:pPr lvl="1"/>
            <a:r>
              <a:rPr lang="en-US" altLang="zh-CN" sz="2000" dirty="0">
                <a:ea typeface="宋体" charset="-122"/>
              </a:rPr>
              <a:t>3G ~ 384 </a:t>
            </a:r>
            <a:r>
              <a:rPr lang="en-US" altLang="zh-CN" sz="2000" dirty="0" smtClean="0">
                <a:ea typeface="宋体" charset="-122"/>
              </a:rPr>
              <a:t>kbps</a:t>
            </a:r>
            <a:endParaRPr lang="en-US" altLang="zh-CN" sz="1800" dirty="0">
              <a:ea typeface="宋体" charset="-122"/>
            </a:endParaRPr>
          </a:p>
          <a:p>
            <a:pPr lvl="1"/>
            <a:r>
              <a:rPr lang="en-US" altLang="zh-CN" sz="2000" dirty="0">
                <a:ea typeface="宋体" charset="-122"/>
              </a:rPr>
              <a:t>4G ~ </a:t>
            </a:r>
            <a:r>
              <a:rPr lang="en-US" altLang="zh-CN" sz="2000" dirty="0" smtClean="0">
                <a:ea typeface="宋体" charset="-122"/>
              </a:rPr>
              <a:t>100 mbps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5G </a:t>
            </a:r>
            <a:r>
              <a:rPr lang="en-US" altLang="zh-CN" sz="2000" dirty="0">
                <a:ea typeface="宋体" charset="-122"/>
              </a:rPr>
              <a:t>~ </a:t>
            </a:r>
            <a:r>
              <a:rPr lang="en-US" altLang="zh-CN" sz="2000" dirty="0" smtClean="0">
                <a:ea typeface="宋体" charset="-122"/>
              </a:rPr>
              <a:t>10  </a:t>
            </a:r>
            <a:r>
              <a:rPr lang="en-US" altLang="zh-CN" sz="2000" dirty="0" err="1" smtClean="0">
                <a:ea typeface="宋体" charset="-122"/>
              </a:rPr>
              <a:t>Gbps</a:t>
            </a:r>
            <a:endParaRPr lang="en-US" altLang="zh-CN" sz="1800" dirty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1-</a:t>
            </a:r>
            <a:fld id="{6C316796-0AC5-4A34-943A-53203A69B84A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5723793" y="1213006"/>
            <a:ext cx="3282950" cy="3946525"/>
            <a:chOff x="3433" y="1169"/>
            <a:chExt cx="2068" cy="2486"/>
          </a:xfrm>
        </p:grpSpPr>
        <p:grpSp>
          <p:nvGrpSpPr>
            <p:cNvPr id="7" name="Group 64"/>
            <p:cNvGrpSpPr>
              <a:grpSpLocks/>
            </p:cNvGrpSpPr>
            <p:nvPr/>
          </p:nvGrpSpPr>
          <p:grpSpPr bwMode="auto">
            <a:xfrm>
              <a:off x="3944" y="2621"/>
              <a:ext cx="392" cy="500"/>
              <a:chOff x="3908" y="2375"/>
              <a:chExt cx="392" cy="500"/>
            </a:xfrm>
          </p:grpSpPr>
          <p:graphicFrame>
            <p:nvGraphicFramePr>
              <p:cNvPr id="39" name="Object 7"/>
              <p:cNvGraphicFramePr>
                <a:graphicFrameLocks noChangeAspect="1"/>
              </p:cNvGraphicFramePr>
              <p:nvPr/>
            </p:nvGraphicFramePr>
            <p:xfrm>
              <a:off x="3908" y="2375"/>
              <a:ext cx="366" cy="4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999" name="Clip" r:id="rId3" imgW="819000" imgH="847800" progId="MS_ClipArt_Gallery.2">
                      <p:embed/>
                    </p:oleObj>
                  </mc:Choice>
                  <mc:Fallback>
                    <p:oleObj name="Clip" r:id="rId3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08" y="2375"/>
                            <a:ext cx="366" cy="4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Object 8"/>
              <p:cNvGraphicFramePr>
                <a:graphicFrameLocks noChangeAspect="1"/>
              </p:cNvGraphicFramePr>
              <p:nvPr/>
            </p:nvGraphicFramePr>
            <p:xfrm>
              <a:off x="3966" y="2506"/>
              <a:ext cx="334" cy="3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000" name="Clip" r:id="rId5" imgW="1266840" imgH="1200240" progId="MS_ClipArt_Gallery.2">
                      <p:embed/>
                    </p:oleObj>
                  </mc:Choice>
                  <mc:Fallback>
                    <p:oleObj name="Clip" r:id="rId5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6" y="2506"/>
                            <a:ext cx="334" cy="3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4672" y="2567"/>
              <a:ext cx="392" cy="500"/>
              <a:chOff x="2870" y="1518"/>
              <a:chExt cx="292" cy="320"/>
            </a:xfrm>
          </p:grpSpPr>
          <p:graphicFrame>
            <p:nvGraphicFramePr>
              <p:cNvPr id="37" name="Object 1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001" name="Clip" r:id="rId7" imgW="819000" imgH="847800" progId="MS_ClipArt_Gallery.2">
                      <p:embed/>
                    </p:oleObj>
                  </mc:Choice>
                  <mc:Fallback>
                    <p:oleObj name="Clip" r:id="rId7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Object 1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002" name="Clip" r:id="rId8" imgW="1266840" imgH="1200240" progId="MS_ClipArt_Gallery.2">
                      <p:embed/>
                    </p:oleObj>
                  </mc:Choice>
                  <mc:Fallback>
                    <p:oleObj name="Clip" r:id="rId8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4092" y="1837"/>
              <a:ext cx="366" cy="442"/>
              <a:chOff x="4733" y="2082"/>
              <a:chExt cx="272" cy="282"/>
            </a:xfrm>
          </p:grpSpPr>
          <p:graphicFrame>
            <p:nvGraphicFramePr>
              <p:cNvPr id="35" name="Object 13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003" name="Clip" r:id="rId9" imgW="819000" imgH="847800" progId="MS_ClipArt_Gallery.2">
                      <p:embed/>
                    </p:oleObj>
                  </mc:Choice>
                  <mc:Fallback>
                    <p:oleObj name="Clip" r:id="rId9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" name="Rectangle 14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4113" y="1453"/>
              <a:ext cx="483" cy="273"/>
              <a:chOff x="3600" y="219"/>
              <a:chExt cx="360" cy="175"/>
            </a:xfrm>
          </p:grpSpPr>
          <p:sp>
            <p:nvSpPr>
              <p:cNvPr id="22" name="Oval 2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3" name="Line 2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Rectangle 3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6" name="Oval 3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7" name="Group 3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2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3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9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" name="Line 55"/>
            <p:cNvSpPr>
              <a:spLocks noChangeShapeType="1"/>
            </p:cNvSpPr>
            <p:nvPr/>
          </p:nvSpPr>
          <p:spPr bwMode="auto">
            <a:xfrm flipV="1">
              <a:off x="4363" y="1721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" name="Group 56"/>
            <p:cNvGrpSpPr>
              <a:grpSpLocks/>
            </p:cNvGrpSpPr>
            <p:nvPr/>
          </p:nvGrpSpPr>
          <p:grpSpPr bwMode="auto">
            <a:xfrm>
              <a:off x="4826" y="1557"/>
              <a:ext cx="392" cy="500"/>
              <a:chOff x="2870" y="1518"/>
              <a:chExt cx="292" cy="320"/>
            </a:xfrm>
          </p:grpSpPr>
          <p:graphicFrame>
            <p:nvGraphicFramePr>
              <p:cNvPr id="20" name="Object 57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004" name="Clip" r:id="rId10" imgW="819000" imgH="847800" progId="MS_ClipArt_Gallery.2">
                      <p:embed/>
                    </p:oleObj>
                  </mc:Choice>
                  <mc:Fallback>
                    <p:oleObj name="Clip" r:id="rId10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58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005" name="Clip" r:id="rId11" imgW="1266840" imgH="1200240" progId="MS_ClipArt_Gallery.2">
                      <p:embed/>
                    </p:oleObj>
                  </mc:Choice>
                  <mc:Fallback>
                    <p:oleObj name="Clip" r:id="rId11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" name="Group 59"/>
            <p:cNvGrpSpPr>
              <a:grpSpLocks/>
            </p:cNvGrpSpPr>
            <p:nvPr/>
          </p:nvGrpSpPr>
          <p:grpSpPr bwMode="auto">
            <a:xfrm>
              <a:off x="5109" y="2226"/>
              <a:ext cx="392" cy="500"/>
              <a:chOff x="2870" y="1518"/>
              <a:chExt cx="292" cy="320"/>
            </a:xfrm>
          </p:grpSpPr>
          <p:graphicFrame>
            <p:nvGraphicFramePr>
              <p:cNvPr id="18" name="Object 6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006" name="Clip" r:id="rId12" imgW="819000" imgH="847800" progId="MS_ClipArt_Gallery.2">
                      <p:embed/>
                    </p:oleObj>
                  </mc:Choice>
                  <mc:Fallback>
                    <p:oleObj name="Clip" r:id="rId12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6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007" name="Clip" r:id="rId13" imgW="1266840" imgH="1200240" progId="MS_ClipArt_Gallery.2">
                      <p:embed/>
                    </p:oleObj>
                  </mc:Choice>
                  <mc:Fallback>
                    <p:oleObj name="Clip" r:id="rId13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" name="Text Box 63"/>
            <p:cNvSpPr txBox="1">
              <a:spLocks noChangeArrowheads="1"/>
            </p:cNvSpPr>
            <p:nvPr/>
          </p:nvSpPr>
          <p:spPr bwMode="auto">
            <a:xfrm>
              <a:off x="3446" y="1865"/>
              <a:ext cx="74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altLang="zh-CN">
                  <a:latin typeface="Comic Sans MS" pitchFamily="66" charset="0"/>
                  <a:ea typeface="宋体" charset="-122"/>
                </a:rPr>
                <a:t>base</a:t>
              </a:r>
            </a:p>
            <a:p>
              <a:pPr algn="r"/>
              <a:r>
                <a:rPr lang="en-US" altLang="zh-CN">
                  <a:latin typeface="Comic Sans MS" pitchFamily="66" charset="0"/>
                  <a:ea typeface="宋体" charset="-122"/>
                </a:rPr>
                <a:t>station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15" name="Text Box 65"/>
            <p:cNvSpPr txBox="1">
              <a:spLocks noChangeArrowheads="1"/>
            </p:cNvSpPr>
            <p:nvPr/>
          </p:nvSpPr>
          <p:spPr bwMode="auto">
            <a:xfrm>
              <a:off x="4709" y="3137"/>
              <a:ext cx="69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altLang="zh-CN">
                  <a:latin typeface="Comic Sans MS" pitchFamily="66" charset="0"/>
                  <a:ea typeface="宋体" charset="-122"/>
                </a:rPr>
                <a:t>mobile</a:t>
              </a:r>
            </a:p>
            <a:p>
              <a:pPr algn="r"/>
              <a:r>
                <a:rPr lang="en-US" altLang="zh-CN">
                  <a:latin typeface="Comic Sans MS" pitchFamily="66" charset="0"/>
                  <a:ea typeface="宋体" charset="-122"/>
                </a:rPr>
                <a:t>hosts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16" name="Line 66"/>
            <p:cNvSpPr>
              <a:spLocks noChangeShapeType="1"/>
            </p:cNvSpPr>
            <p:nvPr/>
          </p:nvSpPr>
          <p:spPr bwMode="auto">
            <a:xfrm flipV="1">
              <a:off x="4327" y="1169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67"/>
            <p:cNvSpPr txBox="1">
              <a:spLocks noChangeArrowheads="1"/>
            </p:cNvSpPr>
            <p:nvPr/>
          </p:nvSpPr>
          <p:spPr bwMode="auto">
            <a:xfrm>
              <a:off x="3433" y="1433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altLang="zh-CN">
                  <a:latin typeface="Comic Sans MS" pitchFamily="66" charset="0"/>
                  <a:ea typeface="宋体" charset="-122"/>
                </a:rPr>
                <a:t>router</a:t>
              </a:r>
              <a:endParaRPr lang="en-US" altLang="zh-CN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148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Home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Typical home network components: </a:t>
            </a:r>
          </a:p>
          <a:p>
            <a:r>
              <a:rPr lang="en-US" altLang="zh-CN" dirty="0">
                <a:ea typeface="宋体" charset="-122"/>
              </a:rPr>
              <a:t>ADSL or cable modem</a:t>
            </a:r>
          </a:p>
          <a:p>
            <a:r>
              <a:rPr lang="en-US" altLang="zh-CN" dirty="0">
                <a:ea typeface="宋体" charset="-122"/>
              </a:rPr>
              <a:t>router/firewall/NAT</a:t>
            </a:r>
          </a:p>
          <a:p>
            <a:r>
              <a:rPr lang="en-US" altLang="zh-CN" dirty="0">
                <a:ea typeface="宋体" charset="-122"/>
              </a:rPr>
              <a:t>Ethernet</a:t>
            </a:r>
          </a:p>
          <a:p>
            <a:r>
              <a:rPr lang="en-US" altLang="zh-CN" dirty="0">
                <a:ea typeface="宋体" charset="-122"/>
              </a:rPr>
              <a:t>wireless access</a:t>
            </a:r>
          </a:p>
          <a:p>
            <a:pPr>
              <a:buNone/>
            </a:pPr>
            <a:r>
              <a:rPr lang="en-US" altLang="zh-CN" dirty="0">
                <a:ea typeface="宋体" charset="-122"/>
              </a:rPr>
              <a:t>    point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1-</a:t>
            </a:r>
            <a:fld id="{6C316796-0AC5-4A34-943A-53203A69B84A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394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4574CEC7-27A9-442F-B2B1-0E2245425911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oadmap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07375" cy="4648200"/>
          </a:xfrm>
        </p:spPr>
        <p:txBody>
          <a:bodyPr/>
          <a:lstStyle/>
          <a:p>
            <a:pPr lvl="1">
              <a:buNone/>
            </a:pPr>
            <a:r>
              <a:rPr lang="en-US" altLang="zh-CN" sz="2800" dirty="0" smtClean="0">
                <a:solidFill>
                  <a:schemeClr val="accent2"/>
                </a:solidFill>
                <a:ea typeface="宋体" charset="-122"/>
              </a:rPr>
              <a:t>1.1</a:t>
            </a:r>
            <a:r>
              <a:rPr lang="en-US" altLang="zh-CN" sz="2800" dirty="0" smtClean="0">
                <a:ea typeface="宋体" charset="-122"/>
              </a:rPr>
              <a:t> </a:t>
            </a:r>
            <a:r>
              <a:rPr lang="en-US" altLang="zh-CN" sz="2800" dirty="0">
                <a:ea typeface="宋体" charset="-122"/>
              </a:rPr>
              <a:t>What </a:t>
            </a:r>
            <a:r>
              <a:rPr lang="en-US" altLang="zh-CN" sz="2800" i="1" dirty="0">
                <a:ea typeface="宋体" charset="-122"/>
              </a:rPr>
              <a:t>is</a:t>
            </a:r>
            <a:r>
              <a:rPr lang="en-US" altLang="zh-CN" sz="2800" dirty="0">
                <a:ea typeface="宋体" charset="-122"/>
              </a:rPr>
              <a:t> the Internet?</a:t>
            </a:r>
          </a:p>
          <a:p>
            <a:pPr lvl="1">
              <a:buNone/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1.2</a:t>
            </a:r>
            <a:r>
              <a:rPr lang="en-US" altLang="zh-CN" sz="2800" dirty="0">
                <a:ea typeface="宋体" charset="-122"/>
              </a:rPr>
              <a:t> Network edge</a:t>
            </a:r>
          </a:p>
          <a:p>
            <a:pPr lvl="1">
              <a:buNone/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1.3</a:t>
            </a:r>
            <a:r>
              <a:rPr lang="en-US" altLang="zh-CN" sz="2800" dirty="0">
                <a:ea typeface="宋体" charset="-122"/>
              </a:rPr>
              <a:t> Network core</a:t>
            </a:r>
          </a:p>
          <a:p>
            <a:pPr lvl="1">
              <a:buNone/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1.4 </a:t>
            </a:r>
            <a:r>
              <a:rPr lang="en-US" altLang="zh-CN" sz="2800" dirty="0">
                <a:ea typeface="宋体" charset="-122"/>
              </a:rPr>
              <a:t>Network access and physical media</a:t>
            </a:r>
          </a:p>
          <a:p>
            <a:pPr lvl="1">
              <a:buNone/>
            </a:pP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1.5 Internet structure and ISPs</a:t>
            </a:r>
          </a:p>
          <a:p>
            <a:pPr lvl="1">
              <a:buNone/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1.6</a:t>
            </a:r>
            <a:r>
              <a:rPr lang="en-US" altLang="zh-CN" sz="2800" dirty="0">
                <a:ea typeface="宋体" charset="-122"/>
              </a:rPr>
              <a:t> Delay &amp; loss in packet-switched networks</a:t>
            </a:r>
          </a:p>
          <a:p>
            <a:pPr lvl="1">
              <a:buNone/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1.7</a:t>
            </a:r>
            <a:r>
              <a:rPr lang="en-US" altLang="zh-CN" sz="2800" dirty="0">
                <a:ea typeface="宋体" charset="-122"/>
              </a:rPr>
              <a:t> Protocol layers, service models</a:t>
            </a:r>
          </a:p>
          <a:p>
            <a:pPr lvl="1">
              <a:buNone/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1.8</a:t>
            </a:r>
            <a:r>
              <a:rPr lang="en-US" altLang="zh-CN" sz="2800" dirty="0">
                <a:ea typeface="宋体" charset="-122"/>
              </a:rPr>
              <a:t> History</a:t>
            </a:r>
          </a:p>
          <a:p>
            <a:pPr lvl="1">
              <a:buFont typeface="Wingdings" pitchFamily="2" charset="2"/>
              <a:buNone/>
            </a:pPr>
            <a:endParaRPr lang="en-US" altLang="zh-CN" sz="2800" dirty="0" smtClean="0">
              <a:ea typeface="宋体" pitchFamily="2" charset="-122"/>
            </a:endParaRPr>
          </a:p>
          <a:p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EXAMPLE NETWORKS</a:t>
            </a:r>
            <a:endParaRPr lang="zh-CN" altLang="en-US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zh-CN" smtClean="0">
                <a:latin typeface="Arial" charset="0"/>
                <a:ea typeface="宋体" pitchFamily="2" charset="-122"/>
                <a:cs typeface="Arial" charset="0"/>
              </a:rPr>
              <a:t>Internet</a:t>
            </a:r>
          </a:p>
          <a:p>
            <a:pPr eaLnBrk="1" hangingPunct="1">
              <a:buFontTx/>
              <a:buChar char="•"/>
            </a:pPr>
            <a:r>
              <a:rPr lang="en-US" altLang="zh-CN" smtClean="0">
                <a:latin typeface="Arial" charset="0"/>
                <a:ea typeface="宋体" pitchFamily="2" charset="-122"/>
                <a:cs typeface="Arial" charset="0"/>
              </a:rPr>
              <a:t>ARPANET</a:t>
            </a:r>
          </a:p>
          <a:p>
            <a:pPr eaLnBrk="1" hangingPunct="1">
              <a:buFontTx/>
              <a:buChar char="•"/>
            </a:pPr>
            <a:r>
              <a:rPr lang="en-US" altLang="zh-CN" smtClean="0">
                <a:latin typeface="Arial" charset="0"/>
                <a:ea typeface="宋体" pitchFamily="2" charset="-122"/>
                <a:cs typeface="Arial" charset="0"/>
              </a:rPr>
              <a:t>NSFNET</a:t>
            </a:r>
          </a:p>
          <a:p>
            <a:pPr eaLnBrk="1" hangingPunct="1">
              <a:buFontTx/>
              <a:buChar char="•"/>
            </a:pPr>
            <a:r>
              <a:rPr lang="en-US" altLang="zh-CN" smtClean="0">
                <a:latin typeface="Arial" charset="0"/>
                <a:ea typeface="宋体" pitchFamily="2" charset="-122"/>
                <a:cs typeface="Arial" charset="0"/>
              </a:rPr>
              <a:t>Third-generation mobile phone networks</a:t>
            </a:r>
          </a:p>
          <a:p>
            <a:pPr eaLnBrk="1" hangingPunct="1">
              <a:buFontTx/>
              <a:buChar char="•"/>
            </a:pPr>
            <a:r>
              <a:rPr lang="en-US" altLang="zh-CN" smtClean="0">
                <a:latin typeface="Arial" charset="0"/>
                <a:ea typeface="宋体" pitchFamily="2" charset="-122"/>
                <a:cs typeface="Arial" charset="0"/>
              </a:rPr>
              <a:t>Wireless LANs: 802.11</a:t>
            </a:r>
          </a:p>
          <a:p>
            <a:pPr eaLnBrk="1" hangingPunct="1">
              <a:buFontTx/>
              <a:buChar char="•"/>
            </a:pPr>
            <a:r>
              <a:rPr lang="en-US" altLang="zh-CN" smtClean="0">
                <a:latin typeface="Arial" charset="0"/>
                <a:ea typeface="宋体" pitchFamily="2" charset="-122"/>
                <a:cs typeface="Arial" charset="0"/>
              </a:rPr>
              <a:t>RFID and sensor networks</a:t>
            </a:r>
          </a:p>
          <a:p>
            <a:endParaRPr lang="zh-CN" altLang="en-US" smtClean="0">
              <a:ea typeface="宋体" pitchFamily="2" charset="-122"/>
              <a:cs typeface="Arial" charset="0"/>
            </a:endParaRPr>
          </a:p>
        </p:txBody>
      </p:sp>
      <p:sp>
        <p:nvSpPr>
          <p:cNvPr id="64516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4517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06B6416C-FD7E-4EBC-8D08-169A170612B7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charset="0"/>
                <a:ea typeface="宋体" pitchFamily="2" charset="-122"/>
                <a:cs typeface="Arial" charset="0"/>
              </a:rPr>
              <a:t>The ARPANET (1)</a:t>
            </a:r>
            <a:endParaRPr lang="zh-CN" altLang="en-US" smtClean="0">
              <a:ea typeface="宋体" pitchFamily="2" charset="-122"/>
              <a:cs typeface="Arial" charset="0"/>
            </a:endParaRPr>
          </a:p>
        </p:txBody>
      </p:sp>
      <p:sp>
        <p:nvSpPr>
          <p:cNvPr id="65539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554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74E763EF-74F5-4EEF-B5B8-C355B961011D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pic>
        <p:nvPicPr>
          <p:cNvPr id="6554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95425" y="1625600"/>
            <a:ext cx="5600700" cy="3629025"/>
          </a:xfrm>
          <a:noFill/>
        </p:spPr>
      </p:pic>
      <p:sp>
        <p:nvSpPr>
          <p:cNvPr id="65542" name="矩形 6"/>
          <p:cNvSpPr>
            <a:spLocks noChangeArrowheads="1"/>
          </p:cNvSpPr>
          <p:nvPr/>
        </p:nvSpPr>
        <p:spPr bwMode="auto">
          <a:xfrm>
            <a:off x="1327150" y="5287963"/>
            <a:ext cx="63484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1. Structure of the telephone system.</a:t>
            </a:r>
          </a:p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2. Baran’s proposed distributed switching system (early ARPRNET).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charset="0"/>
                <a:ea typeface="宋体" pitchFamily="2" charset="-122"/>
                <a:cs typeface="Arial" charset="0"/>
              </a:rPr>
              <a:t>The ARPANET (2)</a:t>
            </a:r>
            <a:endParaRPr lang="zh-CN" altLang="en-US" smtClean="0">
              <a:ea typeface="宋体" pitchFamily="2" charset="-122"/>
              <a:cs typeface="Arial" charset="0"/>
            </a:endParaRPr>
          </a:p>
        </p:txBody>
      </p:sp>
      <p:sp>
        <p:nvSpPr>
          <p:cNvPr id="66563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656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08902984-4CB2-404B-998B-42BC6DBAE112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pic>
        <p:nvPicPr>
          <p:cNvPr id="6656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85850" y="2201863"/>
            <a:ext cx="6315075" cy="2828925"/>
          </a:xfrm>
          <a:noFill/>
        </p:spPr>
      </p:pic>
      <p:sp>
        <p:nvSpPr>
          <p:cNvPr id="66566" name="矩形 6"/>
          <p:cNvSpPr>
            <a:spLocks noChangeArrowheads="1"/>
          </p:cNvSpPr>
          <p:nvPr/>
        </p:nvSpPr>
        <p:spPr bwMode="auto">
          <a:xfrm>
            <a:off x="1868488" y="5502275"/>
            <a:ext cx="42830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The original ARPANET design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charset="0"/>
                <a:ea typeface="宋体" pitchFamily="2" charset="-122"/>
                <a:cs typeface="Arial" charset="0"/>
              </a:rPr>
              <a:t>The ARPANET (3)</a:t>
            </a:r>
            <a:endParaRPr lang="zh-CN" altLang="en-US" smtClean="0">
              <a:ea typeface="宋体" pitchFamily="2" charset="-122"/>
              <a:cs typeface="Arial" charset="0"/>
            </a:endParaRPr>
          </a:p>
        </p:txBody>
      </p:sp>
      <p:sp>
        <p:nvSpPr>
          <p:cNvPr id="67587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758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A5F8EBBF-2A89-4A1E-8C9F-20B0DBC292A7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pic>
        <p:nvPicPr>
          <p:cNvPr id="6758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55663" y="1692275"/>
            <a:ext cx="6934200" cy="1895475"/>
          </a:xfrm>
          <a:noFill/>
        </p:spPr>
      </p:pic>
      <p:sp>
        <p:nvSpPr>
          <p:cNvPr id="67590" name="矩形 6"/>
          <p:cNvSpPr>
            <a:spLocks noChangeArrowheads="1"/>
          </p:cNvSpPr>
          <p:nvPr/>
        </p:nvSpPr>
        <p:spPr bwMode="auto">
          <a:xfrm>
            <a:off x="1881188" y="4384675"/>
            <a:ext cx="457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Growth of the ARPANET. </a:t>
            </a:r>
          </a:p>
          <a:p>
            <a:pPr>
              <a:buFont typeface="Times New Roman" pitchFamily="18" charset="0"/>
              <a:buAutoNum type="alphaLcParenR"/>
            </a:pP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December 1969.  </a:t>
            </a:r>
          </a:p>
          <a:p>
            <a:pPr>
              <a:buFont typeface="Times New Roman" pitchFamily="18" charset="0"/>
              <a:buAutoNum type="alphaLcParenR"/>
            </a:pP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July 1970.</a:t>
            </a:r>
          </a:p>
          <a:p>
            <a:pPr>
              <a:buFont typeface="Times New Roman" pitchFamily="18" charset="0"/>
              <a:buAutoNum type="alphaLcParenR"/>
            </a:pP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March 1971.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NSFNET</a:t>
            </a:r>
            <a:endParaRPr lang="zh-CN" altLang="en-US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1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861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362908CA-D3D5-4F3C-96AC-FF73EC74B870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pic>
        <p:nvPicPr>
          <p:cNvPr id="6861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73125" y="1433513"/>
            <a:ext cx="6953250" cy="3400425"/>
          </a:xfrm>
          <a:noFill/>
        </p:spPr>
      </p:pic>
      <p:sp>
        <p:nvSpPr>
          <p:cNvPr id="68614" name="矩形 6"/>
          <p:cNvSpPr>
            <a:spLocks noChangeArrowheads="1"/>
          </p:cNvSpPr>
          <p:nvPr/>
        </p:nvSpPr>
        <p:spPr bwMode="auto">
          <a:xfrm>
            <a:off x="1627188" y="5045075"/>
            <a:ext cx="52403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The NSFNET backbone in 1988.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06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13347A61-4434-401F-9BE4-267A7787CAB3}" type="slidenum">
              <a:rPr lang="en-US" altLang="zh-CN" smtClean="0"/>
              <a:pPr/>
              <a:t>49</a:t>
            </a:fld>
            <a:endParaRPr lang="en-US" altLang="zh-CN" smtClean="0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96250" cy="1143000"/>
          </a:xfrm>
        </p:spPr>
        <p:txBody>
          <a:bodyPr/>
          <a:lstStyle/>
          <a:p>
            <a:r>
              <a:rPr lang="en-US" altLang="zh-CN" sz="32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Internet structure: network of networks</a:t>
            </a:r>
            <a:endParaRPr lang="en-US" altLang="zh-CN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2425" y="1428750"/>
            <a:ext cx="8440738" cy="4648200"/>
          </a:xfrm>
        </p:spPr>
        <p:txBody>
          <a:bodyPr/>
          <a:lstStyle/>
          <a:p>
            <a:r>
              <a:rPr lang="en-US" altLang="zh-CN" sz="2400" smtClean="0">
                <a:ea typeface="宋体" pitchFamily="2" charset="-122"/>
              </a:rPr>
              <a:t>roughly hierarchical</a:t>
            </a:r>
          </a:p>
          <a:p>
            <a:r>
              <a:rPr lang="en-US" altLang="zh-CN" sz="2400" smtClean="0">
                <a:solidFill>
                  <a:srgbClr val="FF0000"/>
                </a:solidFill>
                <a:ea typeface="宋体" pitchFamily="2" charset="-122"/>
              </a:rPr>
              <a:t>at center: “tier-1” ISPs </a:t>
            </a:r>
            <a:r>
              <a:rPr lang="en-US" altLang="zh-CN" sz="2400" smtClean="0">
                <a:ea typeface="宋体" pitchFamily="2" charset="-122"/>
              </a:rPr>
              <a:t>(e.g., MCI, Sprint, AT&amp;T, Cable and Wireless), national/international coverage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treat each other as equals</a:t>
            </a:r>
          </a:p>
        </p:txBody>
      </p:sp>
      <p:sp>
        <p:nvSpPr>
          <p:cNvPr id="70662" name="Oval 33"/>
          <p:cNvSpPr>
            <a:spLocks noChangeArrowheads="1"/>
          </p:cNvSpPr>
          <p:nvPr/>
        </p:nvSpPr>
        <p:spPr bwMode="auto">
          <a:xfrm>
            <a:off x="2432050" y="4883150"/>
            <a:ext cx="1863725" cy="790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Comic Sans MS" pitchFamily="66" charset="0"/>
                <a:ea typeface="宋体" pitchFamily="2" charset="-122"/>
              </a:rPr>
              <a:t>Tier 1 ISP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0663" name="Oval 34"/>
          <p:cNvSpPr>
            <a:spLocks noChangeArrowheads="1"/>
          </p:cNvSpPr>
          <p:nvPr/>
        </p:nvSpPr>
        <p:spPr bwMode="auto">
          <a:xfrm>
            <a:off x="3530600" y="3679825"/>
            <a:ext cx="1863725" cy="790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Comic Sans MS" pitchFamily="66" charset="0"/>
                <a:ea typeface="宋体" pitchFamily="2" charset="-122"/>
              </a:rPr>
              <a:t>Tier 1 ISP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0664" name="Oval 35"/>
          <p:cNvSpPr>
            <a:spLocks noChangeArrowheads="1"/>
          </p:cNvSpPr>
          <p:nvPr/>
        </p:nvSpPr>
        <p:spPr bwMode="auto">
          <a:xfrm>
            <a:off x="4800600" y="4845050"/>
            <a:ext cx="18637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Comic Sans MS" pitchFamily="66" charset="0"/>
                <a:ea typeface="宋体" pitchFamily="2" charset="-122"/>
              </a:rPr>
              <a:t>Tier 1 ISP</a:t>
            </a:r>
            <a:endParaRPr lang="en-US" altLang="zh-CN">
              <a:ea typeface="宋体" pitchFamily="2" charset="-122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20725" y="3781425"/>
            <a:ext cx="4533900" cy="1543050"/>
            <a:chOff x="454" y="2122"/>
            <a:chExt cx="2856" cy="972"/>
          </a:xfrm>
        </p:grpSpPr>
        <p:sp>
          <p:nvSpPr>
            <p:cNvPr id="70675" name="Oval 23"/>
            <p:cNvSpPr>
              <a:spLocks noChangeArrowheads="1"/>
            </p:cNvSpPr>
            <p:nvPr/>
          </p:nvSpPr>
          <p:spPr bwMode="auto">
            <a:xfrm>
              <a:off x="3226" y="2796"/>
              <a:ext cx="84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676" name="Oval 36"/>
            <p:cNvSpPr>
              <a:spLocks noChangeArrowheads="1"/>
            </p:cNvSpPr>
            <p:nvPr/>
          </p:nvSpPr>
          <p:spPr bwMode="auto">
            <a:xfrm>
              <a:off x="2942" y="2500"/>
              <a:ext cx="84" cy="9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677" name="Oval 37"/>
            <p:cNvSpPr>
              <a:spLocks noChangeArrowheads="1"/>
            </p:cNvSpPr>
            <p:nvPr/>
          </p:nvSpPr>
          <p:spPr bwMode="auto">
            <a:xfrm>
              <a:off x="2650" y="2516"/>
              <a:ext cx="84" cy="9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678" name="Oval 38"/>
            <p:cNvSpPr>
              <a:spLocks noChangeArrowheads="1"/>
            </p:cNvSpPr>
            <p:nvPr/>
          </p:nvSpPr>
          <p:spPr bwMode="auto">
            <a:xfrm>
              <a:off x="2354" y="2804"/>
              <a:ext cx="84" cy="9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679" name="Oval 39"/>
            <p:cNvSpPr>
              <a:spLocks noChangeArrowheads="1"/>
            </p:cNvSpPr>
            <p:nvPr/>
          </p:nvSpPr>
          <p:spPr bwMode="auto">
            <a:xfrm>
              <a:off x="2666" y="3004"/>
              <a:ext cx="84" cy="9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680" name="Oval 40"/>
            <p:cNvSpPr>
              <a:spLocks noChangeArrowheads="1"/>
            </p:cNvSpPr>
            <p:nvPr/>
          </p:nvSpPr>
          <p:spPr bwMode="auto">
            <a:xfrm>
              <a:off x="2990" y="2996"/>
              <a:ext cx="84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681" name="Line 41"/>
            <p:cNvSpPr>
              <a:spLocks noChangeShapeType="1"/>
            </p:cNvSpPr>
            <p:nvPr/>
          </p:nvSpPr>
          <p:spPr bwMode="auto">
            <a:xfrm flipV="1">
              <a:off x="2752" y="3040"/>
              <a:ext cx="24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2" name="Line 42"/>
            <p:cNvSpPr>
              <a:spLocks noChangeShapeType="1"/>
            </p:cNvSpPr>
            <p:nvPr/>
          </p:nvSpPr>
          <p:spPr bwMode="auto">
            <a:xfrm>
              <a:off x="3010" y="2572"/>
              <a:ext cx="232" cy="2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3" name="Line 43"/>
            <p:cNvSpPr>
              <a:spLocks noChangeShapeType="1"/>
            </p:cNvSpPr>
            <p:nvPr/>
          </p:nvSpPr>
          <p:spPr bwMode="auto">
            <a:xfrm flipV="1">
              <a:off x="2416" y="2592"/>
              <a:ext cx="248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4" name="Text Box 47"/>
            <p:cNvSpPr txBox="1">
              <a:spLocks noChangeArrowheads="1"/>
            </p:cNvSpPr>
            <p:nvPr/>
          </p:nvSpPr>
          <p:spPr bwMode="auto">
            <a:xfrm>
              <a:off x="454" y="2122"/>
              <a:ext cx="987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>
                  <a:latin typeface="Comic Sans MS" pitchFamily="66" charset="0"/>
                  <a:ea typeface="宋体" pitchFamily="2" charset="-122"/>
                </a:rPr>
                <a:t>Tier-1 providers interconnect (peer) privately</a:t>
              </a:r>
            </a:p>
          </p:txBody>
        </p:sp>
        <p:sp>
          <p:nvSpPr>
            <p:cNvPr id="70685" name="Line 48"/>
            <p:cNvSpPr>
              <a:spLocks noChangeShapeType="1"/>
            </p:cNvSpPr>
            <p:nvPr/>
          </p:nvSpPr>
          <p:spPr bwMode="auto">
            <a:xfrm>
              <a:off x="992" y="2224"/>
              <a:ext cx="14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3876675" y="3286125"/>
            <a:ext cx="5267325" cy="1616075"/>
            <a:chOff x="2442" y="1810"/>
            <a:chExt cx="3318" cy="1018"/>
          </a:xfrm>
        </p:grpSpPr>
        <p:grpSp>
          <p:nvGrpSpPr>
            <p:cNvPr id="70667" name="Group 44"/>
            <p:cNvGrpSpPr>
              <a:grpSpLocks/>
            </p:cNvGrpSpPr>
            <p:nvPr/>
          </p:nvGrpSpPr>
          <p:grpSpPr bwMode="auto">
            <a:xfrm>
              <a:off x="3572" y="2372"/>
              <a:ext cx="453" cy="250"/>
              <a:chOff x="3740" y="1244"/>
              <a:chExt cx="453" cy="250"/>
            </a:xfrm>
          </p:grpSpPr>
          <p:sp>
            <p:nvSpPr>
              <p:cNvPr id="70673" name="Rectangle 10"/>
              <p:cNvSpPr>
                <a:spLocks noChangeArrowheads="1"/>
              </p:cNvSpPr>
              <p:nvPr/>
            </p:nvSpPr>
            <p:spPr bwMode="auto">
              <a:xfrm>
                <a:off x="3755" y="1248"/>
                <a:ext cx="438" cy="19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674" name="Text Box 11"/>
              <p:cNvSpPr txBox="1">
                <a:spLocks noChangeArrowheads="1"/>
              </p:cNvSpPr>
              <p:nvPr/>
            </p:nvSpPr>
            <p:spPr bwMode="auto">
              <a:xfrm>
                <a:off x="3740" y="1244"/>
                <a:ext cx="4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bg1"/>
                    </a:solidFill>
                    <a:latin typeface="Comic Sans MS" pitchFamily="66" charset="0"/>
                    <a:ea typeface="宋体" pitchFamily="2" charset="-122"/>
                  </a:rPr>
                  <a:t>NAP</a:t>
                </a:r>
                <a:endParaRPr lang="en-US" altLang="zh-CN" sz="2000">
                  <a:ea typeface="宋体" pitchFamily="2" charset="-122"/>
                </a:endParaRPr>
              </a:p>
            </p:txBody>
          </p:sp>
        </p:grpSp>
        <p:sp>
          <p:nvSpPr>
            <p:cNvPr id="70668" name="Line 50"/>
            <p:cNvSpPr>
              <a:spLocks noChangeShapeType="1"/>
            </p:cNvSpPr>
            <p:nvPr/>
          </p:nvSpPr>
          <p:spPr bwMode="auto">
            <a:xfrm flipH="1">
              <a:off x="3290" y="2540"/>
              <a:ext cx="316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9" name="Line 51"/>
            <p:cNvSpPr>
              <a:spLocks noChangeShapeType="1"/>
            </p:cNvSpPr>
            <p:nvPr/>
          </p:nvSpPr>
          <p:spPr bwMode="auto">
            <a:xfrm flipH="1">
              <a:off x="3018" y="2488"/>
              <a:ext cx="568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0" name="Line 52"/>
            <p:cNvSpPr>
              <a:spLocks noChangeShapeType="1"/>
            </p:cNvSpPr>
            <p:nvPr/>
          </p:nvSpPr>
          <p:spPr bwMode="auto">
            <a:xfrm flipH="1">
              <a:off x="2442" y="2524"/>
              <a:ext cx="1144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Text Box 54"/>
            <p:cNvSpPr txBox="1">
              <a:spLocks noChangeArrowheads="1"/>
            </p:cNvSpPr>
            <p:nvPr/>
          </p:nvSpPr>
          <p:spPr bwMode="auto">
            <a:xfrm>
              <a:off x="4371" y="1810"/>
              <a:ext cx="1389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>
                  <a:latin typeface="Comic Sans MS" pitchFamily="66" charset="0"/>
                  <a:ea typeface="宋体" pitchFamily="2" charset="-122"/>
                </a:rPr>
                <a:t>Tier-1 providers also interconnect at public network access points (NAPs)</a:t>
              </a:r>
            </a:p>
          </p:txBody>
        </p:sp>
        <p:sp>
          <p:nvSpPr>
            <p:cNvPr id="70672" name="Line 55"/>
            <p:cNvSpPr>
              <a:spLocks noChangeShapeType="1"/>
            </p:cNvSpPr>
            <p:nvPr/>
          </p:nvSpPr>
          <p:spPr bwMode="auto">
            <a:xfrm flipH="1">
              <a:off x="4008" y="1952"/>
              <a:ext cx="40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48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9BBD08D8-424B-4951-95FC-42FE7989E739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1300"/>
            <a:ext cx="7772400" cy="1143000"/>
          </a:xfrm>
        </p:spPr>
        <p:txBody>
          <a:bodyPr/>
          <a:lstStyle/>
          <a:p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Chapter 1: Introduction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581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u="sng" smtClean="0">
                <a:solidFill>
                  <a:srgbClr val="FF0000"/>
                </a:solidFill>
                <a:ea typeface="宋体" pitchFamily="2" charset="-122"/>
              </a:rPr>
              <a:t>Our goal:</a:t>
            </a:r>
            <a:r>
              <a:rPr lang="en-US" altLang="zh-CN" smtClean="0">
                <a:ea typeface="宋体" pitchFamily="2" charset="-122"/>
              </a:rPr>
              <a:t> </a:t>
            </a:r>
          </a:p>
          <a:p>
            <a:r>
              <a:rPr lang="en-US" altLang="zh-CN" sz="2400" smtClean="0">
                <a:ea typeface="宋体" pitchFamily="2" charset="-122"/>
              </a:rPr>
              <a:t>get “feel” and terminology</a:t>
            </a:r>
          </a:p>
          <a:p>
            <a:r>
              <a:rPr lang="en-US" altLang="zh-CN" sz="2400" smtClean="0">
                <a:ea typeface="宋体" pitchFamily="2" charset="-122"/>
              </a:rPr>
              <a:t>more depth, detail </a:t>
            </a:r>
            <a:r>
              <a:rPr lang="en-US" altLang="zh-CN" sz="2400" i="1" smtClean="0">
                <a:ea typeface="宋体" pitchFamily="2" charset="-122"/>
              </a:rPr>
              <a:t>later</a:t>
            </a:r>
            <a:r>
              <a:rPr lang="en-US" altLang="zh-CN" sz="2400" smtClean="0">
                <a:ea typeface="宋体" pitchFamily="2" charset="-122"/>
              </a:rPr>
              <a:t> in course</a:t>
            </a:r>
          </a:p>
          <a:p>
            <a:r>
              <a:rPr lang="en-US" altLang="zh-CN" sz="2400" smtClean="0">
                <a:ea typeface="宋体" pitchFamily="2" charset="-122"/>
              </a:rPr>
              <a:t>approach: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use Internet as example</a:t>
            </a:r>
          </a:p>
          <a:p>
            <a:pPr lvl="1"/>
            <a:endParaRPr lang="zh-CN" altLang="en-US" sz="2000" smtClean="0">
              <a:ea typeface="宋体" pitchFamily="2" charset="-122"/>
            </a:endParaRPr>
          </a:p>
        </p:txBody>
      </p:sp>
      <p:sp>
        <p:nvSpPr>
          <p:cNvPr id="348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114800" y="1371600"/>
            <a:ext cx="50292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u="sng" smtClean="0">
                <a:solidFill>
                  <a:srgbClr val="FF0000"/>
                </a:solidFill>
                <a:ea typeface="宋体" pitchFamily="2" charset="-122"/>
              </a:rPr>
              <a:t>Overview:</a:t>
            </a:r>
            <a:endParaRPr lang="en-US" altLang="zh-CN" smtClean="0">
              <a:ea typeface="宋体" pitchFamily="2" charset="-122"/>
            </a:endParaRPr>
          </a:p>
          <a:p>
            <a:r>
              <a:rPr lang="en-US" altLang="zh-CN" sz="2400" smtClean="0">
                <a:ea typeface="宋体" pitchFamily="2" charset="-122"/>
              </a:rPr>
              <a:t>what’s the computer network</a:t>
            </a:r>
          </a:p>
          <a:p>
            <a:r>
              <a:rPr lang="en-US" altLang="zh-CN" sz="2400" smtClean="0">
                <a:ea typeface="宋体" pitchFamily="2" charset="-122"/>
              </a:rPr>
              <a:t>what’s a protocol?</a:t>
            </a:r>
          </a:p>
          <a:p>
            <a:r>
              <a:rPr lang="en-US" altLang="zh-CN" sz="2400" smtClean="0">
                <a:ea typeface="宋体" pitchFamily="2" charset="-122"/>
              </a:rPr>
              <a:t>network edge</a:t>
            </a:r>
          </a:p>
          <a:p>
            <a:r>
              <a:rPr lang="en-US" altLang="zh-CN" sz="2400" smtClean="0">
                <a:ea typeface="宋体" pitchFamily="2" charset="-122"/>
              </a:rPr>
              <a:t>network core</a:t>
            </a:r>
          </a:p>
          <a:p>
            <a:r>
              <a:rPr lang="en-US" altLang="zh-CN" sz="2400" smtClean="0">
                <a:ea typeface="宋体" pitchFamily="2" charset="-122"/>
              </a:rPr>
              <a:t>Internet/ISP structure</a:t>
            </a:r>
          </a:p>
          <a:p>
            <a:r>
              <a:rPr lang="en-US" altLang="zh-CN" sz="2400" smtClean="0">
                <a:ea typeface="宋体" pitchFamily="2" charset="-122"/>
              </a:rPr>
              <a:t>performance: loss, delay</a:t>
            </a:r>
          </a:p>
          <a:p>
            <a:pPr>
              <a:buFont typeface="Wingdings" pitchFamily="2" charset="2"/>
              <a:buNone/>
            </a:pPr>
            <a:endParaRPr lang="en-US" altLang="zh-CN" sz="2400" smtClean="0">
              <a:ea typeface="宋体" pitchFamily="2" charset="-122"/>
            </a:endParaRPr>
          </a:p>
          <a:p>
            <a:endParaRPr lang="en-US" altLang="zh-CN" sz="240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4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89E09656-274F-4CCC-8745-6AEAAFDCC235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Tier-1 ISP: e.g., Sprint</a:t>
            </a:r>
          </a:p>
        </p:txBody>
      </p:sp>
      <p:sp>
        <p:nvSpPr>
          <p:cNvPr id="71685" name="Text Box 3"/>
          <p:cNvSpPr txBox="1">
            <a:spLocks noChangeArrowheads="1"/>
          </p:cNvSpPr>
          <p:nvPr/>
        </p:nvSpPr>
        <p:spPr bwMode="auto">
          <a:xfrm>
            <a:off x="695325" y="1435100"/>
            <a:ext cx="427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omic Sans MS" pitchFamily="66" charset="0"/>
                <a:ea typeface="宋体" pitchFamily="2" charset="-122"/>
              </a:rPr>
              <a:t>Sprint US backbone network</a:t>
            </a:r>
            <a:endParaRPr lang="en-US" altLang="zh-CN">
              <a:ea typeface="宋体" pitchFamily="2" charset="-122"/>
            </a:endParaRPr>
          </a:p>
        </p:txBody>
      </p:sp>
      <p:grpSp>
        <p:nvGrpSpPr>
          <p:cNvPr id="71686" name="Group 6"/>
          <p:cNvGrpSpPr>
            <a:grpSpLocks/>
          </p:cNvGrpSpPr>
          <p:nvPr/>
        </p:nvGrpSpPr>
        <p:grpSpPr bwMode="auto">
          <a:xfrm>
            <a:off x="609600" y="2474913"/>
            <a:ext cx="7842250" cy="4216400"/>
            <a:chOff x="0" y="1030"/>
            <a:chExt cx="5760" cy="3290"/>
          </a:xfrm>
        </p:grpSpPr>
        <p:pic>
          <p:nvPicPr>
            <p:cNvPr id="71805" name="Picture 7" descr="Us09lt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036"/>
              <a:ext cx="5760" cy="3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806" name="Picture 8"/>
            <p:cNvPicPr>
              <a:picLocks noChangeAspect="1" noChangeArrowheads="1"/>
            </p:cNvPicPr>
            <p:nvPr/>
          </p:nvPicPr>
          <p:blipFill>
            <a:blip r:embed="rId4"/>
            <a:srcRect r="52026" b="43443"/>
            <a:stretch>
              <a:fillRect/>
            </a:stretch>
          </p:blipFill>
          <p:spPr bwMode="auto">
            <a:xfrm>
              <a:off x="128" y="3936"/>
              <a:ext cx="1213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1807" name="Group 9"/>
            <p:cNvGrpSpPr>
              <a:grpSpLocks/>
            </p:cNvGrpSpPr>
            <p:nvPr/>
          </p:nvGrpSpPr>
          <p:grpSpPr bwMode="auto">
            <a:xfrm>
              <a:off x="236" y="1030"/>
              <a:ext cx="4756" cy="2999"/>
              <a:chOff x="236" y="1030"/>
              <a:chExt cx="4756" cy="2999"/>
            </a:xfrm>
          </p:grpSpPr>
          <p:sp>
            <p:nvSpPr>
              <p:cNvPr id="71843" name="Arc 10"/>
              <p:cNvSpPr>
                <a:spLocks/>
              </p:cNvSpPr>
              <p:nvPr/>
            </p:nvSpPr>
            <p:spPr bwMode="auto">
              <a:xfrm rot="10800000" flipV="1">
                <a:off x="4141" y="2572"/>
                <a:ext cx="581" cy="666"/>
              </a:xfrm>
              <a:custGeom>
                <a:avLst/>
                <a:gdLst>
                  <a:gd name="T0" fmla="*/ 0 w 24885"/>
                  <a:gd name="T1" fmla="*/ 0 h 21600"/>
                  <a:gd name="T2" fmla="*/ 0 w 24885"/>
                  <a:gd name="T3" fmla="*/ 0 h 21600"/>
                  <a:gd name="T4" fmla="*/ 0 w 248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4885"/>
                  <a:gd name="T10" fmla="*/ 0 h 21600"/>
                  <a:gd name="T11" fmla="*/ 24885 w 248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885" h="21600" fill="none" extrusionOk="0">
                    <a:moveTo>
                      <a:pt x="0" y="251"/>
                    </a:moveTo>
                    <a:cubicBezTo>
                      <a:pt x="1087" y="83"/>
                      <a:pt x="2185" y="-1"/>
                      <a:pt x="3285" y="0"/>
                    </a:cubicBezTo>
                    <a:cubicBezTo>
                      <a:pt x="15214" y="0"/>
                      <a:pt x="24885" y="9670"/>
                      <a:pt x="24885" y="21600"/>
                    </a:cubicBezTo>
                  </a:path>
                  <a:path w="24885" h="21600" stroke="0" extrusionOk="0">
                    <a:moveTo>
                      <a:pt x="0" y="251"/>
                    </a:moveTo>
                    <a:cubicBezTo>
                      <a:pt x="1087" y="83"/>
                      <a:pt x="2185" y="-1"/>
                      <a:pt x="3285" y="0"/>
                    </a:cubicBezTo>
                    <a:cubicBezTo>
                      <a:pt x="15214" y="0"/>
                      <a:pt x="24885" y="9670"/>
                      <a:pt x="24885" y="21600"/>
                    </a:cubicBezTo>
                    <a:lnTo>
                      <a:pt x="3285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1844" name="Arc 11"/>
              <p:cNvSpPr>
                <a:spLocks/>
              </p:cNvSpPr>
              <p:nvPr/>
            </p:nvSpPr>
            <p:spPr bwMode="auto">
              <a:xfrm rot="16200000" flipV="1">
                <a:off x="3339" y="2899"/>
                <a:ext cx="582" cy="1677"/>
              </a:xfrm>
              <a:custGeom>
                <a:avLst/>
                <a:gdLst>
                  <a:gd name="T0" fmla="*/ 0 w 21600"/>
                  <a:gd name="T1" fmla="*/ 0 h 20808"/>
                  <a:gd name="T2" fmla="*/ 0 w 21600"/>
                  <a:gd name="T3" fmla="*/ 0 h 20808"/>
                  <a:gd name="T4" fmla="*/ 0 w 21600"/>
                  <a:gd name="T5" fmla="*/ 0 h 2080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0808"/>
                  <a:gd name="T11" fmla="*/ 21600 w 21600"/>
                  <a:gd name="T12" fmla="*/ 20808 h 208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0808" fill="none" extrusionOk="0">
                    <a:moveTo>
                      <a:pt x="5796" y="0"/>
                    </a:moveTo>
                    <a:cubicBezTo>
                      <a:pt x="15137" y="2602"/>
                      <a:pt x="21600" y="11111"/>
                      <a:pt x="21600" y="20808"/>
                    </a:cubicBezTo>
                  </a:path>
                  <a:path w="21600" h="20808" stroke="0" extrusionOk="0">
                    <a:moveTo>
                      <a:pt x="5796" y="0"/>
                    </a:moveTo>
                    <a:cubicBezTo>
                      <a:pt x="15137" y="2602"/>
                      <a:pt x="21600" y="11111"/>
                      <a:pt x="21600" y="20808"/>
                    </a:cubicBezTo>
                    <a:lnTo>
                      <a:pt x="0" y="20808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1845" name="Freeform 12"/>
              <p:cNvSpPr>
                <a:spLocks/>
              </p:cNvSpPr>
              <p:nvPr/>
            </p:nvSpPr>
            <p:spPr bwMode="auto">
              <a:xfrm>
                <a:off x="2782" y="2327"/>
                <a:ext cx="2063" cy="1119"/>
              </a:xfrm>
              <a:custGeom>
                <a:avLst/>
                <a:gdLst>
                  <a:gd name="T0" fmla="*/ 0 w 2063"/>
                  <a:gd name="T1" fmla="*/ 1119 h 1119"/>
                  <a:gd name="T2" fmla="*/ 1281 w 2063"/>
                  <a:gd name="T3" fmla="*/ 364 h 1119"/>
                  <a:gd name="T4" fmla="*/ 1418 w 2063"/>
                  <a:gd name="T5" fmla="*/ 273 h 1119"/>
                  <a:gd name="T6" fmla="*/ 1590 w 2063"/>
                  <a:gd name="T7" fmla="*/ 191 h 1119"/>
                  <a:gd name="T8" fmla="*/ 1708 w 2063"/>
                  <a:gd name="T9" fmla="*/ 110 h 1119"/>
                  <a:gd name="T10" fmla="*/ 1827 w 2063"/>
                  <a:gd name="T11" fmla="*/ 64 h 1119"/>
                  <a:gd name="T12" fmla="*/ 1954 w 2063"/>
                  <a:gd name="T13" fmla="*/ 19 h 1119"/>
                  <a:gd name="T14" fmla="*/ 2063 w 2063"/>
                  <a:gd name="T15" fmla="*/ 0 h 11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3"/>
                  <a:gd name="T25" fmla="*/ 0 h 1119"/>
                  <a:gd name="T26" fmla="*/ 2063 w 2063"/>
                  <a:gd name="T27" fmla="*/ 1119 h 111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3" h="1119">
                    <a:moveTo>
                      <a:pt x="0" y="1119"/>
                    </a:moveTo>
                    <a:lnTo>
                      <a:pt x="1281" y="364"/>
                    </a:lnTo>
                    <a:lnTo>
                      <a:pt x="1418" y="273"/>
                    </a:lnTo>
                    <a:lnTo>
                      <a:pt x="1590" y="191"/>
                    </a:lnTo>
                    <a:lnTo>
                      <a:pt x="1708" y="110"/>
                    </a:lnTo>
                    <a:lnTo>
                      <a:pt x="1827" y="64"/>
                    </a:lnTo>
                    <a:lnTo>
                      <a:pt x="1954" y="19"/>
                    </a:lnTo>
                    <a:lnTo>
                      <a:pt x="2063" y="0"/>
                    </a:lnTo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1846" name="Line 13"/>
              <p:cNvSpPr>
                <a:spLocks noChangeShapeType="1"/>
              </p:cNvSpPr>
              <p:nvPr/>
            </p:nvSpPr>
            <p:spPr bwMode="auto">
              <a:xfrm flipH="1">
                <a:off x="2833" y="2734"/>
                <a:ext cx="263" cy="709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47" name="Freeform 14"/>
              <p:cNvSpPr>
                <a:spLocks/>
              </p:cNvSpPr>
              <p:nvPr/>
            </p:nvSpPr>
            <p:spPr bwMode="auto">
              <a:xfrm>
                <a:off x="3672" y="2294"/>
                <a:ext cx="1191" cy="45"/>
              </a:xfrm>
              <a:custGeom>
                <a:avLst/>
                <a:gdLst>
                  <a:gd name="T0" fmla="*/ 0 w 1191"/>
                  <a:gd name="T1" fmla="*/ 0 h 45"/>
                  <a:gd name="T2" fmla="*/ 400 w 1191"/>
                  <a:gd name="T3" fmla="*/ 27 h 45"/>
                  <a:gd name="T4" fmla="*/ 573 w 1191"/>
                  <a:gd name="T5" fmla="*/ 36 h 45"/>
                  <a:gd name="T6" fmla="*/ 891 w 1191"/>
                  <a:gd name="T7" fmla="*/ 18 h 45"/>
                  <a:gd name="T8" fmla="*/ 1191 w 1191"/>
                  <a:gd name="T9" fmla="*/ 45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1"/>
                  <a:gd name="T16" fmla="*/ 0 h 45"/>
                  <a:gd name="T17" fmla="*/ 1191 w 1191"/>
                  <a:gd name="T18" fmla="*/ 45 h 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1" h="45">
                    <a:moveTo>
                      <a:pt x="0" y="0"/>
                    </a:moveTo>
                    <a:lnTo>
                      <a:pt x="400" y="27"/>
                    </a:lnTo>
                    <a:lnTo>
                      <a:pt x="573" y="36"/>
                    </a:lnTo>
                    <a:lnTo>
                      <a:pt x="891" y="18"/>
                    </a:lnTo>
                    <a:lnTo>
                      <a:pt x="1191" y="45"/>
                    </a:lnTo>
                  </a:path>
                </a:pathLst>
              </a:custGeom>
              <a:noFill/>
              <a:ln w="38100">
                <a:solidFill>
                  <a:srgbClr val="990099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1848" name="Arc 15"/>
              <p:cNvSpPr>
                <a:spLocks/>
              </p:cNvSpPr>
              <p:nvPr/>
            </p:nvSpPr>
            <p:spPr bwMode="auto">
              <a:xfrm flipH="1">
                <a:off x="846" y="1030"/>
                <a:ext cx="2270" cy="2386"/>
              </a:xfrm>
              <a:custGeom>
                <a:avLst/>
                <a:gdLst>
                  <a:gd name="T0" fmla="*/ 0 w 21512"/>
                  <a:gd name="T1" fmla="*/ 0 h 21390"/>
                  <a:gd name="T2" fmla="*/ 0 w 21512"/>
                  <a:gd name="T3" fmla="*/ 0 h 21390"/>
                  <a:gd name="T4" fmla="*/ 0 w 21512"/>
                  <a:gd name="T5" fmla="*/ 0 h 21390"/>
                  <a:gd name="T6" fmla="*/ 0 60000 65536"/>
                  <a:gd name="T7" fmla="*/ 0 60000 65536"/>
                  <a:gd name="T8" fmla="*/ 0 60000 65536"/>
                  <a:gd name="T9" fmla="*/ 0 w 21512"/>
                  <a:gd name="T10" fmla="*/ 0 h 21390"/>
                  <a:gd name="T11" fmla="*/ 21512 w 21512"/>
                  <a:gd name="T12" fmla="*/ 21390 h 213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12" h="21390" fill="none" extrusionOk="0">
                    <a:moveTo>
                      <a:pt x="21511" y="1948"/>
                    </a:moveTo>
                    <a:cubicBezTo>
                      <a:pt x="20606" y="11940"/>
                      <a:pt x="12941" y="19993"/>
                      <a:pt x="3006" y="21389"/>
                    </a:cubicBezTo>
                  </a:path>
                  <a:path w="21512" h="21390" stroke="0" extrusionOk="0">
                    <a:moveTo>
                      <a:pt x="21511" y="1948"/>
                    </a:moveTo>
                    <a:cubicBezTo>
                      <a:pt x="20606" y="11940"/>
                      <a:pt x="12941" y="19993"/>
                      <a:pt x="3006" y="2138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1849" name="Arc 16"/>
              <p:cNvSpPr>
                <a:spLocks/>
              </p:cNvSpPr>
              <p:nvPr/>
            </p:nvSpPr>
            <p:spPr bwMode="auto">
              <a:xfrm flipH="1">
                <a:off x="236" y="1242"/>
                <a:ext cx="627" cy="1759"/>
              </a:xfrm>
              <a:custGeom>
                <a:avLst/>
                <a:gdLst>
                  <a:gd name="T0" fmla="*/ 0 w 21600"/>
                  <a:gd name="T1" fmla="*/ 0 h 42952"/>
                  <a:gd name="T2" fmla="*/ 0 w 21600"/>
                  <a:gd name="T3" fmla="*/ 0 h 42952"/>
                  <a:gd name="T4" fmla="*/ 0 w 21600"/>
                  <a:gd name="T5" fmla="*/ 0 h 4295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952"/>
                  <a:gd name="T11" fmla="*/ 21600 w 21600"/>
                  <a:gd name="T12" fmla="*/ 42952 h 429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952" fill="none" extrusionOk="0">
                    <a:moveTo>
                      <a:pt x="1283" y="0"/>
                    </a:moveTo>
                    <a:cubicBezTo>
                      <a:pt x="12694" y="679"/>
                      <a:pt x="21600" y="10131"/>
                      <a:pt x="21600" y="21562"/>
                    </a:cubicBezTo>
                    <a:cubicBezTo>
                      <a:pt x="21600" y="32329"/>
                      <a:pt x="13669" y="41452"/>
                      <a:pt x="3006" y="42951"/>
                    </a:cubicBezTo>
                  </a:path>
                  <a:path w="21600" h="42952" stroke="0" extrusionOk="0">
                    <a:moveTo>
                      <a:pt x="1283" y="0"/>
                    </a:moveTo>
                    <a:cubicBezTo>
                      <a:pt x="12694" y="679"/>
                      <a:pt x="21600" y="10131"/>
                      <a:pt x="21600" y="21562"/>
                    </a:cubicBezTo>
                    <a:cubicBezTo>
                      <a:pt x="21600" y="32329"/>
                      <a:pt x="13669" y="41452"/>
                      <a:pt x="3006" y="42951"/>
                    </a:cubicBezTo>
                    <a:lnTo>
                      <a:pt x="0" y="21562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1850" name="Arc 17"/>
              <p:cNvSpPr>
                <a:spLocks/>
              </p:cNvSpPr>
              <p:nvPr/>
            </p:nvSpPr>
            <p:spPr bwMode="auto">
              <a:xfrm flipH="1">
                <a:off x="441" y="1252"/>
                <a:ext cx="845" cy="1248"/>
              </a:xfrm>
              <a:custGeom>
                <a:avLst/>
                <a:gdLst>
                  <a:gd name="T0" fmla="*/ 0 w 21600"/>
                  <a:gd name="T1" fmla="*/ 0 h 19403"/>
                  <a:gd name="T2" fmla="*/ 0 w 21600"/>
                  <a:gd name="T3" fmla="*/ 0 h 19403"/>
                  <a:gd name="T4" fmla="*/ 0 w 21600"/>
                  <a:gd name="T5" fmla="*/ 0 h 1940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9403"/>
                  <a:gd name="T11" fmla="*/ 21600 w 21600"/>
                  <a:gd name="T12" fmla="*/ 19403 h 1940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9403" fill="none" extrusionOk="0">
                    <a:moveTo>
                      <a:pt x="12640" y="0"/>
                    </a:moveTo>
                    <a:cubicBezTo>
                      <a:pt x="18266" y="4060"/>
                      <a:pt x="21600" y="10576"/>
                      <a:pt x="21600" y="17515"/>
                    </a:cubicBezTo>
                    <a:cubicBezTo>
                      <a:pt x="21600" y="18145"/>
                      <a:pt x="21572" y="18775"/>
                      <a:pt x="21517" y="19403"/>
                    </a:cubicBezTo>
                  </a:path>
                  <a:path w="21600" h="19403" stroke="0" extrusionOk="0">
                    <a:moveTo>
                      <a:pt x="12640" y="0"/>
                    </a:moveTo>
                    <a:cubicBezTo>
                      <a:pt x="18266" y="4060"/>
                      <a:pt x="21600" y="10576"/>
                      <a:pt x="21600" y="17515"/>
                    </a:cubicBezTo>
                    <a:cubicBezTo>
                      <a:pt x="21600" y="18145"/>
                      <a:pt x="21572" y="18775"/>
                      <a:pt x="21517" y="19403"/>
                    </a:cubicBezTo>
                    <a:lnTo>
                      <a:pt x="0" y="17515"/>
                    </a:lnTo>
                    <a:close/>
                  </a:path>
                </a:pathLst>
              </a:custGeom>
              <a:noFill/>
              <a:ln w="508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1851" name="Line 18"/>
              <p:cNvSpPr>
                <a:spLocks noChangeShapeType="1"/>
              </p:cNvSpPr>
              <p:nvPr/>
            </p:nvSpPr>
            <p:spPr bwMode="auto">
              <a:xfrm flipV="1">
                <a:off x="459" y="2391"/>
                <a:ext cx="122" cy="8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52" name="Line 19"/>
              <p:cNvSpPr>
                <a:spLocks noChangeShapeType="1"/>
              </p:cNvSpPr>
              <p:nvPr/>
            </p:nvSpPr>
            <p:spPr bwMode="auto">
              <a:xfrm flipV="1">
                <a:off x="491" y="2435"/>
                <a:ext cx="122" cy="8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53" name="Arc 20"/>
              <p:cNvSpPr>
                <a:spLocks/>
              </p:cNvSpPr>
              <p:nvPr/>
            </p:nvSpPr>
            <p:spPr bwMode="auto">
              <a:xfrm flipH="1">
                <a:off x="492" y="1258"/>
                <a:ext cx="845" cy="1248"/>
              </a:xfrm>
              <a:custGeom>
                <a:avLst/>
                <a:gdLst>
                  <a:gd name="T0" fmla="*/ 0 w 21600"/>
                  <a:gd name="T1" fmla="*/ 0 h 19403"/>
                  <a:gd name="T2" fmla="*/ 0 w 21600"/>
                  <a:gd name="T3" fmla="*/ 0 h 19403"/>
                  <a:gd name="T4" fmla="*/ 0 w 21600"/>
                  <a:gd name="T5" fmla="*/ 0 h 1940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9403"/>
                  <a:gd name="T11" fmla="*/ 21600 w 21600"/>
                  <a:gd name="T12" fmla="*/ 19403 h 1940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9403" fill="none" extrusionOk="0">
                    <a:moveTo>
                      <a:pt x="12640" y="0"/>
                    </a:moveTo>
                    <a:cubicBezTo>
                      <a:pt x="18266" y="4060"/>
                      <a:pt x="21600" y="10576"/>
                      <a:pt x="21600" y="17515"/>
                    </a:cubicBezTo>
                    <a:cubicBezTo>
                      <a:pt x="21600" y="18145"/>
                      <a:pt x="21572" y="18775"/>
                      <a:pt x="21517" y="19403"/>
                    </a:cubicBezTo>
                  </a:path>
                  <a:path w="21600" h="19403" stroke="0" extrusionOk="0">
                    <a:moveTo>
                      <a:pt x="12640" y="0"/>
                    </a:moveTo>
                    <a:cubicBezTo>
                      <a:pt x="18266" y="4060"/>
                      <a:pt x="21600" y="10576"/>
                      <a:pt x="21600" y="17515"/>
                    </a:cubicBezTo>
                    <a:cubicBezTo>
                      <a:pt x="21600" y="18145"/>
                      <a:pt x="21572" y="18775"/>
                      <a:pt x="21517" y="19403"/>
                    </a:cubicBezTo>
                    <a:lnTo>
                      <a:pt x="0" y="17515"/>
                    </a:lnTo>
                    <a:close/>
                  </a:path>
                </a:pathLst>
              </a:custGeom>
              <a:noFill/>
              <a:ln w="508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1854" name="Line 21"/>
              <p:cNvSpPr>
                <a:spLocks noChangeShapeType="1"/>
              </p:cNvSpPr>
              <p:nvPr/>
            </p:nvSpPr>
            <p:spPr bwMode="auto">
              <a:xfrm>
                <a:off x="464" y="2527"/>
                <a:ext cx="318" cy="46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55" name="Line 22"/>
              <p:cNvSpPr>
                <a:spLocks noChangeShapeType="1"/>
              </p:cNvSpPr>
              <p:nvPr/>
            </p:nvSpPr>
            <p:spPr bwMode="auto">
              <a:xfrm flipV="1">
                <a:off x="600" y="1273"/>
                <a:ext cx="227" cy="1109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56" name="Arc 23"/>
              <p:cNvSpPr>
                <a:spLocks/>
              </p:cNvSpPr>
              <p:nvPr/>
            </p:nvSpPr>
            <p:spPr bwMode="auto">
              <a:xfrm flipV="1">
                <a:off x="498" y="2418"/>
                <a:ext cx="4234" cy="528"/>
              </a:xfrm>
              <a:custGeom>
                <a:avLst/>
                <a:gdLst>
                  <a:gd name="T0" fmla="*/ 0 w 42724"/>
                  <a:gd name="T1" fmla="*/ 0 h 21600"/>
                  <a:gd name="T2" fmla="*/ 0 w 42724"/>
                  <a:gd name="T3" fmla="*/ 0 h 21600"/>
                  <a:gd name="T4" fmla="*/ 0 w 4272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724"/>
                  <a:gd name="T10" fmla="*/ 0 h 21600"/>
                  <a:gd name="T11" fmla="*/ 42724 w 4272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724" h="21600" fill="none" extrusionOk="0">
                    <a:moveTo>
                      <a:pt x="0" y="17242"/>
                    </a:moveTo>
                    <a:cubicBezTo>
                      <a:pt x="2068" y="7203"/>
                      <a:pt x="10906" y="-1"/>
                      <a:pt x="21156" y="0"/>
                    </a:cubicBezTo>
                    <a:cubicBezTo>
                      <a:pt x="32626" y="0"/>
                      <a:pt x="42095" y="8965"/>
                      <a:pt x="42723" y="20418"/>
                    </a:cubicBezTo>
                  </a:path>
                  <a:path w="42724" h="21600" stroke="0" extrusionOk="0">
                    <a:moveTo>
                      <a:pt x="0" y="17242"/>
                    </a:moveTo>
                    <a:cubicBezTo>
                      <a:pt x="2068" y="7203"/>
                      <a:pt x="10906" y="-1"/>
                      <a:pt x="21156" y="0"/>
                    </a:cubicBezTo>
                    <a:cubicBezTo>
                      <a:pt x="32626" y="0"/>
                      <a:pt x="42095" y="8965"/>
                      <a:pt x="42723" y="20418"/>
                    </a:cubicBezTo>
                    <a:lnTo>
                      <a:pt x="21156" y="21600"/>
                    </a:lnTo>
                    <a:close/>
                  </a:path>
                </a:pathLst>
              </a:custGeom>
              <a:noFill/>
              <a:ln w="508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1857" name="Arc 24"/>
              <p:cNvSpPr>
                <a:spLocks/>
              </p:cNvSpPr>
              <p:nvPr/>
            </p:nvSpPr>
            <p:spPr bwMode="auto">
              <a:xfrm flipH="1">
                <a:off x="606" y="2298"/>
                <a:ext cx="2479" cy="1142"/>
              </a:xfrm>
              <a:custGeom>
                <a:avLst/>
                <a:gdLst>
                  <a:gd name="T0" fmla="*/ 0 w 21512"/>
                  <a:gd name="T1" fmla="*/ 0 h 21390"/>
                  <a:gd name="T2" fmla="*/ 0 w 21512"/>
                  <a:gd name="T3" fmla="*/ 0 h 21390"/>
                  <a:gd name="T4" fmla="*/ 0 w 21512"/>
                  <a:gd name="T5" fmla="*/ 0 h 21390"/>
                  <a:gd name="T6" fmla="*/ 0 60000 65536"/>
                  <a:gd name="T7" fmla="*/ 0 60000 65536"/>
                  <a:gd name="T8" fmla="*/ 0 60000 65536"/>
                  <a:gd name="T9" fmla="*/ 0 w 21512"/>
                  <a:gd name="T10" fmla="*/ 0 h 21390"/>
                  <a:gd name="T11" fmla="*/ 21512 w 21512"/>
                  <a:gd name="T12" fmla="*/ 21390 h 213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12" h="21390" fill="none" extrusionOk="0">
                    <a:moveTo>
                      <a:pt x="21511" y="1948"/>
                    </a:moveTo>
                    <a:cubicBezTo>
                      <a:pt x="20606" y="11940"/>
                      <a:pt x="12941" y="19993"/>
                      <a:pt x="3006" y="21389"/>
                    </a:cubicBezTo>
                  </a:path>
                  <a:path w="21512" h="21390" stroke="0" extrusionOk="0">
                    <a:moveTo>
                      <a:pt x="21511" y="1948"/>
                    </a:moveTo>
                    <a:cubicBezTo>
                      <a:pt x="20606" y="11940"/>
                      <a:pt x="12941" y="19993"/>
                      <a:pt x="3006" y="2138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1858" name="Line 25"/>
              <p:cNvSpPr>
                <a:spLocks noChangeShapeType="1"/>
              </p:cNvSpPr>
              <p:nvPr/>
            </p:nvSpPr>
            <p:spPr bwMode="auto">
              <a:xfrm flipH="1" flipV="1">
                <a:off x="596" y="2414"/>
                <a:ext cx="182" cy="573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59" name="Arc 26"/>
              <p:cNvSpPr>
                <a:spLocks/>
              </p:cNvSpPr>
              <p:nvPr/>
            </p:nvSpPr>
            <p:spPr bwMode="auto">
              <a:xfrm flipV="1">
                <a:off x="618" y="2396"/>
                <a:ext cx="4112" cy="492"/>
              </a:xfrm>
              <a:custGeom>
                <a:avLst/>
                <a:gdLst>
                  <a:gd name="T0" fmla="*/ 0 w 41767"/>
                  <a:gd name="T1" fmla="*/ 0 h 21600"/>
                  <a:gd name="T2" fmla="*/ 0 w 41767"/>
                  <a:gd name="T3" fmla="*/ 0 h 21600"/>
                  <a:gd name="T4" fmla="*/ 0 w 4176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1767"/>
                  <a:gd name="T10" fmla="*/ 0 h 21600"/>
                  <a:gd name="T11" fmla="*/ 41767 w 4176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767" h="21600" fill="none" extrusionOk="0">
                    <a:moveTo>
                      <a:pt x="0" y="20236"/>
                    </a:moveTo>
                    <a:cubicBezTo>
                      <a:pt x="719" y="8859"/>
                      <a:pt x="10157" y="-1"/>
                      <a:pt x="21557" y="0"/>
                    </a:cubicBezTo>
                    <a:cubicBezTo>
                      <a:pt x="30545" y="0"/>
                      <a:pt x="38594" y="5566"/>
                      <a:pt x="41766" y="13976"/>
                    </a:cubicBezTo>
                  </a:path>
                  <a:path w="41767" h="21600" stroke="0" extrusionOk="0">
                    <a:moveTo>
                      <a:pt x="0" y="20236"/>
                    </a:moveTo>
                    <a:cubicBezTo>
                      <a:pt x="719" y="8859"/>
                      <a:pt x="10157" y="-1"/>
                      <a:pt x="21557" y="0"/>
                    </a:cubicBezTo>
                    <a:cubicBezTo>
                      <a:pt x="30545" y="0"/>
                      <a:pt x="38594" y="5566"/>
                      <a:pt x="41766" y="13976"/>
                    </a:cubicBezTo>
                    <a:lnTo>
                      <a:pt x="21557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1860" name="Freeform 27"/>
              <p:cNvSpPr>
                <a:spLocks/>
              </p:cNvSpPr>
              <p:nvPr/>
            </p:nvSpPr>
            <p:spPr bwMode="auto">
              <a:xfrm>
                <a:off x="591" y="2327"/>
                <a:ext cx="4272" cy="146"/>
              </a:xfrm>
              <a:custGeom>
                <a:avLst/>
                <a:gdLst>
                  <a:gd name="T0" fmla="*/ 0 w 4272"/>
                  <a:gd name="T1" fmla="*/ 82 h 146"/>
                  <a:gd name="T2" fmla="*/ 1436 w 4272"/>
                  <a:gd name="T3" fmla="*/ 146 h 146"/>
                  <a:gd name="T4" fmla="*/ 2345 w 4272"/>
                  <a:gd name="T5" fmla="*/ 146 h 146"/>
                  <a:gd name="T6" fmla="*/ 3000 w 4272"/>
                  <a:gd name="T7" fmla="*/ 100 h 146"/>
                  <a:gd name="T8" fmla="*/ 3581 w 4272"/>
                  <a:gd name="T9" fmla="*/ 82 h 146"/>
                  <a:gd name="T10" fmla="*/ 4018 w 4272"/>
                  <a:gd name="T11" fmla="*/ 10 h 146"/>
                  <a:gd name="T12" fmla="*/ 4272 w 4272"/>
                  <a:gd name="T13" fmla="*/ 0 h 14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272"/>
                  <a:gd name="T22" fmla="*/ 0 h 146"/>
                  <a:gd name="T23" fmla="*/ 4272 w 4272"/>
                  <a:gd name="T24" fmla="*/ 146 h 14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272" h="146">
                    <a:moveTo>
                      <a:pt x="0" y="82"/>
                    </a:moveTo>
                    <a:lnTo>
                      <a:pt x="1436" y="146"/>
                    </a:lnTo>
                    <a:lnTo>
                      <a:pt x="2345" y="146"/>
                    </a:lnTo>
                    <a:lnTo>
                      <a:pt x="3000" y="100"/>
                    </a:lnTo>
                    <a:lnTo>
                      <a:pt x="3581" y="82"/>
                    </a:lnTo>
                    <a:lnTo>
                      <a:pt x="4018" y="10"/>
                    </a:lnTo>
                    <a:lnTo>
                      <a:pt x="4272" y="0"/>
                    </a:lnTo>
                  </a:path>
                </a:pathLst>
              </a:custGeom>
              <a:noFill/>
              <a:ln w="508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1861" name="Arc 28"/>
              <p:cNvSpPr>
                <a:spLocks/>
              </p:cNvSpPr>
              <p:nvPr/>
            </p:nvSpPr>
            <p:spPr bwMode="auto">
              <a:xfrm rot="5400000" flipH="1">
                <a:off x="1092" y="1782"/>
                <a:ext cx="481" cy="1440"/>
              </a:xfrm>
              <a:custGeom>
                <a:avLst/>
                <a:gdLst>
                  <a:gd name="T0" fmla="*/ 0 w 21600"/>
                  <a:gd name="T1" fmla="*/ 0 h 25412"/>
                  <a:gd name="T2" fmla="*/ 0 w 21600"/>
                  <a:gd name="T3" fmla="*/ 0 h 25412"/>
                  <a:gd name="T4" fmla="*/ 0 w 21600"/>
                  <a:gd name="T5" fmla="*/ 0 h 2541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5412"/>
                  <a:gd name="T11" fmla="*/ 21600 w 21600"/>
                  <a:gd name="T12" fmla="*/ 25412 h 254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5412" fill="none" extrusionOk="0">
                    <a:moveTo>
                      <a:pt x="19348" y="0"/>
                    </a:moveTo>
                    <a:cubicBezTo>
                      <a:pt x="20829" y="2983"/>
                      <a:pt x="21600" y="6269"/>
                      <a:pt x="21600" y="9601"/>
                    </a:cubicBezTo>
                    <a:cubicBezTo>
                      <a:pt x="21600" y="15598"/>
                      <a:pt x="19106" y="21325"/>
                      <a:pt x="14716" y="25411"/>
                    </a:cubicBezTo>
                  </a:path>
                  <a:path w="21600" h="25412" stroke="0" extrusionOk="0">
                    <a:moveTo>
                      <a:pt x="19348" y="0"/>
                    </a:moveTo>
                    <a:cubicBezTo>
                      <a:pt x="20829" y="2983"/>
                      <a:pt x="21600" y="6269"/>
                      <a:pt x="21600" y="9601"/>
                    </a:cubicBezTo>
                    <a:cubicBezTo>
                      <a:pt x="21600" y="15598"/>
                      <a:pt x="19106" y="21325"/>
                      <a:pt x="14716" y="25411"/>
                    </a:cubicBezTo>
                    <a:lnTo>
                      <a:pt x="0" y="9601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1862" name="Arc 29"/>
              <p:cNvSpPr>
                <a:spLocks/>
              </p:cNvSpPr>
              <p:nvPr/>
            </p:nvSpPr>
            <p:spPr bwMode="auto">
              <a:xfrm rot="5400000" flipH="1">
                <a:off x="1098" y="1743"/>
                <a:ext cx="481" cy="1440"/>
              </a:xfrm>
              <a:custGeom>
                <a:avLst/>
                <a:gdLst>
                  <a:gd name="T0" fmla="*/ 0 w 21600"/>
                  <a:gd name="T1" fmla="*/ 0 h 25412"/>
                  <a:gd name="T2" fmla="*/ 0 w 21600"/>
                  <a:gd name="T3" fmla="*/ 0 h 25412"/>
                  <a:gd name="T4" fmla="*/ 0 w 21600"/>
                  <a:gd name="T5" fmla="*/ 0 h 2541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5412"/>
                  <a:gd name="T11" fmla="*/ 21600 w 21600"/>
                  <a:gd name="T12" fmla="*/ 25412 h 254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5412" fill="none" extrusionOk="0">
                    <a:moveTo>
                      <a:pt x="19348" y="0"/>
                    </a:moveTo>
                    <a:cubicBezTo>
                      <a:pt x="20829" y="2983"/>
                      <a:pt x="21600" y="6269"/>
                      <a:pt x="21600" y="9601"/>
                    </a:cubicBezTo>
                    <a:cubicBezTo>
                      <a:pt x="21600" y="15598"/>
                      <a:pt x="19106" y="21325"/>
                      <a:pt x="14716" y="25411"/>
                    </a:cubicBezTo>
                  </a:path>
                  <a:path w="21600" h="25412" stroke="0" extrusionOk="0">
                    <a:moveTo>
                      <a:pt x="19348" y="0"/>
                    </a:moveTo>
                    <a:cubicBezTo>
                      <a:pt x="20829" y="2983"/>
                      <a:pt x="21600" y="6269"/>
                      <a:pt x="21600" y="9601"/>
                    </a:cubicBezTo>
                    <a:cubicBezTo>
                      <a:pt x="21600" y="15598"/>
                      <a:pt x="19106" y="21325"/>
                      <a:pt x="14716" y="25411"/>
                    </a:cubicBezTo>
                    <a:lnTo>
                      <a:pt x="0" y="9601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1863" name="Line 30"/>
              <p:cNvSpPr>
                <a:spLocks noChangeShapeType="1"/>
              </p:cNvSpPr>
              <p:nvPr/>
            </p:nvSpPr>
            <p:spPr bwMode="auto">
              <a:xfrm>
                <a:off x="2073" y="2337"/>
                <a:ext cx="981" cy="4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64" name="Line 31"/>
              <p:cNvSpPr>
                <a:spLocks noChangeShapeType="1"/>
              </p:cNvSpPr>
              <p:nvPr/>
            </p:nvSpPr>
            <p:spPr bwMode="auto">
              <a:xfrm>
                <a:off x="2088" y="2298"/>
                <a:ext cx="981" cy="4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65" name="Arc 32"/>
              <p:cNvSpPr>
                <a:spLocks/>
              </p:cNvSpPr>
              <p:nvPr/>
            </p:nvSpPr>
            <p:spPr bwMode="auto">
              <a:xfrm rot="5400000" flipH="1">
                <a:off x="4112" y="1687"/>
                <a:ext cx="362" cy="1302"/>
              </a:xfrm>
              <a:custGeom>
                <a:avLst/>
                <a:gdLst>
                  <a:gd name="T0" fmla="*/ 0 w 21600"/>
                  <a:gd name="T1" fmla="*/ 0 h 21845"/>
                  <a:gd name="T2" fmla="*/ 0 w 21600"/>
                  <a:gd name="T3" fmla="*/ 0 h 21845"/>
                  <a:gd name="T4" fmla="*/ 0 w 21600"/>
                  <a:gd name="T5" fmla="*/ 0 h 2184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845"/>
                  <a:gd name="T11" fmla="*/ 21600 w 21600"/>
                  <a:gd name="T12" fmla="*/ 21845 h 218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845" fill="none" extrusionOk="0">
                    <a:moveTo>
                      <a:pt x="20740" y="-1"/>
                    </a:moveTo>
                    <a:cubicBezTo>
                      <a:pt x="21310" y="1960"/>
                      <a:pt x="21600" y="3992"/>
                      <a:pt x="21600" y="6034"/>
                    </a:cubicBezTo>
                    <a:cubicBezTo>
                      <a:pt x="21600" y="12031"/>
                      <a:pt x="19106" y="17758"/>
                      <a:pt x="14716" y="21844"/>
                    </a:cubicBezTo>
                  </a:path>
                  <a:path w="21600" h="21845" stroke="0" extrusionOk="0">
                    <a:moveTo>
                      <a:pt x="20740" y="-1"/>
                    </a:moveTo>
                    <a:cubicBezTo>
                      <a:pt x="21310" y="1960"/>
                      <a:pt x="21600" y="3992"/>
                      <a:pt x="21600" y="6034"/>
                    </a:cubicBezTo>
                    <a:cubicBezTo>
                      <a:pt x="21600" y="12031"/>
                      <a:pt x="19106" y="17758"/>
                      <a:pt x="14716" y="21844"/>
                    </a:cubicBezTo>
                    <a:lnTo>
                      <a:pt x="0" y="6034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1866" name="Freeform 33"/>
              <p:cNvSpPr>
                <a:spLocks/>
              </p:cNvSpPr>
              <p:nvPr/>
            </p:nvSpPr>
            <p:spPr bwMode="auto">
              <a:xfrm>
                <a:off x="873" y="1236"/>
                <a:ext cx="3999" cy="1082"/>
              </a:xfrm>
              <a:custGeom>
                <a:avLst/>
                <a:gdLst>
                  <a:gd name="T0" fmla="*/ 0 w 3999"/>
                  <a:gd name="T1" fmla="*/ 0 h 1082"/>
                  <a:gd name="T2" fmla="*/ 1545 w 3999"/>
                  <a:gd name="T3" fmla="*/ 464 h 1082"/>
                  <a:gd name="T4" fmla="*/ 2699 w 3999"/>
                  <a:gd name="T5" fmla="*/ 791 h 1082"/>
                  <a:gd name="T6" fmla="*/ 3227 w 3999"/>
                  <a:gd name="T7" fmla="*/ 910 h 1082"/>
                  <a:gd name="T8" fmla="*/ 3617 w 3999"/>
                  <a:gd name="T9" fmla="*/ 1001 h 1082"/>
                  <a:gd name="T10" fmla="*/ 3999 w 3999"/>
                  <a:gd name="T11" fmla="*/ 1082 h 10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99"/>
                  <a:gd name="T19" fmla="*/ 0 h 1082"/>
                  <a:gd name="T20" fmla="*/ 3999 w 3999"/>
                  <a:gd name="T21" fmla="*/ 1082 h 10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99" h="1082">
                    <a:moveTo>
                      <a:pt x="0" y="0"/>
                    </a:moveTo>
                    <a:lnTo>
                      <a:pt x="1545" y="464"/>
                    </a:lnTo>
                    <a:lnTo>
                      <a:pt x="2699" y="791"/>
                    </a:lnTo>
                    <a:lnTo>
                      <a:pt x="3227" y="910"/>
                    </a:lnTo>
                    <a:lnTo>
                      <a:pt x="3617" y="1001"/>
                    </a:lnTo>
                    <a:lnTo>
                      <a:pt x="3999" y="1082"/>
                    </a:lnTo>
                  </a:path>
                </a:pathLst>
              </a:custGeom>
              <a:noFill/>
              <a:ln w="508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1867" name="Line 34"/>
              <p:cNvSpPr>
                <a:spLocks noChangeShapeType="1"/>
              </p:cNvSpPr>
              <p:nvPr/>
            </p:nvSpPr>
            <p:spPr bwMode="auto">
              <a:xfrm>
                <a:off x="845" y="1282"/>
                <a:ext cx="2809" cy="10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68" name="Freeform 35"/>
              <p:cNvSpPr>
                <a:spLocks/>
              </p:cNvSpPr>
              <p:nvPr/>
            </p:nvSpPr>
            <p:spPr bwMode="auto">
              <a:xfrm>
                <a:off x="609" y="2091"/>
                <a:ext cx="3054" cy="282"/>
              </a:xfrm>
              <a:custGeom>
                <a:avLst/>
                <a:gdLst>
                  <a:gd name="T0" fmla="*/ 0 w 3054"/>
                  <a:gd name="T1" fmla="*/ 282 h 282"/>
                  <a:gd name="T2" fmla="*/ 173 w 3054"/>
                  <a:gd name="T3" fmla="*/ 136 h 282"/>
                  <a:gd name="T4" fmla="*/ 300 w 3054"/>
                  <a:gd name="T5" fmla="*/ 73 h 282"/>
                  <a:gd name="T6" fmla="*/ 418 w 3054"/>
                  <a:gd name="T7" fmla="*/ 46 h 282"/>
                  <a:gd name="T8" fmla="*/ 609 w 3054"/>
                  <a:gd name="T9" fmla="*/ 18 h 282"/>
                  <a:gd name="T10" fmla="*/ 900 w 3054"/>
                  <a:gd name="T11" fmla="*/ 0 h 282"/>
                  <a:gd name="T12" fmla="*/ 1236 w 3054"/>
                  <a:gd name="T13" fmla="*/ 9 h 282"/>
                  <a:gd name="T14" fmla="*/ 3054 w 3054"/>
                  <a:gd name="T15" fmla="*/ 200 h 28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054"/>
                  <a:gd name="T25" fmla="*/ 0 h 282"/>
                  <a:gd name="T26" fmla="*/ 3054 w 3054"/>
                  <a:gd name="T27" fmla="*/ 282 h 28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054" h="282">
                    <a:moveTo>
                      <a:pt x="0" y="282"/>
                    </a:moveTo>
                    <a:lnTo>
                      <a:pt x="173" y="136"/>
                    </a:lnTo>
                    <a:lnTo>
                      <a:pt x="300" y="73"/>
                    </a:lnTo>
                    <a:lnTo>
                      <a:pt x="418" y="46"/>
                    </a:lnTo>
                    <a:lnTo>
                      <a:pt x="609" y="18"/>
                    </a:lnTo>
                    <a:lnTo>
                      <a:pt x="900" y="0"/>
                    </a:lnTo>
                    <a:lnTo>
                      <a:pt x="1236" y="9"/>
                    </a:lnTo>
                    <a:lnTo>
                      <a:pt x="3054" y="200"/>
                    </a:lnTo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1869" name="Line 36"/>
              <p:cNvSpPr>
                <a:spLocks noChangeShapeType="1"/>
              </p:cNvSpPr>
              <p:nvPr/>
            </p:nvSpPr>
            <p:spPr bwMode="auto">
              <a:xfrm>
                <a:off x="3645" y="2291"/>
                <a:ext cx="155" cy="24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70" name="Freeform 37"/>
              <p:cNvSpPr>
                <a:spLocks/>
              </p:cNvSpPr>
              <p:nvPr/>
            </p:nvSpPr>
            <p:spPr bwMode="auto">
              <a:xfrm>
                <a:off x="3781" y="2337"/>
                <a:ext cx="1100" cy="200"/>
              </a:xfrm>
              <a:custGeom>
                <a:avLst/>
                <a:gdLst>
                  <a:gd name="T0" fmla="*/ 0 w 1100"/>
                  <a:gd name="T1" fmla="*/ 200 h 200"/>
                  <a:gd name="T2" fmla="*/ 364 w 1100"/>
                  <a:gd name="T3" fmla="*/ 163 h 200"/>
                  <a:gd name="T4" fmla="*/ 555 w 1100"/>
                  <a:gd name="T5" fmla="*/ 109 h 200"/>
                  <a:gd name="T6" fmla="*/ 773 w 1100"/>
                  <a:gd name="T7" fmla="*/ 36 h 200"/>
                  <a:gd name="T8" fmla="*/ 1100 w 110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00"/>
                  <a:gd name="T16" fmla="*/ 0 h 200"/>
                  <a:gd name="T17" fmla="*/ 1100 w 1100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00" h="200">
                    <a:moveTo>
                      <a:pt x="0" y="200"/>
                    </a:moveTo>
                    <a:lnTo>
                      <a:pt x="364" y="163"/>
                    </a:lnTo>
                    <a:lnTo>
                      <a:pt x="555" y="109"/>
                    </a:lnTo>
                    <a:lnTo>
                      <a:pt x="773" y="36"/>
                    </a:lnTo>
                    <a:lnTo>
                      <a:pt x="1100" y="0"/>
                    </a:lnTo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1871" name="Arc 38"/>
              <p:cNvSpPr>
                <a:spLocks/>
              </p:cNvSpPr>
              <p:nvPr/>
            </p:nvSpPr>
            <p:spPr bwMode="auto">
              <a:xfrm flipH="1">
                <a:off x="3065" y="2584"/>
                <a:ext cx="1688" cy="435"/>
              </a:xfrm>
              <a:custGeom>
                <a:avLst/>
                <a:gdLst>
                  <a:gd name="T0" fmla="*/ 0 w 42712"/>
                  <a:gd name="T1" fmla="*/ 0 h 25938"/>
                  <a:gd name="T2" fmla="*/ 0 w 42712"/>
                  <a:gd name="T3" fmla="*/ 0 h 25938"/>
                  <a:gd name="T4" fmla="*/ 0 w 42712"/>
                  <a:gd name="T5" fmla="*/ 0 h 25938"/>
                  <a:gd name="T6" fmla="*/ 0 60000 65536"/>
                  <a:gd name="T7" fmla="*/ 0 60000 65536"/>
                  <a:gd name="T8" fmla="*/ 0 60000 65536"/>
                  <a:gd name="T9" fmla="*/ 0 w 42712"/>
                  <a:gd name="T10" fmla="*/ 0 h 25938"/>
                  <a:gd name="T11" fmla="*/ 42712 w 42712"/>
                  <a:gd name="T12" fmla="*/ 25938 h 259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712" h="25938" fill="none" extrusionOk="0">
                    <a:moveTo>
                      <a:pt x="42711" y="8903"/>
                    </a:moveTo>
                    <a:cubicBezTo>
                      <a:pt x="40562" y="18843"/>
                      <a:pt x="31769" y="25937"/>
                      <a:pt x="21600" y="25938"/>
                    </a:cubicBezTo>
                    <a:cubicBezTo>
                      <a:pt x="9670" y="25938"/>
                      <a:pt x="0" y="16267"/>
                      <a:pt x="0" y="4338"/>
                    </a:cubicBezTo>
                    <a:cubicBezTo>
                      <a:pt x="-1" y="2880"/>
                      <a:pt x="147" y="1427"/>
                      <a:pt x="440" y="0"/>
                    </a:cubicBezTo>
                  </a:path>
                  <a:path w="42712" h="25938" stroke="0" extrusionOk="0">
                    <a:moveTo>
                      <a:pt x="42711" y="8903"/>
                    </a:moveTo>
                    <a:cubicBezTo>
                      <a:pt x="40562" y="18843"/>
                      <a:pt x="31769" y="25937"/>
                      <a:pt x="21600" y="25938"/>
                    </a:cubicBezTo>
                    <a:cubicBezTo>
                      <a:pt x="9670" y="25938"/>
                      <a:pt x="0" y="16267"/>
                      <a:pt x="0" y="4338"/>
                    </a:cubicBezTo>
                    <a:cubicBezTo>
                      <a:pt x="-1" y="2880"/>
                      <a:pt x="147" y="1427"/>
                      <a:pt x="440" y="0"/>
                    </a:cubicBezTo>
                    <a:lnTo>
                      <a:pt x="21600" y="4338"/>
                    </a:lnTo>
                    <a:close/>
                  </a:path>
                </a:pathLst>
              </a:custGeom>
              <a:noFill/>
              <a:ln w="38100">
                <a:solidFill>
                  <a:srgbClr val="990099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1872" name="Arc 39"/>
              <p:cNvSpPr>
                <a:spLocks/>
              </p:cNvSpPr>
              <p:nvPr/>
            </p:nvSpPr>
            <p:spPr bwMode="auto">
              <a:xfrm flipV="1">
                <a:off x="3957" y="2453"/>
                <a:ext cx="853" cy="783"/>
              </a:xfrm>
              <a:custGeom>
                <a:avLst/>
                <a:gdLst>
                  <a:gd name="T0" fmla="*/ 0 w 21600"/>
                  <a:gd name="T1" fmla="*/ 0 h 28475"/>
                  <a:gd name="T2" fmla="*/ 0 w 21600"/>
                  <a:gd name="T3" fmla="*/ 0 h 28475"/>
                  <a:gd name="T4" fmla="*/ 0 w 21600"/>
                  <a:gd name="T5" fmla="*/ 0 h 2847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8475"/>
                  <a:gd name="T11" fmla="*/ 21600 w 21600"/>
                  <a:gd name="T12" fmla="*/ 28475 h 284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8475" fill="none" extrusionOk="0">
                    <a:moveTo>
                      <a:pt x="4634" y="0"/>
                    </a:moveTo>
                    <a:cubicBezTo>
                      <a:pt x="14542" y="2176"/>
                      <a:pt x="21600" y="10953"/>
                      <a:pt x="21600" y="21097"/>
                    </a:cubicBezTo>
                    <a:cubicBezTo>
                      <a:pt x="21600" y="23613"/>
                      <a:pt x="21160" y="26110"/>
                      <a:pt x="20300" y="28474"/>
                    </a:cubicBezTo>
                  </a:path>
                  <a:path w="21600" h="28475" stroke="0" extrusionOk="0">
                    <a:moveTo>
                      <a:pt x="4634" y="0"/>
                    </a:moveTo>
                    <a:cubicBezTo>
                      <a:pt x="14542" y="2176"/>
                      <a:pt x="21600" y="10953"/>
                      <a:pt x="21600" y="21097"/>
                    </a:cubicBezTo>
                    <a:cubicBezTo>
                      <a:pt x="21600" y="23613"/>
                      <a:pt x="21160" y="26110"/>
                      <a:pt x="20300" y="28474"/>
                    </a:cubicBezTo>
                    <a:lnTo>
                      <a:pt x="0" y="21097"/>
                    </a:lnTo>
                    <a:close/>
                  </a:path>
                </a:pathLst>
              </a:custGeom>
              <a:noFill/>
              <a:ln w="508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1873" name="Arc 40"/>
              <p:cNvSpPr>
                <a:spLocks/>
              </p:cNvSpPr>
              <p:nvPr/>
            </p:nvSpPr>
            <p:spPr bwMode="auto">
              <a:xfrm flipV="1">
                <a:off x="4108" y="2430"/>
                <a:ext cx="744" cy="834"/>
              </a:xfrm>
              <a:custGeom>
                <a:avLst/>
                <a:gdLst>
                  <a:gd name="T0" fmla="*/ 0 w 21600"/>
                  <a:gd name="T1" fmla="*/ 0 h 32588"/>
                  <a:gd name="T2" fmla="*/ 0 w 21600"/>
                  <a:gd name="T3" fmla="*/ 0 h 32588"/>
                  <a:gd name="T4" fmla="*/ 0 w 21600"/>
                  <a:gd name="T5" fmla="*/ 0 h 3258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2588"/>
                  <a:gd name="T11" fmla="*/ 21600 w 21600"/>
                  <a:gd name="T12" fmla="*/ 32588 h 325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2588" fill="none" extrusionOk="0">
                    <a:moveTo>
                      <a:pt x="1445" y="0"/>
                    </a:moveTo>
                    <a:cubicBezTo>
                      <a:pt x="12788" y="761"/>
                      <a:pt x="21600" y="10183"/>
                      <a:pt x="21600" y="21552"/>
                    </a:cubicBezTo>
                    <a:cubicBezTo>
                      <a:pt x="21600" y="25436"/>
                      <a:pt x="20552" y="29248"/>
                      <a:pt x="18567" y="32587"/>
                    </a:cubicBezTo>
                  </a:path>
                  <a:path w="21600" h="32588" stroke="0" extrusionOk="0">
                    <a:moveTo>
                      <a:pt x="1445" y="0"/>
                    </a:moveTo>
                    <a:cubicBezTo>
                      <a:pt x="12788" y="761"/>
                      <a:pt x="21600" y="10183"/>
                      <a:pt x="21600" y="21552"/>
                    </a:cubicBezTo>
                    <a:cubicBezTo>
                      <a:pt x="21600" y="25436"/>
                      <a:pt x="20552" y="29248"/>
                      <a:pt x="18567" y="32587"/>
                    </a:cubicBezTo>
                    <a:lnTo>
                      <a:pt x="0" y="21552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1874" name="Arc 41"/>
              <p:cNvSpPr>
                <a:spLocks/>
              </p:cNvSpPr>
              <p:nvPr/>
            </p:nvSpPr>
            <p:spPr bwMode="auto">
              <a:xfrm flipV="1">
                <a:off x="4132" y="2423"/>
                <a:ext cx="817" cy="1430"/>
              </a:xfrm>
              <a:custGeom>
                <a:avLst/>
                <a:gdLst>
                  <a:gd name="T0" fmla="*/ 0 w 21600"/>
                  <a:gd name="T1" fmla="*/ 0 h 33061"/>
                  <a:gd name="T2" fmla="*/ 0 w 21600"/>
                  <a:gd name="T3" fmla="*/ 0 h 33061"/>
                  <a:gd name="T4" fmla="*/ 0 w 21600"/>
                  <a:gd name="T5" fmla="*/ 0 h 3306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3061"/>
                  <a:gd name="T11" fmla="*/ 21600 w 21600"/>
                  <a:gd name="T12" fmla="*/ 33061 h 330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3061" fill="none" extrusionOk="0">
                    <a:moveTo>
                      <a:pt x="8827" y="0"/>
                    </a:moveTo>
                    <a:cubicBezTo>
                      <a:pt x="16598" y="3480"/>
                      <a:pt x="21600" y="11199"/>
                      <a:pt x="21600" y="19714"/>
                    </a:cubicBezTo>
                    <a:cubicBezTo>
                      <a:pt x="21600" y="24554"/>
                      <a:pt x="19974" y="29254"/>
                      <a:pt x="16982" y="33060"/>
                    </a:cubicBezTo>
                  </a:path>
                  <a:path w="21600" h="33061" stroke="0" extrusionOk="0">
                    <a:moveTo>
                      <a:pt x="8827" y="0"/>
                    </a:moveTo>
                    <a:cubicBezTo>
                      <a:pt x="16598" y="3480"/>
                      <a:pt x="21600" y="11199"/>
                      <a:pt x="21600" y="19714"/>
                    </a:cubicBezTo>
                    <a:cubicBezTo>
                      <a:pt x="21600" y="24554"/>
                      <a:pt x="19974" y="29254"/>
                      <a:pt x="16982" y="33060"/>
                    </a:cubicBezTo>
                    <a:lnTo>
                      <a:pt x="0" y="19714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1875" name="Line 42"/>
              <p:cNvSpPr>
                <a:spLocks noChangeShapeType="1"/>
              </p:cNvSpPr>
              <p:nvPr/>
            </p:nvSpPr>
            <p:spPr bwMode="auto">
              <a:xfrm>
                <a:off x="4118" y="3237"/>
                <a:ext cx="372" cy="63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76" name="Arc 43"/>
              <p:cNvSpPr>
                <a:spLocks/>
              </p:cNvSpPr>
              <p:nvPr/>
            </p:nvSpPr>
            <p:spPr bwMode="auto">
              <a:xfrm flipH="1">
                <a:off x="779" y="2349"/>
                <a:ext cx="2047" cy="1124"/>
              </a:xfrm>
              <a:custGeom>
                <a:avLst/>
                <a:gdLst>
                  <a:gd name="T0" fmla="*/ 0 w 17760"/>
                  <a:gd name="T1" fmla="*/ 0 h 21598"/>
                  <a:gd name="T2" fmla="*/ 0 w 17760"/>
                  <a:gd name="T3" fmla="*/ 0 h 21598"/>
                  <a:gd name="T4" fmla="*/ 0 w 1776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17760"/>
                  <a:gd name="T10" fmla="*/ 0 h 21598"/>
                  <a:gd name="T11" fmla="*/ 17760 w 1776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760" h="21598" fill="none" extrusionOk="0">
                    <a:moveTo>
                      <a:pt x="17759" y="12293"/>
                    </a:moveTo>
                    <a:cubicBezTo>
                      <a:pt x="13789" y="18029"/>
                      <a:pt x="7293" y="21494"/>
                      <a:pt x="318" y="21597"/>
                    </a:cubicBezTo>
                  </a:path>
                  <a:path w="17760" h="21598" stroke="0" extrusionOk="0">
                    <a:moveTo>
                      <a:pt x="17759" y="12293"/>
                    </a:moveTo>
                    <a:cubicBezTo>
                      <a:pt x="13789" y="18029"/>
                      <a:pt x="7293" y="21494"/>
                      <a:pt x="318" y="21597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1877" name="Line 44"/>
              <p:cNvSpPr>
                <a:spLocks noChangeShapeType="1"/>
              </p:cNvSpPr>
              <p:nvPr/>
            </p:nvSpPr>
            <p:spPr bwMode="auto">
              <a:xfrm flipV="1">
                <a:off x="4779" y="2355"/>
                <a:ext cx="84" cy="63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78" name="Line 45"/>
              <p:cNvSpPr>
                <a:spLocks noChangeShapeType="1"/>
              </p:cNvSpPr>
              <p:nvPr/>
            </p:nvSpPr>
            <p:spPr bwMode="auto">
              <a:xfrm flipV="1">
                <a:off x="4890" y="2214"/>
                <a:ext cx="54" cy="123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79" name="Arc 46"/>
              <p:cNvSpPr>
                <a:spLocks/>
              </p:cNvSpPr>
              <p:nvPr/>
            </p:nvSpPr>
            <p:spPr bwMode="auto">
              <a:xfrm>
                <a:off x="4785" y="2193"/>
                <a:ext cx="207" cy="265"/>
              </a:xfrm>
              <a:custGeom>
                <a:avLst/>
                <a:gdLst>
                  <a:gd name="T0" fmla="*/ 0 w 31792"/>
                  <a:gd name="T1" fmla="*/ 0 h 30588"/>
                  <a:gd name="T2" fmla="*/ 0 w 31792"/>
                  <a:gd name="T3" fmla="*/ 0 h 30588"/>
                  <a:gd name="T4" fmla="*/ 0 w 31792"/>
                  <a:gd name="T5" fmla="*/ 0 h 30588"/>
                  <a:gd name="T6" fmla="*/ 0 60000 65536"/>
                  <a:gd name="T7" fmla="*/ 0 60000 65536"/>
                  <a:gd name="T8" fmla="*/ 0 60000 65536"/>
                  <a:gd name="T9" fmla="*/ 0 w 31792"/>
                  <a:gd name="T10" fmla="*/ 0 h 30588"/>
                  <a:gd name="T11" fmla="*/ 31792 w 31792"/>
                  <a:gd name="T12" fmla="*/ 30588 h 305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792" h="30588" fill="none" extrusionOk="0">
                    <a:moveTo>
                      <a:pt x="29833" y="-1"/>
                    </a:moveTo>
                    <a:cubicBezTo>
                      <a:pt x="31123" y="2820"/>
                      <a:pt x="31792" y="5886"/>
                      <a:pt x="31792" y="8988"/>
                    </a:cubicBezTo>
                    <a:cubicBezTo>
                      <a:pt x="31792" y="20917"/>
                      <a:pt x="22121" y="30588"/>
                      <a:pt x="10192" y="30588"/>
                    </a:cubicBezTo>
                    <a:cubicBezTo>
                      <a:pt x="6636" y="30588"/>
                      <a:pt x="3135" y="29710"/>
                      <a:pt x="-1" y="28032"/>
                    </a:cubicBezTo>
                  </a:path>
                  <a:path w="31792" h="30588" stroke="0" extrusionOk="0">
                    <a:moveTo>
                      <a:pt x="29833" y="-1"/>
                    </a:moveTo>
                    <a:cubicBezTo>
                      <a:pt x="31123" y="2820"/>
                      <a:pt x="31792" y="5886"/>
                      <a:pt x="31792" y="8988"/>
                    </a:cubicBezTo>
                    <a:cubicBezTo>
                      <a:pt x="31792" y="20917"/>
                      <a:pt x="22121" y="30588"/>
                      <a:pt x="10192" y="30588"/>
                    </a:cubicBezTo>
                    <a:cubicBezTo>
                      <a:pt x="6636" y="30588"/>
                      <a:pt x="3135" y="29710"/>
                      <a:pt x="-1" y="28032"/>
                    </a:cubicBezTo>
                    <a:lnTo>
                      <a:pt x="10192" y="8988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1880" name="Freeform 47"/>
              <p:cNvSpPr>
                <a:spLocks/>
              </p:cNvSpPr>
              <p:nvPr/>
            </p:nvSpPr>
            <p:spPr bwMode="auto">
              <a:xfrm>
                <a:off x="3651" y="2264"/>
                <a:ext cx="1191" cy="45"/>
              </a:xfrm>
              <a:custGeom>
                <a:avLst/>
                <a:gdLst>
                  <a:gd name="T0" fmla="*/ 0 w 1191"/>
                  <a:gd name="T1" fmla="*/ 0 h 45"/>
                  <a:gd name="T2" fmla="*/ 400 w 1191"/>
                  <a:gd name="T3" fmla="*/ 27 h 45"/>
                  <a:gd name="T4" fmla="*/ 573 w 1191"/>
                  <a:gd name="T5" fmla="*/ 36 h 45"/>
                  <a:gd name="T6" fmla="*/ 891 w 1191"/>
                  <a:gd name="T7" fmla="*/ 18 h 45"/>
                  <a:gd name="T8" fmla="*/ 1191 w 1191"/>
                  <a:gd name="T9" fmla="*/ 45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1"/>
                  <a:gd name="T16" fmla="*/ 0 h 45"/>
                  <a:gd name="T17" fmla="*/ 1191 w 1191"/>
                  <a:gd name="T18" fmla="*/ 45 h 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1" h="45">
                    <a:moveTo>
                      <a:pt x="0" y="0"/>
                    </a:moveTo>
                    <a:lnTo>
                      <a:pt x="400" y="27"/>
                    </a:lnTo>
                    <a:lnTo>
                      <a:pt x="573" y="36"/>
                    </a:lnTo>
                    <a:lnTo>
                      <a:pt x="891" y="18"/>
                    </a:lnTo>
                    <a:lnTo>
                      <a:pt x="1191" y="45"/>
                    </a:lnTo>
                  </a:path>
                </a:pathLst>
              </a:custGeom>
              <a:noFill/>
              <a:ln w="38100">
                <a:solidFill>
                  <a:srgbClr val="990099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1881" name="Line 48"/>
              <p:cNvSpPr>
                <a:spLocks noChangeShapeType="1"/>
              </p:cNvSpPr>
              <p:nvPr/>
            </p:nvSpPr>
            <p:spPr bwMode="auto">
              <a:xfrm flipH="1">
                <a:off x="3100" y="2314"/>
                <a:ext cx="548" cy="40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82" name="Freeform 49"/>
              <p:cNvSpPr>
                <a:spLocks/>
              </p:cNvSpPr>
              <p:nvPr/>
            </p:nvSpPr>
            <p:spPr bwMode="auto">
              <a:xfrm>
                <a:off x="2821" y="3239"/>
                <a:ext cx="1295" cy="186"/>
              </a:xfrm>
              <a:custGeom>
                <a:avLst/>
                <a:gdLst>
                  <a:gd name="T0" fmla="*/ 0 w 2063"/>
                  <a:gd name="T1" fmla="*/ 0 h 1119"/>
                  <a:gd name="T2" fmla="*/ 12 w 2063"/>
                  <a:gd name="T3" fmla="*/ 0 h 1119"/>
                  <a:gd name="T4" fmla="*/ 14 w 2063"/>
                  <a:gd name="T5" fmla="*/ 0 h 1119"/>
                  <a:gd name="T6" fmla="*/ 15 w 2063"/>
                  <a:gd name="T7" fmla="*/ 0 h 1119"/>
                  <a:gd name="T8" fmla="*/ 16 w 2063"/>
                  <a:gd name="T9" fmla="*/ 0 h 1119"/>
                  <a:gd name="T10" fmla="*/ 18 w 2063"/>
                  <a:gd name="T11" fmla="*/ 0 h 1119"/>
                  <a:gd name="T12" fmla="*/ 19 w 2063"/>
                  <a:gd name="T13" fmla="*/ 0 h 1119"/>
                  <a:gd name="T14" fmla="*/ 19 w 2063"/>
                  <a:gd name="T15" fmla="*/ 0 h 11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3"/>
                  <a:gd name="T25" fmla="*/ 0 h 1119"/>
                  <a:gd name="T26" fmla="*/ 2063 w 2063"/>
                  <a:gd name="T27" fmla="*/ 1119 h 111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3" h="1119">
                    <a:moveTo>
                      <a:pt x="0" y="1119"/>
                    </a:moveTo>
                    <a:lnTo>
                      <a:pt x="1281" y="364"/>
                    </a:lnTo>
                    <a:lnTo>
                      <a:pt x="1418" y="273"/>
                    </a:lnTo>
                    <a:lnTo>
                      <a:pt x="1590" y="191"/>
                    </a:lnTo>
                    <a:lnTo>
                      <a:pt x="1708" y="110"/>
                    </a:lnTo>
                    <a:lnTo>
                      <a:pt x="1827" y="64"/>
                    </a:lnTo>
                    <a:lnTo>
                      <a:pt x="1954" y="19"/>
                    </a:lnTo>
                    <a:lnTo>
                      <a:pt x="2063" y="0"/>
                    </a:lnTo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1883" name="Arc 50"/>
              <p:cNvSpPr>
                <a:spLocks/>
              </p:cNvSpPr>
              <p:nvPr/>
            </p:nvSpPr>
            <p:spPr bwMode="auto">
              <a:xfrm flipH="1">
                <a:off x="396" y="1333"/>
                <a:ext cx="343" cy="1177"/>
              </a:xfrm>
              <a:custGeom>
                <a:avLst/>
                <a:gdLst>
                  <a:gd name="T0" fmla="*/ 0 w 28245"/>
                  <a:gd name="T1" fmla="*/ 0 h 35340"/>
                  <a:gd name="T2" fmla="*/ 0 w 28245"/>
                  <a:gd name="T3" fmla="*/ 0 h 35340"/>
                  <a:gd name="T4" fmla="*/ 0 w 28245"/>
                  <a:gd name="T5" fmla="*/ 0 h 35340"/>
                  <a:gd name="T6" fmla="*/ 0 60000 65536"/>
                  <a:gd name="T7" fmla="*/ 0 60000 65536"/>
                  <a:gd name="T8" fmla="*/ 0 60000 65536"/>
                  <a:gd name="T9" fmla="*/ 0 w 28245"/>
                  <a:gd name="T10" fmla="*/ 0 h 35340"/>
                  <a:gd name="T11" fmla="*/ 28245 w 28245"/>
                  <a:gd name="T12" fmla="*/ 35340 h 353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245" h="35340" fill="none" extrusionOk="0">
                    <a:moveTo>
                      <a:pt x="0" y="1047"/>
                    </a:moveTo>
                    <a:cubicBezTo>
                      <a:pt x="2146" y="353"/>
                      <a:pt x="4388" y="-1"/>
                      <a:pt x="6645" y="0"/>
                    </a:cubicBezTo>
                    <a:cubicBezTo>
                      <a:pt x="18574" y="0"/>
                      <a:pt x="28245" y="9670"/>
                      <a:pt x="28245" y="21600"/>
                    </a:cubicBezTo>
                    <a:cubicBezTo>
                      <a:pt x="28245" y="26613"/>
                      <a:pt x="26500" y="31471"/>
                      <a:pt x="23311" y="35339"/>
                    </a:cubicBezTo>
                  </a:path>
                  <a:path w="28245" h="35340" stroke="0" extrusionOk="0">
                    <a:moveTo>
                      <a:pt x="0" y="1047"/>
                    </a:moveTo>
                    <a:cubicBezTo>
                      <a:pt x="2146" y="353"/>
                      <a:pt x="4388" y="-1"/>
                      <a:pt x="6645" y="0"/>
                    </a:cubicBezTo>
                    <a:cubicBezTo>
                      <a:pt x="18574" y="0"/>
                      <a:pt x="28245" y="9670"/>
                      <a:pt x="28245" y="21600"/>
                    </a:cubicBezTo>
                    <a:cubicBezTo>
                      <a:pt x="28245" y="26613"/>
                      <a:pt x="26500" y="31471"/>
                      <a:pt x="23311" y="35339"/>
                    </a:cubicBezTo>
                    <a:lnTo>
                      <a:pt x="6645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1884" name="Line 51"/>
              <p:cNvSpPr>
                <a:spLocks noChangeShapeType="1"/>
              </p:cNvSpPr>
              <p:nvPr/>
            </p:nvSpPr>
            <p:spPr bwMode="auto">
              <a:xfrm flipH="1">
                <a:off x="2773" y="2728"/>
                <a:ext cx="263" cy="709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808" name="Group 52"/>
            <p:cNvGrpSpPr>
              <a:grpSpLocks/>
            </p:cNvGrpSpPr>
            <p:nvPr/>
          </p:nvGrpSpPr>
          <p:grpSpPr bwMode="auto">
            <a:xfrm>
              <a:off x="400" y="1185"/>
              <a:ext cx="4629" cy="2756"/>
              <a:chOff x="400" y="1185"/>
              <a:chExt cx="4629" cy="2756"/>
            </a:xfrm>
          </p:grpSpPr>
          <p:sp>
            <p:nvSpPr>
              <p:cNvPr id="71826" name="Oval 53"/>
              <p:cNvSpPr>
                <a:spLocks noChangeArrowheads="1"/>
              </p:cNvSpPr>
              <p:nvPr/>
            </p:nvSpPr>
            <p:spPr bwMode="auto">
              <a:xfrm>
                <a:off x="782" y="1185"/>
                <a:ext cx="138" cy="138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71827" name="Group 54"/>
              <p:cNvGrpSpPr>
                <a:grpSpLocks/>
              </p:cNvGrpSpPr>
              <p:nvPr/>
            </p:nvGrpSpPr>
            <p:grpSpPr bwMode="auto">
              <a:xfrm>
                <a:off x="400" y="2121"/>
                <a:ext cx="4629" cy="1820"/>
                <a:chOff x="400" y="2121"/>
                <a:chExt cx="4629" cy="1820"/>
              </a:xfrm>
            </p:grpSpPr>
            <p:sp>
              <p:nvSpPr>
                <p:cNvPr id="71829" name="Oval 55"/>
                <p:cNvSpPr>
                  <a:spLocks noChangeArrowheads="1"/>
                </p:cNvSpPr>
                <p:nvPr/>
              </p:nvSpPr>
              <p:spPr bwMode="auto">
                <a:xfrm>
                  <a:off x="400" y="2428"/>
                  <a:ext cx="138" cy="13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71830" name="Oval 56"/>
                <p:cNvSpPr>
                  <a:spLocks noChangeArrowheads="1"/>
                </p:cNvSpPr>
                <p:nvPr/>
              </p:nvSpPr>
              <p:spPr bwMode="auto">
                <a:xfrm>
                  <a:off x="2018" y="2257"/>
                  <a:ext cx="138" cy="13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71831" name="Oval 57"/>
                <p:cNvSpPr>
                  <a:spLocks noChangeArrowheads="1"/>
                </p:cNvSpPr>
                <p:nvPr/>
              </p:nvSpPr>
              <p:spPr bwMode="auto">
                <a:xfrm>
                  <a:off x="532" y="2333"/>
                  <a:ext cx="138" cy="13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71832" name="Oval 58"/>
                <p:cNvSpPr>
                  <a:spLocks noChangeArrowheads="1"/>
                </p:cNvSpPr>
                <p:nvPr/>
              </p:nvSpPr>
              <p:spPr bwMode="auto">
                <a:xfrm>
                  <a:off x="3733" y="2479"/>
                  <a:ext cx="138" cy="13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71833" name="Oval 59"/>
                <p:cNvSpPr>
                  <a:spLocks noChangeArrowheads="1"/>
                </p:cNvSpPr>
                <p:nvPr/>
              </p:nvSpPr>
              <p:spPr bwMode="auto">
                <a:xfrm>
                  <a:off x="3592" y="2221"/>
                  <a:ext cx="138" cy="13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71834" name="Oval 60"/>
                <p:cNvSpPr>
                  <a:spLocks noChangeArrowheads="1"/>
                </p:cNvSpPr>
                <p:nvPr/>
              </p:nvSpPr>
              <p:spPr bwMode="auto">
                <a:xfrm>
                  <a:off x="4055" y="3167"/>
                  <a:ext cx="138" cy="13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71835" name="Oval 61"/>
                <p:cNvSpPr>
                  <a:spLocks noChangeArrowheads="1"/>
                </p:cNvSpPr>
                <p:nvPr/>
              </p:nvSpPr>
              <p:spPr bwMode="auto">
                <a:xfrm>
                  <a:off x="4400" y="3803"/>
                  <a:ext cx="138" cy="13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71836" name="Oval 62"/>
                <p:cNvSpPr>
                  <a:spLocks noChangeArrowheads="1"/>
                </p:cNvSpPr>
                <p:nvPr/>
              </p:nvSpPr>
              <p:spPr bwMode="auto">
                <a:xfrm>
                  <a:off x="705" y="2924"/>
                  <a:ext cx="138" cy="13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71837" name="Oval 63"/>
                <p:cNvSpPr>
                  <a:spLocks noChangeArrowheads="1"/>
                </p:cNvSpPr>
                <p:nvPr/>
              </p:nvSpPr>
              <p:spPr bwMode="auto">
                <a:xfrm>
                  <a:off x="3000" y="2666"/>
                  <a:ext cx="138" cy="13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71838" name="Oval 64"/>
                <p:cNvSpPr>
                  <a:spLocks noChangeArrowheads="1"/>
                </p:cNvSpPr>
                <p:nvPr/>
              </p:nvSpPr>
              <p:spPr bwMode="auto">
                <a:xfrm>
                  <a:off x="2727" y="3367"/>
                  <a:ext cx="138" cy="13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71839" name="Oval 65"/>
                <p:cNvSpPr>
                  <a:spLocks noChangeArrowheads="1"/>
                </p:cNvSpPr>
                <p:nvPr/>
              </p:nvSpPr>
              <p:spPr bwMode="auto">
                <a:xfrm>
                  <a:off x="4809" y="2276"/>
                  <a:ext cx="138" cy="13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71840" name="Oval 66"/>
                <p:cNvSpPr>
                  <a:spLocks noChangeArrowheads="1"/>
                </p:cNvSpPr>
                <p:nvPr/>
              </p:nvSpPr>
              <p:spPr bwMode="auto">
                <a:xfrm>
                  <a:off x="4664" y="2503"/>
                  <a:ext cx="138" cy="13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71841" name="Oval 67"/>
                <p:cNvSpPr>
                  <a:spLocks noChangeArrowheads="1"/>
                </p:cNvSpPr>
                <p:nvPr/>
              </p:nvSpPr>
              <p:spPr bwMode="auto">
                <a:xfrm>
                  <a:off x="4891" y="2121"/>
                  <a:ext cx="138" cy="13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71842" name="Oval 68"/>
                <p:cNvSpPr>
                  <a:spLocks noChangeArrowheads="1"/>
                </p:cNvSpPr>
                <p:nvPr/>
              </p:nvSpPr>
              <p:spPr bwMode="auto">
                <a:xfrm>
                  <a:off x="4682" y="2376"/>
                  <a:ext cx="138" cy="13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71828" name="Oval 69"/>
              <p:cNvSpPr>
                <a:spLocks noChangeArrowheads="1"/>
              </p:cNvSpPr>
              <p:nvPr/>
            </p:nvSpPr>
            <p:spPr bwMode="auto">
              <a:xfrm>
                <a:off x="715" y="1299"/>
                <a:ext cx="138" cy="138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1809" name="Group 70"/>
            <p:cNvGrpSpPr>
              <a:grpSpLocks/>
            </p:cNvGrpSpPr>
            <p:nvPr/>
          </p:nvGrpSpPr>
          <p:grpSpPr bwMode="auto">
            <a:xfrm>
              <a:off x="293" y="1162"/>
              <a:ext cx="5419" cy="2983"/>
              <a:chOff x="293" y="1162"/>
              <a:chExt cx="5419" cy="2983"/>
            </a:xfrm>
          </p:grpSpPr>
          <p:sp>
            <p:nvSpPr>
              <p:cNvPr id="71810" name="Text Box 71"/>
              <p:cNvSpPr txBox="1">
                <a:spLocks noChangeArrowheads="1"/>
              </p:cNvSpPr>
              <p:nvPr/>
            </p:nvSpPr>
            <p:spPr bwMode="auto">
              <a:xfrm>
                <a:off x="871" y="1162"/>
                <a:ext cx="488" cy="2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zh-CN" sz="1400" b="1">
                    <a:latin typeface="Arial Narrow" pitchFamily="34" charset="0"/>
                    <a:ea typeface="宋体" pitchFamily="2" charset="-122"/>
                  </a:rPr>
                  <a:t>Seattle</a:t>
                </a:r>
              </a:p>
            </p:txBody>
          </p:sp>
          <p:sp>
            <p:nvSpPr>
              <p:cNvPr id="71811" name="Text Box 72"/>
              <p:cNvSpPr txBox="1">
                <a:spLocks noChangeArrowheads="1"/>
              </p:cNvSpPr>
              <p:nvPr/>
            </p:nvSpPr>
            <p:spPr bwMode="auto">
              <a:xfrm>
                <a:off x="3737" y="3285"/>
                <a:ext cx="499" cy="2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zh-CN" sz="1400" b="1">
                    <a:latin typeface="Arial Narrow" pitchFamily="34" charset="0"/>
                    <a:ea typeface="宋体" pitchFamily="2" charset="-122"/>
                  </a:rPr>
                  <a:t>Atlanta</a:t>
                </a:r>
              </a:p>
            </p:txBody>
          </p:sp>
          <p:sp>
            <p:nvSpPr>
              <p:cNvPr id="71812" name="Text Box 73"/>
              <p:cNvSpPr txBox="1">
                <a:spLocks noChangeArrowheads="1"/>
              </p:cNvSpPr>
              <p:nvPr/>
            </p:nvSpPr>
            <p:spPr bwMode="auto">
              <a:xfrm>
                <a:off x="3134" y="2230"/>
                <a:ext cx="558" cy="2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1400" b="1">
                    <a:latin typeface="Arial Narrow" pitchFamily="34" charset="0"/>
                    <a:ea typeface="宋体" pitchFamily="2" charset="-122"/>
                  </a:rPr>
                  <a:t>Chicago</a:t>
                </a:r>
              </a:p>
            </p:txBody>
          </p:sp>
          <p:sp>
            <p:nvSpPr>
              <p:cNvPr id="71813" name="Text Box 74"/>
              <p:cNvSpPr txBox="1">
                <a:spLocks noChangeArrowheads="1"/>
              </p:cNvSpPr>
              <p:nvPr/>
            </p:nvSpPr>
            <p:spPr bwMode="auto">
              <a:xfrm>
                <a:off x="3418" y="2580"/>
                <a:ext cx="676" cy="2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1400" b="1">
                    <a:latin typeface="Arial Narrow" pitchFamily="34" charset="0"/>
                    <a:ea typeface="宋体" pitchFamily="2" charset="-122"/>
                  </a:rPr>
                  <a:t>Roachdale</a:t>
                </a:r>
              </a:p>
            </p:txBody>
          </p:sp>
          <p:sp>
            <p:nvSpPr>
              <p:cNvPr id="71814" name="Text Box 75"/>
              <p:cNvSpPr txBox="1">
                <a:spLocks noChangeArrowheads="1"/>
              </p:cNvSpPr>
              <p:nvPr/>
            </p:nvSpPr>
            <p:spPr bwMode="auto">
              <a:xfrm>
                <a:off x="401" y="2177"/>
                <a:ext cx="594" cy="23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zh-CN" sz="1400" b="1">
                    <a:latin typeface="Arial Narrow" pitchFamily="34" charset="0"/>
                    <a:ea typeface="宋体" pitchFamily="2" charset="-122"/>
                  </a:rPr>
                  <a:t>Stockton</a:t>
                </a:r>
              </a:p>
            </p:txBody>
          </p:sp>
          <p:sp>
            <p:nvSpPr>
              <p:cNvPr id="71815" name="Text Box 76"/>
              <p:cNvSpPr txBox="1">
                <a:spLocks noChangeArrowheads="1"/>
              </p:cNvSpPr>
              <p:nvPr/>
            </p:nvSpPr>
            <p:spPr bwMode="auto">
              <a:xfrm>
                <a:off x="293" y="2537"/>
                <a:ext cx="605" cy="2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zh-CN" sz="1400" b="1">
                    <a:latin typeface="Arial Narrow" pitchFamily="34" charset="0"/>
                    <a:ea typeface="宋体" pitchFamily="2" charset="-122"/>
                  </a:rPr>
                  <a:t>San Jose</a:t>
                </a:r>
              </a:p>
            </p:txBody>
          </p:sp>
          <p:sp>
            <p:nvSpPr>
              <p:cNvPr id="71816" name="Text Box 77"/>
              <p:cNvSpPr txBox="1">
                <a:spLocks noChangeArrowheads="1"/>
              </p:cNvSpPr>
              <p:nvPr/>
            </p:nvSpPr>
            <p:spPr bwMode="auto">
              <a:xfrm>
                <a:off x="655" y="3051"/>
                <a:ext cx="587" cy="2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zh-CN" sz="1400" b="1">
                    <a:latin typeface="Arial Narrow" pitchFamily="34" charset="0"/>
                    <a:ea typeface="宋体" pitchFamily="2" charset="-122"/>
                  </a:rPr>
                  <a:t>Anaheim</a:t>
                </a:r>
              </a:p>
            </p:txBody>
          </p:sp>
          <p:sp>
            <p:nvSpPr>
              <p:cNvPr id="71817" name="Text Box 78"/>
              <p:cNvSpPr txBox="1">
                <a:spLocks noChangeArrowheads="1"/>
              </p:cNvSpPr>
              <p:nvPr/>
            </p:nvSpPr>
            <p:spPr bwMode="auto">
              <a:xfrm>
                <a:off x="2448" y="3483"/>
                <a:ext cx="684" cy="2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zh-CN" sz="1400" b="1">
                    <a:latin typeface="Arial Narrow" pitchFamily="34" charset="0"/>
                    <a:ea typeface="宋体" pitchFamily="2" charset="-122"/>
                  </a:rPr>
                  <a:t>Fort Worth</a:t>
                </a:r>
              </a:p>
            </p:txBody>
          </p:sp>
          <p:sp>
            <p:nvSpPr>
              <p:cNvPr id="71818" name="Text Box 79"/>
              <p:cNvSpPr txBox="1">
                <a:spLocks noChangeArrowheads="1"/>
              </p:cNvSpPr>
              <p:nvPr/>
            </p:nvSpPr>
            <p:spPr bwMode="auto">
              <a:xfrm>
                <a:off x="4214" y="3907"/>
                <a:ext cx="546" cy="2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zh-CN" sz="1400" b="1">
                    <a:latin typeface="Arial Narrow" pitchFamily="34" charset="0"/>
                    <a:ea typeface="宋体" pitchFamily="2" charset="-122"/>
                  </a:rPr>
                  <a:t>Orlando</a:t>
                </a:r>
              </a:p>
            </p:txBody>
          </p:sp>
          <p:sp>
            <p:nvSpPr>
              <p:cNvPr id="71819" name="Text Box 80"/>
              <p:cNvSpPr txBox="1">
                <a:spLocks noChangeArrowheads="1"/>
              </p:cNvSpPr>
              <p:nvPr/>
            </p:nvSpPr>
            <p:spPr bwMode="auto">
              <a:xfrm>
                <a:off x="2342" y="2662"/>
                <a:ext cx="748" cy="2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zh-CN" sz="1400" b="1">
                    <a:latin typeface="Arial Narrow" pitchFamily="34" charset="0"/>
                    <a:ea typeface="宋体" pitchFamily="2" charset="-122"/>
                  </a:rPr>
                  <a:t>Kansas City</a:t>
                </a:r>
              </a:p>
            </p:txBody>
          </p:sp>
          <p:sp>
            <p:nvSpPr>
              <p:cNvPr id="71820" name="Text Box 81"/>
              <p:cNvSpPr txBox="1">
                <a:spLocks noChangeArrowheads="1"/>
              </p:cNvSpPr>
              <p:nvPr/>
            </p:nvSpPr>
            <p:spPr bwMode="auto">
              <a:xfrm>
                <a:off x="2140" y="2217"/>
                <a:ext cx="646" cy="2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1400" b="1">
                    <a:latin typeface="Arial Narrow" pitchFamily="34" charset="0"/>
                    <a:ea typeface="宋体" pitchFamily="2" charset="-122"/>
                  </a:rPr>
                  <a:t>Cheyenne</a:t>
                </a:r>
              </a:p>
            </p:txBody>
          </p:sp>
          <p:sp>
            <p:nvSpPr>
              <p:cNvPr id="71821" name="Text Box 82"/>
              <p:cNvSpPr txBox="1">
                <a:spLocks noChangeArrowheads="1"/>
              </p:cNvSpPr>
              <p:nvPr/>
            </p:nvSpPr>
            <p:spPr bwMode="auto">
              <a:xfrm>
                <a:off x="5004" y="2094"/>
                <a:ext cx="623" cy="23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1400" b="1">
                    <a:latin typeface="Arial Narrow" pitchFamily="34" charset="0"/>
                    <a:ea typeface="宋体" pitchFamily="2" charset="-122"/>
                  </a:rPr>
                  <a:t>New York</a:t>
                </a:r>
              </a:p>
            </p:txBody>
          </p:sp>
          <p:sp>
            <p:nvSpPr>
              <p:cNvPr id="71822" name="Text Box 83"/>
              <p:cNvSpPr txBox="1">
                <a:spLocks noChangeArrowheads="1"/>
              </p:cNvSpPr>
              <p:nvPr/>
            </p:nvSpPr>
            <p:spPr bwMode="auto">
              <a:xfrm>
                <a:off x="4948" y="2252"/>
                <a:ext cx="764" cy="2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1400" b="1">
                    <a:latin typeface="Arial Narrow" pitchFamily="34" charset="0"/>
                    <a:ea typeface="宋体" pitchFamily="2" charset="-122"/>
                  </a:rPr>
                  <a:t>Pennsauken</a:t>
                </a:r>
              </a:p>
            </p:txBody>
          </p:sp>
          <p:sp>
            <p:nvSpPr>
              <p:cNvPr id="71823" name="Text Box 84"/>
              <p:cNvSpPr txBox="1">
                <a:spLocks noChangeArrowheads="1"/>
              </p:cNvSpPr>
              <p:nvPr/>
            </p:nvSpPr>
            <p:spPr bwMode="auto">
              <a:xfrm>
                <a:off x="4908" y="2383"/>
                <a:ext cx="421" cy="2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1400" b="1">
                    <a:latin typeface="Arial Narrow" pitchFamily="34" charset="0"/>
                    <a:ea typeface="宋体" pitchFamily="2" charset="-122"/>
                  </a:rPr>
                  <a:t>Relay</a:t>
                </a:r>
              </a:p>
            </p:txBody>
          </p:sp>
          <p:sp>
            <p:nvSpPr>
              <p:cNvPr id="71824" name="Text Box 85"/>
              <p:cNvSpPr txBox="1">
                <a:spLocks noChangeArrowheads="1"/>
              </p:cNvSpPr>
              <p:nvPr/>
            </p:nvSpPr>
            <p:spPr bwMode="auto">
              <a:xfrm>
                <a:off x="4879" y="2518"/>
                <a:ext cx="635" cy="2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1400" b="1">
                    <a:latin typeface="Arial Narrow" pitchFamily="34" charset="0"/>
                    <a:ea typeface="宋体" pitchFamily="2" charset="-122"/>
                  </a:rPr>
                  <a:t>Wash. DC</a:t>
                </a:r>
              </a:p>
            </p:txBody>
          </p:sp>
          <p:sp>
            <p:nvSpPr>
              <p:cNvPr id="71825" name="Text Box 86"/>
              <p:cNvSpPr txBox="1">
                <a:spLocks noChangeArrowheads="1"/>
              </p:cNvSpPr>
              <p:nvPr/>
            </p:nvSpPr>
            <p:spPr bwMode="auto">
              <a:xfrm>
                <a:off x="798" y="1296"/>
                <a:ext cx="540" cy="2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zh-CN" sz="1400" b="1">
                    <a:latin typeface="Arial Narrow" pitchFamily="34" charset="0"/>
                    <a:ea typeface="宋体" pitchFamily="2" charset="-122"/>
                  </a:rPr>
                  <a:t>Tacoma</a:t>
                </a:r>
              </a:p>
            </p:txBody>
          </p:sp>
        </p:grpSp>
      </p:grpSp>
      <p:grpSp>
        <p:nvGrpSpPr>
          <p:cNvPr id="71687" name="Group 96"/>
          <p:cNvGrpSpPr>
            <a:grpSpLocks/>
          </p:cNvGrpSpPr>
          <p:nvPr/>
        </p:nvGrpSpPr>
        <p:grpSpPr bwMode="auto">
          <a:xfrm>
            <a:off x="5676900" y="1724025"/>
            <a:ext cx="2303463" cy="1069975"/>
            <a:chOff x="3626" y="1253"/>
            <a:chExt cx="1451" cy="674"/>
          </a:xfrm>
        </p:grpSpPr>
        <p:sp>
          <p:nvSpPr>
            <p:cNvPr id="71800" name="Line 91"/>
            <p:cNvSpPr>
              <a:spLocks noChangeShapeType="1"/>
            </p:cNvSpPr>
            <p:nvPr/>
          </p:nvSpPr>
          <p:spPr bwMode="auto">
            <a:xfrm>
              <a:off x="3626" y="1362"/>
              <a:ext cx="476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01" name="Line 92"/>
            <p:cNvSpPr>
              <a:spLocks noChangeShapeType="1"/>
            </p:cNvSpPr>
            <p:nvPr/>
          </p:nvSpPr>
          <p:spPr bwMode="auto">
            <a:xfrm>
              <a:off x="3643" y="1513"/>
              <a:ext cx="47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02" name="Line 93"/>
            <p:cNvSpPr>
              <a:spLocks noChangeShapeType="1"/>
            </p:cNvSpPr>
            <p:nvPr/>
          </p:nvSpPr>
          <p:spPr bwMode="auto">
            <a:xfrm>
              <a:off x="3643" y="1684"/>
              <a:ext cx="476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03" name="Line 94"/>
            <p:cNvSpPr>
              <a:spLocks noChangeShapeType="1"/>
            </p:cNvSpPr>
            <p:nvPr/>
          </p:nvSpPr>
          <p:spPr bwMode="auto">
            <a:xfrm>
              <a:off x="3643" y="1832"/>
              <a:ext cx="47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04" name="Text Box 95"/>
            <p:cNvSpPr txBox="1">
              <a:spLocks noChangeArrowheads="1"/>
            </p:cNvSpPr>
            <p:nvPr/>
          </p:nvSpPr>
          <p:spPr bwMode="auto">
            <a:xfrm>
              <a:off x="4112" y="1253"/>
              <a:ext cx="965" cy="6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>
                  <a:solidFill>
                    <a:srgbClr val="990099"/>
                  </a:solidFill>
                  <a:latin typeface="Arial Narrow" pitchFamily="34" charset="0"/>
                  <a:ea typeface="宋体" pitchFamily="2" charset="-122"/>
                </a:rPr>
                <a:t>DS3 (45 Mbps)</a:t>
              </a:r>
            </a:p>
            <a:p>
              <a:pPr eaLnBrk="1" hangingPunct="1"/>
              <a:r>
                <a:rPr lang="en-US" altLang="zh-CN" sz="1600" b="1">
                  <a:solidFill>
                    <a:schemeClr val="accent2"/>
                  </a:solidFill>
                  <a:latin typeface="Arial Narrow" pitchFamily="34" charset="0"/>
                  <a:ea typeface="宋体" pitchFamily="2" charset="-122"/>
                </a:rPr>
                <a:t>OC3 (155 Mbps)</a:t>
              </a:r>
            </a:p>
            <a:p>
              <a:pPr eaLnBrk="1" hangingPunct="1"/>
              <a:r>
                <a:rPr lang="en-US" altLang="zh-CN" sz="1600" b="1">
                  <a:solidFill>
                    <a:srgbClr val="FF0000"/>
                  </a:solidFill>
                  <a:latin typeface="Arial Narrow" pitchFamily="34" charset="0"/>
                  <a:ea typeface="宋体" pitchFamily="2" charset="-122"/>
                </a:rPr>
                <a:t>OC12 (622 Mbps)</a:t>
              </a:r>
              <a:endParaRPr lang="en-US" altLang="zh-CN" sz="1600" b="1">
                <a:latin typeface="Arial Narrow" pitchFamily="34" charset="0"/>
                <a:ea typeface="宋体" pitchFamily="2" charset="-122"/>
              </a:endParaRPr>
            </a:p>
            <a:p>
              <a:pPr eaLnBrk="1" hangingPunct="1"/>
              <a:r>
                <a:rPr lang="en-US" altLang="zh-CN" sz="1600" b="1">
                  <a:latin typeface="Arial Narrow" pitchFamily="34" charset="0"/>
                  <a:ea typeface="宋体" pitchFamily="2" charset="-122"/>
                </a:rPr>
                <a:t>OC48 (2.4 Gbps)</a:t>
              </a:r>
            </a:p>
          </p:txBody>
        </p:sp>
      </p:grpSp>
      <p:grpSp>
        <p:nvGrpSpPr>
          <p:cNvPr id="8" name="Group 312"/>
          <p:cNvGrpSpPr>
            <a:grpSpLocks/>
          </p:cNvGrpSpPr>
          <p:nvPr/>
        </p:nvGrpSpPr>
        <p:grpSpPr bwMode="auto">
          <a:xfrm>
            <a:off x="1687513" y="2949575"/>
            <a:ext cx="3089275" cy="3046413"/>
            <a:chOff x="1063" y="1858"/>
            <a:chExt cx="1946" cy="1919"/>
          </a:xfrm>
        </p:grpSpPr>
        <p:grpSp>
          <p:nvGrpSpPr>
            <p:cNvPr id="71689" name="Group 201"/>
            <p:cNvGrpSpPr>
              <a:grpSpLocks/>
            </p:cNvGrpSpPr>
            <p:nvPr/>
          </p:nvGrpSpPr>
          <p:grpSpPr bwMode="auto">
            <a:xfrm>
              <a:off x="1449" y="1866"/>
              <a:ext cx="1560" cy="1911"/>
              <a:chOff x="2472" y="1212"/>
              <a:chExt cx="1908" cy="2232"/>
            </a:xfrm>
          </p:grpSpPr>
          <p:sp>
            <p:nvSpPr>
              <p:cNvPr id="71691" name="Rectangle 202"/>
              <p:cNvSpPr>
                <a:spLocks noChangeArrowheads="1"/>
              </p:cNvSpPr>
              <p:nvPr/>
            </p:nvSpPr>
            <p:spPr bwMode="auto">
              <a:xfrm>
                <a:off x="2472" y="1242"/>
                <a:ext cx="1908" cy="220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71692" name="Group 203"/>
              <p:cNvGrpSpPr>
                <a:grpSpLocks/>
              </p:cNvGrpSpPr>
              <p:nvPr/>
            </p:nvGrpSpPr>
            <p:grpSpPr bwMode="auto">
              <a:xfrm>
                <a:off x="2547" y="1212"/>
                <a:ext cx="1781" cy="2179"/>
                <a:chOff x="2547" y="1212"/>
                <a:chExt cx="1781" cy="2179"/>
              </a:xfrm>
            </p:grpSpPr>
            <p:grpSp>
              <p:nvGrpSpPr>
                <p:cNvPr id="71693" name="Group 204"/>
                <p:cNvGrpSpPr>
                  <a:grpSpLocks/>
                </p:cNvGrpSpPr>
                <p:nvPr/>
              </p:nvGrpSpPr>
              <p:grpSpPr bwMode="auto">
                <a:xfrm flipH="1">
                  <a:off x="2612" y="2114"/>
                  <a:ext cx="345" cy="337"/>
                  <a:chOff x="3776" y="2126"/>
                  <a:chExt cx="441" cy="337"/>
                </a:xfrm>
              </p:grpSpPr>
              <p:sp>
                <p:nvSpPr>
                  <p:cNvPr id="71797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3776" y="2278"/>
                    <a:ext cx="44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98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3776" y="2374"/>
                    <a:ext cx="44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99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7" y="2126"/>
                    <a:ext cx="358" cy="33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>
                        <a:ea typeface="宋体" pitchFamily="2" charset="-122"/>
                      </a:rPr>
                      <a:t>…</a:t>
                    </a:r>
                  </a:p>
                </p:txBody>
              </p:sp>
            </p:grpSp>
            <p:grpSp>
              <p:nvGrpSpPr>
                <p:cNvPr id="71694" name="Group 208"/>
                <p:cNvGrpSpPr>
                  <a:grpSpLocks/>
                </p:cNvGrpSpPr>
                <p:nvPr/>
              </p:nvGrpSpPr>
              <p:grpSpPr bwMode="auto">
                <a:xfrm flipH="1">
                  <a:off x="2867" y="2398"/>
                  <a:ext cx="949" cy="332"/>
                  <a:chOff x="2927" y="2500"/>
                  <a:chExt cx="949" cy="332"/>
                </a:xfrm>
              </p:grpSpPr>
              <p:sp>
                <p:nvSpPr>
                  <p:cNvPr id="71794" name="Line 20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27" y="2515"/>
                    <a:ext cx="236" cy="31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95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3209" y="2500"/>
                    <a:ext cx="201" cy="33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96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3315" y="2500"/>
                    <a:ext cx="561" cy="32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1695" name="Line 212"/>
                <p:cNvSpPr>
                  <a:spLocks noChangeShapeType="1"/>
                </p:cNvSpPr>
                <p:nvPr/>
              </p:nvSpPr>
              <p:spPr bwMode="auto">
                <a:xfrm flipH="1" flipV="1">
                  <a:off x="3114" y="1780"/>
                  <a:ext cx="1" cy="41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696" name="Line 213"/>
                <p:cNvSpPr>
                  <a:spLocks noChangeShapeType="1"/>
                </p:cNvSpPr>
                <p:nvPr/>
              </p:nvSpPr>
              <p:spPr bwMode="auto">
                <a:xfrm flipH="1">
                  <a:off x="2831" y="2419"/>
                  <a:ext cx="236" cy="31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697" name="Line 214"/>
                <p:cNvSpPr>
                  <a:spLocks noChangeShapeType="1"/>
                </p:cNvSpPr>
                <p:nvPr/>
              </p:nvSpPr>
              <p:spPr bwMode="auto">
                <a:xfrm>
                  <a:off x="3113" y="2404"/>
                  <a:ext cx="201" cy="33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698" name="Line 215"/>
                <p:cNvSpPr>
                  <a:spLocks noChangeShapeType="1"/>
                </p:cNvSpPr>
                <p:nvPr/>
              </p:nvSpPr>
              <p:spPr bwMode="auto">
                <a:xfrm>
                  <a:off x="3219" y="2404"/>
                  <a:ext cx="561" cy="3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1699" name="Group 216"/>
                <p:cNvGrpSpPr>
                  <a:grpSpLocks/>
                </p:cNvGrpSpPr>
                <p:nvPr/>
              </p:nvGrpSpPr>
              <p:grpSpPr bwMode="auto">
                <a:xfrm>
                  <a:off x="3408" y="2216"/>
                  <a:ext cx="370" cy="208"/>
                  <a:chOff x="3600" y="219"/>
                  <a:chExt cx="360" cy="175"/>
                </a:xfrm>
              </p:grpSpPr>
              <p:sp>
                <p:nvSpPr>
                  <p:cNvPr id="71781" name="Oval 217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97"/>
                    <a:ext cx="357" cy="97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71782" name="Line 218"/>
                  <p:cNvSpPr>
                    <a:spLocks noChangeShapeType="1"/>
                  </p:cNvSpPr>
                  <p:nvPr/>
                </p:nvSpPr>
                <p:spPr bwMode="auto">
                  <a:xfrm>
                    <a:off x="3603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83" name="Line 219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84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89"/>
                    <a:ext cx="354" cy="59"/>
                  </a:xfrm>
                  <a:prstGeom prst="rect">
                    <a:avLst/>
                  </a:prstGeom>
                  <a:solidFill>
                    <a:srgbClr val="CC66FF"/>
                  </a:solidFill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>
                      <a:ea typeface="宋体" pitchFamily="2" charset="-122"/>
                      <a:cs typeface="Arial" charset="0"/>
                    </a:endParaRPr>
                  </a:p>
                </p:txBody>
              </p:sp>
              <p:sp>
                <p:nvSpPr>
                  <p:cNvPr id="71785" name="Oval 22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9"/>
                    <a:ext cx="357" cy="113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grpSp>
                <p:nvGrpSpPr>
                  <p:cNvPr id="71786" name="Group 222"/>
                  <p:cNvGrpSpPr>
                    <a:grpSpLocks/>
                  </p:cNvGrpSpPr>
                  <p:nvPr/>
                </p:nvGrpSpPr>
                <p:grpSpPr bwMode="auto">
                  <a:xfrm>
                    <a:off x="3686" y="244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71791" name="Line 22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792" name="Line 2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793" name="Line 2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1787" name="Group 226"/>
                  <p:cNvGrpSpPr>
                    <a:grpSpLocks/>
                  </p:cNvGrpSpPr>
                  <p:nvPr/>
                </p:nvGrpSpPr>
                <p:grpSpPr bwMode="auto">
                  <a:xfrm flipV="1">
                    <a:off x="3686" y="243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71788" name="Line 2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789" name="Line 2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790" name="Line 2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71700" name="Group 230"/>
                <p:cNvGrpSpPr>
                  <a:grpSpLocks/>
                </p:cNvGrpSpPr>
                <p:nvPr/>
              </p:nvGrpSpPr>
              <p:grpSpPr bwMode="auto">
                <a:xfrm>
                  <a:off x="3606" y="2727"/>
                  <a:ext cx="369" cy="208"/>
                  <a:chOff x="3600" y="219"/>
                  <a:chExt cx="360" cy="175"/>
                </a:xfrm>
              </p:grpSpPr>
              <p:sp>
                <p:nvSpPr>
                  <p:cNvPr id="71768" name="Oval 231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97"/>
                    <a:ext cx="357" cy="97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71769" name="Line 232"/>
                  <p:cNvSpPr>
                    <a:spLocks noChangeShapeType="1"/>
                  </p:cNvSpPr>
                  <p:nvPr/>
                </p:nvSpPr>
                <p:spPr bwMode="auto">
                  <a:xfrm>
                    <a:off x="3603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70" name="Line 233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71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89"/>
                    <a:ext cx="354" cy="59"/>
                  </a:xfrm>
                  <a:prstGeom prst="rect">
                    <a:avLst/>
                  </a:prstGeom>
                  <a:solidFill>
                    <a:srgbClr val="CC66FF"/>
                  </a:solidFill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>
                      <a:ea typeface="宋体" pitchFamily="2" charset="-122"/>
                      <a:cs typeface="Arial" charset="0"/>
                    </a:endParaRPr>
                  </a:p>
                </p:txBody>
              </p:sp>
              <p:sp>
                <p:nvSpPr>
                  <p:cNvPr id="71772" name="Oval 235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9"/>
                    <a:ext cx="357" cy="113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grpSp>
                <p:nvGrpSpPr>
                  <p:cNvPr id="71773" name="Group 236"/>
                  <p:cNvGrpSpPr>
                    <a:grpSpLocks/>
                  </p:cNvGrpSpPr>
                  <p:nvPr/>
                </p:nvGrpSpPr>
                <p:grpSpPr bwMode="auto">
                  <a:xfrm>
                    <a:off x="3686" y="244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71778" name="Line 2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779" name="Line 2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780" name="Line 2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1774" name="Group 240"/>
                  <p:cNvGrpSpPr>
                    <a:grpSpLocks/>
                  </p:cNvGrpSpPr>
                  <p:nvPr/>
                </p:nvGrpSpPr>
                <p:grpSpPr bwMode="auto">
                  <a:xfrm flipV="1">
                    <a:off x="3686" y="243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71775" name="Line 2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776" name="Line 2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777" name="Line 2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71701" name="Group 244"/>
                <p:cNvGrpSpPr>
                  <a:grpSpLocks/>
                </p:cNvGrpSpPr>
                <p:nvPr/>
              </p:nvGrpSpPr>
              <p:grpSpPr bwMode="auto">
                <a:xfrm>
                  <a:off x="3124" y="2738"/>
                  <a:ext cx="370" cy="208"/>
                  <a:chOff x="3600" y="219"/>
                  <a:chExt cx="360" cy="175"/>
                </a:xfrm>
              </p:grpSpPr>
              <p:sp>
                <p:nvSpPr>
                  <p:cNvPr id="71755" name="Oval 245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97"/>
                    <a:ext cx="357" cy="97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71756" name="Line 246"/>
                  <p:cNvSpPr>
                    <a:spLocks noChangeShapeType="1"/>
                  </p:cNvSpPr>
                  <p:nvPr/>
                </p:nvSpPr>
                <p:spPr bwMode="auto">
                  <a:xfrm>
                    <a:off x="3603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57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58" name="Rectangle 248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89"/>
                    <a:ext cx="354" cy="59"/>
                  </a:xfrm>
                  <a:prstGeom prst="rect">
                    <a:avLst/>
                  </a:prstGeom>
                  <a:solidFill>
                    <a:srgbClr val="CC66FF"/>
                  </a:solidFill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>
                      <a:ea typeface="宋体" pitchFamily="2" charset="-122"/>
                      <a:cs typeface="Arial" charset="0"/>
                    </a:endParaRPr>
                  </a:p>
                </p:txBody>
              </p:sp>
              <p:sp>
                <p:nvSpPr>
                  <p:cNvPr id="71759" name="Oval 24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9"/>
                    <a:ext cx="357" cy="113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grpSp>
                <p:nvGrpSpPr>
                  <p:cNvPr id="71760" name="Group 250"/>
                  <p:cNvGrpSpPr>
                    <a:grpSpLocks/>
                  </p:cNvGrpSpPr>
                  <p:nvPr/>
                </p:nvGrpSpPr>
                <p:grpSpPr bwMode="auto">
                  <a:xfrm>
                    <a:off x="3686" y="244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71765" name="Line 25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766" name="Line 2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767" name="Line 2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1761" name="Group 254"/>
                  <p:cNvGrpSpPr>
                    <a:grpSpLocks/>
                  </p:cNvGrpSpPr>
                  <p:nvPr/>
                </p:nvGrpSpPr>
                <p:grpSpPr bwMode="auto">
                  <a:xfrm flipV="1">
                    <a:off x="3686" y="243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71762" name="Line 25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763" name="Line 2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764" name="Line 2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71702" name="Group 258"/>
                <p:cNvGrpSpPr>
                  <a:grpSpLocks/>
                </p:cNvGrpSpPr>
                <p:nvPr/>
              </p:nvGrpSpPr>
              <p:grpSpPr bwMode="auto">
                <a:xfrm>
                  <a:off x="2639" y="2739"/>
                  <a:ext cx="369" cy="207"/>
                  <a:chOff x="3600" y="219"/>
                  <a:chExt cx="360" cy="175"/>
                </a:xfrm>
              </p:grpSpPr>
              <p:sp>
                <p:nvSpPr>
                  <p:cNvPr id="71742" name="Oval 259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97"/>
                    <a:ext cx="357" cy="97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71743" name="Line 260"/>
                  <p:cNvSpPr>
                    <a:spLocks noChangeShapeType="1"/>
                  </p:cNvSpPr>
                  <p:nvPr/>
                </p:nvSpPr>
                <p:spPr bwMode="auto">
                  <a:xfrm>
                    <a:off x="3603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44" name="Line 261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45" name="Rectangle 262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89"/>
                    <a:ext cx="354" cy="59"/>
                  </a:xfrm>
                  <a:prstGeom prst="rect">
                    <a:avLst/>
                  </a:prstGeom>
                  <a:solidFill>
                    <a:srgbClr val="CC66FF"/>
                  </a:solidFill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>
                      <a:ea typeface="宋体" pitchFamily="2" charset="-122"/>
                      <a:cs typeface="Arial" charset="0"/>
                    </a:endParaRPr>
                  </a:p>
                </p:txBody>
              </p:sp>
              <p:sp>
                <p:nvSpPr>
                  <p:cNvPr id="71746" name="Oval 26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9"/>
                    <a:ext cx="357" cy="113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grpSp>
                <p:nvGrpSpPr>
                  <p:cNvPr id="71747" name="Group 264"/>
                  <p:cNvGrpSpPr>
                    <a:grpSpLocks/>
                  </p:cNvGrpSpPr>
                  <p:nvPr/>
                </p:nvGrpSpPr>
                <p:grpSpPr bwMode="auto">
                  <a:xfrm>
                    <a:off x="3686" y="244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71752" name="Line 26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753" name="Line 2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754" name="Line 2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1748" name="Group 268"/>
                  <p:cNvGrpSpPr>
                    <a:grpSpLocks/>
                  </p:cNvGrpSpPr>
                  <p:nvPr/>
                </p:nvGrpSpPr>
                <p:grpSpPr bwMode="auto">
                  <a:xfrm flipV="1">
                    <a:off x="3686" y="243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71749" name="Line 26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750" name="Line 2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751" name="Line 2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71703" name="Text Box 272"/>
                <p:cNvSpPr txBox="1">
                  <a:spLocks noChangeArrowheads="1"/>
                </p:cNvSpPr>
                <p:nvPr/>
              </p:nvSpPr>
              <p:spPr bwMode="auto">
                <a:xfrm>
                  <a:off x="2826" y="3132"/>
                  <a:ext cx="1397" cy="2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1600">
                      <a:latin typeface="Arial" charset="0"/>
                      <a:ea typeface="宋体" pitchFamily="2" charset="-122"/>
                      <a:cs typeface="Arial" charset="0"/>
                    </a:rPr>
                    <a:t>to/from customers</a:t>
                  </a:r>
                </a:p>
              </p:txBody>
            </p:sp>
            <p:sp>
              <p:nvSpPr>
                <p:cNvPr id="71704" name="Text Box 273"/>
                <p:cNvSpPr txBox="1">
                  <a:spLocks noChangeArrowheads="1"/>
                </p:cNvSpPr>
                <p:nvPr/>
              </p:nvSpPr>
              <p:spPr bwMode="auto">
                <a:xfrm>
                  <a:off x="3666" y="2030"/>
                  <a:ext cx="662" cy="2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1600">
                      <a:latin typeface="Arial" charset="0"/>
                      <a:ea typeface="宋体" pitchFamily="2" charset="-122"/>
                      <a:cs typeface="Arial" charset="0"/>
                    </a:rPr>
                    <a:t>peering</a:t>
                  </a:r>
                </a:p>
              </p:txBody>
            </p:sp>
            <p:sp>
              <p:nvSpPr>
                <p:cNvPr id="71705" name="Text Box 274"/>
                <p:cNvSpPr txBox="1">
                  <a:spLocks noChangeArrowheads="1"/>
                </p:cNvSpPr>
                <p:nvPr/>
              </p:nvSpPr>
              <p:spPr bwMode="auto">
                <a:xfrm>
                  <a:off x="2891" y="1586"/>
                  <a:ext cx="1396" cy="2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sz="1600">
                      <a:latin typeface="Arial" charset="0"/>
                      <a:ea typeface="宋体" pitchFamily="2" charset="-122"/>
                      <a:cs typeface="Arial" charset="0"/>
                    </a:rPr>
                    <a:t> </a:t>
                  </a:r>
                  <a:r>
                    <a:rPr lang="en-US" altLang="zh-CN" sz="1600">
                      <a:latin typeface="Arial" charset="0"/>
                      <a:ea typeface="宋体" pitchFamily="2" charset="-122"/>
                      <a:cs typeface="Arial" charset="0"/>
                    </a:rPr>
                    <a:t>to/from backbone</a:t>
                  </a:r>
                </a:p>
              </p:txBody>
            </p:sp>
            <p:sp>
              <p:nvSpPr>
                <p:cNvPr id="71706" name="Rectangle 275"/>
                <p:cNvSpPr>
                  <a:spLocks noChangeArrowheads="1"/>
                </p:cNvSpPr>
                <p:nvPr/>
              </p:nvSpPr>
              <p:spPr bwMode="auto">
                <a:xfrm>
                  <a:off x="2547" y="1319"/>
                  <a:ext cx="1770" cy="2072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grpSp>
              <p:nvGrpSpPr>
                <p:cNvPr id="71707" name="Group 276"/>
                <p:cNvGrpSpPr>
                  <a:grpSpLocks/>
                </p:cNvGrpSpPr>
                <p:nvPr/>
              </p:nvGrpSpPr>
              <p:grpSpPr bwMode="auto">
                <a:xfrm>
                  <a:off x="2922" y="2204"/>
                  <a:ext cx="370" cy="208"/>
                  <a:chOff x="3600" y="219"/>
                  <a:chExt cx="360" cy="175"/>
                </a:xfrm>
              </p:grpSpPr>
              <p:sp>
                <p:nvSpPr>
                  <p:cNvPr id="71729" name="Oval 277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97"/>
                    <a:ext cx="357" cy="97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71730" name="Line 278"/>
                  <p:cNvSpPr>
                    <a:spLocks noChangeShapeType="1"/>
                  </p:cNvSpPr>
                  <p:nvPr/>
                </p:nvSpPr>
                <p:spPr bwMode="auto">
                  <a:xfrm>
                    <a:off x="3603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31" name="Line 279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32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89"/>
                    <a:ext cx="354" cy="59"/>
                  </a:xfrm>
                  <a:prstGeom prst="rect">
                    <a:avLst/>
                  </a:prstGeom>
                  <a:solidFill>
                    <a:srgbClr val="CC66FF"/>
                  </a:solidFill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>
                      <a:ea typeface="宋体" pitchFamily="2" charset="-122"/>
                      <a:cs typeface="Arial" charset="0"/>
                    </a:endParaRPr>
                  </a:p>
                </p:txBody>
              </p:sp>
              <p:sp>
                <p:nvSpPr>
                  <p:cNvPr id="71733" name="Oval 28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9"/>
                    <a:ext cx="357" cy="113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grpSp>
                <p:nvGrpSpPr>
                  <p:cNvPr id="71734" name="Group 282"/>
                  <p:cNvGrpSpPr>
                    <a:grpSpLocks/>
                  </p:cNvGrpSpPr>
                  <p:nvPr/>
                </p:nvGrpSpPr>
                <p:grpSpPr bwMode="auto">
                  <a:xfrm>
                    <a:off x="3686" y="244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71739" name="Line 28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740" name="Line 2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741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1735" name="Group 286"/>
                  <p:cNvGrpSpPr>
                    <a:grpSpLocks/>
                  </p:cNvGrpSpPr>
                  <p:nvPr/>
                </p:nvGrpSpPr>
                <p:grpSpPr bwMode="auto">
                  <a:xfrm flipV="1">
                    <a:off x="3686" y="243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71736" name="Line 28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737" name="Line 2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738" name="Line 2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71708" name="Line 290"/>
                <p:cNvSpPr>
                  <a:spLocks noChangeShapeType="1"/>
                </p:cNvSpPr>
                <p:nvPr/>
              </p:nvSpPr>
              <p:spPr bwMode="auto">
                <a:xfrm flipH="1" flipV="1">
                  <a:off x="3612" y="1810"/>
                  <a:ext cx="1" cy="41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1709" name="Group 291"/>
                <p:cNvGrpSpPr>
                  <a:grpSpLocks/>
                </p:cNvGrpSpPr>
                <p:nvPr/>
              </p:nvGrpSpPr>
              <p:grpSpPr bwMode="auto">
                <a:xfrm>
                  <a:off x="3776" y="2126"/>
                  <a:ext cx="441" cy="606"/>
                  <a:chOff x="3776" y="2126"/>
                  <a:chExt cx="441" cy="606"/>
                </a:xfrm>
              </p:grpSpPr>
              <p:sp>
                <p:nvSpPr>
                  <p:cNvPr id="71726" name="Line 292"/>
                  <p:cNvSpPr>
                    <a:spLocks noChangeShapeType="1"/>
                  </p:cNvSpPr>
                  <p:nvPr/>
                </p:nvSpPr>
                <p:spPr bwMode="auto">
                  <a:xfrm>
                    <a:off x="3776" y="2278"/>
                    <a:ext cx="44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27" name="Line 293"/>
                  <p:cNvSpPr>
                    <a:spLocks noChangeShapeType="1"/>
                  </p:cNvSpPr>
                  <p:nvPr/>
                </p:nvSpPr>
                <p:spPr bwMode="auto">
                  <a:xfrm>
                    <a:off x="3776" y="2374"/>
                    <a:ext cx="44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28" name="Text Box 2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8" y="2126"/>
                    <a:ext cx="356" cy="60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>
                        <a:ea typeface="宋体" pitchFamily="2" charset="-122"/>
                      </a:rPr>
                      <a:t>….</a:t>
                    </a:r>
                  </a:p>
                </p:txBody>
              </p:sp>
            </p:grpSp>
            <p:grpSp>
              <p:nvGrpSpPr>
                <p:cNvPr id="71710" name="Group 295"/>
                <p:cNvGrpSpPr>
                  <a:grpSpLocks/>
                </p:cNvGrpSpPr>
                <p:nvPr/>
              </p:nvGrpSpPr>
              <p:grpSpPr bwMode="auto">
                <a:xfrm>
                  <a:off x="3594" y="2893"/>
                  <a:ext cx="351" cy="279"/>
                  <a:chOff x="4302" y="2857"/>
                  <a:chExt cx="351" cy="279"/>
                </a:xfrm>
              </p:grpSpPr>
              <p:grpSp>
                <p:nvGrpSpPr>
                  <p:cNvPr id="71722" name="Group 296"/>
                  <p:cNvGrpSpPr>
                    <a:grpSpLocks/>
                  </p:cNvGrpSpPr>
                  <p:nvPr/>
                </p:nvGrpSpPr>
                <p:grpSpPr bwMode="auto">
                  <a:xfrm>
                    <a:off x="4461" y="2895"/>
                    <a:ext cx="102" cy="195"/>
                    <a:chOff x="4467" y="2745"/>
                    <a:chExt cx="96" cy="345"/>
                  </a:xfrm>
                </p:grpSpPr>
                <p:sp>
                  <p:nvSpPr>
                    <p:cNvPr id="71724" name="Line 297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4294" y="2918"/>
                      <a:ext cx="34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725" name="Line 298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4390" y="2918"/>
                      <a:ext cx="34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1723" name="Text Box 299"/>
                  <p:cNvSpPr txBox="1">
                    <a:spLocks noChangeArrowheads="1"/>
                  </p:cNvSpPr>
                  <p:nvPr/>
                </p:nvSpPr>
                <p:spPr bwMode="auto">
                  <a:xfrm rot="16200000" flipH="1">
                    <a:off x="4338" y="2821"/>
                    <a:ext cx="279" cy="35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>
                        <a:ea typeface="宋体" pitchFamily="2" charset="-122"/>
                      </a:rPr>
                      <a:t>…</a:t>
                    </a:r>
                  </a:p>
                </p:txBody>
              </p:sp>
            </p:grpSp>
            <p:grpSp>
              <p:nvGrpSpPr>
                <p:cNvPr id="71711" name="Group 300"/>
                <p:cNvGrpSpPr>
                  <a:grpSpLocks/>
                </p:cNvGrpSpPr>
                <p:nvPr/>
              </p:nvGrpSpPr>
              <p:grpSpPr bwMode="auto">
                <a:xfrm>
                  <a:off x="3104" y="2919"/>
                  <a:ext cx="352" cy="279"/>
                  <a:chOff x="4304" y="2859"/>
                  <a:chExt cx="352" cy="279"/>
                </a:xfrm>
              </p:grpSpPr>
              <p:grpSp>
                <p:nvGrpSpPr>
                  <p:cNvPr id="71718" name="Group 301"/>
                  <p:cNvGrpSpPr>
                    <a:grpSpLocks/>
                  </p:cNvGrpSpPr>
                  <p:nvPr/>
                </p:nvGrpSpPr>
                <p:grpSpPr bwMode="auto">
                  <a:xfrm>
                    <a:off x="4461" y="2895"/>
                    <a:ext cx="102" cy="195"/>
                    <a:chOff x="4467" y="2745"/>
                    <a:chExt cx="96" cy="345"/>
                  </a:xfrm>
                </p:grpSpPr>
                <p:sp>
                  <p:nvSpPr>
                    <p:cNvPr id="71720" name="Line 302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4294" y="2918"/>
                      <a:ext cx="34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721" name="Line 303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4390" y="2918"/>
                      <a:ext cx="34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1719" name="Text Box 304"/>
                  <p:cNvSpPr txBox="1">
                    <a:spLocks noChangeArrowheads="1"/>
                  </p:cNvSpPr>
                  <p:nvPr/>
                </p:nvSpPr>
                <p:spPr bwMode="auto">
                  <a:xfrm rot="16200000" flipH="1">
                    <a:off x="4340" y="2823"/>
                    <a:ext cx="279" cy="3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>
                        <a:ea typeface="宋体" pitchFamily="2" charset="-122"/>
                      </a:rPr>
                      <a:t>…</a:t>
                    </a:r>
                  </a:p>
                </p:txBody>
              </p:sp>
            </p:grpSp>
            <p:grpSp>
              <p:nvGrpSpPr>
                <p:cNvPr id="71712" name="Group 305"/>
                <p:cNvGrpSpPr>
                  <a:grpSpLocks/>
                </p:cNvGrpSpPr>
                <p:nvPr/>
              </p:nvGrpSpPr>
              <p:grpSpPr bwMode="auto">
                <a:xfrm>
                  <a:off x="2588" y="2913"/>
                  <a:ext cx="353" cy="279"/>
                  <a:chOff x="4304" y="2859"/>
                  <a:chExt cx="320" cy="279"/>
                </a:xfrm>
              </p:grpSpPr>
              <p:grpSp>
                <p:nvGrpSpPr>
                  <p:cNvPr id="71714" name="Group 306"/>
                  <p:cNvGrpSpPr>
                    <a:grpSpLocks/>
                  </p:cNvGrpSpPr>
                  <p:nvPr/>
                </p:nvGrpSpPr>
                <p:grpSpPr bwMode="auto">
                  <a:xfrm>
                    <a:off x="4461" y="2895"/>
                    <a:ext cx="102" cy="195"/>
                    <a:chOff x="4467" y="2745"/>
                    <a:chExt cx="96" cy="345"/>
                  </a:xfrm>
                </p:grpSpPr>
                <p:sp>
                  <p:nvSpPr>
                    <p:cNvPr id="71716" name="Line 307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4294" y="2918"/>
                      <a:ext cx="34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717" name="Line 308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4390" y="2918"/>
                      <a:ext cx="34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1715" name="Text Box 309"/>
                  <p:cNvSpPr txBox="1">
                    <a:spLocks noChangeArrowheads="1"/>
                  </p:cNvSpPr>
                  <p:nvPr/>
                </p:nvSpPr>
                <p:spPr bwMode="auto">
                  <a:xfrm rot="16200000" flipH="1">
                    <a:off x="4324" y="2839"/>
                    <a:ext cx="279" cy="32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>
                        <a:ea typeface="宋体" pitchFamily="2" charset="-122"/>
                      </a:rPr>
                      <a:t>…</a:t>
                    </a:r>
                  </a:p>
                </p:txBody>
              </p:sp>
            </p:grpSp>
            <p:sp>
              <p:nvSpPr>
                <p:cNvPr id="71713" name="Text Box 310"/>
                <p:cNvSpPr txBox="1">
                  <a:spLocks noChangeArrowheads="1"/>
                </p:cNvSpPr>
                <p:nvPr/>
              </p:nvSpPr>
              <p:spPr bwMode="auto">
                <a:xfrm>
                  <a:off x="2620" y="1212"/>
                  <a:ext cx="1569" cy="22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1400">
                      <a:solidFill>
                        <a:srgbClr val="FF0000"/>
                      </a:solidFill>
                      <a:latin typeface="Arial" charset="0"/>
                      <a:ea typeface="宋体" pitchFamily="2" charset="-122"/>
                      <a:cs typeface="Arial" charset="0"/>
                    </a:rPr>
                    <a:t>POP: point-of-presence</a:t>
                  </a:r>
                </a:p>
              </p:txBody>
            </p:sp>
          </p:grpSp>
        </p:grpSp>
        <p:sp>
          <p:nvSpPr>
            <p:cNvPr id="71690" name="Freeform 311"/>
            <p:cNvSpPr>
              <a:spLocks/>
            </p:cNvSpPr>
            <p:nvPr/>
          </p:nvSpPr>
          <p:spPr bwMode="auto">
            <a:xfrm>
              <a:off x="1063" y="1858"/>
              <a:ext cx="446" cy="1866"/>
            </a:xfrm>
            <a:custGeom>
              <a:avLst/>
              <a:gdLst>
                <a:gd name="T0" fmla="*/ 0 w 446"/>
                <a:gd name="T1" fmla="*/ 1290 h 1866"/>
                <a:gd name="T2" fmla="*/ 389 w 446"/>
                <a:gd name="T3" fmla="*/ 0 h 1866"/>
                <a:gd name="T4" fmla="*/ 414 w 446"/>
                <a:gd name="T5" fmla="*/ 933 h 1866"/>
                <a:gd name="T6" fmla="*/ 446 w 446"/>
                <a:gd name="T7" fmla="*/ 1509 h 1866"/>
                <a:gd name="T8" fmla="*/ 446 w 446"/>
                <a:gd name="T9" fmla="*/ 1866 h 1866"/>
                <a:gd name="T10" fmla="*/ 0 w 446"/>
                <a:gd name="T11" fmla="*/ 1290 h 18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6"/>
                <a:gd name="T19" fmla="*/ 0 h 1866"/>
                <a:gd name="T20" fmla="*/ 446 w 446"/>
                <a:gd name="T21" fmla="*/ 1866 h 18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6" h="1866">
                  <a:moveTo>
                    <a:pt x="0" y="1290"/>
                  </a:moveTo>
                  <a:lnTo>
                    <a:pt x="389" y="0"/>
                  </a:lnTo>
                  <a:lnTo>
                    <a:pt x="414" y="933"/>
                  </a:lnTo>
                  <a:lnTo>
                    <a:pt x="446" y="1509"/>
                  </a:lnTo>
                  <a:lnTo>
                    <a:pt x="446" y="1866"/>
                  </a:lnTo>
                  <a:lnTo>
                    <a:pt x="0" y="129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27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98329013-EE78-4116-9D76-DBF2D22754DC}" type="slidenum">
              <a:rPr lang="en-US" altLang="zh-CN" smtClean="0"/>
              <a:pPr/>
              <a:t>51</a:t>
            </a:fld>
            <a:endParaRPr lang="en-US" altLang="zh-CN" smtClean="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96250" cy="1143000"/>
          </a:xfrm>
        </p:spPr>
        <p:txBody>
          <a:bodyPr/>
          <a:lstStyle/>
          <a:p>
            <a:r>
              <a:rPr lang="en-US" altLang="zh-CN" sz="32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Internet structure: network of networks</a:t>
            </a:r>
            <a:endParaRPr lang="en-US" altLang="zh-CN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2425" y="1428750"/>
            <a:ext cx="8440738" cy="914400"/>
          </a:xfrm>
        </p:spPr>
        <p:txBody>
          <a:bodyPr/>
          <a:lstStyle/>
          <a:p>
            <a:r>
              <a:rPr lang="zh-CN" altLang="en-US" sz="2400" smtClean="0">
                <a:solidFill>
                  <a:srgbClr val="FF0000"/>
                </a:solidFill>
                <a:ea typeface="宋体" pitchFamily="2" charset="-122"/>
              </a:rPr>
              <a:t>“</a:t>
            </a:r>
            <a:r>
              <a:rPr lang="en-US" altLang="zh-CN" sz="2400" smtClean="0">
                <a:solidFill>
                  <a:srgbClr val="FF0000"/>
                </a:solidFill>
                <a:ea typeface="宋体" pitchFamily="2" charset="-122"/>
              </a:rPr>
              <a:t>Tier-2” ISPs: smaller (often regional) ISPs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Connect to one or more tier-1 ISPs, possibly other tier-2 ISPs</a:t>
            </a:r>
          </a:p>
          <a:p>
            <a:endParaRPr lang="en-US" altLang="zh-CN" sz="2400" smtClean="0">
              <a:solidFill>
                <a:srgbClr val="FF0000"/>
              </a:solidFill>
              <a:ea typeface="宋体" pitchFamily="2" charset="-122"/>
            </a:endParaRPr>
          </a:p>
          <a:p>
            <a:pPr lvl="1">
              <a:buFont typeface="Wingdings" pitchFamily="2" charset="2"/>
              <a:buNone/>
            </a:pPr>
            <a:endParaRPr lang="zh-CN" altLang="en-US" sz="2000" smtClean="0">
              <a:ea typeface="宋体" pitchFamily="2" charset="-122"/>
            </a:endParaRPr>
          </a:p>
        </p:txBody>
      </p:sp>
      <p:sp>
        <p:nvSpPr>
          <p:cNvPr id="72710" name="Oval 4"/>
          <p:cNvSpPr>
            <a:spLocks noChangeArrowheads="1"/>
          </p:cNvSpPr>
          <p:nvPr/>
        </p:nvSpPr>
        <p:spPr bwMode="auto">
          <a:xfrm>
            <a:off x="2432050" y="4883150"/>
            <a:ext cx="1863725" cy="790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Comic Sans MS" pitchFamily="66" charset="0"/>
                <a:ea typeface="宋体" pitchFamily="2" charset="-122"/>
              </a:rPr>
              <a:t>Tier 1 ISP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2711" name="Oval 5"/>
          <p:cNvSpPr>
            <a:spLocks noChangeArrowheads="1"/>
          </p:cNvSpPr>
          <p:nvPr/>
        </p:nvSpPr>
        <p:spPr bwMode="auto">
          <a:xfrm>
            <a:off x="3530600" y="3679825"/>
            <a:ext cx="1863725" cy="790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Comic Sans MS" pitchFamily="66" charset="0"/>
                <a:ea typeface="宋体" pitchFamily="2" charset="-122"/>
              </a:rPr>
              <a:t>Tier 1 ISP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2712" name="Oval 6"/>
          <p:cNvSpPr>
            <a:spLocks noChangeArrowheads="1"/>
          </p:cNvSpPr>
          <p:nvPr/>
        </p:nvSpPr>
        <p:spPr bwMode="auto">
          <a:xfrm>
            <a:off x="4800600" y="4845050"/>
            <a:ext cx="18637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Comic Sans MS" pitchFamily="66" charset="0"/>
                <a:ea typeface="宋体" pitchFamily="2" charset="-122"/>
              </a:rPr>
              <a:t>Tier 1 ISP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2713" name="Oval 8"/>
          <p:cNvSpPr>
            <a:spLocks noChangeArrowheads="1"/>
          </p:cNvSpPr>
          <p:nvPr/>
        </p:nvSpPr>
        <p:spPr bwMode="auto">
          <a:xfrm>
            <a:off x="5121275" y="4851400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2714" name="Oval 9"/>
          <p:cNvSpPr>
            <a:spLocks noChangeArrowheads="1"/>
          </p:cNvSpPr>
          <p:nvPr/>
        </p:nvSpPr>
        <p:spPr bwMode="auto">
          <a:xfrm>
            <a:off x="4670425" y="4381500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2715" name="Oval 10"/>
          <p:cNvSpPr>
            <a:spLocks noChangeArrowheads="1"/>
          </p:cNvSpPr>
          <p:nvPr/>
        </p:nvSpPr>
        <p:spPr bwMode="auto">
          <a:xfrm>
            <a:off x="4206875" y="4406900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2716" name="Oval 11"/>
          <p:cNvSpPr>
            <a:spLocks noChangeArrowheads="1"/>
          </p:cNvSpPr>
          <p:nvPr/>
        </p:nvSpPr>
        <p:spPr bwMode="auto">
          <a:xfrm>
            <a:off x="3736975" y="4864100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2717" name="Oval 12"/>
          <p:cNvSpPr>
            <a:spLocks noChangeArrowheads="1"/>
          </p:cNvSpPr>
          <p:nvPr/>
        </p:nvSpPr>
        <p:spPr bwMode="auto">
          <a:xfrm>
            <a:off x="4232275" y="5181600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2718" name="Oval 13"/>
          <p:cNvSpPr>
            <a:spLocks noChangeArrowheads="1"/>
          </p:cNvSpPr>
          <p:nvPr/>
        </p:nvSpPr>
        <p:spPr bwMode="auto">
          <a:xfrm>
            <a:off x="4746625" y="5168900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2719" name="Line 14"/>
          <p:cNvSpPr>
            <a:spLocks noChangeShapeType="1"/>
          </p:cNvSpPr>
          <p:nvPr/>
        </p:nvSpPr>
        <p:spPr bwMode="auto">
          <a:xfrm flipV="1">
            <a:off x="4368800" y="5238750"/>
            <a:ext cx="3810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20" name="Line 15"/>
          <p:cNvSpPr>
            <a:spLocks noChangeShapeType="1"/>
          </p:cNvSpPr>
          <p:nvPr/>
        </p:nvSpPr>
        <p:spPr bwMode="auto">
          <a:xfrm>
            <a:off x="4778375" y="4495800"/>
            <a:ext cx="368300" cy="36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21" name="Line 16"/>
          <p:cNvSpPr>
            <a:spLocks noChangeShapeType="1"/>
          </p:cNvSpPr>
          <p:nvPr/>
        </p:nvSpPr>
        <p:spPr bwMode="auto">
          <a:xfrm flipV="1">
            <a:off x="3835400" y="4527550"/>
            <a:ext cx="39370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2722" name="Group 20"/>
          <p:cNvGrpSpPr>
            <a:grpSpLocks/>
          </p:cNvGrpSpPr>
          <p:nvPr/>
        </p:nvGrpSpPr>
        <p:grpSpPr bwMode="auto">
          <a:xfrm>
            <a:off x="5670550" y="4178300"/>
            <a:ext cx="719138" cy="396875"/>
            <a:chOff x="3740" y="1244"/>
            <a:chExt cx="453" cy="250"/>
          </a:xfrm>
        </p:grpSpPr>
        <p:sp>
          <p:nvSpPr>
            <p:cNvPr id="72763" name="Rectangle 21"/>
            <p:cNvSpPr>
              <a:spLocks noChangeArrowheads="1"/>
            </p:cNvSpPr>
            <p:nvPr/>
          </p:nvSpPr>
          <p:spPr bwMode="auto">
            <a:xfrm>
              <a:off x="3755" y="1248"/>
              <a:ext cx="438" cy="19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2764" name="Text Box 22"/>
            <p:cNvSpPr txBox="1">
              <a:spLocks noChangeArrowheads="1"/>
            </p:cNvSpPr>
            <p:nvPr/>
          </p:nvSpPr>
          <p:spPr bwMode="auto">
            <a:xfrm>
              <a:off x="3740" y="1244"/>
              <a:ext cx="4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bg1"/>
                  </a:solidFill>
                  <a:latin typeface="Comic Sans MS" pitchFamily="66" charset="0"/>
                  <a:ea typeface="宋体" pitchFamily="2" charset="-122"/>
                </a:rPr>
                <a:t>NAP</a:t>
              </a:r>
              <a:endParaRPr lang="en-US" altLang="zh-CN" sz="2000">
                <a:ea typeface="宋体" pitchFamily="2" charset="-122"/>
              </a:endParaRPr>
            </a:p>
          </p:txBody>
        </p:sp>
      </p:grpSp>
      <p:sp>
        <p:nvSpPr>
          <p:cNvPr id="72723" name="Line 23"/>
          <p:cNvSpPr>
            <a:spLocks noChangeShapeType="1"/>
          </p:cNvSpPr>
          <p:nvPr/>
        </p:nvSpPr>
        <p:spPr bwMode="auto">
          <a:xfrm flipH="1">
            <a:off x="5222875" y="4445000"/>
            <a:ext cx="501650" cy="425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24" name="Line 24"/>
          <p:cNvSpPr>
            <a:spLocks noChangeShapeType="1"/>
          </p:cNvSpPr>
          <p:nvPr/>
        </p:nvSpPr>
        <p:spPr bwMode="auto">
          <a:xfrm flipH="1">
            <a:off x="4791075" y="4362450"/>
            <a:ext cx="901700" cy="11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25" name="Line 25"/>
          <p:cNvSpPr>
            <a:spLocks noChangeShapeType="1"/>
          </p:cNvSpPr>
          <p:nvPr/>
        </p:nvSpPr>
        <p:spPr bwMode="auto">
          <a:xfrm flipH="1">
            <a:off x="3876675" y="4419600"/>
            <a:ext cx="181610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946275" y="3286125"/>
            <a:ext cx="6219825" cy="2838450"/>
            <a:chOff x="1226" y="2070"/>
            <a:chExt cx="3918" cy="1788"/>
          </a:xfrm>
        </p:grpSpPr>
        <p:grpSp>
          <p:nvGrpSpPr>
            <p:cNvPr id="72740" name="Group 32"/>
            <p:cNvGrpSpPr>
              <a:grpSpLocks/>
            </p:cNvGrpSpPr>
            <p:nvPr/>
          </p:nvGrpSpPr>
          <p:grpSpPr bwMode="auto">
            <a:xfrm>
              <a:off x="3042" y="2102"/>
              <a:ext cx="1054" cy="372"/>
              <a:chOff x="3042" y="2102"/>
              <a:chExt cx="1054" cy="372"/>
            </a:xfrm>
          </p:grpSpPr>
          <p:sp>
            <p:nvSpPr>
              <p:cNvPr id="72760" name="Oval 28"/>
              <p:cNvSpPr>
                <a:spLocks noChangeArrowheads="1"/>
              </p:cNvSpPr>
              <p:nvPr/>
            </p:nvSpPr>
            <p:spPr bwMode="auto">
              <a:xfrm>
                <a:off x="3042" y="210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761" name="Text Box 30"/>
              <p:cNvSpPr txBox="1">
                <a:spLocks noChangeArrowheads="1"/>
              </p:cNvSpPr>
              <p:nvPr/>
            </p:nvSpPr>
            <p:spPr bwMode="auto">
              <a:xfrm>
                <a:off x="3182" y="2176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latin typeface="Comic Sans MS" pitchFamily="66" charset="0"/>
                    <a:ea typeface="宋体" pitchFamily="2" charset="-122"/>
                  </a:rPr>
                  <a:t>Tier-2 ISP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72762" name="Oval 29"/>
              <p:cNvSpPr>
                <a:spLocks noChangeArrowheads="1"/>
              </p:cNvSpPr>
              <p:nvPr/>
            </p:nvSpPr>
            <p:spPr bwMode="auto">
              <a:xfrm>
                <a:off x="3184" y="234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2741" name="Group 37"/>
            <p:cNvGrpSpPr>
              <a:grpSpLocks/>
            </p:cNvGrpSpPr>
            <p:nvPr/>
          </p:nvGrpSpPr>
          <p:grpSpPr bwMode="auto">
            <a:xfrm>
              <a:off x="1610" y="2070"/>
              <a:ext cx="1054" cy="372"/>
              <a:chOff x="698" y="2190"/>
              <a:chExt cx="1054" cy="372"/>
            </a:xfrm>
          </p:grpSpPr>
          <p:sp>
            <p:nvSpPr>
              <p:cNvPr id="72757" name="Oval 34"/>
              <p:cNvSpPr>
                <a:spLocks noChangeArrowheads="1"/>
              </p:cNvSpPr>
              <p:nvPr/>
            </p:nvSpPr>
            <p:spPr bwMode="auto">
              <a:xfrm>
                <a:off x="698" y="219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758" name="Text Box 35"/>
              <p:cNvSpPr txBox="1">
                <a:spLocks noChangeArrowheads="1"/>
              </p:cNvSpPr>
              <p:nvPr/>
            </p:nvSpPr>
            <p:spPr bwMode="auto">
              <a:xfrm>
                <a:off x="838" y="226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latin typeface="Comic Sans MS" pitchFamily="66" charset="0"/>
                    <a:ea typeface="宋体" pitchFamily="2" charset="-122"/>
                  </a:rPr>
                  <a:t>Tier-2 ISP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72759" name="Oval 36"/>
              <p:cNvSpPr>
                <a:spLocks noChangeArrowheads="1"/>
              </p:cNvSpPr>
              <p:nvPr/>
            </p:nvSpPr>
            <p:spPr bwMode="auto">
              <a:xfrm>
                <a:off x="1464" y="246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2742" name="Group 42"/>
            <p:cNvGrpSpPr>
              <a:grpSpLocks/>
            </p:cNvGrpSpPr>
            <p:nvPr/>
          </p:nvGrpSpPr>
          <p:grpSpPr bwMode="auto">
            <a:xfrm>
              <a:off x="1226" y="3476"/>
              <a:ext cx="1054" cy="374"/>
              <a:chOff x="442" y="3748"/>
              <a:chExt cx="1054" cy="374"/>
            </a:xfrm>
          </p:grpSpPr>
          <p:sp>
            <p:nvSpPr>
              <p:cNvPr id="72754" name="Oval 39"/>
              <p:cNvSpPr>
                <a:spLocks noChangeArrowheads="1"/>
              </p:cNvSpPr>
              <p:nvPr/>
            </p:nvSpPr>
            <p:spPr bwMode="auto">
              <a:xfrm>
                <a:off x="442" y="375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755" name="Text Box 40"/>
              <p:cNvSpPr txBox="1">
                <a:spLocks noChangeArrowheads="1"/>
              </p:cNvSpPr>
              <p:nvPr/>
            </p:nvSpPr>
            <p:spPr bwMode="auto">
              <a:xfrm>
                <a:off x="582" y="382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latin typeface="Comic Sans MS" pitchFamily="66" charset="0"/>
                    <a:ea typeface="宋体" pitchFamily="2" charset="-122"/>
                  </a:rPr>
                  <a:t>Tier-2 ISP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72756" name="Oval 41"/>
              <p:cNvSpPr>
                <a:spLocks noChangeArrowheads="1"/>
              </p:cNvSpPr>
              <p:nvPr/>
            </p:nvSpPr>
            <p:spPr bwMode="auto">
              <a:xfrm>
                <a:off x="904" y="3748"/>
                <a:ext cx="84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2743" name="Group 47"/>
            <p:cNvGrpSpPr>
              <a:grpSpLocks/>
            </p:cNvGrpSpPr>
            <p:nvPr/>
          </p:nvGrpSpPr>
          <p:grpSpPr bwMode="auto">
            <a:xfrm>
              <a:off x="2674" y="3486"/>
              <a:ext cx="1054" cy="372"/>
              <a:chOff x="2698" y="3710"/>
              <a:chExt cx="1054" cy="372"/>
            </a:xfrm>
          </p:grpSpPr>
          <p:sp>
            <p:nvSpPr>
              <p:cNvPr id="72751" name="Oval 44"/>
              <p:cNvSpPr>
                <a:spLocks noChangeArrowheads="1"/>
              </p:cNvSpPr>
              <p:nvPr/>
            </p:nvSpPr>
            <p:spPr bwMode="auto">
              <a:xfrm>
                <a:off x="2698" y="371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752" name="Text Box 45"/>
              <p:cNvSpPr txBox="1">
                <a:spLocks noChangeArrowheads="1"/>
              </p:cNvSpPr>
              <p:nvPr/>
            </p:nvSpPr>
            <p:spPr bwMode="auto">
              <a:xfrm>
                <a:off x="2838" y="378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latin typeface="Comic Sans MS" pitchFamily="66" charset="0"/>
                    <a:ea typeface="宋体" pitchFamily="2" charset="-122"/>
                  </a:rPr>
                  <a:t>Tier-2 ISP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72753" name="Oval 46"/>
              <p:cNvSpPr>
                <a:spLocks noChangeArrowheads="1"/>
              </p:cNvSpPr>
              <p:nvPr/>
            </p:nvSpPr>
            <p:spPr bwMode="auto">
              <a:xfrm>
                <a:off x="3408" y="3716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2744" name="Group 52"/>
            <p:cNvGrpSpPr>
              <a:grpSpLocks/>
            </p:cNvGrpSpPr>
            <p:nvPr/>
          </p:nvGrpSpPr>
          <p:grpSpPr bwMode="auto">
            <a:xfrm>
              <a:off x="4090" y="3182"/>
              <a:ext cx="1054" cy="372"/>
              <a:chOff x="4090" y="3182"/>
              <a:chExt cx="1054" cy="372"/>
            </a:xfrm>
          </p:grpSpPr>
          <p:sp>
            <p:nvSpPr>
              <p:cNvPr id="72748" name="Oval 49"/>
              <p:cNvSpPr>
                <a:spLocks noChangeArrowheads="1"/>
              </p:cNvSpPr>
              <p:nvPr/>
            </p:nvSpPr>
            <p:spPr bwMode="auto">
              <a:xfrm>
                <a:off x="4090" y="318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749" name="Text Box 50"/>
              <p:cNvSpPr txBox="1">
                <a:spLocks noChangeArrowheads="1"/>
              </p:cNvSpPr>
              <p:nvPr/>
            </p:nvSpPr>
            <p:spPr bwMode="auto">
              <a:xfrm>
                <a:off x="4230" y="3256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latin typeface="Comic Sans MS" pitchFamily="66" charset="0"/>
                    <a:ea typeface="宋体" pitchFamily="2" charset="-122"/>
                  </a:rPr>
                  <a:t>Tier-2 ISP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72750" name="Oval 51"/>
              <p:cNvSpPr>
                <a:spLocks noChangeArrowheads="1"/>
              </p:cNvSpPr>
              <p:nvPr/>
            </p:nvSpPr>
            <p:spPr bwMode="auto">
              <a:xfrm>
                <a:off x="4144" y="3308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72745" name="Oval 54"/>
            <p:cNvSpPr>
              <a:spLocks noChangeArrowheads="1"/>
            </p:cNvSpPr>
            <p:nvPr/>
          </p:nvSpPr>
          <p:spPr bwMode="auto">
            <a:xfrm>
              <a:off x="1712" y="2328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2746" name="Line 55"/>
            <p:cNvSpPr>
              <a:spLocks noChangeShapeType="1"/>
            </p:cNvSpPr>
            <p:nvPr/>
          </p:nvSpPr>
          <p:spPr bwMode="auto">
            <a:xfrm>
              <a:off x="1768" y="2400"/>
              <a:ext cx="200" cy="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7" name="Oval 56"/>
            <p:cNvSpPr>
              <a:spLocks noChangeArrowheads="1"/>
            </p:cNvSpPr>
            <p:nvPr/>
          </p:nvSpPr>
          <p:spPr bwMode="auto">
            <a:xfrm>
              <a:off x="1928" y="3044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177800" y="3406775"/>
            <a:ext cx="3562350" cy="2014538"/>
            <a:chOff x="112" y="2146"/>
            <a:chExt cx="2244" cy="1269"/>
          </a:xfrm>
        </p:grpSpPr>
        <p:sp>
          <p:nvSpPr>
            <p:cNvPr id="72737" name="Text Box 53"/>
            <p:cNvSpPr txBox="1">
              <a:spLocks noChangeArrowheads="1"/>
            </p:cNvSpPr>
            <p:nvPr/>
          </p:nvSpPr>
          <p:spPr bwMode="auto">
            <a:xfrm>
              <a:off x="112" y="2146"/>
              <a:ext cx="1292" cy="1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>
                  <a:latin typeface="Comic Sans MS" pitchFamily="66" charset="0"/>
                  <a:ea typeface="宋体" pitchFamily="2" charset="-122"/>
                </a:rPr>
                <a:t>Tier-2 ISP pays tier-1 ISP for connectivity to rest of Internet</a:t>
              </a:r>
            </a:p>
            <a:p>
              <a:pPr>
                <a:buClr>
                  <a:schemeClr val="accent2"/>
                </a:buClr>
                <a:buSzPct val="85000"/>
                <a:buFont typeface="Wingdings" pitchFamily="2" charset="2"/>
                <a:buChar char="q"/>
              </a:pPr>
              <a:r>
                <a:rPr lang="en-US" altLang="zh-CN" sz="1800">
                  <a:latin typeface="Comic Sans MS" pitchFamily="66" charset="0"/>
                  <a:ea typeface="宋体" pitchFamily="2" charset="-122"/>
                </a:rPr>
                <a:t> tier-2 ISP is c</a:t>
              </a:r>
              <a:r>
                <a:rPr lang="en-US" altLang="zh-CN" sz="1800" i="1">
                  <a:latin typeface="Comic Sans MS" pitchFamily="66" charset="0"/>
                  <a:ea typeface="宋体" pitchFamily="2" charset="-122"/>
                </a:rPr>
                <a:t>ustomer</a:t>
              </a:r>
              <a:r>
                <a:rPr lang="en-US" altLang="zh-CN" sz="1800">
                  <a:latin typeface="Comic Sans MS" pitchFamily="66" charset="0"/>
                  <a:ea typeface="宋体" pitchFamily="2" charset="-122"/>
                </a:rPr>
                <a:t> of</a:t>
              </a:r>
            </a:p>
            <a:p>
              <a:pPr>
                <a:buClr>
                  <a:schemeClr val="accent2"/>
                </a:buClr>
                <a:buSzPct val="85000"/>
                <a:buFont typeface="Wingdings" pitchFamily="2" charset="2"/>
                <a:buNone/>
              </a:pPr>
              <a:r>
                <a:rPr lang="en-US" altLang="zh-CN" sz="1800">
                  <a:latin typeface="Comic Sans MS" pitchFamily="66" charset="0"/>
                  <a:ea typeface="宋体" pitchFamily="2" charset="-122"/>
                </a:rPr>
                <a:t>tier-1 provider</a:t>
              </a:r>
            </a:p>
          </p:txBody>
        </p:sp>
        <p:sp>
          <p:nvSpPr>
            <p:cNvPr id="72738" name="Line 57"/>
            <p:cNvSpPr>
              <a:spLocks noChangeShapeType="1"/>
            </p:cNvSpPr>
            <p:nvPr/>
          </p:nvSpPr>
          <p:spPr bwMode="auto">
            <a:xfrm flipV="1">
              <a:off x="1344" y="2392"/>
              <a:ext cx="1012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9" name="Line 58"/>
            <p:cNvSpPr>
              <a:spLocks noChangeShapeType="1"/>
            </p:cNvSpPr>
            <p:nvPr/>
          </p:nvSpPr>
          <p:spPr bwMode="auto">
            <a:xfrm flipV="1">
              <a:off x="1352" y="2412"/>
              <a:ext cx="36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07100" y="3019425"/>
            <a:ext cx="3035300" cy="2136775"/>
            <a:chOff x="3784" y="1902"/>
            <a:chExt cx="1912" cy="1346"/>
          </a:xfrm>
        </p:grpSpPr>
        <p:sp>
          <p:nvSpPr>
            <p:cNvPr id="72729" name="Oval 67"/>
            <p:cNvSpPr>
              <a:spLocks noChangeArrowheads="1"/>
            </p:cNvSpPr>
            <p:nvPr/>
          </p:nvSpPr>
          <p:spPr bwMode="auto">
            <a:xfrm>
              <a:off x="3992" y="2320"/>
              <a:ext cx="96" cy="1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2730" name="Text Box 64"/>
            <p:cNvSpPr txBox="1">
              <a:spLocks noChangeArrowheads="1"/>
            </p:cNvSpPr>
            <p:nvPr/>
          </p:nvSpPr>
          <p:spPr bwMode="auto">
            <a:xfrm>
              <a:off x="4564" y="1902"/>
              <a:ext cx="1132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>
                  <a:latin typeface="Comic Sans MS" pitchFamily="66" charset="0"/>
                  <a:ea typeface="宋体" pitchFamily="2" charset="-122"/>
                </a:rPr>
                <a:t>Tier-2 ISPs also peer privately with each other, interconnect at NAP</a:t>
              </a:r>
            </a:p>
          </p:txBody>
        </p:sp>
        <p:sp>
          <p:nvSpPr>
            <p:cNvPr id="72731" name="Oval 68"/>
            <p:cNvSpPr>
              <a:spLocks noChangeArrowheads="1"/>
            </p:cNvSpPr>
            <p:nvPr/>
          </p:nvSpPr>
          <p:spPr bwMode="auto">
            <a:xfrm>
              <a:off x="4600" y="3144"/>
              <a:ext cx="96" cy="1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2732" name="Line 69"/>
            <p:cNvSpPr>
              <a:spLocks noChangeShapeType="1"/>
            </p:cNvSpPr>
            <p:nvPr/>
          </p:nvSpPr>
          <p:spPr bwMode="auto">
            <a:xfrm>
              <a:off x="4064" y="2408"/>
              <a:ext cx="552" cy="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3" name="Oval 70"/>
            <p:cNvSpPr>
              <a:spLocks noChangeArrowheads="1"/>
            </p:cNvSpPr>
            <p:nvPr/>
          </p:nvSpPr>
          <p:spPr bwMode="auto">
            <a:xfrm>
              <a:off x="3784" y="2392"/>
              <a:ext cx="96" cy="1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2734" name="Line 71"/>
            <p:cNvSpPr>
              <a:spLocks noChangeShapeType="1"/>
            </p:cNvSpPr>
            <p:nvPr/>
          </p:nvSpPr>
          <p:spPr bwMode="auto">
            <a:xfrm>
              <a:off x="3832" y="2488"/>
              <a:ext cx="0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5" name="Line 72"/>
            <p:cNvSpPr>
              <a:spLocks noChangeShapeType="1"/>
            </p:cNvSpPr>
            <p:nvPr/>
          </p:nvSpPr>
          <p:spPr bwMode="auto">
            <a:xfrm flipH="1">
              <a:off x="4388" y="2000"/>
              <a:ext cx="260" cy="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6" name="Line 73"/>
            <p:cNvSpPr>
              <a:spLocks noChangeShapeType="1"/>
            </p:cNvSpPr>
            <p:nvPr/>
          </p:nvSpPr>
          <p:spPr bwMode="auto">
            <a:xfrm flipH="1">
              <a:off x="3880" y="2012"/>
              <a:ext cx="76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37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78F02291-AF10-4E00-9CEF-4D578C2AEE95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96250" cy="1143000"/>
          </a:xfrm>
        </p:spPr>
        <p:txBody>
          <a:bodyPr/>
          <a:lstStyle/>
          <a:p>
            <a:r>
              <a:rPr lang="en-US" altLang="zh-CN" sz="32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Internet structure: network of networks</a:t>
            </a:r>
            <a:endParaRPr lang="en-US" altLang="zh-CN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2425" y="1428750"/>
            <a:ext cx="8440738" cy="914400"/>
          </a:xfrm>
        </p:spPr>
        <p:txBody>
          <a:bodyPr/>
          <a:lstStyle/>
          <a:p>
            <a:r>
              <a:rPr lang="zh-CN" altLang="en-US" sz="2400" smtClean="0">
                <a:solidFill>
                  <a:srgbClr val="FF0000"/>
                </a:solidFill>
                <a:ea typeface="宋体" pitchFamily="2" charset="-122"/>
              </a:rPr>
              <a:t>“</a:t>
            </a:r>
            <a:r>
              <a:rPr lang="en-US" altLang="zh-CN" sz="2400" smtClean="0">
                <a:solidFill>
                  <a:srgbClr val="FF0000"/>
                </a:solidFill>
                <a:ea typeface="宋体" pitchFamily="2" charset="-122"/>
              </a:rPr>
              <a:t>Tier-3” ISPs and local ISPs 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last hop (“access”) network (closest to end systems)</a:t>
            </a:r>
          </a:p>
          <a:p>
            <a:pPr>
              <a:buFont typeface="Wingdings" pitchFamily="2" charset="2"/>
              <a:buNone/>
            </a:pPr>
            <a:endParaRPr lang="en-US" altLang="zh-CN" sz="2400" smtClean="0">
              <a:solidFill>
                <a:srgbClr val="FF0000"/>
              </a:solidFill>
              <a:ea typeface="宋体" pitchFamily="2" charset="-122"/>
            </a:endParaRPr>
          </a:p>
          <a:p>
            <a:pPr lvl="1">
              <a:buFont typeface="Wingdings" pitchFamily="2" charset="2"/>
              <a:buNone/>
            </a:pPr>
            <a:endParaRPr lang="zh-CN" altLang="en-US" sz="2000" smtClean="0">
              <a:ea typeface="宋体" pitchFamily="2" charset="-122"/>
            </a:endParaRPr>
          </a:p>
        </p:txBody>
      </p:sp>
      <p:sp>
        <p:nvSpPr>
          <p:cNvPr id="73734" name="Oval 4"/>
          <p:cNvSpPr>
            <a:spLocks noChangeArrowheads="1"/>
          </p:cNvSpPr>
          <p:nvPr/>
        </p:nvSpPr>
        <p:spPr bwMode="auto">
          <a:xfrm>
            <a:off x="2432050" y="4883150"/>
            <a:ext cx="1863725" cy="790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Comic Sans MS" pitchFamily="66" charset="0"/>
                <a:ea typeface="宋体" pitchFamily="2" charset="-122"/>
              </a:rPr>
              <a:t>Tier 1 ISP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3735" name="Oval 5"/>
          <p:cNvSpPr>
            <a:spLocks noChangeArrowheads="1"/>
          </p:cNvSpPr>
          <p:nvPr/>
        </p:nvSpPr>
        <p:spPr bwMode="auto">
          <a:xfrm>
            <a:off x="3530600" y="3679825"/>
            <a:ext cx="1863725" cy="790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Comic Sans MS" pitchFamily="66" charset="0"/>
                <a:ea typeface="宋体" pitchFamily="2" charset="-122"/>
              </a:rPr>
              <a:t>Tier 1 ISP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3736" name="Oval 6"/>
          <p:cNvSpPr>
            <a:spLocks noChangeArrowheads="1"/>
          </p:cNvSpPr>
          <p:nvPr/>
        </p:nvSpPr>
        <p:spPr bwMode="auto">
          <a:xfrm>
            <a:off x="4800600" y="4845050"/>
            <a:ext cx="18637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Comic Sans MS" pitchFamily="66" charset="0"/>
                <a:ea typeface="宋体" pitchFamily="2" charset="-122"/>
              </a:rPr>
              <a:t>Tier 1 ISP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3737" name="Oval 7"/>
          <p:cNvSpPr>
            <a:spLocks noChangeArrowheads="1"/>
          </p:cNvSpPr>
          <p:nvPr/>
        </p:nvSpPr>
        <p:spPr bwMode="auto">
          <a:xfrm>
            <a:off x="5121275" y="4851400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3738" name="Oval 8"/>
          <p:cNvSpPr>
            <a:spLocks noChangeArrowheads="1"/>
          </p:cNvSpPr>
          <p:nvPr/>
        </p:nvSpPr>
        <p:spPr bwMode="auto">
          <a:xfrm>
            <a:off x="4670425" y="4381500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3739" name="Oval 9"/>
          <p:cNvSpPr>
            <a:spLocks noChangeArrowheads="1"/>
          </p:cNvSpPr>
          <p:nvPr/>
        </p:nvSpPr>
        <p:spPr bwMode="auto">
          <a:xfrm>
            <a:off x="4206875" y="4406900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3740" name="Oval 10"/>
          <p:cNvSpPr>
            <a:spLocks noChangeArrowheads="1"/>
          </p:cNvSpPr>
          <p:nvPr/>
        </p:nvSpPr>
        <p:spPr bwMode="auto">
          <a:xfrm>
            <a:off x="3736975" y="4864100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3741" name="Oval 11"/>
          <p:cNvSpPr>
            <a:spLocks noChangeArrowheads="1"/>
          </p:cNvSpPr>
          <p:nvPr/>
        </p:nvSpPr>
        <p:spPr bwMode="auto">
          <a:xfrm>
            <a:off x="4232275" y="5181600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3742" name="Oval 12"/>
          <p:cNvSpPr>
            <a:spLocks noChangeArrowheads="1"/>
          </p:cNvSpPr>
          <p:nvPr/>
        </p:nvSpPr>
        <p:spPr bwMode="auto">
          <a:xfrm>
            <a:off x="4746625" y="5168900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3743" name="Line 13"/>
          <p:cNvSpPr>
            <a:spLocks noChangeShapeType="1"/>
          </p:cNvSpPr>
          <p:nvPr/>
        </p:nvSpPr>
        <p:spPr bwMode="auto">
          <a:xfrm flipV="1">
            <a:off x="4368800" y="5238750"/>
            <a:ext cx="3810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44" name="Line 14"/>
          <p:cNvSpPr>
            <a:spLocks noChangeShapeType="1"/>
          </p:cNvSpPr>
          <p:nvPr/>
        </p:nvSpPr>
        <p:spPr bwMode="auto">
          <a:xfrm>
            <a:off x="4778375" y="4495800"/>
            <a:ext cx="368300" cy="36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45" name="Line 15"/>
          <p:cNvSpPr>
            <a:spLocks noChangeShapeType="1"/>
          </p:cNvSpPr>
          <p:nvPr/>
        </p:nvSpPr>
        <p:spPr bwMode="auto">
          <a:xfrm flipV="1">
            <a:off x="3835400" y="4527550"/>
            <a:ext cx="39370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3746" name="Group 16"/>
          <p:cNvGrpSpPr>
            <a:grpSpLocks/>
          </p:cNvGrpSpPr>
          <p:nvPr/>
        </p:nvGrpSpPr>
        <p:grpSpPr bwMode="auto">
          <a:xfrm>
            <a:off x="5670550" y="4178300"/>
            <a:ext cx="719138" cy="396875"/>
            <a:chOff x="3740" y="1244"/>
            <a:chExt cx="453" cy="250"/>
          </a:xfrm>
        </p:grpSpPr>
        <p:sp>
          <p:nvSpPr>
            <p:cNvPr id="73813" name="Rectangle 17"/>
            <p:cNvSpPr>
              <a:spLocks noChangeArrowheads="1"/>
            </p:cNvSpPr>
            <p:nvPr/>
          </p:nvSpPr>
          <p:spPr bwMode="auto">
            <a:xfrm>
              <a:off x="3755" y="1248"/>
              <a:ext cx="438" cy="19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3814" name="Text Box 18"/>
            <p:cNvSpPr txBox="1">
              <a:spLocks noChangeArrowheads="1"/>
            </p:cNvSpPr>
            <p:nvPr/>
          </p:nvSpPr>
          <p:spPr bwMode="auto">
            <a:xfrm>
              <a:off x="3740" y="1244"/>
              <a:ext cx="4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bg1"/>
                  </a:solidFill>
                  <a:latin typeface="Comic Sans MS" pitchFamily="66" charset="0"/>
                  <a:ea typeface="宋体" pitchFamily="2" charset="-122"/>
                </a:rPr>
                <a:t>NAP</a:t>
              </a:r>
              <a:endParaRPr lang="en-US" altLang="zh-CN" sz="2000">
                <a:ea typeface="宋体" pitchFamily="2" charset="-122"/>
              </a:endParaRPr>
            </a:p>
          </p:txBody>
        </p:sp>
      </p:grpSp>
      <p:sp>
        <p:nvSpPr>
          <p:cNvPr id="73747" name="Line 19"/>
          <p:cNvSpPr>
            <a:spLocks noChangeShapeType="1"/>
          </p:cNvSpPr>
          <p:nvPr/>
        </p:nvSpPr>
        <p:spPr bwMode="auto">
          <a:xfrm flipH="1">
            <a:off x="5222875" y="4445000"/>
            <a:ext cx="501650" cy="425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 flipH="1">
            <a:off x="4791075" y="4362450"/>
            <a:ext cx="901700" cy="11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49" name="Line 21"/>
          <p:cNvSpPr>
            <a:spLocks noChangeShapeType="1"/>
          </p:cNvSpPr>
          <p:nvPr/>
        </p:nvSpPr>
        <p:spPr bwMode="auto">
          <a:xfrm flipH="1">
            <a:off x="3876675" y="4419600"/>
            <a:ext cx="181610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3750" name="Group 22"/>
          <p:cNvGrpSpPr>
            <a:grpSpLocks/>
          </p:cNvGrpSpPr>
          <p:nvPr/>
        </p:nvGrpSpPr>
        <p:grpSpPr bwMode="auto">
          <a:xfrm>
            <a:off x="1946275" y="3286125"/>
            <a:ext cx="6219825" cy="2838450"/>
            <a:chOff x="1226" y="2070"/>
            <a:chExt cx="3918" cy="1788"/>
          </a:xfrm>
        </p:grpSpPr>
        <p:grpSp>
          <p:nvGrpSpPr>
            <p:cNvPr id="73790" name="Group 23"/>
            <p:cNvGrpSpPr>
              <a:grpSpLocks/>
            </p:cNvGrpSpPr>
            <p:nvPr/>
          </p:nvGrpSpPr>
          <p:grpSpPr bwMode="auto">
            <a:xfrm>
              <a:off x="3042" y="2102"/>
              <a:ext cx="1054" cy="372"/>
              <a:chOff x="3042" y="2102"/>
              <a:chExt cx="1054" cy="372"/>
            </a:xfrm>
          </p:grpSpPr>
          <p:sp>
            <p:nvSpPr>
              <p:cNvPr id="73810" name="Oval 24"/>
              <p:cNvSpPr>
                <a:spLocks noChangeArrowheads="1"/>
              </p:cNvSpPr>
              <p:nvPr/>
            </p:nvSpPr>
            <p:spPr bwMode="auto">
              <a:xfrm>
                <a:off x="3042" y="210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811" name="Text Box 25"/>
              <p:cNvSpPr txBox="1">
                <a:spLocks noChangeArrowheads="1"/>
              </p:cNvSpPr>
              <p:nvPr/>
            </p:nvSpPr>
            <p:spPr bwMode="auto">
              <a:xfrm>
                <a:off x="3182" y="2176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latin typeface="Comic Sans MS" pitchFamily="66" charset="0"/>
                    <a:ea typeface="宋体" pitchFamily="2" charset="-122"/>
                  </a:rPr>
                  <a:t>Tier-2 ISP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73812" name="Oval 26"/>
              <p:cNvSpPr>
                <a:spLocks noChangeArrowheads="1"/>
              </p:cNvSpPr>
              <p:nvPr/>
            </p:nvSpPr>
            <p:spPr bwMode="auto">
              <a:xfrm>
                <a:off x="3184" y="234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3791" name="Group 27"/>
            <p:cNvGrpSpPr>
              <a:grpSpLocks/>
            </p:cNvGrpSpPr>
            <p:nvPr/>
          </p:nvGrpSpPr>
          <p:grpSpPr bwMode="auto">
            <a:xfrm>
              <a:off x="1610" y="2070"/>
              <a:ext cx="1054" cy="372"/>
              <a:chOff x="698" y="2190"/>
              <a:chExt cx="1054" cy="372"/>
            </a:xfrm>
          </p:grpSpPr>
          <p:sp>
            <p:nvSpPr>
              <p:cNvPr id="73807" name="Oval 28"/>
              <p:cNvSpPr>
                <a:spLocks noChangeArrowheads="1"/>
              </p:cNvSpPr>
              <p:nvPr/>
            </p:nvSpPr>
            <p:spPr bwMode="auto">
              <a:xfrm>
                <a:off x="698" y="219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808" name="Text Box 29"/>
              <p:cNvSpPr txBox="1">
                <a:spLocks noChangeArrowheads="1"/>
              </p:cNvSpPr>
              <p:nvPr/>
            </p:nvSpPr>
            <p:spPr bwMode="auto">
              <a:xfrm>
                <a:off x="838" y="226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latin typeface="Comic Sans MS" pitchFamily="66" charset="0"/>
                    <a:ea typeface="宋体" pitchFamily="2" charset="-122"/>
                  </a:rPr>
                  <a:t>Tier-2 ISP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73809" name="Oval 30"/>
              <p:cNvSpPr>
                <a:spLocks noChangeArrowheads="1"/>
              </p:cNvSpPr>
              <p:nvPr/>
            </p:nvSpPr>
            <p:spPr bwMode="auto">
              <a:xfrm>
                <a:off x="1464" y="246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3792" name="Group 31"/>
            <p:cNvGrpSpPr>
              <a:grpSpLocks/>
            </p:cNvGrpSpPr>
            <p:nvPr/>
          </p:nvGrpSpPr>
          <p:grpSpPr bwMode="auto">
            <a:xfrm>
              <a:off x="1226" y="3476"/>
              <a:ext cx="1054" cy="374"/>
              <a:chOff x="442" y="3748"/>
              <a:chExt cx="1054" cy="374"/>
            </a:xfrm>
          </p:grpSpPr>
          <p:sp>
            <p:nvSpPr>
              <p:cNvPr id="73804" name="Oval 32"/>
              <p:cNvSpPr>
                <a:spLocks noChangeArrowheads="1"/>
              </p:cNvSpPr>
              <p:nvPr/>
            </p:nvSpPr>
            <p:spPr bwMode="auto">
              <a:xfrm>
                <a:off x="442" y="375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805" name="Text Box 33"/>
              <p:cNvSpPr txBox="1">
                <a:spLocks noChangeArrowheads="1"/>
              </p:cNvSpPr>
              <p:nvPr/>
            </p:nvSpPr>
            <p:spPr bwMode="auto">
              <a:xfrm>
                <a:off x="582" y="382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latin typeface="Comic Sans MS" pitchFamily="66" charset="0"/>
                    <a:ea typeface="宋体" pitchFamily="2" charset="-122"/>
                  </a:rPr>
                  <a:t>Tier-2 ISP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73806" name="Oval 34"/>
              <p:cNvSpPr>
                <a:spLocks noChangeArrowheads="1"/>
              </p:cNvSpPr>
              <p:nvPr/>
            </p:nvSpPr>
            <p:spPr bwMode="auto">
              <a:xfrm>
                <a:off x="904" y="3748"/>
                <a:ext cx="84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3793" name="Group 35"/>
            <p:cNvGrpSpPr>
              <a:grpSpLocks/>
            </p:cNvGrpSpPr>
            <p:nvPr/>
          </p:nvGrpSpPr>
          <p:grpSpPr bwMode="auto">
            <a:xfrm>
              <a:off x="2674" y="3486"/>
              <a:ext cx="1054" cy="372"/>
              <a:chOff x="2698" y="3710"/>
              <a:chExt cx="1054" cy="372"/>
            </a:xfrm>
          </p:grpSpPr>
          <p:sp>
            <p:nvSpPr>
              <p:cNvPr id="73801" name="Oval 36"/>
              <p:cNvSpPr>
                <a:spLocks noChangeArrowheads="1"/>
              </p:cNvSpPr>
              <p:nvPr/>
            </p:nvSpPr>
            <p:spPr bwMode="auto">
              <a:xfrm>
                <a:off x="2698" y="371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802" name="Text Box 37"/>
              <p:cNvSpPr txBox="1">
                <a:spLocks noChangeArrowheads="1"/>
              </p:cNvSpPr>
              <p:nvPr/>
            </p:nvSpPr>
            <p:spPr bwMode="auto">
              <a:xfrm>
                <a:off x="2838" y="378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latin typeface="Comic Sans MS" pitchFamily="66" charset="0"/>
                    <a:ea typeface="宋体" pitchFamily="2" charset="-122"/>
                  </a:rPr>
                  <a:t>Tier-2 ISP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73803" name="Oval 38"/>
              <p:cNvSpPr>
                <a:spLocks noChangeArrowheads="1"/>
              </p:cNvSpPr>
              <p:nvPr/>
            </p:nvSpPr>
            <p:spPr bwMode="auto">
              <a:xfrm>
                <a:off x="3408" y="3716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3794" name="Group 39"/>
            <p:cNvGrpSpPr>
              <a:grpSpLocks/>
            </p:cNvGrpSpPr>
            <p:nvPr/>
          </p:nvGrpSpPr>
          <p:grpSpPr bwMode="auto">
            <a:xfrm>
              <a:off x="4090" y="3182"/>
              <a:ext cx="1054" cy="372"/>
              <a:chOff x="4090" y="3182"/>
              <a:chExt cx="1054" cy="372"/>
            </a:xfrm>
          </p:grpSpPr>
          <p:sp>
            <p:nvSpPr>
              <p:cNvPr id="73798" name="Oval 40"/>
              <p:cNvSpPr>
                <a:spLocks noChangeArrowheads="1"/>
              </p:cNvSpPr>
              <p:nvPr/>
            </p:nvSpPr>
            <p:spPr bwMode="auto">
              <a:xfrm>
                <a:off x="4090" y="318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799" name="Text Box 41"/>
              <p:cNvSpPr txBox="1">
                <a:spLocks noChangeArrowheads="1"/>
              </p:cNvSpPr>
              <p:nvPr/>
            </p:nvSpPr>
            <p:spPr bwMode="auto">
              <a:xfrm>
                <a:off x="4230" y="3256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latin typeface="Comic Sans MS" pitchFamily="66" charset="0"/>
                    <a:ea typeface="宋体" pitchFamily="2" charset="-122"/>
                  </a:rPr>
                  <a:t>Tier-2 ISP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73800" name="Oval 42"/>
              <p:cNvSpPr>
                <a:spLocks noChangeArrowheads="1"/>
              </p:cNvSpPr>
              <p:nvPr/>
            </p:nvSpPr>
            <p:spPr bwMode="auto">
              <a:xfrm>
                <a:off x="4144" y="3308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73795" name="Oval 43"/>
            <p:cNvSpPr>
              <a:spLocks noChangeArrowheads="1"/>
            </p:cNvSpPr>
            <p:nvPr/>
          </p:nvSpPr>
          <p:spPr bwMode="auto">
            <a:xfrm>
              <a:off x="1712" y="2328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3796" name="Line 44"/>
            <p:cNvSpPr>
              <a:spLocks noChangeShapeType="1"/>
            </p:cNvSpPr>
            <p:nvPr/>
          </p:nvSpPr>
          <p:spPr bwMode="auto">
            <a:xfrm>
              <a:off x="1768" y="2400"/>
              <a:ext cx="200" cy="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97" name="Oval 45"/>
            <p:cNvSpPr>
              <a:spLocks noChangeArrowheads="1"/>
            </p:cNvSpPr>
            <p:nvPr/>
          </p:nvSpPr>
          <p:spPr bwMode="auto">
            <a:xfrm>
              <a:off x="1928" y="3044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73751" name="Oval 52"/>
          <p:cNvSpPr>
            <a:spLocks noChangeArrowheads="1"/>
          </p:cNvSpPr>
          <p:nvPr/>
        </p:nvSpPr>
        <p:spPr bwMode="auto">
          <a:xfrm>
            <a:off x="6337300" y="36830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3752" name="Oval 53"/>
          <p:cNvSpPr>
            <a:spLocks noChangeArrowheads="1"/>
          </p:cNvSpPr>
          <p:nvPr/>
        </p:nvSpPr>
        <p:spPr bwMode="auto">
          <a:xfrm>
            <a:off x="7302500" y="49911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3753" name="Line 54"/>
          <p:cNvSpPr>
            <a:spLocks noChangeShapeType="1"/>
          </p:cNvSpPr>
          <p:nvPr/>
        </p:nvSpPr>
        <p:spPr bwMode="auto">
          <a:xfrm>
            <a:off x="6451600" y="3822700"/>
            <a:ext cx="876300" cy="1155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54" name="Oval 55"/>
          <p:cNvSpPr>
            <a:spLocks noChangeArrowheads="1"/>
          </p:cNvSpPr>
          <p:nvPr/>
        </p:nvSpPr>
        <p:spPr bwMode="auto">
          <a:xfrm>
            <a:off x="6007100" y="37973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3755" name="Line 56"/>
          <p:cNvSpPr>
            <a:spLocks noChangeShapeType="1"/>
          </p:cNvSpPr>
          <p:nvPr/>
        </p:nvSpPr>
        <p:spPr bwMode="auto">
          <a:xfrm>
            <a:off x="6083300" y="3949700"/>
            <a:ext cx="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91"/>
          <p:cNvGrpSpPr>
            <a:grpSpLocks/>
          </p:cNvGrpSpPr>
          <p:nvPr/>
        </p:nvGrpSpPr>
        <p:grpSpPr bwMode="auto">
          <a:xfrm>
            <a:off x="1539875" y="2473325"/>
            <a:ext cx="6823075" cy="4162425"/>
            <a:chOff x="970" y="1558"/>
            <a:chExt cx="4298" cy="2622"/>
          </a:xfrm>
        </p:grpSpPr>
        <p:grpSp>
          <p:nvGrpSpPr>
            <p:cNvPr id="73763" name="Group 62"/>
            <p:cNvGrpSpPr>
              <a:grpSpLocks/>
            </p:cNvGrpSpPr>
            <p:nvPr/>
          </p:nvGrpSpPr>
          <p:grpSpPr bwMode="auto">
            <a:xfrm>
              <a:off x="3322" y="1686"/>
              <a:ext cx="666" cy="438"/>
              <a:chOff x="4314" y="1086"/>
              <a:chExt cx="666" cy="438"/>
            </a:xfrm>
          </p:grpSpPr>
          <p:sp>
            <p:nvSpPr>
              <p:cNvPr id="73788" name="Oval 63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789" name="Text Box 64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latin typeface="Comic Sans MS" pitchFamily="66" charset="0"/>
                    <a:ea typeface="宋体" pitchFamily="2" charset="-122"/>
                  </a:rPr>
                  <a:t>local</a:t>
                </a:r>
              </a:p>
              <a:p>
                <a:pPr algn="ctr"/>
                <a:r>
                  <a:rPr lang="en-US" altLang="zh-CN" sz="1800">
                    <a:latin typeface="Comic Sans MS" pitchFamily="66" charset="0"/>
                    <a:ea typeface="宋体" pitchFamily="2" charset="-122"/>
                  </a:rPr>
                  <a:t>ISP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73764" name="Group 65"/>
            <p:cNvGrpSpPr>
              <a:grpSpLocks/>
            </p:cNvGrpSpPr>
            <p:nvPr/>
          </p:nvGrpSpPr>
          <p:grpSpPr bwMode="auto">
            <a:xfrm>
              <a:off x="2714" y="1782"/>
              <a:ext cx="666" cy="438"/>
              <a:chOff x="4314" y="1086"/>
              <a:chExt cx="666" cy="438"/>
            </a:xfrm>
          </p:grpSpPr>
          <p:sp>
            <p:nvSpPr>
              <p:cNvPr id="73786" name="Oval 66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787" name="Text Box 67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latin typeface="Comic Sans MS" pitchFamily="66" charset="0"/>
                    <a:ea typeface="宋体" pitchFamily="2" charset="-122"/>
                  </a:rPr>
                  <a:t>local</a:t>
                </a:r>
              </a:p>
              <a:p>
                <a:pPr algn="ctr"/>
                <a:r>
                  <a:rPr lang="en-US" altLang="zh-CN" sz="1800">
                    <a:latin typeface="Comic Sans MS" pitchFamily="66" charset="0"/>
                    <a:ea typeface="宋体" pitchFamily="2" charset="-122"/>
                  </a:rPr>
                  <a:t>ISP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73765" name="Group 59"/>
            <p:cNvGrpSpPr>
              <a:grpSpLocks/>
            </p:cNvGrpSpPr>
            <p:nvPr/>
          </p:nvGrpSpPr>
          <p:grpSpPr bwMode="auto">
            <a:xfrm>
              <a:off x="3794" y="1774"/>
              <a:ext cx="666" cy="438"/>
              <a:chOff x="4314" y="1086"/>
              <a:chExt cx="666" cy="438"/>
            </a:xfrm>
          </p:grpSpPr>
          <p:sp>
            <p:nvSpPr>
              <p:cNvPr id="73784" name="Oval 60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785" name="Text Box 61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latin typeface="Comic Sans MS" pitchFamily="66" charset="0"/>
                    <a:ea typeface="宋体" pitchFamily="2" charset="-122"/>
                  </a:rPr>
                  <a:t>local</a:t>
                </a:r>
              </a:p>
              <a:p>
                <a:pPr algn="ctr"/>
                <a:r>
                  <a:rPr lang="en-US" altLang="zh-CN" sz="1800">
                    <a:latin typeface="Comic Sans MS" pitchFamily="66" charset="0"/>
                    <a:ea typeface="宋体" pitchFamily="2" charset="-122"/>
                  </a:rPr>
                  <a:t>ISP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73766" name="Group 71"/>
            <p:cNvGrpSpPr>
              <a:grpSpLocks/>
            </p:cNvGrpSpPr>
            <p:nvPr/>
          </p:nvGrpSpPr>
          <p:grpSpPr bwMode="auto">
            <a:xfrm>
              <a:off x="970" y="3702"/>
              <a:ext cx="666" cy="438"/>
              <a:chOff x="4314" y="1086"/>
              <a:chExt cx="666" cy="438"/>
            </a:xfrm>
          </p:grpSpPr>
          <p:sp>
            <p:nvSpPr>
              <p:cNvPr id="73782" name="Oval 72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783" name="Text Box 73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latin typeface="Comic Sans MS" pitchFamily="66" charset="0"/>
                    <a:ea typeface="宋体" pitchFamily="2" charset="-122"/>
                  </a:rPr>
                  <a:t>local</a:t>
                </a:r>
              </a:p>
              <a:p>
                <a:pPr algn="ctr"/>
                <a:r>
                  <a:rPr lang="en-US" altLang="zh-CN" sz="1800">
                    <a:latin typeface="Comic Sans MS" pitchFamily="66" charset="0"/>
                    <a:ea typeface="宋体" pitchFamily="2" charset="-122"/>
                  </a:rPr>
                  <a:t>ISP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73767" name="Group 74"/>
            <p:cNvGrpSpPr>
              <a:grpSpLocks/>
            </p:cNvGrpSpPr>
            <p:nvPr/>
          </p:nvGrpSpPr>
          <p:grpSpPr bwMode="auto">
            <a:xfrm>
              <a:off x="1186" y="1558"/>
              <a:ext cx="666" cy="438"/>
              <a:chOff x="4314" y="1086"/>
              <a:chExt cx="666" cy="438"/>
            </a:xfrm>
          </p:grpSpPr>
          <p:sp>
            <p:nvSpPr>
              <p:cNvPr id="73780" name="Oval 75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781" name="Text Box 76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latin typeface="Comic Sans MS" pitchFamily="66" charset="0"/>
                    <a:ea typeface="宋体" pitchFamily="2" charset="-122"/>
                  </a:rPr>
                  <a:t>local</a:t>
                </a:r>
              </a:p>
              <a:p>
                <a:pPr algn="ctr"/>
                <a:r>
                  <a:rPr lang="en-US" altLang="zh-CN" sz="1800">
                    <a:latin typeface="Comic Sans MS" pitchFamily="66" charset="0"/>
                    <a:ea typeface="宋体" pitchFamily="2" charset="-122"/>
                  </a:rPr>
                  <a:t>ISP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73768" name="Group 68"/>
            <p:cNvGrpSpPr>
              <a:grpSpLocks/>
            </p:cNvGrpSpPr>
            <p:nvPr/>
          </p:nvGrpSpPr>
          <p:grpSpPr bwMode="auto">
            <a:xfrm>
              <a:off x="1730" y="1710"/>
              <a:ext cx="666" cy="438"/>
              <a:chOff x="4314" y="1086"/>
              <a:chExt cx="666" cy="438"/>
            </a:xfrm>
          </p:grpSpPr>
          <p:sp>
            <p:nvSpPr>
              <p:cNvPr id="73778" name="Oval 69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779" name="Text Box 70"/>
              <p:cNvSpPr txBox="1">
                <a:spLocks noChangeArrowheads="1"/>
              </p:cNvSpPr>
              <p:nvPr/>
            </p:nvSpPr>
            <p:spPr bwMode="auto">
              <a:xfrm>
                <a:off x="4328" y="1106"/>
                <a:ext cx="533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latin typeface="Comic Sans MS" pitchFamily="66" charset="0"/>
                    <a:ea typeface="宋体" pitchFamily="2" charset="-122"/>
                  </a:rPr>
                  <a:t>Tier 3</a:t>
                </a:r>
              </a:p>
              <a:p>
                <a:pPr algn="ctr"/>
                <a:r>
                  <a:rPr lang="en-US" altLang="zh-CN" sz="1800">
                    <a:latin typeface="Comic Sans MS" pitchFamily="66" charset="0"/>
                    <a:ea typeface="宋体" pitchFamily="2" charset="-122"/>
                  </a:rPr>
                  <a:t>ISP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73769" name="Group 77"/>
            <p:cNvGrpSpPr>
              <a:grpSpLocks/>
            </p:cNvGrpSpPr>
            <p:nvPr/>
          </p:nvGrpSpPr>
          <p:grpSpPr bwMode="auto">
            <a:xfrm>
              <a:off x="1826" y="3742"/>
              <a:ext cx="666" cy="438"/>
              <a:chOff x="4314" y="1086"/>
              <a:chExt cx="666" cy="438"/>
            </a:xfrm>
          </p:grpSpPr>
          <p:sp>
            <p:nvSpPr>
              <p:cNvPr id="73776" name="Oval 78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777" name="Text Box 79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latin typeface="Comic Sans MS" pitchFamily="66" charset="0"/>
                    <a:ea typeface="宋体" pitchFamily="2" charset="-122"/>
                  </a:rPr>
                  <a:t>local</a:t>
                </a:r>
              </a:p>
              <a:p>
                <a:pPr algn="ctr"/>
                <a:r>
                  <a:rPr lang="en-US" altLang="zh-CN" sz="1800">
                    <a:latin typeface="Comic Sans MS" pitchFamily="66" charset="0"/>
                    <a:ea typeface="宋体" pitchFamily="2" charset="-122"/>
                  </a:rPr>
                  <a:t>ISP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73770" name="Group 80"/>
            <p:cNvGrpSpPr>
              <a:grpSpLocks/>
            </p:cNvGrpSpPr>
            <p:nvPr/>
          </p:nvGrpSpPr>
          <p:grpSpPr bwMode="auto">
            <a:xfrm>
              <a:off x="2898" y="3742"/>
              <a:ext cx="666" cy="438"/>
              <a:chOff x="4314" y="1086"/>
              <a:chExt cx="666" cy="438"/>
            </a:xfrm>
          </p:grpSpPr>
          <p:sp>
            <p:nvSpPr>
              <p:cNvPr id="73774" name="Oval 81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775" name="Text Box 82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latin typeface="Comic Sans MS" pitchFamily="66" charset="0"/>
                    <a:ea typeface="宋体" pitchFamily="2" charset="-122"/>
                  </a:rPr>
                  <a:t>local</a:t>
                </a:r>
              </a:p>
              <a:p>
                <a:pPr algn="ctr"/>
                <a:r>
                  <a:rPr lang="en-US" altLang="zh-CN" sz="1800">
                    <a:latin typeface="Comic Sans MS" pitchFamily="66" charset="0"/>
                    <a:ea typeface="宋体" pitchFamily="2" charset="-122"/>
                  </a:rPr>
                  <a:t>ISP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73771" name="Group 83"/>
            <p:cNvGrpSpPr>
              <a:grpSpLocks/>
            </p:cNvGrpSpPr>
            <p:nvPr/>
          </p:nvGrpSpPr>
          <p:grpSpPr bwMode="auto">
            <a:xfrm>
              <a:off x="4602" y="3454"/>
              <a:ext cx="666" cy="438"/>
              <a:chOff x="4314" y="1086"/>
              <a:chExt cx="666" cy="438"/>
            </a:xfrm>
          </p:grpSpPr>
          <p:sp>
            <p:nvSpPr>
              <p:cNvPr id="73772" name="Oval 84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773" name="Text Box 85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latin typeface="Comic Sans MS" pitchFamily="66" charset="0"/>
                    <a:ea typeface="宋体" pitchFamily="2" charset="-122"/>
                  </a:rPr>
                  <a:t>local</a:t>
                </a:r>
              </a:p>
              <a:p>
                <a:pPr algn="ctr"/>
                <a:r>
                  <a:rPr lang="en-US" altLang="zh-CN" sz="1800">
                    <a:latin typeface="Comic Sans MS" pitchFamily="66" charset="0"/>
                    <a:ea typeface="宋体" pitchFamily="2" charset="-122"/>
                  </a:rPr>
                  <a:t>ISP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</p:grpSp>
      <p:grpSp>
        <p:nvGrpSpPr>
          <p:cNvPr id="19" name="Group 90"/>
          <p:cNvGrpSpPr>
            <a:grpSpLocks/>
          </p:cNvGrpSpPr>
          <p:nvPr/>
        </p:nvGrpSpPr>
        <p:grpSpPr bwMode="auto">
          <a:xfrm>
            <a:off x="184150" y="3175000"/>
            <a:ext cx="2825750" cy="2819400"/>
            <a:chOff x="116" y="2000"/>
            <a:chExt cx="1780" cy="1776"/>
          </a:xfrm>
        </p:grpSpPr>
        <p:sp>
          <p:nvSpPr>
            <p:cNvPr id="73758" name="Text Box 51"/>
            <p:cNvSpPr txBox="1">
              <a:spLocks noChangeArrowheads="1"/>
            </p:cNvSpPr>
            <p:nvPr/>
          </p:nvSpPr>
          <p:spPr bwMode="auto">
            <a:xfrm>
              <a:off x="116" y="2094"/>
              <a:ext cx="1132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>
                  <a:latin typeface="Comic Sans MS" pitchFamily="66" charset="0"/>
                  <a:ea typeface="宋体" pitchFamily="2" charset="-122"/>
                </a:rPr>
                <a:t>Local and tier- 3 ISPs are </a:t>
              </a:r>
              <a:r>
                <a:rPr lang="en-US" altLang="zh-CN" sz="1800" i="1">
                  <a:latin typeface="Comic Sans MS" pitchFamily="66" charset="0"/>
                  <a:ea typeface="宋体" pitchFamily="2" charset="-122"/>
                </a:rPr>
                <a:t>customers</a:t>
              </a:r>
              <a:r>
                <a:rPr lang="en-US" altLang="zh-CN" sz="1800">
                  <a:latin typeface="Comic Sans MS" pitchFamily="66" charset="0"/>
                  <a:ea typeface="宋体" pitchFamily="2" charset="-122"/>
                </a:rPr>
                <a:t> of</a:t>
              </a:r>
            </a:p>
            <a:p>
              <a:r>
                <a:rPr lang="en-US" altLang="zh-CN" sz="1800">
                  <a:latin typeface="Comic Sans MS" pitchFamily="66" charset="0"/>
                  <a:ea typeface="宋体" pitchFamily="2" charset="-122"/>
                </a:rPr>
                <a:t>higher tier ISPs</a:t>
              </a:r>
            </a:p>
            <a:p>
              <a:r>
                <a:rPr lang="en-US" altLang="zh-CN" sz="1800">
                  <a:latin typeface="Comic Sans MS" pitchFamily="66" charset="0"/>
                  <a:ea typeface="宋体" pitchFamily="2" charset="-122"/>
                </a:rPr>
                <a:t>connecting them to rest of Internet</a:t>
              </a:r>
            </a:p>
          </p:txBody>
        </p:sp>
        <p:sp>
          <p:nvSpPr>
            <p:cNvPr id="73759" name="Line 86"/>
            <p:cNvSpPr>
              <a:spLocks noChangeShapeType="1"/>
            </p:cNvSpPr>
            <p:nvPr/>
          </p:nvSpPr>
          <p:spPr bwMode="auto">
            <a:xfrm flipV="1">
              <a:off x="1072" y="2008"/>
              <a:ext cx="344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0" name="Line 87"/>
            <p:cNvSpPr>
              <a:spLocks noChangeShapeType="1"/>
            </p:cNvSpPr>
            <p:nvPr/>
          </p:nvSpPr>
          <p:spPr bwMode="auto">
            <a:xfrm flipV="1">
              <a:off x="1088" y="2000"/>
              <a:ext cx="664" cy="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1" name="Line 88"/>
            <p:cNvSpPr>
              <a:spLocks noChangeShapeType="1"/>
            </p:cNvSpPr>
            <p:nvPr/>
          </p:nvSpPr>
          <p:spPr bwMode="auto">
            <a:xfrm>
              <a:off x="1073" y="2744"/>
              <a:ext cx="95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2" name="Line 89"/>
            <p:cNvSpPr>
              <a:spLocks noChangeShapeType="1"/>
            </p:cNvSpPr>
            <p:nvPr/>
          </p:nvSpPr>
          <p:spPr bwMode="auto">
            <a:xfrm>
              <a:off x="1074" y="2739"/>
              <a:ext cx="822" cy="1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12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04C11DC9-C4C7-4973-BF41-E15BC5FE4006}" type="slidenum">
              <a:rPr lang="en-US" altLang="zh-CN" smtClean="0"/>
              <a:pPr/>
              <a:t>53</a:t>
            </a:fld>
            <a:endParaRPr lang="en-US" altLang="zh-CN" smtClean="0"/>
          </a:p>
        </p:txBody>
      </p:sp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96250" cy="1143000"/>
          </a:xfrm>
        </p:spPr>
        <p:txBody>
          <a:bodyPr/>
          <a:lstStyle/>
          <a:p>
            <a:r>
              <a:rPr lang="en-US" altLang="zh-CN" sz="32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Internet structure: network of networks</a:t>
            </a:r>
            <a:endParaRPr lang="en-US" altLang="zh-CN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2425" y="1428750"/>
            <a:ext cx="8440738" cy="914400"/>
          </a:xfrm>
        </p:spPr>
        <p:txBody>
          <a:bodyPr/>
          <a:lstStyle/>
          <a:p>
            <a:r>
              <a:rPr lang="en-US" altLang="zh-CN" sz="2400" smtClean="0">
                <a:solidFill>
                  <a:srgbClr val="FF0000"/>
                </a:solidFill>
                <a:ea typeface="宋体" pitchFamily="2" charset="-122"/>
              </a:rPr>
              <a:t>a packet passes through many networks!</a:t>
            </a:r>
            <a:endParaRPr lang="en-US" altLang="zh-CN" sz="240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400" smtClean="0">
              <a:solidFill>
                <a:srgbClr val="FF0000"/>
              </a:solidFill>
              <a:ea typeface="宋体" pitchFamily="2" charset="-122"/>
            </a:endParaRPr>
          </a:p>
          <a:p>
            <a:pPr lvl="1">
              <a:buFont typeface="Wingdings" pitchFamily="2" charset="2"/>
              <a:buNone/>
            </a:pPr>
            <a:endParaRPr lang="zh-CN" altLang="en-US" sz="2000" smtClean="0">
              <a:ea typeface="宋体" pitchFamily="2" charset="-122"/>
            </a:endParaRPr>
          </a:p>
        </p:txBody>
      </p:sp>
      <p:sp>
        <p:nvSpPr>
          <p:cNvPr id="11272" name="Oval 4"/>
          <p:cNvSpPr>
            <a:spLocks noChangeArrowheads="1"/>
          </p:cNvSpPr>
          <p:nvPr/>
        </p:nvSpPr>
        <p:spPr bwMode="auto">
          <a:xfrm>
            <a:off x="2432050" y="4883150"/>
            <a:ext cx="1863725" cy="7905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Comic Sans MS" pitchFamily="66" charset="0"/>
                <a:ea typeface="宋体" pitchFamily="2" charset="-122"/>
              </a:rPr>
              <a:t>Tier 1 ISP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1273" name="Oval 5"/>
          <p:cNvSpPr>
            <a:spLocks noChangeArrowheads="1"/>
          </p:cNvSpPr>
          <p:nvPr/>
        </p:nvSpPr>
        <p:spPr bwMode="auto">
          <a:xfrm>
            <a:off x="3530600" y="3679825"/>
            <a:ext cx="1863725" cy="7905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Comic Sans MS" pitchFamily="66" charset="0"/>
                <a:ea typeface="宋体" pitchFamily="2" charset="-122"/>
              </a:rPr>
              <a:t>Tier 1 ISP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1274" name="Oval 6"/>
          <p:cNvSpPr>
            <a:spLocks noChangeArrowheads="1"/>
          </p:cNvSpPr>
          <p:nvPr/>
        </p:nvSpPr>
        <p:spPr bwMode="auto">
          <a:xfrm>
            <a:off x="4800600" y="4845050"/>
            <a:ext cx="1863725" cy="7905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Comic Sans MS" pitchFamily="66" charset="0"/>
                <a:ea typeface="宋体" pitchFamily="2" charset="-122"/>
              </a:rPr>
              <a:t>Tier 1 ISP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1275" name="Oval 7"/>
          <p:cNvSpPr>
            <a:spLocks noChangeArrowheads="1"/>
          </p:cNvSpPr>
          <p:nvPr/>
        </p:nvSpPr>
        <p:spPr bwMode="auto">
          <a:xfrm>
            <a:off x="5121275" y="485140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276" name="Oval 8"/>
          <p:cNvSpPr>
            <a:spLocks noChangeArrowheads="1"/>
          </p:cNvSpPr>
          <p:nvPr/>
        </p:nvSpPr>
        <p:spPr bwMode="auto">
          <a:xfrm>
            <a:off x="4670425" y="438150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277" name="Oval 9"/>
          <p:cNvSpPr>
            <a:spLocks noChangeArrowheads="1"/>
          </p:cNvSpPr>
          <p:nvPr/>
        </p:nvSpPr>
        <p:spPr bwMode="auto">
          <a:xfrm>
            <a:off x="4206875" y="440690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278" name="Oval 10"/>
          <p:cNvSpPr>
            <a:spLocks noChangeArrowheads="1"/>
          </p:cNvSpPr>
          <p:nvPr/>
        </p:nvSpPr>
        <p:spPr bwMode="auto">
          <a:xfrm>
            <a:off x="3736975" y="486410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279" name="Oval 11"/>
          <p:cNvSpPr>
            <a:spLocks noChangeArrowheads="1"/>
          </p:cNvSpPr>
          <p:nvPr/>
        </p:nvSpPr>
        <p:spPr bwMode="auto">
          <a:xfrm>
            <a:off x="4232275" y="518160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280" name="Oval 12"/>
          <p:cNvSpPr>
            <a:spLocks noChangeArrowheads="1"/>
          </p:cNvSpPr>
          <p:nvPr/>
        </p:nvSpPr>
        <p:spPr bwMode="auto">
          <a:xfrm>
            <a:off x="4746625" y="516890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281" name="Line 13"/>
          <p:cNvSpPr>
            <a:spLocks noChangeShapeType="1"/>
          </p:cNvSpPr>
          <p:nvPr/>
        </p:nvSpPr>
        <p:spPr bwMode="auto">
          <a:xfrm flipV="1">
            <a:off x="4368800" y="5238750"/>
            <a:ext cx="3810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2" name="Line 14"/>
          <p:cNvSpPr>
            <a:spLocks noChangeShapeType="1"/>
          </p:cNvSpPr>
          <p:nvPr/>
        </p:nvSpPr>
        <p:spPr bwMode="auto">
          <a:xfrm>
            <a:off x="4778375" y="4495800"/>
            <a:ext cx="368300" cy="36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3" name="Line 15"/>
          <p:cNvSpPr>
            <a:spLocks noChangeShapeType="1"/>
          </p:cNvSpPr>
          <p:nvPr/>
        </p:nvSpPr>
        <p:spPr bwMode="auto">
          <a:xfrm flipV="1">
            <a:off x="3835400" y="4527550"/>
            <a:ext cx="39370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284" name="Group 16"/>
          <p:cNvGrpSpPr>
            <a:grpSpLocks/>
          </p:cNvGrpSpPr>
          <p:nvPr/>
        </p:nvGrpSpPr>
        <p:grpSpPr bwMode="auto">
          <a:xfrm>
            <a:off x="5670550" y="4178300"/>
            <a:ext cx="719138" cy="396875"/>
            <a:chOff x="3740" y="1244"/>
            <a:chExt cx="453" cy="250"/>
          </a:xfrm>
        </p:grpSpPr>
        <p:sp>
          <p:nvSpPr>
            <p:cNvPr id="11345" name="Rectangle 17"/>
            <p:cNvSpPr>
              <a:spLocks noChangeArrowheads="1"/>
            </p:cNvSpPr>
            <p:nvPr/>
          </p:nvSpPr>
          <p:spPr bwMode="auto">
            <a:xfrm>
              <a:off x="3755" y="1248"/>
              <a:ext cx="438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346" name="Text Box 18"/>
            <p:cNvSpPr txBox="1">
              <a:spLocks noChangeArrowheads="1"/>
            </p:cNvSpPr>
            <p:nvPr/>
          </p:nvSpPr>
          <p:spPr bwMode="auto">
            <a:xfrm>
              <a:off x="3740" y="1244"/>
              <a:ext cx="444" cy="250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bg1"/>
                  </a:solidFill>
                  <a:latin typeface="Comic Sans MS" pitchFamily="66" charset="0"/>
                  <a:ea typeface="宋体" pitchFamily="2" charset="-122"/>
                </a:rPr>
                <a:t>NAP</a:t>
              </a:r>
              <a:endParaRPr lang="en-US" altLang="zh-CN" sz="2000">
                <a:ea typeface="宋体" pitchFamily="2" charset="-122"/>
              </a:endParaRPr>
            </a:p>
          </p:txBody>
        </p:sp>
      </p:grpSp>
      <p:sp>
        <p:nvSpPr>
          <p:cNvPr id="11285" name="Line 19"/>
          <p:cNvSpPr>
            <a:spLocks noChangeShapeType="1"/>
          </p:cNvSpPr>
          <p:nvPr/>
        </p:nvSpPr>
        <p:spPr bwMode="auto">
          <a:xfrm flipH="1">
            <a:off x="5222875" y="4445000"/>
            <a:ext cx="501650" cy="425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6" name="Line 20"/>
          <p:cNvSpPr>
            <a:spLocks noChangeShapeType="1"/>
          </p:cNvSpPr>
          <p:nvPr/>
        </p:nvSpPr>
        <p:spPr bwMode="auto">
          <a:xfrm flipH="1">
            <a:off x="4791075" y="4362450"/>
            <a:ext cx="901700" cy="11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7" name="Line 21"/>
          <p:cNvSpPr>
            <a:spLocks noChangeShapeType="1"/>
          </p:cNvSpPr>
          <p:nvPr/>
        </p:nvSpPr>
        <p:spPr bwMode="auto">
          <a:xfrm flipH="1">
            <a:off x="3876675" y="4419600"/>
            <a:ext cx="181610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288" name="Group 22"/>
          <p:cNvGrpSpPr>
            <a:grpSpLocks/>
          </p:cNvGrpSpPr>
          <p:nvPr/>
        </p:nvGrpSpPr>
        <p:grpSpPr bwMode="auto">
          <a:xfrm>
            <a:off x="1946275" y="3286125"/>
            <a:ext cx="6219825" cy="2838450"/>
            <a:chOff x="1226" y="2070"/>
            <a:chExt cx="3918" cy="1788"/>
          </a:xfrm>
        </p:grpSpPr>
        <p:grpSp>
          <p:nvGrpSpPr>
            <p:cNvPr id="11322" name="Group 23"/>
            <p:cNvGrpSpPr>
              <a:grpSpLocks/>
            </p:cNvGrpSpPr>
            <p:nvPr/>
          </p:nvGrpSpPr>
          <p:grpSpPr bwMode="auto">
            <a:xfrm>
              <a:off x="3042" y="2102"/>
              <a:ext cx="1054" cy="372"/>
              <a:chOff x="3042" y="2102"/>
              <a:chExt cx="1054" cy="372"/>
            </a:xfrm>
          </p:grpSpPr>
          <p:sp>
            <p:nvSpPr>
              <p:cNvPr id="11342" name="Oval 24"/>
              <p:cNvSpPr>
                <a:spLocks noChangeArrowheads="1"/>
              </p:cNvSpPr>
              <p:nvPr/>
            </p:nvSpPr>
            <p:spPr bwMode="auto">
              <a:xfrm>
                <a:off x="3042" y="210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343" name="Text Box 25"/>
              <p:cNvSpPr txBox="1">
                <a:spLocks noChangeArrowheads="1"/>
              </p:cNvSpPr>
              <p:nvPr/>
            </p:nvSpPr>
            <p:spPr bwMode="auto">
              <a:xfrm>
                <a:off x="3182" y="2176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solidFill>
                      <a:schemeClr val="folHlink"/>
                    </a:solidFill>
                    <a:latin typeface="Comic Sans MS" pitchFamily="66" charset="0"/>
                    <a:ea typeface="宋体" pitchFamily="2" charset="-122"/>
                  </a:rPr>
                  <a:t>Tier-2 ISP</a:t>
                </a:r>
                <a:endParaRPr lang="en-US" altLang="zh-CN">
                  <a:solidFill>
                    <a:schemeClr val="folHlink"/>
                  </a:solidFill>
                  <a:ea typeface="宋体" pitchFamily="2" charset="-122"/>
                </a:endParaRPr>
              </a:p>
            </p:txBody>
          </p:sp>
          <p:sp>
            <p:nvSpPr>
              <p:cNvPr id="11344" name="Oval 26"/>
              <p:cNvSpPr>
                <a:spLocks noChangeArrowheads="1"/>
              </p:cNvSpPr>
              <p:nvPr/>
            </p:nvSpPr>
            <p:spPr bwMode="auto">
              <a:xfrm>
                <a:off x="3184" y="2340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1323" name="Group 27"/>
            <p:cNvGrpSpPr>
              <a:grpSpLocks/>
            </p:cNvGrpSpPr>
            <p:nvPr/>
          </p:nvGrpSpPr>
          <p:grpSpPr bwMode="auto">
            <a:xfrm>
              <a:off x="1610" y="2070"/>
              <a:ext cx="1054" cy="372"/>
              <a:chOff x="698" y="2190"/>
              <a:chExt cx="1054" cy="372"/>
            </a:xfrm>
          </p:grpSpPr>
          <p:sp>
            <p:nvSpPr>
              <p:cNvPr id="11339" name="Oval 28"/>
              <p:cNvSpPr>
                <a:spLocks noChangeArrowheads="1"/>
              </p:cNvSpPr>
              <p:nvPr/>
            </p:nvSpPr>
            <p:spPr bwMode="auto">
              <a:xfrm>
                <a:off x="698" y="219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340" name="Text Box 29"/>
              <p:cNvSpPr txBox="1">
                <a:spLocks noChangeArrowheads="1"/>
              </p:cNvSpPr>
              <p:nvPr/>
            </p:nvSpPr>
            <p:spPr bwMode="auto">
              <a:xfrm>
                <a:off x="838" y="226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solidFill>
                      <a:schemeClr val="folHlink"/>
                    </a:solidFill>
                    <a:latin typeface="Comic Sans MS" pitchFamily="66" charset="0"/>
                    <a:ea typeface="宋体" pitchFamily="2" charset="-122"/>
                  </a:rPr>
                  <a:t>Tier-2 ISP</a:t>
                </a:r>
                <a:endParaRPr lang="en-US" altLang="zh-CN">
                  <a:solidFill>
                    <a:schemeClr val="folHlink"/>
                  </a:solidFill>
                  <a:ea typeface="宋体" pitchFamily="2" charset="-122"/>
                </a:endParaRPr>
              </a:p>
            </p:txBody>
          </p:sp>
          <p:sp>
            <p:nvSpPr>
              <p:cNvPr id="11341" name="Oval 30"/>
              <p:cNvSpPr>
                <a:spLocks noChangeArrowheads="1"/>
              </p:cNvSpPr>
              <p:nvPr/>
            </p:nvSpPr>
            <p:spPr bwMode="auto">
              <a:xfrm>
                <a:off x="1464" y="2460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1324" name="Group 31"/>
            <p:cNvGrpSpPr>
              <a:grpSpLocks/>
            </p:cNvGrpSpPr>
            <p:nvPr/>
          </p:nvGrpSpPr>
          <p:grpSpPr bwMode="auto">
            <a:xfrm>
              <a:off x="1226" y="3476"/>
              <a:ext cx="1054" cy="374"/>
              <a:chOff x="442" y="3748"/>
              <a:chExt cx="1054" cy="374"/>
            </a:xfrm>
          </p:grpSpPr>
          <p:sp>
            <p:nvSpPr>
              <p:cNvPr id="11336" name="Oval 32"/>
              <p:cNvSpPr>
                <a:spLocks noChangeArrowheads="1"/>
              </p:cNvSpPr>
              <p:nvPr/>
            </p:nvSpPr>
            <p:spPr bwMode="auto">
              <a:xfrm>
                <a:off x="442" y="375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337" name="Text Box 33"/>
              <p:cNvSpPr txBox="1">
                <a:spLocks noChangeArrowheads="1"/>
              </p:cNvSpPr>
              <p:nvPr/>
            </p:nvSpPr>
            <p:spPr bwMode="auto">
              <a:xfrm>
                <a:off x="582" y="382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solidFill>
                      <a:schemeClr val="folHlink"/>
                    </a:solidFill>
                    <a:latin typeface="Comic Sans MS" pitchFamily="66" charset="0"/>
                    <a:ea typeface="宋体" pitchFamily="2" charset="-122"/>
                  </a:rPr>
                  <a:t>Tier-2 ISP</a:t>
                </a:r>
                <a:endParaRPr lang="en-US" altLang="zh-CN">
                  <a:solidFill>
                    <a:schemeClr val="folHlink"/>
                  </a:solidFill>
                  <a:ea typeface="宋体" pitchFamily="2" charset="-122"/>
                </a:endParaRPr>
              </a:p>
            </p:txBody>
          </p:sp>
          <p:sp>
            <p:nvSpPr>
              <p:cNvPr id="11338" name="Oval 34"/>
              <p:cNvSpPr>
                <a:spLocks noChangeArrowheads="1"/>
              </p:cNvSpPr>
              <p:nvPr/>
            </p:nvSpPr>
            <p:spPr bwMode="auto">
              <a:xfrm>
                <a:off x="904" y="3748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1325" name="Group 35"/>
            <p:cNvGrpSpPr>
              <a:grpSpLocks/>
            </p:cNvGrpSpPr>
            <p:nvPr/>
          </p:nvGrpSpPr>
          <p:grpSpPr bwMode="auto">
            <a:xfrm>
              <a:off x="2674" y="3486"/>
              <a:ext cx="1054" cy="372"/>
              <a:chOff x="2698" y="3710"/>
              <a:chExt cx="1054" cy="372"/>
            </a:xfrm>
          </p:grpSpPr>
          <p:sp>
            <p:nvSpPr>
              <p:cNvPr id="11333" name="Oval 36"/>
              <p:cNvSpPr>
                <a:spLocks noChangeArrowheads="1"/>
              </p:cNvSpPr>
              <p:nvPr/>
            </p:nvSpPr>
            <p:spPr bwMode="auto">
              <a:xfrm>
                <a:off x="2698" y="371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334" name="Text Box 37"/>
              <p:cNvSpPr txBox="1">
                <a:spLocks noChangeArrowheads="1"/>
              </p:cNvSpPr>
              <p:nvPr/>
            </p:nvSpPr>
            <p:spPr bwMode="auto">
              <a:xfrm>
                <a:off x="2838" y="378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solidFill>
                      <a:schemeClr val="folHlink"/>
                    </a:solidFill>
                    <a:latin typeface="Comic Sans MS" pitchFamily="66" charset="0"/>
                    <a:ea typeface="宋体" pitchFamily="2" charset="-122"/>
                  </a:rPr>
                  <a:t>Tier-2 ISP</a:t>
                </a:r>
                <a:endParaRPr lang="en-US" altLang="zh-CN">
                  <a:solidFill>
                    <a:schemeClr val="folHlink"/>
                  </a:solidFill>
                  <a:ea typeface="宋体" pitchFamily="2" charset="-122"/>
                </a:endParaRPr>
              </a:p>
            </p:txBody>
          </p:sp>
          <p:sp>
            <p:nvSpPr>
              <p:cNvPr id="11335" name="Oval 38"/>
              <p:cNvSpPr>
                <a:spLocks noChangeArrowheads="1"/>
              </p:cNvSpPr>
              <p:nvPr/>
            </p:nvSpPr>
            <p:spPr bwMode="auto">
              <a:xfrm>
                <a:off x="3408" y="3716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1326" name="Group 39"/>
            <p:cNvGrpSpPr>
              <a:grpSpLocks/>
            </p:cNvGrpSpPr>
            <p:nvPr/>
          </p:nvGrpSpPr>
          <p:grpSpPr bwMode="auto">
            <a:xfrm>
              <a:off x="4090" y="3182"/>
              <a:ext cx="1054" cy="372"/>
              <a:chOff x="4090" y="3182"/>
              <a:chExt cx="1054" cy="372"/>
            </a:xfrm>
          </p:grpSpPr>
          <p:sp>
            <p:nvSpPr>
              <p:cNvPr id="11330" name="Oval 40"/>
              <p:cNvSpPr>
                <a:spLocks noChangeArrowheads="1"/>
              </p:cNvSpPr>
              <p:nvPr/>
            </p:nvSpPr>
            <p:spPr bwMode="auto">
              <a:xfrm>
                <a:off x="4090" y="318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331" name="Text Box 41"/>
              <p:cNvSpPr txBox="1">
                <a:spLocks noChangeArrowheads="1"/>
              </p:cNvSpPr>
              <p:nvPr/>
            </p:nvSpPr>
            <p:spPr bwMode="auto">
              <a:xfrm>
                <a:off x="4230" y="3256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solidFill>
                      <a:schemeClr val="folHlink"/>
                    </a:solidFill>
                    <a:latin typeface="Comic Sans MS" pitchFamily="66" charset="0"/>
                    <a:ea typeface="宋体" pitchFamily="2" charset="-122"/>
                  </a:rPr>
                  <a:t>Tier-2 ISP</a:t>
                </a:r>
                <a:endParaRPr lang="en-US" altLang="zh-CN">
                  <a:solidFill>
                    <a:schemeClr val="folHlink"/>
                  </a:solidFill>
                  <a:ea typeface="宋体" pitchFamily="2" charset="-122"/>
                </a:endParaRPr>
              </a:p>
            </p:txBody>
          </p:sp>
          <p:sp>
            <p:nvSpPr>
              <p:cNvPr id="11332" name="Oval 42"/>
              <p:cNvSpPr>
                <a:spLocks noChangeArrowheads="1"/>
              </p:cNvSpPr>
              <p:nvPr/>
            </p:nvSpPr>
            <p:spPr bwMode="auto">
              <a:xfrm>
                <a:off x="4144" y="3308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1327" name="Oval 43"/>
            <p:cNvSpPr>
              <a:spLocks noChangeArrowheads="1"/>
            </p:cNvSpPr>
            <p:nvPr/>
          </p:nvSpPr>
          <p:spPr bwMode="auto">
            <a:xfrm>
              <a:off x="1712" y="2328"/>
              <a:ext cx="96" cy="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328" name="Line 44"/>
            <p:cNvSpPr>
              <a:spLocks noChangeShapeType="1"/>
            </p:cNvSpPr>
            <p:nvPr/>
          </p:nvSpPr>
          <p:spPr bwMode="auto">
            <a:xfrm>
              <a:off x="1768" y="2400"/>
              <a:ext cx="200" cy="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9" name="Oval 45"/>
            <p:cNvSpPr>
              <a:spLocks noChangeArrowheads="1"/>
            </p:cNvSpPr>
            <p:nvPr/>
          </p:nvSpPr>
          <p:spPr bwMode="auto">
            <a:xfrm>
              <a:off x="1928" y="3044"/>
              <a:ext cx="96" cy="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1289" name="Oval 46"/>
          <p:cNvSpPr>
            <a:spLocks noChangeArrowheads="1"/>
          </p:cNvSpPr>
          <p:nvPr/>
        </p:nvSpPr>
        <p:spPr bwMode="auto">
          <a:xfrm>
            <a:off x="6337300" y="36830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290" name="Oval 47"/>
          <p:cNvSpPr>
            <a:spLocks noChangeArrowheads="1"/>
          </p:cNvSpPr>
          <p:nvPr/>
        </p:nvSpPr>
        <p:spPr bwMode="auto">
          <a:xfrm>
            <a:off x="7302500" y="49911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291" name="Line 48"/>
          <p:cNvSpPr>
            <a:spLocks noChangeShapeType="1"/>
          </p:cNvSpPr>
          <p:nvPr/>
        </p:nvSpPr>
        <p:spPr bwMode="auto">
          <a:xfrm>
            <a:off x="6451600" y="3822700"/>
            <a:ext cx="876300" cy="1155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92" name="Oval 49"/>
          <p:cNvSpPr>
            <a:spLocks noChangeArrowheads="1"/>
          </p:cNvSpPr>
          <p:nvPr/>
        </p:nvSpPr>
        <p:spPr bwMode="auto">
          <a:xfrm>
            <a:off x="6007100" y="37973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293" name="Line 50"/>
          <p:cNvSpPr>
            <a:spLocks noChangeShapeType="1"/>
          </p:cNvSpPr>
          <p:nvPr/>
        </p:nvSpPr>
        <p:spPr bwMode="auto">
          <a:xfrm>
            <a:off x="6083300" y="3949700"/>
            <a:ext cx="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294" name="Group 52"/>
          <p:cNvGrpSpPr>
            <a:grpSpLocks/>
          </p:cNvGrpSpPr>
          <p:nvPr/>
        </p:nvGrpSpPr>
        <p:grpSpPr bwMode="auto">
          <a:xfrm>
            <a:off x="5273675" y="2676525"/>
            <a:ext cx="1057275" cy="695325"/>
            <a:chOff x="4314" y="1086"/>
            <a:chExt cx="666" cy="438"/>
          </a:xfrm>
        </p:grpSpPr>
        <p:sp>
          <p:nvSpPr>
            <p:cNvPr id="11320" name="Oval 53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321" name="Text Box 54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folHlink"/>
                  </a:solidFill>
                  <a:latin typeface="Comic Sans MS" pitchFamily="66" charset="0"/>
                  <a:ea typeface="宋体" pitchFamily="2" charset="-122"/>
                </a:rPr>
                <a:t>local</a:t>
              </a:r>
            </a:p>
            <a:p>
              <a:pPr algn="ctr"/>
              <a:r>
                <a:rPr lang="en-US" altLang="zh-CN" sz="1800">
                  <a:solidFill>
                    <a:schemeClr val="folHlink"/>
                  </a:solidFill>
                  <a:latin typeface="Comic Sans MS" pitchFamily="66" charset="0"/>
                  <a:ea typeface="宋体" pitchFamily="2" charset="-122"/>
                </a:rPr>
                <a:t>ISP</a:t>
              </a:r>
              <a:endParaRPr lang="en-US" altLang="zh-CN">
                <a:solidFill>
                  <a:schemeClr val="folHlink"/>
                </a:solidFill>
                <a:ea typeface="宋体" pitchFamily="2" charset="-122"/>
              </a:endParaRPr>
            </a:p>
          </p:txBody>
        </p:sp>
      </p:grpSp>
      <p:grpSp>
        <p:nvGrpSpPr>
          <p:cNvPr id="11295" name="Group 55"/>
          <p:cNvGrpSpPr>
            <a:grpSpLocks/>
          </p:cNvGrpSpPr>
          <p:nvPr/>
        </p:nvGrpSpPr>
        <p:grpSpPr bwMode="auto">
          <a:xfrm>
            <a:off x="4308475" y="2828925"/>
            <a:ext cx="1057275" cy="695325"/>
            <a:chOff x="4314" y="1086"/>
            <a:chExt cx="666" cy="438"/>
          </a:xfrm>
        </p:grpSpPr>
        <p:sp>
          <p:nvSpPr>
            <p:cNvPr id="11318" name="Oval 56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319" name="Text Box 57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folHlink"/>
                  </a:solidFill>
                  <a:latin typeface="Comic Sans MS" pitchFamily="66" charset="0"/>
                  <a:ea typeface="宋体" pitchFamily="2" charset="-122"/>
                </a:rPr>
                <a:t>local</a:t>
              </a:r>
            </a:p>
            <a:p>
              <a:pPr algn="ctr"/>
              <a:r>
                <a:rPr lang="en-US" altLang="zh-CN" sz="1800">
                  <a:solidFill>
                    <a:schemeClr val="folHlink"/>
                  </a:solidFill>
                  <a:latin typeface="Comic Sans MS" pitchFamily="66" charset="0"/>
                  <a:ea typeface="宋体" pitchFamily="2" charset="-122"/>
                </a:rPr>
                <a:t>ISP</a:t>
              </a:r>
              <a:endParaRPr lang="en-US" altLang="zh-CN">
                <a:solidFill>
                  <a:schemeClr val="folHlink"/>
                </a:solidFill>
                <a:ea typeface="宋体" pitchFamily="2" charset="-122"/>
              </a:endParaRPr>
            </a:p>
          </p:txBody>
        </p:sp>
      </p:grpSp>
      <p:grpSp>
        <p:nvGrpSpPr>
          <p:cNvPr id="11296" name="Group 58"/>
          <p:cNvGrpSpPr>
            <a:grpSpLocks/>
          </p:cNvGrpSpPr>
          <p:nvPr/>
        </p:nvGrpSpPr>
        <p:grpSpPr bwMode="auto">
          <a:xfrm>
            <a:off x="6022975" y="2816225"/>
            <a:ext cx="1057275" cy="695325"/>
            <a:chOff x="4314" y="1086"/>
            <a:chExt cx="666" cy="438"/>
          </a:xfrm>
        </p:grpSpPr>
        <p:sp>
          <p:nvSpPr>
            <p:cNvPr id="11316" name="Oval 59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folHlink"/>
                  </a:solidFill>
                  <a:latin typeface="Comic Sans MS" pitchFamily="66" charset="0"/>
                  <a:ea typeface="宋体" pitchFamily="2" charset="-122"/>
                </a:rPr>
                <a:t>local</a:t>
              </a:r>
            </a:p>
            <a:p>
              <a:pPr algn="ctr"/>
              <a:r>
                <a:rPr lang="en-US" altLang="zh-CN" sz="1800">
                  <a:solidFill>
                    <a:schemeClr val="folHlink"/>
                  </a:solidFill>
                  <a:latin typeface="Comic Sans MS" pitchFamily="66" charset="0"/>
                  <a:ea typeface="宋体" pitchFamily="2" charset="-122"/>
                </a:rPr>
                <a:t>ISP</a:t>
              </a:r>
              <a:endParaRPr lang="en-US" altLang="zh-CN">
                <a:solidFill>
                  <a:schemeClr val="folHlink"/>
                </a:solidFill>
                <a:ea typeface="宋体" pitchFamily="2" charset="-122"/>
              </a:endParaRPr>
            </a:p>
          </p:txBody>
        </p:sp>
      </p:grpSp>
      <p:grpSp>
        <p:nvGrpSpPr>
          <p:cNvPr id="11297" name="Group 61"/>
          <p:cNvGrpSpPr>
            <a:grpSpLocks/>
          </p:cNvGrpSpPr>
          <p:nvPr/>
        </p:nvGrpSpPr>
        <p:grpSpPr bwMode="auto">
          <a:xfrm>
            <a:off x="1539875" y="5876925"/>
            <a:ext cx="1057275" cy="695325"/>
            <a:chOff x="4314" y="1086"/>
            <a:chExt cx="666" cy="438"/>
          </a:xfrm>
        </p:grpSpPr>
        <p:sp>
          <p:nvSpPr>
            <p:cNvPr id="11314" name="Oval 62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315" name="Text Box 63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folHlink"/>
                  </a:solidFill>
                  <a:latin typeface="Comic Sans MS" pitchFamily="66" charset="0"/>
                  <a:ea typeface="宋体" pitchFamily="2" charset="-122"/>
                </a:rPr>
                <a:t>local</a:t>
              </a:r>
            </a:p>
            <a:p>
              <a:pPr algn="ctr"/>
              <a:r>
                <a:rPr lang="en-US" altLang="zh-CN" sz="1800">
                  <a:solidFill>
                    <a:schemeClr val="folHlink"/>
                  </a:solidFill>
                  <a:latin typeface="Comic Sans MS" pitchFamily="66" charset="0"/>
                  <a:ea typeface="宋体" pitchFamily="2" charset="-122"/>
                </a:rPr>
                <a:t>ISP</a:t>
              </a:r>
              <a:endParaRPr lang="en-US" altLang="zh-CN">
                <a:solidFill>
                  <a:schemeClr val="folHlink"/>
                </a:solidFill>
                <a:ea typeface="宋体" pitchFamily="2" charset="-122"/>
              </a:endParaRPr>
            </a:p>
          </p:txBody>
        </p:sp>
      </p:grpSp>
      <p:grpSp>
        <p:nvGrpSpPr>
          <p:cNvPr id="11298" name="Group 64"/>
          <p:cNvGrpSpPr>
            <a:grpSpLocks/>
          </p:cNvGrpSpPr>
          <p:nvPr/>
        </p:nvGrpSpPr>
        <p:grpSpPr bwMode="auto">
          <a:xfrm>
            <a:off x="1882775" y="2473325"/>
            <a:ext cx="1057275" cy="695325"/>
            <a:chOff x="4314" y="1086"/>
            <a:chExt cx="666" cy="438"/>
          </a:xfrm>
        </p:grpSpPr>
        <p:sp>
          <p:nvSpPr>
            <p:cNvPr id="11312" name="Oval 65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313" name="Text Box 66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folHlink"/>
                  </a:solidFill>
                  <a:latin typeface="Comic Sans MS" pitchFamily="66" charset="0"/>
                  <a:ea typeface="宋体" pitchFamily="2" charset="-122"/>
                </a:rPr>
                <a:t>local</a:t>
              </a:r>
            </a:p>
            <a:p>
              <a:pPr algn="ctr"/>
              <a:r>
                <a:rPr lang="en-US" altLang="zh-CN" sz="1800">
                  <a:solidFill>
                    <a:schemeClr val="folHlink"/>
                  </a:solidFill>
                  <a:latin typeface="Comic Sans MS" pitchFamily="66" charset="0"/>
                  <a:ea typeface="宋体" pitchFamily="2" charset="-122"/>
                </a:rPr>
                <a:t>ISP</a:t>
              </a:r>
              <a:endParaRPr lang="en-US" altLang="zh-CN">
                <a:solidFill>
                  <a:schemeClr val="folHlink"/>
                </a:solidFill>
                <a:ea typeface="宋体" pitchFamily="2" charset="-122"/>
              </a:endParaRPr>
            </a:p>
          </p:txBody>
        </p:sp>
      </p:grpSp>
      <p:grpSp>
        <p:nvGrpSpPr>
          <p:cNvPr id="11299" name="Group 67"/>
          <p:cNvGrpSpPr>
            <a:grpSpLocks/>
          </p:cNvGrpSpPr>
          <p:nvPr/>
        </p:nvGrpSpPr>
        <p:grpSpPr bwMode="auto">
          <a:xfrm>
            <a:off x="2746375" y="2714625"/>
            <a:ext cx="1057275" cy="695325"/>
            <a:chOff x="4314" y="1086"/>
            <a:chExt cx="666" cy="438"/>
          </a:xfrm>
        </p:grpSpPr>
        <p:sp>
          <p:nvSpPr>
            <p:cNvPr id="11310" name="Oval 68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311" name="Text Box 69"/>
            <p:cNvSpPr txBox="1">
              <a:spLocks noChangeArrowheads="1"/>
            </p:cNvSpPr>
            <p:nvPr/>
          </p:nvSpPr>
          <p:spPr bwMode="auto">
            <a:xfrm>
              <a:off x="4328" y="1106"/>
              <a:ext cx="53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folHlink"/>
                  </a:solidFill>
                  <a:latin typeface="Comic Sans MS" pitchFamily="66" charset="0"/>
                  <a:ea typeface="宋体" pitchFamily="2" charset="-122"/>
                </a:rPr>
                <a:t>Tier 3</a:t>
              </a:r>
            </a:p>
            <a:p>
              <a:pPr algn="ctr"/>
              <a:r>
                <a:rPr lang="en-US" altLang="zh-CN" sz="1800">
                  <a:solidFill>
                    <a:schemeClr val="folHlink"/>
                  </a:solidFill>
                  <a:latin typeface="Comic Sans MS" pitchFamily="66" charset="0"/>
                  <a:ea typeface="宋体" pitchFamily="2" charset="-122"/>
                </a:rPr>
                <a:t>ISP</a:t>
              </a:r>
              <a:endParaRPr lang="en-US" altLang="zh-CN">
                <a:solidFill>
                  <a:schemeClr val="folHlink"/>
                </a:solidFill>
                <a:ea typeface="宋体" pitchFamily="2" charset="-122"/>
              </a:endParaRPr>
            </a:p>
          </p:txBody>
        </p:sp>
      </p:grpSp>
      <p:grpSp>
        <p:nvGrpSpPr>
          <p:cNvPr id="11300" name="Group 70"/>
          <p:cNvGrpSpPr>
            <a:grpSpLocks/>
          </p:cNvGrpSpPr>
          <p:nvPr/>
        </p:nvGrpSpPr>
        <p:grpSpPr bwMode="auto">
          <a:xfrm>
            <a:off x="2898775" y="5940425"/>
            <a:ext cx="1057275" cy="695325"/>
            <a:chOff x="4314" y="1086"/>
            <a:chExt cx="666" cy="438"/>
          </a:xfrm>
        </p:grpSpPr>
        <p:sp>
          <p:nvSpPr>
            <p:cNvPr id="11308" name="Oval 71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309" name="Text Box 72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folHlink"/>
                  </a:solidFill>
                  <a:latin typeface="Comic Sans MS" pitchFamily="66" charset="0"/>
                  <a:ea typeface="宋体" pitchFamily="2" charset="-122"/>
                </a:rPr>
                <a:t>local</a:t>
              </a:r>
            </a:p>
            <a:p>
              <a:pPr algn="ctr"/>
              <a:r>
                <a:rPr lang="en-US" altLang="zh-CN" sz="1800">
                  <a:solidFill>
                    <a:schemeClr val="folHlink"/>
                  </a:solidFill>
                  <a:latin typeface="Comic Sans MS" pitchFamily="66" charset="0"/>
                  <a:ea typeface="宋体" pitchFamily="2" charset="-122"/>
                </a:rPr>
                <a:t>ISP</a:t>
              </a:r>
              <a:endParaRPr lang="en-US" altLang="zh-CN">
                <a:solidFill>
                  <a:schemeClr val="folHlink"/>
                </a:solidFill>
                <a:ea typeface="宋体" pitchFamily="2" charset="-122"/>
              </a:endParaRPr>
            </a:p>
          </p:txBody>
        </p:sp>
      </p:grpSp>
      <p:grpSp>
        <p:nvGrpSpPr>
          <p:cNvPr id="11301" name="Group 73"/>
          <p:cNvGrpSpPr>
            <a:grpSpLocks/>
          </p:cNvGrpSpPr>
          <p:nvPr/>
        </p:nvGrpSpPr>
        <p:grpSpPr bwMode="auto">
          <a:xfrm>
            <a:off x="4600575" y="5940425"/>
            <a:ext cx="1057275" cy="695325"/>
            <a:chOff x="4314" y="1086"/>
            <a:chExt cx="666" cy="438"/>
          </a:xfrm>
        </p:grpSpPr>
        <p:sp>
          <p:nvSpPr>
            <p:cNvPr id="11306" name="Oval 74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307" name="Text Box 75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folHlink"/>
                  </a:solidFill>
                  <a:latin typeface="Comic Sans MS" pitchFamily="66" charset="0"/>
                  <a:ea typeface="宋体" pitchFamily="2" charset="-122"/>
                </a:rPr>
                <a:t>local</a:t>
              </a:r>
            </a:p>
            <a:p>
              <a:pPr algn="ctr"/>
              <a:r>
                <a:rPr lang="en-US" altLang="zh-CN" sz="1800">
                  <a:solidFill>
                    <a:schemeClr val="folHlink"/>
                  </a:solidFill>
                  <a:latin typeface="Comic Sans MS" pitchFamily="66" charset="0"/>
                  <a:ea typeface="宋体" pitchFamily="2" charset="-122"/>
                </a:rPr>
                <a:t>ISP</a:t>
              </a:r>
              <a:endParaRPr lang="en-US" altLang="zh-CN">
                <a:solidFill>
                  <a:schemeClr val="folHlink"/>
                </a:solidFill>
                <a:ea typeface="宋体" pitchFamily="2" charset="-122"/>
              </a:endParaRPr>
            </a:p>
          </p:txBody>
        </p:sp>
      </p:grpSp>
      <p:grpSp>
        <p:nvGrpSpPr>
          <p:cNvPr id="11302" name="Group 76"/>
          <p:cNvGrpSpPr>
            <a:grpSpLocks/>
          </p:cNvGrpSpPr>
          <p:nvPr/>
        </p:nvGrpSpPr>
        <p:grpSpPr bwMode="auto">
          <a:xfrm>
            <a:off x="7305675" y="5483225"/>
            <a:ext cx="1057275" cy="695325"/>
            <a:chOff x="4314" y="1086"/>
            <a:chExt cx="666" cy="438"/>
          </a:xfrm>
        </p:grpSpPr>
        <p:sp>
          <p:nvSpPr>
            <p:cNvPr id="11304" name="Oval 77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305" name="Text Box 78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folHlink"/>
                  </a:solidFill>
                  <a:latin typeface="Comic Sans MS" pitchFamily="66" charset="0"/>
                  <a:ea typeface="宋体" pitchFamily="2" charset="-122"/>
                </a:rPr>
                <a:t>local</a:t>
              </a:r>
            </a:p>
            <a:p>
              <a:pPr algn="ctr"/>
              <a:r>
                <a:rPr lang="en-US" altLang="zh-CN" sz="1800">
                  <a:solidFill>
                    <a:schemeClr val="folHlink"/>
                  </a:solidFill>
                  <a:latin typeface="Comic Sans MS" pitchFamily="66" charset="0"/>
                  <a:ea typeface="宋体" pitchFamily="2" charset="-122"/>
                </a:rPr>
                <a:t>ISP</a:t>
              </a:r>
              <a:endParaRPr lang="en-US" altLang="zh-CN">
                <a:solidFill>
                  <a:schemeClr val="folHlink"/>
                </a:solidFill>
                <a:ea typeface="宋体" pitchFamily="2" charset="-122"/>
              </a:endParaRPr>
            </a:p>
          </p:txBody>
        </p:sp>
      </p:grpSp>
      <p:graphicFrame>
        <p:nvGraphicFramePr>
          <p:cNvPr id="11266" name="Object 219"/>
          <p:cNvGraphicFramePr>
            <a:graphicFrameLocks noChangeAspect="1"/>
          </p:cNvGraphicFramePr>
          <p:nvPr/>
        </p:nvGraphicFramePr>
        <p:xfrm>
          <a:off x="1512888" y="2197100"/>
          <a:ext cx="417512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Object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2197100"/>
                        <a:ext cx="417512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39"/>
          <p:cNvGraphicFramePr>
            <a:graphicFrameLocks noChangeAspect="1"/>
          </p:cNvGraphicFramePr>
          <p:nvPr/>
        </p:nvGraphicFramePr>
        <p:xfrm>
          <a:off x="8486775" y="6007100"/>
          <a:ext cx="41751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Object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6775" y="6007100"/>
                        <a:ext cx="417513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189" name="Freeform 341"/>
          <p:cNvSpPr>
            <a:spLocks/>
          </p:cNvSpPr>
          <p:nvPr/>
        </p:nvSpPr>
        <p:spPr bwMode="auto">
          <a:xfrm>
            <a:off x="1879600" y="2476500"/>
            <a:ext cx="6654800" cy="3619500"/>
          </a:xfrm>
          <a:custGeom>
            <a:avLst/>
            <a:gdLst>
              <a:gd name="T0" fmla="*/ 0 w 4192"/>
              <a:gd name="T1" fmla="*/ 0 h 2280"/>
              <a:gd name="T2" fmla="*/ 2147483647 w 4192"/>
              <a:gd name="T3" fmla="*/ 2147483647 h 2280"/>
              <a:gd name="T4" fmla="*/ 2147483647 w 4192"/>
              <a:gd name="T5" fmla="*/ 2147483647 h 2280"/>
              <a:gd name="T6" fmla="*/ 2147483647 w 4192"/>
              <a:gd name="T7" fmla="*/ 2147483647 h 2280"/>
              <a:gd name="T8" fmla="*/ 2147483647 w 4192"/>
              <a:gd name="T9" fmla="*/ 2147483647 h 2280"/>
              <a:gd name="T10" fmla="*/ 2147483647 w 4192"/>
              <a:gd name="T11" fmla="*/ 2147483647 h 2280"/>
              <a:gd name="T12" fmla="*/ 2147483647 w 4192"/>
              <a:gd name="T13" fmla="*/ 2147483647 h 2280"/>
              <a:gd name="T14" fmla="*/ 2147483647 w 4192"/>
              <a:gd name="T15" fmla="*/ 2147483647 h 2280"/>
              <a:gd name="T16" fmla="*/ 2147483647 w 4192"/>
              <a:gd name="T17" fmla="*/ 2147483647 h 2280"/>
              <a:gd name="T18" fmla="*/ 2147483647 w 4192"/>
              <a:gd name="T19" fmla="*/ 2147483647 h 22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192"/>
              <a:gd name="T31" fmla="*/ 0 h 2280"/>
              <a:gd name="T32" fmla="*/ 4192 w 4192"/>
              <a:gd name="T33" fmla="*/ 2280 h 22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192" h="2280">
                <a:moveTo>
                  <a:pt x="0" y="0"/>
                </a:moveTo>
                <a:lnTo>
                  <a:pt x="568" y="264"/>
                </a:lnTo>
                <a:lnTo>
                  <a:pt x="920" y="592"/>
                </a:lnTo>
                <a:lnTo>
                  <a:pt x="1232" y="840"/>
                </a:lnTo>
                <a:lnTo>
                  <a:pt x="1792" y="1248"/>
                </a:lnTo>
                <a:lnTo>
                  <a:pt x="2096" y="1560"/>
                </a:lnTo>
                <a:lnTo>
                  <a:pt x="3008" y="1800"/>
                </a:lnTo>
                <a:lnTo>
                  <a:pt x="3632" y="1912"/>
                </a:lnTo>
                <a:lnTo>
                  <a:pt x="4040" y="2240"/>
                </a:lnTo>
                <a:lnTo>
                  <a:pt x="4192" y="2280"/>
                </a:ln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8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47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634ED144-81A8-447A-AC13-B38F7E3905DD}" type="slidenum">
              <a:rPr lang="en-US" altLang="zh-CN" smtClean="0"/>
              <a:pPr/>
              <a:t>54</a:t>
            </a:fld>
            <a:endParaRPr lang="en-US" altLang="zh-CN" smtClean="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oadmap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07375" cy="4648200"/>
          </a:xfrm>
        </p:spPr>
        <p:txBody>
          <a:bodyPr/>
          <a:lstStyle/>
          <a:p>
            <a:pPr lvl="1">
              <a:buNone/>
            </a:pPr>
            <a:r>
              <a:rPr lang="en-US" altLang="zh-CN" sz="2800" dirty="0" smtClean="0">
                <a:solidFill>
                  <a:schemeClr val="accent2"/>
                </a:solidFill>
                <a:ea typeface="宋体" charset="-122"/>
              </a:rPr>
              <a:t>1.1</a:t>
            </a:r>
            <a:r>
              <a:rPr lang="en-US" altLang="zh-CN" sz="2800" dirty="0" smtClean="0">
                <a:ea typeface="宋体" charset="-122"/>
              </a:rPr>
              <a:t> </a:t>
            </a:r>
            <a:r>
              <a:rPr lang="en-US" altLang="zh-CN" sz="2800" dirty="0">
                <a:ea typeface="宋体" charset="-122"/>
              </a:rPr>
              <a:t>What </a:t>
            </a:r>
            <a:r>
              <a:rPr lang="en-US" altLang="zh-CN" sz="2800" i="1" dirty="0">
                <a:ea typeface="宋体" charset="-122"/>
              </a:rPr>
              <a:t>is</a:t>
            </a:r>
            <a:r>
              <a:rPr lang="en-US" altLang="zh-CN" sz="2800" dirty="0">
                <a:ea typeface="宋体" charset="-122"/>
              </a:rPr>
              <a:t> the Internet?</a:t>
            </a:r>
          </a:p>
          <a:p>
            <a:pPr lvl="1">
              <a:buNone/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1.2</a:t>
            </a:r>
            <a:r>
              <a:rPr lang="en-US" altLang="zh-CN" sz="2800" dirty="0">
                <a:ea typeface="宋体" charset="-122"/>
              </a:rPr>
              <a:t> Network edge</a:t>
            </a:r>
          </a:p>
          <a:p>
            <a:pPr lvl="1">
              <a:buNone/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1.3</a:t>
            </a:r>
            <a:r>
              <a:rPr lang="en-US" altLang="zh-CN" sz="2800" dirty="0">
                <a:ea typeface="宋体" charset="-122"/>
              </a:rPr>
              <a:t> Network core</a:t>
            </a:r>
          </a:p>
          <a:p>
            <a:pPr lvl="1">
              <a:buNone/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1.4 </a:t>
            </a:r>
            <a:r>
              <a:rPr lang="en-US" altLang="zh-CN" sz="2800" dirty="0">
                <a:ea typeface="宋体" charset="-122"/>
              </a:rPr>
              <a:t>Network access and physical media</a:t>
            </a:r>
          </a:p>
          <a:p>
            <a:pPr lvl="1">
              <a:buNone/>
            </a:pPr>
            <a:r>
              <a:rPr lang="en-US" altLang="zh-CN" sz="2800" dirty="0">
                <a:ea typeface="宋体" charset="-122"/>
              </a:rPr>
              <a:t>1.5 Internet structure and ISPs</a:t>
            </a:r>
          </a:p>
          <a:p>
            <a:pPr lvl="1">
              <a:buNone/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1.6</a:t>
            </a:r>
            <a:r>
              <a:rPr lang="en-US" altLang="zh-CN" sz="2800" dirty="0">
                <a:ea typeface="宋体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Delay &amp; loss in packet-switched 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</a:rPr>
              <a:t>networks</a:t>
            </a:r>
          </a:p>
          <a:p>
            <a:pPr lvl="1">
              <a:buNone/>
            </a:pP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</a:rPr>
              <a:t>（网络性能</a:t>
            </a:r>
            <a:r>
              <a:rPr lang="en-US" altLang="zh-CN" sz="2800" dirty="0" smtClean="0">
                <a:solidFill>
                  <a:srgbClr val="FF0000"/>
                </a:solidFill>
                <a:ea typeface="宋体" pitchFamily="2" charset="-122"/>
              </a:rPr>
              <a:t>)</a:t>
            </a:r>
            <a:endParaRPr lang="en-US" altLang="zh-CN" sz="2800" dirty="0">
              <a:ea typeface="宋体" charset="-122"/>
            </a:endParaRPr>
          </a:p>
          <a:p>
            <a:pPr lvl="1">
              <a:buNone/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1.7</a:t>
            </a:r>
            <a:r>
              <a:rPr lang="en-US" altLang="zh-CN" sz="2800" dirty="0">
                <a:ea typeface="宋体" charset="-122"/>
              </a:rPr>
              <a:t> Protocol layers, service models</a:t>
            </a:r>
          </a:p>
          <a:p>
            <a:pPr lvl="1">
              <a:buNone/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1.8</a:t>
            </a:r>
            <a:r>
              <a:rPr lang="en-US" altLang="zh-CN" sz="2800" dirty="0">
                <a:ea typeface="宋体" charset="-122"/>
              </a:rPr>
              <a:t> History</a:t>
            </a:r>
          </a:p>
          <a:p>
            <a:pPr lvl="1">
              <a:buFont typeface="Wingdings" pitchFamily="2" charset="2"/>
              <a:buNone/>
            </a:pPr>
            <a:endParaRPr lang="en-US" altLang="zh-CN" sz="2800" dirty="0" smtClean="0">
              <a:solidFill>
                <a:srgbClr val="FF0000"/>
              </a:solidFill>
              <a:ea typeface="宋体" pitchFamily="2" charset="-122"/>
            </a:endParaRPr>
          </a:p>
          <a:p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229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54C30010-F186-4C75-9AF4-AB1227D7BA7C}" type="slidenum">
              <a:rPr lang="en-US" altLang="zh-CN" smtClean="0"/>
              <a:pPr/>
              <a:t>55</a:t>
            </a:fld>
            <a:endParaRPr lang="en-US" altLang="zh-CN" smtClean="0"/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66700"/>
            <a:ext cx="7772400" cy="1143000"/>
          </a:xfrm>
        </p:spPr>
        <p:txBody>
          <a:bodyPr/>
          <a:lstStyle/>
          <a:p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How do loss and delay occur?</a:t>
            </a:r>
            <a:endParaRPr lang="en-US" altLang="zh-CN" sz="440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2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9875" y="1371600"/>
            <a:ext cx="8445500" cy="2114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packets </a:t>
            </a:r>
            <a:r>
              <a:rPr lang="en-US" altLang="zh-CN" i="1" smtClean="0">
                <a:ea typeface="宋体" pitchFamily="2" charset="-122"/>
              </a:rPr>
              <a:t>queue</a:t>
            </a:r>
            <a:r>
              <a:rPr lang="en-US" altLang="zh-CN" smtClean="0">
                <a:ea typeface="宋体" pitchFamily="2" charset="-122"/>
              </a:rPr>
              <a:t> in router buffers</a:t>
            </a:r>
            <a:r>
              <a:rPr lang="en-US" altLang="zh-CN" sz="2400" smtClean="0">
                <a:ea typeface="宋体" pitchFamily="2" charset="-122"/>
              </a:rPr>
              <a:t> </a:t>
            </a:r>
          </a:p>
          <a:p>
            <a:r>
              <a:rPr lang="en-US" altLang="zh-CN" sz="2400" smtClean="0">
                <a:solidFill>
                  <a:srgbClr val="FF0000"/>
                </a:solidFill>
                <a:ea typeface="宋体" pitchFamily="2" charset="-122"/>
              </a:rPr>
              <a:t>packet arrival rate to link exceeds output link capacity</a:t>
            </a:r>
          </a:p>
          <a:p>
            <a:r>
              <a:rPr lang="en-US" altLang="zh-CN" sz="2400" smtClean="0">
                <a:ea typeface="宋体" pitchFamily="2" charset="-122"/>
              </a:rPr>
              <a:t>packets queue, wait for turn</a:t>
            </a: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1298575" y="5156200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5156200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Oval 6"/>
          <p:cNvSpPr>
            <a:spLocks noChangeArrowheads="1"/>
          </p:cNvSpPr>
          <p:nvPr/>
        </p:nvSpPr>
        <p:spPr bwMode="auto">
          <a:xfrm>
            <a:off x="2339975" y="4914900"/>
            <a:ext cx="1198563" cy="369888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297" name="Rectangle 7"/>
          <p:cNvSpPr>
            <a:spLocks noChangeArrowheads="1"/>
          </p:cNvSpPr>
          <p:nvPr/>
        </p:nvSpPr>
        <p:spPr bwMode="auto">
          <a:xfrm>
            <a:off x="2339975" y="4846638"/>
            <a:ext cx="1198563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12298" name="Oval 8"/>
          <p:cNvSpPr>
            <a:spLocks noChangeArrowheads="1"/>
          </p:cNvSpPr>
          <p:nvPr/>
        </p:nvSpPr>
        <p:spPr bwMode="auto">
          <a:xfrm>
            <a:off x="2349500" y="4618038"/>
            <a:ext cx="1198563" cy="430212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12299" name="Group 9"/>
          <p:cNvGrpSpPr>
            <a:grpSpLocks/>
          </p:cNvGrpSpPr>
          <p:nvPr/>
        </p:nvGrpSpPr>
        <p:grpSpPr bwMode="auto">
          <a:xfrm>
            <a:off x="2695575" y="4648200"/>
            <a:ext cx="498475" cy="119063"/>
            <a:chOff x="2208" y="2184"/>
            <a:chExt cx="176" cy="69"/>
          </a:xfrm>
        </p:grpSpPr>
        <p:grpSp>
          <p:nvGrpSpPr>
            <p:cNvPr id="12341" name="Group 10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2346" name="Line 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7" name="Line 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8" name="Line 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42" name="Group 14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2343" name="Line 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4" name="Line 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5" name="Line 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300" name="Oval 18"/>
          <p:cNvSpPr>
            <a:spLocks noChangeArrowheads="1"/>
          </p:cNvSpPr>
          <p:nvPr/>
        </p:nvSpPr>
        <p:spPr bwMode="auto">
          <a:xfrm>
            <a:off x="5435600" y="4933950"/>
            <a:ext cx="1198563" cy="369888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301" name="Line 19"/>
          <p:cNvSpPr>
            <a:spLocks noChangeShapeType="1"/>
          </p:cNvSpPr>
          <p:nvPr/>
        </p:nvSpPr>
        <p:spPr bwMode="auto">
          <a:xfrm>
            <a:off x="5445125" y="491331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2" name="Rectangle 20"/>
          <p:cNvSpPr>
            <a:spLocks noChangeArrowheads="1"/>
          </p:cNvSpPr>
          <p:nvPr/>
        </p:nvSpPr>
        <p:spPr bwMode="auto">
          <a:xfrm>
            <a:off x="5445125" y="4875213"/>
            <a:ext cx="1198563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12303" name="Oval 21"/>
          <p:cNvSpPr>
            <a:spLocks noChangeArrowheads="1"/>
          </p:cNvSpPr>
          <p:nvPr/>
        </p:nvSpPr>
        <p:spPr bwMode="auto">
          <a:xfrm>
            <a:off x="5454650" y="4646613"/>
            <a:ext cx="1198563" cy="430212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12291" name="Object 23"/>
          <p:cNvGraphicFramePr>
            <a:graphicFrameLocks noChangeAspect="1"/>
          </p:cNvGraphicFramePr>
          <p:nvPr/>
        </p:nvGraphicFramePr>
        <p:xfrm>
          <a:off x="984250" y="4146550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4146550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Line 24"/>
          <p:cNvSpPr>
            <a:spLocks noChangeShapeType="1"/>
          </p:cNvSpPr>
          <p:nvPr/>
        </p:nvSpPr>
        <p:spPr bwMode="auto">
          <a:xfrm>
            <a:off x="1609725" y="4552950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Line 25"/>
          <p:cNvSpPr>
            <a:spLocks noChangeShapeType="1"/>
          </p:cNvSpPr>
          <p:nvPr/>
        </p:nvSpPr>
        <p:spPr bwMode="auto">
          <a:xfrm flipV="1">
            <a:off x="1914525" y="5538788"/>
            <a:ext cx="195263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6" name="Line 26"/>
          <p:cNvSpPr>
            <a:spLocks noChangeShapeType="1"/>
          </p:cNvSpPr>
          <p:nvPr/>
        </p:nvSpPr>
        <p:spPr bwMode="auto">
          <a:xfrm>
            <a:off x="3533775" y="4972050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7" name="Line 28"/>
          <p:cNvSpPr>
            <a:spLocks noChangeShapeType="1"/>
          </p:cNvSpPr>
          <p:nvPr/>
        </p:nvSpPr>
        <p:spPr bwMode="auto">
          <a:xfrm flipH="1">
            <a:off x="2114550" y="4543425"/>
            <a:ext cx="0" cy="1000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8" name="Line 29"/>
          <p:cNvSpPr>
            <a:spLocks noChangeShapeType="1"/>
          </p:cNvSpPr>
          <p:nvPr/>
        </p:nvSpPr>
        <p:spPr bwMode="auto">
          <a:xfrm>
            <a:off x="2124075" y="4976813"/>
            <a:ext cx="200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9" name="Rectangle 40"/>
          <p:cNvSpPr>
            <a:spLocks noChangeArrowheads="1"/>
          </p:cNvSpPr>
          <p:nvPr/>
        </p:nvSpPr>
        <p:spPr bwMode="auto">
          <a:xfrm>
            <a:off x="3200400" y="4843463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12310" name="Rectangle 41"/>
          <p:cNvSpPr>
            <a:spLocks noChangeArrowheads="1"/>
          </p:cNvSpPr>
          <p:nvPr/>
        </p:nvSpPr>
        <p:spPr bwMode="auto">
          <a:xfrm>
            <a:off x="3362325" y="4843463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311" name="Rectangle 42"/>
          <p:cNvSpPr>
            <a:spLocks noChangeArrowheads="1"/>
          </p:cNvSpPr>
          <p:nvPr/>
        </p:nvSpPr>
        <p:spPr bwMode="auto">
          <a:xfrm>
            <a:off x="2147888" y="4743450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312" name="Line 44"/>
          <p:cNvSpPr>
            <a:spLocks noChangeShapeType="1"/>
          </p:cNvSpPr>
          <p:nvPr/>
        </p:nvSpPr>
        <p:spPr bwMode="auto">
          <a:xfrm>
            <a:off x="2324100" y="4848225"/>
            <a:ext cx="2428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3" name="Line 45"/>
          <p:cNvSpPr>
            <a:spLocks noChangeShapeType="1"/>
          </p:cNvSpPr>
          <p:nvPr/>
        </p:nvSpPr>
        <p:spPr bwMode="auto">
          <a:xfrm flipV="1">
            <a:off x="1990725" y="5124450"/>
            <a:ext cx="0" cy="17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4" name="Text Box 47"/>
          <p:cNvSpPr txBox="1">
            <a:spLocks noChangeArrowheads="1"/>
          </p:cNvSpPr>
          <p:nvPr/>
        </p:nvSpPr>
        <p:spPr bwMode="auto">
          <a:xfrm>
            <a:off x="631825" y="4170363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Comic Sans MS" pitchFamily="66" charset="0"/>
                <a:ea typeface="宋体" pitchFamily="2" charset="-122"/>
              </a:rPr>
              <a:t>A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2315" name="Text Box 48"/>
          <p:cNvSpPr txBox="1">
            <a:spLocks noChangeArrowheads="1"/>
          </p:cNvSpPr>
          <p:nvPr/>
        </p:nvSpPr>
        <p:spPr bwMode="auto">
          <a:xfrm>
            <a:off x="908050" y="5189538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latin typeface="Comic Sans MS" pitchFamily="66" charset="0"/>
                <a:ea typeface="宋体" pitchFamily="2" charset="-122"/>
              </a:rPr>
              <a:t>B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2316" name="Rectangle 63"/>
          <p:cNvSpPr>
            <a:spLocks noChangeArrowheads="1"/>
          </p:cNvSpPr>
          <p:nvPr/>
        </p:nvSpPr>
        <p:spPr bwMode="auto">
          <a:xfrm>
            <a:off x="3490913" y="4781550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3586163" y="3317875"/>
            <a:ext cx="4221162" cy="1454150"/>
            <a:chOff x="2259" y="2090"/>
            <a:chExt cx="2659" cy="916"/>
          </a:xfrm>
        </p:grpSpPr>
        <p:sp>
          <p:nvSpPr>
            <p:cNvPr id="12339" name="Text Box 66"/>
            <p:cNvSpPr txBox="1">
              <a:spLocks noChangeArrowheads="1"/>
            </p:cNvSpPr>
            <p:nvPr/>
          </p:nvSpPr>
          <p:spPr bwMode="auto">
            <a:xfrm>
              <a:off x="2602" y="2090"/>
              <a:ext cx="2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Comic Sans MS" pitchFamily="66" charset="0"/>
                  <a:ea typeface="宋体" pitchFamily="2" charset="-122"/>
                </a:rPr>
                <a:t>packet being transmitted </a:t>
              </a:r>
              <a:r>
                <a:rPr lang="en-US" altLang="zh-CN" sz="1800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rPr>
                <a:t>(delay)</a:t>
              </a:r>
            </a:p>
          </p:txBody>
        </p:sp>
        <p:sp>
          <p:nvSpPr>
            <p:cNvPr id="12340" name="Line 67"/>
            <p:cNvSpPr>
              <a:spLocks noChangeShapeType="1"/>
            </p:cNvSpPr>
            <p:nvPr/>
          </p:nvSpPr>
          <p:spPr bwMode="auto">
            <a:xfrm rot="10800000" flipV="1">
              <a:off x="2259" y="2294"/>
              <a:ext cx="105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3338513" y="5102225"/>
            <a:ext cx="3462337" cy="804863"/>
            <a:chOff x="2103" y="3214"/>
            <a:chExt cx="2181" cy="507"/>
          </a:xfrm>
        </p:grpSpPr>
        <p:sp>
          <p:nvSpPr>
            <p:cNvPr id="12337" name="Text Box 72"/>
            <p:cNvSpPr txBox="1">
              <a:spLocks noChangeArrowheads="1"/>
            </p:cNvSpPr>
            <p:nvPr/>
          </p:nvSpPr>
          <p:spPr bwMode="auto">
            <a:xfrm>
              <a:off x="2530" y="3490"/>
              <a:ext cx="17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Comic Sans MS" pitchFamily="66" charset="0"/>
                  <a:ea typeface="宋体" pitchFamily="2" charset="-122"/>
                </a:rPr>
                <a:t>packets queueing</a:t>
              </a:r>
              <a:r>
                <a:rPr lang="en-US" altLang="zh-CN" sz="1800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rPr>
                <a:t> (delay)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12338" name="Line 73"/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319" name="Group 74"/>
          <p:cNvGrpSpPr>
            <a:grpSpLocks/>
          </p:cNvGrpSpPr>
          <p:nvPr/>
        </p:nvGrpSpPr>
        <p:grpSpPr bwMode="auto">
          <a:xfrm>
            <a:off x="5781675" y="4705350"/>
            <a:ext cx="498475" cy="119063"/>
            <a:chOff x="2208" y="2184"/>
            <a:chExt cx="176" cy="69"/>
          </a:xfrm>
        </p:grpSpPr>
        <p:grpSp>
          <p:nvGrpSpPr>
            <p:cNvPr id="12329" name="Group 75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2334" name="Line 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5" name="Line 7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6" name="Line 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30" name="Group 79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2331" name="Line 8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2" name="Line 8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3" name="Line 8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320" name="Rectangle 84"/>
          <p:cNvSpPr>
            <a:spLocks noChangeArrowheads="1"/>
          </p:cNvSpPr>
          <p:nvPr/>
        </p:nvSpPr>
        <p:spPr bwMode="auto">
          <a:xfrm>
            <a:off x="1673225" y="4271963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321" name="Line 85"/>
          <p:cNvSpPr>
            <a:spLocks noChangeShapeType="1"/>
          </p:cNvSpPr>
          <p:nvPr/>
        </p:nvSpPr>
        <p:spPr bwMode="auto">
          <a:xfrm>
            <a:off x="1803400" y="4378325"/>
            <a:ext cx="2428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2" name="Rectangle 86"/>
          <p:cNvSpPr>
            <a:spLocks noChangeArrowheads="1"/>
          </p:cNvSpPr>
          <p:nvPr/>
        </p:nvSpPr>
        <p:spPr bwMode="auto">
          <a:xfrm>
            <a:off x="1944688" y="5302250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323" name="Rectangle 88"/>
          <p:cNvSpPr>
            <a:spLocks noChangeArrowheads="1"/>
          </p:cNvSpPr>
          <p:nvPr/>
        </p:nvSpPr>
        <p:spPr bwMode="auto">
          <a:xfrm>
            <a:off x="3060700" y="4843463"/>
            <a:ext cx="147638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12324" name="Rectangle 89"/>
          <p:cNvSpPr>
            <a:spLocks noChangeArrowheads="1"/>
          </p:cNvSpPr>
          <p:nvPr/>
        </p:nvSpPr>
        <p:spPr bwMode="auto">
          <a:xfrm>
            <a:off x="2921000" y="4843463"/>
            <a:ext cx="147638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12325" name="Rectangle 90"/>
          <p:cNvSpPr>
            <a:spLocks noChangeArrowheads="1"/>
          </p:cNvSpPr>
          <p:nvPr/>
        </p:nvSpPr>
        <p:spPr bwMode="auto">
          <a:xfrm>
            <a:off x="2781300" y="4843463"/>
            <a:ext cx="147638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grpSp>
        <p:nvGrpSpPr>
          <p:cNvPr id="10" name="Group 95"/>
          <p:cNvGrpSpPr>
            <a:grpSpLocks/>
          </p:cNvGrpSpPr>
          <p:nvPr/>
        </p:nvGrpSpPr>
        <p:grpSpPr bwMode="auto">
          <a:xfrm>
            <a:off x="2517775" y="5064125"/>
            <a:ext cx="4621213" cy="1511300"/>
            <a:chOff x="1586" y="3190"/>
            <a:chExt cx="2911" cy="952"/>
          </a:xfrm>
        </p:grpSpPr>
        <p:sp>
          <p:nvSpPr>
            <p:cNvPr id="12327" name="Line 91"/>
            <p:cNvSpPr>
              <a:spLocks noChangeShapeType="1"/>
            </p:cNvSpPr>
            <p:nvPr/>
          </p:nvSpPr>
          <p:spPr bwMode="auto">
            <a:xfrm rot="10800000" flipH="1">
              <a:off x="1798" y="3190"/>
              <a:ext cx="105" cy="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8" name="Text Box 92"/>
            <p:cNvSpPr txBox="1">
              <a:spLocks noChangeArrowheads="1"/>
            </p:cNvSpPr>
            <p:nvPr/>
          </p:nvSpPr>
          <p:spPr bwMode="auto">
            <a:xfrm>
              <a:off x="1586" y="3738"/>
              <a:ext cx="291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Comic Sans MS" pitchFamily="66" charset="0"/>
                  <a:ea typeface="宋体" pitchFamily="2" charset="-122"/>
                </a:rPr>
                <a:t>free (available) buffers: arriving packets </a:t>
              </a:r>
            </a:p>
            <a:p>
              <a:r>
                <a:rPr lang="en-US" altLang="zh-CN" sz="1800">
                  <a:latin typeface="Comic Sans MS" pitchFamily="66" charset="0"/>
                  <a:ea typeface="宋体" pitchFamily="2" charset="-122"/>
                </a:rPr>
                <a:t>dropped (</a:t>
              </a:r>
              <a:r>
                <a:rPr lang="en-US" altLang="zh-CN" sz="1800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rPr>
                <a:t>loss</a:t>
              </a:r>
              <a:r>
                <a:rPr lang="en-US" altLang="zh-CN" sz="1800">
                  <a:latin typeface="Comic Sans MS" pitchFamily="66" charset="0"/>
                  <a:ea typeface="宋体" pitchFamily="2" charset="-122"/>
                </a:rPr>
                <a:t>) if no free buffers</a:t>
              </a:r>
              <a:endParaRPr lang="en-US" altLang="zh-CN" sz="1800"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331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D61F7FC6-2C64-4FF2-9FE6-036882D74288}" type="slidenum">
              <a:rPr lang="en-US" altLang="zh-CN" smtClean="0"/>
              <a:pPr/>
              <a:t>56</a:t>
            </a:fld>
            <a:endParaRPr lang="en-US" altLang="zh-CN" smtClean="0"/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66700"/>
            <a:ext cx="7772400" cy="1143000"/>
          </a:xfrm>
        </p:spPr>
        <p:txBody>
          <a:bodyPr/>
          <a:lstStyle/>
          <a:p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Four sources of packet delay</a:t>
            </a:r>
            <a:endParaRPr lang="en-US" altLang="zh-CN" sz="440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31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2125" y="1628775"/>
            <a:ext cx="3810000" cy="1339850"/>
          </a:xfrm>
        </p:spPr>
        <p:txBody>
          <a:bodyPr/>
          <a:lstStyle/>
          <a:p>
            <a:r>
              <a:rPr lang="en-US" altLang="zh-CN" sz="2400" smtClean="0">
                <a:solidFill>
                  <a:srgbClr val="FF0000"/>
                </a:solidFill>
                <a:ea typeface="宋体" pitchFamily="2" charset="-122"/>
              </a:rPr>
              <a:t>1. nodal processing:</a:t>
            </a:r>
            <a:r>
              <a:rPr lang="en-US" altLang="zh-CN" sz="2400" smtClean="0">
                <a:ea typeface="宋体" pitchFamily="2" charset="-122"/>
              </a:rPr>
              <a:t> 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check bit errors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determine output link</a:t>
            </a:r>
          </a:p>
        </p:txBody>
      </p:sp>
      <p:grpSp>
        <p:nvGrpSpPr>
          <p:cNvPr id="13320" name="Group 5"/>
          <p:cNvGrpSpPr>
            <a:grpSpLocks/>
          </p:cNvGrpSpPr>
          <p:nvPr/>
        </p:nvGrpSpPr>
        <p:grpSpPr bwMode="auto">
          <a:xfrm>
            <a:off x="631825" y="3965575"/>
            <a:ext cx="6021388" cy="2174875"/>
            <a:chOff x="494" y="2702"/>
            <a:chExt cx="3793" cy="1370"/>
          </a:xfrm>
        </p:grpSpPr>
        <p:graphicFrame>
          <p:nvGraphicFramePr>
            <p:cNvPr id="13314" name="Object 6"/>
            <p:cNvGraphicFramePr>
              <a:graphicFrameLocks noChangeAspect="1"/>
            </p:cNvGraphicFramePr>
            <p:nvPr/>
          </p:nvGraphicFramePr>
          <p:xfrm>
            <a:off x="914" y="3452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6" name="Clip" r:id="rId4" imgW="1305000" imgH="1085760" progId="">
                    <p:embed/>
                  </p:oleObj>
                </mc:Choice>
                <mc:Fallback>
                  <p:oleObj name="Clip" r:id="rId4" imgW="1305000" imgH="1085760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" y="3452"/>
                          <a:ext cx="40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2" name="Oval 7"/>
            <p:cNvSpPr>
              <a:spLocks noChangeArrowheads="1"/>
            </p:cNvSpPr>
            <p:nvPr/>
          </p:nvSpPr>
          <p:spPr bwMode="auto">
            <a:xfrm>
              <a:off x="1570" y="3300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23" name="Rectangle 8"/>
            <p:cNvSpPr>
              <a:spLocks noChangeArrowheads="1"/>
            </p:cNvSpPr>
            <p:nvPr/>
          </p:nvSpPr>
          <p:spPr bwMode="auto">
            <a:xfrm>
              <a:off x="1570" y="3257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24" name="Oval 9"/>
            <p:cNvSpPr>
              <a:spLocks noChangeArrowheads="1"/>
            </p:cNvSpPr>
            <p:nvPr/>
          </p:nvSpPr>
          <p:spPr bwMode="auto">
            <a:xfrm>
              <a:off x="1576" y="3113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3325" name="Group 10"/>
            <p:cNvGrpSpPr>
              <a:grpSpLocks/>
            </p:cNvGrpSpPr>
            <p:nvPr/>
          </p:nvGrpSpPr>
          <p:grpSpPr bwMode="auto">
            <a:xfrm>
              <a:off x="1794" y="3132"/>
              <a:ext cx="314" cy="75"/>
              <a:chOff x="2208" y="2184"/>
              <a:chExt cx="176" cy="69"/>
            </a:xfrm>
          </p:grpSpPr>
          <p:grpSp>
            <p:nvGrpSpPr>
              <p:cNvPr id="13363" name="Group 11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336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69" name="Line 1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70" name="Line 1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64" name="Group 15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3365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66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67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326" name="Oval 19"/>
            <p:cNvSpPr>
              <a:spLocks noChangeArrowheads="1"/>
            </p:cNvSpPr>
            <p:nvPr/>
          </p:nvSpPr>
          <p:spPr bwMode="auto">
            <a:xfrm>
              <a:off x="3520" y="3312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27" name="Line 20"/>
            <p:cNvSpPr>
              <a:spLocks noChangeShapeType="1"/>
            </p:cNvSpPr>
            <p:nvPr/>
          </p:nvSpPr>
          <p:spPr bwMode="auto">
            <a:xfrm>
              <a:off x="3526" y="3299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Rectangle 21"/>
            <p:cNvSpPr>
              <a:spLocks noChangeArrowheads="1"/>
            </p:cNvSpPr>
            <p:nvPr/>
          </p:nvSpPr>
          <p:spPr bwMode="auto">
            <a:xfrm>
              <a:off x="3526" y="3275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29" name="Oval 22"/>
            <p:cNvSpPr>
              <a:spLocks noChangeArrowheads="1"/>
            </p:cNvSpPr>
            <p:nvPr/>
          </p:nvSpPr>
          <p:spPr bwMode="auto">
            <a:xfrm>
              <a:off x="3532" y="3131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aphicFrame>
          <p:nvGraphicFramePr>
            <p:cNvPr id="13315" name="Object 23"/>
            <p:cNvGraphicFramePr>
              <a:graphicFrameLocks noChangeAspect="1"/>
            </p:cNvGraphicFramePr>
            <p:nvPr/>
          </p:nvGraphicFramePr>
          <p:xfrm>
            <a:off x="716" y="2816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7" name="Clip" r:id="rId6" imgW="1305000" imgH="1085760" progId="">
                    <p:embed/>
                  </p:oleObj>
                </mc:Choice>
                <mc:Fallback>
                  <p:oleObj name="Clip" r:id="rId6" imgW="1305000" imgH="1085760" progId="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2816"/>
                          <a:ext cx="40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0" name="Line 24"/>
            <p:cNvSpPr>
              <a:spLocks noChangeShapeType="1"/>
            </p:cNvSpPr>
            <p:nvPr/>
          </p:nvSpPr>
          <p:spPr bwMode="auto">
            <a:xfrm>
              <a:off x="1110" y="3072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1" name="Line 25"/>
            <p:cNvSpPr>
              <a:spLocks noChangeShapeType="1"/>
            </p:cNvSpPr>
            <p:nvPr/>
          </p:nvSpPr>
          <p:spPr bwMode="auto">
            <a:xfrm flipV="1">
              <a:off x="1302" y="3693"/>
              <a:ext cx="12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2" name="Line 26"/>
            <p:cNvSpPr>
              <a:spLocks noChangeShapeType="1"/>
            </p:cNvSpPr>
            <p:nvPr/>
          </p:nvSpPr>
          <p:spPr bwMode="auto">
            <a:xfrm>
              <a:off x="2322" y="3336"/>
              <a:ext cx="1218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Line 27"/>
            <p:cNvSpPr>
              <a:spLocks noChangeShapeType="1"/>
            </p:cNvSpPr>
            <p:nvPr/>
          </p:nvSpPr>
          <p:spPr bwMode="auto">
            <a:xfrm flipH="1">
              <a:off x="1428" y="3066"/>
              <a:ext cx="0" cy="6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Line 28"/>
            <p:cNvSpPr>
              <a:spLocks noChangeShapeType="1"/>
            </p:cNvSpPr>
            <p:nvPr/>
          </p:nvSpPr>
          <p:spPr bwMode="auto">
            <a:xfrm>
              <a:off x="1434" y="3339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5" name="Rectangle 29"/>
            <p:cNvSpPr>
              <a:spLocks noChangeArrowheads="1"/>
            </p:cNvSpPr>
            <p:nvPr/>
          </p:nvSpPr>
          <p:spPr bwMode="auto">
            <a:xfrm>
              <a:off x="2901" y="3210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36" name="Rectangle 30"/>
            <p:cNvSpPr>
              <a:spLocks noChangeArrowheads="1"/>
            </p:cNvSpPr>
            <p:nvPr/>
          </p:nvSpPr>
          <p:spPr bwMode="auto">
            <a:xfrm>
              <a:off x="2112" y="325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37" name="Rectangle 31"/>
            <p:cNvSpPr>
              <a:spLocks noChangeArrowheads="1"/>
            </p:cNvSpPr>
            <p:nvPr/>
          </p:nvSpPr>
          <p:spPr bwMode="auto">
            <a:xfrm>
              <a:off x="2214" y="325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38" name="Rectangle 32"/>
            <p:cNvSpPr>
              <a:spLocks noChangeArrowheads="1"/>
            </p:cNvSpPr>
            <p:nvPr/>
          </p:nvSpPr>
          <p:spPr bwMode="auto">
            <a:xfrm>
              <a:off x="1449" y="3192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39" name="Line 33"/>
            <p:cNvSpPr>
              <a:spLocks noChangeShapeType="1"/>
            </p:cNvSpPr>
            <p:nvPr/>
          </p:nvSpPr>
          <p:spPr bwMode="auto">
            <a:xfrm>
              <a:off x="1560" y="3258"/>
              <a:ext cx="153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0" name="Line 34"/>
            <p:cNvSpPr>
              <a:spLocks noChangeShapeType="1"/>
            </p:cNvSpPr>
            <p:nvPr/>
          </p:nvSpPr>
          <p:spPr bwMode="auto">
            <a:xfrm flipV="1">
              <a:off x="1350" y="343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1" name="Line 35"/>
            <p:cNvSpPr>
              <a:spLocks noChangeShapeType="1"/>
            </p:cNvSpPr>
            <p:nvPr/>
          </p:nvSpPr>
          <p:spPr bwMode="auto">
            <a:xfrm flipV="1">
              <a:off x="3387" y="3084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2" name="Text Box 36"/>
            <p:cNvSpPr txBox="1">
              <a:spLocks noChangeArrowheads="1"/>
            </p:cNvSpPr>
            <p:nvPr/>
          </p:nvSpPr>
          <p:spPr bwMode="auto">
            <a:xfrm>
              <a:off x="494" y="2831"/>
              <a:ext cx="2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1"/>
                  </a:solidFill>
                  <a:latin typeface="Comic Sans MS" pitchFamily="66" charset="0"/>
                  <a:ea typeface="宋体" pitchFamily="2" charset="-122"/>
                </a:rPr>
                <a:t>A</a:t>
              </a:r>
              <a:endParaRPr lang="en-US" altLang="zh-CN">
                <a:solidFill>
                  <a:schemeClr val="accent1"/>
                </a:solidFill>
                <a:ea typeface="宋体" pitchFamily="2" charset="-122"/>
              </a:endParaRPr>
            </a:p>
          </p:txBody>
        </p:sp>
        <p:sp>
          <p:nvSpPr>
            <p:cNvPr id="13343" name="Text Box 37"/>
            <p:cNvSpPr txBox="1">
              <a:spLocks noChangeArrowheads="1"/>
            </p:cNvSpPr>
            <p:nvPr/>
          </p:nvSpPr>
          <p:spPr bwMode="auto">
            <a:xfrm>
              <a:off x="668" y="3473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  <a:latin typeface="Comic Sans MS" pitchFamily="66" charset="0"/>
                  <a:ea typeface="宋体" pitchFamily="2" charset="-122"/>
                </a:rPr>
                <a:t>B</a:t>
              </a:r>
              <a:endParaRPr lang="en-US" altLang="zh-CN">
                <a:solidFill>
                  <a:schemeClr val="accent1"/>
                </a:solidFill>
                <a:ea typeface="宋体" pitchFamily="2" charset="-122"/>
              </a:endParaRPr>
            </a:p>
          </p:txBody>
        </p:sp>
        <p:sp>
          <p:nvSpPr>
            <p:cNvPr id="13344" name="Rectangle 38"/>
            <p:cNvSpPr>
              <a:spLocks noChangeArrowheads="1"/>
            </p:cNvSpPr>
            <p:nvPr/>
          </p:nvSpPr>
          <p:spPr bwMode="auto">
            <a:xfrm>
              <a:off x="2295" y="3216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45" name="Text Box 39"/>
            <p:cNvSpPr txBox="1">
              <a:spLocks noChangeArrowheads="1"/>
            </p:cNvSpPr>
            <p:nvPr/>
          </p:nvSpPr>
          <p:spPr bwMode="auto">
            <a:xfrm>
              <a:off x="2540" y="2966"/>
              <a:ext cx="8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rPr>
                <a:t>propagation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13346" name="Line 40"/>
            <p:cNvSpPr>
              <a:spLocks noChangeShapeType="1"/>
            </p:cNvSpPr>
            <p:nvPr/>
          </p:nvSpPr>
          <p:spPr bwMode="auto">
            <a:xfrm rot="10800000">
              <a:off x="2385" y="3084"/>
              <a:ext cx="2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7" name="Text Box 41"/>
            <p:cNvSpPr txBox="1">
              <a:spLocks noChangeArrowheads="1"/>
            </p:cNvSpPr>
            <p:nvPr/>
          </p:nvSpPr>
          <p:spPr bwMode="auto">
            <a:xfrm>
              <a:off x="1346" y="2702"/>
              <a:ext cx="9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rPr>
                <a:t>transmission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13348" name="Line 42"/>
            <p:cNvSpPr>
              <a:spLocks noChangeShapeType="1"/>
            </p:cNvSpPr>
            <p:nvPr/>
          </p:nvSpPr>
          <p:spPr bwMode="auto">
            <a:xfrm rot="10800000" flipH="1" flipV="1">
              <a:off x="2022" y="2874"/>
              <a:ext cx="333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9" name="Text Box 43"/>
            <p:cNvSpPr txBox="1">
              <a:spLocks noChangeArrowheads="1"/>
            </p:cNvSpPr>
            <p:nvPr/>
          </p:nvSpPr>
          <p:spPr bwMode="auto">
            <a:xfrm>
              <a:off x="1424" y="3668"/>
              <a:ext cx="82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rPr>
                <a:t>nodal</a:t>
              </a:r>
            </a:p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rPr>
                <a:t>processing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13350" name="Line 44"/>
            <p:cNvSpPr>
              <a:spLocks noChangeShapeType="1"/>
            </p:cNvSpPr>
            <p:nvPr/>
          </p:nvSpPr>
          <p:spPr bwMode="auto">
            <a:xfrm rot="10800000">
              <a:off x="1587" y="3696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1" name="Line 45"/>
            <p:cNvSpPr>
              <a:spLocks noChangeShapeType="1"/>
            </p:cNvSpPr>
            <p:nvPr/>
          </p:nvSpPr>
          <p:spPr bwMode="auto">
            <a:xfrm rot="10800000" flipV="1">
              <a:off x="2097" y="3546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2" name="Text Box 46"/>
            <p:cNvSpPr txBox="1">
              <a:spLocks noChangeArrowheads="1"/>
            </p:cNvSpPr>
            <p:nvPr/>
          </p:nvSpPr>
          <p:spPr bwMode="auto">
            <a:xfrm>
              <a:off x="2354" y="3830"/>
              <a:ext cx="6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rPr>
                <a:t>queueing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13353" name="Line 47"/>
            <p:cNvSpPr>
              <a:spLocks noChangeShapeType="1"/>
            </p:cNvSpPr>
            <p:nvPr/>
          </p:nvSpPr>
          <p:spPr bwMode="auto">
            <a:xfrm rot="10800000">
              <a:off x="2199" y="3546"/>
              <a:ext cx="375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54" name="Group 48"/>
            <p:cNvGrpSpPr>
              <a:grpSpLocks/>
            </p:cNvGrpSpPr>
            <p:nvPr/>
          </p:nvGrpSpPr>
          <p:grpSpPr bwMode="auto">
            <a:xfrm>
              <a:off x="3738" y="3168"/>
              <a:ext cx="314" cy="75"/>
              <a:chOff x="2208" y="2184"/>
              <a:chExt cx="176" cy="69"/>
            </a:xfrm>
          </p:grpSpPr>
          <p:grpSp>
            <p:nvGrpSpPr>
              <p:cNvPr id="13355" name="Group 49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3360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61" name="Line 5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62" name="Line 5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56" name="Group 53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3357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58" name="Line 5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59" name="Line 5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321" name="Rectangle 58"/>
          <p:cNvSpPr>
            <a:spLocks noChangeArrowheads="1"/>
          </p:cNvSpPr>
          <p:nvPr/>
        </p:nvSpPr>
        <p:spPr bwMode="auto">
          <a:xfrm>
            <a:off x="4429125" y="1628775"/>
            <a:ext cx="3810000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2. queueing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altLang="zh-CN" sz="2000">
                <a:latin typeface="Comic Sans MS" pitchFamily="66" charset="0"/>
                <a:ea typeface="宋体" pitchFamily="2" charset="-122"/>
              </a:rPr>
              <a:t>time waiting at output link for transmission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altLang="zh-CN" sz="2000">
                <a:latin typeface="Comic Sans MS" pitchFamily="66" charset="0"/>
                <a:ea typeface="宋体" pitchFamily="2" charset="-122"/>
              </a:rPr>
              <a:t>depends on congestion level of router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434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68B09C51-DC03-4EA6-9AD6-4143A7A2B867}" type="slidenum">
              <a:rPr lang="en-US" altLang="zh-CN" smtClean="0"/>
              <a:pPr/>
              <a:t>57</a:t>
            </a:fld>
            <a:endParaRPr lang="en-US" altLang="zh-CN" smtClean="0"/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66700"/>
            <a:ext cx="7772400" cy="1143000"/>
          </a:xfrm>
        </p:spPr>
        <p:txBody>
          <a:bodyPr/>
          <a:lstStyle/>
          <a:p>
            <a:r>
              <a:rPr lang="en-US" altLang="zh-CN" sz="36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Delay in packet-switched networks</a:t>
            </a:r>
            <a:endParaRPr lang="en-US" altLang="zh-CN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371600"/>
            <a:ext cx="3810000" cy="25050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  <a:ea typeface="宋体" pitchFamily="2" charset="-122"/>
              </a:rPr>
              <a:t>3. Transmission delay:</a:t>
            </a:r>
            <a:endParaRPr lang="en-US" altLang="zh-CN" sz="2400" smtClean="0">
              <a:ea typeface="宋体" pitchFamily="2" charset="-122"/>
            </a:endParaRPr>
          </a:p>
          <a:p>
            <a:r>
              <a:rPr lang="en-US" altLang="zh-CN" sz="2400" smtClean="0">
                <a:ea typeface="宋体" pitchFamily="2" charset="-122"/>
              </a:rPr>
              <a:t>R=link bandwidth (bps)</a:t>
            </a:r>
          </a:p>
          <a:p>
            <a:r>
              <a:rPr lang="en-US" altLang="zh-CN" sz="2400" smtClean="0">
                <a:ea typeface="宋体" pitchFamily="2" charset="-122"/>
              </a:rPr>
              <a:t>L=packet length (bits)</a:t>
            </a:r>
          </a:p>
          <a:p>
            <a:r>
              <a:rPr lang="en-US" altLang="zh-CN" sz="2400" smtClean="0">
                <a:ea typeface="宋体" pitchFamily="2" charset="-122"/>
              </a:rPr>
              <a:t>time to send bits into link = L/R</a:t>
            </a:r>
          </a:p>
        </p:txBody>
      </p:sp>
      <p:sp>
        <p:nvSpPr>
          <p:cNvPr id="143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76750" y="1362075"/>
            <a:ext cx="4152900" cy="2914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  <a:ea typeface="宋体" pitchFamily="2" charset="-122"/>
              </a:rPr>
              <a:t>4. Propagation delay:</a:t>
            </a:r>
          </a:p>
          <a:p>
            <a:r>
              <a:rPr lang="en-US" altLang="zh-CN" sz="2400" smtClean="0">
                <a:ea typeface="宋体" pitchFamily="2" charset="-122"/>
              </a:rPr>
              <a:t>d = length of physical link</a:t>
            </a:r>
          </a:p>
          <a:p>
            <a:r>
              <a:rPr lang="en-US" altLang="zh-CN" sz="2400" smtClean="0">
                <a:ea typeface="宋体" pitchFamily="2" charset="-122"/>
              </a:rPr>
              <a:t>s = propagation speed in medium (~2x10</a:t>
            </a:r>
            <a:r>
              <a:rPr lang="en-US" altLang="zh-CN" sz="2400" baseline="30000" smtClean="0">
                <a:ea typeface="宋体" pitchFamily="2" charset="-122"/>
              </a:rPr>
              <a:t>8</a:t>
            </a:r>
            <a:r>
              <a:rPr lang="en-US" altLang="zh-CN" sz="2400" smtClean="0">
                <a:ea typeface="宋体" pitchFamily="2" charset="-122"/>
              </a:rPr>
              <a:t> m/sec)</a:t>
            </a:r>
          </a:p>
          <a:p>
            <a:r>
              <a:rPr lang="en-US" altLang="zh-CN" sz="2400" smtClean="0">
                <a:ea typeface="宋体" pitchFamily="2" charset="-122"/>
              </a:rPr>
              <a:t>propagation delay = d/s</a:t>
            </a:r>
          </a:p>
        </p:txBody>
      </p:sp>
      <p:grpSp>
        <p:nvGrpSpPr>
          <p:cNvPr id="14345" name="Group 5"/>
          <p:cNvGrpSpPr>
            <a:grpSpLocks/>
          </p:cNvGrpSpPr>
          <p:nvPr/>
        </p:nvGrpSpPr>
        <p:grpSpPr bwMode="auto">
          <a:xfrm>
            <a:off x="622300" y="4432300"/>
            <a:ext cx="6021388" cy="2174875"/>
            <a:chOff x="494" y="2702"/>
            <a:chExt cx="3793" cy="1370"/>
          </a:xfrm>
        </p:grpSpPr>
        <p:graphicFrame>
          <p:nvGraphicFramePr>
            <p:cNvPr id="14338" name="Object 6"/>
            <p:cNvGraphicFramePr>
              <a:graphicFrameLocks noChangeAspect="1"/>
            </p:cNvGraphicFramePr>
            <p:nvPr/>
          </p:nvGraphicFramePr>
          <p:xfrm>
            <a:off x="914" y="3452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0" name="Clip" r:id="rId4" imgW="1305000" imgH="1085760" progId="">
                    <p:embed/>
                  </p:oleObj>
                </mc:Choice>
                <mc:Fallback>
                  <p:oleObj name="Clip" r:id="rId4" imgW="1305000" imgH="1085760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" y="3452"/>
                          <a:ext cx="40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8" name="Oval 7"/>
            <p:cNvSpPr>
              <a:spLocks noChangeArrowheads="1"/>
            </p:cNvSpPr>
            <p:nvPr/>
          </p:nvSpPr>
          <p:spPr bwMode="auto">
            <a:xfrm>
              <a:off x="1570" y="3300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349" name="Rectangle 8"/>
            <p:cNvSpPr>
              <a:spLocks noChangeArrowheads="1"/>
            </p:cNvSpPr>
            <p:nvPr/>
          </p:nvSpPr>
          <p:spPr bwMode="auto">
            <a:xfrm>
              <a:off x="1570" y="3257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350" name="Oval 9"/>
            <p:cNvSpPr>
              <a:spLocks noChangeArrowheads="1"/>
            </p:cNvSpPr>
            <p:nvPr/>
          </p:nvSpPr>
          <p:spPr bwMode="auto">
            <a:xfrm>
              <a:off x="1576" y="3113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4351" name="Group 10"/>
            <p:cNvGrpSpPr>
              <a:grpSpLocks/>
            </p:cNvGrpSpPr>
            <p:nvPr/>
          </p:nvGrpSpPr>
          <p:grpSpPr bwMode="auto">
            <a:xfrm>
              <a:off x="1794" y="3132"/>
              <a:ext cx="314" cy="75"/>
              <a:chOff x="2208" y="2184"/>
              <a:chExt cx="176" cy="69"/>
            </a:xfrm>
          </p:grpSpPr>
          <p:grpSp>
            <p:nvGrpSpPr>
              <p:cNvPr id="14389" name="Group 11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439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95" name="Line 1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96" name="Line 1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90" name="Group 15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439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92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93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352" name="Oval 19"/>
            <p:cNvSpPr>
              <a:spLocks noChangeArrowheads="1"/>
            </p:cNvSpPr>
            <p:nvPr/>
          </p:nvSpPr>
          <p:spPr bwMode="auto">
            <a:xfrm>
              <a:off x="3520" y="3312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353" name="Line 20"/>
            <p:cNvSpPr>
              <a:spLocks noChangeShapeType="1"/>
            </p:cNvSpPr>
            <p:nvPr/>
          </p:nvSpPr>
          <p:spPr bwMode="auto">
            <a:xfrm>
              <a:off x="3526" y="3299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4" name="Rectangle 21"/>
            <p:cNvSpPr>
              <a:spLocks noChangeArrowheads="1"/>
            </p:cNvSpPr>
            <p:nvPr/>
          </p:nvSpPr>
          <p:spPr bwMode="auto">
            <a:xfrm>
              <a:off x="3526" y="3275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355" name="Oval 22"/>
            <p:cNvSpPr>
              <a:spLocks noChangeArrowheads="1"/>
            </p:cNvSpPr>
            <p:nvPr/>
          </p:nvSpPr>
          <p:spPr bwMode="auto">
            <a:xfrm>
              <a:off x="3532" y="3131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aphicFrame>
          <p:nvGraphicFramePr>
            <p:cNvPr id="14339" name="Object 23"/>
            <p:cNvGraphicFramePr>
              <a:graphicFrameLocks noChangeAspect="1"/>
            </p:cNvGraphicFramePr>
            <p:nvPr/>
          </p:nvGraphicFramePr>
          <p:xfrm>
            <a:off x="716" y="2816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1" name="Clip" r:id="rId6" imgW="1305000" imgH="1085760" progId="">
                    <p:embed/>
                  </p:oleObj>
                </mc:Choice>
                <mc:Fallback>
                  <p:oleObj name="Clip" r:id="rId6" imgW="1305000" imgH="1085760" progId="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2816"/>
                          <a:ext cx="40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6" name="Line 24"/>
            <p:cNvSpPr>
              <a:spLocks noChangeShapeType="1"/>
            </p:cNvSpPr>
            <p:nvPr/>
          </p:nvSpPr>
          <p:spPr bwMode="auto">
            <a:xfrm>
              <a:off x="1110" y="3072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7" name="Line 25"/>
            <p:cNvSpPr>
              <a:spLocks noChangeShapeType="1"/>
            </p:cNvSpPr>
            <p:nvPr/>
          </p:nvSpPr>
          <p:spPr bwMode="auto">
            <a:xfrm flipV="1">
              <a:off x="1302" y="3693"/>
              <a:ext cx="12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8" name="Line 26"/>
            <p:cNvSpPr>
              <a:spLocks noChangeShapeType="1"/>
            </p:cNvSpPr>
            <p:nvPr/>
          </p:nvSpPr>
          <p:spPr bwMode="auto">
            <a:xfrm>
              <a:off x="2322" y="3336"/>
              <a:ext cx="1218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9" name="Line 27"/>
            <p:cNvSpPr>
              <a:spLocks noChangeShapeType="1"/>
            </p:cNvSpPr>
            <p:nvPr/>
          </p:nvSpPr>
          <p:spPr bwMode="auto">
            <a:xfrm flipH="1">
              <a:off x="1428" y="3066"/>
              <a:ext cx="0" cy="6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0" name="Line 28"/>
            <p:cNvSpPr>
              <a:spLocks noChangeShapeType="1"/>
            </p:cNvSpPr>
            <p:nvPr/>
          </p:nvSpPr>
          <p:spPr bwMode="auto">
            <a:xfrm>
              <a:off x="1434" y="3339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" name="Rectangle 29"/>
            <p:cNvSpPr>
              <a:spLocks noChangeArrowheads="1"/>
            </p:cNvSpPr>
            <p:nvPr/>
          </p:nvSpPr>
          <p:spPr bwMode="auto">
            <a:xfrm>
              <a:off x="2901" y="3210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362" name="Rectangle 30"/>
            <p:cNvSpPr>
              <a:spLocks noChangeArrowheads="1"/>
            </p:cNvSpPr>
            <p:nvPr/>
          </p:nvSpPr>
          <p:spPr bwMode="auto">
            <a:xfrm>
              <a:off x="2112" y="325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363" name="Rectangle 31"/>
            <p:cNvSpPr>
              <a:spLocks noChangeArrowheads="1"/>
            </p:cNvSpPr>
            <p:nvPr/>
          </p:nvSpPr>
          <p:spPr bwMode="auto">
            <a:xfrm>
              <a:off x="2214" y="325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364" name="Rectangle 32"/>
            <p:cNvSpPr>
              <a:spLocks noChangeArrowheads="1"/>
            </p:cNvSpPr>
            <p:nvPr/>
          </p:nvSpPr>
          <p:spPr bwMode="auto">
            <a:xfrm>
              <a:off x="1449" y="3192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365" name="Line 33"/>
            <p:cNvSpPr>
              <a:spLocks noChangeShapeType="1"/>
            </p:cNvSpPr>
            <p:nvPr/>
          </p:nvSpPr>
          <p:spPr bwMode="auto">
            <a:xfrm>
              <a:off x="1560" y="3258"/>
              <a:ext cx="153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Line 34"/>
            <p:cNvSpPr>
              <a:spLocks noChangeShapeType="1"/>
            </p:cNvSpPr>
            <p:nvPr/>
          </p:nvSpPr>
          <p:spPr bwMode="auto">
            <a:xfrm flipV="1">
              <a:off x="1350" y="343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Line 35"/>
            <p:cNvSpPr>
              <a:spLocks noChangeShapeType="1"/>
            </p:cNvSpPr>
            <p:nvPr/>
          </p:nvSpPr>
          <p:spPr bwMode="auto">
            <a:xfrm flipV="1">
              <a:off x="3387" y="3084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8" name="Text Box 36"/>
            <p:cNvSpPr txBox="1">
              <a:spLocks noChangeArrowheads="1"/>
            </p:cNvSpPr>
            <p:nvPr/>
          </p:nvSpPr>
          <p:spPr bwMode="auto">
            <a:xfrm>
              <a:off x="494" y="2831"/>
              <a:ext cx="2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1"/>
                  </a:solidFill>
                  <a:latin typeface="Comic Sans MS" pitchFamily="66" charset="0"/>
                  <a:ea typeface="宋体" pitchFamily="2" charset="-122"/>
                </a:rPr>
                <a:t>A</a:t>
              </a:r>
              <a:endParaRPr lang="en-US" altLang="zh-CN">
                <a:solidFill>
                  <a:schemeClr val="accent1"/>
                </a:solidFill>
                <a:ea typeface="宋体" pitchFamily="2" charset="-122"/>
              </a:endParaRPr>
            </a:p>
          </p:txBody>
        </p:sp>
        <p:sp>
          <p:nvSpPr>
            <p:cNvPr id="14369" name="Text Box 37"/>
            <p:cNvSpPr txBox="1">
              <a:spLocks noChangeArrowheads="1"/>
            </p:cNvSpPr>
            <p:nvPr/>
          </p:nvSpPr>
          <p:spPr bwMode="auto">
            <a:xfrm>
              <a:off x="668" y="3473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  <a:latin typeface="Comic Sans MS" pitchFamily="66" charset="0"/>
                  <a:ea typeface="宋体" pitchFamily="2" charset="-122"/>
                </a:rPr>
                <a:t>B</a:t>
              </a:r>
              <a:endParaRPr lang="en-US" altLang="zh-CN">
                <a:solidFill>
                  <a:schemeClr val="accent1"/>
                </a:solidFill>
                <a:ea typeface="宋体" pitchFamily="2" charset="-122"/>
              </a:endParaRPr>
            </a:p>
          </p:txBody>
        </p:sp>
        <p:sp>
          <p:nvSpPr>
            <p:cNvPr id="14370" name="Rectangle 38"/>
            <p:cNvSpPr>
              <a:spLocks noChangeArrowheads="1"/>
            </p:cNvSpPr>
            <p:nvPr/>
          </p:nvSpPr>
          <p:spPr bwMode="auto">
            <a:xfrm>
              <a:off x="2295" y="3216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371" name="Text Box 39"/>
            <p:cNvSpPr txBox="1">
              <a:spLocks noChangeArrowheads="1"/>
            </p:cNvSpPr>
            <p:nvPr/>
          </p:nvSpPr>
          <p:spPr bwMode="auto">
            <a:xfrm>
              <a:off x="2540" y="2966"/>
              <a:ext cx="8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rPr>
                <a:t>propagation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14372" name="Line 40"/>
            <p:cNvSpPr>
              <a:spLocks noChangeShapeType="1"/>
            </p:cNvSpPr>
            <p:nvPr/>
          </p:nvSpPr>
          <p:spPr bwMode="auto">
            <a:xfrm rot="10800000">
              <a:off x="2385" y="3084"/>
              <a:ext cx="2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3" name="Text Box 41"/>
            <p:cNvSpPr txBox="1">
              <a:spLocks noChangeArrowheads="1"/>
            </p:cNvSpPr>
            <p:nvPr/>
          </p:nvSpPr>
          <p:spPr bwMode="auto">
            <a:xfrm>
              <a:off x="1346" y="2702"/>
              <a:ext cx="9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rPr>
                <a:t>transmission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14374" name="Line 42"/>
            <p:cNvSpPr>
              <a:spLocks noChangeShapeType="1"/>
            </p:cNvSpPr>
            <p:nvPr/>
          </p:nvSpPr>
          <p:spPr bwMode="auto">
            <a:xfrm rot="10800000" flipH="1" flipV="1">
              <a:off x="2022" y="2874"/>
              <a:ext cx="333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5" name="Text Box 43"/>
            <p:cNvSpPr txBox="1">
              <a:spLocks noChangeArrowheads="1"/>
            </p:cNvSpPr>
            <p:nvPr/>
          </p:nvSpPr>
          <p:spPr bwMode="auto">
            <a:xfrm>
              <a:off x="1424" y="3668"/>
              <a:ext cx="82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rPr>
                <a:t>nodal</a:t>
              </a:r>
            </a:p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rPr>
                <a:t>processing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14376" name="Line 44"/>
            <p:cNvSpPr>
              <a:spLocks noChangeShapeType="1"/>
            </p:cNvSpPr>
            <p:nvPr/>
          </p:nvSpPr>
          <p:spPr bwMode="auto">
            <a:xfrm rot="10800000">
              <a:off x="1587" y="3696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7" name="Line 45"/>
            <p:cNvSpPr>
              <a:spLocks noChangeShapeType="1"/>
            </p:cNvSpPr>
            <p:nvPr/>
          </p:nvSpPr>
          <p:spPr bwMode="auto">
            <a:xfrm rot="10800000" flipV="1">
              <a:off x="2097" y="3546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8" name="Text Box 46"/>
            <p:cNvSpPr txBox="1">
              <a:spLocks noChangeArrowheads="1"/>
            </p:cNvSpPr>
            <p:nvPr/>
          </p:nvSpPr>
          <p:spPr bwMode="auto">
            <a:xfrm>
              <a:off x="2354" y="3830"/>
              <a:ext cx="6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rPr>
                <a:t>queueing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14379" name="Line 47"/>
            <p:cNvSpPr>
              <a:spLocks noChangeShapeType="1"/>
            </p:cNvSpPr>
            <p:nvPr/>
          </p:nvSpPr>
          <p:spPr bwMode="auto">
            <a:xfrm rot="10800000">
              <a:off x="2199" y="3546"/>
              <a:ext cx="375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80" name="Group 48"/>
            <p:cNvGrpSpPr>
              <a:grpSpLocks/>
            </p:cNvGrpSpPr>
            <p:nvPr/>
          </p:nvGrpSpPr>
          <p:grpSpPr bwMode="auto">
            <a:xfrm>
              <a:off x="3738" y="3168"/>
              <a:ext cx="314" cy="75"/>
              <a:chOff x="2208" y="2184"/>
              <a:chExt cx="176" cy="69"/>
            </a:xfrm>
          </p:grpSpPr>
          <p:grpSp>
            <p:nvGrpSpPr>
              <p:cNvPr id="14381" name="Group 49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4386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87" name="Line 5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88" name="Line 5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82" name="Group 53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4383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84" name="Line 5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85" name="Line 5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4346" name="Rectangle 57"/>
          <p:cNvSpPr>
            <a:spLocks noChangeArrowheads="1"/>
          </p:cNvSpPr>
          <p:nvPr/>
        </p:nvSpPr>
        <p:spPr bwMode="auto">
          <a:xfrm>
            <a:off x="4476750" y="3790950"/>
            <a:ext cx="38004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Note: </a:t>
            </a:r>
            <a:r>
              <a:rPr lang="en-US" altLang="zh-CN">
                <a:latin typeface="Comic Sans MS" pitchFamily="66" charset="0"/>
                <a:ea typeface="宋体" pitchFamily="2" charset="-122"/>
              </a:rPr>
              <a:t>s and R are </a:t>
            </a:r>
            <a:r>
              <a:rPr lang="en-US" altLang="zh-CN" i="1">
                <a:latin typeface="Comic Sans MS" pitchFamily="66" charset="0"/>
                <a:ea typeface="宋体" pitchFamily="2" charset="-122"/>
              </a:rPr>
              <a:t>very </a:t>
            </a:r>
            <a:r>
              <a:rPr lang="en-US" altLang="zh-CN">
                <a:latin typeface="Comic Sans MS" pitchFamily="66" charset="0"/>
                <a:ea typeface="宋体" pitchFamily="2" charset="-122"/>
              </a:rPr>
              <a:t>different quantities!</a:t>
            </a:r>
          </a:p>
        </p:txBody>
      </p:sp>
      <p:sp>
        <p:nvSpPr>
          <p:cNvPr id="14347" name="Rectangle 58"/>
          <p:cNvSpPr>
            <a:spLocks noChangeArrowheads="1"/>
          </p:cNvSpPr>
          <p:nvPr/>
        </p:nvSpPr>
        <p:spPr bwMode="auto">
          <a:xfrm>
            <a:off x="4476750" y="3800475"/>
            <a:ext cx="3676650" cy="8763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577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5B2A4190-489C-42DF-A5D4-E3FE3E316332}" type="slidenum">
              <a:rPr lang="en-US" altLang="zh-CN" smtClean="0"/>
              <a:pPr/>
              <a:t>58</a:t>
            </a:fld>
            <a:endParaRPr lang="en-US" altLang="zh-CN" smtClean="0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Caravan analogy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2679700"/>
            <a:ext cx="4216400" cy="3317875"/>
          </a:xfrm>
        </p:spPr>
        <p:txBody>
          <a:bodyPr/>
          <a:lstStyle/>
          <a:p>
            <a:r>
              <a:rPr lang="en-US" altLang="zh-CN" sz="2400" smtClean="0">
                <a:ea typeface="宋体" pitchFamily="2" charset="-122"/>
              </a:rPr>
              <a:t>Cars “propagate” at </a:t>
            </a:r>
            <a:br>
              <a:rPr lang="en-US" altLang="zh-CN" sz="2400" smtClean="0">
                <a:ea typeface="宋体" pitchFamily="2" charset="-122"/>
              </a:rPr>
            </a:br>
            <a:r>
              <a:rPr lang="en-US" altLang="zh-CN" sz="2400" smtClean="0">
                <a:ea typeface="宋体" pitchFamily="2" charset="-122"/>
              </a:rPr>
              <a:t>100 km/hr</a:t>
            </a:r>
          </a:p>
          <a:p>
            <a:r>
              <a:rPr lang="en-US" altLang="zh-CN" sz="2400" smtClean="0">
                <a:ea typeface="宋体" pitchFamily="2" charset="-122"/>
              </a:rPr>
              <a:t>Toll booth takes 12 sec to service a car (transmission time)</a:t>
            </a:r>
          </a:p>
          <a:p>
            <a:r>
              <a:rPr lang="en-US" altLang="zh-CN" sz="2400" smtClean="0">
                <a:solidFill>
                  <a:schemeClr val="accent2"/>
                </a:solidFill>
                <a:ea typeface="宋体" pitchFamily="2" charset="-122"/>
              </a:rPr>
              <a:t>car~bit; caravan ~ packet</a:t>
            </a:r>
            <a:endParaRPr lang="en-US" altLang="zh-CN" sz="2400" smtClean="0">
              <a:ea typeface="宋体" pitchFamily="2" charset="-122"/>
            </a:endParaRPr>
          </a:p>
          <a:p>
            <a:r>
              <a:rPr lang="en-US" altLang="zh-CN" sz="2400" smtClean="0">
                <a:solidFill>
                  <a:srgbClr val="FF0000"/>
                </a:solidFill>
                <a:ea typeface="宋体" pitchFamily="2" charset="-122"/>
              </a:rPr>
              <a:t>Q: How long until caravan is lined up before 2nd toll booth?</a:t>
            </a:r>
            <a:endParaRPr lang="en-US" altLang="zh-CN" sz="240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400" smtClean="0">
              <a:ea typeface="宋体" pitchFamily="2" charset="-122"/>
            </a:endParaRPr>
          </a:p>
        </p:txBody>
      </p:sp>
      <p:sp>
        <p:nvSpPr>
          <p:cNvPr id="7578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40275" y="2632075"/>
            <a:ext cx="4162425" cy="3365500"/>
          </a:xfrm>
        </p:spPr>
        <p:txBody>
          <a:bodyPr/>
          <a:lstStyle/>
          <a:p>
            <a:r>
              <a:rPr lang="en-US" altLang="zh-CN" sz="2400" smtClean="0">
                <a:ea typeface="宋体" pitchFamily="2" charset="-122"/>
              </a:rPr>
              <a:t>Time to “push” entire caravan through toll booth onto highway = 12*10 = 120 sec</a:t>
            </a:r>
          </a:p>
          <a:p>
            <a:r>
              <a:rPr lang="en-US" altLang="zh-CN" sz="2400" smtClean="0">
                <a:ea typeface="宋体" pitchFamily="2" charset="-122"/>
              </a:rPr>
              <a:t>Time for last car to propagate from 1st to 2nd toll both: 100km/(100km/hr)= 1 hr</a:t>
            </a:r>
          </a:p>
          <a:p>
            <a:r>
              <a:rPr lang="en-US" altLang="zh-CN" sz="2400" smtClean="0">
                <a:solidFill>
                  <a:srgbClr val="FF0000"/>
                </a:solidFill>
                <a:ea typeface="宋体" pitchFamily="2" charset="-122"/>
              </a:rPr>
              <a:t>A: 62 minutes</a:t>
            </a:r>
            <a:endParaRPr lang="en-US" altLang="zh-CN" sz="2400" smtClean="0">
              <a:ea typeface="宋体" pitchFamily="2" charset="-122"/>
            </a:endParaRPr>
          </a:p>
        </p:txBody>
      </p:sp>
      <p:grpSp>
        <p:nvGrpSpPr>
          <p:cNvPr id="75783" name="Group 7"/>
          <p:cNvGrpSpPr>
            <a:grpSpLocks/>
          </p:cNvGrpSpPr>
          <p:nvPr/>
        </p:nvGrpSpPr>
        <p:grpSpPr bwMode="auto">
          <a:xfrm>
            <a:off x="5588000" y="1239838"/>
            <a:ext cx="866775" cy="1392237"/>
            <a:chOff x="1342" y="938"/>
            <a:chExt cx="546" cy="877"/>
          </a:xfrm>
        </p:grpSpPr>
        <p:sp>
          <p:nvSpPr>
            <p:cNvPr id="75801" name="Rectangle 5"/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5802" name="Text Box 6"/>
            <p:cNvSpPr txBox="1">
              <a:spLocks noChangeArrowheads="1"/>
            </p:cNvSpPr>
            <p:nvPr/>
          </p:nvSpPr>
          <p:spPr bwMode="auto">
            <a:xfrm>
              <a:off x="1342" y="1373"/>
              <a:ext cx="54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latin typeface="Comic Sans MS" pitchFamily="66" charset="0"/>
                  <a:ea typeface="宋体" pitchFamily="2" charset="-122"/>
                </a:rPr>
                <a:t>toll </a:t>
              </a:r>
            </a:p>
            <a:p>
              <a:pPr algn="ctr"/>
              <a:r>
                <a:rPr lang="en-US" altLang="zh-CN" sz="2000">
                  <a:latin typeface="Comic Sans MS" pitchFamily="66" charset="0"/>
                  <a:ea typeface="宋体" pitchFamily="2" charset="-122"/>
                </a:rPr>
                <a:t>booth</a:t>
              </a:r>
            </a:p>
          </p:txBody>
        </p:sp>
      </p:grpSp>
      <p:grpSp>
        <p:nvGrpSpPr>
          <p:cNvPr id="75784" name="Group 8"/>
          <p:cNvGrpSpPr>
            <a:grpSpLocks/>
          </p:cNvGrpSpPr>
          <p:nvPr/>
        </p:nvGrpSpPr>
        <p:grpSpPr bwMode="auto">
          <a:xfrm>
            <a:off x="2735263" y="1239838"/>
            <a:ext cx="866775" cy="1392237"/>
            <a:chOff x="1342" y="938"/>
            <a:chExt cx="546" cy="877"/>
          </a:xfrm>
        </p:grpSpPr>
        <p:sp>
          <p:nvSpPr>
            <p:cNvPr id="75799" name="Rectangle 9"/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5800" name="Text Box 10"/>
            <p:cNvSpPr txBox="1">
              <a:spLocks noChangeArrowheads="1"/>
            </p:cNvSpPr>
            <p:nvPr/>
          </p:nvSpPr>
          <p:spPr bwMode="auto">
            <a:xfrm>
              <a:off x="1342" y="1373"/>
              <a:ext cx="54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latin typeface="Comic Sans MS" pitchFamily="66" charset="0"/>
                  <a:ea typeface="宋体" pitchFamily="2" charset="-122"/>
                </a:rPr>
                <a:t>toll </a:t>
              </a:r>
            </a:p>
            <a:p>
              <a:pPr algn="ctr"/>
              <a:r>
                <a:rPr lang="en-US" altLang="zh-CN" sz="2000">
                  <a:latin typeface="Comic Sans MS" pitchFamily="66" charset="0"/>
                  <a:ea typeface="宋体" pitchFamily="2" charset="-122"/>
                </a:rPr>
                <a:t>booth</a:t>
              </a:r>
            </a:p>
          </p:txBody>
        </p:sp>
      </p:grpSp>
      <p:sp>
        <p:nvSpPr>
          <p:cNvPr id="75785" name="Oval 26"/>
          <p:cNvSpPr>
            <a:spLocks noChangeArrowheads="1"/>
          </p:cNvSpPr>
          <p:nvPr/>
        </p:nvSpPr>
        <p:spPr bwMode="auto">
          <a:xfrm>
            <a:off x="1077913" y="1549400"/>
            <a:ext cx="74612" cy="7461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5786" name="Oval 27"/>
          <p:cNvSpPr>
            <a:spLocks noChangeArrowheads="1"/>
          </p:cNvSpPr>
          <p:nvPr/>
        </p:nvSpPr>
        <p:spPr bwMode="auto">
          <a:xfrm>
            <a:off x="1230313" y="1549400"/>
            <a:ext cx="74612" cy="7461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5787" name="Oval 28"/>
          <p:cNvSpPr>
            <a:spLocks noChangeArrowheads="1"/>
          </p:cNvSpPr>
          <p:nvPr/>
        </p:nvSpPr>
        <p:spPr bwMode="auto">
          <a:xfrm>
            <a:off x="1454150" y="1549400"/>
            <a:ext cx="74613" cy="7461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5788" name="AutoShape 29"/>
          <p:cNvSpPr>
            <a:spLocks/>
          </p:cNvSpPr>
          <p:nvPr/>
        </p:nvSpPr>
        <p:spPr bwMode="auto">
          <a:xfrm rot="-5400000">
            <a:off x="1605756" y="488157"/>
            <a:ext cx="79375" cy="2767012"/>
          </a:xfrm>
          <a:prstGeom prst="leftBrace">
            <a:avLst>
              <a:gd name="adj1" fmla="val 290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5789" name="Text Box 30"/>
          <p:cNvSpPr txBox="1">
            <a:spLocks noChangeArrowheads="1"/>
          </p:cNvSpPr>
          <p:nvPr/>
        </p:nvSpPr>
        <p:spPr bwMode="auto">
          <a:xfrm>
            <a:off x="1152525" y="1808163"/>
            <a:ext cx="11414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Comic Sans MS" pitchFamily="66" charset="0"/>
                <a:ea typeface="宋体" pitchFamily="2" charset="-122"/>
              </a:rPr>
              <a:t>ten-car </a:t>
            </a:r>
          </a:p>
          <a:p>
            <a:r>
              <a:rPr lang="en-US" altLang="zh-CN" sz="2000">
                <a:latin typeface="Comic Sans MS" pitchFamily="66" charset="0"/>
                <a:ea typeface="宋体" pitchFamily="2" charset="-122"/>
              </a:rPr>
              <a:t>caravan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75790" name="Line 32"/>
          <p:cNvSpPr>
            <a:spLocks noChangeShapeType="1"/>
          </p:cNvSpPr>
          <p:nvPr/>
        </p:nvSpPr>
        <p:spPr bwMode="auto">
          <a:xfrm flipH="1">
            <a:off x="3168650" y="1549400"/>
            <a:ext cx="823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1" name="Line 33"/>
          <p:cNvSpPr>
            <a:spLocks noChangeShapeType="1"/>
          </p:cNvSpPr>
          <p:nvPr/>
        </p:nvSpPr>
        <p:spPr bwMode="auto">
          <a:xfrm>
            <a:off x="5072063" y="1549400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2" name="Text Box 34"/>
          <p:cNvSpPr txBox="1">
            <a:spLocks noChangeArrowheads="1"/>
          </p:cNvSpPr>
          <p:nvPr/>
        </p:nvSpPr>
        <p:spPr bwMode="auto">
          <a:xfrm>
            <a:off x="3992563" y="1349375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omic Sans MS" pitchFamily="66" charset="0"/>
                <a:ea typeface="宋体" pitchFamily="2" charset="-122"/>
              </a:rPr>
              <a:t>100 km</a:t>
            </a:r>
          </a:p>
        </p:txBody>
      </p:sp>
      <p:sp>
        <p:nvSpPr>
          <p:cNvPr id="75793" name="Line 35"/>
          <p:cNvSpPr>
            <a:spLocks noChangeShapeType="1"/>
          </p:cNvSpPr>
          <p:nvPr/>
        </p:nvSpPr>
        <p:spPr bwMode="auto">
          <a:xfrm flipH="1">
            <a:off x="6021388" y="1549400"/>
            <a:ext cx="92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4" name="Text Box 36"/>
          <p:cNvSpPr txBox="1">
            <a:spLocks noChangeArrowheads="1"/>
          </p:cNvSpPr>
          <p:nvPr/>
        </p:nvSpPr>
        <p:spPr bwMode="auto">
          <a:xfrm>
            <a:off x="6948488" y="1349375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omic Sans MS" pitchFamily="66" charset="0"/>
                <a:ea typeface="宋体" pitchFamily="2" charset="-122"/>
              </a:rPr>
              <a:t>100 km</a:t>
            </a:r>
          </a:p>
        </p:txBody>
      </p:sp>
      <p:sp>
        <p:nvSpPr>
          <p:cNvPr id="75795" name="Line 37"/>
          <p:cNvSpPr>
            <a:spLocks noChangeShapeType="1"/>
          </p:cNvSpPr>
          <p:nvPr/>
        </p:nvSpPr>
        <p:spPr bwMode="auto">
          <a:xfrm>
            <a:off x="8027988" y="1549400"/>
            <a:ext cx="277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5796" name="Picture 38" descr="MCj0398517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2325688" y="1481138"/>
            <a:ext cx="7493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97" name="Picture 40" descr="MCj0398517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562100" y="1460500"/>
            <a:ext cx="7493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98" name="Picture 41" descr="MCj0398517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295275" y="1455738"/>
            <a:ext cx="7493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68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9B0276EF-CF8F-4F28-A3DA-630F5229A486}" type="slidenum">
              <a:rPr lang="en-US" altLang="zh-CN" smtClean="0"/>
              <a:pPr/>
              <a:t>59</a:t>
            </a:fld>
            <a:endParaRPr lang="en-US" altLang="zh-CN" smtClean="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Caravan analogy (more)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1638" y="2930525"/>
            <a:ext cx="3941762" cy="3317875"/>
          </a:xfrm>
        </p:spPr>
        <p:txBody>
          <a:bodyPr/>
          <a:lstStyle/>
          <a:p>
            <a:r>
              <a:rPr lang="en-US" altLang="zh-CN" sz="2400" smtClean="0">
                <a:ea typeface="宋体" pitchFamily="2" charset="-122"/>
              </a:rPr>
              <a:t>Cars now “propagate” at </a:t>
            </a:r>
            <a:br>
              <a:rPr lang="en-US" altLang="zh-CN" sz="2400" smtClean="0">
                <a:ea typeface="宋体" pitchFamily="2" charset="-122"/>
              </a:rPr>
            </a:br>
            <a:r>
              <a:rPr lang="en-US" altLang="zh-CN" sz="2400" smtClean="0">
                <a:ea typeface="宋体" pitchFamily="2" charset="-122"/>
              </a:rPr>
              <a:t>1000 km/hr</a:t>
            </a:r>
          </a:p>
          <a:p>
            <a:r>
              <a:rPr lang="en-US" altLang="zh-CN" sz="2400" smtClean="0">
                <a:ea typeface="宋体" pitchFamily="2" charset="-122"/>
              </a:rPr>
              <a:t>Toll booth now takes 1 min to service a car</a:t>
            </a:r>
            <a:endParaRPr lang="en-US" altLang="zh-CN" sz="2400" smtClean="0">
              <a:solidFill>
                <a:schemeClr val="accent2"/>
              </a:solidFill>
              <a:ea typeface="宋体" pitchFamily="2" charset="-122"/>
            </a:endParaRPr>
          </a:p>
          <a:p>
            <a:r>
              <a:rPr lang="en-US" altLang="zh-CN" sz="2400" smtClean="0">
                <a:solidFill>
                  <a:srgbClr val="FF0000"/>
                </a:solidFill>
                <a:ea typeface="宋体" pitchFamily="2" charset="-122"/>
              </a:rPr>
              <a:t>Q:</a:t>
            </a:r>
            <a:r>
              <a:rPr lang="en-US" altLang="zh-CN" sz="240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400" smtClean="0">
                <a:solidFill>
                  <a:srgbClr val="FF0000"/>
                </a:solidFill>
                <a:ea typeface="宋体" pitchFamily="2" charset="-122"/>
              </a:rPr>
              <a:t>Will cars arrive to 2nd booth before all cars serviced at 1st booth?</a:t>
            </a:r>
            <a:endParaRPr lang="en-US" altLang="zh-CN" sz="2400" smtClean="0">
              <a:solidFill>
                <a:schemeClr val="accent2"/>
              </a:solidFill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400" smtClean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7680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2632075"/>
            <a:ext cx="4368800" cy="3365500"/>
          </a:xfrm>
        </p:spPr>
        <p:txBody>
          <a:bodyPr/>
          <a:lstStyle/>
          <a:p>
            <a:r>
              <a:rPr lang="en-US" altLang="zh-CN" sz="2400" smtClean="0">
                <a:solidFill>
                  <a:srgbClr val="FF0000"/>
                </a:solidFill>
                <a:ea typeface="宋体" pitchFamily="2" charset="-122"/>
              </a:rPr>
              <a:t>Yes!</a:t>
            </a:r>
            <a:r>
              <a:rPr lang="en-US" altLang="zh-CN" sz="2400" smtClean="0">
                <a:ea typeface="宋体" pitchFamily="2" charset="-122"/>
              </a:rPr>
              <a:t> After 7 min, 1st car at 2nd booth and 3 cars still at 1st booth.</a:t>
            </a:r>
          </a:p>
          <a:p>
            <a:r>
              <a:rPr lang="en-US" altLang="zh-CN" sz="2400" smtClean="0">
                <a:solidFill>
                  <a:schemeClr val="accent2"/>
                </a:solidFill>
                <a:ea typeface="宋体" pitchFamily="2" charset="-122"/>
              </a:rPr>
              <a:t>1st bit of packet can arrive at 2nd router before packet is fully transmitted at 1st router!</a:t>
            </a:r>
            <a:endParaRPr lang="en-US" altLang="zh-CN" sz="2400" smtClean="0">
              <a:ea typeface="宋体" pitchFamily="2" charset="-122"/>
            </a:endParaRPr>
          </a:p>
          <a:p>
            <a:pPr lvl="1"/>
            <a:r>
              <a:rPr lang="en-US" altLang="zh-CN" sz="2000" smtClean="0">
                <a:solidFill>
                  <a:schemeClr val="accent2"/>
                </a:solidFill>
                <a:ea typeface="宋体" pitchFamily="2" charset="-122"/>
              </a:rPr>
              <a:t>See Ethernet applet at AWL Web site</a:t>
            </a:r>
            <a:endParaRPr lang="en-US" altLang="zh-CN" sz="2000" smtClean="0">
              <a:ea typeface="宋体" pitchFamily="2" charset="-122"/>
            </a:endParaRPr>
          </a:p>
        </p:txBody>
      </p:sp>
      <p:grpSp>
        <p:nvGrpSpPr>
          <p:cNvPr id="76807" name="Group 5"/>
          <p:cNvGrpSpPr>
            <a:grpSpLocks/>
          </p:cNvGrpSpPr>
          <p:nvPr/>
        </p:nvGrpSpPr>
        <p:grpSpPr bwMode="auto">
          <a:xfrm>
            <a:off x="5588000" y="1239838"/>
            <a:ext cx="866775" cy="1392237"/>
            <a:chOff x="1342" y="938"/>
            <a:chExt cx="546" cy="877"/>
          </a:xfrm>
        </p:grpSpPr>
        <p:sp>
          <p:nvSpPr>
            <p:cNvPr id="76825" name="Rectangle 6"/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6826" name="Text Box 7"/>
            <p:cNvSpPr txBox="1">
              <a:spLocks noChangeArrowheads="1"/>
            </p:cNvSpPr>
            <p:nvPr/>
          </p:nvSpPr>
          <p:spPr bwMode="auto">
            <a:xfrm>
              <a:off x="1342" y="1373"/>
              <a:ext cx="54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latin typeface="Comic Sans MS" pitchFamily="66" charset="0"/>
                  <a:ea typeface="宋体" pitchFamily="2" charset="-122"/>
                </a:rPr>
                <a:t>toll </a:t>
              </a:r>
            </a:p>
            <a:p>
              <a:pPr algn="ctr"/>
              <a:r>
                <a:rPr lang="en-US" altLang="zh-CN" sz="2000">
                  <a:latin typeface="Comic Sans MS" pitchFamily="66" charset="0"/>
                  <a:ea typeface="宋体" pitchFamily="2" charset="-122"/>
                </a:rPr>
                <a:t>booth</a:t>
              </a:r>
            </a:p>
          </p:txBody>
        </p:sp>
      </p:grpSp>
      <p:grpSp>
        <p:nvGrpSpPr>
          <p:cNvPr id="76808" name="Group 8"/>
          <p:cNvGrpSpPr>
            <a:grpSpLocks/>
          </p:cNvGrpSpPr>
          <p:nvPr/>
        </p:nvGrpSpPr>
        <p:grpSpPr bwMode="auto">
          <a:xfrm>
            <a:off x="2735263" y="1239838"/>
            <a:ext cx="866775" cy="1392237"/>
            <a:chOff x="1342" y="938"/>
            <a:chExt cx="546" cy="877"/>
          </a:xfrm>
        </p:grpSpPr>
        <p:sp>
          <p:nvSpPr>
            <p:cNvPr id="76823" name="Rectangle 9"/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6824" name="Text Box 10"/>
            <p:cNvSpPr txBox="1">
              <a:spLocks noChangeArrowheads="1"/>
            </p:cNvSpPr>
            <p:nvPr/>
          </p:nvSpPr>
          <p:spPr bwMode="auto">
            <a:xfrm>
              <a:off x="1342" y="1373"/>
              <a:ext cx="54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latin typeface="Comic Sans MS" pitchFamily="66" charset="0"/>
                  <a:ea typeface="宋体" pitchFamily="2" charset="-122"/>
                </a:rPr>
                <a:t>toll </a:t>
              </a:r>
            </a:p>
            <a:p>
              <a:pPr algn="ctr"/>
              <a:r>
                <a:rPr lang="en-US" altLang="zh-CN" sz="2000">
                  <a:latin typeface="Comic Sans MS" pitchFamily="66" charset="0"/>
                  <a:ea typeface="宋体" pitchFamily="2" charset="-122"/>
                </a:rPr>
                <a:t>booth</a:t>
              </a:r>
            </a:p>
          </p:txBody>
        </p:sp>
      </p:grpSp>
      <p:sp>
        <p:nvSpPr>
          <p:cNvPr id="76809" name="AutoShape 29"/>
          <p:cNvSpPr>
            <a:spLocks/>
          </p:cNvSpPr>
          <p:nvPr/>
        </p:nvSpPr>
        <p:spPr bwMode="auto">
          <a:xfrm rot="-5400000">
            <a:off x="1605756" y="488157"/>
            <a:ext cx="79375" cy="2767012"/>
          </a:xfrm>
          <a:prstGeom prst="leftBrace">
            <a:avLst>
              <a:gd name="adj1" fmla="val 290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6810" name="Text Box 30"/>
          <p:cNvSpPr txBox="1">
            <a:spLocks noChangeArrowheads="1"/>
          </p:cNvSpPr>
          <p:nvPr/>
        </p:nvSpPr>
        <p:spPr bwMode="auto">
          <a:xfrm>
            <a:off x="1152525" y="1808163"/>
            <a:ext cx="11414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Comic Sans MS" pitchFamily="66" charset="0"/>
                <a:ea typeface="宋体" pitchFamily="2" charset="-122"/>
              </a:rPr>
              <a:t>ten-car </a:t>
            </a:r>
          </a:p>
          <a:p>
            <a:r>
              <a:rPr lang="en-US" altLang="zh-CN" sz="2000">
                <a:latin typeface="Comic Sans MS" pitchFamily="66" charset="0"/>
                <a:ea typeface="宋体" pitchFamily="2" charset="-122"/>
              </a:rPr>
              <a:t>caravan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76811" name="Line 31"/>
          <p:cNvSpPr>
            <a:spLocks noChangeShapeType="1"/>
          </p:cNvSpPr>
          <p:nvPr/>
        </p:nvSpPr>
        <p:spPr bwMode="auto">
          <a:xfrm flipH="1">
            <a:off x="3168650" y="1549400"/>
            <a:ext cx="823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2" name="Line 32"/>
          <p:cNvSpPr>
            <a:spLocks noChangeShapeType="1"/>
          </p:cNvSpPr>
          <p:nvPr/>
        </p:nvSpPr>
        <p:spPr bwMode="auto">
          <a:xfrm>
            <a:off x="5072063" y="1549400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3" name="Text Box 33"/>
          <p:cNvSpPr txBox="1">
            <a:spLocks noChangeArrowheads="1"/>
          </p:cNvSpPr>
          <p:nvPr/>
        </p:nvSpPr>
        <p:spPr bwMode="auto">
          <a:xfrm>
            <a:off x="3992563" y="1349375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omic Sans MS" pitchFamily="66" charset="0"/>
                <a:ea typeface="宋体" pitchFamily="2" charset="-122"/>
              </a:rPr>
              <a:t>100 km</a:t>
            </a:r>
          </a:p>
        </p:txBody>
      </p:sp>
      <p:sp>
        <p:nvSpPr>
          <p:cNvPr id="76814" name="Line 34"/>
          <p:cNvSpPr>
            <a:spLocks noChangeShapeType="1"/>
          </p:cNvSpPr>
          <p:nvPr/>
        </p:nvSpPr>
        <p:spPr bwMode="auto">
          <a:xfrm flipH="1">
            <a:off x="6021388" y="1549400"/>
            <a:ext cx="92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5" name="Text Box 35"/>
          <p:cNvSpPr txBox="1">
            <a:spLocks noChangeArrowheads="1"/>
          </p:cNvSpPr>
          <p:nvPr/>
        </p:nvSpPr>
        <p:spPr bwMode="auto">
          <a:xfrm>
            <a:off x="6948488" y="1349375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omic Sans MS" pitchFamily="66" charset="0"/>
                <a:ea typeface="宋体" pitchFamily="2" charset="-122"/>
              </a:rPr>
              <a:t>100 km</a:t>
            </a:r>
          </a:p>
        </p:txBody>
      </p:sp>
      <p:sp>
        <p:nvSpPr>
          <p:cNvPr id="76816" name="Line 36"/>
          <p:cNvSpPr>
            <a:spLocks noChangeShapeType="1"/>
          </p:cNvSpPr>
          <p:nvPr/>
        </p:nvSpPr>
        <p:spPr bwMode="auto">
          <a:xfrm>
            <a:off x="8027988" y="1549400"/>
            <a:ext cx="277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7" name="Oval 37"/>
          <p:cNvSpPr>
            <a:spLocks noChangeArrowheads="1"/>
          </p:cNvSpPr>
          <p:nvPr/>
        </p:nvSpPr>
        <p:spPr bwMode="auto">
          <a:xfrm>
            <a:off x="1077913" y="1549400"/>
            <a:ext cx="74612" cy="7461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6818" name="Oval 38"/>
          <p:cNvSpPr>
            <a:spLocks noChangeArrowheads="1"/>
          </p:cNvSpPr>
          <p:nvPr/>
        </p:nvSpPr>
        <p:spPr bwMode="auto">
          <a:xfrm>
            <a:off x="1230313" y="1549400"/>
            <a:ext cx="74612" cy="7461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6819" name="Oval 39"/>
          <p:cNvSpPr>
            <a:spLocks noChangeArrowheads="1"/>
          </p:cNvSpPr>
          <p:nvPr/>
        </p:nvSpPr>
        <p:spPr bwMode="auto">
          <a:xfrm>
            <a:off x="1454150" y="1549400"/>
            <a:ext cx="74613" cy="7461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76820" name="Picture 40" descr="MCj0398517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2325688" y="1481138"/>
            <a:ext cx="7493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21" name="Picture 41" descr="MCj0398517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562100" y="1460500"/>
            <a:ext cx="7493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22" name="Picture 42" descr="MCj0398517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295275" y="1455738"/>
            <a:ext cx="7493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ECC2CC26-D30F-4017-9015-F363597F541D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oadmap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07375" cy="4648200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宋体" pitchFamily="2" charset="-122"/>
              </a:rPr>
              <a:t>1.1 What </a:t>
            </a:r>
            <a:r>
              <a:rPr lang="en-US" altLang="zh-CN" sz="2800" i="1" dirty="0" smtClean="0">
                <a:solidFill>
                  <a:srgbClr val="FF0000"/>
                </a:solidFill>
                <a:ea typeface="宋体" pitchFamily="2" charset="-122"/>
              </a:rPr>
              <a:t>is</a:t>
            </a:r>
            <a:r>
              <a:rPr lang="en-US" altLang="zh-CN" sz="2800" dirty="0" smtClean="0">
                <a:solidFill>
                  <a:srgbClr val="FF0000"/>
                </a:solidFill>
                <a:ea typeface="宋体" pitchFamily="2" charset="-122"/>
              </a:rPr>
              <a:t> the computer network?</a:t>
            </a:r>
          </a:p>
          <a:p>
            <a:pPr lvl="1">
              <a:buNone/>
            </a:pPr>
            <a:r>
              <a:rPr lang="en-US" altLang="zh-CN" sz="2800" dirty="0" smtClean="0">
                <a:ea typeface="宋体" pitchFamily="2" charset="-122"/>
              </a:rPr>
              <a:t>1.2 </a:t>
            </a:r>
            <a:r>
              <a:rPr lang="en-US" altLang="zh-CN" sz="2800" dirty="0">
                <a:ea typeface="宋体" pitchFamily="2" charset="-122"/>
              </a:rPr>
              <a:t>Network edge</a:t>
            </a:r>
          </a:p>
          <a:p>
            <a:pPr lvl="1">
              <a:buNone/>
            </a:pPr>
            <a:r>
              <a:rPr lang="en-US" altLang="zh-CN" sz="2800" dirty="0">
                <a:ea typeface="宋体" pitchFamily="2" charset="-122"/>
              </a:rPr>
              <a:t>1.3 Network core</a:t>
            </a:r>
          </a:p>
          <a:p>
            <a:pPr lvl="1">
              <a:buNone/>
            </a:pPr>
            <a:r>
              <a:rPr lang="en-US" altLang="zh-CN" sz="2800" dirty="0">
                <a:ea typeface="宋体" pitchFamily="2" charset="-122"/>
              </a:rPr>
              <a:t>1.4 Network access and physical media</a:t>
            </a:r>
          </a:p>
          <a:p>
            <a:pPr lvl="1">
              <a:buNone/>
            </a:pPr>
            <a:r>
              <a:rPr lang="en-US" altLang="zh-CN" sz="2800" dirty="0">
                <a:ea typeface="宋体" pitchFamily="2" charset="-122"/>
              </a:rPr>
              <a:t>1.5 Internet structure and ISPs</a:t>
            </a:r>
          </a:p>
          <a:p>
            <a:pPr lvl="1">
              <a:buNone/>
            </a:pPr>
            <a:r>
              <a:rPr lang="en-US" altLang="zh-CN" sz="2800" dirty="0">
                <a:ea typeface="宋体" pitchFamily="2" charset="-122"/>
              </a:rPr>
              <a:t>1.6 Delay &amp; loss in packet-switched networks</a:t>
            </a:r>
          </a:p>
          <a:p>
            <a:pPr lvl="1">
              <a:buNone/>
            </a:pPr>
            <a:r>
              <a:rPr lang="en-US" altLang="zh-CN" sz="2800" dirty="0">
                <a:ea typeface="宋体" pitchFamily="2" charset="-122"/>
              </a:rPr>
              <a:t>1.7 Protocol layers, service models</a:t>
            </a:r>
          </a:p>
          <a:p>
            <a:pPr lvl="1">
              <a:buNone/>
            </a:pPr>
            <a:r>
              <a:rPr lang="en-US" altLang="zh-CN" sz="2800" dirty="0">
                <a:ea typeface="宋体" pitchFamily="2" charset="-122"/>
              </a:rPr>
              <a:t>1.8 History</a:t>
            </a:r>
          </a:p>
          <a:p>
            <a:pPr lvl="1">
              <a:buFont typeface="Wingdings" pitchFamily="2" charset="2"/>
              <a:buNone/>
            </a:pPr>
            <a:endParaRPr lang="en-US" altLang="zh-CN" sz="2800" dirty="0" smtClean="0">
              <a:ea typeface="宋体" pitchFamily="2" charset="-122"/>
            </a:endParaRPr>
          </a:p>
          <a:p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33F1CD4C-E79D-476E-94F8-0AD9568DA785}" type="slidenum">
              <a:rPr lang="en-US" altLang="zh-CN" smtClean="0"/>
              <a:pPr/>
              <a:t>60</a:t>
            </a:fld>
            <a:endParaRPr lang="en-US" altLang="zh-CN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Nodal delay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547938"/>
            <a:ext cx="7772400" cy="3700462"/>
          </a:xfrm>
        </p:spPr>
        <p:txBody>
          <a:bodyPr/>
          <a:lstStyle/>
          <a:p>
            <a:r>
              <a:rPr lang="en-US" altLang="zh-CN" sz="2400" smtClean="0">
                <a:ea typeface="宋体" pitchFamily="2" charset="-122"/>
              </a:rPr>
              <a:t>d</a:t>
            </a:r>
            <a:r>
              <a:rPr lang="en-US" altLang="zh-CN" sz="2400" baseline="-25000" smtClean="0">
                <a:ea typeface="宋体" pitchFamily="2" charset="-122"/>
              </a:rPr>
              <a:t>proc</a:t>
            </a:r>
            <a:r>
              <a:rPr lang="en-US" altLang="zh-CN" sz="2400" smtClean="0">
                <a:ea typeface="宋体" pitchFamily="2" charset="-122"/>
              </a:rPr>
              <a:t> = processing delay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typically a few microsecs or less</a:t>
            </a:r>
          </a:p>
          <a:p>
            <a:r>
              <a:rPr lang="en-US" altLang="zh-CN" sz="2400" smtClean="0">
                <a:ea typeface="宋体" pitchFamily="2" charset="-122"/>
              </a:rPr>
              <a:t>d</a:t>
            </a:r>
            <a:r>
              <a:rPr lang="en-US" altLang="zh-CN" sz="2400" baseline="-25000" smtClean="0">
                <a:ea typeface="宋体" pitchFamily="2" charset="-122"/>
              </a:rPr>
              <a:t>queue</a:t>
            </a:r>
            <a:r>
              <a:rPr lang="en-US" altLang="zh-CN" sz="2400" smtClean="0">
                <a:ea typeface="宋体" pitchFamily="2" charset="-122"/>
              </a:rPr>
              <a:t> = queuing delay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depends on congestion</a:t>
            </a:r>
          </a:p>
          <a:p>
            <a:r>
              <a:rPr lang="en-US" altLang="zh-CN" sz="2400" smtClean="0">
                <a:ea typeface="宋体" pitchFamily="2" charset="-122"/>
              </a:rPr>
              <a:t>d</a:t>
            </a:r>
            <a:r>
              <a:rPr lang="en-US" altLang="zh-CN" sz="2400" baseline="-25000" smtClean="0">
                <a:ea typeface="宋体" pitchFamily="2" charset="-122"/>
              </a:rPr>
              <a:t>trans</a:t>
            </a:r>
            <a:r>
              <a:rPr lang="en-US" altLang="zh-CN" sz="2400" smtClean="0">
                <a:ea typeface="宋体" pitchFamily="2" charset="-122"/>
              </a:rPr>
              <a:t> = transmission delay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= L/R, significant for low-speed links</a:t>
            </a:r>
          </a:p>
          <a:p>
            <a:r>
              <a:rPr lang="en-US" altLang="zh-CN" sz="2400" smtClean="0">
                <a:ea typeface="宋体" pitchFamily="2" charset="-122"/>
              </a:rPr>
              <a:t>d</a:t>
            </a:r>
            <a:r>
              <a:rPr lang="en-US" altLang="zh-CN" sz="2400" baseline="-25000" smtClean="0">
                <a:ea typeface="宋体" pitchFamily="2" charset="-122"/>
              </a:rPr>
              <a:t>prop</a:t>
            </a:r>
            <a:r>
              <a:rPr lang="en-US" altLang="zh-CN" sz="2400" smtClean="0">
                <a:ea typeface="宋体" pitchFamily="2" charset="-122"/>
              </a:rPr>
              <a:t> = propagation delay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a few microsecs to hundreds of msecs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1887538" y="1371600"/>
          <a:ext cx="53149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4" imgW="2006280" imgH="241200" progId="Equation.3">
                  <p:embed/>
                </p:oleObj>
              </mc:Choice>
              <mc:Fallback>
                <p:oleObj name="Equation" r:id="rId4" imgW="20062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1371600"/>
                        <a:ext cx="5314950" cy="635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78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57BCB907-C453-40F4-A581-F5F244429418}" type="slidenum">
              <a:rPr lang="en-US" altLang="zh-CN" smtClean="0"/>
              <a:pPr/>
              <a:t>61</a:t>
            </a:fld>
            <a:endParaRPr lang="en-US" altLang="zh-CN" smtClean="0"/>
          </a:p>
        </p:txBody>
      </p:sp>
      <p:pic>
        <p:nvPicPr>
          <p:cNvPr id="77828" name="Picture 60" descr="queueDela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1450" y="1290638"/>
            <a:ext cx="5162550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284163"/>
            <a:ext cx="7772400" cy="1143000"/>
          </a:xfrm>
        </p:spPr>
        <p:txBody>
          <a:bodyPr/>
          <a:lstStyle/>
          <a:p>
            <a:r>
              <a:rPr lang="en-US" altLang="zh-CN" sz="36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Queueing delay (revisited)</a:t>
            </a:r>
            <a:endParaRPr lang="en-US" altLang="zh-CN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638300"/>
            <a:ext cx="3810000" cy="1781175"/>
          </a:xfrm>
        </p:spPr>
        <p:txBody>
          <a:bodyPr/>
          <a:lstStyle/>
          <a:p>
            <a:r>
              <a:rPr lang="en-US" altLang="zh-CN" sz="2400" smtClean="0">
                <a:ea typeface="宋体" pitchFamily="2" charset="-122"/>
              </a:rPr>
              <a:t>R=link bandwidth (bps)</a:t>
            </a:r>
          </a:p>
          <a:p>
            <a:r>
              <a:rPr lang="en-US" altLang="zh-CN" sz="2400" smtClean="0">
                <a:ea typeface="宋体" pitchFamily="2" charset="-122"/>
              </a:rPr>
              <a:t>L=packet length (bits)</a:t>
            </a:r>
          </a:p>
          <a:p>
            <a:r>
              <a:rPr lang="en-US" altLang="zh-CN" sz="2400" smtClean="0">
                <a:ea typeface="宋体" pitchFamily="2" charset="-122"/>
              </a:rPr>
              <a:t>a=average packet arrival rate</a:t>
            </a:r>
          </a:p>
        </p:txBody>
      </p:sp>
      <p:sp>
        <p:nvSpPr>
          <p:cNvPr id="77831" name="Rectangle 61"/>
          <p:cNvSpPr>
            <a:spLocks noChangeArrowheads="1"/>
          </p:cNvSpPr>
          <p:nvPr/>
        </p:nvSpPr>
        <p:spPr bwMode="auto">
          <a:xfrm>
            <a:off x="714375" y="3552825"/>
            <a:ext cx="3810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traffic intensity = La/R</a:t>
            </a:r>
          </a:p>
        </p:txBody>
      </p:sp>
      <p:sp>
        <p:nvSpPr>
          <p:cNvPr id="77832" name="Rectangle 62"/>
          <p:cNvSpPr>
            <a:spLocks noChangeArrowheads="1"/>
          </p:cNvSpPr>
          <p:nvPr/>
        </p:nvSpPr>
        <p:spPr bwMode="auto">
          <a:xfrm>
            <a:off x="571500" y="4448175"/>
            <a:ext cx="69723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La/R ~ 0: average queueing delay small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La/R -&gt; 1: delays become large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La/R &gt; 1: more “work” arriving than can be serviced, average delay infinite!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endParaRPr lang="zh-CN" altLang="en-US"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4F5C2DDE-4005-4BFB-8C7C-62F11930980B}" type="slidenum">
              <a:rPr lang="en-US" altLang="zh-CN" smtClean="0"/>
              <a:pPr/>
              <a:t>62</a:t>
            </a:fld>
            <a:endParaRPr lang="en-US" altLang="zh-CN" smtClean="0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sz="36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Real” Internet delays and routes</a:t>
            </a:r>
          </a:p>
        </p:txBody>
      </p:sp>
      <p:sp>
        <p:nvSpPr>
          <p:cNvPr id="1639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098800"/>
          </a:xfrm>
        </p:spPr>
        <p:txBody>
          <a:bodyPr/>
          <a:lstStyle/>
          <a:p>
            <a:r>
              <a:rPr lang="en-US" altLang="zh-CN" sz="2400" smtClean="0">
                <a:ea typeface="宋体" pitchFamily="2" charset="-122"/>
              </a:rPr>
              <a:t>What do “real” Internet delay &amp; loss look like? </a:t>
            </a:r>
          </a:p>
          <a:p>
            <a:r>
              <a:rPr lang="en-US" altLang="zh-CN" sz="2400" b="1" u="sng" smtClean="0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Traceroute</a:t>
            </a:r>
            <a:r>
              <a:rPr lang="en-US" altLang="zh-CN" sz="2400" u="sng" smtClean="0">
                <a:solidFill>
                  <a:srgbClr val="FF0000"/>
                </a:solidFill>
                <a:ea typeface="宋体" pitchFamily="2" charset="-122"/>
              </a:rPr>
              <a:t> program:</a:t>
            </a:r>
            <a:r>
              <a:rPr lang="en-US" altLang="zh-CN" sz="2400" smtClean="0">
                <a:ea typeface="宋体" pitchFamily="2" charset="-122"/>
              </a:rPr>
              <a:t> provides delay measurement from source to router along end-end Internet path towards destination.  For all </a:t>
            </a:r>
            <a:r>
              <a:rPr lang="en-US" altLang="zh-CN" sz="2400" i="1" smtClean="0">
                <a:ea typeface="宋体" pitchFamily="2" charset="-122"/>
              </a:rPr>
              <a:t>i: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sends three packets that will reach router </a:t>
            </a:r>
            <a:r>
              <a:rPr lang="en-US" altLang="zh-CN" sz="2000" i="1" smtClean="0">
                <a:ea typeface="宋体" pitchFamily="2" charset="-122"/>
              </a:rPr>
              <a:t>i</a:t>
            </a:r>
            <a:r>
              <a:rPr lang="en-US" altLang="zh-CN" sz="2000" smtClean="0">
                <a:ea typeface="宋体" pitchFamily="2" charset="-122"/>
              </a:rPr>
              <a:t> on path towards destination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router </a:t>
            </a:r>
            <a:r>
              <a:rPr lang="en-US" altLang="zh-CN" sz="2000" i="1" smtClean="0">
                <a:ea typeface="宋体" pitchFamily="2" charset="-122"/>
              </a:rPr>
              <a:t>i</a:t>
            </a:r>
            <a:r>
              <a:rPr lang="en-US" altLang="zh-CN" sz="2000" smtClean="0">
                <a:ea typeface="宋体" pitchFamily="2" charset="-122"/>
              </a:rPr>
              <a:t> will return packets to sender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sender times interval between transmission and reply.</a:t>
            </a:r>
            <a:endParaRPr lang="en-US" altLang="zh-CN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graphicFrame>
        <p:nvGraphicFramePr>
          <p:cNvPr id="16386" name="Object 11"/>
          <p:cNvGraphicFramePr>
            <a:graphicFrameLocks noChangeAspect="1"/>
          </p:cNvGraphicFramePr>
          <p:nvPr/>
        </p:nvGraphicFramePr>
        <p:xfrm>
          <a:off x="984250" y="5078413"/>
          <a:ext cx="4159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5078413"/>
                        <a:ext cx="415925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Line 38"/>
          <p:cNvSpPr>
            <a:spLocks noChangeShapeType="1"/>
          </p:cNvSpPr>
          <p:nvPr/>
        </p:nvSpPr>
        <p:spPr bwMode="auto">
          <a:xfrm>
            <a:off x="1285875" y="531971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Line 105"/>
          <p:cNvSpPr>
            <a:spLocks noChangeShapeType="1"/>
          </p:cNvSpPr>
          <p:nvPr/>
        </p:nvSpPr>
        <p:spPr bwMode="auto">
          <a:xfrm flipV="1">
            <a:off x="2079625" y="537051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Line 106"/>
          <p:cNvSpPr>
            <a:spLocks noChangeShapeType="1"/>
          </p:cNvSpPr>
          <p:nvPr/>
        </p:nvSpPr>
        <p:spPr bwMode="auto">
          <a:xfrm>
            <a:off x="3014663" y="53546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5" name="Line 108"/>
          <p:cNvSpPr>
            <a:spLocks noChangeShapeType="1"/>
          </p:cNvSpPr>
          <p:nvPr/>
        </p:nvSpPr>
        <p:spPr bwMode="auto">
          <a:xfrm flipH="1">
            <a:off x="2776538" y="508635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6" name="Line 113"/>
          <p:cNvSpPr>
            <a:spLocks noChangeShapeType="1"/>
          </p:cNvSpPr>
          <p:nvPr/>
        </p:nvSpPr>
        <p:spPr bwMode="auto">
          <a:xfrm flipH="1">
            <a:off x="3990975" y="5414963"/>
            <a:ext cx="62071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397" name="Group 144"/>
          <p:cNvGrpSpPr>
            <a:grpSpLocks/>
          </p:cNvGrpSpPr>
          <p:nvPr/>
        </p:nvGrpSpPr>
        <p:grpSpPr bwMode="auto">
          <a:xfrm>
            <a:off x="1560513" y="5467350"/>
            <a:ext cx="501650" cy="233363"/>
            <a:chOff x="3600" y="219"/>
            <a:chExt cx="360" cy="175"/>
          </a:xfrm>
        </p:grpSpPr>
        <p:sp>
          <p:nvSpPr>
            <p:cNvPr id="16466" name="Oval 14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467" name="Line 14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8" name="Line 14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9" name="Rectangle 14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470" name="Oval 14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6471" name="Group 15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6476" name="Line 1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77" name="Line 1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78" name="Line 1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72" name="Group 15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6473" name="Line 1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74" name="Line 1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75" name="Line 1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6398" name="Group 158"/>
          <p:cNvGrpSpPr>
            <a:grpSpLocks/>
          </p:cNvGrpSpPr>
          <p:nvPr/>
        </p:nvGrpSpPr>
        <p:grpSpPr bwMode="auto">
          <a:xfrm>
            <a:off x="2513013" y="5238750"/>
            <a:ext cx="501650" cy="233363"/>
            <a:chOff x="3600" y="219"/>
            <a:chExt cx="360" cy="175"/>
          </a:xfrm>
        </p:grpSpPr>
        <p:sp>
          <p:nvSpPr>
            <p:cNvPr id="16453" name="Oval 15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454" name="Line 16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5" name="Line 16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6" name="Rectangle 16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457" name="Oval 16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6458" name="Group 16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6463" name="Line 1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64" name="Line 1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65" name="Line 1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59" name="Group 16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6460" name="Line 1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61" name="Line 1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62" name="Line 1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6399" name="Group 186"/>
          <p:cNvGrpSpPr>
            <a:grpSpLocks/>
          </p:cNvGrpSpPr>
          <p:nvPr/>
        </p:nvGrpSpPr>
        <p:grpSpPr bwMode="auto">
          <a:xfrm>
            <a:off x="3500438" y="5446713"/>
            <a:ext cx="500062" cy="233362"/>
            <a:chOff x="3600" y="219"/>
            <a:chExt cx="360" cy="175"/>
          </a:xfrm>
        </p:grpSpPr>
        <p:sp>
          <p:nvSpPr>
            <p:cNvPr id="16440" name="Oval 18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441" name="Line 18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2" name="Line 18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3" name="Rectangle 19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444" name="Oval 19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6445" name="Group 19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6450" name="Line 1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51" name="Line 1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52" name="Line 1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46" name="Group 19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6447" name="Line 19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48" name="Line 19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49" name="Line 19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6400" name="Line 260"/>
          <p:cNvSpPr>
            <a:spLocks noChangeShapeType="1"/>
          </p:cNvSpPr>
          <p:nvPr/>
        </p:nvSpPr>
        <p:spPr bwMode="auto">
          <a:xfrm>
            <a:off x="5110163" y="53800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1" name="Line 261"/>
          <p:cNvSpPr>
            <a:spLocks noChangeShapeType="1"/>
          </p:cNvSpPr>
          <p:nvPr/>
        </p:nvSpPr>
        <p:spPr bwMode="auto">
          <a:xfrm flipH="1">
            <a:off x="6048375" y="5326063"/>
            <a:ext cx="557213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402" name="Group 262"/>
          <p:cNvGrpSpPr>
            <a:grpSpLocks/>
          </p:cNvGrpSpPr>
          <p:nvPr/>
        </p:nvGrpSpPr>
        <p:grpSpPr bwMode="auto">
          <a:xfrm>
            <a:off x="4608513" y="5264150"/>
            <a:ext cx="501650" cy="233363"/>
            <a:chOff x="3600" y="219"/>
            <a:chExt cx="360" cy="175"/>
          </a:xfrm>
        </p:grpSpPr>
        <p:sp>
          <p:nvSpPr>
            <p:cNvPr id="16427" name="Oval 26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428" name="Line 26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9" name="Line 26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0" name="Rectangle 26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431" name="Oval 26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6432" name="Group 26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6437" name="Line 2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38" name="Line 2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39" name="Line 2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33" name="Group 27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6434" name="Line 2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35" name="Line 2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36" name="Line 2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6403" name="Group 276"/>
          <p:cNvGrpSpPr>
            <a:grpSpLocks/>
          </p:cNvGrpSpPr>
          <p:nvPr/>
        </p:nvGrpSpPr>
        <p:grpSpPr bwMode="auto">
          <a:xfrm>
            <a:off x="5595938" y="5472113"/>
            <a:ext cx="500062" cy="233362"/>
            <a:chOff x="3600" y="219"/>
            <a:chExt cx="360" cy="175"/>
          </a:xfrm>
        </p:grpSpPr>
        <p:sp>
          <p:nvSpPr>
            <p:cNvPr id="16414" name="Oval 27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415" name="Line 27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6" name="Line 27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7" name="Rectangle 28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418" name="Oval 28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6419" name="Group 28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6424" name="Line 28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5" name="Line 28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6" name="Line 28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20" name="Group 28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6421" name="Line 28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2" name="Line 28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3" name="Line 28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6387" name="Object 290"/>
          <p:cNvGraphicFramePr>
            <a:graphicFrameLocks noChangeAspect="1"/>
          </p:cNvGraphicFramePr>
          <p:nvPr/>
        </p:nvGraphicFramePr>
        <p:xfrm>
          <a:off x="6597650" y="5180013"/>
          <a:ext cx="4159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Object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50" y="5180013"/>
                        <a:ext cx="415925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Line 291"/>
          <p:cNvSpPr>
            <a:spLocks noChangeShapeType="1"/>
          </p:cNvSpPr>
          <p:nvPr/>
        </p:nvSpPr>
        <p:spPr bwMode="auto">
          <a:xfrm>
            <a:off x="2744788" y="548640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5" name="Line 292"/>
          <p:cNvSpPr>
            <a:spLocks noChangeShapeType="1"/>
          </p:cNvSpPr>
          <p:nvPr/>
        </p:nvSpPr>
        <p:spPr bwMode="auto">
          <a:xfrm>
            <a:off x="4668838" y="507365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6" name="Line 294"/>
          <p:cNvSpPr>
            <a:spLocks noChangeShapeType="1"/>
          </p:cNvSpPr>
          <p:nvPr/>
        </p:nvSpPr>
        <p:spPr bwMode="auto">
          <a:xfrm flipH="1">
            <a:off x="3386138" y="567690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7" name="Line 295"/>
          <p:cNvSpPr>
            <a:spLocks noChangeShapeType="1"/>
          </p:cNvSpPr>
          <p:nvPr/>
        </p:nvSpPr>
        <p:spPr bwMode="auto">
          <a:xfrm>
            <a:off x="3741738" y="5181600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43" name="Freeform 299"/>
          <p:cNvSpPr>
            <a:spLocks/>
          </p:cNvSpPr>
          <p:nvPr/>
        </p:nvSpPr>
        <p:spPr bwMode="auto">
          <a:xfrm>
            <a:off x="1289050" y="5295900"/>
            <a:ext cx="419100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3244" name="Text Box 300"/>
          <p:cNvSpPr txBox="1">
            <a:spLocks noChangeArrowheads="1"/>
          </p:cNvSpPr>
          <p:nvPr/>
        </p:nvSpPr>
        <p:spPr bwMode="auto">
          <a:xfrm>
            <a:off x="1387475" y="5038725"/>
            <a:ext cx="1116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3 probes</a:t>
            </a:r>
          </a:p>
        </p:txBody>
      </p:sp>
      <p:sp>
        <p:nvSpPr>
          <p:cNvPr id="83245" name="Freeform 301"/>
          <p:cNvSpPr>
            <a:spLocks/>
          </p:cNvSpPr>
          <p:nvPr/>
        </p:nvSpPr>
        <p:spPr bwMode="auto">
          <a:xfrm>
            <a:off x="1282700" y="5219700"/>
            <a:ext cx="1346200" cy="474663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3246" name="Text Box 302"/>
          <p:cNvSpPr txBox="1">
            <a:spLocks noChangeArrowheads="1"/>
          </p:cNvSpPr>
          <p:nvPr/>
        </p:nvSpPr>
        <p:spPr bwMode="auto">
          <a:xfrm>
            <a:off x="1958975" y="5527675"/>
            <a:ext cx="1116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3 probes</a:t>
            </a:r>
          </a:p>
        </p:txBody>
      </p:sp>
      <p:sp>
        <p:nvSpPr>
          <p:cNvPr id="83247" name="Freeform 303"/>
          <p:cNvSpPr>
            <a:spLocks/>
          </p:cNvSpPr>
          <p:nvPr/>
        </p:nvSpPr>
        <p:spPr bwMode="auto">
          <a:xfrm>
            <a:off x="1276350" y="5273675"/>
            <a:ext cx="2247900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3248" name="Text Box 304"/>
          <p:cNvSpPr txBox="1">
            <a:spLocks noChangeArrowheads="1"/>
          </p:cNvSpPr>
          <p:nvPr/>
        </p:nvSpPr>
        <p:spPr bwMode="auto">
          <a:xfrm>
            <a:off x="3025775" y="5013325"/>
            <a:ext cx="1116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3 probes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43" grpId="0" animBg="1"/>
      <p:bldP spid="83244" grpId="0"/>
      <p:bldP spid="83245" grpId="0" animBg="1"/>
      <p:bldP spid="83246" grpId="0"/>
      <p:bldP spid="83247" grpId="0" animBg="1"/>
      <p:bldP spid="8324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88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51323F8D-E77E-4029-976E-857D9C666B32}" type="slidenum">
              <a:rPr lang="en-US" altLang="zh-CN" smtClean="0"/>
              <a:pPr/>
              <a:t>63</a:t>
            </a:fld>
            <a:endParaRPr lang="en-US" altLang="zh-CN" smtClean="0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sz="36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Real” Internet delays and routes</a:t>
            </a:r>
          </a:p>
        </p:txBody>
      </p:sp>
      <p:sp>
        <p:nvSpPr>
          <p:cNvPr id="78853" name="Text Box 4"/>
          <p:cNvSpPr txBox="1">
            <a:spLocks noChangeArrowheads="1"/>
          </p:cNvSpPr>
          <p:nvPr/>
        </p:nvSpPr>
        <p:spPr bwMode="auto">
          <a:xfrm>
            <a:off x="704850" y="2338388"/>
            <a:ext cx="8229600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80000"/>
              </a:lnSpc>
            </a:pPr>
            <a:r>
              <a:rPr lang="en-US" altLang="zh-CN" sz="1600">
                <a:latin typeface="Arial" charset="0"/>
                <a:ea typeface="宋体" pitchFamily="2" charset="-122"/>
              </a:rPr>
              <a:t>1  cs-gw (128.119.240.254)  1 ms  1 ms  2 ms</a:t>
            </a:r>
          </a:p>
          <a:p>
            <a:pPr marL="457200" indent="-457200">
              <a:lnSpc>
                <a:spcPct val="80000"/>
              </a:lnSpc>
            </a:pPr>
            <a:r>
              <a:rPr lang="en-US" altLang="zh-CN" sz="1600">
                <a:latin typeface="Arial" charset="0"/>
                <a:ea typeface="宋体" pitchFamily="2" charset="-122"/>
              </a:rPr>
              <a:t>2  border1-rt-fa5-1-0.gw.umass.edu (128.119.3.145)  1 ms  1 ms  2 ms</a:t>
            </a:r>
          </a:p>
          <a:p>
            <a:pPr marL="457200" indent="-457200">
              <a:lnSpc>
                <a:spcPct val="80000"/>
              </a:lnSpc>
            </a:pPr>
            <a:r>
              <a:rPr lang="en-US" altLang="zh-CN" sz="1600">
                <a:latin typeface="Arial" charset="0"/>
                <a:ea typeface="宋体" pitchFamily="2" charset="-122"/>
              </a:rPr>
              <a:t>3  cht-vbns.gw.umass.edu (128.119.3.130)  6 ms 5 ms 5 ms</a:t>
            </a:r>
          </a:p>
          <a:p>
            <a:pPr marL="457200" indent="-457200">
              <a:lnSpc>
                <a:spcPct val="80000"/>
              </a:lnSpc>
            </a:pPr>
            <a:r>
              <a:rPr lang="en-US" altLang="zh-CN" sz="1600">
                <a:latin typeface="Arial" charset="0"/>
                <a:ea typeface="宋体" pitchFamily="2" charset="-122"/>
              </a:rPr>
              <a:t>4  jn1-at1-0-0-19.wor.vbns.net (204.147.132.129)  16 ms 11 ms 13 ms </a:t>
            </a:r>
          </a:p>
          <a:p>
            <a:pPr marL="457200" indent="-457200">
              <a:lnSpc>
                <a:spcPct val="80000"/>
              </a:lnSpc>
            </a:pPr>
            <a:r>
              <a:rPr lang="en-US" altLang="zh-CN" sz="1600">
                <a:latin typeface="Arial" charset="0"/>
                <a:ea typeface="宋体" pitchFamily="2" charset="-122"/>
              </a:rPr>
              <a:t>5  jn1-so7-0-0-0.wae.vbns.net (204.147.136.136)  21 ms 18 ms 18 ms </a:t>
            </a:r>
          </a:p>
          <a:p>
            <a:pPr marL="457200" indent="-457200">
              <a:lnSpc>
                <a:spcPct val="80000"/>
              </a:lnSpc>
            </a:pPr>
            <a:r>
              <a:rPr lang="en-US" altLang="zh-CN" sz="1600">
                <a:latin typeface="Arial" charset="0"/>
                <a:ea typeface="宋体" pitchFamily="2" charset="-122"/>
              </a:rPr>
              <a:t>6  abilene-vbns.abilene.ucaid.edu (198.32.11.9)  22 ms  18 ms  22 ms</a:t>
            </a:r>
          </a:p>
          <a:p>
            <a:pPr marL="457200" indent="-457200">
              <a:lnSpc>
                <a:spcPct val="80000"/>
              </a:lnSpc>
            </a:pPr>
            <a:r>
              <a:rPr lang="en-US" altLang="zh-CN" sz="1600">
                <a:latin typeface="Arial" charset="0"/>
                <a:ea typeface="宋体" pitchFamily="2" charset="-122"/>
              </a:rPr>
              <a:t>7  nycm-wash.abilene.ucaid.edu (198.32.8.46)  22 ms  22 ms  22 ms</a:t>
            </a:r>
          </a:p>
          <a:p>
            <a:pPr marL="457200" indent="-457200">
              <a:lnSpc>
                <a:spcPct val="80000"/>
              </a:lnSpc>
            </a:pPr>
            <a:r>
              <a:rPr lang="en-US" altLang="zh-CN" sz="1600">
                <a:latin typeface="Arial" charset="0"/>
                <a:ea typeface="宋体" pitchFamily="2" charset="-122"/>
              </a:rPr>
              <a:t>8  62.40.103.253 (62.40.103.253)  104 ms 109 ms 106 ms</a:t>
            </a:r>
          </a:p>
          <a:p>
            <a:pPr marL="457200" indent="-457200">
              <a:lnSpc>
                <a:spcPct val="80000"/>
              </a:lnSpc>
            </a:pPr>
            <a:r>
              <a:rPr lang="en-US" altLang="zh-CN" sz="1600">
                <a:latin typeface="Arial" charset="0"/>
                <a:ea typeface="宋体" pitchFamily="2" charset="-122"/>
              </a:rPr>
              <a:t>9  de2-1.de1.de.geant.net (62.40.96.129)  109 ms 102 ms 104 ms</a:t>
            </a:r>
          </a:p>
          <a:p>
            <a:pPr marL="457200" indent="-457200">
              <a:lnSpc>
                <a:spcPct val="80000"/>
              </a:lnSpc>
            </a:pPr>
            <a:r>
              <a:rPr lang="en-US" altLang="zh-CN" sz="1600">
                <a:latin typeface="Arial" charset="0"/>
                <a:ea typeface="宋体" pitchFamily="2" charset="-122"/>
              </a:rPr>
              <a:t>10  de.fr1.fr.geant.net (62.40.96.50)  113 ms 121 ms 114 ms</a:t>
            </a:r>
          </a:p>
          <a:p>
            <a:pPr marL="457200" indent="-457200">
              <a:lnSpc>
                <a:spcPct val="80000"/>
              </a:lnSpc>
            </a:pPr>
            <a:r>
              <a:rPr lang="en-US" altLang="zh-CN" sz="1600">
                <a:latin typeface="Arial" charset="0"/>
                <a:ea typeface="宋体" pitchFamily="2" charset="-122"/>
              </a:rPr>
              <a:t>11  renater-gw.fr1.fr.geant.net (62.40.103.54)  112 ms  114 ms  112 ms</a:t>
            </a:r>
          </a:p>
          <a:p>
            <a:pPr marL="457200" indent="-457200">
              <a:lnSpc>
                <a:spcPct val="80000"/>
              </a:lnSpc>
            </a:pPr>
            <a:r>
              <a:rPr lang="en-US" altLang="zh-CN" sz="1600">
                <a:latin typeface="Arial" charset="0"/>
                <a:ea typeface="宋体" pitchFamily="2" charset="-122"/>
              </a:rPr>
              <a:t>12  nio-n2.cssi.renater.fr (193.51.206.13)  111 ms  114 ms  116 ms</a:t>
            </a:r>
          </a:p>
          <a:p>
            <a:pPr marL="457200" indent="-457200">
              <a:lnSpc>
                <a:spcPct val="80000"/>
              </a:lnSpc>
            </a:pPr>
            <a:r>
              <a:rPr lang="en-US" altLang="zh-CN" sz="1600">
                <a:latin typeface="Arial" charset="0"/>
                <a:ea typeface="宋体" pitchFamily="2" charset="-122"/>
              </a:rPr>
              <a:t>13  nice.cssi.renater.fr (195.220.98.102)  123 ms  125 ms  124 ms</a:t>
            </a:r>
          </a:p>
          <a:p>
            <a:pPr marL="457200" indent="-457200">
              <a:lnSpc>
                <a:spcPct val="80000"/>
              </a:lnSpc>
            </a:pPr>
            <a:r>
              <a:rPr lang="en-US" altLang="zh-CN" sz="1600">
                <a:latin typeface="Arial" charset="0"/>
                <a:ea typeface="宋体" pitchFamily="2" charset="-122"/>
              </a:rPr>
              <a:t>14  r3t2-nice.cssi.renater.fr (195.220.98.110)  126 ms  126 ms  124 ms</a:t>
            </a:r>
          </a:p>
          <a:p>
            <a:pPr marL="457200" indent="-457200">
              <a:lnSpc>
                <a:spcPct val="80000"/>
              </a:lnSpc>
            </a:pPr>
            <a:r>
              <a:rPr lang="en-US" altLang="zh-CN" sz="1600">
                <a:latin typeface="Arial" charset="0"/>
                <a:ea typeface="宋体" pitchFamily="2" charset="-122"/>
              </a:rPr>
              <a:t>15  eurecom-valbonne.r3t2.ft.net (193.48.50.54)  135 ms  128 ms  133 ms</a:t>
            </a:r>
          </a:p>
          <a:p>
            <a:pPr marL="457200" indent="-457200">
              <a:lnSpc>
                <a:spcPct val="80000"/>
              </a:lnSpc>
            </a:pPr>
            <a:r>
              <a:rPr lang="en-US" altLang="zh-CN" sz="1600">
                <a:latin typeface="Arial" charset="0"/>
                <a:ea typeface="宋体" pitchFamily="2" charset="-122"/>
              </a:rPr>
              <a:t>16  194.214.211.25 (194.214.211.25)  126 ms  128 ms  126 ms</a:t>
            </a:r>
          </a:p>
          <a:p>
            <a:pPr marL="457200" indent="-457200">
              <a:lnSpc>
                <a:spcPct val="80000"/>
              </a:lnSpc>
            </a:pPr>
            <a:r>
              <a:rPr lang="en-US" altLang="zh-CN" sz="1600">
                <a:latin typeface="Arial" charset="0"/>
                <a:ea typeface="宋体" pitchFamily="2" charset="-122"/>
              </a:rPr>
              <a:t>17  * * *</a:t>
            </a:r>
          </a:p>
          <a:p>
            <a:pPr marL="457200" indent="-457200">
              <a:lnSpc>
                <a:spcPct val="80000"/>
              </a:lnSpc>
            </a:pPr>
            <a:r>
              <a:rPr lang="en-US" altLang="zh-CN" sz="1600">
                <a:latin typeface="Arial" charset="0"/>
                <a:ea typeface="宋体" pitchFamily="2" charset="-122"/>
              </a:rPr>
              <a:t>18  * * *</a:t>
            </a:r>
          </a:p>
          <a:p>
            <a:pPr marL="457200" indent="-457200">
              <a:lnSpc>
                <a:spcPct val="80000"/>
              </a:lnSpc>
            </a:pPr>
            <a:r>
              <a:rPr lang="en-US" altLang="zh-CN" sz="1600">
                <a:latin typeface="Arial" charset="0"/>
                <a:ea typeface="宋体" pitchFamily="2" charset="-122"/>
              </a:rPr>
              <a:t>19  fantasia.eurecom.fr (193.55.113.142)  132 ms  128 ms  136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sz="1600">
                <a:ea typeface="宋体" pitchFamily="2" charset="-122"/>
              </a:rPr>
              <a:t>ms</a:t>
            </a:r>
          </a:p>
        </p:txBody>
      </p:sp>
      <p:sp>
        <p:nvSpPr>
          <p:cNvPr id="78854" name="Text Box 5"/>
          <p:cNvSpPr txBox="1">
            <a:spLocks noChangeArrowheads="1"/>
          </p:cNvSpPr>
          <p:nvPr/>
        </p:nvSpPr>
        <p:spPr bwMode="auto">
          <a:xfrm>
            <a:off x="725488" y="1312863"/>
            <a:ext cx="819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traceroute:</a:t>
            </a:r>
            <a:r>
              <a:rPr lang="en-US" altLang="zh-CN">
                <a:latin typeface="Comic Sans MS" pitchFamily="66" charset="0"/>
                <a:ea typeface="宋体" pitchFamily="2" charset="-122"/>
              </a:rPr>
              <a:t> gaia.cs.umass.edu to www.eurecom.fr</a:t>
            </a:r>
          </a:p>
        </p:txBody>
      </p:sp>
      <p:sp>
        <p:nvSpPr>
          <p:cNvPr id="78855" name="Line 6"/>
          <p:cNvSpPr>
            <a:spLocks noChangeShapeType="1"/>
          </p:cNvSpPr>
          <p:nvPr/>
        </p:nvSpPr>
        <p:spPr bwMode="auto">
          <a:xfrm>
            <a:off x="1611313" y="5634038"/>
            <a:ext cx="1231900" cy="84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6" name="Text Box 7"/>
          <p:cNvSpPr txBox="1">
            <a:spLocks noChangeArrowheads="1"/>
          </p:cNvSpPr>
          <p:nvPr/>
        </p:nvSpPr>
        <p:spPr bwMode="auto">
          <a:xfrm>
            <a:off x="4578350" y="1738313"/>
            <a:ext cx="4565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Three delay measurements from </a:t>
            </a:r>
          </a:p>
          <a:p>
            <a:r>
              <a:rPr lang="en-US" altLang="zh-CN" sz="180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gaia.cs.umass.edu to cs-gw.cs.umass.edu </a:t>
            </a:r>
          </a:p>
        </p:txBody>
      </p:sp>
      <p:sp>
        <p:nvSpPr>
          <p:cNvPr id="78857" name="Line 8"/>
          <p:cNvSpPr>
            <a:spLocks noChangeShapeType="1"/>
          </p:cNvSpPr>
          <p:nvPr/>
        </p:nvSpPr>
        <p:spPr bwMode="auto">
          <a:xfrm flipV="1">
            <a:off x="3471863" y="1965325"/>
            <a:ext cx="671512" cy="4127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8" name="Line 9"/>
          <p:cNvSpPr>
            <a:spLocks noChangeShapeType="1"/>
          </p:cNvSpPr>
          <p:nvPr/>
        </p:nvSpPr>
        <p:spPr bwMode="auto">
          <a:xfrm flipV="1">
            <a:off x="4011613" y="1954213"/>
            <a:ext cx="139700" cy="4048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9" name="Line 10"/>
          <p:cNvSpPr>
            <a:spLocks noChangeShapeType="1"/>
          </p:cNvSpPr>
          <p:nvPr/>
        </p:nvSpPr>
        <p:spPr bwMode="auto">
          <a:xfrm flipH="1" flipV="1">
            <a:off x="4146550" y="1963738"/>
            <a:ext cx="366713" cy="3905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0" name="Line 11"/>
          <p:cNvSpPr>
            <a:spLocks noChangeShapeType="1"/>
          </p:cNvSpPr>
          <p:nvPr/>
        </p:nvSpPr>
        <p:spPr bwMode="auto">
          <a:xfrm flipV="1">
            <a:off x="4138613" y="1970088"/>
            <a:ext cx="377825" cy="3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1" name="Text Box 12"/>
          <p:cNvSpPr txBox="1">
            <a:spLocks noChangeArrowheads="1"/>
          </p:cNvSpPr>
          <p:nvPr/>
        </p:nvSpPr>
        <p:spPr bwMode="auto">
          <a:xfrm>
            <a:off x="2571750" y="5564188"/>
            <a:ext cx="6286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* </a:t>
            </a:r>
            <a:r>
              <a:rPr lang="en-US" altLang="zh-CN" sz="180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means no response (probe lost, router not replying)</a:t>
            </a:r>
          </a:p>
        </p:txBody>
      </p:sp>
      <p:sp>
        <p:nvSpPr>
          <p:cNvPr id="78862" name="Freeform 14"/>
          <p:cNvSpPr>
            <a:spLocks/>
          </p:cNvSpPr>
          <p:nvPr/>
        </p:nvSpPr>
        <p:spPr bwMode="auto">
          <a:xfrm>
            <a:off x="6092825" y="3651250"/>
            <a:ext cx="1012825" cy="246063"/>
          </a:xfrm>
          <a:custGeom>
            <a:avLst/>
            <a:gdLst>
              <a:gd name="T0" fmla="*/ 2147483647 w 638"/>
              <a:gd name="T1" fmla="*/ 0 h 155"/>
              <a:gd name="T2" fmla="*/ 2147483647 w 638"/>
              <a:gd name="T3" fmla="*/ 2147483647 h 155"/>
              <a:gd name="T4" fmla="*/ 2147483647 w 638"/>
              <a:gd name="T5" fmla="*/ 2147483647 h 155"/>
              <a:gd name="T6" fmla="*/ 2147483647 w 638"/>
              <a:gd name="T7" fmla="*/ 2147483647 h 155"/>
              <a:gd name="T8" fmla="*/ 0 w 638"/>
              <a:gd name="T9" fmla="*/ 2147483647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8"/>
              <a:gd name="T16" fmla="*/ 0 h 155"/>
              <a:gd name="T17" fmla="*/ 638 w 638"/>
              <a:gd name="T18" fmla="*/ 155 h 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8" h="155">
                <a:moveTo>
                  <a:pt x="593" y="0"/>
                </a:moveTo>
                <a:cubicBezTo>
                  <a:pt x="607" y="9"/>
                  <a:pt x="621" y="18"/>
                  <a:pt x="623" y="38"/>
                </a:cubicBezTo>
                <a:cubicBezTo>
                  <a:pt x="625" y="58"/>
                  <a:pt x="638" y="104"/>
                  <a:pt x="608" y="123"/>
                </a:cubicBezTo>
                <a:cubicBezTo>
                  <a:pt x="578" y="142"/>
                  <a:pt x="547" y="153"/>
                  <a:pt x="446" y="154"/>
                </a:cubicBezTo>
                <a:cubicBezTo>
                  <a:pt x="345" y="155"/>
                  <a:pt x="72" y="133"/>
                  <a:pt x="0" y="13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>
            <a:off x="7137400" y="3436938"/>
            <a:ext cx="17875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trans-oceanic</a:t>
            </a:r>
          </a:p>
          <a:p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link</a:t>
            </a:r>
            <a:endParaRPr lang="en-US" altLang="zh-CN" sz="200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98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8190E620-13BA-4670-8E75-DC92524CC65C}" type="slidenum">
              <a:rPr lang="en-US" altLang="zh-CN" smtClean="0"/>
              <a:pPr/>
              <a:t>64</a:t>
            </a:fld>
            <a:endParaRPr lang="en-US" altLang="zh-CN" smtClean="0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Packet loss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queue (aka buffer) preceding link in buffer has finite capacity</a:t>
            </a:r>
          </a:p>
          <a:p>
            <a:r>
              <a:rPr lang="en-US" altLang="zh-CN" smtClean="0">
                <a:ea typeface="宋体" pitchFamily="2" charset="-122"/>
              </a:rPr>
              <a:t>when packet arrives to full queue, packet is dropped (aka lost)</a:t>
            </a:r>
          </a:p>
          <a:p>
            <a:r>
              <a:rPr lang="en-US" altLang="zh-CN" smtClean="0">
                <a:ea typeface="宋体" pitchFamily="2" charset="-122"/>
              </a:rPr>
              <a:t>lost packet may be retransmitted by previous node, by source end system, or not retransmitted at 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08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51D7E469-80B8-4267-A4E1-F3A5CCD3E061}" type="slidenum">
              <a:rPr lang="en-US" altLang="zh-CN" smtClean="0"/>
              <a:pPr/>
              <a:t>65</a:t>
            </a:fld>
            <a:endParaRPr lang="en-US" altLang="zh-CN" smtClean="0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Roadmap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07375" cy="4648200"/>
          </a:xfrm>
        </p:spPr>
        <p:txBody>
          <a:bodyPr/>
          <a:lstStyle/>
          <a:p>
            <a:pPr lvl="1">
              <a:buNone/>
            </a:pPr>
            <a:r>
              <a:rPr lang="en-US" altLang="zh-CN" sz="2800" dirty="0" smtClean="0">
                <a:solidFill>
                  <a:schemeClr val="accent2"/>
                </a:solidFill>
                <a:ea typeface="宋体" charset="-122"/>
              </a:rPr>
              <a:t>1.1</a:t>
            </a:r>
            <a:r>
              <a:rPr lang="en-US" altLang="zh-CN" sz="2800" dirty="0" smtClean="0">
                <a:ea typeface="宋体" charset="-122"/>
              </a:rPr>
              <a:t> </a:t>
            </a:r>
            <a:r>
              <a:rPr lang="en-US" altLang="zh-CN" sz="2800" dirty="0">
                <a:ea typeface="宋体" charset="-122"/>
              </a:rPr>
              <a:t>What </a:t>
            </a:r>
            <a:r>
              <a:rPr lang="en-US" altLang="zh-CN" sz="2800" i="1" dirty="0">
                <a:ea typeface="宋体" charset="-122"/>
              </a:rPr>
              <a:t>is</a:t>
            </a:r>
            <a:r>
              <a:rPr lang="en-US" altLang="zh-CN" sz="2800" dirty="0">
                <a:ea typeface="宋体" charset="-122"/>
              </a:rPr>
              <a:t> the Internet?</a:t>
            </a:r>
          </a:p>
          <a:p>
            <a:pPr lvl="1">
              <a:buNone/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1.2</a:t>
            </a:r>
            <a:r>
              <a:rPr lang="en-US" altLang="zh-CN" sz="2800" dirty="0">
                <a:ea typeface="宋体" charset="-122"/>
              </a:rPr>
              <a:t> Network edge</a:t>
            </a:r>
          </a:p>
          <a:p>
            <a:pPr lvl="1">
              <a:buNone/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1.3</a:t>
            </a:r>
            <a:r>
              <a:rPr lang="en-US" altLang="zh-CN" sz="2800" dirty="0">
                <a:ea typeface="宋体" charset="-122"/>
              </a:rPr>
              <a:t> Network core</a:t>
            </a:r>
          </a:p>
          <a:p>
            <a:pPr lvl="1">
              <a:buNone/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1.4 </a:t>
            </a:r>
            <a:r>
              <a:rPr lang="en-US" altLang="zh-CN" sz="2800" dirty="0">
                <a:ea typeface="宋体" charset="-122"/>
              </a:rPr>
              <a:t>Network access and physical media</a:t>
            </a:r>
          </a:p>
          <a:p>
            <a:pPr lvl="1">
              <a:buNone/>
            </a:pPr>
            <a:r>
              <a:rPr lang="en-US" altLang="zh-CN" sz="2800" dirty="0">
                <a:ea typeface="宋体" charset="-122"/>
              </a:rPr>
              <a:t>1.5 Internet structure and ISPs</a:t>
            </a:r>
          </a:p>
          <a:p>
            <a:pPr lvl="1">
              <a:buNone/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1.6</a:t>
            </a:r>
            <a:r>
              <a:rPr lang="en-US" altLang="zh-CN" sz="2800" dirty="0">
                <a:ea typeface="宋体" charset="-122"/>
              </a:rPr>
              <a:t> Delay &amp; loss in packet-switched networks</a:t>
            </a:r>
          </a:p>
          <a:p>
            <a:pPr lvl="1">
              <a:buNone/>
            </a:pP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1.7 Protocol layers, service models</a:t>
            </a:r>
          </a:p>
          <a:p>
            <a:pPr lvl="1">
              <a:buNone/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1.8</a:t>
            </a:r>
            <a:r>
              <a:rPr lang="en-US" altLang="zh-CN" sz="2800" dirty="0">
                <a:ea typeface="宋体" charset="-122"/>
              </a:rPr>
              <a:t> History</a:t>
            </a:r>
          </a:p>
          <a:p>
            <a:pPr lvl="1">
              <a:buFont typeface="Wingdings" pitchFamily="2" charset="2"/>
              <a:buNone/>
            </a:pPr>
            <a:endParaRPr lang="en-US" altLang="zh-CN" sz="2800" dirty="0" smtClean="0">
              <a:ea typeface="宋体" pitchFamily="2" charset="-122"/>
            </a:endParaRPr>
          </a:p>
          <a:p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19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C5E690D6-AB08-4033-B6F3-F56260584630}" type="slidenum">
              <a:rPr lang="en-US" altLang="zh-CN" smtClean="0"/>
              <a:pPr/>
              <a:t>66</a:t>
            </a:fld>
            <a:endParaRPr lang="en-US" altLang="zh-CN" smtClean="0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Protocol “Layers”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581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u="sng" smtClean="0">
                <a:solidFill>
                  <a:srgbClr val="FF0000"/>
                </a:solidFill>
                <a:ea typeface="宋体" pitchFamily="2" charset="-122"/>
              </a:rPr>
              <a:t>Networks are complex! </a:t>
            </a:r>
          </a:p>
          <a:p>
            <a:r>
              <a:rPr lang="en-US" altLang="zh-CN" sz="2400" smtClean="0">
                <a:ea typeface="宋体" pitchFamily="2" charset="-122"/>
              </a:rPr>
              <a:t>many “pieces”: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hosts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routers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links of various media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applications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protocols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hardware, software</a:t>
            </a:r>
            <a:endParaRPr lang="en-US" altLang="zh-CN" sz="2000" smtClean="0">
              <a:ea typeface="宋体" pitchFamily="2" charset="-122"/>
            </a:endParaRPr>
          </a:p>
        </p:txBody>
      </p:sp>
      <p:sp>
        <p:nvSpPr>
          <p:cNvPr id="8192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52950" y="2266950"/>
            <a:ext cx="3943350" cy="2619375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CN" u="sng" smtClean="0">
                <a:solidFill>
                  <a:srgbClr val="FF0000"/>
                </a:solidFill>
                <a:ea typeface="宋体" pitchFamily="2" charset="-122"/>
              </a:rPr>
              <a:t>Question:</a:t>
            </a:r>
            <a:r>
              <a:rPr lang="en-US" altLang="zh-CN" sz="2400" u="sng" smtClean="0">
                <a:solidFill>
                  <a:srgbClr val="FF0000"/>
                </a:solidFill>
                <a:ea typeface="宋体" pitchFamily="2" charset="-122"/>
              </a:rPr>
              <a:t> 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Is there any hope of </a:t>
            </a:r>
            <a:r>
              <a:rPr lang="en-US" altLang="zh-CN" sz="2400" i="1" smtClean="0">
                <a:ea typeface="宋体" pitchFamily="2" charset="-122"/>
              </a:rPr>
              <a:t>organizing</a:t>
            </a:r>
            <a:r>
              <a:rPr lang="en-US" altLang="zh-CN" sz="2400" smtClean="0">
                <a:ea typeface="宋体" pitchFamily="2" charset="-122"/>
              </a:rPr>
              <a:t> structure of network?</a:t>
            </a:r>
          </a:p>
          <a:p>
            <a:pPr algn="ctr">
              <a:buFont typeface="Wingdings" pitchFamily="2" charset="2"/>
              <a:buNone/>
            </a:pPr>
            <a:endParaRPr lang="en-US" altLang="zh-CN" sz="2400" smtClean="0">
              <a:ea typeface="宋体" pitchFamily="2" charset="-122"/>
            </a:endParaRPr>
          </a:p>
          <a:p>
            <a:pPr algn="ctr">
              <a:buFont typeface="Wingding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Or at least our discussion of networks?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29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396744A9-A51E-42A6-8604-71A541AC314E}" type="slidenum">
              <a:rPr lang="en-US" altLang="zh-CN" smtClean="0"/>
              <a:pPr/>
              <a:t>67</a:t>
            </a:fld>
            <a:endParaRPr lang="en-US" altLang="zh-CN" smtClean="0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itchFamily="2" charset="-122"/>
              </a:rPr>
              <a:t>Organization of air travel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489575"/>
            <a:ext cx="7772400" cy="542925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 series of steps</a:t>
            </a:r>
          </a:p>
        </p:txBody>
      </p:sp>
      <p:grpSp>
        <p:nvGrpSpPr>
          <p:cNvPr id="82950" name="Group 4"/>
          <p:cNvGrpSpPr>
            <a:grpSpLocks/>
          </p:cNvGrpSpPr>
          <p:nvPr/>
        </p:nvGrpSpPr>
        <p:grpSpPr bwMode="auto">
          <a:xfrm>
            <a:off x="1111250" y="1587500"/>
            <a:ext cx="6508750" cy="3294063"/>
            <a:chOff x="700" y="1000"/>
            <a:chExt cx="4100" cy="2075"/>
          </a:xfrm>
        </p:grpSpPr>
        <p:sp>
          <p:nvSpPr>
            <p:cNvPr id="82951" name="Text Box 5"/>
            <p:cNvSpPr txBox="1">
              <a:spLocks noChangeArrowheads="1"/>
            </p:cNvSpPr>
            <p:nvPr/>
          </p:nvSpPr>
          <p:spPr bwMode="auto">
            <a:xfrm>
              <a:off x="846" y="1007"/>
              <a:ext cx="1401" cy="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mic Sans MS" pitchFamily="66" charset="0"/>
                  <a:ea typeface="宋体" pitchFamily="2" charset="-122"/>
                </a:rPr>
                <a:t>ticket (purchase)</a:t>
              </a:r>
            </a:p>
            <a:p>
              <a:endParaRPr lang="en-US" altLang="zh-CN" sz="2000">
                <a:latin typeface="Comic Sans MS" pitchFamily="66" charset="0"/>
                <a:ea typeface="宋体" pitchFamily="2" charset="-122"/>
              </a:endParaRPr>
            </a:p>
            <a:p>
              <a:r>
                <a:rPr lang="en-US" altLang="zh-CN" sz="2000">
                  <a:latin typeface="Comic Sans MS" pitchFamily="66" charset="0"/>
                  <a:ea typeface="宋体" pitchFamily="2" charset="-122"/>
                </a:rPr>
                <a:t>baggage (check)</a:t>
              </a:r>
            </a:p>
            <a:p>
              <a:endParaRPr lang="en-US" altLang="zh-CN" sz="2000">
                <a:latin typeface="Comic Sans MS" pitchFamily="66" charset="0"/>
                <a:ea typeface="宋体" pitchFamily="2" charset="-122"/>
              </a:endParaRPr>
            </a:p>
            <a:p>
              <a:r>
                <a:rPr lang="en-US" altLang="zh-CN" sz="2000">
                  <a:latin typeface="Comic Sans MS" pitchFamily="66" charset="0"/>
                  <a:ea typeface="宋体" pitchFamily="2" charset="-122"/>
                </a:rPr>
                <a:t>gates (load)</a:t>
              </a:r>
            </a:p>
            <a:p>
              <a:endParaRPr lang="en-US" altLang="zh-CN" sz="2000">
                <a:latin typeface="Comic Sans MS" pitchFamily="66" charset="0"/>
                <a:ea typeface="宋体" pitchFamily="2" charset="-122"/>
              </a:endParaRPr>
            </a:p>
            <a:p>
              <a:r>
                <a:rPr lang="en-US" altLang="zh-CN" sz="2000">
                  <a:latin typeface="Comic Sans MS" pitchFamily="66" charset="0"/>
                  <a:ea typeface="宋体" pitchFamily="2" charset="-122"/>
                </a:rPr>
                <a:t>runway takeoff</a:t>
              </a:r>
            </a:p>
            <a:p>
              <a:endParaRPr lang="en-US" altLang="zh-CN" sz="2000">
                <a:latin typeface="Comic Sans MS" pitchFamily="66" charset="0"/>
                <a:ea typeface="宋体" pitchFamily="2" charset="-122"/>
              </a:endParaRPr>
            </a:p>
            <a:p>
              <a:r>
                <a:rPr lang="en-US" altLang="zh-CN" sz="2000">
                  <a:latin typeface="Comic Sans MS" pitchFamily="66" charset="0"/>
                  <a:ea typeface="宋体" pitchFamily="2" charset="-122"/>
                </a:rPr>
                <a:t>airplane routing</a:t>
              </a:r>
            </a:p>
          </p:txBody>
        </p:sp>
        <p:sp>
          <p:nvSpPr>
            <p:cNvPr id="82952" name="Text Box 6"/>
            <p:cNvSpPr txBox="1">
              <a:spLocks noChangeArrowheads="1"/>
            </p:cNvSpPr>
            <p:nvPr/>
          </p:nvSpPr>
          <p:spPr bwMode="auto">
            <a:xfrm>
              <a:off x="3242" y="1001"/>
              <a:ext cx="1364" cy="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mic Sans MS" pitchFamily="66" charset="0"/>
                  <a:ea typeface="宋体" pitchFamily="2" charset="-122"/>
                </a:rPr>
                <a:t>ticket (complain)</a:t>
              </a:r>
            </a:p>
            <a:p>
              <a:endParaRPr lang="en-US" altLang="zh-CN" sz="2000">
                <a:latin typeface="Comic Sans MS" pitchFamily="66" charset="0"/>
                <a:ea typeface="宋体" pitchFamily="2" charset="-122"/>
              </a:endParaRPr>
            </a:p>
            <a:p>
              <a:r>
                <a:rPr lang="en-US" altLang="zh-CN" sz="2000">
                  <a:latin typeface="Comic Sans MS" pitchFamily="66" charset="0"/>
                  <a:ea typeface="宋体" pitchFamily="2" charset="-122"/>
                </a:rPr>
                <a:t>baggage (claim)</a:t>
              </a:r>
            </a:p>
            <a:p>
              <a:endParaRPr lang="en-US" altLang="zh-CN" sz="2000">
                <a:latin typeface="Comic Sans MS" pitchFamily="66" charset="0"/>
                <a:ea typeface="宋体" pitchFamily="2" charset="-122"/>
              </a:endParaRPr>
            </a:p>
            <a:p>
              <a:r>
                <a:rPr lang="en-US" altLang="zh-CN" sz="2000">
                  <a:latin typeface="Comic Sans MS" pitchFamily="66" charset="0"/>
                  <a:ea typeface="宋体" pitchFamily="2" charset="-122"/>
                </a:rPr>
                <a:t>gates (unload)</a:t>
              </a:r>
            </a:p>
            <a:p>
              <a:endParaRPr lang="en-US" altLang="zh-CN" sz="2000">
                <a:latin typeface="Comic Sans MS" pitchFamily="66" charset="0"/>
                <a:ea typeface="宋体" pitchFamily="2" charset="-122"/>
              </a:endParaRPr>
            </a:p>
            <a:p>
              <a:r>
                <a:rPr lang="en-US" altLang="zh-CN" sz="2000">
                  <a:latin typeface="Comic Sans MS" pitchFamily="66" charset="0"/>
                  <a:ea typeface="宋体" pitchFamily="2" charset="-122"/>
                </a:rPr>
                <a:t>runway landing</a:t>
              </a:r>
            </a:p>
            <a:p>
              <a:endParaRPr lang="en-US" altLang="zh-CN" sz="2000">
                <a:latin typeface="Comic Sans MS" pitchFamily="66" charset="0"/>
                <a:ea typeface="宋体" pitchFamily="2" charset="-122"/>
              </a:endParaRPr>
            </a:p>
            <a:p>
              <a:r>
                <a:rPr lang="en-US" altLang="zh-CN" sz="2000">
                  <a:latin typeface="Comic Sans MS" pitchFamily="66" charset="0"/>
                  <a:ea typeface="宋体" pitchFamily="2" charset="-122"/>
                </a:rPr>
                <a:t>airplane routing</a:t>
              </a:r>
            </a:p>
          </p:txBody>
        </p:sp>
        <p:sp>
          <p:nvSpPr>
            <p:cNvPr id="82953" name="Text Box 7"/>
            <p:cNvSpPr txBox="1">
              <a:spLocks noChangeArrowheads="1"/>
            </p:cNvSpPr>
            <p:nvPr/>
          </p:nvSpPr>
          <p:spPr bwMode="auto">
            <a:xfrm>
              <a:off x="2074" y="2825"/>
              <a:ext cx="12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mic Sans MS" pitchFamily="66" charset="0"/>
                  <a:ea typeface="宋体" pitchFamily="2" charset="-122"/>
                </a:rPr>
                <a:t>airplane routing</a:t>
              </a:r>
            </a:p>
          </p:txBody>
        </p:sp>
        <p:sp>
          <p:nvSpPr>
            <p:cNvPr id="82954" name="Freeform 8"/>
            <p:cNvSpPr>
              <a:spLocks/>
            </p:cNvSpPr>
            <p:nvPr/>
          </p:nvSpPr>
          <p:spPr bwMode="auto">
            <a:xfrm>
              <a:off x="700" y="1000"/>
              <a:ext cx="4100" cy="2072"/>
            </a:xfrm>
            <a:custGeom>
              <a:avLst/>
              <a:gdLst>
                <a:gd name="T0" fmla="*/ 0 w 4100"/>
                <a:gd name="T1" fmla="*/ 0 h 2072"/>
                <a:gd name="T2" fmla="*/ 4 w 4100"/>
                <a:gd name="T3" fmla="*/ 1736 h 2072"/>
                <a:gd name="T4" fmla="*/ 804 w 4100"/>
                <a:gd name="T5" fmla="*/ 2064 h 2072"/>
                <a:gd name="T6" fmla="*/ 3468 w 4100"/>
                <a:gd name="T7" fmla="*/ 2072 h 2072"/>
                <a:gd name="T8" fmla="*/ 4100 w 4100"/>
                <a:gd name="T9" fmla="*/ 1736 h 2072"/>
                <a:gd name="T10" fmla="*/ 4100 w 4100"/>
                <a:gd name="T11" fmla="*/ 96 h 20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2072"/>
                <a:gd name="T20" fmla="*/ 4100 w 4100"/>
                <a:gd name="T21" fmla="*/ 2072 h 20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2072">
                  <a:moveTo>
                    <a:pt x="0" y="0"/>
                  </a:moveTo>
                  <a:lnTo>
                    <a:pt x="4" y="1736"/>
                  </a:lnTo>
                  <a:lnTo>
                    <a:pt x="804" y="2064"/>
                  </a:lnTo>
                  <a:lnTo>
                    <a:pt x="3468" y="2072"/>
                  </a:lnTo>
                  <a:lnTo>
                    <a:pt x="4100" y="1736"/>
                  </a:lnTo>
                  <a:lnTo>
                    <a:pt x="4100" y="96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39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F595A3CC-BC62-4C81-A0B6-D1A4413A58D6}" type="slidenum">
              <a:rPr lang="en-US" altLang="zh-CN" smtClean="0"/>
              <a:pPr/>
              <a:t>68</a:t>
            </a:fld>
            <a:endParaRPr lang="en-US" altLang="zh-CN" smtClean="0"/>
          </a:p>
        </p:txBody>
      </p:sp>
      <p:grpSp>
        <p:nvGrpSpPr>
          <p:cNvPr id="83972" name="Group 38"/>
          <p:cNvGrpSpPr>
            <a:grpSpLocks/>
          </p:cNvGrpSpPr>
          <p:nvPr/>
        </p:nvGrpSpPr>
        <p:grpSpPr bwMode="auto">
          <a:xfrm>
            <a:off x="434975" y="1314450"/>
            <a:ext cx="8418513" cy="2835275"/>
            <a:chOff x="258" y="1214"/>
            <a:chExt cx="5303" cy="1786"/>
          </a:xfrm>
        </p:grpSpPr>
        <p:sp>
          <p:nvSpPr>
            <p:cNvPr id="83975" name="Rectangle 2"/>
            <p:cNvSpPr>
              <a:spLocks noChangeArrowheads="1"/>
            </p:cNvSpPr>
            <p:nvPr/>
          </p:nvSpPr>
          <p:spPr bwMode="auto">
            <a:xfrm>
              <a:off x="264" y="1544"/>
              <a:ext cx="1028" cy="10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3976" name="Text Box 3"/>
            <p:cNvSpPr txBox="1">
              <a:spLocks noChangeArrowheads="1"/>
            </p:cNvSpPr>
            <p:nvPr/>
          </p:nvSpPr>
          <p:spPr bwMode="auto">
            <a:xfrm>
              <a:off x="258" y="1597"/>
              <a:ext cx="1071" cy="1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400">
                  <a:latin typeface="Arial" charset="0"/>
                  <a:ea typeface="宋体" pitchFamily="2" charset="-122"/>
                </a:rPr>
                <a:t>ticket (purchase)</a:t>
              </a:r>
            </a:p>
            <a:p>
              <a:pPr algn="ctr">
                <a:lnSpc>
                  <a:spcPct val="80000"/>
                </a:lnSpc>
              </a:pPr>
              <a:endParaRPr lang="en-US" altLang="zh-CN" sz="1400">
                <a:latin typeface="Arial" charset="0"/>
                <a:ea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400">
                  <a:latin typeface="Arial" charset="0"/>
                  <a:ea typeface="宋体" pitchFamily="2" charset="-122"/>
                </a:rPr>
                <a:t>baggage (check)</a:t>
              </a:r>
            </a:p>
            <a:p>
              <a:pPr algn="ctr">
                <a:lnSpc>
                  <a:spcPct val="80000"/>
                </a:lnSpc>
              </a:pPr>
              <a:endParaRPr lang="en-US" altLang="zh-CN" sz="1400">
                <a:latin typeface="Arial" charset="0"/>
                <a:ea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400">
                  <a:latin typeface="Arial" charset="0"/>
                  <a:ea typeface="宋体" pitchFamily="2" charset="-122"/>
                </a:rPr>
                <a:t>gates (load)</a:t>
              </a:r>
            </a:p>
            <a:p>
              <a:pPr algn="ctr">
                <a:lnSpc>
                  <a:spcPct val="80000"/>
                </a:lnSpc>
              </a:pPr>
              <a:endParaRPr lang="en-US" altLang="zh-CN" sz="1400">
                <a:latin typeface="Arial" charset="0"/>
                <a:ea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400">
                  <a:latin typeface="Arial" charset="0"/>
                  <a:ea typeface="宋体" pitchFamily="2" charset="-122"/>
                </a:rPr>
                <a:t>runway (takeoff)</a:t>
              </a:r>
            </a:p>
            <a:p>
              <a:pPr algn="ctr">
                <a:lnSpc>
                  <a:spcPct val="80000"/>
                </a:lnSpc>
              </a:pPr>
              <a:endParaRPr lang="en-US" altLang="zh-CN" sz="1400">
                <a:latin typeface="Arial" charset="0"/>
                <a:ea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400">
                  <a:latin typeface="Arial" charset="0"/>
                  <a:ea typeface="宋体" pitchFamily="2" charset="-122"/>
                </a:rPr>
                <a:t>airplane routing</a:t>
              </a:r>
            </a:p>
          </p:txBody>
        </p:sp>
        <p:sp>
          <p:nvSpPr>
            <p:cNvPr id="83977" name="Line 4"/>
            <p:cNvSpPr>
              <a:spLocks noChangeShapeType="1"/>
            </p:cNvSpPr>
            <p:nvPr/>
          </p:nvSpPr>
          <p:spPr bwMode="auto">
            <a:xfrm>
              <a:off x="271" y="1770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8" name="Line 5"/>
            <p:cNvSpPr>
              <a:spLocks noChangeShapeType="1"/>
            </p:cNvSpPr>
            <p:nvPr/>
          </p:nvSpPr>
          <p:spPr bwMode="auto">
            <a:xfrm>
              <a:off x="275" y="1989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9" name="Line 6"/>
            <p:cNvSpPr>
              <a:spLocks noChangeShapeType="1"/>
            </p:cNvSpPr>
            <p:nvPr/>
          </p:nvSpPr>
          <p:spPr bwMode="auto">
            <a:xfrm>
              <a:off x="271" y="2207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0" name="Line 7"/>
            <p:cNvSpPr>
              <a:spLocks noChangeShapeType="1"/>
            </p:cNvSpPr>
            <p:nvPr/>
          </p:nvSpPr>
          <p:spPr bwMode="auto">
            <a:xfrm>
              <a:off x="279" y="2426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1" name="Text Box 8"/>
            <p:cNvSpPr txBox="1">
              <a:spLocks noChangeArrowheads="1"/>
            </p:cNvSpPr>
            <p:nvPr/>
          </p:nvSpPr>
          <p:spPr bwMode="auto">
            <a:xfrm>
              <a:off x="493" y="2706"/>
              <a:ext cx="5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1200">
                  <a:latin typeface="Arial" charset="0"/>
                  <a:ea typeface="宋体" pitchFamily="2" charset="-122"/>
                </a:rPr>
                <a:t>departure</a:t>
              </a:r>
            </a:p>
            <a:p>
              <a:pPr algn="ctr" eaLnBrk="1" hangingPunct="1"/>
              <a:r>
                <a:rPr lang="en-US" altLang="zh-CN" sz="1200">
                  <a:latin typeface="Arial" charset="0"/>
                  <a:ea typeface="宋体" pitchFamily="2" charset="-122"/>
                </a:rPr>
                <a:t>airport</a:t>
              </a:r>
            </a:p>
          </p:txBody>
        </p:sp>
        <p:sp>
          <p:nvSpPr>
            <p:cNvPr id="83982" name="Text Box 9"/>
            <p:cNvSpPr txBox="1">
              <a:spLocks noChangeArrowheads="1"/>
            </p:cNvSpPr>
            <p:nvPr/>
          </p:nvSpPr>
          <p:spPr bwMode="auto">
            <a:xfrm>
              <a:off x="3756" y="2712"/>
              <a:ext cx="3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1200">
                  <a:latin typeface="Arial" charset="0"/>
                  <a:ea typeface="宋体" pitchFamily="2" charset="-122"/>
                </a:rPr>
                <a:t>arrival</a:t>
              </a:r>
            </a:p>
            <a:p>
              <a:pPr algn="ctr" eaLnBrk="1" hangingPunct="1"/>
              <a:r>
                <a:rPr lang="en-US" altLang="zh-CN" sz="1200">
                  <a:latin typeface="Arial" charset="0"/>
                  <a:ea typeface="宋体" pitchFamily="2" charset="-122"/>
                </a:rPr>
                <a:t>airport</a:t>
              </a:r>
            </a:p>
          </p:txBody>
        </p:sp>
        <p:sp>
          <p:nvSpPr>
            <p:cNvPr id="83983" name="Text Box 10"/>
            <p:cNvSpPr txBox="1">
              <a:spLocks noChangeArrowheads="1"/>
            </p:cNvSpPr>
            <p:nvPr/>
          </p:nvSpPr>
          <p:spPr bwMode="auto">
            <a:xfrm>
              <a:off x="1859" y="2709"/>
              <a:ext cx="10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1200">
                  <a:latin typeface="Arial" charset="0"/>
                  <a:ea typeface="宋体" pitchFamily="2" charset="-122"/>
                </a:rPr>
                <a:t>intermediate air-traffic</a:t>
              </a:r>
            </a:p>
            <a:p>
              <a:pPr algn="ctr" eaLnBrk="1" hangingPunct="1"/>
              <a:r>
                <a:rPr lang="en-US" altLang="zh-CN" sz="1200">
                  <a:latin typeface="Arial" charset="0"/>
                  <a:ea typeface="宋体" pitchFamily="2" charset="-122"/>
                </a:rPr>
                <a:t>control centers</a:t>
              </a:r>
            </a:p>
          </p:txBody>
        </p:sp>
        <p:pic>
          <p:nvPicPr>
            <p:cNvPr id="83984" name="Picture 11" descr="yylgaifm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830" y="1315"/>
              <a:ext cx="96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3985" name="Line 12"/>
            <p:cNvSpPr>
              <a:spLocks noChangeShapeType="1"/>
            </p:cNvSpPr>
            <p:nvPr/>
          </p:nvSpPr>
          <p:spPr bwMode="auto">
            <a:xfrm>
              <a:off x="2133" y="1214"/>
              <a:ext cx="2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6" name="Line 13"/>
            <p:cNvSpPr>
              <a:spLocks noChangeShapeType="1"/>
            </p:cNvSpPr>
            <p:nvPr/>
          </p:nvSpPr>
          <p:spPr bwMode="auto">
            <a:xfrm>
              <a:off x="2229" y="1310"/>
              <a:ext cx="2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7" name="Line 14"/>
            <p:cNvSpPr>
              <a:spLocks noChangeShapeType="1"/>
            </p:cNvSpPr>
            <p:nvPr/>
          </p:nvSpPr>
          <p:spPr bwMode="auto">
            <a:xfrm>
              <a:off x="2325" y="1406"/>
              <a:ext cx="2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3988" name="Group 15"/>
            <p:cNvGrpSpPr>
              <a:grpSpLocks/>
            </p:cNvGrpSpPr>
            <p:nvPr/>
          </p:nvGrpSpPr>
          <p:grpSpPr bwMode="auto">
            <a:xfrm>
              <a:off x="1436" y="2441"/>
              <a:ext cx="1071" cy="186"/>
              <a:chOff x="1813" y="2187"/>
              <a:chExt cx="1071" cy="186"/>
            </a:xfrm>
          </p:grpSpPr>
          <p:sp>
            <p:nvSpPr>
              <p:cNvPr id="84008" name="Rectangle 16"/>
              <p:cNvSpPr>
                <a:spLocks noChangeArrowheads="1"/>
              </p:cNvSpPr>
              <p:nvPr/>
            </p:nvSpPr>
            <p:spPr bwMode="auto">
              <a:xfrm>
                <a:off x="1817" y="2187"/>
                <a:ext cx="871" cy="18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4009" name="Text Box 17"/>
              <p:cNvSpPr txBox="1">
                <a:spLocks noChangeArrowheads="1"/>
              </p:cNvSpPr>
              <p:nvPr/>
            </p:nvSpPr>
            <p:spPr bwMode="auto">
              <a:xfrm>
                <a:off x="1813" y="2200"/>
                <a:ext cx="1071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400">
                    <a:latin typeface="Arial" charset="0"/>
                    <a:ea typeface="宋体" pitchFamily="2" charset="-122"/>
                  </a:rPr>
                  <a:t>airplane routing</a:t>
                </a:r>
              </a:p>
            </p:txBody>
          </p:sp>
        </p:grpSp>
        <p:grpSp>
          <p:nvGrpSpPr>
            <p:cNvPr id="83989" name="Group 18"/>
            <p:cNvGrpSpPr>
              <a:grpSpLocks/>
            </p:cNvGrpSpPr>
            <p:nvPr/>
          </p:nvGrpSpPr>
          <p:grpSpPr bwMode="auto">
            <a:xfrm>
              <a:off x="2417" y="2441"/>
              <a:ext cx="1071" cy="186"/>
              <a:chOff x="1813" y="2187"/>
              <a:chExt cx="1071" cy="186"/>
            </a:xfrm>
          </p:grpSpPr>
          <p:sp>
            <p:nvSpPr>
              <p:cNvPr id="84006" name="Rectangle 19"/>
              <p:cNvSpPr>
                <a:spLocks noChangeArrowheads="1"/>
              </p:cNvSpPr>
              <p:nvPr/>
            </p:nvSpPr>
            <p:spPr bwMode="auto">
              <a:xfrm>
                <a:off x="1817" y="2187"/>
                <a:ext cx="871" cy="18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4007" name="Text Box 20"/>
              <p:cNvSpPr txBox="1">
                <a:spLocks noChangeArrowheads="1"/>
              </p:cNvSpPr>
              <p:nvPr/>
            </p:nvSpPr>
            <p:spPr bwMode="auto">
              <a:xfrm>
                <a:off x="1813" y="2200"/>
                <a:ext cx="1071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400">
                    <a:latin typeface="Arial" charset="0"/>
                    <a:ea typeface="宋体" pitchFamily="2" charset="-122"/>
                  </a:rPr>
                  <a:t>airplane routing</a:t>
                </a:r>
              </a:p>
            </p:txBody>
          </p:sp>
        </p:grpSp>
        <p:sp>
          <p:nvSpPr>
            <p:cNvPr id="83990" name="Rectangle 21"/>
            <p:cNvSpPr>
              <a:spLocks noChangeArrowheads="1"/>
            </p:cNvSpPr>
            <p:nvPr/>
          </p:nvSpPr>
          <p:spPr bwMode="auto">
            <a:xfrm>
              <a:off x="3446" y="1551"/>
              <a:ext cx="1028" cy="10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3991" name="Text Box 22"/>
            <p:cNvSpPr txBox="1">
              <a:spLocks noChangeArrowheads="1"/>
            </p:cNvSpPr>
            <p:nvPr/>
          </p:nvSpPr>
          <p:spPr bwMode="auto">
            <a:xfrm>
              <a:off x="3412" y="1598"/>
              <a:ext cx="1071" cy="1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400">
                  <a:latin typeface="Arial" charset="0"/>
                  <a:ea typeface="宋体" pitchFamily="2" charset="-122"/>
                </a:rPr>
                <a:t>ticket (complain)</a:t>
              </a:r>
            </a:p>
            <a:p>
              <a:pPr algn="ctr">
                <a:lnSpc>
                  <a:spcPct val="80000"/>
                </a:lnSpc>
              </a:pPr>
              <a:endParaRPr lang="en-US" altLang="zh-CN" sz="1400">
                <a:latin typeface="Arial" charset="0"/>
                <a:ea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400">
                  <a:latin typeface="Arial" charset="0"/>
                  <a:ea typeface="宋体" pitchFamily="2" charset="-122"/>
                </a:rPr>
                <a:t>baggage (claim</a:t>
              </a:r>
            </a:p>
            <a:p>
              <a:pPr algn="ctr">
                <a:lnSpc>
                  <a:spcPct val="80000"/>
                </a:lnSpc>
              </a:pPr>
              <a:endParaRPr lang="en-US" altLang="zh-CN" sz="1400">
                <a:latin typeface="Arial" charset="0"/>
                <a:ea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400">
                  <a:latin typeface="Arial" charset="0"/>
                  <a:ea typeface="宋体" pitchFamily="2" charset="-122"/>
                </a:rPr>
                <a:t>gates (unload)</a:t>
              </a:r>
            </a:p>
            <a:p>
              <a:pPr algn="ctr">
                <a:lnSpc>
                  <a:spcPct val="80000"/>
                </a:lnSpc>
              </a:pPr>
              <a:endParaRPr lang="en-US" altLang="zh-CN" sz="1400">
                <a:latin typeface="Arial" charset="0"/>
                <a:ea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400">
                  <a:latin typeface="Arial" charset="0"/>
                  <a:ea typeface="宋体" pitchFamily="2" charset="-122"/>
                </a:rPr>
                <a:t>runway (land)</a:t>
              </a:r>
            </a:p>
            <a:p>
              <a:pPr algn="ctr">
                <a:lnSpc>
                  <a:spcPct val="80000"/>
                </a:lnSpc>
              </a:pPr>
              <a:endParaRPr lang="en-US" altLang="zh-CN" sz="1400">
                <a:latin typeface="Arial" charset="0"/>
                <a:ea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400">
                  <a:latin typeface="Arial" charset="0"/>
                  <a:ea typeface="宋体" pitchFamily="2" charset="-122"/>
                </a:rPr>
                <a:t>airplane routing</a:t>
              </a:r>
            </a:p>
          </p:txBody>
        </p:sp>
        <p:sp>
          <p:nvSpPr>
            <p:cNvPr id="83992" name="Line 23"/>
            <p:cNvSpPr>
              <a:spLocks noChangeShapeType="1"/>
            </p:cNvSpPr>
            <p:nvPr/>
          </p:nvSpPr>
          <p:spPr bwMode="auto">
            <a:xfrm>
              <a:off x="3453" y="1777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3" name="Line 24"/>
            <p:cNvSpPr>
              <a:spLocks noChangeShapeType="1"/>
            </p:cNvSpPr>
            <p:nvPr/>
          </p:nvSpPr>
          <p:spPr bwMode="auto">
            <a:xfrm>
              <a:off x="3457" y="1996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4" name="Line 25"/>
            <p:cNvSpPr>
              <a:spLocks noChangeShapeType="1"/>
            </p:cNvSpPr>
            <p:nvPr/>
          </p:nvSpPr>
          <p:spPr bwMode="auto">
            <a:xfrm>
              <a:off x="3453" y="2214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5" name="Line 26"/>
            <p:cNvSpPr>
              <a:spLocks noChangeShapeType="1"/>
            </p:cNvSpPr>
            <p:nvPr/>
          </p:nvSpPr>
          <p:spPr bwMode="auto">
            <a:xfrm>
              <a:off x="3461" y="2433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6" name="Rectangle 27"/>
            <p:cNvSpPr>
              <a:spLocks noChangeArrowheads="1"/>
            </p:cNvSpPr>
            <p:nvPr/>
          </p:nvSpPr>
          <p:spPr bwMode="auto">
            <a:xfrm>
              <a:off x="268" y="2476"/>
              <a:ext cx="5293" cy="116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3997" name="Rectangle 28"/>
            <p:cNvSpPr>
              <a:spLocks noChangeArrowheads="1"/>
            </p:cNvSpPr>
            <p:nvPr/>
          </p:nvSpPr>
          <p:spPr bwMode="auto">
            <a:xfrm>
              <a:off x="268" y="2256"/>
              <a:ext cx="5293" cy="12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3998" name="Rectangle 29"/>
            <p:cNvSpPr>
              <a:spLocks noChangeArrowheads="1"/>
            </p:cNvSpPr>
            <p:nvPr/>
          </p:nvSpPr>
          <p:spPr bwMode="auto">
            <a:xfrm>
              <a:off x="268" y="2050"/>
              <a:ext cx="5293" cy="116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3999" name="Rectangle 30"/>
            <p:cNvSpPr>
              <a:spLocks noChangeArrowheads="1"/>
            </p:cNvSpPr>
            <p:nvPr/>
          </p:nvSpPr>
          <p:spPr bwMode="auto">
            <a:xfrm>
              <a:off x="268" y="1830"/>
              <a:ext cx="5286" cy="12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4000" name="Rectangle 31"/>
            <p:cNvSpPr>
              <a:spLocks noChangeArrowheads="1"/>
            </p:cNvSpPr>
            <p:nvPr/>
          </p:nvSpPr>
          <p:spPr bwMode="auto">
            <a:xfrm>
              <a:off x="268" y="1617"/>
              <a:ext cx="5287" cy="12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4001" name="Text Box 32"/>
            <p:cNvSpPr txBox="1">
              <a:spLocks noChangeArrowheads="1"/>
            </p:cNvSpPr>
            <p:nvPr/>
          </p:nvSpPr>
          <p:spPr bwMode="auto">
            <a:xfrm>
              <a:off x="4776" y="1588"/>
              <a:ext cx="3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1200">
                  <a:latin typeface="Arial" charset="0"/>
                  <a:ea typeface="宋体" pitchFamily="2" charset="-122"/>
                </a:rPr>
                <a:t>ticket</a:t>
              </a:r>
            </a:p>
          </p:txBody>
        </p:sp>
        <p:sp>
          <p:nvSpPr>
            <p:cNvPr id="84002" name="Text Box 33"/>
            <p:cNvSpPr txBox="1">
              <a:spLocks noChangeArrowheads="1"/>
            </p:cNvSpPr>
            <p:nvPr/>
          </p:nvSpPr>
          <p:spPr bwMode="auto">
            <a:xfrm>
              <a:off x="4774" y="1801"/>
              <a:ext cx="4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1200">
                  <a:latin typeface="Arial" charset="0"/>
                  <a:ea typeface="宋体" pitchFamily="2" charset="-122"/>
                </a:rPr>
                <a:t>baggage</a:t>
              </a:r>
            </a:p>
          </p:txBody>
        </p:sp>
        <p:sp>
          <p:nvSpPr>
            <p:cNvPr id="84003" name="Text Box 34"/>
            <p:cNvSpPr txBox="1">
              <a:spLocks noChangeArrowheads="1"/>
            </p:cNvSpPr>
            <p:nvPr/>
          </p:nvSpPr>
          <p:spPr bwMode="auto">
            <a:xfrm>
              <a:off x="4772" y="2013"/>
              <a:ext cx="3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1200">
                  <a:latin typeface="Arial" charset="0"/>
                  <a:ea typeface="宋体" pitchFamily="2" charset="-122"/>
                </a:rPr>
                <a:t>gate</a:t>
              </a:r>
            </a:p>
          </p:txBody>
        </p:sp>
        <p:sp>
          <p:nvSpPr>
            <p:cNvPr id="84004" name="Text Box 35"/>
            <p:cNvSpPr txBox="1">
              <a:spLocks noChangeArrowheads="1"/>
            </p:cNvSpPr>
            <p:nvPr/>
          </p:nvSpPr>
          <p:spPr bwMode="auto">
            <a:xfrm>
              <a:off x="4767" y="2225"/>
              <a:ext cx="73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1200">
                  <a:latin typeface="Arial" charset="0"/>
                  <a:ea typeface="宋体" pitchFamily="2" charset="-122"/>
                </a:rPr>
                <a:t>takeoff/landing</a:t>
              </a:r>
            </a:p>
          </p:txBody>
        </p:sp>
        <p:sp>
          <p:nvSpPr>
            <p:cNvPr id="84005" name="Text Box 36"/>
            <p:cNvSpPr txBox="1">
              <a:spLocks noChangeArrowheads="1"/>
            </p:cNvSpPr>
            <p:nvPr/>
          </p:nvSpPr>
          <p:spPr bwMode="auto">
            <a:xfrm>
              <a:off x="4769" y="2444"/>
              <a:ext cx="7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1200">
                  <a:latin typeface="Arial" charset="0"/>
                  <a:ea typeface="宋体" pitchFamily="2" charset="-122"/>
                </a:rPr>
                <a:t>airplane routing</a:t>
              </a:r>
            </a:p>
          </p:txBody>
        </p:sp>
      </p:grpSp>
      <p:sp>
        <p:nvSpPr>
          <p:cNvPr id="83973" name="Rectangle 39"/>
          <p:cNvSpPr>
            <a:spLocks noGrp="1" noChangeArrowheads="1"/>
          </p:cNvSpPr>
          <p:nvPr>
            <p:ph type="title"/>
          </p:nvPr>
        </p:nvSpPr>
        <p:spPr>
          <a:xfrm>
            <a:off x="533400" y="3175"/>
            <a:ext cx="7772400" cy="11430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Layering of airline functionality</a:t>
            </a:r>
          </a:p>
        </p:txBody>
      </p:sp>
      <p:sp>
        <p:nvSpPr>
          <p:cNvPr id="83974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533400" y="4430713"/>
            <a:ext cx="7613650" cy="17637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  <a:ea typeface="宋体" pitchFamily="2" charset="-122"/>
              </a:rPr>
              <a:t>Layers: </a:t>
            </a:r>
            <a:r>
              <a:rPr lang="en-US" altLang="zh-CN" sz="2400" smtClean="0">
                <a:ea typeface="宋体" pitchFamily="2" charset="-122"/>
              </a:rPr>
              <a:t>each layer implements a service</a:t>
            </a:r>
            <a:endParaRPr lang="en-US" altLang="zh-CN" smtClean="0">
              <a:ea typeface="宋体" pitchFamily="2" charset="-122"/>
            </a:endParaRPr>
          </a:p>
          <a:p>
            <a:pPr lvl="1"/>
            <a:r>
              <a:rPr lang="en-US" altLang="zh-CN" smtClean="0">
                <a:ea typeface="宋体" pitchFamily="2" charset="-122"/>
              </a:rPr>
              <a:t>via its own internal-layer actions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relying on services provided by layer below</a:t>
            </a:r>
          </a:p>
          <a:p>
            <a:pPr>
              <a:buFont typeface="Wingdings" pitchFamily="2" charset="2"/>
              <a:buNone/>
            </a:pP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BF2D24CE-32F2-4ECA-B6EF-BFC31151D169}" type="slidenum">
              <a:rPr lang="en-US" altLang="zh-CN" smtClean="0"/>
              <a:pPr/>
              <a:t>69</a:t>
            </a:fld>
            <a:endParaRPr lang="en-US" altLang="zh-CN" smtClean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Why layering?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3462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Dealing with complex systems:</a:t>
            </a:r>
          </a:p>
          <a:p>
            <a:r>
              <a:rPr lang="en-US" altLang="zh-CN" sz="2400" smtClean="0">
                <a:ea typeface="宋体" pitchFamily="2" charset="-122"/>
              </a:rPr>
              <a:t>explicit structure allows identification, relationship of complex system’s pieces</a:t>
            </a:r>
            <a:endParaRPr lang="en-US" altLang="zh-CN" smtClean="0">
              <a:ea typeface="宋体" pitchFamily="2" charset="-122"/>
            </a:endParaRPr>
          </a:p>
          <a:p>
            <a:pPr lvl="1"/>
            <a:r>
              <a:rPr lang="en-US" altLang="zh-CN" smtClean="0">
                <a:ea typeface="宋体" pitchFamily="2" charset="-122"/>
              </a:rPr>
              <a:t>layered </a:t>
            </a:r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reference model</a:t>
            </a:r>
            <a:r>
              <a:rPr lang="en-US" altLang="zh-CN" smtClean="0">
                <a:ea typeface="宋体" pitchFamily="2" charset="-122"/>
              </a:rPr>
              <a:t> for discussion</a:t>
            </a:r>
          </a:p>
          <a:p>
            <a:r>
              <a:rPr lang="en-US" altLang="zh-CN" sz="2400" smtClean="0">
                <a:ea typeface="宋体" pitchFamily="2" charset="-122"/>
              </a:rPr>
              <a:t>modularization eases maintenance, updating of system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change of implementation of layer’s service transparent to rest of system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e.g., change in gate procedure doesn’t affect rest of system</a:t>
            </a:r>
          </a:p>
          <a:p>
            <a:r>
              <a:rPr lang="en-US" altLang="zh-CN" sz="2400" smtClean="0">
                <a:ea typeface="宋体" pitchFamily="2" charset="-122"/>
              </a:rPr>
              <a:t>layering considered harmful?</a:t>
            </a: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4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CA2199D8-3DFB-47DA-ADBF-98493C0D93A7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10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altLang="zh-CN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What’s the Internet: “nuts and bolts” view</a:t>
            </a:r>
            <a:br>
              <a:rPr lang="en-US" altLang="zh-CN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什么是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Internet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：组成细节角度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5463" y="1262063"/>
            <a:ext cx="4191000" cy="5045075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millions of connected computing devices: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pitchFamily="2" charset="-122"/>
              </a:rPr>
              <a:t>hosts = end systems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 </a:t>
            </a:r>
          </a:p>
          <a:p>
            <a:r>
              <a:rPr lang="en-US" altLang="zh-CN" sz="2400" dirty="0" smtClean="0">
                <a:ea typeface="宋体" pitchFamily="2" charset="-122"/>
              </a:rPr>
              <a:t> running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pitchFamily="2" charset="-122"/>
              </a:rPr>
              <a:t>network apps</a:t>
            </a:r>
            <a:endParaRPr lang="en-US" altLang="zh-CN" sz="2400" dirty="0" smtClean="0">
              <a:ea typeface="宋体" pitchFamily="2" charset="-122"/>
            </a:endParaRPr>
          </a:p>
          <a:p>
            <a:r>
              <a:rPr lang="en-US" altLang="zh-CN" sz="2400" i="1" dirty="0" smtClean="0">
                <a:solidFill>
                  <a:srgbClr val="FF0000"/>
                </a:solidFill>
                <a:ea typeface="宋体" pitchFamily="2" charset="-122"/>
              </a:rPr>
              <a:t>communication links</a:t>
            </a:r>
            <a:endParaRPr lang="en-US" altLang="zh-CN" sz="2400" dirty="0" smtClean="0">
              <a:ea typeface="宋体" pitchFamily="2" charset="-122"/>
            </a:endParaRP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fiber, copper, radio, satellite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transmission rate = </a:t>
            </a:r>
            <a:r>
              <a:rPr lang="en-US" altLang="zh-CN" sz="2000" b="1" i="1" dirty="0" smtClean="0">
                <a:solidFill>
                  <a:srgbClr val="FF0000"/>
                </a:solidFill>
                <a:ea typeface="宋体" pitchFamily="2" charset="-122"/>
              </a:rPr>
              <a:t>bandwidth</a:t>
            </a:r>
            <a:endParaRPr lang="en-US" altLang="zh-CN" sz="2000" dirty="0" smtClean="0">
              <a:ea typeface="宋体" pitchFamily="2" charset="-122"/>
            </a:endParaRPr>
          </a:p>
          <a:p>
            <a:r>
              <a:rPr lang="en-US" altLang="zh-CN" sz="2400" i="1" dirty="0" smtClean="0">
                <a:solidFill>
                  <a:srgbClr val="FF0000"/>
                </a:solidFill>
                <a:ea typeface="宋体" pitchFamily="2" charset="-122"/>
              </a:rPr>
              <a:t>routers:</a:t>
            </a:r>
            <a:r>
              <a:rPr lang="en-US" altLang="zh-CN" sz="2400" dirty="0" smtClean="0">
                <a:ea typeface="宋体" pitchFamily="2" charset="-122"/>
              </a:rPr>
              <a:t> forward packets (chunks of data)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Hardware,Software</a:t>
            </a:r>
            <a:endParaRPr lang="zh-CN" altLang="en-US" sz="2400" dirty="0" smtClean="0">
              <a:ea typeface="宋体" pitchFamily="2" charset="-122"/>
            </a:endParaRPr>
          </a:p>
        </p:txBody>
      </p:sp>
      <p:grpSp>
        <p:nvGrpSpPr>
          <p:cNvPr id="1048" name="Group 260"/>
          <p:cNvGrpSpPr>
            <a:grpSpLocks/>
          </p:cNvGrpSpPr>
          <p:nvPr/>
        </p:nvGrpSpPr>
        <p:grpSpPr bwMode="auto">
          <a:xfrm>
            <a:off x="4918075" y="1243013"/>
            <a:ext cx="3678238" cy="4957762"/>
            <a:chOff x="2918" y="219"/>
            <a:chExt cx="2641" cy="3714"/>
          </a:xfrm>
        </p:grpSpPr>
        <p:sp>
          <p:nvSpPr>
            <p:cNvPr id="1050" name="Freeform 7"/>
            <p:cNvSpPr>
              <a:spLocks/>
            </p:cNvSpPr>
            <p:nvPr/>
          </p:nvSpPr>
          <p:spPr bwMode="auto">
            <a:xfrm>
              <a:off x="4267" y="1271"/>
              <a:ext cx="1292" cy="1255"/>
            </a:xfrm>
            <a:custGeom>
              <a:avLst/>
              <a:gdLst>
                <a:gd name="T0" fmla="*/ 239 w 1292"/>
                <a:gd name="T1" fmla="*/ 7 h 1255"/>
                <a:gd name="T2" fmla="*/ 35 w 1292"/>
                <a:gd name="T3" fmla="*/ 157 h 1255"/>
                <a:gd name="T4" fmla="*/ 29 w 1292"/>
                <a:gd name="T5" fmla="*/ 523 h 1255"/>
                <a:gd name="T6" fmla="*/ 53 w 1292"/>
                <a:gd name="T7" fmla="*/ 829 h 1255"/>
                <a:gd name="T8" fmla="*/ 245 w 1292"/>
                <a:gd name="T9" fmla="*/ 871 h 1255"/>
                <a:gd name="T10" fmla="*/ 647 w 1292"/>
                <a:gd name="T11" fmla="*/ 1129 h 1255"/>
                <a:gd name="T12" fmla="*/ 995 w 1292"/>
                <a:gd name="T13" fmla="*/ 1237 h 1255"/>
                <a:gd name="T14" fmla="*/ 1199 w 1292"/>
                <a:gd name="T15" fmla="*/ 1021 h 1255"/>
                <a:gd name="T16" fmla="*/ 1271 w 1292"/>
                <a:gd name="T17" fmla="*/ 445 h 1255"/>
                <a:gd name="T18" fmla="*/ 1205 w 1292"/>
                <a:gd name="T19" fmla="*/ 211 h 1255"/>
                <a:gd name="T20" fmla="*/ 749 w 1292"/>
                <a:gd name="T21" fmla="*/ 115 h 1255"/>
                <a:gd name="T22" fmla="*/ 239 w 1292"/>
                <a:gd name="T23" fmla="*/ 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51" name="Freeform 8"/>
            <p:cNvSpPr>
              <a:spLocks/>
            </p:cNvSpPr>
            <p:nvPr/>
          </p:nvSpPr>
          <p:spPr bwMode="auto">
            <a:xfrm>
              <a:off x="2918" y="1164"/>
              <a:ext cx="1340" cy="1191"/>
            </a:xfrm>
            <a:custGeom>
              <a:avLst/>
              <a:gdLst>
                <a:gd name="T0" fmla="*/ 550 w 1340"/>
                <a:gd name="T1" fmla="*/ 42 h 1191"/>
                <a:gd name="T2" fmla="*/ 82 w 1340"/>
                <a:gd name="T3" fmla="*/ 60 h 1191"/>
                <a:gd name="T4" fmla="*/ 58 w 1340"/>
                <a:gd name="T5" fmla="*/ 402 h 1191"/>
                <a:gd name="T6" fmla="*/ 28 w 1340"/>
                <a:gd name="T7" fmla="*/ 720 h 1191"/>
                <a:gd name="T8" fmla="*/ 112 w 1340"/>
                <a:gd name="T9" fmla="*/ 870 h 1191"/>
                <a:gd name="T10" fmla="*/ 538 w 1340"/>
                <a:gd name="T11" fmla="*/ 876 h 1191"/>
                <a:gd name="T12" fmla="*/ 640 w 1340"/>
                <a:gd name="T13" fmla="*/ 1128 h 1191"/>
                <a:gd name="T14" fmla="*/ 1234 w 1340"/>
                <a:gd name="T15" fmla="*/ 1098 h 1191"/>
                <a:gd name="T16" fmla="*/ 1276 w 1340"/>
                <a:gd name="T17" fmla="*/ 570 h 1191"/>
                <a:gd name="T18" fmla="*/ 1204 w 1340"/>
                <a:gd name="T19" fmla="*/ 342 h 1191"/>
                <a:gd name="T20" fmla="*/ 760 w 1340"/>
                <a:gd name="T21" fmla="*/ 288 h 1191"/>
                <a:gd name="T22" fmla="*/ 550 w 1340"/>
                <a:gd name="T23" fmla="*/ 42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52" name="Freeform 9"/>
            <p:cNvSpPr>
              <a:spLocks/>
            </p:cNvSpPr>
            <p:nvPr/>
          </p:nvSpPr>
          <p:spPr bwMode="auto">
            <a:xfrm>
              <a:off x="3183" y="2252"/>
              <a:ext cx="2135" cy="1662"/>
            </a:xfrm>
            <a:custGeom>
              <a:avLst/>
              <a:gdLst>
                <a:gd name="T0" fmla="*/ 27 w 2135"/>
                <a:gd name="T1" fmla="*/ 652 h 1662"/>
                <a:gd name="T2" fmla="*/ 105 w 2135"/>
                <a:gd name="T3" fmla="*/ 76 h 1662"/>
                <a:gd name="T4" fmla="*/ 657 w 2135"/>
                <a:gd name="T5" fmla="*/ 196 h 1662"/>
                <a:gd name="T6" fmla="*/ 1209 w 2135"/>
                <a:gd name="T7" fmla="*/ 100 h 1662"/>
                <a:gd name="T8" fmla="*/ 2001 w 2135"/>
                <a:gd name="T9" fmla="*/ 406 h 1662"/>
                <a:gd name="T10" fmla="*/ 2013 w 2135"/>
                <a:gd name="T11" fmla="*/ 1144 h 1662"/>
                <a:gd name="T12" fmla="*/ 1581 w 2135"/>
                <a:gd name="T13" fmla="*/ 1600 h 1662"/>
                <a:gd name="T14" fmla="*/ 813 w 2135"/>
                <a:gd name="T15" fmla="*/ 1516 h 1662"/>
                <a:gd name="T16" fmla="*/ 501 w 2135"/>
                <a:gd name="T17" fmla="*/ 1270 h 1662"/>
                <a:gd name="T18" fmla="*/ 183 w 2135"/>
                <a:gd name="T19" fmla="*/ 1066 h 1662"/>
                <a:gd name="T20" fmla="*/ 27 w 2135"/>
                <a:gd name="T21" fmla="*/ 652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053" name="Group 10"/>
            <p:cNvGrpSpPr>
              <a:grpSpLocks/>
            </p:cNvGrpSpPr>
            <p:nvPr/>
          </p:nvGrpSpPr>
          <p:grpSpPr bwMode="auto">
            <a:xfrm>
              <a:off x="3002" y="1266"/>
              <a:ext cx="527" cy="239"/>
              <a:chOff x="3552" y="246"/>
              <a:chExt cx="527" cy="248"/>
            </a:xfrm>
          </p:grpSpPr>
          <p:graphicFrame>
            <p:nvGraphicFramePr>
              <p:cNvPr id="1042" name="Object 11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4" name="Clip" r:id="rId4" imgW="1305000" imgH="1085760" progId="">
                      <p:embed/>
                    </p:oleObj>
                  </mc:Choice>
                  <mc:Fallback>
                    <p:oleObj name="Clip" r:id="rId4" imgW="1305000" imgH="1085760" progId="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3" name="Object 12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5" name="Clip" r:id="rId6" imgW="676440" imgH="485640" progId="">
                      <p:embed/>
                    </p:oleObj>
                  </mc:Choice>
                  <mc:Fallback>
                    <p:oleObj name="Clip" r:id="rId6" imgW="676440" imgH="485640" progId="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84" name="Line 13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54" name="Group 14"/>
            <p:cNvGrpSpPr>
              <a:grpSpLocks/>
            </p:cNvGrpSpPr>
            <p:nvPr/>
          </p:nvGrpSpPr>
          <p:grpSpPr bwMode="auto">
            <a:xfrm>
              <a:off x="3002" y="1712"/>
              <a:ext cx="527" cy="239"/>
              <a:chOff x="3552" y="246"/>
              <a:chExt cx="527" cy="248"/>
            </a:xfrm>
          </p:grpSpPr>
          <p:graphicFrame>
            <p:nvGraphicFramePr>
              <p:cNvPr id="1040" name="Object 15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6" name="Clip" r:id="rId8" imgW="1305000" imgH="1085760" progId="">
                      <p:embed/>
                    </p:oleObj>
                  </mc:Choice>
                  <mc:Fallback>
                    <p:oleObj name="Clip" r:id="rId8" imgW="1305000" imgH="1085760" progId="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1" name="Object 16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7" name="Clip" r:id="rId9" imgW="676440" imgH="485640" progId="">
                      <p:embed/>
                    </p:oleObj>
                  </mc:Choice>
                  <mc:Fallback>
                    <p:oleObj name="Clip" r:id="rId9" imgW="676440" imgH="485640" progId="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83" name="Line 17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55" name="Group 18"/>
            <p:cNvGrpSpPr>
              <a:grpSpLocks/>
            </p:cNvGrpSpPr>
            <p:nvPr/>
          </p:nvGrpSpPr>
          <p:grpSpPr bwMode="auto">
            <a:xfrm>
              <a:off x="3272" y="1552"/>
              <a:ext cx="51" cy="161"/>
              <a:chOff x="3842" y="406"/>
              <a:chExt cx="51" cy="167"/>
            </a:xfrm>
          </p:grpSpPr>
          <p:sp>
            <p:nvSpPr>
              <p:cNvPr id="1280" name="Oval 19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81" name="Oval 20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82" name="Oval 21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056" name="Group 22"/>
            <p:cNvGrpSpPr>
              <a:grpSpLocks/>
            </p:cNvGrpSpPr>
            <p:nvPr/>
          </p:nvGrpSpPr>
          <p:grpSpPr bwMode="auto">
            <a:xfrm>
              <a:off x="3610" y="1929"/>
              <a:ext cx="150" cy="296"/>
              <a:chOff x="4180" y="783"/>
              <a:chExt cx="150" cy="307"/>
            </a:xfrm>
          </p:grpSpPr>
          <p:sp>
            <p:nvSpPr>
              <p:cNvPr id="1272" name="AutoShape 2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73" name="Rectangle 2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74" name="Rectangle 2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75" name="AutoShape 2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76" name="Line 2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7" name="Line 2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8" name="Rectangle 2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79" name="Rectangle 3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057" name="Group 31"/>
            <p:cNvGrpSpPr>
              <a:grpSpLocks/>
            </p:cNvGrpSpPr>
            <p:nvPr/>
          </p:nvGrpSpPr>
          <p:grpSpPr bwMode="auto">
            <a:xfrm rot="-5400000">
              <a:off x="3833" y="1991"/>
              <a:ext cx="61" cy="167"/>
              <a:chOff x="3842" y="406"/>
              <a:chExt cx="51" cy="167"/>
            </a:xfrm>
          </p:grpSpPr>
          <p:sp>
            <p:nvSpPr>
              <p:cNvPr id="1269" name="Oval 32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70" name="Oval 3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71" name="Oval 3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58" name="Line 35"/>
            <p:cNvSpPr>
              <a:spLocks noChangeShapeType="1"/>
            </p:cNvSpPr>
            <p:nvPr/>
          </p:nvSpPr>
          <p:spPr bwMode="auto">
            <a:xfrm>
              <a:off x="3708" y="1860"/>
              <a:ext cx="35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" name="Line 36"/>
            <p:cNvSpPr>
              <a:spLocks noChangeShapeType="1"/>
            </p:cNvSpPr>
            <p:nvPr/>
          </p:nvSpPr>
          <p:spPr bwMode="auto">
            <a:xfrm>
              <a:off x="3710" y="1858"/>
              <a:ext cx="1" cy="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0" name="Line 37"/>
            <p:cNvSpPr>
              <a:spLocks noChangeShapeType="1"/>
            </p:cNvSpPr>
            <p:nvPr/>
          </p:nvSpPr>
          <p:spPr bwMode="auto">
            <a:xfrm>
              <a:off x="4066" y="1856"/>
              <a:ext cx="1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1" name="Line 38"/>
            <p:cNvSpPr>
              <a:spLocks noChangeShapeType="1"/>
            </p:cNvSpPr>
            <p:nvPr/>
          </p:nvSpPr>
          <p:spPr bwMode="auto">
            <a:xfrm>
              <a:off x="3492" y="1456"/>
              <a:ext cx="208" cy="1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2" name="Line 39"/>
            <p:cNvSpPr>
              <a:spLocks noChangeShapeType="1"/>
            </p:cNvSpPr>
            <p:nvPr/>
          </p:nvSpPr>
          <p:spPr bwMode="auto">
            <a:xfrm flipV="1">
              <a:off x="3502" y="1670"/>
              <a:ext cx="198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" name="Line 40"/>
            <p:cNvSpPr>
              <a:spLocks noChangeShapeType="1"/>
            </p:cNvSpPr>
            <p:nvPr/>
          </p:nvSpPr>
          <p:spPr bwMode="auto">
            <a:xfrm flipV="1">
              <a:off x="3880" y="1734"/>
              <a:ext cx="1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64" name="Group 41"/>
            <p:cNvGrpSpPr>
              <a:grpSpLocks/>
            </p:cNvGrpSpPr>
            <p:nvPr/>
          </p:nvGrpSpPr>
          <p:grpSpPr bwMode="auto">
            <a:xfrm>
              <a:off x="3966" y="1913"/>
              <a:ext cx="150" cy="296"/>
              <a:chOff x="4180" y="783"/>
              <a:chExt cx="150" cy="307"/>
            </a:xfrm>
          </p:grpSpPr>
          <p:sp>
            <p:nvSpPr>
              <p:cNvPr id="1261" name="AutoShape 4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62" name="Rectangle 4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63" name="Rectangle 4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64" name="AutoShape 4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65" name="Line 4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6" name="Line 4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7" name="Rectangle 4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68" name="Rectangle 4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065" name="Group 50"/>
            <p:cNvGrpSpPr>
              <a:grpSpLocks/>
            </p:cNvGrpSpPr>
            <p:nvPr/>
          </p:nvGrpSpPr>
          <p:grpSpPr bwMode="auto">
            <a:xfrm>
              <a:off x="3278" y="2376"/>
              <a:ext cx="344" cy="694"/>
              <a:chOff x="3314" y="1248"/>
              <a:chExt cx="344" cy="694"/>
            </a:xfrm>
          </p:grpSpPr>
          <p:graphicFrame>
            <p:nvGraphicFramePr>
              <p:cNvPr id="1038" name="Object 51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8" name="Clip" r:id="rId10" imgW="1305000" imgH="1085760" progId="">
                      <p:embed/>
                    </p:oleObj>
                  </mc:Choice>
                  <mc:Fallback>
                    <p:oleObj name="Clip" r:id="rId10" imgW="1305000" imgH="1085760" progId="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248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54" name="Line 52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39" name="Object 53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9" name="Clip" r:id="rId11" imgW="1305000" imgH="1085760" progId="">
                      <p:embed/>
                    </p:oleObj>
                  </mc:Choice>
                  <mc:Fallback>
                    <p:oleObj name="Clip" r:id="rId11" imgW="1305000" imgH="1085760" progId="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694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55" name="Line 54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56" name="Group 55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1258" name="Oval 56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259" name="Oval 57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260" name="Oval 58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1257" name="Line 59"/>
              <p:cNvSpPr>
                <a:spLocks noChangeShapeType="1"/>
              </p:cNvSpPr>
              <p:nvPr/>
            </p:nvSpPr>
            <p:spPr bwMode="auto">
              <a:xfrm>
                <a:off x="3654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026" name="Object 60"/>
            <p:cNvGraphicFramePr>
              <a:graphicFrameLocks noChangeAspect="1"/>
            </p:cNvGraphicFramePr>
            <p:nvPr/>
          </p:nvGraphicFramePr>
          <p:xfrm>
            <a:off x="3902" y="3133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0" name="Clip" r:id="rId12" imgW="1305000" imgH="1085760" progId="">
                    <p:embed/>
                  </p:oleObj>
                </mc:Choice>
                <mc:Fallback>
                  <p:oleObj name="Clip" r:id="rId12" imgW="1305000" imgH="1085760" progId="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2" y="3133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61"/>
            <p:cNvGraphicFramePr>
              <a:graphicFrameLocks noChangeAspect="1"/>
            </p:cNvGraphicFramePr>
            <p:nvPr/>
          </p:nvGraphicFramePr>
          <p:xfrm>
            <a:off x="3460" y="312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1" name="Clip" r:id="rId13" imgW="1305000" imgH="1085760" progId="">
                    <p:embed/>
                  </p:oleObj>
                </mc:Choice>
                <mc:Fallback>
                  <p:oleObj name="Clip" r:id="rId13" imgW="1305000" imgH="1085760" progId="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0" y="3124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6" name="Oval 62"/>
            <p:cNvSpPr>
              <a:spLocks noChangeArrowheads="1"/>
            </p:cNvSpPr>
            <p:nvPr/>
          </p:nvSpPr>
          <p:spPr bwMode="auto">
            <a:xfrm rot="-5400000">
              <a:off x="3759" y="3203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67" name="Oval 63"/>
            <p:cNvSpPr>
              <a:spLocks noChangeArrowheads="1"/>
            </p:cNvSpPr>
            <p:nvPr/>
          </p:nvSpPr>
          <p:spPr bwMode="auto">
            <a:xfrm rot="-5400000">
              <a:off x="3820" y="3202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68" name="Oval 64"/>
            <p:cNvSpPr>
              <a:spLocks noChangeArrowheads="1"/>
            </p:cNvSpPr>
            <p:nvPr/>
          </p:nvSpPr>
          <p:spPr bwMode="auto">
            <a:xfrm rot="-5400000">
              <a:off x="3875" y="3205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69" name="Line 65"/>
            <p:cNvSpPr>
              <a:spLocks noChangeShapeType="1"/>
            </p:cNvSpPr>
            <p:nvPr/>
          </p:nvSpPr>
          <p:spPr bwMode="auto">
            <a:xfrm rot="-5400000">
              <a:off x="4062" y="3114"/>
              <a:ext cx="4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0" name="Line 66"/>
            <p:cNvSpPr>
              <a:spLocks noChangeShapeType="1"/>
            </p:cNvSpPr>
            <p:nvPr/>
          </p:nvSpPr>
          <p:spPr bwMode="auto">
            <a:xfrm rot="5400000" flipH="1">
              <a:off x="3612" y="3108"/>
              <a:ext cx="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1" name="Line 67"/>
            <p:cNvSpPr>
              <a:spLocks noChangeShapeType="1"/>
            </p:cNvSpPr>
            <p:nvPr/>
          </p:nvSpPr>
          <p:spPr bwMode="auto">
            <a:xfrm rot="16200000" flipV="1">
              <a:off x="3862" y="2864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2" name="Line 68"/>
            <p:cNvSpPr>
              <a:spLocks noChangeShapeType="1"/>
            </p:cNvSpPr>
            <p:nvPr/>
          </p:nvSpPr>
          <p:spPr bwMode="auto">
            <a:xfrm flipV="1">
              <a:off x="3622" y="2808"/>
              <a:ext cx="6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3" name="Line 69"/>
            <p:cNvSpPr>
              <a:spLocks noChangeShapeType="1"/>
            </p:cNvSpPr>
            <p:nvPr/>
          </p:nvSpPr>
          <p:spPr bwMode="auto">
            <a:xfrm>
              <a:off x="4054" y="2842"/>
              <a:ext cx="218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4" name="Line 70"/>
            <p:cNvSpPr>
              <a:spLocks noChangeShapeType="1"/>
            </p:cNvSpPr>
            <p:nvPr/>
          </p:nvSpPr>
          <p:spPr bwMode="auto">
            <a:xfrm flipH="1">
              <a:off x="4626" y="2840"/>
              <a:ext cx="200" cy="2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8" name="Object 71"/>
            <p:cNvGraphicFramePr>
              <a:graphicFrameLocks noChangeAspect="1"/>
            </p:cNvGraphicFramePr>
            <p:nvPr/>
          </p:nvGraphicFramePr>
          <p:xfrm>
            <a:off x="4753" y="2505"/>
            <a:ext cx="14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2" name="Clip" r:id="rId14" imgW="981000" imgH="1209600" progId="">
                    <p:embed/>
                  </p:oleObj>
                </mc:Choice>
                <mc:Fallback>
                  <p:oleObj name="Clip" r:id="rId14" imgW="981000" imgH="1209600" progId="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3" y="2505"/>
                          <a:ext cx="14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72"/>
            <p:cNvGraphicFramePr>
              <a:graphicFrameLocks noChangeAspect="1"/>
            </p:cNvGraphicFramePr>
            <p:nvPr/>
          </p:nvGraphicFramePr>
          <p:xfrm>
            <a:off x="3793" y="2565"/>
            <a:ext cx="14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" name="Clip" r:id="rId16" imgW="981000" imgH="1209600" progId="">
                    <p:embed/>
                  </p:oleObj>
                </mc:Choice>
                <mc:Fallback>
                  <p:oleObj name="Clip" r:id="rId16" imgW="981000" imgH="1209600" progId="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3" y="2565"/>
                          <a:ext cx="14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" name="Freeform 73"/>
            <p:cNvSpPr>
              <a:spLocks/>
            </p:cNvSpPr>
            <p:nvPr/>
          </p:nvSpPr>
          <p:spPr bwMode="auto">
            <a:xfrm>
              <a:off x="3852" y="2397"/>
              <a:ext cx="972" cy="228"/>
            </a:xfrm>
            <a:custGeom>
              <a:avLst/>
              <a:gdLst>
                <a:gd name="T0" fmla="*/ 0 w 972"/>
                <a:gd name="T1" fmla="*/ 228 h 228"/>
                <a:gd name="T2" fmla="*/ 432 w 972"/>
                <a:gd name="T3" fmla="*/ 9 h 228"/>
                <a:gd name="T4" fmla="*/ 972 w 972"/>
                <a:gd name="T5" fmla="*/ 171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076" name="Group 74"/>
            <p:cNvGrpSpPr>
              <a:grpSpLocks/>
            </p:cNvGrpSpPr>
            <p:nvPr/>
          </p:nvGrpSpPr>
          <p:grpSpPr bwMode="auto">
            <a:xfrm>
              <a:off x="4043" y="3462"/>
              <a:ext cx="292" cy="320"/>
              <a:chOff x="2870" y="1518"/>
              <a:chExt cx="292" cy="320"/>
            </a:xfrm>
          </p:grpSpPr>
          <p:graphicFrame>
            <p:nvGraphicFramePr>
              <p:cNvPr id="1036" name="Object 7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4" name="Clip" r:id="rId17" imgW="819000" imgH="847800" progId="">
                      <p:embed/>
                    </p:oleObj>
                  </mc:Choice>
                  <mc:Fallback>
                    <p:oleObj name="Clip" r:id="rId17" imgW="819000" imgH="847800" progId="">
                      <p:embed/>
                      <p:pic>
                        <p:nvPicPr>
                          <p:cNvPr id="0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7" name="Object 7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5" name="Clip" r:id="rId19" imgW="1266840" imgH="1200240" progId="">
                      <p:embed/>
                    </p:oleObj>
                  </mc:Choice>
                  <mc:Fallback>
                    <p:oleObj name="Clip" r:id="rId19" imgW="1266840" imgH="1200240" progId="">
                      <p:embed/>
                      <p:pic>
                        <p:nvPicPr>
                          <p:cNvPr id="0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77" name="Group 77"/>
            <p:cNvGrpSpPr>
              <a:grpSpLocks/>
            </p:cNvGrpSpPr>
            <p:nvPr/>
          </p:nvGrpSpPr>
          <p:grpSpPr bwMode="auto">
            <a:xfrm>
              <a:off x="4601" y="3486"/>
              <a:ext cx="292" cy="320"/>
              <a:chOff x="2870" y="1518"/>
              <a:chExt cx="292" cy="320"/>
            </a:xfrm>
          </p:grpSpPr>
          <p:graphicFrame>
            <p:nvGraphicFramePr>
              <p:cNvPr id="1034" name="Object 7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6" name="Clip" r:id="rId21" imgW="819000" imgH="847800" progId="">
                      <p:embed/>
                    </p:oleObj>
                  </mc:Choice>
                  <mc:Fallback>
                    <p:oleObj name="Clip" r:id="rId21" imgW="819000" imgH="847800" progId="">
                      <p:embed/>
                      <p:pic>
                        <p:nvPicPr>
                          <p:cNvPr id="0" name="Object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5" name="Object 7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7" name="Clip" r:id="rId22" imgW="1266840" imgH="1200240" progId="">
                      <p:embed/>
                    </p:oleObj>
                  </mc:Choice>
                  <mc:Fallback>
                    <p:oleObj name="Clip" r:id="rId22" imgW="1266840" imgH="1200240" progId="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78" name="Group 80"/>
            <p:cNvGrpSpPr>
              <a:grpSpLocks/>
            </p:cNvGrpSpPr>
            <p:nvPr/>
          </p:nvGrpSpPr>
          <p:grpSpPr bwMode="auto">
            <a:xfrm>
              <a:off x="4304" y="3273"/>
              <a:ext cx="272" cy="282"/>
              <a:chOff x="4733" y="2082"/>
              <a:chExt cx="272" cy="282"/>
            </a:xfrm>
          </p:grpSpPr>
          <p:graphicFrame>
            <p:nvGraphicFramePr>
              <p:cNvPr id="1033" name="Object 81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8" name="Clip" r:id="rId23" imgW="819000" imgH="847800" progId="">
                      <p:embed/>
                    </p:oleObj>
                  </mc:Choice>
                  <mc:Fallback>
                    <p:oleObj name="Clip" r:id="rId23" imgW="819000" imgH="847800" progId="">
                      <p:embed/>
                      <p:pic>
                        <p:nvPicPr>
                          <p:cNvPr id="0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53" name="Rectangle 82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79" name="Line 83"/>
            <p:cNvSpPr>
              <a:spLocks noChangeShapeType="1"/>
            </p:cNvSpPr>
            <p:nvPr/>
          </p:nvSpPr>
          <p:spPr bwMode="auto">
            <a:xfrm>
              <a:off x="4524" y="3201"/>
              <a:ext cx="0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80" name="Group 84"/>
            <p:cNvGrpSpPr>
              <a:grpSpLocks/>
            </p:cNvGrpSpPr>
            <p:nvPr/>
          </p:nvGrpSpPr>
          <p:grpSpPr bwMode="auto">
            <a:xfrm>
              <a:off x="5041" y="2769"/>
              <a:ext cx="150" cy="307"/>
              <a:chOff x="4180" y="783"/>
              <a:chExt cx="150" cy="307"/>
            </a:xfrm>
          </p:grpSpPr>
          <p:sp>
            <p:nvSpPr>
              <p:cNvPr id="1245" name="AutoShape 8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46" name="Rectangle 8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47" name="Rectangle 8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48" name="AutoShape 8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49" name="Line 8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0" name="Line 9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1" name="Rectangle 9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52" name="Rectangle 9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081" name="Group 93"/>
            <p:cNvGrpSpPr>
              <a:grpSpLocks/>
            </p:cNvGrpSpPr>
            <p:nvPr/>
          </p:nvGrpSpPr>
          <p:grpSpPr bwMode="auto">
            <a:xfrm>
              <a:off x="5032" y="3102"/>
              <a:ext cx="150" cy="307"/>
              <a:chOff x="4180" y="783"/>
              <a:chExt cx="150" cy="307"/>
            </a:xfrm>
          </p:grpSpPr>
          <p:sp>
            <p:nvSpPr>
              <p:cNvPr id="1237" name="AutoShape 9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38" name="Rectangle 9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39" name="Rectangle 9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40" name="AutoShape 9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41" name="Line 9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2" name="Line 9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3" name="Rectangle 10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44" name="Rectangle 10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82" name="Line 102"/>
            <p:cNvSpPr>
              <a:spLocks noChangeShapeType="1"/>
            </p:cNvSpPr>
            <p:nvPr/>
          </p:nvSpPr>
          <p:spPr bwMode="auto">
            <a:xfrm rot="5400000" flipH="1">
              <a:off x="4754" y="3049"/>
              <a:ext cx="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3" name="Line 103"/>
            <p:cNvSpPr>
              <a:spLocks noChangeShapeType="1"/>
            </p:cNvSpPr>
            <p:nvPr/>
          </p:nvSpPr>
          <p:spPr bwMode="auto">
            <a:xfrm rot="-5400000">
              <a:off x="5018" y="3239"/>
              <a:ext cx="0" cy="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" name="Line 104"/>
            <p:cNvSpPr>
              <a:spLocks noChangeShapeType="1"/>
            </p:cNvSpPr>
            <p:nvPr/>
          </p:nvSpPr>
          <p:spPr bwMode="auto">
            <a:xfrm rot="-5400000">
              <a:off x="5011" y="2888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" name="Line 105"/>
            <p:cNvSpPr>
              <a:spLocks noChangeShapeType="1"/>
            </p:cNvSpPr>
            <p:nvPr/>
          </p:nvSpPr>
          <p:spPr bwMode="auto">
            <a:xfrm flipV="1">
              <a:off x="4062" y="1494"/>
              <a:ext cx="330" cy="1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" name="Line 106"/>
            <p:cNvSpPr>
              <a:spLocks noChangeShapeType="1"/>
            </p:cNvSpPr>
            <p:nvPr/>
          </p:nvSpPr>
          <p:spPr bwMode="auto">
            <a:xfrm>
              <a:off x="4734" y="1482"/>
              <a:ext cx="348" cy="1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7" name="Line 107"/>
            <p:cNvSpPr>
              <a:spLocks noChangeShapeType="1"/>
            </p:cNvSpPr>
            <p:nvPr/>
          </p:nvSpPr>
          <p:spPr bwMode="auto">
            <a:xfrm flipH="1">
              <a:off x="5106" y="1734"/>
              <a:ext cx="174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8" name="Line 108"/>
            <p:cNvSpPr>
              <a:spLocks noChangeShapeType="1"/>
            </p:cNvSpPr>
            <p:nvPr/>
          </p:nvSpPr>
          <p:spPr bwMode="auto">
            <a:xfrm>
              <a:off x="4554" y="1566"/>
              <a:ext cx="0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9" name="Line 109"/>
            <p:cNvSpPr>
              <a:spLocks noChangeShapeType="1"/>
            </p:cNvSpPr>
            <p:nvPr/>
          </p:nvSpPr>
          <p:spPr bwMode="auto">
            <a:xfrm>
              <a:off x="4572" y="2052"/>
              <a:ext cx="384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0" name="Line 110"/>
            <p:cNvSpPr>
              <a:spLocks noChangeShapeType="1"/>
            </p:cNvSpPr>
            <p:nvPr/>
          </p:nvSpPr>
          <p:spPr bwMode="auto">
            <a:xfrm flipH="1">
              <a:off x="4902" y="2400"/>
              <a:ext cx="192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1" name="Line 111"/>
            <p:cNvSpPr>
              <a:spLocks noChangeShapeType="1"/>
            </p:cNvSpPr>
            <p:nvPr/>
          </p:nvSpPr>
          <p:spPr bwMode="auto">
            <a:xfrm flipH="1">
              <a:off x="4740" y="1710"/>
              <a:ext cx="40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2" name="Line 112"/>
            <p:cNvSpPr>
              <a:spLocks noChangeShapeType="1"/>
            </p:cNvSpPr>
            <p:nvPr/>
          </p:nvSpPr>
          <p:spPr bwMode="auto">
            <a:xfrm flipH="1">
              <a:off x="4746" y="1290"/>
              <a:ext cx="25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3" name="Line 113"/>
            <p:cNvSpPr>
              <a:spLocks noChangeShapeType="1"/>
            </p:cNvSpPr>
            <p:nvPr/>
          </p:nvSpPr>
          <p:spPr bwMode="auto">
            <a:xfrm flipH="1">
              <a:off x="5262" y="1422"/>
              <a:ext cx="144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4" name="Text Box 114"/>
            <p:cNvSpPr txBox="1">
              <a:spLocks noChangeArrowheads="1"/>
            </p:cNvSpPr>
            <p:nvPr/>
          </p:nvSpPr>
          <p:spPr bwMode="auto">
            <a:xfrm>
              <a:off x="3278" y="1151"/>
              <a:ext cx="890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rPr>
                <a:t>local ISP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095" name="Text Box 115"/>
            <p:cNvSpPr txBox="1">
              <a:spLocks noChangeArrowheads="1"/>
            </p:cNvSpPr>
            <p:nvPr/>
          </p:nvSpPr>
          <p:spPr bwMode="auto">
            <a:xfrm>
              <a:off x="3230" y="3407"/>
              <a:ext cx="845" cy="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rPr>
                <a:t>company</a:t>
              </a:r>
            </a:p>
            <a:p>
              <a:r>
                <a:rPr lang="en-US" altLang="zh-CN" sz="2000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rPr>
                <a:t>network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096" name="Text Box 116"/>
            <p:cNvSpPr txBox="1">
              <a:spLocks noChangeArrowheads="1"/>
            </p:cNvSpPr>
            <p:nvPr/>
          </p:nvSpPr>
          <p:spPr bwMode="auto">
            <a:xfrm>
              <a:off x="4376" y="2015"/>
              <a:ext cx="1178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rPr>
                <a:t>regional ISP</a:t>
              </a:r>
            </a:p>
          </p:txBody>
        </p:sp>
        <p:grpSp>
          <p:nvGrpSpPr>
            <p:cNvPr id="1097" name="Group 117"/>
            <p:cNvGrpSpPr>
              <a:grpSpLocks/>
            </p:cNvGrpSpPr>
            <p:nvPr/>
          </p:nvGrpSpPr>
          <p:grpSpPr bwMode="auto">
            <a:xfrm>
              <a:off x="3588" y="219"/>
              <a:ext cx="360" cy="175"/>
              <a:chOff x="3600" y="219"/>
              <a:chExt cx="360" cy="175"/>
            </a:xfrm>
          </p:grpSpPr>
          <p:sp>
            <p:nvSpPr>
              <p:cNvPr id="1224" name="Oval 11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25" name="Line 11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6" name="Line 12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7" name="Rectangle 12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28" name="Oval 12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1229" name="Group 12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34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5" name="Line 12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6" name="Line 12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30" name="Group 12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31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2" name="Line 12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3" name="Line 13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98" name="Group 131"/>
            <p:cNvGrpSpPr>
              <a:grpSpLocks/>
            </p:cNvGrpSpPr>
            <p:nvPr/>
          </p:nvGrpSpPr>
          <p:grpSpPr bwMode="auto">
            <a:xfrm>
              <a:off x="3595" y="651"/>
              <a:ext cx="150" cy="307"/>
              <a:chOff x="4180" y="783"/>
              <a:chExt cx="150" cy="307"/>
            </a:xfrm>
          </p:grpSpPr>
          <p:sp>
            <p:nvSpPr>
              <p:cNvPr id="1216" name="AutoShape 13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17" name="Rectangle 13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18" name="Rectangle 13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19" name="AutoShape 13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20" name="Line 13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1" name="Line 13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2" name="Rectangle 13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23" name="Rectangle 13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aphicFrame>
          <p:nvGraphicFramePr>
            <p:cNvPr id="1030" name="Object 140"/>
            <p:cNvGraphicFramePr>
              <a:graphicFrameLocks noChangeAspect="1"/>
            </p:cNvGraphicFramePr>
            <p:nvPr/>
          </p:nvGraphicFramePr>
          <p:xfrm>
            <a:off x="4496" y="260"/>
            <a:ext cx="299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9" name="Clip" r:id="rId24" imgW="1305000" imgH="1085760" progId="">
                    <p:embed/>
                  </p:oleObj>
                </mc:Choice>
                <mc:Fallback>
                  <p:oleObj name="Clip" r:id="rId24" imgW="1305000" imgH="1085760" progId="">
                    <p:embed/>
                    <p:pic>
                      <p:nvPicPr>
                        <p:cNvPr id="0" name="Object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6" y="260"/>
                          <a:ext cx="299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99" name="Group 141"/>
            <p:cNvGrpSpPr>
              <a:grpSpLocks/>
            </p:cNvGrpSpPr>
            <p:nvPr/>
          </p:nvGrpSpPr>
          <p:grpSpPr bwMode="auto">
            <a:xfrm>
              <a:off x="4451" y="714"/>
              <a:ext cx="292" cy="320"/>
              <a:chOff x="2870" y="1518"/>
              <a:chExt cx="292" cy="320"/>
            </a:xfrm>
          </p:grpSpPr>
          <p:graphicFrame>
            <p:nvGraphicFramePr>
              <p:cNvPr id="1031" name="Object 142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0" name="Clip" r:id="rId25" imgW="819000" imgH="847800" progId="">
                      <p:embed/>
                    </p:oleObj>
                  </mc:Choice>
                  <mc:Fallback>
                    <p:oleObj name="Clip" r:id="rId25" imgW="819000" imgH="847800" progId="">
                      <p:embed/>
                      <p:pic>
                        <p:nvPicPr>
                          <p:cNvPr id="0" name="Object 1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2" name="Object 143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1" name="Clip" r:id="rId26" imgW="1266840" imgH="1200240" progId="">
                      <p:embed/>
                    </p:oleObj>
                  </mc:Choice>
                  <mc:Fallback>
                    <p:oleObj name="Clip" r:id="rId26" imgW="1266840" imgH="1200240" progId="">
                      <p:embed/>
                      <p:pic>
                        <p:nvPicPr>
                          <p:cNvPr id="0" name="Object 1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00" name="Group 144"/>
            <p:cNvGrpSpPr>
              <a:grpSpLocks/>
            </p:cNvGrpSpPr>
            <p:nvPr/>
          </p:nvGrpSpPr>
          <p:grpSpPr bwMode="auto">
            <a:xfrm>
              <a:off x="3690" y="1566"/>
              <a:ext cx="360" cy="175"/>
              <a:chOff x="3600" y="219"/>
              <a:chExt cx="360" cy="175"/>
            </a:xfrm>
          </p:grpSpPr>
          <p:sp>
            <p:nvSpPr>
              <p:cNvPr id="1203" name="Oval 14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04" name="Line 14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5" name="Line 14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6" name="Rectangle 14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07" name="Oval 14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1208" name="Group 15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13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4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5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09" name="Group 15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10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1" name="Line 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2" name="Line 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01" name="Group 158"/>
            <p:cNvGrpSpPr>
              <a:grpSpLocks/>
            </p:cNvGrpSpPr>
            <p:nvPr/>
          </p:nvGrpSpPr>
          <p:grpSpPr bwMode="auto">
            <a:xfrm>
              <a:off x="4374" y="1395"/>
              <a:ext cx="360" cy="175"/>
              <a:chOff x="3600" y="219"/>
              <a:chExt cx="360" cy="175"/>
            </a:xfrm>
          </p:grpSpPr>
          <p:sp>
            <p:nvSpPr>
              <p:cNvPr id="1190" name="Oval 15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91" name="Line 1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2" name="Line 1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3" name="Rectangle 1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94" name="Oval 1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1195" name="Group 1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00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01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02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6" name="Group 1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97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98" name="Line 1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99" name="Line 1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02" name="Group 172"/>
            <p:cNvGrpSpPr>
              <a:grpSpLocks/>
            </p:cNvGrpSpPr>
            <p:nvPr/>
          </p:nvGrpSpPr>
          <p:grpSpPr bwMode="auto">
            <a:xfrm>
              <a:off x="4386" y="1887"/>
              <a:ext cx="360" cy="175"/>
              <a:chOff x="3600" y="219"/>
              <a:chExt cx="360" cy="175"/>
            </a:xfrm>
          </p:grpSpPr>
          <p:sp>
            <p:nvSpPr>
              <p:cNvPr id="1177" name="Oval 17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78" name="Line 17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9" name="Line 17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0" name="Rectangle 17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81" name="Oval 17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1182" name="Group 17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87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8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9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3" name="Group 18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84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5" name="Line 1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6" name="Line 1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03" name="Group 186"/>
            <p:cNvGrpSpPr>
              <a:grpSpLocks/>
            </p:cNvGrpSpPr>
            <p:nvPr/>
          </p:nvGrpSpPr>
          <p:grpSpPr bwMode="auto">
            <a:xfrm>
              <a:off x="5082" y="1551"/>
              <a:ext cx="360" cy="175"/>
              <a:chOff x="3600" y="219"/>
              <a:chExt cx="360" cy="175"/>
            </a:xfrm>
          </p:grpSpPr>
          <p:sp>
            <p:nvSpPr>
              <p:cNvPr id="1164" name="Oval 18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65" name="Line 18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6" name="Line 18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" name="Rectangle 19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68" name="Oval 19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1169" name="Group 19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74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5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6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70" name="Group 19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71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2" name="Line 1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3" name="Line 1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04" name="Group 200"/>
            <p:cNvGrpSpPr>
              <a:grpSpLocks/>
            </p:cNvGrpSpPr>
            <p:nvPr/>
          </p:nvGrpSpPr>
          <p:grpSpPr bwMode="auto">
            <a:xfrm>
              <a:off x="4944" y="2223"/>
              <a:ext cx="360" cy="175"/>
              <a:chOff x="3600" y="219"/>
              <a:chExt cx="360" cy="175"/>
            </a:xfrm>
          </p:grpSpPr>
          <p:sp>
            <p:nvSpPr>
              <p:cNvPr id="1151" name="Oval 20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52" name="Line 20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3" name="Line 20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4" name="Rectangle 20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55" name="Oval 20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1156" name="Group 20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61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2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3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57" name="Group 21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58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9" name="Line 2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0" name="Line 2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05" name="Group 214"/>
            <p:cNvGrpSpPr>
              <a:grpSpLocks/>
            </p:cNvGrpSpPr>
            <p:nvPr/>
          </p:nvGrpSpPr>
          <p:grpSpPr bwMode="auto">
            <a:xfrm>
              <a:off x="4704" y="2661"/>
              <a:ext cx="360" cy="175"/>
              <a:chOff x="3600" y="219"/>
              <a:chExt cx="360" cy="175"/>
            </a:xfrm>
          </p:grpSpPr>
          <p:sp>
            <p:nvSpPr>
              <p:cNvPr id="1138" name="Oval 21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39" name="Line 21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0" name="Line 21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1" name="Rectangle 21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42" name="Oval 21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1143" name="Group 22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48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9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0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4" name="Group 22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45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6" name="Line 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7" name="Line 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06" name="Group 228"/>
            <p:cNvGrpSpPr>
              <a:grpSpLocks/>
            </p:cNvGrpSpPr>
            <p:nvPr/>
          </p:nvGrpSpPr>
          <p:grpSpPr bwMode="auto">
            <a:xfrm>
              <a:off x="4266" y="3027"/>
              <a:ext cx="360" cy="175"/>
              <a:chOff x="3600" y="219"/>
              <a:chExt cx="360" cy="175"/>
            </a:xfrm>
          </p:grpSpPr>
          <p:sp>
            <p:nvSpPr>
              <p:cNvPr id="1125" name="Oval 22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26" name="Line 23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" name="Line 23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" name="Rectangle 23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29" name="Oval 23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1130" name="Group 23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35" name="Line 23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6" name="Line 23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7" name="Line 23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1" name="Group 23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32" name="Line 23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3" name="Line 24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4" name="Line 24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07" name="Group 242"/>
            <p:cNvGrpSpPr>
              <a:grpSpLocks/>
            </p:cNvGrpSpPr>
            <p:nvPr/>
          </p:nvGrpSpPr>
          <p:grpSpPr bwMode="auto">
            <a:xfrm>
              <a:off x="3690" y="2745"/>
              <a:ext cx="360" cy="175"/>
              <a:chOff x="3600" y="219"/>
              <a:chExt cx="360" cy="175"/>
            </a:xfrm>
          </p:grpSpPr>
          <p:sp>
            <p:nvSpPr>
              <p:cNvPr id="1112" name="Oval 24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13" name="Line 24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4" name="Line 24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5" name="Rectangle 24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16" name="Oval 24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1117" name="Group 24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22" name="Line 24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3" name="Line 25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4" name="Line 25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18" name="Group 25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19" name="Line 25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0" name="Line 25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1" name="Line 25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08" name="Text Box 256"/>
            <p:cNvSpPr txBox="1">
              <a:spLocks noChangeArrowheads="1"/>
            </p:cNvSpPr>
            <p:nvPr/>
          </p:nvSpPr>
          <p:spPr bwMode="auto">
            <a:xfrm>
              <a:off x="3554" y="341"/>
              <a:ext cx="68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mic Sans MS" pitchFamily="66" charset="0"/>
                  <a:ea typeface="宋体" pitchFamily="2" charset="-122"/>
                </a:rPr>
                <a:t>router</a:t>
              </a:r>
              <a:endParaRPr lang="en-US" altLang="zh-CN" sz="2000">
                <a:ea typeface="宋体" pitchFamily="2" charset="-122"/>
              </a:endParaRPr>
            </a:p>
          </p:txBody>
        </p:sp>
        <p:sp>
          <p:nvSpPr>
            <p:cNvPr id="1109" name="Text Box 257"/>
            <p:cNvSpPr txBox="1">
              <a:spLocks noChangeArrowheads="1"/>
            </p:cNvSpPr>
            <p:nvPr/>
          </p:nvSpPr>
          <p:spPr bwMode="auto">
            <a:xfrm>
              <a:off x="4424" y="437"/>
              <a:ext cx="113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mic Sans MS" pitchFamily="66" charset="0"/>
                  <a:ea typeface="宋体" pitchFamily="2" charset="-122"/>
                </a:rPr>
                <a:t>workstation</a:t>
              </a:r>
              <a:endParaRPr lang="en-US" altLang="zh-CN" sz="2000">
                <a:ea typeface="宋体" pitchFamily="2" charset="-122"/>
              </a:endParaRPr>
            </a:p>
          </p:txBody>
        </p:sp>
        <p:sp>
          <p:nvSpPr>
            <p:cNvPr id="1110" name="Text Box 258"/>
            <p:cNvSpPr txBox="1">
              <a:spLocks noChangeArrowheads="1"/>
            </p:cNvSpPr>
            <p:nvPr/>
          </p:nvSpPr>
          <p:spPr bwMode="auto">
            <a:xfrm>
              <a:off x="3710" y="724"/>
              <a:ext cx="68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mic Sans MS" pitchFamily="66" charset="0"/>
                  <a:ea typeface="宋体" pitchFamily="2" charset="-122"/>
                </a:rPr>
                <a:t>server</a:t>
              </a:r>
              <a:endParaRPr lang="en-US" altLang="zh-CN" sz="2000">
                <a:ea typeface="宋体" pitchFamily="2" charset="-122"/>
              </a:endParaRPr>
            </a:p>
          </p:txBody>
        </p:sp>
        <p:sp>
          <p:nvSpPr>
            <p:cNvPr id="1111" name="Text Box 259"/>
            <p:cNvSpPr txBox="1">
              <a:spLocks noChangeArrowheads="1"/>
            </p:cNvSpPr>
            <p:nvPr/>
          </p:nvSpPr>
          <p:spPr bwMode="auto">
            <a:xfrm>
              <a:off x="4700" y="864"/>
              <a:ext cx="679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mic Sans MS" pitchFamily="66" charset="0"/>
                  <a:ea typeface="宋体" pitchFamily="2" charset="-122"/>
                </a:rPr>
                <a:t>mobile</a:t>
              </a:r>
              <a:endParaRPr lang="en-US" altLang="zh-CN" sz="2000">
                <a:ea typeface="宋体" pitchFamily="2" charset="-122"/>
              </a:endParaRPr>
            </a:p>
          </p:txBody>
        </p:sp>
      </p:grpSp>
      <p:sp>
        <p:nvSpPr>
          <p:cNvPr id="1049" name="Line 261"/>
          <p:cNvSpPr>
            <a:spLocks noChangeShapeType="1"/>
          </p:cNvSpPr>
          <p:nvPr/>
        </p:nvSpPr>
        <p:spPr bwMode="auto">
          <a:xfrm flipV="1">
            <a:off x="6248400" y="4827588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为什么需要计算机网络体系结构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1-</a:t>
            </a:r>
            <a:fld id="{6C316796-0AC5-4A34-943A-53203A69B84A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6" name="TextBox 1"/>
          <p:cNvSpPr txBox="1"/>
          <p:nvPr/>
        </p:nvSpPr>
        <p:spPr>
          <a:xfrm>
            <a:off x="622300" y="1511300"/>
            <a:ext cx="3289300" cy="166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457200" algn="l"/>
              </a:tabLst>
            </a:pPr>
            <a:r>
              <a:rPr lang="en-US" altLang="zh-CN" sz="294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计算机网络是一个非</a:t>
            </a:r>
          </a:p>
          <a:p>
            <a:pPr>
              <a:lnSpc>
                <a:spcPts val="3300"/>
              </a:lnSpc>
              <a:tabLst>
                <a:tab pos="457200" algn="l"/>
              </a:tabLst>
            </a:pPr>
            <a:r>
              <a:rPr lang="en-US" altLang="zh-CN" sz="294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常复杂的系统</a:t>
            </a:r>
            <a:r>
              <a:rPr lang="en-US" altLang="zh-CN" sz="2795" i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94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涉及许</a:t>
            </a:r>
          </a:p>
          <a:p>
            <a:pPr>
              <a:lnSpc>
                <a:spcPts val="3300"/>
              </a:lnSpc>
              <a:tabLst>
                <a:tab pos="457200" algn="l"/>
              </a:tabLst>
            </a:pPr>
            <a:r>
              <a:rPr lang="en-US" altLang="zh-CN" sz="2947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多组成部分</a:t>
            </a:r>
            <a:r>
              <a:rPr lang="en-US" altLang="zh-CN" sz="2795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34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9999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主机（hosts）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79500" y="3238500"/>
            <a:ext cx="127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9999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358900" y="3251200"/>
            <a:ext cx="2463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路由器（routers）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79500" y="3746500"/>
            <a:ext cx="139700" cy="208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9999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009999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009999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009999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2" dirty="0" smtClean="0">
                <a:solidFill>
                  <a:srgbClr val="009999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358900" y="3759200"/>
            <a:ext cx="2819400" cy="207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各种链路（links）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应用（applications）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协议（protocols）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硬件、软件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402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800600" y="1689100"/>
            <a:ext cx="3543300" cy="128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355600" algn="l"/>
              </a:tabLst>
            </a:pPr>
            <a:r>
              <a:rPr lang="en-US" altLang="zh-CN" sz="2795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问题: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是否存在一种系统结</a:t>
            </a:r>
          </a:p>
          <a:p>
            <a:pPr>
              <a:lnSpc>
                <a:spcPts val="32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构有效描述网络？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156200" y="3695700"/>
            <a:ext cx="3187700" cy="248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8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利用什么样的结构？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795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795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至少用于讨论网络？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79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79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分层结构</a:t>
            </a:r>
          </a:p>
        </p:txBody>
      </p:sp>
    </p:spTree>
    <p:extLst>
      <p:ext uri="{BB962C8B-B14F-4D97-AF65-F5344CB8AC3E}">
        <p14:creationId xmlns:p14="http://schemas.microsoft.com/office/powerpoint/2010/main" val="18982625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复杂系统的分层结构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1-</a:t>
            </a:r>
            <a:fld id="{6C316796-0AC5-4A34-943A-53203A69B84A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7095"/>
            <a:ext cx="9144000" cy="5233705"/>
          </a:xfrm>
          <a:prstGeom prst="rect">
            <a:avLst/>
          </a:prstGeom>
        </p:spPr>
      </p:pic>
      <p:sp>
        <p:nvSpPr>
          <p:cNvPr id="8" name="TextBox 1"/>
          <p:cNvSpPr txBox="1"/>
          <p:nvPr/>
        </p:nvSpPr>
        <p:spPr>
          <a:xfrm>
            <a:off x="927100" y="1270000"/>
            <a:ext cx="203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70000" y="1219200"/>
            <a:ext cx="2133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类比</a:t>
            </a:r>
            <a:r>
              <a:rPr lang="en-US" altLang="zh-CN" sz="2400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：航空旅行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27100" y="5588000"/>
            <a:ext cx="203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2" dirty="0" smtClean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270000" y="5537200"/>
            <a:ext cx="4648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4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每层完成一种（类）特定服务/功能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384300" y="5994400"/>
            <a:ext cx="76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009999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663700" y="5943600"/>
            <a:ext cx="6096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每层依赖底层提供的服务，通过层内动作完成相应功能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727200" y="2171700"/>
            <a:ext cx="1790700" cy="269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票务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购票</a:t>
            </a:r>
            <a:r>
              <a:rPr lang="en-US" altLang="zh-CN" sz="2004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行李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托运</a:t>
            </a:r>
            <a:r>
              <a:rPr lang="en-US" altLang="zh-CN" sz="2004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登机口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登机</a:t>
            </a:r>
            <a:r>
              <a:rPr lang="en-US" altLang="zh-CN" sz="2004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起飞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飞机路由、飞行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524500" y="2159000"/>
            <a:ext cx="1790700" cy="269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6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票务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6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投诉</a:t>
            </a:r>
            <a:r>
              <a:rPr lang="en-US" altLang="zh-CN" sz="2006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004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行李</a:t>
            </a:r>
            <a:r>
              <a:rPr lang="en-US" altLang="zh-CN" sz="2004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领取</a:t>
            </a:r>
            <a:r>
              <a:rPr lang="en-US" altLang="zh-CN" sz="2004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006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登机口</a:t>
            </a:r>
            <a:r>
              <a:rPr lang="en-US" altLang="zh-CN" sz="2006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6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下机</a:t>
            </a:r>
            <a:r>
              <a:rPr lang="en-US" altLang="zh-CN" sz="2006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着陆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006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飞机路由、飞行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670300" y="4965700"/>
            <a:ext cx="1790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飞机路由、飞行</a:t>
            </a:r>
          </a:p>
        </p:txBody>
      </p:sp>
    </p:spTree>
    <p:extLst>
      <p:ext uri="{BB962C8B-B14F-4D97-AF65-F5344CB8AC3E}">
        <p14:creationId xmlns:p14="http://schemas.microsoft.com/office/powerpoint/2010/main" val="28728014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计算机网络的体系结构？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1-</a:t>
            </a:r>
            <a:fld id="{6C316796-0AC5-4A34-943A-53203A69B84A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6" name="TextBox 1"/>
          <p:cNvSpPr txBox="1"/>
          <p:nvPr/>
        </p:nvSpPr>
        <p:spPr>
          <a:xfrm>
            <a:off x="805349" y="1494264"/>
            <a:ext cx="7500451" cy="43422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1092200" algn="l"/>
              </a:tabLst>
            </a:pPr>
            <a:r>
              <a:rPr lang="en-US" altLang="zh-CN" sz="2798" dirty="0" smtClean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8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网络体系结构是从</a:t>
            </a:r>
            <a:r>
              <a:rPr lang="en-US" altLang="zh-CN" sz="2798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功能上</a:t>
            </a:r>
            <a:r>
              <a:rPr lang="en-US" altLang="zh-CN" sz="2798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描述计算机网络结构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42900" algn="l"/>
                <a:tab pos="1092200" algn="l"/>
              </a:tabLst>
            </a:pPr>
            <a:r>
              <a:rPr lang="en-US" altLang="zh-CN" sz="2795" dirty="0" smtClean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5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计算机网络体系结构简称网络体系结构</a:t>
            </a:r>
          </a:p>
          <a:p>
            <a:pPr>
              <a:lnSpc>
                <a:spcPts val="3200"/>
              </a:lnSpc>
              <a:tabLst>
                <a:tab pos="342900" algn="l"/>
                <a:tab pos="10922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(network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architecture)是</a:t>
            </a:r>
            <a:r>
              <a:rPr lang="en-US" altLang="zh-CN" sz="279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分层结构</a:t>
            </a:r>
          </a:p>
          <a:p>
            <a:pPr>
              <a:lnSpc>
                <a:spcPts val="4000"/>
              </a:lnSpc>
              <a:tabLst>
                <a:tab pos="342900" algn="l"/>
                <a:tab pos="1092200" algn="l"/>
              </a:tabLst>
            </a:pPr>
            <a:r>
              <a:rPr lang="en-US" altLang="zh-CN" sz="2798" dirty="0" smtClean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8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每层遵循某个/些</a:t>
            </a:r>
            <a:r>
              <a:rPr lang="en-US" altLang="zh-CN" sz="2798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网络协议</a:t>
            </a:r>
            <a:r>
              <a:rPr lang="en-US" altLang="zh-CN" sz="2798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完成本层功能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42900" algn="l"/>
                <a:tab pos="1092200" algn="l"/>
              </a:tabLst>
            </a:pPr>
            <a:r>
              <a:rPr lang="en-US" altLang="zh-CN" sz="2795" dirty="0" smtClean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计算机网络体系结构</a:t>
            </a:r>
            <a:r>
              <a:rPr lang="en-US" altLang="zh-CN" sz="2795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是计算机网络的各层及其</a:t>
            </a:r>
          </a:p>
          <a:p>
            <a:pPr>
              <a:lnSpc>
                <a:spcPts val="3000"/>
              </a:lnSpc>
              <a:tabLst>
                <a:tab pos="342900" algn="l"/>
                <a:tab pos="10922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协议的集合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42900" algn="l"/>
                <a:tab pos="1092200" algn="l"/>
              </a:tabLst>
            </a:pPr>
            <a:r>
              <a:rPr lang="en-US" altLang="zh-CN" sz="2795" dirty="0" smtClean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5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体系结构是一个计算机网络的功能层次及其关</a:t>
            </a:r>
          </a:p>
          <a:p>
            <a:pPr>
              <a:lnSpc>
                <a:spcPts val="3000"/>
              </a:lnSpc>
              <a:tabLst>
                <a:tab pos="342900" algn="l"/>
                <a:tab pos="10922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系的</a:t>
            </a:r>
            <a:r>
              <a:rPr lang="en-US" altLang="zh-CN" sz="279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  <a:tab pos="1092200" algn="l"/>
              </a:tabLst>
            </a:pPr>
            <a:r>
              <a:rPr lang="en-US" altLang="zh-CN" sz="2798" dirty="0" smtClean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8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体系结构是</a:t>
            </a:r>
            <a:r>
              <a:rPr lang="en-US" altLang="zh-CN" sz="2798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抽象的</a:t>
            </a:r>
          </a:p>
        </p:txBody>
      </p:sp>
    </p:spTree>
    <p:extLst>
      <p:ext uri="{BB962C8B-B14F-4D97-AF65-F5344CB8AC3E}">
        <p14:creationId xmlns:p14="http://schemas.microsoft.com/office/powerpoint/2010/main" val="31022484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为什么采用分层结构？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1-</a:t>
            </a:r>
            <a:fld id="{6C316796-0AC5-4A34-943A-53203A69B84A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  <p:sp>
        <p:nvSpPr>
          <p:cNvPr id="6" name="TextBox 1"/>
          <p:cNvSpPr txBox="1"/>
          <p:nvPr/>
        </p:nvSpPr>
        <p:spPr>
          <a:xfrm>
            <a:off x="749300" y="1371600"/>
            <a:ext cx="8007000" cy="51501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>
                <a:tab pos="342900" algn="l"/>
                <a:tab pos="457200" algn="l"/>
                <a:tab pos="736600" algn="l"/>
                <a:tab pos="1714500" algn="l"/>
              </a:tabLst>
            </a:pPr>
            <a:r>
              <a:rPr lang="en-US" altLang="zh-CN" sz="2400" dirty="0" smtClean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3204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结构清晰，有利于识别复杂系统的部件及</a:t>
            </a:r>
          </a:p>
          <a:p>
            <a:pPr>
              <a:lnSpc>
                <a:spcPts val="3600"/>
              </a:lnSpc>
              <a:tabLst>
                <a:tab pos="342900" algn="l"/>
                <a:tab pos="457200" algn="l"/>
                <a:tab pos="736600" algn="l"/>
                <a:tab pos="1714500" algn="l"/>
              </a:tabLst>
            </a:pPr>
            <a:r>
              <a:rPr lang="en-US" altLang="zh-CN" dirty="0" smtClean="0"/>
              <a:t>	</a:t>
            </a:r>
            <a:r>
              <a:rPr lang="en-US" altLang="zh-CN" sz="3206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其关系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  <a:tab pos="457200" algn="l"/>
                <a:tab pos="736600" algn="l"/>
                <a:tab pos="17145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009999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分层的</a:t>
            </a:r>
            <a:r>
              <a:rPr lang="en-US" altLang="zh-CN" sz="279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参考模型</a:t>
            </a:r>
            <a:r>
              <a:rPr lang="en-US" altLang="zh-CN" sz="2795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（reference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736600" algn="l"/>
                <a:tab pos="1714500" algn="l"/>
              </a:tabLst>
            </a:pPr>
            <a:r>
              <a:rPr lang="en-US" altLang="zh-CN" sz="2400" dirty="0" smtClean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3206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模块化的分层易于系统</a:t>
            </a:r>
            <a:r>
              <a:rPr lang="en-US" altLang="zh-CN" sz="320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更新</a:t>
            </a:r>
            <a:r>
              <a:rPr lang="en-US" altLang="zh-CN" sz="3206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20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维护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736600" algn="l"/>
                <a:tab pos="17145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009999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任何一层服务实现的改变对于系统其它层都是</a:t>
            </a:r>
          </a:p>
          <a:p>
            <a:pPr>
              <a:lnSpc>
                <a:spcPts val="3000"/>
              </a:lnSpc>
              <a:tabLst>
                <a:tab pos="342900" algn="l"/>
                <a:tab pos="457200" algn="l"/>
                <a:tab pos="736600" algn="l"/>
                <a:tab pos="1714500" algn="l"/>
              </a:tabLst>
            </a:pPr>
            <a:r>
              <a:rPr lang="en-US" altLang="zh-CN" dirty="0" smtClean="0"/>
              <a:t>			</a:t>
            </a:r>
            <a:r>
              <a:rPr lang="en-US" altLang="zh-CN" sz="2795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透明的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736600" algn="l"/>
                <a:tab pos="17145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009999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例如，登机过程的改变并不影响航空系统的其</a:t>
            </a:r>
          </a:p>
          <a:p>
            <a:pPr>
              <a:lnSpc>
                <a:spcPts val="3000"/>
              </a:lnSpc>
              <a:tabLst>
                <a:tab pos="342900" algn="l"/>
                <a:tab pos="457200" algn="l"/>
                <a:tab pos="736600" algn="l"/>
                <a:tab pos="1714500" algn="l"/>
              </a:tabLst>
            </a:pPr>
            <a:r>
              <a:rPr lang="en-US" altLang="zh-CN" dirty="0" smtClean="0"/>
              <a:t>			</a:t>
            </a:r>
            <a:r>
              <a:rPr lang="en-US" altLang="zh-CN" sz="2795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它部分（层）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342900" algn="l"/>
                <a:tab pos="457200" algn="l"/>
                <a:tab pos="736600" algn="l"/>
                <a:tab pos="1714500" algn="l"/>
              </a:tabLst>
            </a:pPr>
            <a:r>
              <a:rPr lang="en-US" altLang="zh-CN" sz="2400" dirty="0" smtClean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3206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有利于标准化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342900" algn="l"/>
                <a:tab pos="457200" algn="l"/>
                <a:tab pos="736600" algn="l"/>
                <a:tab pos="1714500" algn="l"/>
              </a:tabLst>
            </a:pPr>
            <a:r>
              <a:rPr lang="en-US" altLang="zh-CN" sz="2400" dirty="0" smtClean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3204" dirty="0" smtClean="0">
                <a:solidFill>
                  <a:srgbClr val="8A0000"/>
                </a:solidFill>
                <a:latin typeface="Times New Roman" pitchFamily="18" charset="0"/>
                <a:cs typeface="Times New Roman" pitchFamily="18" charset="0"/>
              </a:rPr>
              <a:t>分层是否有不利之处？</a:t>
            </a:r>
          </a:p>
        </p:txBody>
      </p:sp>
    </p:spTree>
    <p:extLst>
      <p:ext uri="{BB962C8B-B14F-4D97-AF65-F5344CB8AC3E}">
        <p14:creationId xmlns:p14="http://schemas.microsoft.com/office/powerpoint/2010/main" val="37874106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分层网络体系结构基本概念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1-</a:t>
            </a:r>
            <a:fld id="{6C316796-0AC5-4A34-943A-53203A69B84A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6" name="Freeform 3"/>
          <p:cNvSpPr/>
          <p:nvPr/>
        </p:nvSpPr>
        <p:spPr>
          <a:xfrm>
            <a:off x="5178805" y="1171447"/>
            <a:ext cx="2091436" cy="2545588"/>
          </a:xfrm>
          <a:custGeom>
            <a:avLst/>
            <a:gdLst>
              <a:gd name="connsiteX0" fmla="*/ 0 w 2091436"/>
              <a:gd name="connsiteY0" fmla="*/ 348488 h 2545588"/>
              <a:gd name="connsiteX1" fmla="*/ 348488 w 2091436"/>
              <a:gd name="connsiteY1" fmla="*/ 0 h 2545588"/>
              <a:gd name="connsiteX2" fmla="*/ 1742821 w 2091436"/>
              <a:gd name="connsiteY2" fmla="*/ 0 h 2545588"/>
              <a:gd name="connsiteX3" fmla="*/ 2091436 w 2091436"/>
              <a:gd name="connsiteY3" fmla="*/ 348488 h 2545588"/>
              <a:gd name="connsiteX4" fmla="*/ 2091436 w 2091436"/>
              <a:gd name="connsiteY4" fmla="*/ 2196973 h 2545588"/>
              <a:gd name="connsiteX5" fmla="*/ 1742821 w 2091436"/>
              <a:gd name="connsiteY5" fmla="*/ 2545587 h 2545588"/>
              <a:gd name="connsiteX6" fmla="*/ 348488 w 2091436"/>
              <a:gd name="connsiteY6" fmla="*/ 2545587 h 2545588"/>
              <a:gd name="connsiteX7" fmla="*/ 0 w 2091436"/>
              <a:gd name="connsiteY7" fmla="*/ 2196973 h 2545588"/>
              <a:gd name="connsiteX8" fmla="*/ 0 w 2091436"/>
              <a:gd name="connsiteY8" fmla="*/ 348488 h 2545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091436" h="2545588">
                <a:moveTo>
                  <a:pt x="0" y="348488"/>
                </a:moveTo>
                <a:cubicBezTo>
                  <a:pt x="0" y="156083"/>
                  <a:pt x="155955" y="0"/>
                  <a:pt x="348488" y="0"/>
                </a:cubicBezTo>
                <a:lnTo>
                  <a:pt x="1742821" y="0"/>
                </a:lnTo>
                <a:cubicBezTo>
                  <a:pt x="1935352" y="0"/>
                  <a:pt x="2091436" y="156083"/>
                  <a:pt x="2091436" y="348488"/>
                </a:cubicBezTo>
                <a:lnTo>
                  <a:pt x="2091436" y="2196973"/>
                </a:lnTo>
                <a:cubicBezTo>
                  <a:pt x="2091436" y="2389505"/>
                  <a:pt x="1935352" y="2545587"/>
                  <a:pt x="1742821" y="2545587"/>
                </a:cubicBezTo>
                <a:lnTo>
                  <a:pt x="348488" y="2545587"/>
                </a:lnTo>
                <a:cubicBezTo>
                  <a:pt x="155955" y="2545587"/>
                  <a:pt x="0" y="2389505"/>
                  <a:pt x="0" y="2196973"/>
                </a:cubicBezTo>
                <a:lnTo>
                  <a:pt x="0" y="348488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842135" y="1171447"/>
            <a:ext cx="2016124" cy="2545588"/>
          </a:xfrm>
          <a:custGeom>
            <a:avLst/>
            <a:gdLst>
              <a:gd name="connsiteX0" fmla="*/ 0 w 2016124"/>
              <a:gd name="connsiteY0" fmla="*/ 335915 h 2545588"/>
              <a:gd name="connsiteX1" fmla="*/ 336041 w 2016124"/>
              <a:gd name="connsiteY1" fmla="*/ 0 h 2545588"/>
              <a:gd name="connsiteX2" fmla="*/ 1680082 w 2016124"/>
              <a:gd name="connsiteY2" fmla="*/ 0 h 2545588"/>
              <a:gd name="connsiteX3" fmla="*/ 2016124 w 2016124"/>
              <a:gd name="connsiteY3" fmla="*/ 335915 h 2545588"/>
              <a:gd name="connsiteX4" fmla="*/ 2016124 w 2016124"/>
              <a:gd name="connsiteY4" fmla="*/ 2209546 h 2545588"/>
              <a:gd name="connsiteX5" fmla="*/ 1680082 w 2016124"/>
              <a:gd name="connsiteY5" fmla="*/ 2545587 h 2545588"/>
              <a:gd name="connsiteX6" fmla="*/ 336041 w 2016124"/>
              <a:gd name="connsiteY6" fmla="*/ 2545587 h 2545588"/>
              <a:gd name="connsiteX7" fmla="*/ 0 w 2016124"/>
              <a:gd name="connsiteY7" fmla="*/ 2209546 h 2545588"/>
              <a:gd name="connsiteX8" fmla="*/ 0 w 2016124"/>
              <a:gd name="connsiteY8" fmla="*/ 335915 h 2545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016124" h="2545588">
                <a:moveTo>
                  <a:pt x="0" y="335915"/>
                </a:moveTo>
                <a:cubicBezTo>
                  <a:pt x="0" y="150368"/>
                  <a:pt x="150494" y="0"/>
                  <a:pt x="336041" y="0"/>
                </a:cubicBezTo>
                <a:lnTo>
                  <a:pt x="1680082" y="0"/>
                </a:lnTo>
                <a:cubicBezTo>
                  <a:pt x="1865630" y="0"/>
                  <a:pt x="2016124" y="150368"/>
                  <a:pt x="2016124" y="335915"/>
                </a:cubicBezTo>
                <a:lnTo>
                  <a:pt x="2016124" y="2209546"/>
                </a:lnTo>
                <a:cubicBezTo>
                  <a:pt x="2016124" y="2395092"/>
                  <a:pt x="1865630" y="2545587"/>
                  <a:pt x="1680082" y="2545587"/>
                </a:cubicBezTo>
                <a:lnTo>
                  <a:pt x="336041" y="2545587"/>
                </a:lnTo>
                <a:cubicBezTo>
                  <a:pt x="150494" y="2545587"/>
                  <a:pt x="0" y="2395092"/>
                  <a:pt x="0" y="2209546"/>
                </a:cubicBezTo>
                <a:lnTo>
                  <a:pt x="0" y="335915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31012" y="2687180"/>
            <a:ext cx="8116061" cy="969276"/>
          </a:xfrm>
          <a:custGeom>
            <a:avLst/>
            <a:gdLst>
              <a:gd name="connsiteX0" fmla="*/ 0 w 8116061"/>
              <a:gd name="connsiteY0" fmla="*/ 969276 h 969276"/>
              <a:gd name="connsiteX1" fmla="*/ 8116062 w 8116061"/>
              <a:gd name="connsiteY1" fmla="*/ 969276 h 969276"/>
              <a:gd name="connsiteX2" fmla="*/ 8116062 w 8116061"/>
              <a:gd name="connsiteY2" fmla="*/ 0 h 969276"/>
              <a:gd name="connsiteX3" fmla="*/ 0 w 8116061"/>
              <a:gd name="connsiteY3" fmla="*/ 0 h 969276"/>
              <a:gd name="connsiteX4" fmla="*/ 0 w 8116061"/>
              <a:gd name="connsiteY4" fmla="*/ 969276 h 9692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16061" h="969276">
                <a:moveTo>
                  <a:pt x="0" y="969276"/>
                </a:moveTo>
                <a:lnTo>
                  <a:pt x="8116062" y="969276"/>
                </a:lnTo>
                <a:lnTo>
                  <a:pt x="8116062" y="0"/>
                </a:lnTo>
                <a:lnTo>
                  <a:pt x="0" y="0"/>
                </a:lnTo>
                <a:lnTo>
                  <a:pt x="0" y="969276"/>
                </a:lnTo>
              </a:path>
            </a:pathLst>
          </a:custGeom>
          <a:solidFill>
            <a:srgbClr val="FFDB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967229" y="2826854"/>
            <a:ext cx="5181346" cy="654087"/>
          </a:xfrm>
          <a:custGeom>
            <a:avLst/>
            <a:gdLst>
              <a:gd name="connsiteX0" fmla="*/ 6350 w 5181346"/>
              <a:gd name="connsiteY0" fmla="*/ 647737 h 654087"/>
              <a:gd name="connsiteX1" fmla="*/ 5174996 w 5181346"/>
              <a:gd name="connsiteY1" fmla="*/ 647737 h 654087"/>
              <a:gd name="connsiteX2" fmla="*/ 5174996 w 5181346"/>
              <a:gd name="connsiteY2" fmla="*/ 6350 h 654087"/>
              <a:gd name="connsiteX3" fmla="*/ 6350 w 5181346"/>
              <a:gd name="connsiteY3" fmla="*/ 6350 h 654087"/>
              <a:gd name="connsiteX4" fmla="*/ 6350 w 5181346"/>
              <a:gd name="connsiteY4" fmla="*/ 647737 h 6540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81346" h="654087">
                <a:moveTo>
                  <a:pt x="6350" y="647737"/>
                </a:moveTo>
                <a:lnTo>
                  <a:pt x="5174996" y="647737"/>
                </a:lnTo>
                <a:lnTo>
                  <a:pt x="5174996" y="6350"/>
                </a:lnTo>
                <a:lnTo>
                  <a:pt x="6350" y="6350"/>
                </a:lnTo>
                <a:lnTo>
                  <a:pt x="6350" y="64773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636266" y="2707462"/>
            <a:ext cx="231101" cy="232841"/>
          </a:xfrm>
          <a:custGeom>
            <a:avLst/>
            <a:gdLst>
              <a:gd name="connsiteX0" fmla="*/ 9525 w 231101"/>
              <a:gd name="connsiteY0" fmla="*/ 223316 h 232841"/>
              <a:gd name="connsiteX1" fmla="*/ 221576 w 231101"/>
              <a:gd name="connsiteY1" fmla="*/ 223316 h 232841"/>
              <a:gd name="connsiteX2" fmla="*/ 221576 w 231101"/>
              <a:gd name="connsiteY2" fmla="*/ 9525 h 232841"/>
              <a:gd name="connsiteX3" fmla="*/ 9525 w 231101"/>
              <a:gd name="connsiteY3" fmla="*/ 9525 h 232841"/>
              <a:gd name="connsiteX4" fmla="*/ 9525 w 231101"/>
              <a:gd name="connsiteY4" fmla="*/ 223316 h 2328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1101" h="232841">
                <a:moveTo>
                  <a:pt x="9525" y="223316"/>
                </a:moveTo>
                <a:lnTo>
                  <a:pt x="221576" y="223316"/>
                </a:lnTo>
                <a:lnTo>
                  <a:pt x="221576" y="9525"/>
                </a:lnTo>
                <a:lnTo>
                  <a:pt x="9525" y="9525"/>
                </a:lnTo>
                <a:lnTo>
                  <a:pt x="9525" y="2233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121019" y="2707462"/>
            <a:ext cx="233984" cy="232841"/>
          </a:xfrm>
          <a:custGeom>
            <a:avLst/>
            <a:gdLst>
              <a:gd name="connsiteX0" fmla="*/ 9525 w 233984"/>
              <a:gd name="connsiteY0" fmla="*/ 223316 h 232841"/>
              <a:gd name="connsiteX1" fmla="*/ 224459 w 233984"/>
              <a:gd name="connsiteY1" fmla="*/ 223316 h 232841"/>
              <a:gd name="connsiteX2" fmla="*/ 224459 w 233984"/>
              <a:gd name="connsiteY2" fmla="*/ 9525 h 232841"/>
              <a:gd name="connsiteX3" fmla="*/ 9525 w 233984"/>
              <a:gd name="connsiteY3" fmla="*/ 9525 h 232841"/>
              <a:gd name="connsiteX4" fmla="*/ 9525 w 233984"/>
              <a:gd name="connsiteY4" fmla="*/ 223316 h 2328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3984" h="232841">
                <a:moveTo>
                  <a:pt x="9525" y="223316"/>
                </a:moveTo>
                <a:lnTo>
                  <a:pt x="224459" y="223316"/>
                </a:lnTo>
                <a:lnTo>
                  <a:pt x="224459" y="9525"/>
                </a:lnTo>
                <a:lnTo>
                  <a:pt x="9525" y="9525"/>
                </a:lnTo>
                <a:lnTo>
                  <a:pt x="9525" y="2233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63700"/>
            <a:ext cx="3479800" cy="10668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3400" y="1663700"/>
            <a:ext cx="1320800" cy="10668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2209800" y="1790700"/>
            <a:ext cx="1079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实体(n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1)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58800" y="3048000"/>
            <a:ext cx="1143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3333CC"/>
                </a:solidFill>
                <a:latin typeface="黑体" pitchFamily="18" charset="0"/>
                <a:cs typeface="黑体" pitchFamily="18" charset="0"/>
              </a:rPr>
              <a:t>服务提供者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7505700" y="3060700"/>
            <a:ext cx="711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3333CC"/>
                </a:solidFill>
                <a:latin typeface="黑体" pitchFamily="18" charset="0"/>
                <a:cs typeface="黑体" pitchFamily="18" charset="0"/>
              </a:rPr>
              <a:t>第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333CC"/>
                </a:solidFill>
                <a:latin typeface="黑体" pitchFamily="18" charset="0"/>
                <a:cs typeface="黑体" pitchFamily="18" charset="0"/>
              </a:rPr>
              <a:t>层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7378700" y="1930400"/>
            <a:ext cx="1092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3333CC"/>
                </a:solidFill>
                <a:latin typeface="黑体" pitchFamily="18" charset="0"/>
                <a:cs typeface="黑体" pitchFamily="18" charset="0"/>
              </a:rPr>
              <a:t>第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333CC"/>
                </a:solidFill>
                <a:latin typeface="黑体" pitchFamily="18" charset="0"/>
                <a:cs typeface="黑体" pitchFamily="18" charset="0"/>
              </a:rPr>
              <a:t>层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715000" y="1790700"/>
            <a:ext cx="1079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实体(n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1)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22300" y="17526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3333CC"/>
                </a:solidFill>
                <a:latin typeface="黑体" pitchFamily="18" charset="0"/>
                <a:cs typeface="黑体" pitchFamily="18" charset="0"/>
              </a:rPr>
              <a:t>服务用户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540000" y="1303020"/>
            <a:ext cx="622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系统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5943600" y="1304290"/>
            <a:ext cx="609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系统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558800" y="3975100"/>
            <a:ext cx="8331200" cy="222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实体</a:t>
            </a:r>
            <a:r>
              <a:rPr lang="en-US" altLang="zh-CN" sz="2004" b="1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(entity)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表示任何可发送或接收信息的硬件或软件进程。</a:t>
            </a:r>
          </a:p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协议是控制</a:t>
            </a:r>
            <a:r>
              <a:rPr lang="en-US" altLang="zh-CN" sz="2004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两个对等实体</a:t>
            </a:r>
            <a:r>
              <a:rPr lang="en-US" altLang="zh-CN" sz="2004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进行通信的规则的集合，协议是“</a:t>
            </a:r>
            <a:r>
              <a:rPr lang="en-US" altLang="zh-CN" sz="2004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水平的</a:t>
            </a:r>
            <a:r>
              <a:rPr lang="en-US" altLang="zh-CN" sz="2004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任一层实体需要使用</a:t>
            </a:r>
            <a:r>
              <a:rPr lang="en-US" altLang="zh-CN" sz="2004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下层</a:t>
            </a:r>
            <a:r>
              <a:rPr lang="en-US" altLang="zh-CN" sz="2004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服务，遵循本层协议，实现本层功能，向</a:t>
            </a:r>
            <a:r>
              <a:rPr lang="en-US" altLang="zh-CN" sz="2004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上</a:t>
            </a:r>
          </a:p>
          <a:p>
            <a:pPr>
              <a:lnSpc>
                <a:spcPts val="19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层</a:t>
            </a:r>
            <a:r>
              <a:rPr lang="en-US" altLang="zh-CN" sz="2006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提供服务，服务是“</a:t>
            </a:r>
            <a:r>
              <a:rPr lang="en-US" altLang="zh-CN" sz="200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垂直的</a:t>
            </a:r>
            <a:r>
              <a:rPr lang="en-US" altLang="zh-CN" sz="2006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”。</a:t>
            </a:r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下层协议的实现对上层的服务用户是</a:t>
            </a:r>
            <a:r>
              <a:rPr lang="en-US" altLang="zh-CN" sz="2004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透明</a:t>
            </a:r>
            <a:r>
              <a:rPr lang="en-US" altLang="zh-CN" sz="2004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的。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同系统的相邻层实体间通过</a:t>
            </a:r>
            <a:r>
              <a:rPr lang="en-US" altLang="zh-CN" sz="2004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接口</a:t>
            </a:r>
            <a:r>
              <a:rPr lang="en-US" altLang="zh-CN" sz="2004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进行交互，通过</a:t>
            </a:r>
            <a:r>
              <a:rPr lang="en-US" altLang="zh-CN" sz="2004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服务访问点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SAP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(Service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Point)</a:t>
            </a:r>
            <a:r>
              <a:rPr lang="en-US" altLang="zh-CN" sz="2004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，交换</a:t>
            </a:r>
            <a:r>
              <a:rPr lang="en-US" altLang="zh-CN" sz="2004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原语</a:t>
            </a:r>
            <a:r>
              <a:rPr lang="en-US" altLang="zh-CN" sz="2004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，指定请求的特定服务。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3962400" y="1803400"/>
            <a:ext cx="1117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3333CC"/>
                </a:solidFill>
                <a:latin typeface="黑体" pitchFamily="18" charset="0"/>
                <a:cs typeface="黑体" pitchFamily="18" charset="0"/>
              </a:rPr>
              <a:t>协议</a:t>
            </a:r>
            <a:r>
              <a:rPr lang="en-US" altLang="zh-CN" sz="1800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(n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1)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2844800" y="2197100"/>
            <a:ext cx="9017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" algn="l"/>
              </a:tabLst>
            </a:pPr>
            <a:r>
              <a:rPr lang="en-US" altLang="zh-CN" sz="1800" dirty="0" smtClean="0">
                <a:solidFill>
                  <a:srgbClr val="3333CC"/>
                </a:solidFill>
                <a:latin typeface="黑体" pitchFamily="18" charset="0"/>
                <a:cs typeface="黑体" pitchFamily="18" charset="0"/>
              </a:rPr>
              <a:t>交换原语</a:t>
            </a:r>
          </a:p>
          <a:p>
            <a:pPr>
              <a:lnSpc>
                <a:spcPts val="20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SAP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5207000" y="2197100"/>
            <a:ext cx="914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57200" algn="l"/>
              </a:tabLst>
            </a:pPr>
            <a:r>
              <a:rPr lang="en-US" altLang="zh-CN" sz="1800" dirty="0" smtClean="0">
                <a:solidFill>
                  <a:srgbClr val="3333CC"/>
                </a:solidFill>
                <a:latin typeface="黑体" pitchFamily="18" charset="0"/>
                <a:cs typeface="黑体" pitchFamily="18" charset="0"/>
              </a:rPr>
              <a:t>交换原语</a:t>
            </a:r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SAP</a:t>
            </a:r>
          </a:p>
        </p:txBody>
      </p:sp>
      <p:sp>
        <p:nvSpPr>
          <p:cNvPr id="34" name="Freeform 3"/>
          <p:cNvSpPr/>
          <p:nvPr/>
        </p:nvSpPr>
        <p:spPr>
          <a:xfrm>
            <a:off x="1973579" y="2833204"/>
            <a:ext cx="5168646" cy="641387"/>
          </a:xfrm>
          <a:custGeom>
            <a:avLst/>
            <a:gdLst>
              <a:gd name="connsiteX0" fmla="*/ 0 w 5168646"/>
              <a:gd name="connsiteY0" fmla="*/ 641387 h 641387"/>
              <a:gd name="connsiteX1" fmla="*/ 5168646 w 5168646"/>
              <a:gd name="connsiteY1" fmla="*/ 641387 h 641387"/>
              <a:gd name="connsiteX2" fmla="*/ 5168646 w 5168646"/>
              <a:gd name="connsiteY2" fmla="*/ 0 h 641387"/>
              <a:gd name="connsiteX3" fmla="*/ 0 w 5168646"/>
              <a:gd name="connsiteY3" fmla="*/ 0 h 641387"/>
              <a:gd name="connsiteX4" fmla="*/ 0 w 5168646"/>
              <a:gd name="connsiteY4" fmla="*/ 641387 h 6413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68646" h="641387">
                <a:moveTo>
                  <a:pt x="0" y="641387"/>
                </a:moveTo>
                <a:lnTo>
                  <a:pt x="5168646" y="641387"/>
                </a:lnTo>
                <a:lnTo>
                  <a:pt x="5168646" y="0"/>
                </a:lnTo>
                <a:lnTo>
                  <a:pt x="0" y="0"/>
                </a:lnTo>
                <a:lnTo>
                  <a:pt x="0" y="641387"/>
                </a:lnTo>
              </a:path>
            </a:pathLst>
          </a:custGeom>
          <a:solidFill>
            <a:srgbClr val="C9E7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2645791" y="2716987"/>
            <a:ext cx="212051" cy="213791"/>
          </a:xfrm>
          <a:custGeom>
            <a:avLst/>
            <a:gdLst>
              <a:gd name="connsiteX0" fmla="*/ 0 w 212051"/>
              <a:gd name="connsiteY0" fmla="*/ 213791 h 213791"/>
              <a:gd name="connsiteX1" fmla="*/ 212051 w 212051"/>
              <a:gd name="connsiteY1" fmla="*/ 213791 h 213791"/>
              <a:gd name="connsiteX2" fmla="*/ 212051 w 212051"/>
              <a:gd name="connsiteY2" fmla="*/ 0 h 213791"/>
              <a:gd name="connsiteX3" fmla="*/ 0 w 212051"/>
              <a:gd name="connsiteY3" fmla="*/ 0 h 213791"/>
              <a:gd name="connsiteX4" fmla="*/ 0 w 212051"/>
              <a:gd name="connsiteY4" fmla="*/ 213791 h 2137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2051" h="213791">
                <a:moveTo>
                  <a:pt x="0" y="213791"/>
                </a:moveTo>
                <a:lnTo>
                  <a:pt x="212051" y="213791"/>
                </a:lnTo>
                <a:lnTo>
                  <a:pt x="212051" y="0"/>
                </a:lnTo>
                <a:lnTo>
                  <a:pt x="0" y="0"/>
                </a:lnTo>
                <a:lnTo>
                  <a:pt x="0" y="213791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6130544" y="2716987"/>
            <a:ext cx="214934" cy="213791"/>
          </a:xfrm>
          <a:custGeom>
            <a:avLst/>
            <a:gdLst>
              <a:gd name="connsiteX0" fmla="*/ 0 w 214934"/>
              <a:gd name="connsiteY0" fmla="*/ 213791 h 213791"/>
              <a:gd name="connsiteX1" fmla="*/ 214934 w 214934"/>
              <a:gd name="connsiteY1" fmla="*/ 213791 h 213791"/>
              <a:gd name="connsiteX2" fmla="*/ 214934 w 214934"/>
              <a:gd name="connsiteY2" fmla="*/ 0 h 213791"/>
              <a:gd name="connsiteX3" fmla="*/ 0 w 214934"/>
              <a:gd name="connsiteY3" fmla="*/ 0 h 213791"/>
              <a:gd name="connsiteX4" fmla="*/ 0 w 214934"/>
              <a:gd name="connsiteY4" fmla="*/ 213791 h 2137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4934" h="213791">
                <a:moveTo>
                  <a:pt x="0" y="213791"/>
                </a:moveTo>
                <a:lnTo>
                  <a:pt x="214934" y="213791"/>
                </a:lnTo>
                <a:lnTo>
                  <a:pt x="214934" y="0"/>
                </a:lnTo>
                <a:lnTo>
                  <a:pt x="0" y="0"/>
                </a:lnTo>
                <a:lnTo>
                  <a:pt x="0" y="213791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52725" y="2962846"/>
            <a:ext cx="3467100" cy="482600"/>
          </a:xfrm>
          <a:prstGeom prst="rect">
            <a:avLst/>
          </a:prstGeom>
          <a:noFill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19825" y="2962846"/>
            <a:ext cx="1320800" cy="482600"/>
          </a:xfrm>
          <a:prstGeom prst="rect">
            <a:avLst/>
          </a:prstGeom>
          <a:noFill/>
        </p:spPr>
      </p:pic>
      <p:sp>
        <p:nvSpPr>
          <p:cNvPr id="40" name="TextBox 1"/>
          <p:cNvSpPr txBox="1"/>
          <p:nvPr/>
        </p:nvSpPr>
        <p:spPr>
          <a:xfrm>
            <a:off x="2343225" y="3064446"/>
            <a:ext cx="723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实体(n)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5873825" y="3064446"/>
            <a:ext cx="723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实体(n)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200905" y="3099930"/>
            <a:ext cx="723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2" dirty="0" smtClean="0">
                <a:solidFill>
                  <a:srgbClr val="3333CC"/>
                </a:solidFill>
                <a:latin typeface="黑体" pitchFamily="18" charset="0"/>
                <a:cs typeface="黑体" pitchFamily="18" charset="0"/>
              </a:rPr>
              <a:t>协议</a:t>
            </a:r>
            <a:r>
              <a:rPr lang="en-US" altLang="zh-CN" sz="1802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8859984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OSI</a:t>
            </a:r>
            <a:r>
              <a:rPr lang="zh-CN" altLang="en-US" dirty="0" smtClean="0"/>
              <a:t>参考模型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1-</a:t>
            </a:r>
            <a:fld id="{6C316796-0AC5-4A34-943A-53203A69B84A}" type="slidenum">
              <a:rPr lang="en-US" altLang="zh-CN" smtClean="0"/>
              <a:pPr>
                <a:defRPr/>
              </a:pPr>
              <a:t>75</a:t>
            </a:fld>
            <a:endParaRPr lang="en-US" altLang="zh-CN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53100" y="1892300"/>
            <a:ext cx="3238500" cy="3873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546100" y="190500"/>
            <a:ext cx="5524500" cy="184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>
                <a:tab pos="342900" algn="l"/>
                <a:tab pos="2425700" algn="l"/>
              </a:tabLst>
            </a:pPr>
            <a:r>
              <a:rPr lang="en-US" altLang="zh-CN" dirty="0" smtClean="0"/>
              <a:t>		</a:t>
            </a:r>
            <a:r>
              <a:rPr lang="en-US" altLang="zh-CN" sz="39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OSI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参考模型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42900" algn="l"/>
                <a:tab pos="2425700" algn="l"/>
              </a:tabLst>
            </a:pPr>
            <a:r>
              <a:rPr lang="en-US" altLang="zh-CN" sz="2402" dirty="0" smtClean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开放系统互连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(OSI)参考模型</a:t>
            </a:r>
          </a:p>
          <a:p>
            <a:pPr>
              <a:lnSpc>
                <a:spcPts val="2800"/>
              </a:lnSpc>
              <a:tabLst>
                <a:tab pos="342900" algn="l"/>
                <a:tab pos="2425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是由国际标准化组织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(ISO)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于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46300"/>
            <a:ext cx="4432300" cy="388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1984年提出的分层网络体系结</a:t>
            </a:r>
          </a:p>
          <a:p>
            <a:pPr>
              <a:lnSpc>
                <a:spcPts val="27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构模型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  <a:tab pos="457200" algn="l"/>
              </a:tabLst>
            </a:pPr>
            <a:r>
              <a:rPr lang="en-US" altLang="zh-CN" sz="2400" dirty="0" smtClean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目的是支持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异构网络系统</a:t>
            </a:r>
            <a:r>
              <a:rPr lang="en-US" altLang="zh-CN" sz="2400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的互</a:t>
            </a:r>
          </a:p>
          <a:p>
            <a:pPr>
              <a:lnSpc>
                <a:spcPts val="26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联互通</a:t>
            </a:r>
          </a:p>
          <a:p>
            <a:pPr>
              <a:lnSpc>
                <a:spcPts val="3600"/>
              </a:lnSpc>
              <a:tabLst>
                <a:tab pos="342900" algn="l"/>
                <a:tab pos="457200" algn="l"/>
              </a:tabLst>
            </a:pPr>
            <a:r>
              <a:rPr lang="en-US" altLang="zh-CN" sz="2400" dirty="0" smtClean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异构网络系统互连的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国际标准</a:t>
            </a:r>
          </a:p>
          <a:p>
            <a:pPr>
              <a:lnSpc>
                <a:spcPts val="3500"/>
              </a:lnSpc>
              <a:tabLst>
                <a:tab pos="342900" algn="l"/>
                <a:tab pos="457200" algn="l"/>
              </a:tabLst>
            </a:pPr>
            <a:r>
              <a:rPr lang="en-US" altLang="zh-CN" sz="2400" dirty="0" smtClean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理解网络通信的最佳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学习工具</a:t>
            </a:r>
          </a:p>
          <a:p>
            <a:pPr>
              <a:lnSpc>
                <a:spcPts val="26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（理论模型）</a:t>
            </a:r>
          </a:p>
          <a:p>
            <a:pPr>
              <a:lnSpc>
                <a:spcPts val="30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9999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理论成功，市场失败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</a:tabLst>
            </a:pPr>
            <a:r>
              <a:rPr lang="en-US" altLang="zh-CN" sz="2400" dirty="0" smtClean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7层</a:t>
            </a:r>
            <a:r>
              <a:rPr lang="en-US" altLang="zh-CN" sz="2400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（功能）,每层完成特定的</a:t>
            </a:r>
          </a:p>
          <a:p>
            <a:pPr>
              <a:lnSpc>
                <a:spcPts val="27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网络功能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943600" y="2197100"/>
            <a:ext cx="2844800" cy="354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88900" algn="l"/>
                <a:tab pos="190500" algn="l"/>
                <a:tab pos="266700" algn="l"/>
                <a:tab pos="279400" algn="l"/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应用层（</a:t>
            </a:r>
            <a:r>
              <a:rPr lang="en-US" altLang="zh-CN" sz="2004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altLang="zh-CN" sz="2004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88900" algn="l"/>
                <a:tab pos="190500" algn="l"/>
                <a:tab pos="266700" algn="l"/>
                <a:tab pos="279400" algn="l"/>
                <a:tab pos="2921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表示层（</a:t>
            </a:r>
            <a:r>
              <a:rPr lang="en-US" altLang="zh-CN" sz="2004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Presentation</a:t>
            </a:r>
            <a:r>
              <a:rPr lang="en-US" altLang="zh-CN" sz="2004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88900" algn="l"/>
                <a:tab pos="190500" algn="l"/>
                <a:tab pos="266700" algn="l"/>
                <a:tab pos="279400" algn="l"/>
                <a:tab pos="2921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4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会话层（</a:t>
            </a:r>
            <a:r>
              <a:rPr lang="en-US" altLang="zh-CN" sz="2004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altLang="zh-CN" sz="2004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88900" algn="l"/>
                <a:tab pos="190500" algn="l"/>
                <a:tab pos="266700" algn="l"/>
                <a:tab pos="279400" algn="l"/>
                <a:tab pos="292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传输层（</a:t>
            </a:r>
            <a:r>
              <a:rPr lang="en-US" altLang="zh-CN" sz="2004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Transport</a:t>
            </a:r>
            <a:r>
              <a:rPr lang="en-US" altLang="zh-CN" sz="2004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88900" algn="l"/>
                <a:tab pos="190500" algn="l"/>
                <a:tab pos="266700" algn="l"/>
                <a:tab pos="279400" algn="l"/>
                <a:tab pos="292100" algn="l"/>
              </a:tabLst>
            </a:pPr>
            <a:r>
              <a:rPr lang="en-US" altLang="zh-CN" dirty="0" smtClean="0"/>
              <a:t>				</a:t>
            </a:r>
            <a:r>
              <a:rPr lang="en-US" altLang="zh-CN" sz="2006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网络层（</a:t>
            </a:r>
            <a:r>
              <a:rPr lang="en-US" altLang="zh-CN" sz="200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2006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88900" algn="l"/>
                <a:tab pos="190500" algn="l"/>
                <a:tab pos="266700" algn="l"/>
                <a:tab pos="279400" algn="l"/>
                <a:tab pos="292100" algn="l"/>
              </a:tabLst>
            </a:pPr>
            <a:r>
              <a:rPr lang="en-US" altLang="zh-CN" sz="2006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数据链路层（</a:t>
            </a:r>
            <a:r>
              <a:rPr lang="en-US" altLang="zh-CN" sz="200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altLang="zh-CN" sz="2006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8900" algn="l"/>
                <a:tab pos="190500" algn="l"/>
                <a:tab pos="266700" algn="l"/>
                <a:tab pos="279400" algn="l"/>
                <a:tab pos="2921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物理层（</a:t>
            </a:r>
            <a:r>
              <a:rPr lang="en-US" altLang="zh-CN" sz="2004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Physical</a:t>
            </a:r>
            <a:r>
              <a:rPr lang="en-US" altLang="zh-CN" sz="2004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）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48300" y="2146300"/>
            <a:ext cx="215900" cy="347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b="1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7: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2004" b="1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6: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2004" b="1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5: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b="1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4: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2006" b="1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3: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6" b="1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2: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2006" b="1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1:</a:t>
            </a:r>
          </a:p>
        </p:txBody>
      </p:sp>
    </p:spTree>
    <p:extLst>
      <p:ext uri="{BB962C8B-B14F-4D97-AF65-F5344CB8AC3E}">
        <p14:creationId xmlns:p14="http://schemas.microsoft.com/office/powerpoint/2010/main" val="16603267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OSI</a:t>
            </a:r>
            <a:r>
              <a:rPr lang="zh-CN" altLang="en-US" dirty="0" smtClean="0"/>
              <a:t>参考模型解释的通信过程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1-</a:t>
            </a:r>
            <a:fld id="{6C316796-0AC5-4A34-943A-53203A69B84A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5486"/>
            <a:ext cx="9144000" cy="5194244"/>
          </a:xfrm>
          <a:prstGeom prst="rect">
            <a:avLst/>
          </a:prstGeom>
        </p:spPr>
      </p:pic>
      <p:sp>
        <p:nvSpPr>
          <p:cNvPr id="8" name="TextBox 1"/>
          <p:cNvSpPr txBox="1"/>
          <p:nvPr/>
        </p:nvSpPr>
        <p:spPr>
          <a:xfrm>
            <a:off x="4114800" y="4483100"/>
            <a:ext cx="11430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网络层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数据链路层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物理层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43000" y="4483100"/>
            <a:ext cx="11430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网络层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413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数据链路层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物理层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073900" y="4483100"/>
            <a:ext cx="11430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网络层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数据链路层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物理层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92200" y="1308100"/>
            <a:ext cx="965200" cy="292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292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主机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应用层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表示层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会话层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传输层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302500" y="1308100"/>
            <a:ext cx="927100" cy="292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主机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66700" algn="l"/>
              </a:tabLst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应用层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667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表示层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667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会话层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667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传输层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263900" y="3767561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接口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590800" y="60325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传输介质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981700" y="60325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传输介质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114800" y="1295400"/>
            <a:ext cx="923330" cy="2957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17500" algn="l"/>
                <a:tab pos="546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中间系统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17500" algn="l"/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协议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17500" algn="l"/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zh-CN" altLang="en-US" sz="1800" dirty="0">
                <a:solidFill>
                  <a:srgbClr val="000000"/>
                </a:solidFill>
                <a:cs typeface="Times New Roman" pitchFamily="18" charset="0"/>
              </a:rPr>
              <a:t>协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议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17500" algn="l"/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协议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17500" algn="l"/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协议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921000" y="4483100"/>
            <a:ext cx="469900" cy="128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协议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协议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协议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981700" y="4483100"/>
            <a:ext cx="4699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协议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协议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协议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4145429" y="3017648"/>
            <a:ext cx="1255152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798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端</a:t>
            </a:r>
            <a:r>
              <a:rPr lang="en-US" altLang="zh-CN" sz="2798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端层</a:t>
            </a:r>
            <a:endParaRPr lang="en-US" altLang="zh-CN" sz="2798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3731605" y="3424498"/>
            <a:ext cx="20828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79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795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end-end</a:t>
            </a:r>
            <a:r>
              <a:rPr lang="en-US" altLang="zh-CN" sz="279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021819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906214" cy="1143000"/>
          </a:xfrm>
        </p:spPr>
        <p:txBody>
          <a:bodyPr/>
          <a:lstStyle/>
          <a:p>
            <a:r>
              <a:rPr lang="en-US" altLang="zh-CN" dirty="0" smtClean="0"/>
              <a:t>OSI</a:t>
            </a:r>
            <a:r>
              <a:rPr lang="zh-CN" altLang="en-US" dirty="0" smtClean="0"/>
              <a:t>参考模型数据封装与通信过程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544014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1-</a:t>
            </a:r>
            <a:fld id="{6C316796-0AC5-4A34-943A-53203A69B84A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570"/>
            <a:ext cx="9144000" cy="5306595"/>
          </a:xfrm>
          <a:prstGeom prst="rect">
            <a:avLst/>
          </a:prstGeom>
        </p:spPr>
      </p:pic>
      <p:sp>
        <p:nvSpPr>
          <p:cNvPr id="53" name="TextBox 1"/>
          <p:cNvSpPr txBox="1"/>
          <p:nvPr/>
        </p:nvSpPr>
        <p:spPr>
          <a:xfrm>
            <a:off x="6324600" y="5100753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b="1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10101010101011111110000000101010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7759700" y="2876704"/>
            <a:ext cx="203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PH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8305800" y="3779953"/>
            <a:ext cx="190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8026400" y="3321204"/>
            <a:ext cx="203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8547100" y="4210204"/>
            <a:ext cx="215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NH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7150100" y="3792653"/>
            <a:ext cx="584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127000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S-PDU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T-PDU</a:t>
            </a:r>
          </a:p>
        </p:txBody>
      </p:sp>
      <p:sp>
        <p:nvSpPr>
          <p:cNvPr id="59" name="TextBox 1"/>
          <p:cNvSpPr txBox="1"/>
          <p:nvPr/>
        </p:nvSpPr>
        <p:spPr>
          <a:xfrm>
            <a:off x="8801100" y="4656253"/>
            <a:ext cx="215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DH</a:t>
            </a:r>
          </a:p>
        </p:txBody>
      </p:sp>
      <p:sp>
        <p:nvSpPr>
          <p:cNvPr id="60" name="TextBox 1"/>
          <p:cNvSpPr txBox="1"/>
          <p:nvPr/>
        </p:nvSpPr>
        <p:spPr>
          <a:xfrm>
            <a:off x="7404100" y="4656253"/>
            <a:ext cx="469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N-PDU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4152900" y="5878859"/>
            <a:ext cx="901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</a:p>
        </p:txBody>
      </p:sp>
      <p:sp>
        <p:nvSpPr>
          <p:cNvPr id="62" name="TextBox 1"/>
          <p:cNvSpPr txBox="1"/>
          <p:nvPr/>
        </p:nvSpPr>
        <p:spPr>
          <a:xfrm>
            <a:off x="1600200" y="2840153"/>
            <a:ext cx="203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PH</a:t>
            </a:r>
          </a:p>
        </p:txBody>
      </p:sp>
      <p:sp>
        <p:nvSpPr>
          <p:cNvPr id="63" name="TextBox 1"/>
          <p:cNvSpPr txBox="1"/>
          <p:nvPr/>
        </p:nvSpPr>
        <p:spPr>
          <a:xfrm>
            <a:off x="1879600" y="3297353"/>
            <a:ext cx="203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</a:t>
            </a:r>
          </a:p>
        </p:txBody>
      </p:sp>
      <p:sp>
        <p:nvSpPr>
          <p:cNvPr id="64" name="TextBox 1"/>
          <p:cNvSpPr txBox="1"/>
          <p:nvPr/>
        </p:nvSpPr>
        <p:spPr>
          <a:xfrm>
            <a:off x="2146300" y="3767253"/>
            <a:ext cx="190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</a:t>
            </a:r>
          </a:p>
        </p:txBody>
      </p:sp>
      <p:sp>
        <p:nvSpPr>
          <p:cNvPr id="65" name="TextBox 1"/>
          <p:cNvSpPr txBox="1"/>
          <p:nvPr/>
        </p:nvSpPr>
        <p:spPr>
          <a:xfrm>
            <a:off x="2400300" y="4211753"/>
            <a:ext cx="215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NH</a:t>
            </a:r>
          </a:p>
        </p:txBody>
      </p:sp>
      <p:sp>
        <p:nvSpPr>
          <p:cNvPr id="66" name="TextBox 1"/>
          <p:cNvSpPr txBox="1"/>
          <p:nvPr/>
        </p:nvSpPr>
        <p:spPr>
          <a:xfrm>
            <a:off x="2654300" y="4665855"/>
            <a:ext cx="215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DH</a:t>
            </a:r>
          </a:p>
        </p:txBody>
      </p:sp>
      <p:sp>
        <p:nvSpPr>
          <p:cNvPr id="67" name="TextBox 1"/>
          <p:cNvSpPr txBox="1"/>
          <p:nvPr/>
        </p:nvSpPr>
        <p:spPr>
          <a:xfrm>
            <a:off x="115849" y="4654704"/>
            <a:ext cx="190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DT</a:t>
            </a:r>
          </a:p>
        </p:txBody>
      </p:sp>
      <p:sp>
        <p:nvSpPr>
          <p:cNvPr id="68" name="TextBox 1"/>
          <p:cNvSpPr txBox="1"/>
          <p:nvPr/>
        </p:nvSpPr>
        <p:spPr>
          <a:xfrm>
            <a:off x="165100" y="5088053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b="1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10101010101011111110000000101010</a:t>
            </a:r>
          </a:p>
        </p:txBody>
      </p:sp>
      <p:sp>
        <p:nvSpPr>
          <p:cNvPr id="69" name="TextBox 1"/>
          <p:cNvSpPr txBox="1"/>
          <p:nvPr/>
        </p:nvSpPr>
        <p:spPr>
          <a:xfrm>
            <a:off x="533400" y="2408353"/>
            <a:ext cx="8001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77800" algn="l"/>
                <a:tab pos="3175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PMingLiU" pitchFamily="18" charset="0"/>
                <a:cs typeface="PMingLiU" pitchFamily="18" charset="0"/>
              </a:rPr>
              <a:t>用户数据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77800" algn="l"/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A-PDU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177800" algn="l"/>
                <a:tab pos="3175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P-PDU</a:t>
            </a:r>
          </a:p>
        </p:txBody>
      </p:sp>
      <p:sp>
        <p:nvSpPr>
          <p:cNvPr id="70" name="TextBox 1"/>
          <p:cNvSpPr txBox="1"/>
          <p:nvPr/>
        </p:nvSpPr>
        <p:spPr>
          <a:xfrm>
            <a:off x="990600" y="3779953"/>
            <a:ext cx="5842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139700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S-PDU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T-PDU</a:t>
            </a:r>
          </a:p>
        </p:txBody>
      </p:sp>
      <p:sp>
        <p:nvSpPr>
          <p:cNvPr id="71" name="TextBox 1"/>
          <p:cNvSpPr txBox="1"/>
          <p:nvPr/>
        </p:nvSpPr>
        <p:spPr>
          <a:xfrm>
            <a:off x="1244600" y="4643553"/>
            <a:ext cx="469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N-PDU</a:t>
            </a:r>
          </a:p>
        </p:txBody>
      </p:sp>
      <p:sp>
        <p:nvSpPr>
          <p:cNvPr id="72" name="TextBox 1"/>
          <p:cNvSpPr txBox="1"/>
          <p:nvPr/>
        </p:nvSpPr>
        <p:spPr>
          <a:xfrm>
            <a:off x="1358900" y="2382953"/>
            <a:ext cx="203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AH</a:t>
            </a:r>
          </a:p>
        </p:txBody>
      </p:sp>
      <p:sp>
        <p:nvSpPr>
          <p:cNvPr id="73" name="TextBox 1"/>
          <p:cNvSpPr txBox="1"/>
          <p:nvPr/>
        </p:nvSpPr>
        <p:spPr>
          <a:xfrm>
            <a:off x="6718300" y="2421053"/>
            <a:ext cx="7493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52400" algn="l"/>
                <a:tab pos="2921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PMingLiU" pitchFamily="18" charset="0"/>
                <a:cs typeface="PMingLiU" pitchFamily="18" charset="0"/>
              </a:rPr>
              <a:t>用户数据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52400" algn="l"/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A-PDU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52400" algn="l"/>
                <a:tab pos="2921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P-PDU</a:t>
            </a:r>
          </a:p>
        </p:txBody>
      </p:sp>
      <p:sp>
        <p:nvSpPr>
          <p:cNvPr id="74" name="TextBox 1"/>
          <p:cNvSpPr txBox="1"/>
          <p:nvPr/>
        </p:nvSpPr>
        <p:spPr>
          <a:xfrm>
            <a:off x="7505700" y="2406804"/>
            <a:ext cx="203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AH</a:t>
            </a:r>
          </a:p>
        </p:txBody>
      </p:sp>
      <p:sp>
        <p:nvSpPr>
          <p:cNvPr id="75" name="TextBox 1"/>
          <p:cNvSpPr txBox="1"/>
          <p:nvPr/>
        </p:nvSpPr>
        <p:spPr>
          <a:xfrm>
            <a:off x="1397000" y="1481253"/>
            <a:ext cx="673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主机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76" name="TextBox 1"/>
          <p:cNvSpPr txBox="1"/>
          <p:nvPr/>
        </p:nvSpPr>
        <p:spPr>
          <a:xfrm>
            <a:off x="7467600" y="1430453"/>
            <a:ext cx="673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主机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77" name="TextBox 1"/>
          <p:cNvSpPr txBox="1"/>
          <p:nvPr/>
        </p:nvSpPr>
        <p:spPr>
          <a:xfrm>
            <a:off x="3048000" y="2446453"/>
            <a:ext cx="762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b="1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/>
            </a:pPr>
            <a:r>
              <a:rPr lang="en-US" altLang="zh-CN" sz="1202" b="1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200" b="1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78" name="TextBox 1"/>
          <p:cNvSpPr txBox="1"/>
          <p:nvPr/>
        </p:nvSpPr>
        <p:spPr>
          <a:xfrm>
            <a:off x="3048000" y="3779953"/>
            <a:ext cx="762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b="1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1200" b="1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9" name="TextBox 1"/>
          <p:cNvSpPr txBox="1"/>
          <p:nvPr/>
        </p:nvSpPr>
        <p:spPr>
          <a:xfrm>
            <a:off x="3048000" y="4656253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b="1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0" name="TextBox 1"/>
          <p:cNvSpPr txBox="1"/>
          <p:nvPr/>
        </p:nvSpPr>
        <p:spPr>
          <a:xfrm>
            <a:off x="3048000" y="5113453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b="1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81" name="TextBox 1"/>
          <p:cNvSpPr txBox="1"/>
          <p:nvPr/>
        </p:nvSpPr>
        <p:spPr>
          <a:xfrm>
            <a:off x="3479800" y="2395653"/>
            <a:ext cx="609600" cy="109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应用层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表示层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598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会话层</a:t>
            </a:r>
          </a:p>
        </p:txBody>
      </p:sp>
      <p:sp>
        <p:nvSpPr>
          <p:cNvPr id="82" name="TextBox 1"/>
          <p:cNvSpPr txBox="1"/>
          <p:nvPr/>
        </p:nvSpPr>
        <p:spPr>
          <a:xfrm>
            <a:off x="3479800" y="3729153"/>
            <a:ext cx="6096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传输层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1598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网络层</a:t>
            </a:r>
          </a:p>
        </p:txBody>
      </p:sp>
      <p:sp>
        <p:nvSpPr>
          <p:cNvPr id="83" name="TextBox 1"/>
          <p:cNvSpPr txBox="1"/>
          <p:nvPr/>
        </p:nvSpPr>
        <p:spPr>
          <a:xfrm>
            <a:off x="3276600" y="4630853"/>
            <a:ext cx="1016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数据链路层</a:t>
            </a:r>
          </a:p>
        </p:txBody>
      </p:sp>
      <p:sp>
        <p:nvSpPr>
          <p:cNvPr id="84" name="TextBox 1"/>
          <p:cNvSpPr txBox="1"/>
          <p:nvPr/>
        </p:nvSpPr>
        <p:spPr>
          <a:xfrm>
            <a:off x="3479800" y="5075353"/>
            <a:ext cx="609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物理层</a:t>
            </a:r>
          </a:p>
        </p:txBody>
      </p:sp>
      <p:sp>
        <p:nvSpPr>
          <p:cNvPr id="85" name="TextBox 1"/>
          <p:cNvSpPr txBox="1"/>
          <p:nvPr/>
        </p:nvSpPr>
        <p:spPr>
          <a:xfrm>
            <a:off x="6057900" y="2459153"/>
            <a:ext cx="762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b="1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/>
            </a:pPr>
            <a:r>
              <a:rPr lang="en-US" altLang="zh-CN" sz="1200" b="1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200" b="1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86" name="TextBox 1"/>
          <p:cNvSpPr txBox="1"/>
          <p:nvPr/>
        </p:nvSpPr>
        <p:spPr>
          <a:xfrm>
            <a:off x="6057900" y="3792653"/>
            <a:ext cx="762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b="1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1200" b="1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7" name="TextBox 1"/>
          <p:cNvSpPr txBox="1"/>
          <p:nvPr/>
        </p:nvSpPr>
        <p:spPr>
          <a:xfrm>
            <a:off x="6057900" y="4656253"/>
            <a:ext cx="419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b="1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DT</a:t>
            </a:r>
          </a:p>
        </p:txBody>
      </p:sp>
      <p:sp>
        <p:nvSpPr>
          <p:cNvPr id="88" name="TextBox 1"/>
          <p:cNvSpPr txBox="1"/>
          <p:nvPr/>
        </p:nvSpPr>
        <p:spPr>
          <a:xfrm>
            <a:off x="6057900" y="5113453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b="1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89" name="TextBox 1"/>
          <p:cNvSpPr txBox="1"/>
          <p:nvPr/>
        </p:nvSpPr>
        <p:spPr>
          <a:xfrm>
            <a:off x="5105400" y="2395653"/>
            <a:ext cx="609600" cy="109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应用层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表示层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598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会话层</a:t>
            </a:r>
          </a:p>
        </p:txBody>
      </p:sp>
      <p:sp>
        <p:nvSpPr>
          <p:cNvPr id="90" name="TextBox 1"/>
          <p:cNvSpPr txBox="1"/>
          <p:nvPr/>
        </p:nvSpPr>
        <p:spPr>
          <a:xfrm>
            <a:off x="5105400" y="3729153"/>
            <a:ext cx="6096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传输层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1598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网络层</a:t>
            </a:r>
          </a:p>
        </p:txBody>
      </p:sp>
      <p:sp>
        <p:nvSpPr>
          <p:cNvPr id="91" name="TextBox 1"/>
          <p:cNvSpPr txBox="1"/>
          <p:nvPr/>
        </p:nvSpPr>
        <p:spPr>
          <a:xfrm>
            <a:off x="4902200" y="4630853"/>
            <a:ext cx="1016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数据链路层</a:t>
            </a:r>
          </a:p>
        </p:txBody>
      </p:sp>
      <p:sp>
        <p:nvSpPr>
          <p:cNvPr id="92" name="TextBox 1"/>
          <p:cNvSpPr txBox="1"/>
          <p:nvPr/>
        </p:nvSpPr>
        <p:spPr>
          <a:xfrm>
            <a:off x="5105400" y="5075353"/>
            <a:ext cx="609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物理层</a:t>
            </a:r>
          </a:p>
        </p:txBody>
      </p:sp>
      <p:sp>
        <p:nvSpPr>
          <p:cNvPr id="93" name="TextBox 1"/>
          <p:cNvSpPr txBox="1"/>
          <p:nvPr/>
        </p:nvSpPr>
        <p:spPr>
          <a:xfrm>
            <a:off x="3822700" y="1671753"/>
            <a:ext cx="609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PMingLiU" pitchFamily="18" charset="0"/>
                <a:cs typeface="PMingLiU" pitchFamily="18" charset="0"/>
              </a:rPr>
              <a:t>用户数据</a:t>
            </a:r>
          </a:p>
        </p:txBody>
      </p:sp>
      <p:sp>
        <p:nvSpPr>
          <p:cNvPr id="94" name="TextBox 1"/>
          <p:cNvSpPr txBox="1"/>
          <p:nvPr/>
        </p:nvSpPr>
        <p:spPr>
          <a:xfrm>
            <a:off x="546100" y="1659053"/>
            <a:ext cx="609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PMingLiU" pitchFamily="18" charset="0"/>
                <a:cs typeface="PMingLiU" pitchFamily="18" charset="0"/>
              </a:rPr>
              <a:t>用户数据</a:t>
            </a:r>
          </a:p>
        </p:txBody>
      </p:sp>
      <p:sp>
        <p:nvSpPr>
          <p:cNvPr id="95" name="TextBox 1"/>
          <p:cNvSpPr txBox="1"/>
          <p:nvPr/>
        </p:nvSpPr>
        <p:spPr>
          <a:xfrm>
            <a:off x="6769100" y="1671753"/>
            <a:ext cx="609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PMingLiU" pitchFamily="18" charset="0"/>
                <a:cs typeface="PMingLiU" pitchFamily="18" charset="0"/>
              </a:rPr>
              <a:t>用户数据</a:t>
            </a:r>
          </a:p>
        </p:txBody>
      </p:sp>
    </p:spTree>
    <p:extLst>
      <p:ext uri="{BB962C8B-B14F-4D97-AF65-F5344CB8AC3E}">
        <p14:creationId xmlns:p14="http://schemas.microsoft.com/office/powerpoint/2010/main" val="41569647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为什么需要数据封装？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1-</a:t>
            </a:r>
            <a:fld id="{6C316796-0AC5-4A34-943A-53203A69B84A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  <p:sp>
        <p:nvSpPr>
          <p:cNvPr id="6" name="TextBox 1"/>
          <p:cNvSpPr txBox="1"/>
          <p:nvPr/>
        </p:nvSpPr>
        <p:spPr>
          <a:xfrm>
            <a:off x="625964" y="1618785"/>
            <a:ext cx="7992573" cy="384207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736600" algn="l"/>
                <a:tab pos="1689100" algn="l"/>
              </a:tabLst>
            </a:pPr>
            <a:r>
              <a:rPr lang="en-US" altLang="zh-CN" sz="2795" dirty="0" smtClean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5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增加</a:t>
            </a:r>
            <a:r>
              <a:rPr lang="en-US" altLang="zh-CN" sz="279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控制信息</a:t>
            </a:r>
          </a:p>
          <a:p>
            <a:pPr>
              <a:lnSpc>
                <a:spcPts val="3400"/>
              </a:lnSpc>
              <a:tabLst>
                <a:tab pos="457200" algn="l"/>
                <a:tab pos="736600" algn="l"/>
                <a:tab pos="1689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9999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构造协议数据单元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(PDU)</a:t>
            </a:r>
          </a:p>
          <a:p>
            <a:pPr>
              <a:lnSpc>
                <a:spcPts val="4000"/>
              </a:lnSpc>
              <a:tabLst>
                <a:tab pos="457200" algn="l"/>
                <a:tab pos="736600" algn="l"/>
                <a:tab pos="1689100" algn="l"/>
              </a:tabLst>
            </a:pPr>
            <a:r>
              <a:rPr lang="en-US" altLang="zh-CN" sz="2795" dirty="0" smtClean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5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控制信息主要包括:</a:t>
            </a:r>
          </a:p>
          <a:p>
            <a:pPr>
              <a:lnSpc>
                <a:spcPts val="3400"/>
              </a:lnSpc>
              <a:tabLst>
                <a:tab pos="457200" algn="l"/>
                <a:tab pos="736600" algn="l"/>
                <a:tab pos="16891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009999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地址（Address）</a:t>
            </a:r>
            <a:r>
              <a:rPr lang="en-US" altLang="zh-CN" sz="2402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标识发送端/接收端</a:t>
            </a:r>
          </a:p>
          <a:p>
            <a:pPr>
              <a:lnSpc>
                <a:spcPts val="3400"/>
              </a:lnSpc>
              <a:tabLst>
                <a:tab pos="457200" algn="l"/>
                <a:tab pos="736600" algn="l"/>
                <a:tab pos="1689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9999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差错检测编码（Error-detecting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code）</a:t>
            </a:r>
            <a:r>
              <a:rPr lang="en-US" altLang="zh-CN" sz="2400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用于差错检测</a:t>
            </a:r>
          </a:p>
          <a:p>
            <a:pPr>
              <a:lnSpc>
                <a:spcPts val="2700"/>
              </a:lnSpc>
              <a:tabLst>
                <a:tab pos="457200" algn="l"/>
                <a:tab pos="736600" algn="l"/>
                <a:tab pos="1689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或纠正</a:t>
            </a:r>
          </a:p>
          <a:p>
            <a:pPr>
              <a:lnSpc>
                <a:spcPts val="3600"/>
              </a:lnSpc>
              <a:tabLst>
                <a:tab pos="457200" algn="l"/>
                <a:tab pos="736600" algn="l"/>
                <a:tab pos="16891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009999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协议控制（Protocol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control）</a:t>
            </a:r>
            <a:r>
              <a:rPr lang="en-US" altLang="zh-CN" sz="2402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实现协议功能的附加信</a:t>
            </a:r>
          </a:p>
          <a:p>
            <a:pPr>
              <a:lnSpc>
                <a:spcPts val="2800"/>
              </a:lnSpc>
              <a:tabLst>
                <a:tab pos="457200" algn="l"/>
                <a:tab pos="736600" algn="l"/>
                <a:tab pos="1689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息，如: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优先级（priority）、服务质量（QoS）、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和安</a:t>
            </a:r>
          </a:p>
          <a:p>
            <a:pPr>
              <a:lnSpc>
                <a:spcPts val="2700"/>
              </a:lnSpc>
              <a:tabLst>
                <a:tab pos="457200" algn="l"/>
                <a:tab pos="736600" algn="l"/>
                <a:tab pos="1689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全控制等</a:t>
            </a:r>
          </a:p>
        </p:txBody>
      </p:sp>
    </p:spTree>
    <p:extLst>
      <p:ext uri="{BB962C8B-B14F-4D97-AF65-F5344CB8AC3E}">
        <p14:creationId xmlns:p14="http://schemas.microsoft.com/office/powerpoint/2010/main" val="10377420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60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56003876-A931-4D51-AB80-77908B5854BF}" type="slidenum">
              <a:rPr lang="en-US" altLang="zh-CN" smtClean="0"/>
              <a:pPr/>
              <a:t>79</a:t>
            </a:fld>
            <a:endParaRPr lang="en-US" altLang="zh-CN" smtClean="0"/>
          </a:p>
        </p:txBody>
      </p:sp>
      <p:sp>
        <p:nvSpPr>
          <p:cNvPr id="86020" name="Rectangle 2"/>
          <p:cNvSpPr>
            <a:spLocks noChangeArrowheads="1"/>
          </p:cNvSpPr>
          <p:nvPr/>
        </p:nvSpPr>
        <p:spPr bwMode="auto">
          <a:xfrm>
            <a:off x="6578600" y="17145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Internet protocol stack</a:t>
            </a:r>
          </a:p>
        </p:txBody>
      </p:sp>
      <p:sp>
        <p:nvSpPr>
          <p:cNvPr id="8602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422400"/>
            <a:ext cx="5715000" cy="4648200"/>
          </a:xfrm>
        </p:spPr>
        <p:txBody>
          <a:bodyPr/>
          <a:lstStyle/>
          <a:p>
            <a:r>
              <a:rPr lang="en-US" altLang="zh-CN" sz="2400" smtClean="0">
                <a:solidFill>
                  <a:srgbClr val="FF0000"/>
                </a:solidFill>
                <a:ea typeface="宋体" pitchFamily="2" charset="-122"/>
              </a:rPr>
              <a:t>application:</a:t>
            </a:r>
            <a:r>
              <a:rPr lang="en-US" altLang="zh-CN" sz="2400" smtClean="0">
                <a:ea typeface="宋体" pitchFamily="2" charset="-122"/>
              </a:rPr>
              <a:t> supporting network applications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FTP, SMTP, HTTP</a:t>
            </a:r>
          </a:p>
          <a:p>
            <a:r>
              <a:rPr lang="en-US" altLang="zh-CN" sz="2400" smtClean="0">
                <a:solidFill>
                  <a:srgbClr val="FF0000"/>
                </a:solidFill>
                <a:ea typeface="宋体" pitchFamily="2" charset="-122"/>
              </a:rPr>
              <a:t>transport:</a:t>
            </a:r>
            <a:r>
              <a:rPr lang="en-US" altLang="zh-CN" sz="2400" smtClean="0">
                <a:ea typeface="宋体" pitchFamily="2" charset="-122"/>
              </a:rPr>
              <a:t> process-process data transfer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TCP, UDP</a:t>
            </a:r>
          </a:p>
          <a:p>
            <a:r>
              <a:rPr lang="en-US" altLang="zh-CN" sz="2400" smtClean="0">
                <a:solidFill>
                  <a:srgbClr val="FF0000"/>
                </a:solidFill>
                <a:ea typeface="宋体" pitchFamily="2" charset="-122"/>
              </a:rPr>
              <a:t>network:</a:t>
            </a:r>
            <a:r>
              <a:rPr lang="en-US" altLang="zh-CN" sz="2400" smtClean="0">
                <a:ea typeface="宋体" pitchFamily="2" charset="-122"/>
              </a:rPr>
              <a:t> routing of datagrams from source to destination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IP, routing protocols</a:t>
            </a:r>
          </a:p>
          <a:p>
            <a:r>
              <a:rPr lang="en-US" altLang="zh-CN" sz="2400" smtClean="0">
                <a:solidFill>
                  <a:srgbClr val="FF0000"/>
                </a:solidFill>
                <a:ea typeface="宋体" pitchFamily="2" charset="-122"/>
              </a:rPr>
              <a:t>link:</a:t>
            </a:r>
            <a:r>
              <a:rPr lang="en-US" altLang="zh-CN" sz="2400" smtClean="0">
                <a:ea typeface="宋体" pitchFamily="2" charset="-122"/>
              </a:rPr>
              <a:t> data transfer between neighboring  network elements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PPP, Ethernet</a:t>
            </a:r>
          </a:p>
          <a:p>
            <a:r>
              <a:rPr lang="en-US" altLang="zh-CN" sz="2400" smtClean="0">
                <a:solidFill>
                  <a:srgbClr val="FF0000"/>
                </a:solidFill>
                <a:ea typeface="宋体" pitchFamily="2" charset="-122"/>
              </a:rPr>
              <a:t>physical:</a:t>
            </a:r>
            <a:r>
              <a:rPr lang="en-US" altLang="zh-CN" sz="2400" smtClean="0">
                <a:ea typeface="宋体" pitchFamily="2" charset="-122"/>
              </a:rPr>
              <a:t> bits “on the wire”</a:t>
            </a:r>
          </a:p>
          <a:p>
            <a:endParaRPr lang="zh-CN" altLang="en-US" sz="2400" smtClean="0">
              <a:ea typeface="宋体" pitchFamily="2" charset="-122"/>
            </a:endParaRPr>
          </a:p>
        </p:txBody>
      </p:sp>
      <p:grpSp>
        <p:nvGrpSpPr>
          <p:cNvPr id="86023" name="Group 5"/>
          <p:cNvGrpSpPr>
            <a:grpSpLocks/>
          </p:cNvGrpSpPr>
          <p:nvPr/>
        </p:nvGrpSpPr>
        <p:grpSpPr bwMode="auto">
          <a:xfrm>
            <a:off x="6508750" y="1828800"/>
            <a:ext cx="1898650" cy="3530600"/>
            <a:chOff x="3076" y="888"/>
            <a:chExt cx="1196" cy="2224"/>
          </a:xfrm>
        </p:grpSpPr>
        <p:sp>
          <p:nvSpPr>
            <p:cNvPr id="86024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6025" name="Text Box 7"/>
            <p:cNvSpPr txBox="1">
              <a:spLocks noChangeArrowheads="1"/>
            </p:cNvSpPr>
            <p:nvPr/>
          </p:nvSpPr>
          <p:spPr bwMode="auto">
            <a:xfrm>
              <a:off x="3150" y="949"/>
              <a:ext cx="1070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  <a:ea typeface="宋体" pitchFamily="2" charset="-122"/>
                </a:rPr>
                <a:t>application</a:t>
              </a:r>
            </a:p>
            <a:p>
              <a:pPr algn="ctr"/>
              <a:endParaRPr lang="en-US" altLang="zh-CN">
                <a:latin typeface="Comic Sans MS" pitchFamily="66" charset="0"/>
                <a:ea typeface="宋体" pitchFamily="2" charset="-122"/>
              </a:endParaRPr>
            </a:p>
            <a:p>
              <a:pPr algn="ctr"/>
              <a:r>
                <a:rPr lang="en-US" altLang="zh-CN">
                  <a:latin typeface="Comic Sans MS" pitchFamily="66" charset="0"/>
                  <a:ea typeface="宋体" pitchFamily="2" charset="-122"/>
                </a:rPr>
                <a:t>transport</a:t>
              </a:r>
            </a:p>
            <a:p>
              <a:pPr algn="ctr"/>
              <a:endParaRPr lang="en-US" altLang="zh-CN">
                <a:latin typeface="Comic Sans MS" pitchFamily="66" charset="0"/>
                <a:ea typeface="宋体" pitchFamily="2" charset="-122"/>
              </a:endParaRPr>
            </a:p>
            <a:p>
              <a:pPr algn="ctr"/>
              <a:r>
                <a:rPr lang="en-US" altLang="zh-CN">
                  <a:latin typeface="Comic Sans MS" pitchFamily="66" charset="0"/>
                  <a:ea typeface="宋体" pitchFamily="2" charset="-122"/>
                </a:rPr>
                <a:t>network</a:t>
              </a:r>
            </a:p>
            <a:p>
              <a:pPr algn="ctr"/>
              <a:endParaRPr lang="en-US" altLang="zh-CN">
                <a:latin typeface="Comic Sans MS" pitchFamily="66" charset="0"/>
                <a:ea typeface="宋体" pitchFamily="2" charset="-122"/>
              </a:endParaRPr>
            </a:p>
            <a:p>
              <a:pPr algn="ctr"/>
              <a:r>
                <a:rPr lang="en-US" altLang="zh-CN">
                  <a:latin typeface="Comic Sans MS" pitchFamily="66" charset="0"/>
                  <a:ea typeface="宋体" pitchFamily="2" charset="-122"/>
                </a:rPr>
                <a:t>link</a:t>
              </a:r>
            </a:p>
            <a:p>
              <a:pPr algn="ctr"/>
              <a:endParaRPr lang="en-US" altLang="zh-CN">
                <a:latin typeface="Comic Sans MS" pitchFamily="66" charset="0"/>
                <a:ea typeface="宋体" pitchFamily="2" charset="-122"/>
              </a:endParaRPr>
            </a:p>
            <a:p>
              <a:pPr algn="ctr"/>
              <a:r>
                <a:rPr lang="en-US" altLang="zh-CN">
                  <a:latin typeface="Comic Sans MS" pitchFamily="66" charset="0"/>
                  <a:ea typeface="宋体" pitchFamily="2" charset="-122"/>
                </a:rPr>
                <a:t>physical</a:t>
              </a:r>
            </a:p>
          </p:txBody>
        </p:sp>
        <p:sp>
          <p:nvSpPr>
            <p:cNvPr id="86026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7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8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9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44E8AABC-265D-4FBE-A625-86B0C0562AA1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Cool” internet appliances</a:t>
            </a:r>
          </a:p>
        </p:txBody>
      </p:sp>
      <p:pic>
        <p:nvPicPr>
          <p:cNvPr id="36869" name="Picture 3" descr="toas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1460500"/>
            <a:ext cx="2495550" cy="293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4" descr="whisp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6813" y="1368425"/>
            <a:ext cx="1895475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5" descr="iPic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775" y="3763963"/>
            <a:ext cx="2165350" cy="17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2" name="Text Box 6"/>
          <p:cNvSpPr txBox="1">
            <a:spLocks noChangeArrowheads="1"/>
          </p:cNvSpPr>
          <p:nvPr/>
        </p:nvSpPr>
        <p:spPr bwMode="auto">
          <a:xfrm>
            <a:off x="739775" y="5476875"/>
            <a:ext cx="41449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latin typeface="Arial" charset="0"/>
                <a:ea typeface="宋体" pitchFamily="2" charset="-122"/>
              </a:rPr>
              <a:t>World’s smallest web server</a:t>
            </a:r>
          </a:p>
          <a:p>
            <a:r>
              <a:rPr lang="en-US" altLang="zh-CN" sz="1600">
                <a:latin typeface="Arial" charset="0"/>
                <a:ea typeface="宋体" pitchFamily="2" charset="-122"/>
              </a:rPr>
              <a:t>http://www-ccs.cs.umass.edu/~shri/iPic.html</a:t>
            </a:r>
          </a:p>
        </p:txBody>
      </p:sp>
      <p:sp>
        <p:nvSpPr>
          <p:cNvPr id="36873" name="Text Box 7"/>
          <p:cNvSpPr txBox="1">
            <a:spLocks noChangeArrowheads="1"/>
          </p:cNvSpPr>
          <p:nvPr/>
        </p:nvSpPr>
        <p:spPr bwMode="auto">
          <a:xfrm>
            <a:off x="1279525" y="2774950"/>
            <a:ext cx="2162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latin typeface="Arial" charset="0"/>
                <a:ea typeface="宋体" pitchFamily="2" charset="-122"/>
              </a:rPr>
              <a:t>IP picture frame</a:t>
            </a:r>
          </a:p>
          <a:p>
            <a:r>
              <a:rPr lang="en-US" altLang="zh-CN" sz="1600">
                <a:latin typeface="Arial" charset="0"/>
                <a:ea typeface="宋体" pitchFamily="2" charset="-122"/>
              </a:rPr>
              <a:t>http://www.ceiva.com/</a:t>
            </a:r>
          </a:p>
        </p:txBody>
      </p:sp>
      <p:sp>
        <p:nvSpPr>
          <p:cNvPr id="36874" name="Text Box 8"/>
          <p:cNvSpPr txBox="1">
            <a:spLocks noChangeArrowheads="1"/>
          </p:cNvSpPr>
          <p:nvPr/>
        </p:nvSpPr>
        <p:spPr bwMode="auto">
          <a:xfrm>
            <a:off x="6115050" y="1989138"/>
            <a:ext cx="22463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latin typeface="Arial" charset="0"/>
                <a:ea typeface="宋体" pitchFamily="2" charset="-122"/>
              </a:rPr>
              <a:t>Web-enabled toaster +</a:t>
            </a:r>
          </a:p>
          <a:p>
            <a:r>
              <a:rPr lang="en-US" altLang="zh-CN" sz="1600">
                <a:latin typeface="Arial" charset="0"/>
                <a:ea typeface="宋体" pitchFamily="2" charset="-122"/>
              </a:rPr>
              <a:t>weather forecaster</a:t>
            </a:r>
          </a:p>
        </p:txBody>
      </p:sp>
      <p:pic>
        <p:nvPicPr>
          <p:cNvPr id="36875" name="Picture 9" descr="cisc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15050" y="4138613"/>
            <a:ext cx="2395538" cy="191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6" name="Text Box 10"/>
          <p:cNvSpPr txBox="1">
            <a:spLocks noChangeArrowheads="1"/>
          </p:cNvSpPr>
          <p:nvPr/>
        </p:nvSpPr>
        <p:spPr bwMode="auto">
          <a:xfrm>
            <a:off x="6457950" y="5767388"/>
            <a:ext cx="1597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latin typeface="Arial" charset="0"/>
                <a:ea typeface="宋体" pitchFamily="2" charset="-122"/>
              </a:rPr>
              <a:t>Internet phones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28363768-FE13-4B3F-AB77-F48FF061E68D}" type="slidenum">
              <a:rPr lang="en-US" altLang="zh-CN" smtClean="0"/>
              <a:pPr/>
              <a:t>80</a:t>
            </a:fld>
            <a:endParaRPr lang="en-US" altLang="zh-CN" smtClean="0"/>
          </a:p>
        </p:txBody>
      </p:sp>
      <p:sp>
        <p:nvSpPr>
          <p:cNvPr id="17414" name="Freeform 2"/>
          <p:cNvSpPr>
            <a:spLocks/>
          </p:cNvSpPr>
          <p:nvPr/>
        </p:nvSpPr>
        <p:spPr bwMode="auto">
          <a:xfrm>
            <a:off x="3817938" y="1447800"/>
            <a:ext cx="4048125" cy="3833813"/>
          </a:xfrm>
          <a:custGeom>
            <a:avLst/>
            <a:gdLst>
              <a:gd name="T0" fmla="*/ 2147483647 w 2550"/>
              <a:gd name="T1" fmla="*/ 0 h 2415"/>
              <a:gd name="T2" fmla="*/ 2147483647 w 2550"/>
              <a:gd name="T3" fmla="*/ 0 h 2415"/>
              <a:gd name="T4" fmla="*/ 2147483647 w 2550"/>
              <a:gd name="T5" fmla="*/ 2147483647 h 2415"/>
              <a:gd name="T6" fmla="*/ 0 w 2550"/>
              <a:gd name="T7" fmla="*/ 2147483647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7415" name="Freeform 3"/>
          <p:cNvSpPr>
            <a:spLocks/>
          </p:cNvSpPr>
          <p:nvPr/>
        </p:nvSpPr>
        <p:spPr bwMode="auto">
          <a:xfrm>
            <a:off x="7129463" y="2246313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716213" y="223838"/>
            <a:ext cx="1120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latin typeface="Comic Sans MS" pitchFamily="66" charset="0"/>
                <a:ea typeface="宋体" pitchFamily="2" charset="-122"/>
              </a:rPr>
              <a:t>source</a:t>
            </a:r>
          </a:p>
        </p:txBody>
      </p:sp>
      <p:graphicFrame>
        <p:nvGraphicFramePr>
          <p:cNvPr id="17410" name="Object 9"/>
          <p:cNvGraphicFramePr>
            <a:graphicFrameLocks noChangeAspect="1"/>
          </p:cNvGraphicFramePr>
          <p:nvPr/>
        </p:nvGraphicFramePr>
        <p:xfrm>
          <a:off x="4098925" y="12017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1201738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Freeform 10"/>
          <p:cNvSpPr>
            <a:spLocks/>
          </p:cNvSpPr>
          <p:nvPr/>
        </p:nvSpPr>
        <p:spPr bwMode="auto">
          <a:xfrm>
            <a:off x="3868738" y="654050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17418" name="Group 11"/>
          <p:cNvGrpSpPr>
            <a:grpSpLocks/>
          </p:cNvGrpSpPr>
          <p:nvPr/>
        </p:nvGrpSpPr>
        <p:grpSpPr bwMode="auto">
          <a:xfrm>
            <a:off x="7488238" y="2827338"/>
            <a:ext cx="976312" cy="277812"/>
            <a:chOff x="198" y="3765"/>
            <a:chExt cx="693" cy="287"/>
          </a:xfrm>
        </p:grpSpPr>
        <p:sp>
          <p:nvSpPr>
            <p:cNvPr id="17548" name="Freeform 12"/>
            <p:cNvSpPr>
              <a:spLocks/>
            </p:cNvSpPr>
            <p:nvPr/>
          </p:nvSpPr>
          <p:spPr bwMode="auto">
            <a:xfrm>
              <a:off x="198" y="3888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49" name="Freeform 13"/>
            <p:cNvSpPr>
              <a:spLocks/>
            </p:cNvSpPr>
            <p:nvPr/>
          </p:nvSpPr>
          <p:spPr bwMode="auto">
            <a:xfrm>
              <a:off x="213" y="3765"/>
              <a:ext cx="658" cy="281"/>
            </a:xfrm>
            <a:custGeom>
              <a:avLst/>
              <a:gdLst>
                <a:gd name="T0" fmla="*/ 0 w 658"/>
                <a:gd name="T1" fmla="*/ 281 h 281"/>
                <a:gd name="T2" fmla="*/ 13 w 658"/>
                <a:gd name="T3" fmla="*/ 150 h 281"/>
                <a:gd name="T4" fmla="*/ 658 w 658"/>
                <a:gd name="T5" fmla="*/ 0 h 281"/>
                <a:gd name="T6" fmla="*/ 658 w 658"/>
                <a:gd name="T7" fmla="*/ 130 h 281"/>
                <a:gd name="T8" fmla="*/ 0 w 658"/>
                <a:gd name="T9" fmla="*/ 28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8"/>
                <a:gd name="T16" fmla="*/ 0 h 281"/>
                <a:gd name="T17" fmla="*/ 658 w 65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50" name="Freeform 14"/>
            <p:cNvSpPr>
              <a:spLocks/>
            </p:cNvSpPr>
            <p:nvPr/>
          </p:nvSpPr>
          <p:spPr bwMode="auto">
            <a:xfrm>
              <a:off x="219" y="3765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7551" name="Group 15"/>
            <p:cNvGrpSpPr>
              <a:grpSpLocks/>
            </p:cNvGrpSpPr>
            <p:nvPr/>
          </p:nvGrpSpPr>
          <p:grpSpPr bwMode="auto">
            <a:xfrm>
              <a:off x="423" y="3789"/>
              <a:ext cx="238" cy="103"/>
              <a:chOff x="2848" y="848"/>
              <a:chExt cx="140" cy="98"/>
            </a:xfrm>
          </p:grpSpPr>
          <p:sp>
            <p:nvSpPr>
              <p:cNvPr id="17556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57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58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552" name="Group 19"/>
            <p:cNvGrpSpPr>
              <a:grpSpLocks/>
            </p:cNvGrpSpPr>
            <p:nvPr/>
          </p:nvGrpSpPr>
          <p:grpSpPr bwMode="auto">
            <a:xfrm flipV="1">
              <a:off x="437" y="3787"/>
              <a:ext cx="238" cy="103"/>
              <a:chOff x="2848" y="848"/>
              <a:chExt cx="140" cy="98"/>
            </a:xfrm>
          </p:grpSpPr>
          <p:sp>
            <p:nvSpPr>
              <p:cNvPr id="17553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54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55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7419" name="Rectangle 23"/>
          <p:cNvSpPr>
            <a:spLocks noChangeArrowheads="1"/>
          </p:cNvSpPr>
          <p:nvPr/>
        </p:nvSpPr>
        <p:spPr bwMode="auto">
          <a:xfrm>
            <a:off x="2644775" y="660400"/>
            <a:ext cx="1296988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7420" name="Rectangle 24"/>
          <p:cNvSpPr>
            <a:spLocks noChangeArrowheads="1"/>
          </p:cNvSpPr>
          <p:nvPr/>
        </p:nvSpPr>
        <p:spPr bwMode="auto">
          <a:xfrm>
            <a:off x="2597150" y="7318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7421" name="Line 25"/>
          <p:cNvSpPr>
            <a:spLocks noChangeShapeType="1"/>
          </p:cNvSpPr>
          <p:nvPr/>
        </p:nvSpPr>
        <p:spPr bwMode="auto">
          <a:xfrm>
            <a:off x="2597150" y="10493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2" name="Text Box 26"/>
          <p:cNvSpPr txBox="1">
            <a:spLocks noChangeArrowheads="1"/>
          </p:cNvSpPr>
          <p:nvPr/>
        </p:nvSpPr>
        <p:spPr bwMode="auto">
          <a:xfrm>
            <a:off x="2554288" y="6985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800">
                <a:latin typeface="Comic Sans MS" pitchFamily="66" charset="0"/>
                <a:ea typeface="宋体" pitchFamily="2" charset="-122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altLang="zh-CN" sz="1800">
                <a:latin typeface="Comic Sans MS" pitchFamily="66" charset="0"/>
                <a:ea typeface="宋体" pitchFamily="2" charset="-122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altLang="zh-CN" sz="1800">
                <a:latin typeface="Comic Sans MS" pitchFamily="66" charset="0"/>
                <a:ea typeface="宋体" pitchFamily="2" charset="-122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altLang="zh-CN" sz="1800">
                <a:latin typeface="Comic Sans MS" pitchFamily="66" charset="0"/>
                <a:ea typeface="宋体" pitchFamily="2" charset="-122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altLang="zh-CN" sz="1800">
                <a:latin typeface="Comic Sans MS" pitchFamily="66" charset="0"/>
                <a:ea typeface="宋体" pitchFamily="2" charset="-122"/>
              </a:rPr>
              <a:t>physical</a:t>
            </a:r>
          </a:p>
        </p:txBody>
      </p:sp>
      <p:sp>
        <p:nvSpPr>
          <p:cNvPr id="17423" name="Line 27"/>
          <p:cNvSpPr>
            <a:spLocks noChangeShapeType="1"/>
          </p:cNvSpPr>
          <p:nvPr/>
        </p:nvSpPr>
        <p:spPr bwMode="auto">
          <a:xfrm>
            <a:off x="2605088" y="13700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4" name="Line 28"/>
          <p:cNvSpPr>
            <a:spLocks noChangeShapeType="1"/>
          </p:cNvSpPr>
          <p:nvPr/>
        </p:nvSpPr>
        <p:spPr bwMode="auto">
          <a:xfrm>
            <a:off x="2609850" y="1651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5" name="Line 29"/>
          <p:cNvSpPr>
            <a:spLocks noChangeShapeType="1"/>
          </p:cNvSpPr>
          <p:nvPr/>
        </p:nvSpPr>
        <p:spPr bwMode="auto">
          <a:xfrm>
            <a:off x="2609850" y="19272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1219200" y="1368425"/>
            <a:ext cx="1208088" cy="303213"/>
            <a:chOff x="501" y="1990"/>
            <a:chExt cx="761" cy="191"/>
          </a:xfrm>
        </p:grpSpPr>
        <p:sp>
          <p:nvSpPr>
            <p:cNvPr id="17542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43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  <a:ea typeface="宋体" pitchFamily="2" charset="-122"/>
                </a:rPr>
                <a:t>H</a:t>
              </a:r>
              <a:r>
                <a:rPr lang="en-US" altLang="zh-CN" sz="1800" baseline="-25000">
                  <a:latin typeface="Comic Sans MS" pitchFamily="66" charset="0"/>
                  <a:ea typeface="宋体" pitchFamily="2" charset="-122"/>
                </a:rPr>
                <a:t>t</a:t>
              </a:r>
            </a:p>
          </p:txBody>
        </p:sp>
        <p:sp>
          <p:nvSpPr>
            <p:cNvPr id="17544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  <a:ea typeface="宋体" pitchFamily="2" charset="-122"/>
                </a:rPr>
                <a:t>H</a:t>
              </a:r>
              <a:r>
                <a:rPr lang="en-US" altLang="zh-CN" sz="1800" baseline="-25000">
                  <a:latin typeface="Comic Sans MS" pitchFamily="66" charset="0"/>
                  <a:ea typeface="宋体" pitchFamily="2" charset="-122"/>
                </a:rPr>
                <a:t>n</a:t>
              </a:r>
            </a:p>
          </p:txBody>
        </p:sp>
        <p:sp>
          <p:nvSpPr>
            <p:cNvPr id="17545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  <a:ea typeface="宋体" pitchFamily="2" charset="-122"/>
                </a:rPr>
                <a:t>M</a:t>
              </a:r>
              <a:endParaRPr lang="en-US" altLang="zh-CN" sz="1400">
                <a:ea typeface="宋体" pitchFamily="2" charset="-122"/>
              </a:endParaRPr>
            </a:p>
          </p:txBody>
        </p:sp>
        <p:sp>
          <p:nvSpPr>
            <p:cNvPr id="17546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7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395288" y="996950"/>
            <a:ext cx="971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segment</a:t>
            </a:r>
            <a:endParaRPr lang="en-US" altLang="zh-CN" sz="1600">
              <a:solidFill>
                <a:schemeClr val="accent2"/>
              </a:solidFill>
              <a:latin typeface="Comic Sans MS" pitchFamily="66" charset="0"/>
              <a:ea typeface="宋体" pitchFamily="2" charset="-122"/>
            </a:endParaRPr>
          </a:p>
        </p:txBody>
      </p:sp>
      <p:grpSp>
        <p:nvGrpSpPr>
          <p:cNvPr id="6" name="Group 178"/>
          <p:cNvGrpSpPr>
            <a:grpSpLocks/>
          </p:cNvGrpSpPr>
          <p:nvPr/>
        </p:nvGrpSpPr>
        <p:grpSpPr bwMode="auto">
          <a:xfrm>
            <a:off x="1533525" y="1033463"/>
            <a:ext cx="301625" cy="292100"/>
            <a:chOff x="1962" y="2058"/>
            <a:chExt cx="190" cy="184"/>
          </a:xfrm>
        </p:grpSpPr>
        <p:sp>
          <p:nvSpPr>
            <p:cNvPr id="17540" name="Rectangle 47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41" name="Rectangle 48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  <a:ea typeface="宋体" pitchFamily="2" charset="-122"/>
                </a:rPr>
                <a:t>H</a:t>
              </a:r>
              <a:r>
                <a:rPr lang="en-US" altLang="zh-CN" sz="1800" baseline="-25000">
                  <a:latin typeface="Comic Sans MS" pitchFamily="66" charset="0"/>
                  <a:ea typeface="宋体" pitchFamily="2" charset="-122"/>
                </a:rPr>
                <a:t>t</a:t>
              </a:r>
            </a:p>
          </p:txBody>
        </p:sp>
      </p:grp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95263" y="1336675"/>
            <a:ext cx="1076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datagram</a:t>
            </a:r>
            <a:endParaRPr lang="en-US" altLang="zh-CN" sz="1600">
              <a:solidFill>
                <a:schemeClr val="accent2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7430" name="Text Box 54"/>
          <p:cNvSpPr txBox="1">
            <a:spLocks noChangeArrowheads="1"/>
          </p:cNvSpPr>
          <p:nvPr/>
        </p:nvSpPr>
        <p:spPr bwMode="auto">
          <a:xfrm>
            <a:off x="1547813" y="4157663"/>
            <a:ext cx="1508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accent2"/>
                </a:solidFill>
                <a:latin typeface="Comic Sans MS" pitchFamily="66" charset="0"/>
                <a:ea typeface="宋体" pitchFamily="2" charset="-122"/>
              </a:rPr>
              <a:t>destination</a:t>
            </a:r>
          </a:p>
        </p:txBody>
      </p:sp>
      <p:graphicFrame>
        <p:nvGraphicFramePr>
          <p:cNvPr id="17411" name="Object 55"/>
          <p:cNvGraphicFramePr>
            <a:graphicFrameLocks noChangeAspect="1"/>
          </p:cNvGraphicFramePr>
          <p:nvPr/>
        </p:nvGraphicFramePr>
        <p:xfrm>
          <a:off x="3209925" y="50879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5087938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1" name="Freeform 56"/>
          <p:cNvSpPr>
            <a:spLocks/>
          </p:cNvSpPr>
          <p:nvPr/>
        </p:nvSpPr>
        <p:spPr bwMode="auto">
          <a:xfrm>
            <a:off x="2979738" y="4540250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7432" name="Rectangle 57"/>
          <p:cNvSpPr>
            <a:spLocks noChangeArrowheads="1"/>
          </p:cNvSpPr>
          <p:nvPr/>
        </p:nvSpPr>
        <p:spPr bwMode="auto">
          <a:xfrm>
            <a:off x="1755775" y="4546600"/>
            <a:ext cx="1296988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7433" name="Rectangle 58"/>
          <p:cNvSpPr>
            <a:spLocks noChangeArrowheads="1"/>
          </p:cNvSpPr>
          <p:nvPr/>
        </p:nvSpPr>
        <p:spPr bwMode="auto">
          <a:xfrm>
            <a:off x="1708150" y="46180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7434" name="Line 59"/>
          <p:cNvSpPr>
            <a:spLocks noChangeShapeType="1"/>
          </p:cNvSpPr>
          <p:nvPr/>
        </p:nvSpPr>
        <p:spPr bwMode="auto">
          <a:xfrm>
            <a:off x="1708150" y="49355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5" name="Text Box 60"/>
          <p:cNvSpPr txBox="1">
            <a:spLocks noChangeArrowheads="1"/>
          </p:cNvSpPr>
          <p:nvPr/>
        </p:nvSpPr>
        <p:spPr bwMode="auto">
          <a:xfrm>
            <a:off x="1665288" y="45847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800">
                <a:latin typeface="Comic Sans MS" pitchFamily="66" charset="0"/>
                <a:ea typeface="宋体" pitchFamily="2" charset="-122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altLang="zh-CN" sz="1800">
                <a:latin typeface="Comic Sans MS" pitchFamily="66" charset="0"/>
                <a:ea typeface="宋体" pitchFamily="2" charset="-122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altLang="zh-CN" sz="1800">
                <a:latin typeface="Comic Sans MS" pitchFamily="66" charset="0"/>
                <a:ea typeface="宋体" pitchFamily="2" charset="-122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altLang="zh-CN" sz="1800">
                <a:latin typeface="Comic Sans MS" pitchFamily="66" charset="0"/>
                <a:ea typeface="宋体" pitchFamily="2" charset="-122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altLang="zh-CN" sz="1800">
                <a:latin typeface="Comic Sans MS" pitchFamily="66" charset="0"/>
                <a:ea typeface="宋体" pitchFamily="2" charset="-122"/>
              </a:rPr>
              <a:t>physical</a:t>
            </a:r>
          </a:p>
        </p:txBody>
      </p:sp>
      <p:sp>
        <p:nvSpPr>
          <p:cNvPr id="17436" name="Line 61"/>
          <p:cNvSpPr>
            <a:spLocks noChangeShapeType="1"/>
          </p:cNvSpPr>
          <p:nvPr/>
        </p:nvSpPr>
        <p:spPr bwMode="auto">
          <a:xfrm>
            <a:off x="1716088" y="52562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7" name="Line 62"/>
          <p:cNvSpPr>
            <a:spLocks noChangeShapeType="1"/>
          </p:cNvSpPr>
          <p:nvPr/>
        </p:nvSpPr>
        <p:spPr bwMode="auto">
          <a:xfrm>
            <a:off x="1720850" y="55372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8" name="Line 63"/>
          <p:cNvSpPr>
            <a:spLocks noChangeShapeType="1"/>
          </p:cNvSpPr>
          <p:nvPr/>
        </p:nvSpPr>
        <p:spPr bwMode="auto">
          <a:xfrm>
            <a:off x="1720850" y="58134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439" name="Group 64"/>
          <p:cNvGrpSpPr>
            <a:grpSpLocks/>
          </p:cNvGrpSpPr>
          <p:nvPr/>
        </p:nvGrpSpPr>
        <p:grpSpPr bwMode="auto">
          <a:xfrm>
            <a:off x="152400" y="5527675"/>
            <a:ext cx="1479550" cy="303213"/>
            <a:chOff x="332" y="2224"/>
            <a:chExt cx="932" cy="191"/>
          </a:xfrm>
        </p:grpSpPr>
        <p:sp>
          <p:nvSpPr>
            <p:cNvPr id="17532" name="Rectangle 65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33" name="Rectangle 66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  <a:ea typeface="宋体" pitchFamily="2" charset="-122"/>
                </a:rPr>
                <a:t>H</a:t>
              </a:r>
              <a:r>
                <a:rPr lang="en-US" altLang="zh-CN" sz="1800" baseline="-25000">
                  <a:latin typeface="Comic Sans MS" pitchFamily="66" charset="0"/>
                  <a:ea typeface="宋体" pitchFamily="2" charset="-122"/>
                </a:rPr>
                <a:t>t</a:t>
              </a:r>
            </a:p>
          </p:txBody>
        </p:sp>
        <p:sp>
          <p:nvSpPr>
            <p:cNvPr id="17534" name="Rectangle 67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  <a:ea typeface="宋体" pitchFamily="2" charset="-122"/>
                </a:rPr>
                <a:t>H</a:t>
              </a:r>
              <a:r>
                <a:rPr lang="en-US" altLang="zh-CN" sz="1800" baseline="-25000">
                  <a:latin typeface="Comic Sans MS" pitchFamily="66" charset="0"/>
                  <a:ea typeface="宋体" pitchFamily="2" charset="-122"/>
                </a:rPr>
                <a:t>n</a:t>
              </a:r>
            </a:p>
          </p:txBody>
        </p:sp>
        <p:sp>
          <p:nvSpPr>
            <p:cNvPr id="17535" name="Rectangle 68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  <a:ea typeface="宋体" pitchFamily="2" charset="-122"/>
                </a:rPr>
                <a:t>H</a:t>
              </a:r>
              <a:r>
                <a:rPr lang="en-US" altLang="zh-CN" sz="1800" baseline="-25000">
                  <a:latin typeface="Comic Sans MS" pitchFamily="66" charset="0"/>
                  <a:ea typeface="宋体" pitchFamily="2" charset="-122"/>
                </a:rPr>
                <a:t>l</a:t>
              </a:r>
            </a:p>
          </p:txBody>
        </p:sp>
        <p:sp>
          <p:nvSpPr>
            <p:cNvPr id="17536" name="Rectangle 69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  <a:ea typeface="宋体" pitchFamily="2" charset="-122"/>
                </a:rPr>
                <a:t>M</a:t>
              </a:r>
              <a:endParaRPr lang="en-US" altLang="zh-CN" sz="1400">
                <a:ea typeface="宋体" pitchFamily="2" charset="-122"/>
              </a:endParaRPr>
            </a:p>
          </p:txBody>
        </p:sp>
        <p:sp>
          <p:nvSpPr>
            <p:cNvPr id="17537" name="Line 70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8" name="Line 71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9" name="Line 72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40" name="Group 73"/>
          <p:cNvGrpSpPr>
            <a:grpSpLocks/>
          </p:cNvGrpSpPr>
          <p:nvPr/>
        </p:nvGrpSpPr>
        <p:grpSpPr bwMode="auto">
          <a:xfrm>
            <a:off x="420688" y="5229225"/>
            <a:ext cx="1208087" cy="303213"/>
            <a:chOff x="501" y="1990"/>
            <a:chExt cx="761" cy="191"/>
          </a:xfrm>
        </p:grpSpPr>
        <p:sp>
          <p:nvSpPr>
            <p:cNvPr id="17526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27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  <a:ea typeface="宋体" pitchFamily="2" charset="-122"/>
                </a:rPr>
                <a:t>H</a:t>
              </a:r>
              <a:r>
                <a:rPr lang="en-US" altLang="zh-CN" sz="1800" baseline="-25000">
                  <a:latin typeface="Comic Sans MS" pitchFamily="66" charset="0"/>
                  <a:ea typeface="宋体" pitchFamily="2" charset="-122"/>
                </a:rPr>
                <a:t>t</a:t>
              </a:r>
            </a:p>
          </p:txBody>
        </p:sp>
        <p:sp>
          <p:nvSpPr>
            <p:cNvPr id="17528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  <a:ea typeface="宋体" pitchFamily="2" charset="-122"/>
                </a:rPr>
                <a:t>H</a:t>
              </a:r>
              <a:r>
                <a:rPr lang="en-US" altLang="zh-CN" sz="1800" baseline="-25000">
                  <a:latin typeface="Comic Sans MS" pitchFamily="66" charset="0"/>
                  <a:ea typeface="宋体" pitchFamily="2" charset="-122"/>
                </a:rPr>
                <a:t>n</a:t>
              </a:r>
            </a:p>
          </p:txBody>
        </p:sp>
        <p:sp>
          <p:nvSpPr>
            <p:cNvPr id="17529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  <a:ea typeface="宋体" pitchFamily="2" charset="-122"/>
                </a:rPr>
                <a:t>M</a:t>
              </a:r>
              <a:endParaRPr lang="en-US" altLang="zh-CN" sz="1400">
                <a:ea typeface="宋体" pitchFamily="2" charset="-122"/>
              </a:endParaRPr>
            </a:p>
          </p:txBody>
        </p:sp>
        <p:sp>
          <p:nvSpPr>
            <p:cNvPr id="17530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1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41" name="Group 80"/>
          <p:cNvGrpSpPr>
            <a:grpSpLocks/>
          </p:cNvGrpSpPr>
          <p:nvPr/>
        </p:nvGrpSpPr>
        <p:grpSpPr bwMode="auto">
          <a:xfrm>
            <a:off x="723900" y="4921250"/>
            <a:ext cx="890588" cy="303213"/>
            <a:chOff x="645" y="1734"/>
            <a:chExt cx="561" cy="191"/>
          </a:xfrm>
        </p:grpSpPr>
        <p:sp>
          <p:nvSpPr>
            <p:cNvPr id="17522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23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  <a:ea typeface="宋体" pitchFamily="2" charset="-122"/>
                </a:rPr>
                <a:t>H</a:t>
              </a:r>
              <a:r>
                <a:rPr lang="en-US" altLang="zh-CN" sz="1800" baseline="-25000">
                  <a:latin typeface="Comic Sans MS" pitchFamily="66" charset="0"/>
                  <a:ea typeface="宋体" pitchFamily="2" charset="-122"/>
                </a:rPr>
                <a:t>t</a:t>
              </a:r>
            </a:p>
          </p:txBody>
        </p:sp>
        <p:sp>
          <p:nvSpPr>
            <p:cNvPr id="17524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  <a:ea typeface="宋体" pitchFamily="2" charset="-122"/>
                </a:rPr>
                <a:t>M</a:t>
              </a:r>
              <a:endParaRPr lang="en-US" altLang="zh-CN" sz="1400">
                <a:ea typeface="宋体" pitchFamily="2" charset="-122"/>
              </a:endParaRPr>
            </a:p>
          </p:txBody>
        </p:sp>
        <p:sp>
          <p:nvSpPr>
            <p:cNvPr id="17525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42" name="Group 85"/>
          <p:cNvGrpSpPr>
            <a:grpSpLocks/>
          </p:cNvGrpSpPr>
          <p:nvPr/>
        </p:nvGrpSpPr>
        <p:grpSpPr bwMode="auto">
          <a:xfrm>
            <a:off x="930275" y="4610100"/>
            <a:ext cx="679450" cy="301625"/>
            <a:chOff x="780" y="1553"/>
            <a:chExt cx="428" cy="190"/>
          </a:xfrm>
        </p:grpSpPr>
        <p:sp>
          <p:nvSpPr>
            <p:cNvPr id="17520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21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  <a:ea typeface="宋体" pitchFamily="2" charset="-122"/>
                </a:rPr>
                <a:t>M</a:t>
              </a:r>
              <a:endParaRPr lang="en-US" altLang="zh-CN" sz="1400">
                <a:ea typeface="宋体" pitchFamily="2" charset="-122"/>
              </a:endParaRPr>
            </a:p>
          </p:txBody>
        </p:sp>
      </p:grpSp>
      <p:grpSp>
        <p:nvGrpSpPr>
          <p:cNvPr id="17443" name="Group 88"/>
          <p:cNvGrpSpPr>
            <a:grpSpLocks/>
          </p:cNvGrpSpPr>
          <p:nvPr/>
        </p:nvGrpSpPr>
        <p:grpSpPr bwMode="auto">
          <a:xfrm>
            <a:off x="5654675" y="4164013"/>
            <a:ext cx="1387475" cy="1035050"/>
            <a:chOff x="3601" y="168"/>
            <a:chExt cx="874" cy="652"/>
          </a:xfrm>
        </p:grpSpPr>
        <p:sp>
          <p:nvSpPr>
            <p:cNvPr id="17515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6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7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8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1800">
                  <a:latin typeface="Comic Sans MS" pitchFamily="66" charset="0"/>
                  <a:ea typeface="宋体" pitchFamily="2" charset="-122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>
                  <a:latin typeface="Comic Sans MS" pitchFamily="66" charset="0"/>
                  <a:ea typeface="宋体" pitchFamily="2" charset="-122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>
                  <a:latin typeface="Comic Sans MS" pitchFamily="66" charset="0"/>
                  <a:ea typeface="宋体" pitchFamily="2" charset="-122"/>
                </a:rPr>
                <a:t>physical</a:t>
              </a:r>
            </a:p>
          </p:txBody>
        </p:sp>
        <p:sp>
          <p:nvSpPr>
            <p:cNvPr id="17519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444" name="Group 94"/>
          <p:cNvGrpSpPr>
            <a:grpSpLocks/>
          </p:cNvGrpSpPr>
          <p:nvPr/>
        </p:nvGrpSpPr>
        <p:grpSpPr bwMode="auto">
          <a:xfrm>
            <a:off x="5821363" y="2271713"/>
            <a:ext cx="1387475" cy="733425"/>
            <a:chOff x="4696" y="597"/>
            <a:chExt cx="874" cy="462"/>
          </a:xfrm>
        </p:grpSpPr>
        <p:sp>
          <p:nvSpPr>
            <p:cNvPr id="17511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2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3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4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1800">
                  <a:latin typeface="Comic Sans MS" pitchFamily="66" charset="0"/>
                  <a:ea typeface="宋体" pitchFamily="2" charset="-122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>
                  <a:latin typeface="Comic Sans MS" pitchFamily="66" charset="0"/>
                  <a:ea typeface="宋体" pitchFamily="2" charset="-122"/>
                </a:rPr>
                <a:t>physical</a:t>
              </a:r>
            </a:p>
          </p:txBody>
        </p:sp>
      </p:grpSp>
      <p:sp>
        <p:nvSpPr>
          <p:cNvPr id="17445" name="Freeform 99"/>
          <p:cNvSpPr>
            <a:spLocks/>
          </p:cNvSpPr>
          <p:nvPr/>
        </p:nvSpPr>
        <p:spPr bwMode="auto">
          <a:xfrm>
            <a:off x="6978650" y="4156075"/>
            <a:ext cx="655638" cy="1135063"/>
          </a:xfrm>
          <a:custGeom>
            <a:avLst/>
            <a:gdLst>
              <a:gd name="T0" fmla="*/ 2147483647 w 413"/>
              <a:gd name="T1" fmla="*/ 2147483647 h 715"/>
              <a:gd name="T2" fmla="*/ 2147483647 w 413"/>
              <a:gd name="T3" fmla="*/ 0 h 715"/>
              <a:gd name="T4" fmla="*/ 0 w 413"/>
              <a:gd name="T5" fmla="*/ 2147483647 h 715"/>
              <a:gd name="T6" fmla="*/ 2147483647 w 413"/>
              <a:gd name="T7" fmla="*/ 2147483647 h 715"/>
              <a:gd name="T8" fmla="*/ 2147483647 w 413"/>
              <a:gd name="T9" fmla="*/ 2147483647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17446" name="Group 100"/>
          <p:cNvGrpSpPr>
            <a:grpSpLocks/>
          </p:cNvGrpSpPr>
          <p:nvPr/>
        </p:nvGrpSpPr>
        <p:grpSpPr bwMode="auto">
          <a:xfrm>
            <a:off x="7581900" y="4983163"/>
            <a:ext cx="766763" cy="433387"/>
            <a:chOff x="3600" y="219"/>
            <a:chExt cx="360" cy="175"/>
          </a:xfrm>
        </p:grpSpPr>
        <p:sp>
          <p:nvSpPr>
            <p:cNvPr id="17498" name="Oval 10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499" name="Line 10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00" name="Line 10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01" name="Rectangle 10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02" name="Oval 10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7503" name="Group 10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7508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09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0" name="Line 1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504" name="Group 11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7505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06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07" name="Line 1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7447" name="Freeform 114"/>
          <p:cNvSpPr>
            <a:spLocks/>
          </p:cNvSpPr>
          <p:nvPr/>
        </p:nvSpPr>
        <p:spPr bwMode="auto">
          <a:xfrm>
            <a:off x="1828800" y="533400"/>
            <a:ext cx="5264150" cy="5494338"/>
          </a:xfrm>
          <a:custGeom>
            <a:avLst/>
            <a:gdLst>
              <a:gd name="T0" fmla="*/ 2147483647 w 3316"/>
              <a:gd name="T1" fmla="*/ 0 h 3461"/>
              <a:gd name="T2" fmla="*/ 2147483647 w 3316"/>
              <a:gd name="T3" fmla="*/ 2147483647 h 3461"/>
              <a:gd name="T4" fmla="*/ 2147483647 w 3316"/>
              <a:gd name="T5" fmla="*/ 2147483647 h 3461"/>
              <a:gd name="T6" fmla="*/ 2147483647 w 3316"/>
              <a:gd name="T7" fmla="*/ 2147483647 h 3461"/>
              <a:gd name="T8" fmla="*/ 2147483647 w 3316"/>
              <a:gd name="T9" fmla="*/ 2147483647 h 3461"/>
              <a:gd name="T10" fmla="*/ 2147483647 w 3316"/>
              <a:gd name="T11" fmla="*/ 2147483647 h 3461"/>
              <a:gd name="T12" fmla="*/ 2147483647 w 3316"/>
              <a:gd name="T13" fmla="*/ 2147483647 h 3461"/>
              <a:gd name="T14" fmla="*/ 2147483647 w 3316"/>
              <a:gd name="T15" fmla="*/ 2147483647 h 3461"/>
              <a:gd name="T16" fmla="*/ 2147483647 w 3316"/>
              <a:gd name="T17" fmla="*/ 2147483647 h 3461"/>
              <a:gd name="T18" fmla="*/ 2147483647 w 3316"/>
              <a:gd name="T19" fmla="*/ 2147483647 h 3461"/>
              <a:gd name="T20" fmla="*/ 2147483647 w 3316"/>
              <a:gd name="T21" fmla="*/ 2147483647 h 3461"/>
              <a:gd name="T22" fmla="*/ 0 w 3316"/>
              <a:gd name="T23" fmla="*/ 2147483647 h 3461"/>
              <a:gd name="T24" fmla="*/ 0 w 3316"/>
              <a:gd name="T25" fmla="*/ 2147483647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17448" name="Group 115"/>
          <p:cNvGrpSpPr>
            <a:grpSpLocks/>
          </p:cNvGrpSpPr>
          <p:nvPr/>
        </p:nvGrpSpPr>
        <p:grpSpPr bwMode="auto">
          <a:xfrm>
            <a:off x="4238625" y="4546600"/>
            <a:ext cx="1479550" cy="303213"/>
            <a:chOff x="332" y="2224"/>
            <a:chExt cx="932" cy="191"/>
          </a:xfrm>
        </p:grpSpPr>
        <p:sp>
          <p:nvSpPr>
            <p:cNvPr id="17490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491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  <a:ea typeface="宋体" pitchFamily="2" charset="-122"/>
                </a:rPr>
                <a:t>H</a:t>
              </a:r>
              <a:r>
                <a:rPr lang="en-US" altLang="zh-CN" sz="1800" baseline="-25000">
                  <a:latin typeface="Comic Sans MS" pitchFamily="66" charset="0"/>
                  <a:ea typeface="宋体" pitchFamily="2" charset="-122"/>
                </a:rPr>
                <a:t>t</a:t>
              </a:r>
            </a:p>
          </p:txBody>
        </p:sp>
        <p:sp>
          <p:nvSpPr>
            <p:cNvPr id="17492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  <a:ea typeface="宋体" pitchFamily="2" charset="-122"/>
                </a:rPr>
                <a:t>H</a:t>
              </a:r>
              <a:r>
                <a:rPr lang="en-US" altLang="zh-CN" sz="1800" baseline="-25000">
                  <a:latin typeface="Comic Sans MS" pitchFamily="66" charset="0"/>
                  <a:ea typeface="宋体" pitchFamily="2" charset="-122"/>
                </a:rPr>
                <a:t>n</a:t>
              </a:r>
            </a:p>
          </p:txBody>
        </p:sp>
        <p:sp>
          <p:nvSpPr>
            <p:cNvPr id="17493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  <a:ea typeface="宋体" pitchFamily="2" charset="-122"/>
                </a:rPr>
                <a:t>H</a:t>
              </a:r>
              <a:r>
                <a:rPr lang="en-US" altLang="zh-CN" sz="1800" baseline="-25000">
                  <a:latin typeface="Comic Sans MS" pitchFamily="66" charset="0"/>
                  <a:ea typeface="宋体" pitchFamily="2" charset="-122"/>
                </a:rPr>
                <a:t>l</a:t>
              </a:r>
            </a:p>
          </p:txBody>
        </p:sp>
        <p:sp>
          <p:nvSpPr>
            <p:cNvPr id="17494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  <a:ea typeface="宋体" pitchFamily="2" charset="-122"/>
                </a:rPr>
                <a:t>M</a:t>
              </a:r>
              <a:endParaRPr lang="en-US" altLang="zh-CN" sz="1400">
                <a:ea typeface="宋体" pitchFamily="2" charset="-122"/>
              </a:endParaRPr>
            </a:p>
          </p:txBody>
        </p:sp>
        <p:sp>
          <p:nvSpPr>
            <p:cNvPr id="17495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6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7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49" name="Group 124"/>
          <p:cNvGrpSpPr>
            <a:grpSpLocks/>
          </p:cNvGrpSpPr>
          <p:nvPr/>
        </p:nvGrpSpPr>
        <p:grpSpPr bwMode="auto">
          <a:xfrm>
            <a:off x="4497388" y="4240213"/>
            <a:ext cx="1208087" cy="303212"/>
            <a:chOff x="501" y="1990"/>
            <a:chExt cx="761" cy="191"/>
          </a:xfrm>
        </p:grpSpPr>
        <p:sp>
          <p:nvSpPr>
            <p:cNvPr id="17484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485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  <a:ea typeface="宋体" pitchFamily="2" charset="-122"/>
                </a:rPr>
                <a:t>H</a:t>
              </a:r>
              <a:r>
                <a:rPr lang="en-US" altLang="zh-CN" sz="1800" baseline="-25000">
                  <a:latin typeface="Comic Sans MS" pitchFamily="66" charset="0"/>
                  <a:ea typeface="宋体" pitchFamily="2" charset="-122"/>
                </a:rPr>
                <a:t>t</a:t>
              </a:r>
            </a:p>
          </p:txBody>
        </p:sp>
        <p:sp>
          <p:nvSpPr>
            <p:cNvPr id="17486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  <a:ea typeface="宋体" pitchFamily="2" charset="-122"/>
                </a:rPr>
                <a:t>H</a:t>
              </a:r>
              <a:r>
                <a:rPr lang="en-US" altLang="zh-CN" sz="1800" baseline="-25000">
                  <a:latin typeface="Comic Sans MS" pitchFamily="66" charset="0"/>
                  <a:ea typeface="宋体" pitchFamily="2" charset="-122"/>
                </a:rPr>
                <a:t>n</a:t>
              </a:r>
            </a:p>
          </p:txBody>
        </p:sp>
        <p:sp>
          <p:nvSpPr>
            <p:cNvPr id="17487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  <a:ea typeface="宋体" pitchFamily="2" charset="-122"/>
                </a:rPr>
                <a:t>M</a:t>
              </a:r>
              <a:endParaRPr lang="en-US" altLang="zh-CN" sz="1400">
                <a:ea typeface="宋体" pitchFamily="2" charset="-122"/>
              </a:endParaRPr>
            </a:p>
          </p:txBody>
        </p:sp>
        <p:sp>
          <p:nvSpPr>
            <p:cNvPr id="17488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9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140"/>
          <p:cNvGrpSpPr>
            <a:grpSpLocks/>
          </p:cNvGrpSpPr>
          <p:nvPr/>
        </p:nvGrpSpPr>
        <p:grpSpPr bwMode="auto">
          <a:xfrm>
            <a:off x="7269163" y="4606925"/>
            <a:ext cx="1208087" cy="303213"/>
            <a:chOff x="501" y="1990"/>
            <a:chExt cx="761" cy="191"/>
          </a:xfrm>
        </p:grpSpPr>
        <p:sp>
          <p:nvSpPr>
            <p:cNvPr id="17478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479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  <a:ea typeface="宋体" pitchFamily="2" charset="-122"/>
                </a:rPr>
                <a:t>H</a:t>
              </a:r>
              <a:r>
                <a:rPr lang="en-US" altLang="zh-CN" sz="1800" baseline="-25000">
                  <a:latin typeface="Comic Sans MS" pitchFamily="66" charset="0"/>
                  <a:ea typeface="宋体" pitchFamily="2" charset="-122"/>
                </a:rPr>
                <a:t>t</a:t>
              </a:r>
            </a:p>
          </p:txBody>
        </p:sp>
        <p:sp>
          <p:nvSpPr>
            <p:cNvPr id="17480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  <a:ea typeface="宋体" pitchFamily="2" charset="-122"/>
                </a:rPr>
                <a:t>H</a:t>
              </a:r>
              <a:r>
                <a:rPr lang="en-US" altLang="zh-CN" sz="1800" baseline="-25000">
                  <a:latin typeface="Comic Sans MS" pitchFamily="66" charset="0"/>
                  <a:ea typeface="宋体" pitchFamily="2" charset="-122"/>
                </a:rPr>
                <a:t>n</a:t>
              </a:r>
            </a:p>
          </p:txBody>
        </p:sp>
        <p:sp>
          <p:nvSpPr>
            <p:cNvPr id="17481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  <a:ea typeface="宋体" pitchFamily="2" charset="-122"/>
                </a:rPr>
                <a:t>M</a:t>
              </a:r>
              <a:endParaRPr lang="en-US" altLang="zh-CN" sz="1400">
                <a:ea typeface="宋体" pitchFamily="2" charset="-122"/>
              </a:endParaRPr>
            </a:p>
          </p:txBody>
        </p:sp>
        <p:sp>
          <p:nvSpPr>
            <p:cNvPr id="17482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3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156"/>
          <p:cNvGrpSpPr>
            <a:grpSpLocks/>
          </p:cNvGrpSpPr>
          <p:nvPr/>
        </p:nvGrpSpPr>
        <p:grpSpPr bwMode="auto">
          <a:xfrm>
            <a:off x="938213" y="1665288"/>
            <a:ext cx="1479550" cy="303212"/>
            <a:chOff x="332" y="2224"/>
            <a:chExt cx="932" cy="191"/>
          </a:xfrm>
        </p:grpSpPr>
        <p:sp>
          <p:nvSpPr>
            <p:cNvPr id="17470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471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  <a:ea typeface="宋体" pitchFamily="2" charset="-122"/>
                </a:rPr>
                <a:t>H</a:t>
              </a:r>
              <a:r>
                <a:rPr lang="en-US" altLang="zh-CN" sz="1800" baseline="-25000">
                  <a:latin typeface="Comic Sans MS" pitchFamily="66" charset="0"/>
                  <a:ea typeface="宋体" pitchFamily="2" charset="-122"/>
                </a:rPr>
                <a:t>t</a:t>
              </a:r>
            </a:p>
          </p:txBody>
        </p:sp>
        <p:sp>
          <p:nvSpPr>
            <p:cNvPr id="17472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  <a:ea typeface="宋体" pitchFamily="2" charset="-122"/>
                </a:rPr>
                <a:t>H</a:t>
              </a:r>
              <a:r>
                <a:rPr lang="en-US" altLang="zh-CN" sz="1800" baseline="-25000">
                  <a:latin typeface="Comic Sans MS" pitchFamily="66" charset="0"/>
                  <a:ea typeface="宋体" pitchFamily="2" charset="-122"/>
                </a:rPr>
                <a:t>n</a:t>
              </a:r>
            </a:p>
          </p:txBody>
        </p:sp>
        <p:sp>
          <p:nvSpPr>
            <p:cNvPr id="17473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  <a:ea typeface="宋体" pitchFamily="2" charset="-122"/>
                </a:rPr>
                <a:t>H</a:t>
              </a:r>
              <a:r>
                <a:rPr lang="en-US" altLang="zh-CN" sz="1800" baseline="-25000">
                  <a:latin typeface="Comic Sans MS" pitchFamily="66" charset="0"/>
                  <a:ea typeface="宋体" pitchFamily="2" charset="-122"/>
                </a:rPr>
                <a:t>l</a:t>
              </a:r>
            </a:p>
          </p:txBody>
        </p:sp>
        <p:sp>
          <p:nvSpPr>
            <p:cNvPr id="17474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  <a:ea typeface="宋体" pitchFamily="2" charset="-122"/>
                </a:rPr>
                <a:t>M</a:t>
              </a:r>
              <a:endParaRPr lang="en-US" altLang="zh-CN" sz="1400">
                <a:ea typeface="宋体" pitchFamily="2" charset="-122"/>
              </a:endParaRPr>
            </a:p>
          </p:txBody>
        </p:sp>
        <p:sp>
          <p:nvSpPr>
            <p:cNvPr id="17475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6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7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52" name="Text Box 166"/>
          <p:cNvSpPr txBox="1">
            <a:spLocks noChangeArrowheads="1"/>
          </p:cNvSpPr>
          <p:nvPr/>
        </p:nvSpPr>
        <p:spPr bwMode="auto">
          <a:xfrm>
            <a:off x="7921625" y="5411788"/>
            <a:ext cx="879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800" b="1">
                <a:latin typeface="Comic Sans MS" pitchFamily="66" charset="0"/>
                <a:ea typeface="宋体" pitchFamily="2" charset="-122"/>
              </a:rPr>
              <a:t>router</a:t>
            </a:r>
          </a:p>
        </p:txBody>
      </p:sp>
      <p:sp>
        <p:nvSpPr>
          <p:cNvPr id="17453" name="Text Box 167"/>
          <p:cNvSpPr txBox="1">
            <a:spLocks noChangeArrowheads="1"/>
          </p:cNvSpPr>
          <p:nvPr/>
        </p:nvSpPr>
        <p:spPr bwMode="auto">
          <a:xfrm>
            <a:off x="7935913" y="3098800"/>
            <a:ext cx="87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800" b="1">
                <a:latin typeface="Comic Sans MS" pitchFamily="66" charset="0"/>
                <a:ea typeface="宋体" pitchFamily="2" charset="-122"/>
              </a:rPr>
              <a:t>switch</a:t>
            </a:r>
          </a:p>
        </p:txBody>
      </p:sp>
      <p:sp>
        <p:nvSpPr>
          <p:cNvPr id="17454" name="Rectangle 168"/>
          <p:cNvSpPr>
            <a:spLocks noGrp="1" noChangeArrowheads="1"/>
          </p:cNvSpPr>
          <p:nvPr>
            <p:ph type="title"/>
          </p:nvPr>
        </p:nvSpPr>
        <p:spPr>
          <a:xfrm>
            <a:off x="4995863" y="0"/>
            <a:ext cx="3805237" cy="11430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Encapsulation</a:t>
            </a:r>
          </a:p>
        </p:txBody>
      </p:sp>
      <p:sp>
        <p:nvSpPr>
          <p:cNvPr id="112814" name="Text Box 174"/>
          <p:cNvSpPr txBox="1">
            <a:spLocks noChangeArrowheads="1"/>
          </p:cNvSpPr>
          <p:nvPr/>
        </p:nvSpPr>
        <p:spPr bwMode="auto">
          <a:xfrm>
            <a:off x="703263" y="692150"/>
            <a:ext cx="973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message</a:t>
            </a:r>
            <a:endParaRPr lang="en-US" altLang="zh-CN" sz="1600">
              <a:solidFill>
                <a:schemeClr val="accent2"/>
              </a:solidFill>
              <a:latin typeface="Comic Sans MS" pitchFamily="66" charset="0"/>
              <a:ea typeface="宋体" pitchFamily="2" charset="-122"/>
            </a:endParaRPr>
          </a:p>
        </p:txBody>
      </p:sp>
      <p:grpSp>
        <p:nvGrpSpPr>
          <p:cNvPr id="20" name="Group 175"/>
          <p:cNvGrpSpPr>
            <a:grpSpLocks/>
          </p:cNvGrpSpPr>
          <p:nvPr/>
        </p:nvGrpSpPr>
        <p:grpSpPr bwMode="auto">
          <a:xfrm>
            <a:off x="1763713" y="719138"/>
            <a:ext cx="679450" cy="301625"/>
            <a:chOff x="780" y="1553"/>
            <a:chExt cx="428" cy="190"/>
          </a:xfrm>
        </p:grpSpPr>
        <p:sp>
          <p:nvSpPr>
            <p:cNvPr id="17468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469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  <a:ea typeface="宋体" pitchFamily="2" charset="-122"/>
                </a:rPr>
                <a:t>M</a:t>
              </a:r>
              <a:endParaRPr lang="en-US" altLang="zh-CN" sz="1400">
                <a:ea typeface="宋体" pitchFamily="2" charset="-122"/>
              </a:endParaRPr>
            </a:p>
          </p:txBody>
        </p:sp>
      </p:grpSp>
      <p:grpSp>
        <p:nvGrpSpPr>
          <p:cNvPr id="21" name="Group 185"/>
          <p:cNvGrpSpPr>
            <a:grpSpLocks/>
          </p:cNvGrpSpPr>
          <p:nvPr/>
        </p:nvGrpSpPr>
        <p:grpSpPr bwMode="auto">
          <a:xfrm>
            <a:off x="1528763" y="1039813"/>
            <a:ext cx="903287" cy="301625"/>
            <a:chOff x="1851" y="2046"/>
            <a:chExt cx="569" cy="190"/>
          </a:xfrm>
        </p:grpSpPr>
        <p:grpSp>
          <p:nvGrpSpPr>
            <p:cNvPr id="17462" name="Group 179"/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17466" name="Rectangle 180"/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7467" name="Rectangle 181"/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latin typeface="Comic Sans MS" pitchFamily="66" charset="0"/>
                    <a:ea typeface="宋体" pitchFamily="2" charset="-122"/>
                  </a:rPr>
                  <a:t>H</a:t>
                </a:r>
                <a:r>
                  <a:rPr lang="en-US" altLang="zh-CN" sz="1800" baseline="-25000">
                    <a:latin typeface="Comic Sans MS" pitchFamily="66" charset="0"/>
                    <a:ea typeface="宋体" pitchFamily="2" charset="-122"/>
                  </a:rPr>
                  <a:t>t</a:t>
                </a:r>
              </a:p>
            </p:txBody>
          </p:sp>
        </p:grpSp>
        <p:grpSp>
          <p:nvGrpSpPr>
            <p:cNvPr id="17463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7464" name="Rectangle 183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7465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latin typeface="Comic Sans MS" pitchFamily="66" charset="0"/>
                    <a:ea typeface="宋体" pitchFamily="2" charset="-122"/>
                  </a:rPr>
                  <a:t>M</a:t>
                </a:r>
                <a:endParaRPr lang="en-US" altLang="zh-CN" sz="1400">
                  <a:ea typeface="宋体" pitchFamily="2" charset="-122"/>
                </a:endParaRPr>
              </a:p>
            </p:txBody>
          </p:sp>
        </p:grpSp>
      </p:grpSp>
      <p:grpSp>
        <p:nvGrpSpPr>
          <p:cNvPr id="24" name="Group 187"/>
          <p:cNvGrpSpPr>
            <a:grpSpLocks/>
          </p:cNvGrpSpPr>
          <p:nvPr/>
        </p:nvGrpSpPr>
        <p:grpSpPr bwMode="auto">
          <a:xfrm>
            <a:off x="1235075" y="1363663"/>
            <a:ext cx="301625" cy="292100"/>
            <a:chOff x="1962" y="2058"/>
            <a:chExt cx="190" cy="184"/>
          </a:xfrm>
        </p:grpSpPr>
        <p:sp>
          <p:nvSpPr>
            <p:cNvPr id="17460" name="Rectangle 188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461" name="Rectangle 189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  <a:ea typeface="宋体" pitchFamily="2" charset="-122"/>
                </a:rPr>
                <a:t>H</a:t>
              </a:r>
              <a:r>
                <a:rPr lang="en-US" altLang="zh-CN" sz="1800" baseline="-25000">
                  <a:latin typeface="Comic Sans MS" pitchFamily="66" charset="0"/>
                  <a:ea typeface="宋体" pitchFamily="2" charset="-122"/>
                </a:rPr>
                <a:t>n</a:t>
              </a:r>
            </a:p>
          </p:txBody>
        </p:sp>
      </p:grp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57163" y="1643063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frame</a:t>
            </a:r>
            <a:endParaRPr lang="en-US" altLang="zh-CN" sz="1600">
              <a:solidFill>
                <a:schemeClr val="accent2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37 L -4.72222E-6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12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926 L -3.05556E-6 0.047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3.05556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3.05556E-6 0.13889 L 0.40295 0.13889 L 0.40295 0.09885 L 0.57152 0.10093 L 0.57152 0.57709 L 0.66371 0.50857 L 0.66371 0.42848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" y="2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5" grpId="1"/>
      <p:bldP spid="112644" grpId="0"/>
      <p:bldP spid="112644" grpId="1"/>
      <p:bldP spid="112814" grpId="0"/>
      <p:bldP spid="112647" grpId="0"/>
      <p:bldP spid="112647" grpId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70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7E0535DB-9884-49F6-9A52-B3F2C5D30DC0}" type="slidenum">
              <a:rPr lang="en-US" altLang="zh-CN" smtClean="0"/>
              <a:pPr/>
              <a:t>81</a:t>
            </a:fld>
            <a:endParaRPr lang="en-US" altLang="zh-CN" smtClean="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Chapter 1: roadmap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07375" cy="4648200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chemeClr val="accent2"/>
                </a:solidFill>
                <a:ea typeface="宋体" pitchFamily="2" charset="-122"/>
              </a:rPr>
              <a:t>1.1 </a:t>
            </a:r>
            <a:r>
              <a:rPr lang="en-US" altLang="zh-CN" sz="2800" dirty="0" smtClean="0">
                <a:ea typeface="宋体" pitchFamily="2" charset="-122"/>
              </a:rPr>
              <a:t>What </a:t>
            </a:r>
            <a:r>
              <a:rPr lang="en-US" altLang="zh-CN" sz="2800" i="1" dirty="0" smtClean="0">
                <a:ea typeface="宋体" pitchFamily="2" charset="-122"/>
              </a:rPr>
              <a:t>is</a:t>
            </a:r>
            <a:r>
              <a:rPr lang="en-US" altLang="zh-CN" sz="2800" dirty="0" smtClean="0">
                <a:ea typeface="宋体" pitchFamily="2" charset="-122"/>
              </a:rPr>
              <a:t> the Internet?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chemeClr val="accent2"/>
                </a:solidFill>
                <a:ea typeface="宋体" pitchFamily="2" charset="-122"/>
              </a:rPr>
              <a:t>1.2</a:t>
            </a:r>
            <a:r>
              <a:rPr lang="en-US" altLang="zh-CN" sz="2800" dirty="0" smtClean="0">
                <a:ea typeface="宋体" pitchFamily="2" charset="-122"/>
              </a:rPr>
              <a:t> Network edge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chemeClr val="accent2"/>
                </a:solidFill>
                <a:ea typeface="宋体" pitchFamily="2" charset="-122"/>
              </a:rPr>
              <a:t>1.3</a:t>
            </a:r>
            <a:r>
              <a:rPr lang="en-US" altLang="zh-CN" sz="2800" dirty="0" smtClean="0">
                <a:ea typeface="宋体" pitchFamily="2" charset="-122"/>
              </a:rPr>
              <a:t> Network core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chemeClr val="accent2"/>
                </a:solidFill>
                <a:ea typeface="宋体" pitchFamily="2" charset="-122"/>
              </a:rPr>
              <a:t>1.4 </a:t>
            </a:r>
            <a:r>
              <a:rPr lang="en-US" altLang="zh-CN" sz="2800" dirty="0" smtClean="0">
                <a:ea typeface="宋体" pitchFamily="2" charset="-122"/>
              </a:rPr>
              <a:t>Network access and physical media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chemeClr val="accent2"/>
                </a:solidFill>
                <a:ea typeface="宋体" pitchFamily="2" charset="-122"/>
              </a:rPr>
              <a:t>1.5</a:t>
            </a:r>
            <a:r>
              <a:rPr lang="en-US" altLang="zh-CN" sz="2800" dirty="0" smtClean="0">
                <a:ea typeface="宋体" pitchFamily="2" charset="-122"/>
              </a:rPr>
              <a:t> Internet structure and ISPs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chemeClr val="accent2"/>
                </a:solidFill>
                <a:ea typeface="宋体" pitchFamily="2" charset="-122"/>
              </a:rPr>
              <a:t>1.6 </a:t>
            </a:r>
            <a:r>
              <a:rPr lang="en-US" altLang="zh-CN" sz="2800" dirty="0" smtClean="0">
                <a:ea typeface="宋体" pitchFamily="2" charset="-122"/>
              </a:rPr>
              <a:t>Delay &amp; loss in packet-switched networks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chemeClr val="accent2"/>
                </a:solidFill>
                <a:ea typeface="宋体" pitchFamily="2" charset="-122"/>
              </a:rPr>
              <a:t>1.7</a:t>
            </a:r>
            <a:r>
              <a:rPr lang="en-US" altLang="zh-CN" sz="2800" dirty="0" smtClean="0">
                <a:ea typeface="宋体" pitchFamily="2" charset="-122"/>
              </a:rPr>
              <a:t> Protocol layers, service models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800" dirty="0" smtClean="0">
                <a:ea typeface="宋体" pitchFamily="2" charset="-122"/>
              </a:rPr>
              <a:t>以下章节供阅读参考</a:t>
            </a:r>
            <a:endParaRPr lang="en-US" altLang="zh-CN" sz="2800" dirty="0" smtClean="0">
              <a:ea typeface="宋体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宋体" pitchFamily="2" charset="-122"/>
              </a:rPr>
              <a:t>1.8 History</a:t>
            </a:r>
          </a:p>
          <a:p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80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1F1B02A9-DBDF-443D-8B75-4D18213A3AEF}" type="slidenum">
              <a:rPr lang="en-US" altLang="zh-CN" smtClean="0"/>
              <a:pPr/>
              <a:t>82</a:t>
            </a:fld>
            <a:endParaRPr lang="en-US" altLang="zh-CN" smtClean="0"/>
          </a:p>
        </p:txBody>
      </p:sp>
      <p:pic>
        <p:nvPicPr>
          <p:cNvPr id="88068" name="Picture 6" descr="arpanet2"/>
          <p:cNvPicPr>
            <a:picLocks noChangeAspect="1" noChangeArrowheads="1"/>
          </p:cNvPicPr>
          <p:nvPr/>
        </p:nvPicPr>
        <p:blipFill>
          <a:blip r:embed="rId3"/>
          <a:srcRect b="8458"/>
          <a:stretch>
            <a:fillRect/>
          </a:stretch>
        </p:blipFill>
        <p:spPr bwMode="auto">
          <a:xfrm>
            <a:off x="3938588" y="3968750"/>
            <a:ext cx="2976562" cy="288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333375"/>
            <a:ext cx="7772400" cy="647700"/>
          </a:xfrm>
        </p:spPr>
        <p:txBody>
          <a:bodyPr/>
          <a:lstStyle/>
          <a:p>
            <a:r>
              <a:rPr lang="en-US" altLang="zh-CN" sz="3600" smtClean="0">
                <a:ea typeface="宋体" pitchFamily="2" charset="-122"/>
              </a:rPr>
              <a:t>Internet History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880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790700"/>
            <a:ext cx="3695700" cy="4457700"/>
          </a:xfrm>
        </p:spPr>
        <p:txBody>
          <a:bodyPr/>
          <a:lstStyle/>
          <a:p>
            <a:r>
              <a:rPr lang="en-US" altLang="zh-CN" sz="2000" smtClean="0">
                <a:solidFill>
                  <a:schemeClr val="accent2"/>
                </a:solidFill>
                <a:ea typeface="宋体" pitchFamily="2" charset="-122"/>
              </a:rPr>
              <a:t>1961:</a:t>
            </a:r>
            <a:r>
              <a:rPr lang="en-US" altLang="zh-CN" sz="2000" smtClean="0">
                <a:ea typeface="宋体" pitchFamily="2" charset="-122"/>
              </a:rPr>
              <a:t> Kleinrock - queueing theory shows effectiveness of packet-switching</a:t>
            </a:r>
          </a:p>
          <a:p>
            <a:r>
              <a:rPr lang="en-US" altLang="zh-CN" sz="2000" smtClean="0">
                <a:solidFill>
                  <a:schemeClr val="accent2"/>
                </a:solidFill>
                <a:ea typeface="宋体" pitchFamily="2" charset="-122"/>
              </a:rPr>
              <a:t>1964:</a:t>
            </a:r>
            <a:r>
              <a:rPr lang="en-US" altLang="zh-CN" sz="2000" smtClean="0">
                <a:ea typeface="宋体" pitchFamily="2" charset="-122"/>
              </a:rPr>
              <a:t> Baran - packet-switching in military nets</a:t>
            </a:r>
          </a:p>
          <a:p>
            <a:r>
              <a:rPr lang="en-US" altLang="zh-CN" sz="2000" smtClean="0">
                <a:solidFill>
                  <a:schemeClr val="accent2"/>
                </a:solidFill>
                <a:ea typeface="宋体" pitchFamily="2" charset="-122"/>
              </a:rPr>
              <a:t>1967:</a:t>
            </a:r>
            <a:r>
              <a:rPr lang="en-US" altLang="zh-CN" sz="2000" smtClean="0">
                <a:ea typeface="宋体" pitchFamily="2" charset="-122"/>
              </a:rPr>
              <a:t> ARPAnet conceived by Advanced Research Projects Agency</a:t>
            </a:r>
          </a:p>
          <a:p>
            <a:r>
              <a:rPr lang="en-US" altLang="zh-CN" sz="2000" smtClean="0">
                <a:solidFill>
                  <a:schemeClr val="accent2"/>
                </a:solidFill>
                <a:ea typeface="宋体" pitchFamily="2" charset="-122"/>
              </a:rPr>
              <a:t>1969:</a:t>
            </a:r>
            <a:r>
              <a:rPr lang="en-US" altLang="zh-CN" sz="2000" smtClean="0">
                <a:ea typeface="宋体" pitchFamily="2" charset="-122"/>
              </a:rPr>
              <a:t> first ARPAnet node operational</a:t>
            </a:r>
          </a:p>
          <a:p>
            <a:endParaRPr lang="zh-CN" altLang="en-US" sz="2000" smtClean="0">
              <a:ea typeface="宋体" pitchFamily="2" charset="-122"/>
            </a:endParaRPr>
          </a:p>
        </p:txBody>
      </p:sp>
      <p:sp>
        <p:nvSpPr>
          <p:cNvPr id="8807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57688" y="1800225"/>
            <a:ext cx="4786312" cy="4448175"/>
          </a:xfrm>
        </p:spPr>
        <p:txBody>
          <a:bodyPr/>
          <a:lstStyle/>
          <a:p>
            <a:r>
              <a:rPr lang="en-US" altLang="zh-CN" sz="2000" smtClean="0">
                <a:solidFill>
                  <a:schemeClr val="accent2"/>
                </a:solidFill>
                <a:ea typeface="宋体" pitchFamily="2" charset="-122"/>
              </a:rPr>
              <a:t>1972:</a:t>
            </a:r>
            <a:r>
              <a:rPr lang="en-US" altLang="zh-CN" sz="2000" smtClean="0">
                <a:ea typeface="宋体" pitchFamily="2" charset="-122"/>
              </a:rPr>
              <a:t> 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ARPAnet public demonstration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NCP (Network Control Protocol) first host-host protocol 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first e-mail program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ARPAnet has 15 nodes</a:t>
            </a:r>
          </a:p>
        </p:txBody>
      </p:sp>
      <p:sp>
        <p:nvSpPr>
          <p:cNvPr id="88072" name="Rectangle 5"/>
          <p:cNvSpPr>
            <a:spLocks noChangeArrowheads="1"/>
          </p:cNvSpPr>
          <p:nvPr/>
        </p:nvSpPr>
        <p:spPr bwMode="auto">
          <a:xfrm>
            <a:off x="523875" y="1028700"/>
            <a:ext cx="7772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i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1961-1972: Early packet-switching principles</a:t>
            </a:r>
            <a:endParaRPr lang="en-US" altLang="zh-CN" sz="4000" u="sng">
              <a:solidFill>
                <a:schemeClr val="accent2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90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6983D1D2-1079-466C-A19F-5BC21B67FFA2}" type="slidenum">
              <a:rPr lang="en-US" altLang="zh-CN" smtClean="0"/>
              <a:pPr/>
              <a:t>83</a:t>
            </a:fld>
            <a:endParaRPr lang="en-US" altLang="zh-CN" smtClean="0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333375"/>
            <a:ext cx="7772400" cy="647700"/>
          </a:xfrm>
        </p:spPr>
        <p:txBody>
          <a:bodyPr/>
          <a:lstStyle/>
          <a:p>
            <a:r>
              <a:rPr lang="en-US" altLang="zh-CN" sz="3600" smtClean="0">
                <a:ea typeface="宋体" pitchFamily="2" charset="-122"/>
              </a:rPr>
              <a:t>Internet History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95450"/>
            <a:ext cx="4152900" cy="4457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smtClean="0">
                <a:solidFill>
                  <a:schemeClr val="accent2"/>
                </a:solidFill>
                <a:ea typeface="宋体" pitchFamily="2" charset="-122"/>
              </a:rPr>
              <a:t>1970:</a:t>
            </a:r>
            <a:r>
              <a:rPr lang="en-US" altLang="zh-CN" sz="2000" smtClean="0">
                <a:ea typeface="宋体" pitchFamily="2" charset="-122"/>
              </a:rPr>
              <a:t> ALOHAnet satellite network in Hawaii</a:t>
            </a:r>
          </a:p>
          <a:p>
            <a:pPr>
              <a:lnSpc>
                <a:spcPct val="90000"/>
              </a:lnSpc>
            </a:pPr>
            <a:r>
              <a:rPr lang="en-US" altLang="zh-CN" sz="2000" smtClean="0">
                <a:solidFill>
                  <a:schemeClr val="accent2"/>
                </a:solidFill>
                <a:ea typeface="宋体" pitchFamily="2" charset="-122"/>
              </a:rPr>
              <a:t>1974:</a:t>
            </a:r>
            <a:r>
              <a:rPr lang="en-US" altLang="zh-CN" sz="2000" smtClean="0">
                <a:ea typeface="宋体" pitchFamily="2" charset="-122"/>
              </a:rPr>
              <a:t> Cerf and Kahn - architecture for interconnecting networks</a:t>
            </a:r>
          </a:p>
          <a:p>
            <a:pPr>
              <a:lnSpc>
                <a:spcPct val="90000"/>
              </a:lnSpc>
            </a:pPr>
            <a:r>
              <a:rPr lang="en-US" altLang="zh-CN" sz="2000" smtClean="0">
                <a:solidFill>
                  <a:schemeClr val="accent2"/>
                </a:solidFill>
                <a:ea typeface="宋体" pitchFamily="2" charset="-122"/>
              </a:rPr>
              <a:t>1976:</a:t>
            </a:r>
            <a:r>
              <a:rPr lang="en-US" altLang="zh-CN" sz="2000" smtClean="0">
                <a:ea typeface="宋体" pitchFamily="2" charset="-122"/>
              </a:rPr>
              <a:t> Ethernet at Xerox PARC</a:t>
            </a:r>
          </a:p>
          <a:p>
            <a:pPr>
              <a:lnSpc>
                <a:spcPct val="90000"/>
              </a:lnSpc>
            </a:pPr>
            <a:r>
              <a:rPr lang="en-US" altLang="zh-CN" sz="2000" smtClean="0">
                <a:solidFill>
                  <a:schemeClr val="accent2"/>
                </a:solidFill>
                <a:ea typeface="宋体" pitchFamily="2" charset="-122"/>
              </a:rPr>
              <a:t>ate70’s:</a:t>
            </a:r>
            <a:r>
              <a:rPr lang="en-US" altLang="zh-CN" sz="2000" smtClean="0">
                <a:ea typeface="宋体" pitchFamily="2" charset="-122"/>
              </a:rPr>
              <a:t> proprietary architectures: DECnet, SNA, XNA</a:t>
            </a:r>
          </a:p>
          <a:p>
            <a:pPr>
              <a:lnSpc>
                <a:spcPct val="90000"/>
              </a:lnSpc>
            </a:pPr>
            <a:r>
              <a:rPr lang="en-US" altLang="zh-CN" sz="2000" smtClean="0">
                <a:solidFill>
                  <a:schemeClr val="accent2"/>
                </a:solidFill>
                <a:ea typeface="宋体" pitchFamily="2" charset="-122"/>
              </a:rPr>
              <a:t>late 70’s:</a:t>
            </a:r>
            <a:r>
              <a:rPr lang="en-US" altLang="zh-CN" sz="2000" smtClean="0">
                <a:ea typeface="宋体" pitchFamily="2" charset="-122"/>
              </a:rPr>
              <a:t> switching fixed length packets (ATM precursor)</a:t>
            </a:r>
          </a:p>
          <a:p>
            <a:pPr>
              <a:lnSpc>
                <a:spcPct val="90000"/>
              </a:lnSpc>
            </a:pPr>
            <a:r>
              <a:rPr lang="en-US" altLang="zh-CN" sz="2000" smtClean="0">
                <a:solidFill>
                  <a:schemeClr val="accent2"/>
                </a:solidFill>
                <a:ea typeface="宋体" pitchFamily="2" charset="-122"/>
              </a:rPr>
              <a:t>1979:</a:t>
            </a:r>
            <a:r>
              <a:rPr lang="en-US" altLang="zh-CN" sz="2000" smtClean="0">
                <a:ea typeface="宋体" pitchFamily="2" charset="-122"/>
              </a:rPr>
              <a:t> ARPAnet has 200 nodes</a:t>
            </a:r>
          </a:p>
        </p:txBody>
      </p:sp>
      <p:sp>
        <p:nvSpPr>
          <p:cNvPr id="890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800225"/>
            <a:ext cx="3810000" cy="44481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smtClean="0">
                <a:solidFill>
                  <a:srgbClr val="FF0000"/>
                </a:solidFill>
                <a:ea typeface="宋体" pitchFamily="2" charset="-122"/>
              </a:rPr>
              <a:t>Cerf and Kahn’s internetworking principles: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</a:rPr>
              <a:t>minimalism, autonomy - no internal changes required to interconnect networks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</a:rPr>
              <a:t>best effort service model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</a:rPr>
              <a:t>stateless routers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</a:rPr>
              <a:t>decentralized control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smtClean="0">
                <a:solidFill>
                  <a:srgbClr val="FF0000"/>
                </a:solidFill>
                <a:ea typeface="宋体" pitchFamily="2" charset="-122"/>
              </a:rPr>
              <a:t>define today’s Internet architecture</a:t>
            </a:r>
            <a:endParaRPr lang="en-US" altLang="zh-CN" sz="2000" smtClean="0">
              <a:ea typeface="宋体" pitchFamily="2" charset="-122"/>
            </a:endParaRPr>
          </a:p>
        </p:txBody>
      </p:sp>
      <p:sp>
        <p:nvSpPr>
          <p:cNvPr id="89095" name="Rectangle 5"/>
          <p:cNvSpPr>
            <a:spLocks noChangeArrowheads="1"/>
          </p:cNvSpPr>
          <p:nvPr/>
        </p:nvSpPr>
        <p:spPr bwMode="auto">
          <a:xfrm>
            <a:off x="523875" y="1028700"/>
            <a:ext cx="7972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i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1972-1980: Internetworking, new and proprietary nets</a:t>
            </a:r>
            <a:endParaRPr lang="en-US" altLang="zh-CN" sz="4000" u="sng">
              <a:solidFill>
                <a:schemeClr val="accent2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89096" name="Rectangle 6"/>
          <p:cNvSpPr>
            <a:spLocks noChangeArrowheads="1"/>
          </p:cNvSpPr>
          <p:nvPr/>
        </p:nvSpPr>
        <p:spPr bwMode="auto">
          <a:xfrm>
            <a:off x="4457700" y="1771650"/>
            <a:ext cx="3810000" cy="41433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01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65656B37-9E87-498B-9436-A3034EFA2986}" type="slidenum">
              <a:rPr lang="en-US" altLang="zh-CN" smtClean="0"/>
              <a:pPr/>
              <a:t>84</a:t>
            </a:fld>
            <a:endParaRPr lang="en-US" altLang="zh-CN" smtClean="0"/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333375"/>
            <a:ext cx="7772400" cy="647700"/>
          </a:xfrm>
        </p:spPr>
        <p:txBody>
          <a:bodyPr/>
          <a:lstStyle/>
          <a:p>
            <a:r>
              <a:rPr lang="en-US" altLang="zh-CN" sz="3600" smtClean="0">
                <a:ea typeface="宋体" pitchFamily="2" charset="-122"/>
              </a:rPr>
              <a:t>Internet History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790700"/>
            <a:ext cx="3810000" cy="4457700"/>
          </a:xfrm>
        </p:spPr>
        <p:txBody>
          <a:bodyPr/>
          <a:lstStyle/>
          <a:p>
            <a:r>
              <a:rPr lang="en-US" altLang="zh-CN" sz="2400" smtClean="0">
                <a:solidFill>
                  <a:schemeClr val="accent2"/>
                </a:solidFill>
                <a:ea typeface="宋体" pitchFamily="2" charset="-122"/>
              </a:rPr>
              <a:t>1983:</a:t>
            </a:r>
            <a:r>
              <a:rPr lang="en-US" altLang="zh-CN" sz="2400" smtClean="0">
                <a:ea typeface="宋体" pitchFamily="2" charset="-122"/>
              </a:rPr>
              <a:t> deployment of TCP/IP</a:t>
            </a:r>
          </a:p>
          <a:p>
            <a:r>
              <a:rPr lang="en-US" altLang="zh-CN" sz="2400" smtClean="0">
                <a:solidFill>
                  <a:schemeClr val="accent2"/>
                </a:solidFill>
                <a:ea typeface="宋体" pitchFamily="2" charset="-122"/>
              </a:rPr>
              <a:t>1982:</a:t>
            </a:r>
            <a:r>
              <a:rPr lang="en-US" altLang="zh-CN" sz="2400" smtClean="0">
                <a:ea typeface="宋体" pitchFamily="2" charset="-122"/>
              </a:rPr>
              <a:t> smtp e-mail protocol defined </a:t>
            </a:r>
          </a:p>
          <a:p>
            <a:r>
              <a:rPr lang="en-US" altLang="zh-CN" sz="2400" smtClean="0">
                <a:solidFill>
                  <a:schemeClr val="accent2"/>
                </a:solidFill>
                <a:ea typeface="宋体" pitchFamily="2" charset="-122"/>
              </a:rPr>
              <a:t>1983:</a:t>
            </a:r>
            <a:r>
              <a:rPr lang="en-US" altLang="zh-CN" sz="2400" smtClean="0">
                <a:ea typeface="宋体" pitchFamily="2" charset="-122"/>
              </a:rPr>
              <a:t> DNS defined for name-to-IP-address translation</a:t>
            </a:r>
          </a:p>
          <a:p>
            <a:r>
              <a:rPr lang="en-US" altLang="zh-CN" sz="2400" smtClean="0">
                <a:solidFill>
                  <a:schemeClr val="accent2"/>
                </a:solidFill>
                <a:ea typeface="宋体" pitchFamily="2" charset="-122"/>
              </a:rPr>
              <a:t>1985:</a:t>
            </a:r>
            <a:r>
              <a:rPr lang="en-US" altLang="zh-CN" sz="2400" smtClean="0">
                <a:ea typeface="宋体" pitchFamily="2" charset="-122"/>
              </a:rPr>
              <a:t> ftp protocol defined</a:t>
            </a:r>
          </a:p>
          <a:p>
            <a:r>
              <a:rPr lang="en-US" altLang="zh-CN" sz="2400" smtClean="0">
                <a:solidFill>
                  <a:schemeClr val="accent2"/>
                </a:solidFill>
                <a:ea typeface="宋体" pitchFamily="2" charset="-122"/>
              </a:rPr>
              <a:t>1988:</a:t>
            </a:r>
            <a:r>
              <a:rPr lang="en-US" altLang="zh-CN" sz="2400" smtClean="0">
                <a:ea typeface="宋体" pitchFamily="2" charset="-122"/>
              </a:rPr>
              <a:t> TCP congestion control</a:t>
            </a:r>
          </a:p>
        </p:txBody>
      </p:sp>
      <p:sp>
        <p:nvSpPr>
          <p:cNvPr id="901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800225"/>
            <a:ext cx="3810000" cy="4448175"/>
          </a:xfrm>
        </p:spPr>
        <p:txBody>
          <a:bodyPr/>
          <a:lstStyle/>
          <a:p>
            <a:r>
              <a:rPr lang="en-US" altLang="zh-CN" sz="2400" smtClean="0">
                <a:ea typeface="宋体" pitchFamily="2" charset="-122"/>
              </a:rPr>
              <a:t>new national networks: Csnet, BITnet, NSFnet, Minitel</a:t>
            </a:r>
          </a:p>
          <a:p>
            <a:r>
              <a:rPr lang="en-US" altLang="zh-CN" sz="2400" smtClean="0">
                <a:ea typeface="宋体" pitchFamily="2" charset="-122"/>
              </a:rPr>
              <a:t>100,000 hosts connected to confederation of networks</a:t>
            </a:r>
          </a:p>
          <a:p>
            <a:endParaRPr lang="zh-CN" altLang="en-US" sz="2400" smtClean="0">
              <a:ea typeface="宋体" pitchFamily="2" charset="-122"/>
            </a:endParaRPr>
          </a:p>
        </p:txBody>
      </p:sp>
      <p:sp>
        <p:nvSpPr>
          <p:cNvPr id="90119" name="Rectangle 5"/>
          <p:cNvSpPr>
            <a:spLocks noChangeArrowheads="1"/>
          </p:cNvSpPr>
          <p:nvPr/>
        </p:nvSpPr>
        <p:spPr bwMode="auto">
          <a:xfrm>
            <a:off x="523875" y="1028700"/>
            <a:ext cx="79629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i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1980-1990: new protocols, a proliferation of networks</a:t>
            </a:r>
            <a:endParaRPr lang="en-US" altLang="zh-CN" sz="4000" u="sng">
              <a:solidFill>
                <a:schemeClr val="accent2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11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6B198F2A-EA3D-4212-810D-6DE2C1F943BB}" type="slidenum">
              <a:rPr lang="en-US" altLang="zh-CN" smtClean="0"/>
              <a:pPr/>
              <a:t>85</a:t>
            </a:fld>
            <a:endParaRPr lang="en-US" altLang="zh-CN" smtClean="0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333375"/>
            <a:ext cx="7772400" cy="647700"/>
          </a:xfrm>
        </p:spPr>
        <p:txBody>
          <a:bodyPr/>
          <a:lstStyle/>
          <a:p>
            <a:r>
              <a:rPr lang="en-US" altLang="zh-CN" sz="3600" smtClean="0">
                <a:ea typeface="宋体" pitchFamily="2" charset="-122"/>
              </a:rPr>
              <a:t>Internet History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790700"/>
            <a:ext cx="4470400" cy="4457700"/>
          </a:xfrm>
        </p:spPr>
        <p:txBody>
          <a:bodyPr/>
          <a:lstStyle/>
          <a:p>
            <a:r>
              <a:rPr lang="en-US" altLang="zh-CN" sz="2000" smtClean="0">
                <a:solidFill>
                  <a:schemeClr val="accent2"/>
                </a:solidFill>
                <a:ea typeface="宋体" pitchFamily="2" charset="-122"/>
              </a:rPr>
              <a:t>Early 1990’s: </a:t>
            </a:r>
            <a:r>
              <a:rPr lang="en-US" altLang="zh-CN" sz="2000" smtClean="0">
                <a:ea typeface="宋体" pitchFamily="2" charset="-122"/>
              </a:rPr>
              <a:t>ARPAnet decommissioned</a:t>
            </a:r>
          </a:p>
          <a:p>
            <a:r>
              <a:rPr lang="en-US" altLang="zh-CN" sz="2000" smtClean="0">
                <a:solidFill>
                  <a:schemeClr val="accent2"/>
                </a:solidFill>
                <a:ea typeface="宋体" pitchFamily="2" charset="-122"/>
              </a:rPr>
              <a:t>1991: </a:t>
            </a:r>
            <a:r>
              <a:rPr lang="en-US" altLang="zh-CN" sz="2000" smtClean="0">
                <a:ea typeface="宋体" pitchFamily="2" charset="-122"/>
              </a:rPr>
              <a:t>NSF lifts restrictions on commercial use of NSFnet (decommissioned, 1995)</a:t>
            </a:r>
          </a:p>
          <a:p>
            <a:r>
              <a:rPr lang="en-US" altLang="zh-CN" sz="2000" smtClean="0">
                <a:solidFill>
                  <a:schemeClr val="accent2"/>
                </a:solidFill>
                <a:ea typeface="宋体" pitchFamily="2" charset="-122"/>
              </a:rPr>
              <a:t>early 1990s:</a:t>
            </a:r>
            <a:r>
              <a:rPr lang="en-US" altLang="zh-CN" sz="2000" smtClean="0">
                <a:ea typeface="宋体" pitchFamily="2" charset="-122"/>
              </a:rPr>
              <a:t> Web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hypertext [Bush 1945, Nelson 1960’s]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HTML, HTTP: Berners-Lee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1994: Mosaic, later Netscape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late 1990’s: commercialization</a:t>
            </a:r>
            <a:r>
              <a:rPr lang="en-US" altLang="zh-CN" sz="1800" smtClean="0">
                <a:ea typeface="宋体" pitchFamily="2" charset="-122"/>
              </a:rPr>
              <a:t> of the Web</a:t>
            </a:r>
          </a:p>
          <a:p>
            <a:endParaRPr lang="en-US" altLang="zh-CN" sz="2000" smtClean="0">
              <a:ea typeface="宋体" pitchFamily="2" charset="-122"/>
            </a:endParaRPr>
          </a:p>
          <a:p>
            <a:endParaRPr lang="zh-CN" altLang="en-US" sz="2000" smtClean="0">
              <a:ea typeface="宋体" pitchFamily="2" charset="-122"/>
            </a:endParaRPr>
          </a:p>
        </p:txBody>
      </p:sp>
      <p:sp>
        <p:nvSpPr>
          <p:cNvPr id="9114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800225"/>
            <a:ext cx="3965575" cy="44481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accent2"/>
                </a:solidFill>
                <a:ea typeface="宋体" pitchFamily="2" charset="-122"/>
              </a:rPr>
              <a:t>Late 1990’s – 2000’s:</a:t>
            </a:r>
            <a:endParaRPr lang="en-US" altLang="zh-CN" sz="2400" smtClean="0">
              <a:solidFill>
                <a:srgbClr val="FF0000"/>
              </a:solidFill>
              <a:ea typeface="宋体" pitchFamily="2" charset="-122"/>
            </a:endParaRPr>
          </a:p>
          <a:p>
            <a:r>
              <a:rPr lang="en-US" altLang="zh-CN" sz="2000" smtClean="0">
                <a:ea typeface="宋体" pitchFamily="2" charset="-122"/>
              </a:rPr>
              <a:t>more killer apps: instant messaging, P2P file sharing</a:t>
            </a:r>
          </a:p>
          <a:p>
            <a:r>
              <a:rPr lang="en-US" altLang="zh-CN" sz="2000" smtClean="0">
                <a:ea typeface="宋体" pitchFamily="2" charset="-122"/>
              </a:rPr>
              <a:t>network security to forefront</a:t>
            </a:r>
          </a:p>
          <a:p>
            <a:r>
              <a:rPr lang="en-US" altLang="zh-CN" sz="2000" smtClean="0">
                <a:ea typeface="宋体" pitchFamily="2" charset="-122"/>
              </a:rPr>
              <a:t>est. 50 million host, 100 million+ users</a:t>
            </a:r>
          </a:p>
          <a:p>
            <a:r>
              <a:rPr lang="en-US" altLang="zh-CN" sz="2000" smtClean="0">
                <a:ea typeface="宋体" pitchFamily="2" charset="-122"/>
              </a:rPr>
              <a:t>backbone links running at Gbps</a:t>
            </a:r>
          </a:p>
          <a:p>
            <a:endParaRPr lang="zh-CN" altLang="en-US" sz="2000" smtClean="0">
              <a:ea typeface="宋体" pitchFamily="2" charset="-122"/>
            </a:endParaRPr>
          </a:p>
        </p:txBody>
      </p:sp>
      <p:sp>
        <p:nvSpPr>
          <p:cNvPr id="91143" name="Rectangle 5"/>
          <p:cNvSpPr>
            <a:spLocks noChangeArrowheads="1"/>
          </p:cNvSpPr>
          <p:nvPr/>
        </p:nvSpPr>
        <p:spPr bwMode="auto">
          <a:xfrm>
            <a:off x="523875" y="1028700"/>
            <a:ext cx="79629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i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1990, 2000’s: commercialization, the Web, new apps</a:t>
            </a:r>
            <a:endParaRPr lang="en-US" altLang="zh-CN" sz="4000" u="sng">
              <a:solidFill>
                <a:schemeClr val="accent2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21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0D530AE1-3036-488C-BC41-99E6FDC40EBD}" type="slidenum">
              <a:rPr lang="en-US" altLang="zh-CN" smtClean="0"/>
              <a:pPr/>
              <a:t>86</a:t>
            </a:fld>
            <a:endParaRPr lang="en-US" altLang="zh-CN" smtClean="0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Introduction: Summary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4675" y="1565275"/>
            <a:ext cx="4384675" cy="48434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u="sng" smtClean="0">
                <a:solidFill>
                  <a:srgbClr val="FF0000"/>
                </a:solidFill>
                <a:ea typeface="宋体" pitchFamily="2" charset="-122"/>
              </a:rPr>
              <a:t>Covered a “ton” of material!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Internet overview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what’s a protocol?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network edge, core, access network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packet-switching versus circuit-switching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Internet/ISP structure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performance: loss, delay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layering and service models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history</a:t>
            </a:r>
          </a:p>
        </p:txBody>
      </p:sp>
      <p:sp>
        <p:nvSpPr>
          <p:cNvPr id="921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14925" y="1579563"/>
            <a:ext cx="3724275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u="sng" smtClean="0">
                <a:solidFill>
                  <a:srgbClr val="FF0000"/>
                </a:solidFill>
                <a:ea typeface="宋体" pitchFamily="2" charset="-122"/>
              </a:rPr>
              <a:t>You now have:</a:t>
            </a:r>
            <a:r>
              <a:rPr lang="en-US" altLang="zh-CN" sz="2400" smtClean="0">
                <a:ea typeface="宋体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context, overview, “feel” of networking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more depth, detail </a:t>
            </a:r>
            <a:r>
              <a:rPr lang="en-US" altLang="zh-CN" sz="2400" i="1" smtClean="0">
                <a:ea typeface="宋体" pitchFamily="2" charset="-122"/>
              </a:rPr>
              <a:t>to follow!</a:t>
            </a:r>
            <a:endParaRPr lang="en-US" altLang="zh-CN" sz="24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Introduction</a:t>
            </a: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0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8135C271-05F1-49DD-9224-429AACEC18ED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20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altLang="zh-CN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What’s the Internet: “nuts and bolts” view</a:t>
            </a:r>
            <a:br>
              <a:rPr lang="en-US" altLang="zh-CN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zh-CN" altLang="en-US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什么是</a:t>
            </a:r>
            <a:r>
              <a:rPr lang="en-US" altLang="zh-CN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Internet</a:t>
            </a:r>
            <a:r>
              <a:rPr lang="zh-CN" altLang="en-US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：组成细节角度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419600" cy="4648200"/>
          </a:xfrm>
        </p:spPr>
        <p:txBody>
          <a:bodyPr/>
          <a:lstStyle/>
          <a:p>
            <a:r>
              <a:rPr lang="en-US" altLang="zh-CN" sz="2400" i="1" smtClean="0">
                <a:solidFill>
                  <a:srgbClr val="FF0000"/>
                </a:solidFill>
                <a:ea typeface="宋体" pitchFamily="2" charset="-122"/>
              </a:rPr>
              <a:t>protocols</a:t>
            </a:r>
            <a:r>
              <a:rPr lang="en-US" altLang="zh-CN" sz="2400" smtClean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400" smtClean="0">
                <a:ea typeface="宋体" pitchFamily="2" charset="-122"/>
              </a:rPr>
              <a:t>control sending, receiving of msgs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e.g., TCP, IP, HTTP, FTP,  PPP</a:t>
            </a:r>
          </a:p>
          <a:p>
            <a:r>
              <a:rPr lang="en-US" altLang="zh-CN" sz="2400" i="1" smtClean="0">
                <a:solidFill>
                  <a:srgbClr val="FF0000"/>
                </a:solidFill>
                <a:ea typeface="宋体" pitchFamily="2" charset="-122"/>
              </a:rPr>
              <a:t>Internet: </a:t>
            </a:r>
            <a:r>
              <a:rPr lang="en-US" altLang="zh-CN" sz="2400" smtClean="0">
                <a:solidFill>
                  <a:srgbClr val="FF0000"/>
                </a:solidFill>
                <a:ea typeface="宋体" pitchFamily="2" charset="-122"/>
              </a:rPr>
              <a:t>“network of networks”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loosely hierarchical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public Internet versus private intranet</a:t>
            </a:r>
          </a:p>
          <a:p>
            <a:r>
              <a:rPr lang="en-US" altLang="zh-CN" sz="2400" smtClean="0">
                <a:ea typeface="宋体" pitchFamily="2" charset="-122"/>
              </a:rPr>
              <a:t>Internet standards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RFC: Request for comments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IETF: Internet Engineering Task Force</a:t>
            </a:r>
          </a:p>
        </p:txBody>
      </p:sp>
      <p:sp>
        <p:nvSpPr>
          <p:cNvPr id="2072" name="Freeform 6"/>
          <p:cNvSpPr>
            <a:spLocks/>
          </p:cNvSpPr>
          <p:nvPr/>
        </p:nvSpPr>
        <p:spPr bwMode="auto">
          <a:xfrm>
            <a:off x="6797675" y="2647950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73" name="Freeform 7"/>
          <p:cNvSpPr>
            <a:spLocks/>
          </p:cNvSpPr>
          <p:nvPr/>
        </p:nvSpPr>
        <p:spPr bwMode="auto">
          <a:xfrm>
            <a:off x="4918075" y="2505075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74" name="Freeform 8"/>
          <p:cNvSpPr>
            <a:spLocks/>
          </p:cNvSpPr>
          <p:nvPr/>
        </p:nvSpPr>
        <p:spPr bwMode="auto">
          <a:xfrm>
            <a:off x="5286375" y="3956050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2075" name="Group 9"/>
          <p:cNvGrpSpPr>
            <a:grpSpLocks/>
          </p:cNvGrpSpPr>
          <p:nvPr/>
        </p:nvGrpSpPr>
        <p:grpSpPr bwMode="auto">
          <a:xfrm>
            <a:off x="5035550" y="2640013"/>
            <a:ext cx="733425" cy="319087"/>
            <a:chOff x="3552" y="246"/>
            <a:chExt cx="527" cy="248"/>
          </a:xfrm>
        </p:grpSpPr>
        <p:graphicFrame>
          <p:nvGraphicFramePr>
            <p:cNvPr id="2066" name="Object 10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8" name="Clip" r:id="rId4" imgW="1305000" imgH="1085760" progId="">
                    <p:embed/>
                  </p:oleObj>
                </mc:Choice>
                <mc:Fallback>
                  <p:oleObj name="Clip" r:id="rId4" imgW="1305000" imgH="1085760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7" name="Object 11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9" name="Clip" r:id="rId6" imgW="676440" imgH="485640" progId="">
                    <p:embed/>
                  </p:oleObj>
                </mc:Choice>
                <mc:Fallback>
                  <p:oleObj name="Clip" r:id="rId6" imgW="676440" imgH="485640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07" name="Line 12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76" name="Group 13"/>
          <p:cNvGrpSpPr>
            <a:grpSpLocks/>
          </p:cNvGrpSpPr>
          <p:nvPr/>
        </p:nvGrpSpPr>
        <p:grpSpPr bwMode="auto">
          <a:xfrm>
            <a:off x="5035550" y="3235325"/>
            <a:ext cx="733425" cy="319088"/>
            <a:chOff x="3552" y="246"/>
            <a:chExt cx="527" cy="248"/>
          </a:xfrm>
        </p:grpSpPr>
        <p:graphicFrame>
          <p:nvGraphicFramePr>
            <p:cNvPr id="2064" name="Object 14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0" name="Clip" r:id="rId8" imgW="1305000" imgH="1085760" progId="">
                    <p:embed/>
                  </p:oleObj>
                </mc:Choice>
                <mc:Fallback>
                  <p:oleObj name="Clip" r:id="rId8" imgW="1305000" imgH="1085760" progId="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5" name="Object 15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1" name="Clip" r:id="rId9" imgW="676440" imgH="485640" progId="">
                    <p:embed/>
                  </p:oleObj>
                </mc:Choice>
                <mc:Fallback>
                  <p:oleObj name="Clip" r:id="rId9" imgW="676440" imgH="485640" progId="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06" name="Line 16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77" name="Group 17"/>
          <p:cNvGrpSpPr>
            <a:grpSpLocks/>
          </p:cNvGrpSpPr>
          <p:nvPr/>
        </p:nvGrpSpPr>
        <p:grpSpPr bwMode="auto">
          <a:xfrm>
            <a:off x="5411788" y="3022600"/>
            <a:ext cx="69850" cy="214313"/>
            <a:chOff x="3842" y="406"/>
            <a:chExt cx="51" cy="167"/>
          </a:xfrm>
        </p:grpSpPr>
        <p:sp>
          <p:nvSpPr>
            <p:cNvPr id="2303" name="Oval 18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04" name="Oval 19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05" name="Oval 20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078" name="Group 21"/>
          <p:cNvGrpSpPr>
            <a:grpSpLocks/>
          </p:cNvGrpSpPr>
          <p:nvPr/>
        </p:nvGrpSpPr>
        <p:grpSpPr bwMode="auto">
          <a:xfrm>
            <a:off x="5881688" y="3525838"/>
            <a:ext cx="209550" cy="395287"/>
            <a:chOff x="4180" y="783"/>
            <a:chExt cx="150" cy="307"/>
          </a:xfrm>
        </p:grpSpPr>
        <p:sp>
          <p:nvSpPr>
            <p:cNvPr id="2295" name="AutoShape 2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96" name="Rectangle 2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97" name="Rectangle 2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98" name="AutoShape 2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99" name="Line 2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0" name="Line 2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1" name="Rectangle 2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02" name="Rectangle 2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079" name="Group 30"/>
          <p:cNvGrpSpPr>
            <a:grpSpLocks/>
          </p:cNvGrpSpPr>
          <p:nvPr/>
        </p:nvGrpSpPr>
        <p:grpSpPr bwMode="auto">
          <a:xfrm rot="-5400000">
            <a:off x="6194425" y="3603625"/>
            <a:ext cx="80963" cy="233363"/>
            <a:chOff x="3842" y="406"/>
            <a:chExt cx="51" cy="167"/>
          </a:xfrm>
        </p:grpSpPr>
        <p:sp>
          <p:nvSpPr>
            <p:cNvPr id="2292" name="Oval 31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93" name="Oval 32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94" name="Oval 33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080" name="Line 34"/>
          <p:cNvSpPr>
            <a:spLocks noChangeShapeType="1"/>
          </p:cNvSpPr>
          <p:nvPr/>
        </p:nvSpPr>
        <p:spPr bwMode="auto">
          <a:xfrm>
            <a:off x="6018213" y="343376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1" name="Line 35"/>
          <p:cNvSpPr>
            <a:spLocks noChangeShapeType="1"/>
          </p:cNvSpPr>
          <p:nvPr/>
        </p:nvSpPr>
        <p:spPr bwMode="auto">
          <a:xfrm>
            <a:off x="6021388" y="3430588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2" name="Line 36"/>
          <p:cNvSpPr>
            <a:spLocks noChangeShapeType="1"/>
          </p:cNvSpPr>
          <p:nvPr/>
        </p:nvSpPr>
        <p:spPr bwMode="auto">
          <a:xfrm>
            <a:off x="6516688" y="3429000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3" name="Line 37"/>
          <p:cNvSpPr>
            <a:spLocks noChangeShapeType="1"/>
          </p:cNvSpPr>
          <p:nvPr/>
        </p:nvSpPr>
        <p:spPr bwMode="auto">
          <a:xfrm>
            <a:off x="5718175" y="289401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4" name="Line 38"/>
          <p:cNvSpPr>
            <a:spLocks noChangeShapeType="1"/>
          </p:cNvSpPr>
          <p:nvPr/>
        </p:nvSpPr>
        <p:spPr bwMode="auto">
          <a:xfrm flipV="1">
            <a:off x="5730875" y="3179763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5" name="Line 39"/>
          <p:cNvSpPr>
            <a:spLocks noChangeShapeType="1"/>
          </p:cNvSpPr>
          <p:nvPr/>
        </p:nvSpPr>
        <p:spPr bwMode="auto">
          <a:xfrm flipV="1">
            <a:off x="6257925" y="3265488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86" name="Group 40"/>
          <p:cNvGrpSpPr>
            <a:grpSpLocks/>
          </p:cNvGrpSpPr>
          <p:nvPr/>
        </p:nvGrpSpPr>
        <p:grpSpPr bwMode="auto">
          <a:xfrm>
            <a:off x="6386513" y="3513138"/>
            <a:ext cx="209550" cy="395287"/>
            <a:chOff x="4180" y="783"/>
            <a:chExt cx="150" cy="307"/>
          </a:xfrm>
        </p:grpSpPr>
        <p:sp>
          <p:nvSpPr>
            <p:cNvPr id="2284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85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86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87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88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9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0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91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087" name="Group 49"/>
          <p:cNvGrpSpPr>
            <a:grpSpLocks/>
          </p:cNvGrpSpPr>
          <p:nvPr/>
        </p:nvGrpSpPr>
        <p:grpSpPr bwMode="auto">
          <a:xfrm>
            <a:off x="5419725" y="4122738"/>
            <a:ext cx="479425" cy="925512"/>
            <a:chOff x="3314" y="1248"/>
            <a:chExt cx="344" cy="694"/>
          </a:xfrm>
        </p:grpSpPr>
        <p:graphicFrame>
          <p:nvGraphicFramePr>
            <p:cNvPr id="2062" name="Object 50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2" name="Clip" r:id="rId10" imgW="1305000" imgH="1085760" progId="">
                    <p:embed/>
                  </p:oleObj>
                </mc:Choice>
                <mc:Fallback>
                  <p:oleObj name="Clip" r:id="rId10" imgW="1305000" imgH="1085760" progId="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77" name="Line 51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63" name="Object 52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3" name="Clip" r:id="rId11" imgW="1305000" imgH="1085760" progId="">
                    <p:embed/>
                  </p:oleObj>
                </mc:Choice>
                <mc:Fallback>
                  <p:oleObj name="Clip" r:id="rId11" imgW="1305000" imgH="1085760" progId="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78" name="Line 53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79" name="Group 54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2281" name="Oval 55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282" name="Oval 56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283" name="Oval 57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280" name="Line 58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50" name="Object 59"/>
          <p:cNvGraphicFramePr>
            <a:graphicFrameLocks noChangeAspect="1"/>
          </p:cNvGraphicFramePr>
          <p:nvPr/>
        </p:nvGraphicFramePr>
        <p:xfrm>
          <a:off x="6288088" y="5132388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" name="Clip" r:id="rId12" imgW="1305000" imgH="1085760" progId="">
                  <p:embed/>
                </p:oleObj>
              </mc:Choice>
              <mc:Fallback>
                <p:oleObj name="Clip" r:id="rId12" imgW="1305000" imgH="1085760" progId="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088" y="5132388"/>
                        <a:ext cx="417512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0"/>
          <p:cNvGraphicFramePr>
            <a:graphicFrameLocks noChangeAspect="1"/>
          </p:cNvGraphicFramePr>
          <p:nvPr/>
        </p:nvGraphicFramePr>
        <p:xfrm>
          <a:off x="5673725" y="5121275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" name="Clip" r:id="rId13" imgW="1305000" imgH="1085760" progId="">
                  <p:embed/>
                </p:oleObj>
              </mc:Choice>
              <mc:Fallback>
                <p:oleObj name="Clip" r:id="rId13" imgW="1305000" imgH="1085760" progId="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3725" y="5121275"/>
                        <a:ext cx="4159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8" name="Oval 61"/>
          <p:cNvSpPr>
            <a:spLocks noChangeArrowheads="1"/>
          </p:cNvSpPr>
          <p:nvPr/>
        </p:nvSpPr>
        <p:spPr bwMode="auto">
          <a:xfrm rot="-5400000">
            <a:off x="6090444" y="5225256"/>
            <a:ext cx="63500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89" name="Oval 62"/>
          <p:cNvSpPr>
            <a:spLocks noChangeArrowheads="1"/>
          </p:cNvSpPr>
          <p:nvPr/>
        </p:nvSpPr>
        <p:spPr bwMode="auto">
          <a:xfrm rot="-5400000">
            <a:off x="6175376" y="5222875"/>
            <a:ext cx="63500" cy="6667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90" name="Oval 63"/>
          <p:cNvSpPr>
            <a:spLocks noChangeArrowheads="1"/>
          </p:cNvSpPr>
          <p:nvPr/>
        </p:nvSpPr>
        <p:spPr bwMode="auto">
          <a:xfrm rot="-5400000">
            <a:off x="6253162" y="5227638"/>
            <a:ext cx="61913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91" name="Line 64"/>
          <p:cNvSpPr>
            <a:spLocks noChangeShapeType="1"/>
          </p:cNvSpPr>
          <p:nvPr/>
        </p:nvSpPr>
        <p:spPr bwMode="auto">
          <a:xfrm rot="-5400000">
            <a:off x="6512719" y="510778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2" name="Line 65"/>
          <p:cNvSpPr>
            <a:spLocks noChangeShapeType="1"/>
          </p:cNvSpPr>
          <p:nvPr/>
        </p:nvSpPr>
        <p:spPr bwMode="auto">
          <a:xfrm rot="5400000" flipH="1">
            <a:off x="5886450" y="509905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3" name="Line 66"/>
          <p:cNvSpPr>
            <a:spLocks noChangeShapeType="1"/>
          </p:cNvSpPr>
          <p:nvPr/>
        </p:nvSpPr>
        <p:spPr bwMode="auto">
          <a:xfrm rot="16200000" flipV="1">
            <a:off x="6233319" y="476011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4" name="Line 67"/>
          <p:cNvSpPr>
            <a:spLocks noChangeShapeType="1"/>
          </p:cNvSpPr>
          <p:nvPr/>
        </p:nvSpPr>
        <p:spPr bwMode="auto">
          <a:xfrm flipV="1">
            <a:off x="5899150" y="4699000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5" name="Line 68"/>
          <p:cNvSpPr>
            <a:spLocks noChangeShapeType="1"/>
          </p:cNvSpPr>
          <p:nvPr/>
        </p:nvSpPr>
        <p:spPr bwMode="auto">
          <a:xfrm>
            <a:off x="6500813" y="4745038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6" name="Line 69"/>
          <p:cNvSpPr>
            <a:spLocks noChangeShapeType="1"/>
          </p:cNvSpPr>
          <p:nvPr/>
        </p:nvSpPr>
        <p:spPr bwMode="auto">
          <a:xfrm flipH="1">
            <a:off x="7296150" y="4741863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52" name="Object 70"/>
          <p:cNvGraphicFramePr>
            <a:graphicFrameLocks noChangeAspect="1"/>
          </p:cNvGraphicFramePr>
          <p:nvPr/>
        </p:nvGraphicFramePr>
        <p:xfrm>
          <a:off x="7473950" y="429418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6" name="Clip" r:id="rId14" imgW="981000" imgH="1209600" progId="">
                  <p:embed/>
                </p:oleObj>
              </mc:Choice>
              <mc:Fallback>
                <p:oleObj name="Clip" r:id="rId14" imgW="981000" imgH="1209600" progId="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4294188"/>
                        <a:ext cx="2032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71"/>
          <p:cNvGraphicFramePr>
            <a:graphicFrameLocks noChangeAspect="1"/>
          </p:cNvGraphicFramePr>
          <p:nvPr/>
        </p:nvGraphicFramePr>
        <p:xfrm>
          <a:off x="6137275" y="4375150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" name="Clip" r:id="rId16" imgW="981000" imgH="1209600" progId="">
                  <p:embed/>
                </p:oleObj>
              </mc:Choice>
              <mc:Fallback>
                <p:oleObj name="Clip" r:id="rId16" imgW="981000" imgH="1209600" progId="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4375150"/>
                        <a:ext cx="203200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7" name="Freeform 72"/>
          <p:cNvSpPr>
            <a:spLocks/>
          </p:cNvSpPr>
          <p:nvPr/>
        </p:nvSpPr>
        <p:spPr bwMode="auto">
          <a:xfrm>
            <a:off x="6218238" y="4149725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2098" name="Group 73"/>
          <p:cNvGrpSpPr>
            <a:grpSpLocks/>
          </p:cNvGrpSpPr>
          <p:nvPr/>
        </p:nvGrpSpPr>
        <p:grpSpPr bwMode="auto">
          <a:xfrm>
            <a:off x="6484938" y="5572125"/>
            <a:ext cx="406400" cy="427038"/>
            <a:chOff x="2870" y="1518"/>
            <a:chExt cx="292" cy="320"/>
          </a:xfrm>
        </p:grpSpPr>
        <p:graphicFrame>
          <p:nvGraphicFramePr>
            <p:cNvPr id="2060" name="Object 7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8" name="Clip" r:id="rId17" imgW="819000" imgH="847800" progId="">
                    <p:embed/>
                  </p:oleObj>
                </mc:Choice>
                <mc:Fallback>
                  <p:oleObj name="Clip" r:id="rId17" imgW="819000" imgH="847800" progId="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" name="Object 7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9" name="Clip" r:id="rId19" imgW="1266840" imgH="1200240" progId="">
                    <p:embed/>
                  </p:oleObj>
                </mc:Choice>
                <mc:Fallback>
                  <p:oleObj name="Clip" r:id="rId19" imgW="1266840" imgH="1200240" progId="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99" name="Group 76"/>
          <p:cNvGrpSpPr>
            <a:grpSpLocks/>
          </p:cNvGrpSpPr>
          <p:nvPr/>
        </p:nvGrpSpPr>
        <p:grpSpPr bwMode="auto">
          <a:xfrm>
            <a:off x="7262813" y="5603875"/>
            <a:ext cx="406400" cy="427038"/>
            <a:chOff x="2870" y="1518"/>
            <a:chExt cx="292" cy="320"/>
          </a:xfrm>
        </p:grpSpPr>
        <p:graphicFrame>
          <p:nvGraphicFramePr>
            <p:cNvPr id="2058" name="Object 77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0" name="Clip" r:id="rId21" imgW="819000" imgH="847800" progId="">
                    <p:embed/>
                  </p:oleObj>
                </mc:Choice>
                <mc:Fallback>
                  <p:oleObj name="Clip" r:id="rId21" imgW="819000" imgH="847800" progId="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9" name="Object 78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1" name="Clip" r:id="rId22" imgW="1266840" imgH="1200240" progId="">
                    <p:embed/>
                  </p:oleObj>
                </mc:Choice>
                <mc:Fallback>
                  <p:oleObj name="Clip" r:id="rId22" imgW="1266840" imgH="1200240" progId="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00" name="Group 79"/>
          <p:cNvGrpSpPr>
            <a:grpSpLocks/>
          </p:cNvGrpSpPr>
          <p:nvPr/>
        </p:nvGrpSpPr>
        <p:grpSpPr bwMode="auto">
          <a:xfrm>
            <a:off x="6848475" y="5319713"/>
            <a:ext cx="379413" cy="376237"/>
            <a:chOff x="4733" y="2082"/>
            <a:chExt cx="272" cy="282"/>
          </a:xfrm>
        </p:grpSpPr>
        <p:graphicFrame>
          <p:nvGraphicFramePr>
            <p:cNvPr id="2057" name="Object 80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2" name="Clip" r:id="rId23" imgW="819000" imgH="847800" progId="">
                    <p:embed/>
                  </p:oleObj>
                </mc:Choice>
                <mc:Fallback>
                  <p:oleObj name="Clip" r:id="rId23" imgW="819000" imgH="847800" progId="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76" name="Rectangle 81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101" name="Line 82"/>
          <p:cNvSpPr>
            <a:spLocks noChangeShapeType="1"/>
          </p:cNvSpPr>
          <p:nvPr/>
        </p:nvSpPr>
        <p:spPr bwMode="auto">
          <a:xfrm>
            <a:off x="7154863" y="522287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02" name="Group 83"/>
          <p:cNvGrpSpPr>
            <a:grpSpLocks/>
          </p:cNvGrpSpPr>
          <p:nvPr/>
        </p:nvGrpSpPr>
        <p:grpSpPr bwMode="auto">
          <a:xfrm>
            <a:off x="7875588" y="4646613"/>
            <a:ext cx="207962" cy="409575"/>
            <a:chOff x="4180" y="783"/>
            <a:chExt cx="150" cy="307"/>
          </a:xfrm>
        </p:grpSpPr>
        <p:sp>
          <p:nvSpPr>
            <p:cNvPr id="2268" name="AutoShape 8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69" name="Rectangle 8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70" name="Rectangle 8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71" name="AutoShape 8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72" name="Line 8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" name="Line 8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4" name="Rectangle 9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75" name="Rectangle 9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103" name="Group 92"/>
          <p:cNvGrpSpPr>
            <a:grpSpLocks/>
          </p:cNvGrpSpPr>
          <p:nvPr/>
        </p:nvGrpSpPr>
        <p:grpSpPr bwMode="auto">
          <a:xfrm>
            <a:off x="7862888" y="5091113"/>
            <a:ext cx="207962" cy="409575"/>
            <a:chOff x="4180" y="783"/>
            <a:chExt cx="150" cy="307"/>
          </a:xfrm>
        </p:grpSpPr>
        <p:sp>
          <p:nvSpPr>
            <p:cNvPr id="2260" name="AutoShape 9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61" name="Rectangle 9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62" name="Rectangle 9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63" name="AutoShape 9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64" name="Line 9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5" name="Line 9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" name="Rectangle 9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67" name="Rectangle 10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104" name="Line 101"/>
          <p:cNvSpPr>
            <a:spLocks noChangeShapeType="1"/>
          </p:cNvSpPr>
          <p:nvPr/>
        </p:nvSpPr>
        <p:spPr bwMode="auto">
          <a:xfrm rot="5400000" flipH="1">
            <a:off x="7489031" y="5020469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5" name="Line 102"/>
          <p:cNvSpPr>
            <a:spLocks noChangeShapeType="1"/>
          </p:cNvSpPr>
          <p:nvPr/>
        </p:nvSpPr>
        <p:spPr bwMode="auto">
          <a:xfrm rot="-5400000">
            <a:off x="7843044" y="5272881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6" name="Line 103"/>
          <p:cNvSpPr>
            <a:spLocks noChangeShapeType="1"/>
          </p:cNvSpPr>
          <p:nvPr/>
        </p:nvSpPr>
        <p:spPr bwMode="auto">
          <a:xfrm rot="-5400000">
            <a:off x="7832725" y="480377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7" name="Line 104"/>
          <p:cNvSpPr>
            <a:spLocks noChangeShapeType="1"/>
          </p:cNvSpPr>
          <p:nvPr/>
        </p:nvSpPr>
        <p:spPr bwMode="auto">
          <a:xfrm flipV="1">
            <a:off x="6511925" y="294481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8" name="Line 105"/>
          <p:cNvSpPr>
            <a:spLocks noChangeShapeType="1"/>
          </p:cNvSpPr>
          <p:nvPr/>
        </p:nvSpPr>
        <p:spPr bwMode="auto">
          <a:xfrm>
            <a:off x="7446963" y="29289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" name="Line 106"/>
          <p:cNvSpPr>
            <a:spLocks noChangeShapeType="1"/>
          </p:cNvSpPr>
          <p:nvPr/>
        </p:nvSpPr>
        <p:spPr bwMode="auto">
          <a:xfrm flipH="1">
            <a:off x="7966075" y="3265488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0" name="Line 107"/>
          <p:cNvSpPr>
            <a:spLocks noChangeShapeType="1"/>
          </p:cNvSpPr>
          <p:nvPr/>
        </p:nvSpPr>
        <p:spPr bwMode="auto">
          <a:xfrm>
            <a:off x="7196138" y="304165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1" name="Line 108"/>
          <p:cNvSpPr>
            <a:spLocks noChangeShapeType="1"/>
          </p:cNvSpPr>
          <p:nvPr/>
        </p:nvSpPr>
        <p:spPr bwMode="auto">
          <a:xfrm>
            <a:off x="7221538" y="3689350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2" name="Line 109"/>
          <p:cNvSpPr>
            <a:spLocks noChangeShapeType="1"/>
          </p:cNvSpPr>
          <p:nvPr/>
        </p:nvSpPr>
        <p:spPr bwMode="auto">
          <a:xfrm flipH="1">
            <a:off x="7681913" y="4154488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3" name="Line 110"/>
          <p:cNvSpPr>
            <a:spLocks noChangeShapeType="1"/>
          </p:cNvSpPr>
          <p:nvPr/>
        </p:nvSpPr>
        <p:spPr bwMode="auto">
          <a:xfrm flipH="1">
            <a:off x="7454900" y="3233738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4" name="Line 111"/>
          <p:cNvSpPr>
            <a:spLocks noChangeShapeType="1"/>
          </p:cNvSpPr>
          <p:nvPr/>
        </p:nvSpPr>
        <p:spPr bwMode="auto">
          <a:xfrm flipH="1">
            <a:off x="7464425" y="2673350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5" name="Line 112"/>
          <p:cNvSpPr>
            <a:spLocks noChangeShapeType="1"/>
          </p:cNvSpPr>
          <p:nvPr/>
        </p:nvSpPr>
        <p:spPr bwMode="auto">
          <a:xfrm flipH="1">
            <a:off x="8181975" y="2849563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6" name="Text Box 113"/>
          <p:cNvSpPr txBox="1">
            <a:spLocks noChangeArrowheads="1"/>
          </p:cNvSpPr>
          <p:nvPr/>
        </p:nvSpPr>
        <p:spPr bwMode="auto">
          <a:xfrm>
            <a:off x="5419725" y="2487613"/>
            <a:ext cx="1239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local ISP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17" name="Text Box 114"/>
          <p:cNvSpPr txBox="1">
            <a:spLocks noChangeArrowheads="1"/>
          </p:cNvSpPr>
          <p:nvPr/>
        </p:nvSpPr>
        <p:spPr bwMode="auto">
          <a:xfrm>
            <a:off x="5353050" y="5499100"/>
            <a:ext cx="11763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company</a:t>
            </a:r>
          </a:p>
          <a:p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network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18" name="Text Box 115"/>
          <p:cNvSpPr txBox="1">
            <a:spLocks noChangeArrowheads="1"/>
          </p:cNvSpPr>
          <p:nvPr/>
        </p:nvSpPr>
        <p:spPr bwMode="auto">
          <a:xfrm>
            <a:off x="6948488" y="3640138"/>
            <a:ext cx="1641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regional ISP</a:t>
            </a:r>
          </a:p>
        </p:txBody>
      </p:sp>
      <p:grpSp>
        <p:nvGrpSpPr>
          <p:cNvPr id="2119" name="Group 116"/>
          <p:cNvGrpSpPr>
            <a:grpSpLocks/>
          </p:cNvGrpSpPr>
          <p:nvPr/>
        </p:nvGrpSpPr>
        <p:grpSpPr bwMode="auto">
          <a:xfrm>
            <a:off x="5851525" y="1243013"/>
            <a:ext cx="501650" cy="233362"/>
            <a:chOff x="3600" y="219"/>
            <a:chExt cx="360" cy="175"/>
          </a:xfrm>
        </p:grpSpPr>
        <p:sp>
          <p:nvSpPr>
            <p:cNvPr id="2247" name="Oval 11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48" name="Line 11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9" name="Line 11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0" name="Rectangle 12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1" name="Oval 12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252" name="Group 12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57" name="Line 12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" name="Line 12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" name="Line 12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53" name="Group 12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54" name="Line 1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" name="Line 1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" name="Line 1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20" name="Group 130"/>
          <p:cNvGrpSpPr>
            <a:grpSpLocks/>
          </p:cNvGrpSpPr>
          <p:nvPr/>
        </p:nvGrpSpPr>
        <p:grpSpPr bwMode="auto">
          <a:xfrm>
            <a:off x="5861050" y="1819275"/>
            <a:ext cx="209550" cy="409575"/>
            <a:chOff x="4180" y="783"/>
            <a:chExt cx="150" cy="307"/>
          </a:xfrm>
        </p:grpSpPr>
        <p:sp>
          <p:nvSpPr>
            <p:cNvPr id="2239" name="AutoShape 1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40" name="Rectangle 1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41" name="Rectangle 1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42" name="AutoShape 1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43" name="Line 1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4" name="Line 1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5" name="Rectangle 1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46" name="Rectangle 1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aphicFrame>
        <p:nvGraphicFramePr>
          <p:cNvPr id="2054" name="Object 139"/>
          <p:cNvGraphicFramePr>
            <a:graphicFrameLocks noChangeAspect="1"/>
          </p:cNvGraphicFramePr>
          <p:nvPr/>
        </p:nvGraphicFramePr>
        <p:xfrm>
          <a:off x="7115175" y="1296988"/>
          <a:ext cx="41751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3" name="Clip" r:id="rId24" imgW="1305000" imgH="1085760" progId="">
                  <p:embed/>
                </p:oleObj>
              </mc:Choice>
              <mc:Fallback>
                <p:oleObj name="Clip" r:id="rId24" imgW="1305000" imgH="1085760" progId="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175" y="1296988"/>
                        <a:ext cx="417513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21" name="Group 140"/>
          <p:cNvGrpSpPr>
            <a:grpSpLocks/>
          </p:cNvGrpSpPr>
          <p:nvPr/>
        </p:nvGrpSpPr>
        <p:grpSpPr bwMode="auto">
          <a:xfrm>
            <a:off x="7053263" y="1903413"/>
            <a:ext cx="406400" cy="427037"/>
            <a:chOff x="2870" y="1518"/>
            <a:chExt cx="292" cy="320"/>
          </a:xfrm>
        </p:grpSpPr>
        <p:graphicFrame>
          <p:nvGraphicFramePr>
            <p:cNvPr id="2055" name="Object 141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4" name="Clip" r:id="rId25" imgW="819000" imgH="847800" progId="">
                    <p:embed/>
                  </p:oleObj>
                </mc:Choice>
                <mc:Fallback>
                  <p:oleObj name="Clip" r:id="rId25" imgW="819000" imgH="847800" progId="">
                    <p:embed/>
                    <p:pic>
                      <p:nvPicPr>
                        <p:cNvPr id="0" name="Object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142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5" name="Clip" r:id="rId26" imgW="1266840" imgH="1200240" progId="">
                    <p:embed/>
                  </p:oleObj>
                </mc:Choice>
                <mc:Fallback>
                  <p:oleObj name="Clip" r:id="rId26" imgW="1266840" imgH="1200240" progId="">
                    <p:embed/>
                    <p:pic>
                      <p:nvPicPr>
                        <p:cNvPr id="0" name="Object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22" name="Group 143"/>
          <p:cNvGrpSpPr>
            <a:grpSpLocks/>
          </p:cNvGrpSpPr>
          <p:nvPr/>
        </p:nvGrpSpPr>
        <p:grpSpPr bwMode="auto">
          <a:xfrm>
            <a:off x="5992813" y="3041650"/>
            <a:ext cx="501650" cy="233363"/>
            <a:chOff x="3600" y="219"/>
            <a:chExt cx="360" cy="175"/>
          </a:xfrm>
        </p:grpSpPr>
        <p:sp>
          <p:nvSpPr>
            <p:cNvPr id="2226" name="Oval 14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27" name="Line 14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8" name="Line 14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9" name="Rectangle 14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30" name="Oval 14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231" name="Group 14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36" name="Line 1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7" name="Line 1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8" name="Line 1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32" name="Group 15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33" name="Line 15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4" name="Line 1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5" name="Line 15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23" name="Group 157"/>
          <p:cNvGrpSpPr>
            <a:grpSpLocks/>
          </p:cNvGrpSpPr>
          <p:nvPr/>
        </p:nvGrpSpPr>
        <p:grpSpPr bwMode="auto">
          <a:xfrm>
            <a:off x="6945313" y="2813050"/>
            <a:ext cx="501650" cy="233363"/>
            <a:chOff x="3600" y="219"/>
            <a:chExt cx="360" cy="175"/>
          </a:xfrm>
        </p:grpSpPr>
        <p:sp>
          <p:nvSpPr>
            <p:cNvPr id="2213" name="Oval 15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14" name="Line 15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5" name="Line 16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6" name="Rectangle 16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17" name="Oval 16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218" name="Group 16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23" name="Line 16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4" name="Line 1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5" name="Line 16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19" name="Group 16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20" name="Line 16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1" name="Line 16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2" name="Line 17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24" name="Group 171"/>
          <p:cNvGrpSpPr>
            <a:grpSpLocks/>
          </p:cNvGrpSpPr>
          <p:nvPr/>
        </p:nvGrpSpPr>
        <p:grpSpPr bwMode="auto">
          <a:xfrm>
            <a:off x="6962775" y="3470275"/>
            <a:ext cx="501650" cy="233363"/>
            <a:chOff x="3600" y="219"/>
            <a:chExt cx="360" cy="175"/>
          </a:xfrm>
        </p:grpSpPr>
        <p:sp>
          <p:nvSpPr>
            <p:cNvPr id="2200" name="Oval 17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01" name="Line 17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2" name="Line 17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3" name="Rectangle 17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04" name="Oval 17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205" name="Group 17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10" name="Line 17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11" name="Line 1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12" name="Line 18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06" name="Group 18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07" name="Line 18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8" name="Line 18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9" name="Line 18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25" name="Group 185"/>
          <p:cNvGrpSpPr>
            <a:grpSpLocks/>
          </p:cNvGrpSpPr>
          <p:nvPr/>
        </p:nvGrpSpPr>
        <p:grpSpPr bwMode="auto">
          <a:xfrm>
            <a:off x="7932738" y="3021013"/>
            <a:ext cx="500062" cy="233362"/>
            <a:chOff x="3600" y="219"/>
            <a:chExt cx="360" cy="175"/>
          </a:xfrm>
        </p:grpSpPr>
        <p:sp>
          <p:nvSpPr>
            <p:cNvPr id="2187" name="Oval 18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88" name="Line 18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9" name="Line 18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0" name="Rectangle 18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91" name="Oval 19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192" name="Group 19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97" name="Line 19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8" name="Line 1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9" name="Line 19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93" name="Group 19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94" name="Line 19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5" name="Line 19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6" name="Line 19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26" name="Group 199"/>
          <p:cNvGrpSpPr>
            <a:grpSpLocks/>
          </p:cNvGrpSpPr>
          <p:nvPr/>
        </p:nvGrpSpPr>
        <p:grpSpPr bwMode="auto">
          <a:xfrm>
            <a:off x="7739063" y="3917950"/>
            <a:ext cx="501650" cy="233363"/>
            <a:chOff x="3600" y="219"/>
            <a:chExt cx="360" cy="175"/>
          </a:xfrm>
        </p:grpSpPr>
        <p:sp>
          <p:nvSpPr>
            <p:cNvPr id="2174" name="Oval 20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75" name="Line 20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6" name="Line 20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7" name="Rectangle 20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78" name="Oval 20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179" name="Group 20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84" name="Line 2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5" name="Line 2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6" name="Line 2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80" name="Group 20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81" name="Line 2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2" name="Line 2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3" name="Line 2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27" name="Group 213"/>
          <p:cNvGrpSpPr>
            <a:grpSpLocks/>
          </p:cNvGrpSpPr>
          <p:nvPr/>
        </p:nvGrpSpPr>
        <p:grpSpPr bwMode="auto">
          <a:xfrm>
            <a:off x="7405688" y="4502150"/>
            <a:ext cx="501650" cy="234950"/>
            <a:chOff x="3600" y="219"/>
            <a:chExt cx="360" cy="175"/>
          </a:xfrm>
        </p:grpSpPr>
        <p:sp>
          <p:nvSpPr>
            <p:cNvPr id="2161" name="Oval 21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62" name="Line 21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" name="Line 21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4" name="Rectangle 21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65" name="Oval 21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166" name="Group 21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71" name="Line 2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2" name="Line 2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3" name="Line 2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67" name="Group 22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68" name="Line 2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9" name="Line 2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0" name="Line 2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28" name="Group 227"/>
          <p:cNvGrpSpPr>
            <a:grpSpLocks/>
          </p:cNvGrpSpPr>
          <p:nvPr/>
        </p:nvGrpSpPr>
        <p:grpSpPr bwMode="auto">
          <a:xfrm>
            <a:off x="6796088" y="4991100"/>
            <a:ext cx="500062" cy="233363"/>
            <a:chOff x="3600" y="219"/>
            <a:chExt cx="360" cy="175"/>
          </a:xfrm>
        </p:grpSpPr>
        <p:sp>
          <p:nvSpPr>
            <p:cNvPr id="2148" name="Oval 22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49" name="Line 22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" name="Line 23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" name="Rectangle 23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52" name="Oval 23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153" name="Group 23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58" name="Line 23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9" name="Line 23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" name="Line 23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54" name="Group 23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55" name="Line 23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" name="Line 23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7" name="Line 24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29" name="Group 241"/>
          <p:cNvGrpSpPr>
            <a:grpSpLocks/>
          </p:cNvGrpSpPr>
          <p:nvPr/>
        </p:nvGrpSpPr>
        <p:grpSpPr bwMode="auto">
          <a:xfrm>
            <a:off x="5992813" y="4614863"/>
            <a:ext cx="501650" cy="233362"/>
            <a:chOff x="3600" y="219"/>
            <a:chExt cx="360" cy="175"/>
          </a:xfrm>
        </p:grpSpPr>
        <p:sp>
          <p:nvSpPr>
            <p:cNvPr id="2135" name="Oval 24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36" name="Line 24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7" name="Line 24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8" name="Rectangle 24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39" name="Oval 24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140" name="Group 24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45" name="Line 2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6" name="Line 2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7" name="Line 2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41" name="Group 25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42" name="Line 25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3" name="Line 25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4" name="Line 25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130" name="Text Box 255"/>
          <p:cNvSpPr txBox="1">
            <a:spLocks noChangeArrowheads="1"/>
          </p:cNvSpPr>
          <p:nvPr/>
        </p:nvSpPr>
        <p:spPr bwMode="auto">
          <a:xfrm>
            <a:off x="5803900" y="1406525"/>
            <a:ext cx="952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Comic Sans MS" pitchFamily="66" charset="0"/>
                <a:ea typeface="宋体" pitchFamily="2" charset="-122"/>
              </a:rPr>
              <a:t>router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2131" name="Text Box 256"/>
          <p:cNvSpPr txBox="1">
            <a:spLocks noChangeArrowheads="1"/>
          </p:cNvSpPr>
          <p:nvPr/>
        </p:nvSpPr>
        <p:spPr bwMode="auto">
          <a:xfrm>
            <a:off x="7015163" y="1533525"/>
            <a:ext cx="1579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Comic Sans MS" pitchFamily="66" charset="0"/>
                <a:ea typeface="宋体" pitchFamily="2" charset="-122"/>
              </a:rPr>
              <a:t>workstation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2132" name="Text Box 257"/>
          <p:cNvSpPr txBox="1">
            <a:spLocks noChangeArrowheads="1"/>
          </p:cNvSpPr>
          <p:nvPr/>
        </p:nvSpPr>
        <p:spPr bwMode="auto">
          <a:xfrm>
            <a:off x="6021388" y="1917700"/>
            <a:ext cx="955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Comic Sans MS" pitchFamily="66" charset="0"/>
                <a:ea typeface="宋体" pitchFamily="2" charset="-122"/>
              </a:rPr>
              <a:t>server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2133" name="Text Box 258"/>
          <p:cNvSpPr txBox="1">
            <a:spLocks noChangeArrowheads="1"/>
          </p:cNvSpPr>
          <p:nvPr/>
        </p:nvSpPr>
        <p:spPr bwMode="auto">
          <a:xfrm>
            <a:off x="7399338" y="210343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Comic Sans MS" pitchFamily="66" charset="0"/>
                <a:ea typeface="宋体" pitchFamily="2" charset="-122"/>
              </a:rPr>
              <a:t>mobile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2134" name="Line 259"/>
          <p:cNvSpPr>
            <a:spLocks noChangeShapeType="1"/>
          </p:cNvSpPr>
          <p:nvPr/>
        </p:nvSpPr>
        <p:spPr bwMode="auto">
          <a:xfrm flipV="1">
            <a:off x="6248400" y="4827588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9671</TotalTime>
  <Words>4456</Words>
  <Application>Microsoft Office PowerPoint</Application>
  <PresentationFormat>全屏显示(4:3)</PresentationFormat>
  <Paragraphs>1526</Paragraphs>
  <Slides>86</Slides>
  <Notes>49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86</vt:i4>
      </vt:variant>
    </vt:vector>
  </HeadingPairs>
  <TitlesOfParts>
    <vt:vector size="101" baseType="lpstr">
      <vt:lpstr>Arial Unicode MS</vt:lpstr>
      <vt:lpstr>Courier</vt:lpstr>
      <vt:lpstr>Monotype Sorts</vt:lpstr>
      <vt:lpstr>PMingLiU</vt:lpstr>
      <vt:lpstr>黑体</vt:lpstr>
      <vt:lpstr>隶书</vt:lpstr>
      <vt:lpstr>宋体</vt:lpstr>
      <vt:lpstr>Arial</vt:lpstr>
      <vt:lpstr>Arial Narrow</vt:lpstr>
      <vt:lpstr>Comic Sans MS</vt:lpstr>
      <vt:lpstr>Times New Roman</vt:lpstr>
      <vt:lpstr>Wingdings</vt:lpstr>
      <vt:lpstr>Default Design</vt:lpstr>
      <vt:lpstr>Clip</vt:lpstr>
      <vt:lpstr>Equation</vt:lpstr>
      <vt:lpstr>            Computer Networks</vt:lpstr>
      <vt:lpstr>Reference Books</vt:lpstr>
      <vt:lpstr>Course and TA information</vt:lpstr>
      <vt:lpstr>Assessment Methods</vt:lpstr>
      <vt:lpstr>Chapter 1: Introduction</vt:lpstr>
      <vt:lpstr> Roadmap</vt:lpstr>
      <vt:lpstr>What’s the Internet: “nuts and bolts” view 什么是Internet：组成细节角度</vt:lpstr>
      <vt:lpstr>“Cool” internet appliances</vt:lpstr>
      <vt:lpstr>What’s the Internet: “nuts and bolts” view 什么是Internet：组成细节角度</vt:lpstr>
      <vt:lpstr>What’s the Internet: a service view 什么是Internet：服务的角度</vt:lpstr>
      <vt:lpstr>What’s a protocol?</vt:lpstr>
      <vt:lpstr>What’s a protocol?</vt:lpstr>
      <vt:lpstr>What’s a protocol?</vt:lpstr>
      <vt:lpstr>Protocol hierarchies </vt:lpstr>
      <vt:lpstr>Roadmap</vt:lpstr>
      <vt:lpstr>A closer look at network structure: 网络的结构</vt:lpstr>
      <vt:lpstr>The network edge: 网络边缘</vt:lpstr>
      <vt:lpstr>Network edge: connection-oriented service</vt:lpstr>
      <vt:lpstr>Network edge: connectionless service</vt:lpstr>
      <vt:lpstr>Chapter 1: roadmap</vt:lpstr>
      <vt:lpstr>The Network Core网络核心</vt:lpstr>
      <vt:lpstr>数据交换</vt:lpstr>
      <vt:lpstr>Network Core: Circuit Switching电路交换</vt:lpstr>
      <vt:lpstr>Network Core: Circuit Switching 电路交换</vt:lpstr>
      <vt:lpstr>Circuit Switching: FDM and TDM </vt:lpstr>
      <vt:lpstr>Numerical example</vt:lpstr>
      <vt:lpstr>Message switching:报文交换</vt:lpstr>
      <vt:lpstr>Network Core: Packet Switching 分组交换</vt:lpstr>
      <vt:lpstr>Packet switching 分组交换</vt:lpstr>
      <vt:lpstr>Packet Switching: Statistical Multiplexing 统计多路复用</vt:lpstr>
      <vt:lpstr>Packet-switching: store-and-forward 存储转发</vt:lpstr>
      <vt:lpstr>Store and forwarding:存储转发</vt:lpstr>
      <vt:lpstr>Roadmap</vt:lpstr>
      <vt:lpstr>Access networks and physicalmedia</vt:lpstr>
      <vt:lpstr>Residential access: point to point access</vt:lpstr>
      <vt:lpstr>Residential access: cable modems</vt:lpstr>
      <vt:lpstr>Residential access: cable modems</vt:lpstr>
      <vt:lpstr>Cable Network Architecture: Overview</vt:lpstr>
      <vt:lpstr>Cable Network Architecture: Overview</vt:lpstr>
      <vt:lpstr>Company access: local area networks</vt:lpstr>
      <vt:lpstr>Wireless access networks</vt:lpstr>
      <vt:lpstr>Home networks</vt:lpstr>
      <vt:lpstr>Roadmap</vt:lpstr>
      <vt:lpstr>EXAMPLE NETWORKS</vt:lpstr>
      <vt:lpstr>The ARPANET (1)</vt:lpstr>
      <vt:lpstr>The ARPANET (2)</vt:lpstr>
      <vt:lpstr>The ARPANET (3)</vt:lpstr>
      <vt:lpstr>NSFNET</vt:lpstr>
      <vt:lpstr>Internet structure: network of networks</vt:lpstr>
      <vt:lpstr>Tier-1 ISP: e.g., Sprint</vt:lpstr>
      <vt:lpstr>Internet structure: network of networks</vt:lpstr>
      <vt:lpstr>Internet structure: network of networks</vt:lpstr>
      <vt:lpstr>Internet structure: network of networks</vt:lpstr>
      <vt:lpstr>Roadmap</vt:lpstr>
      <vt:lpstr>How do loss and delay occur?</vt:lpstr>
      <vt:lpstr>Four sources of packet delay</vt:lpstr>
      <vt:lpstr>Delay in packet-switched networks</vt:lpstr>
      <vt:lpstr>Caravan analogy</vt:lpstr>
      <vt:lpstr>Caravan analogy (more)</vt:lpstr>
      <vt:lpstr>Nodal delay</vt:lpstr>
      <vt:lpstr>Queueing delay (revisited)</vt:lpstr>
      <vt:lpstr>“Real” Internet delays and routes</vt:lpstr>
      <vt:lpstr>“Real” Internet delays and routes</vt:lpstr>
      <vt:lpstr>Packet loss</vt:lpstr>
      <vt:lpstr>Roadmap</vt:lpstr>
      <vt:lpstr>Protocol “Layers”</vt:lpstr>
      <vt:lpstr>Organization of air travel</vt:lpstr>
      <vt:lpstr>Layering of airline functionality</vt:lpstr>
      <vt:lpstr>Why layering?</vt:lpstr>
      <vt:lpstr>为什么需要计算机网络体系结构?</vt:lpstr>
      <vt:lpstr>复杂系统的分层结构</vt:lpstr>
      <vt:lpstr>计算机网络的体系结构？</vt:lpstr>
      <vt:lpstr>为什么采用分层结构？</vt:lpstr>
      <vt:lpstr>分层网络体系结构基本概念</vt:lpstr>
      <vt:lpstr>OSI参考模型</vt:lpstr>
      <vt:lpstr>OSI参考模型解释的通信过程</vt:lpstr>
      <vt:lpstr>OSI参考模型数据封装与通信过程</vt:lpstr>
      <vt:lpstr>为什么需要数据封装？</vt:lpstr>
      <vt:lpstr>Internet protocol stack</vt:lpstr>
      <vt:lpstr>Encapsulation</vt:lpstr>
      <vt:lpstr>Chapter 1: roadmap</vt:lpstr>
      <vt:lpstr>Internet History</vt:lpstr>
      <vt:lpstr>Internet History</vt:lpstr>
      <vt:lpstr>Internet History</vt:lpstr>
      <vt:lpstr>Internet History</vt:lpstr>
      <vt:lpstr>Introduction: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1</dc:title>
  <dc:creator>Jim Kurose and Keith Ross</dc:creator>
  <cp:lastModifiedBy>lenovo</cp:lastModifiedBy>
  <cp:revision>266</cp:revision>
  <dcterms:created xsi:type="dcterms:W3CDTF">1999-10-08T19:08:27Z</dcterms:created>
  <dcterms:modified xsi:type="dcterms:W3CDTF">2019-10-09T12:19:24Z</dcterms:modified>
</cp:coreProperties>
</file>