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4"/>
  </p:notesMasterIdLst>
  <p:sldIdLst>
    <p:sldId id="256" r:id="rId2"/>
    <p:sldId id="965" r:id="rId3"/>
    <p:sldId id="1032" r:id="rId4"/>
    <p:sldId id="1033" r:id="rId5"/>
    <p:sldId id="820" r:id="rId6"/>
    <p:sldId id="1012" r:id="rId7"/>
    <p:sldId id="1013" r:id="rId8"/>
    <p:sldId id="1086" r:id="rId9"/>
    <p:sldId id="1058" r:id="rId10"/>
    <p:sldId id="1076" r:id="rId11"/>
    <p:sldId id="1088" r:id="rId12"/>
    <p:sldId id="1054" r:id="rId13"/>
    <p:sldId id="1077" r:id="rId14"/>
    <p:sldId id="1063" r:id="rId15"/>
    <p:sldId id="1060" r:id="rId16"/>
    <p:sldId id="1089" r:id="rId17"/>
    <p:sldId id="1085" r:id="rId18"/>
    <p:sldId id="1084" r:id="rId19"/>
    <p:sldId id="1090" r:id="rId20"/>
    <p:sldId id="1092" r:id="rId21"/>
    <p:sldId id="1091" r:id="rId22"/>
    <p:sldId id="1094" r:id="rId23"/>
    <p:sldId id="1093" r:id="rId24"/>
    <p:sldId id="1008" r:id="rId25"/>
    <p:sldId id="1024" r:id="rId26"/>
    <p:sldId id="1025" r:id="rId27"/>
    <p:sldId id="1026" r:id="rId28"/>
    <p:sldId id="1031" r:id="rId29"/>
    <p:sldId id="1028" r:id="rId30"/>
    <p:sldId id="1027" r:id="rId31"/>
    <p:sldId id="1007" r:id="rId32"/>
    <p:sldId id="1018" r:id="rId33"/>
    <p:sldId id="1019" r:id="rId34"/>
    <p:sldId id="1022" r:id="rId35"/>
    <p:sldId id="1029" r:id="rId36"/>
    <p:sldId id="1030" r:id="rId37"/>
    <p:sldId id="1023" r:id="rId38"/>
    <p:sldId id="1021" r:id="rId39"/>
    <p:sldId id="1056" r:id="rId40"/>
    <p:sldId id="1055" r:id="rId41"/>
    <p:sldId id="1095" r:id="rId42"/>
    <p:sldId id="539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5704" autoAdjust="0"/>
  </p:normalViewPr>
  <p:slideViewPr>
    <p:cSldViewPr showGuides="1">
      <p:cViewPr varScale="1">
        <p:scale>
          <a:sx n="98" d="100"/>
          <a:sy n="98" d="100"/>
        </p:scale>
        <p:origin x="1436" y="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luguangm@gmail.com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7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8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熟悉汇编程序开发环境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6A01EC2-D0B6-4DE6-8AEC-AB289664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发展历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9929"/>
            <a:ext cx="9144000" cy="392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://f.hiphotos.baidu.com/exp/w=500/sign=1668ec752ddda3cc0be4b82031e83905/5fdf8db1cb134954547d9d8e554e9258d0094af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12" y="46927"/>
            <a:ext cx="4243359" cy="28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http://upload.chinaz.com/2014/0611/140244916367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873211" cy="296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29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075240" cy="5040560"/>
          </a:xfrm>
        </p:spPr>
        <p:txBody>
          <a:bodyPr/>
          <a:lstStyle/>
          <a:p>
            <a:r>
              <a:rPr lang="en-US" altLang="zh-CN" sz="2200" dirty="0"/>
              <a:t>16</a:t>
            </a:r>
            <a:r>
              <a:rPr lang="zh-CN" altLang="en-US" sz="2200" dirty="0"/>
              <a:t>位汇编程序如何在</a:t>
            </a:r>
            <a:r>
              <a:rPr lang="en-US" altLang="zh-CN" sz="2200" dirty="0"/>
              <a:t>32</a:t>
            </a:r>
            <a:r>
              <a:rPr lang="zh-CN" altLang="en-US" sz="2200" dirty="0"/>
              <a:t>位或</a:t>
            </a:r>
            <a:r>
              <a:rPr lang="en-US" altLang="zh-CN" sz="2200" dirty="0"/>
              <a:t>64</a:t>
            </a:r>
            <a:r>
              <a:rPr lang="zh-CN" altLang="en-US" sz="2200" dirty="0"/>
              <a:t>位系统中运行？</a:t>
            </a:r>
            <a:endParaRPr lang="en-US" altLang="zh-CN" sz="2200" dirty="0"/>
          </a:p>
          <a:p>
            <a:r>
              <a:rPr lang="zh-CN" altLang="en-US" sz="2200" dirty="0"/>
              <a:t>从</a:t>
            </a:r>
            <a:r>
              <a:rPr lang="en-US" altLang="zh-CN" sz="2200" dirty="0"/>
              <a:t>80386</a:t>
            </a:r>
            <a:r>
              <a:rPr lang="zh-CN" altLang="en-US" sz="2200" dirty="0"/>
              <a:t>开始，</a:t>
            </a:r>
            <a:r>
              <a:rPr lang="en-US" altLang="zh-CN" sz="2200" dirty="0"/>
              <a:t>intel</a:t>
            </a:r>
            <a:r>
              <a:rPr lang="zh-CN" altLang="en-US" sz="2200" dirty="0"/>
              <a:t>的</a:t>
            </a:r>
            <a:r>
              <a:rPr lang="en-US" altLang="zh-CN" sz="2200" dirty="0"/>
              <a:t>CPU</a:t>
            </a:r>
            <a:r>
              <a:rPr lang="zh-CN" altLang="en-US" sz="2200" dirty="0"/>
              <a:t>具有三种运行模式：</a:t>
            </a:r>
            <a:endParaRPr lang="en-US" altLang="zh-CN" sz="2200" dirty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FF0000"/>
                </a:solidFill>
              </a:rPr>
              <a:t>实模式：</a:t>
            </a:r>
            <a:r>
              <a:rPr lang="zh-CN" altLang="en-US" sz="2200" dirty="0"/>
              <a:t>在实模式（实地址方式）下，</a:t>
            </a:r>
            <a:r>
              <a:rPr lang="en-US" altLang="zh-CN" sz="2200" dirty="0"/>
              <a:t>80386</a:t>
            </a:r>
            <a:r>
              <a:rPr lang="zh-CN" altLang="en-US" sz="2200" dirty="0"/>
              <a:t>等同于一个</a:t>
            </a:r>
            <a:r>
              <a:rPr lang="en-US" altLang="zh-CN" sz="2200" dirty="0"/>
              <a:t>16</a:t>
            </a:r>
            <a:r>
              <a:rPr lang="zh-CN" altLang="en-US" sz="2200" dirty="0"/>
              <a:t>位的</a:t>
            </a:r>
            <a:r>
              <a:rPr lang="en-US" altLang="zh-CN" sz="2200" dirty="0"/>
              <a:t>8086</a:t>
            </a:r>
            <a:r>
              <a:rPr lang="zh-CN" altLang="en-US" sz="2200" dirty="0"/>
              <a:t>微处理器；程序员只能使用</a:t>
            </a:r>
            <a:r>
              <a:rPr lang="en-US" altLang="zh-CN" sz="2200" dirty="0"/>
              <a:t>32</a:t>
            </a:r>
            <a:r>
              <a:rPr lang="zh-CN" altLang="en-US" sz="2200" dirty="0"/>
              <a:t>位寄存器中的低</a:t>
            </a:r>
            <a:r>
              <a:rPr lang="en-US" altLang="zh-CN" sz="2200" dirty="0"/>
              <a:t>16</a:t>
            </a:r>
            <a:r>
              <a:rPr lang="zh-CN" altLang="en-US" sz="2200" dirty="0"/>
              <a:t>位；只能寻址</a:t>
            </a:r>
            <a:r>
              <a:rPr lang="en-US" altLang="zh-CN" sz="2200" dirty="0"/>
              <a:t>1M</a:t>
            </a:r>
            <a:r>
              <a:rPr lang="zh-CN" altLang="en-US" sz="2200" dirty="0"/>
              <a:t>字节的物理地址空间（</a:t>
            </a:r>
            <a:r>
              <a:rPr lang="en-US" altLang="zh-CN" sz="2200" dirty="0"/>
              <a:t>32</a:t>
            </a:r>
            <a:r>
              <a:rPr lang="zh-CN" altLang="en-US" sz="2200" dirty="0"/>
              <a:t>位地址总线中只有低</a:t>
            </a:r>
            <a:r>
              <a:rPr lang="en-US" altLang="zh-CN" sz="2200" dirty="0"/>
              <a:t>20</a:t>
            </a:r>
            <a:r>
              <a:rPr lang="zh-CN" altLang="en-US" sz="2200" dirty="0"/>
              <a:t>位有效）</a:t>
            </a:r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FF0000"/>
                </a:solidFill>
              </a:rPr>
              <a:t>保护模式：</a:t>
            </a:r>
            <a:r>
              <a:rPr lang="zh-CN" altLang="en-US" sz="2200" dirty="0"/>
              <a:t>支持多任务，能够快速地进行任务切换和保护任务环境；包含</a:t>
            </a:r>
            <a:r>
              <a:rPr lang="en-US" altLang="zh-CN" sz="2200" dirty="0"/>
              <a:t>4</a:t>
            </a:r>
            <a:r>
              <a:rPr lang="zh-CN" altLang="en-US" sz="2200" dirty="0"/>
              <a:t>个特权级和完善的特权检查机制，能够屏蔽普通程序对系统、硬件和中断等资源的直接访问。可寻址更大的物理地址空间（</a:t>
            </a:r>
            <a:r>
              <a:rPr lang="en-US" altLang="zh-CN" sz="2200" dirty="0"/>
              <a:t>32</a:t>
            </a:r>
            <a:r>
              <a:rPr lang="zh-CN" altLang="en-US" sz="2200" dirty="0"/>
              <a:t>位，</a:t>
            </a:r>
            <a:r>
              <a:rPr lang="en-US" altLang="zh-CN" sz="2200" dirty="0"/>
              <a:t> 4GB</a:t>
            </a:r>
            <a:r>
              <a:rPr lang="zh-CN" altLang="en-US" sz="2200" dirty="0"/>
              <a:t>）。</a:t>
            </a:r>
            <a:endParaRPr lang="en-US" altLang="zh-CN" sz="2200" dirty="0"/>
          </a:p>
          <a:p>
            <a:pPr lvl="1" algn="just"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FF0000"/>
                </a:solidFill>
              </a:rPr>
              <a:t>虚拟（</a:t>
            </a:r>
            <a:r>
              <a:rPr lang="en-US" altLang="zh-CN" sz="2200" b="1" dirty="0">
                <a:solidFill>
                  <a:srgbClr val="FF0000"/>
                </a:solidFill>
              </a:rPr>
              <a:t>8086</a:t>
            </a:r>
            <a:r>
              <a:rPr lang="zh-CN" altLang="en-US" sz="2200" b="1" dirty="0">
                <a:solidFill>
                  <a:srgbClr val="FF0000"/>
                </a:solidFill>
              </a:rPr>
              <a:t>）模式：</a:t>
            </a:r>
            <a:r>
              <a:rPr lang="zh-CN" altLang="en-US" sz="2200" dirty="0"/>
              <a:t>虚拟</a:t>
            </a:r>
            <a:r>
              <a:rPr lang="en-US" altLang="zh-CN" sz="2200" dirty="0"/>
              <a:t>8086</a:t>
            </a:r>
            <a:r>
              <a:rPr lang="zh-CN" altLang="en-US" sz="2200" dirty="0"/>
              <a:t>模式是运行在保护模式中的实模式，为了在</a:t>
            </a:r>
            <a:r>
              <a:rPr lang="en-US" altLang="zh-CN" sz="2200" dirty="0"/>
              <a:t>32</a:t>
            </a:r>
            <a:r>
              <a:rPr lang="zh-CN" altLang="en-US" sz="2200" dirty="0"/>
              <a:t>位保护模式下执行纯</a:t>
            </a:r>
            <a:r>
              <a:rPr lang="en-US" altLang="zh-CN" sz="2200" dirty="0"/>
              <a:t>16</a:t>
            </a:r>
            <a:r>
              <a:rPr lang="zh-CN" altLang="en-US" sz="2200" dirty="0"/>
              <a:t>位程序。它不是一个真正的</a:t>
            </a:r>
            <a:r>
              <a:rPr lang="en-US" altLang="zh-CN" sz="2200" dirty="0"/>
              <a:t>CPU</a:t>
            </a:r>
            <a:r>
              <a:rPr lang="zh-CN" altLang="en-US" sz="2200" dirty="0"/>
              <a:t>模式，还属于保护模式。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68077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648" y="1088740"/>
            <a:ext cx="8229600" cy="4530725"/>
          </a:xfrm>
        </p:spPr>
        <p:txBody>
          <a:bodyPr/>
          <a:lstStyle/>
          <a:p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windows</a:t>
            </a:r>
            <a:r>
              <a:rPr lang="zh-CN" altLang="en-US" dirty="0"/>
              <a:t>系统如何运行</a:t>
            </a:r>
            <a:r>
              <a:rPr lang="en-US" altLang="zh-CN" dirty="0"/>
              <a:t>16</a:t>
            </a:r>
            <a:r>
              <a:rPr lang="zh-CN" altLang="en-US" dirty="0"/>
              <a:t>位程序？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DOSBox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05" y="1772816"/>
            <a:ext cx="6447790" cy="32569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r>
              <a:rPr lang="en-US" altLang="zh-CN" sz="2000" dirty="0">
                <a:effectLst/>
              </a:rPr>
              <a:t>DOSBOX</a:t>
            </a:r>
            <a:r>
              <a:rPr lang="zh-CN" altLang="en-US" sz="2000" dirty="0">
                <a:effectLst/>
              </a:rPr>
              <a:t>本来是用来在</a:t>
            </a:r>
            <a:r>
              <a:rPr lang="en-US" altLang="zh-CN" sz="2000" dirty="0">
                <a:effectLst/>
              </a:rPr>
              <a:t>windows</a:t>
            </a:r>
            <a:r>
              <a:rPr lang="zh-CN" altLang="en-US" sz="2000" dirty="0">
                <a:effectLst/>
              </a:rPr>
              <a:t>环境下运行</a:t>
            </a:r>
            <a:r>
              <a:rPr lang="en-US" altLang="zh-CN" sz="2000" dirty="0">
                <a:effectLst/>
              </a:rPr>
              <a:t>DOS</a:t>
            </a:r>
            <a:r>
              <a:rPr lang="zh-CN" altLang="en-US" sz="2000" dirty="0">
                <a:effectLst/>
              </a:rPr>
              <a:t>游戏的一款游戏工具，但是我们用来在</a:t>
            </a:r>
            <a:r>
              <a:rPr lang="en-US" altLang="zh-CN" sz="2000" dirty="0">
                <a:effectLst/>
              </a:rPr>
              <a:t>64</a:t>
            </a:r>
            <a:r>
              <a:rPr lang="zh-CN" altLang="en-US" sz="2000" dirty="0">
                <a:effectLst/>
              </a:rPr>
              <a:t>位</a:t>
            </a:r>
            <a:r>
              <a:rPr lang="en-US" altLang="zh-CN" sz="2000" dirty="0">
                <a:effectLst/>
              </a:rPr>
              <a:t>windows</a:t>
            </a:r>
            <a:r>
              <a:rPr lang="zh-CN" altLang="en-US" sz="2000" dirty="0">
                <a:effectLst/>
              </a:rPr>
              <a:t>环境下进行汇编的学习。</a:t>
            </a:r>
          </a:p>
          <a:p>
            <a:r>
              <a:rPr lang="zh-CN" altLang="en-US" sz="2000" dirty="0">
                <a:effectLst/>
              </a:rPr>
              <a:t>在网上下载并安装，打开后就是</a:t>
            </a:r>
            <a:r>
              <a:rPr lang="en-US" altLang="zh-CN" sz="2000" dirty="0">
                <a:effectLst/>
              </a:rPr>
              <a:t>DOSBOX</a:t>
            </a:r>
            <a:r>
              <a:rPr lang="zh-CN" altLang="en-US" sz="2000" dirty="0">
                <a:effectLst/>
              </a:rPr>
              <a:t>的界面，界面与</a:t>
            </a:r>
            <a:r>
              <a:rPr lang="en-US" altLang="zh-CN" sz="2000" dirty="0">
                <a:effectLst/>
              </a:rPr>
              <a:t>DOS</a:t>
            </a:r>
            <a:r>
              <a:rPr lang="zh-CN" altLang="en-US" sz="2000" dirty="0">
                <a:effectLst/>
              </a:rPr>
              <a:t>稍微有所差别。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effectLst/>
              </a:rPr>
              <a:t>挂接：</a:t>
            </a:r>
            <a:endParaRPr lang="en-US" altLang="zh-CN" sz="2000" dirty="0">
              <a:effectLst/>
            </a:endParaRPr>
          </a:p>
          <a:p>
            <a:pPr marL="0" indent="0">
              <a:buNone/>
            </a:pPr>
            <a:r>
              <a:rPr lang="en-US" altLang="zh-CN" sz="2000" dirty="0">
                <a:effectLst/>
              </a:rPr>
              <a:t>	mount c c:\masm5</a:t>
            </a:r>
          </a:p>
          <a:p>
            <a:pPr marL="0" indent="0">
              <a:buNone/>
            </a:pPr>
            <a:r>
              <a:rPr lang="en-US" altLang="zh-CN" sz="2000" dirty="0">
                <a:effectLst/>
              </a:rPr>
              <a:t>	c:</a:t>
            </a:r>
          </a:p>
          <a:p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" y="3773772"/>
            <a:ext cx="9129214" cy="3068960"/>
            <a:chOff x="1" y="3773772"/>
            <a:chExt cx="9129214" cy="306896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773772"/>
              <a:ext cx="4557215" cy="30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3773772"/>
              <a:ext cx="4572000" cy="30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75" y="3140968"/>
            <a:ext cx="5510388" cy="370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34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93192" y="1052736"/>
            <a:ext cx="78486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2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600" dirty="0">
                <a:latin typeface="宋体" pitchFamily="2" charset="-122"/>
              </a:rPr>
              <a:t>DOS</a:t>
            </a:r>
            <a:r>
              <a:rPr lang="zh-CN" altLang="en-US" sz="2600" dirty="0">
                <a:latin typeface="宋体" pitchFamily="2" charset="-122"/>
              </a:rPr>
              <a:t>命令：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itchFamily="2" charset="-122"/>
              </a:rPr>
              <a:t>切换盘符命令：</a:t>
            </a:r>
            <a:r>
              <a:rPr lang="zh-CN" altLang="en-US" sz="2400" dirty="0">
                <a:latin typeface="Times New Roman"/>
              </a:rPr>
              <a:t>“</a:t>
            </a:r>
            <a:r>
              <a:rPr lang="en-US" altLang="zh-CN" sz="2400" dirty="0">
                <a:latin typeface="宋体" pitchFamily="2" charset="-122"/>
              </a:rPr>
              <a:t>X:</a:t>
            </a:r>
            <a:r>
              <a:rPr lang="en-US" altLang="zh-CN" sz="2400" dirty="0">
                <a:latin typeface="Times New Roman"/>
              </a:rPr>
              <a:t>”</a:t>
            </a:r>
            <a:endParaRPr lang="en-US" altLang="zh-CN" sz="2400" dirty="0">
              <a:latin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显示文件、文件夹的命令（列表命令）：</a:t>
            </a:r>
            <a:r>
              <a:rPr lang="en-US" altLang="zh-CN" dirty="0">
                <a:latin typeface="宋体" pitchFamily="2" charset="-122"/>
              </a:rPr>
              <a:t>DIR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改变文件名的命令：</a:t>
            </a:r>
            <a:r>
              <a:rPr lang="en-US" altLang="zh-CN" dirty="0">
                <a:latin typeface="宋体" pitchFamily="2" charset="-122"/>
              </a:rPr>
              <a:t>REN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复制文件命令：</a:t>
            </a:r>
            <a:r>
              <a:rPr lang="en-US" altLang="zh-CN" dirty="0">
                <a:latin typeface="宋体" pitchFamily="2" charset="-122"/>
              </a:rPr>
              <a:t>COPY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XCOPY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删除命令：</a:t>
            </a:r>
            <a:r>
              <a:rPr lang="en-US" altLang="zh-CN" dirty="0">
                <a:latin typeface="宋体" pitchFamily="2" charset="-122"/>
              </a:rPr>
              <a:t>DEL</a:t>
            </a:r>
            <a:r>
              <a:rPr lang="zh-CN" altLang="en-US" dirty="0">
                <a:latin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</a:rPr>
              <a:t>DELTREE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建立子目录（建立文夹）的命令：</a:t>
            </a:r>
            <a:r>
              <a:rPr lang="en-US" altLang="zh-CN" dirty="0">
                <a:latin typeface="宋体" pitchFamily="2" charset="-122"/>
              </a:rPr>
              <a:t>MD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改变当前文件夹的命令：</a:t>
            </a:r>
            <a:r>
              <a:rPr lang="en-US" altLang="zh-CN" dirty="0">
                <a:latin typeface="宋体" pitchFamily="2" charset="-122"/>
              </a:rPr>
              <a:t>CD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pitchFamily="2" charset="-122"/>
              </a:rPr>
              <a:t>删除目录的命令：</a:t>
            </a:r>
            <a:r>
              <a:rPr lang="en-US" altLang="zh-CN" dirty="0">
                <a:latin typeface="宋体" pitchFamily="2" charset="-122"/>
              </a:rPr>
              <a:t>RD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3160059243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/>
          <p:cNvSpPr txBox="1">
            <a:spLocks noChangeArrowheads="1"/>
          </p:cNvSpPr>
          <p:nvPr/>
        </p:nvSpPr>
        <p:spPr bwMode="auto">
          <a:xfrm>
            <a:off x="467544" y="1052736"/>
            <a:ext cx="8077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基本知识：</a:t>
            </a:r>
          </a:p>
          <a:p>
            <a:r>
              <a:rPr lang="zh-CN" altLang="en-US" b="0" dirty="0">
                <a:latin typeface="+mn-lt"/>
              </a:rPr>
              <a:t>文件通配符：文件通配符，是在</a:t>
            </a:r>
            <a:r>
              <a:rPr lang="en-US" altLang="zh-CN" b="0" dirty="0">
                <a:latin typeface="+mn-lt"/>
              </a:rPr>
              <a:t>DOS</a:t>
            </a:r>
            <a:r>
              <a:rPr lang="zh-CN" altLang="en-US" b="0" dirty="0">
                <a:latin typeface="+mn-lt"/>
              </a:rPr>
              <a:t>状态下，为了让</a:t>
            </a:r>
            <a:r>
              <a:rPr lang="en-US" altLang="zh-CN" b="0" dirty="0">
                <a:latin typeface="+mn-lt"/>
              </a:rPr>
              <a:t>DOS</a:t>
            </a:r>
            <a:r>
              <a:rPr lang="zh-CN" altLang="en-US" b="0" dirty="0">
                <a:latin typeface="+mn-lt"/>
              </a:rPr>
              <a:t>命令便于批量处理</a:t>
            </a:r>
            <a:r>
              <a:rPr lang="en-US" altLang="zh-CN" b="0" dirty="0">
                <a:latin typeface="+mn-lt"/>
              </a:rPr>
              <a:t>DOS</a:t>
            </a:r>
            <a:r>
              <a:rPr lang="zh-CN" altLang="en-US" b="0" dirty="0">
                <a:latin typeface="+mn-lt"/>
              </a:rPr>
              <a:t>文件，而采用的一种文件名的符号替换方法。</a:t>
            </a:r>
            <a:endParaRPr lang="en-US" altLang="zh-CN" b="0" dirty="0">
              <a:latin typeface="+mn-lt"/>
            </a:endParaRPr>
          </a:p>
          <a:p>
            <a:pPr>
              <a:buFontTx/>
              <a:buBlip>
                <a:blip r:embed="rId3"/>
              </a:buBlip>
            </a:pPr>
            <a:r>
              <a:rPr lang="zh-CN" altLang="en-US" b="0" dirty="0">
                <a:latin typeface="+mn-lt"/>
              </a:rPr>
              <a:t> “*”：</a:t>
            </a:r>
          </a:p>
          <a:p>
            <a:r>
              <a:rPr lang="zh-CN" altLang="en-US" b="0" dirty="0">
                <a:latin typeface="+mn-lt"/>
              </a:rPr>
              <a:t>   *是一个多字符的通配符，一个“*”可以搭配一个或多个字符。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 b="0" dirty="0">
                <a:latin typeface="+mn-lt"/>
              </a:rPr>
              <a:t> “</a:t>
            </a:r>
            <a:r>
              <a:rPr lang="en-US" altLang="zh-CN" b="0" dirty="0">
                <a:latin typeface="+mn-lt"/>
              </a:rPr>
              <a:t>?”</a:t>
            </a:r>
            <a:r>
              <a:rPr lang="zh-CN" altLang="en-US" b="0" dirty="0">
                <a:latin typeface="+mn-lt"/>
              </a:rPr>
              <a:t>：</a:t>
            </a:r>
          </a:p>
          <a:p>
            <a:r>
              <a:rPr lang="zh-CN" altLang="en-US" b="0" dirty="0">
                <a:latin typeface="+mn-lt"/>
              </a:rPr>
              <a:t>   </a:t>
            </a:r>
            <a:r>
              <a:rPr lang="en-US" altLang="zh-CN" b="0" dirty="0">
                <a:latin typeface="+mn-lt"/>
              </a:rPr>
              <a:t>?</a:t>
            </a:r>
            <a:r>
              <a:rPr lang="zh-CN" altLang="en-US" b="0" dirty="0">
                <a:latin typeface="+mn-lt"/>
              </a:rPr>
              <a:t>是一个单字符的通配符。一个“</a:t>
            </a:r>
            <a:r>
              <a:rPr lang="en-US" altLang="zh-CN" b="0" dirty="0">
                <a:latin typeface="+mn-lt"/>
              </a:rPr>
              <a:t>?”</a:t>
            </a:r>
            <a:r>
              <a:rPr lang="zh-CN" altLang="en-US" b="0" dirty="0">
                <a:latin typeface="+mn-lt"/>
              </a:rPr>
              <a:t>只能搭配一个字符。</a:t>
            </a:r>
          </a:p>
          <a:p>
            <a:r>
              <a:rPr lang="zh-CN" altLang="en-US" b="0" dirty="0">
                <a:latin typeface="+mn-lt"/>
              </a:rPr>
              <a:t>   例如：</a:t>
            </a:r>
          </a:p>
          <a:p>
            <a:r>
              <a:rPr lang="zh-CN" altLang="en-US" b="0" dirty="0">
                <a:latin typeface="+mn-lt"/>
              </a:rPr>
              <a:t>   </a:t>
            </a:r>
            <a:r>
              <a:rPr lang="en-US" altLang="zh-CN" b="0" dirty="0">
                <a:latin typeface="+mn-lt"/>
              </a:rPr>
              <a:t>A*.*</a:t>
            </a:r>
            <a:r>
              <a:rPr lang="zh-CN" altLang="en-US" b="0" dirty="0">
                <a:latin typeface="+mn-lt"/>
              </a:rPr>
              <a:t>：是以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或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为开头字母的所有文件。</a:t>
            </a:r>
          </a:p>
          <a:p>
            <a:r>
              <a:rPr lang="zh-CN" altLang="en-US" b="0" dirty="0">
                <a:latin typeface="+mn-lt"/>
              </a:rPr>
              <a:t>   </a:t>
            </a:r>
            <a:r>
              <a:rPr lang="en-US" altLang="zh-CN" b="0" dirty="0">
                <a:latin typeface="+mn-lt"/>
              </a:rPr>
              <a:t>a?????.exe</a:t>
            </a:r>
            <a:r>
              <a:rPr lang="zh-CN" altLang="en-US" b="0" dirty="0">
                <a:latin typeface="+mn-lt"/>
              </a:rPr>
              <a:t>：是以</a:t>
            </a:r>
            <a:r>
              <a:rPr lang="en-US" altLang="zh-CN" b="0" dirty="0">
                <a:latin typeface="+mn-lt"/>
              </a:rPr>
              <a:t>a</a:t>
            </a:r>
            <a:r>
              <a:rPr lang="zh-CN" altLang="en-US" b="0" dirty="0">
                <a:latin typeface="+mn-lt"/>
              </a:rPr>
              <a:t>为开头字母，文件名长度为</a:t>
            </a:r>
            <a:r>
              <a:rPr lang="en-US" altLang="zh-CN" b="0" dirty="0">
                <a:latin typeface="+mn-lt"/>
              </a:rPr>
              <a:t>6</a:t>
            </a:r>
            <a:r>
              <a:rPr lang="zh-CN" altLang="en-US" b="0" dirty="0">
                <a:latin typeface="+mn-lt"/>
              </a:rPr>
              <a:t>的</a:t>
            </a:r>
            <a:r>
              <a:rPr lang="en-US" altLang="zh-CN" b="0" dirty="0">
                <a:latin typeface="+mn-lt"/>
              </a:rPr>
              <a:t>exe</a:t>
            </a:r>
            <a:r>
              <a:rPr lang="zh-CN" altLang="en-US" b="0" dirty="0">
                <a:latin typeface="+mn-lt"/>
              </a:rPr>
              <a:t>文件。</a:t>
            </a:r>
          </a:p>
          <a:p>
            <a:r>
              <a:rPr lang="zh-CN" altLang="en-US" b="0" dirty="0">
                <a:latin typeface="+mn-lt"/>
              </a:rPr>
              <a:t>   *</a:t>
            </a:r>
            <a:r>
              <a:rPr lang="en-US" altLang="zh-CN" b="0" dirty="0">
                <a:latin typeface="+mn-lt"/>
              </a:rPr>
              <a:t>s.txt</a:t>
            </a:r>
            <a:r>
              <a:rPr lang="zh-CN" altLang="en-US" b="0" dirty="0">
                <a:latin typeface="+mn-lt"/>
              </a:rPr>
              <a:t>：是以字母</a:t>
            </a:r>
            <a:r>
              <a:rPr lang="en-US" altLang="zh-CN" b="0" dirty="0">
                <a:latin typeface="+mn-lt"/>
              </a:rPr>
              <a:t>s</a:t>
            </a:r>
            <a:r>
              <a:rPr lang="zh-CN" altLang="en-US" b="0" dirty="0">
                <a:latin typeface="+mn-lt"/>
              </a:rPr>
              <a:t>为文件名结尾的</a:t>
            </a:r>
            <a:r>
              <a:rPr lang="en-US" altLang="zh-CN" b="0" dirty="0">
                <a:latin typeface="+mn-lt"/>
              </a:rPr>
              <a:t>txt</a:t>
            </a:r>
            <a:r>
              <a:rPr lang="zh-CN" altLang="en-US" b="0" dirty="0">
                <a:latin typeface="+mn-lt"/>
              </a:rPr>
              <a:t>后缀的文件。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2126013625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3088810"/>
            <a:ext cx="5696273" cy="377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51111"/>
            <a:ext cx="8214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MASM5.0</a:t>
            </a:r>
            <a:r>
              <a:rPr lang="zh-CN" altLang="en-US" dirty="0"/>
              <a:t>中四个重要的</a:t>
            </a:r>
            <a:r>
              <a:rPr lang="en-US" altLang="zh-CN" dirty="0"/>
              <a:t>EXE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EDIT.COM:	</a:t>
            </a:r>
            <a:r>
              <a:rPr lang="zh-CN" altLang="en-US" dirty="0">
                <a:solidFill>
                  <a:srgbClr val="FF0000"/>
                </a:solidFill>
              </a:rPr>
              <a:t>编辑源程序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MASM.EXE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对源程序进行汇编以生成目标程序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LINK.EXE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对目标程序进行连接以生成可执行程序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DEBUG.EXE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对可执行程序进行调试已检验其正确性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270939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160748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06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0780"/>
            <a:ext cx="6152515" cy="4076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1906270"/>
            <a:ext cx="6152515" cy="4076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160" y="2778760"/>
            <a:ext cx="6152515" cy="407606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3619525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列表文件（扩展名为</a:t>
            </a:r>
            <a:r>
              <a:rPr lang="en-US" altLang="zh-CN" sz="2200" dirty="0">
                <a:effectLst/>
              </a:rPr>
              <a:t>.LST</a:t>
            </a:r>
            <a:r>
              <a:rPr lang="zh-CN" altLang="en-US" sz="2200" dirty="0">
                <a:effectLst/>
              </a:rPr>
              <a:t>）：把源程序和目标程序列表，以供检查程序用。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交叉索引文件（扩展名为 </a:t>
            </a:r>
            <a:r>
              <a:rPr lang="en-US" altLang="zh-CN" sz="2200" dirty="0">
                <a:effectLst/>
              </a:rPr>
              <a:t>.CRF</a:t>
            </a:r>
            <a:r>
              <a:rPr lang="zh-CN" altLang="en-US" sz="2200" dirty="0">
                <a:effectLst/>
              </a:rPr>
              <a:t>）：它是一个对源程序所用的各种符号进行前后对照的文件。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映像文件（扩展名为 </a:t>
            </a:r>
            <a:r>
              <a:rPr lang="en-US" altLang="zh-CN" sz="2200" dirty="0">
                <a:effectLst/>
              </a:rPr>
              <a:t>.MAP</a:t>
            </a:r>
            <a:r>
              <a:rPr lang="zh-CN" altLang="en-US" sz="2200" dirty="0">
                <a:effectLst/>
              </a:rPr>
              <a:t>）：是一种文本文件，列出各段在存储器中的分配情况。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63484"/>
            <a:ext cx="5580620" cy="369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131625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9227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016732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汇编语言源程序的基本结构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31540" y="1484784"/>
            <a:ext cx="4536504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/>
              <a:t>DATA SEGMENT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此处输入数据段代码  </a:t>
            </a:r>
          </a:p>
          <a:p>
            <a:r>
              <a:rPr lang="en-US" altLang="zh-CN" sz="1800" b="0" dirty="0"/>
              <a:t>DATA ENDS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STACK SEGMENT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此处输入堆栈段代码</a:t>
            </a:r>
          </a:p>
          <a:p>
            <a:r>
              <a:rPr lang="en-US" altLang="zh-CN" sz="1800" b="0" dirty="0"/>
              <a:t>STACK ENDS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CODE SEGMENT</a:t>
            </a:r>
          </a:p>
          <a:p>
            <a:r>
              <a:rPr lang="en-US" altLang="zh-CN" sz="1800" b="0" dirty="0">
                <a:solidFill>
                  <a:srgbClr val="FF0000"/>
                </a:solidFill>
              </a:rPr>
              <a:t>    ASSUME CS:CODE,DS:DATA,SS:STACK</a:t>
            </a:r>
          </a:p>
          <a:p>
            <a:r>
              <a:rPr lang="en-US" altLang="zh-CN" sz="1800" b="0" dirty="0"/>
              <a:t>START:</a:t>
            </a:r>
          </a:p>
          <a:p>
            <a:r>
              <a:rPr lang="en-US" altLang="zh-CN" sz="1800" b="0" dirty="0"/>
              <a:t>    MOV AX, DATA</a:t>
            </a:r>
          </a:p>
          <a:p>
            <a:r>
              <a:rPr lang="en-US" altLang="zh-CN" sz="1800" b="0" dirty="0"/>
              <a:t>    MOV DS, AX</a:t>
            </a:r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	;</a:t>
            </a:r>
            <a:r>
              <a:rPr lang="zh-CN" altLang="en-US" sz="1800" b="0" dirty="0"/>
              <a:t>此处输入代码段代码</a:t>
            </a:r>
          </a:p>
          <a:p>
            <a:r>
              <a:rPr lang="en-US" altLang="zh-CN" sz="1800" b="0" dirty="0"/>
              <a:t>    MOV AH, 4CH</a:t>
            </a:r>
          </a:p>
          <a:p>
            <a:r>
              <a:rPr lang="en-US" altLang="zh-CN" sz="1800" b="0" dirty="0"/>
              <a:t>    INT 21H</a:t>
            </a:r>
          </a:p>
          <a:p>
            <a:r>
              <a:rPr lang="en-US" altLang="zh-CN" sz="1800" b="0" dirty="0"/>
              <a:t>CODE ENDS</a:t>
            </a:r>
          </a:p>
          <a:p>
            <a:r>
              <a:rPr lang="en-US" altLang="zh-CN" sz="1800" b="0" dirty="0"/>
              <a:t>    END START</a:t>
            </a:r>
            <a:endParaRPr lang="zh-CN" altLang="en-US" sz="1800" b="0" dirty="0"/>
          </a:p>
        </p:txBody>
      </p:sp>
      <p:sp>
        <p:nvSpPr>
          <p:cNvPr id="7" name="矩形 6"/>
          <p:cNvSpPr/>
          <p:nvPr/>
        </p:nvSpPr>
        <p:spPr>
          <a:xfrm>
            <a:off x="5004048" y="1484784"/>
            <a:ext cx="3744416" cy="42473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/>
              <a:t>.MODEL SMALL</a:t>
            </a:r>
          </a:p>
          <a:p>
            <a:r>
              <a:rPr lang="en-US" altLang="zh-CN" sz="1800" b="0" dirty="0"/>
              <a:t>.DATA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此处输入数据段代码  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.STACK</a:t>
            </a:r>
          </a:p>
          <a:p>
            <a:r>
              <a:rPr lang="zh-CN" altLang="en-US" sz="1800" b="0" dirty="0"/>
              <a:t>   </a:t>
            </a:r>
            <a:r>
              <a:rPr lang="en-US" altLang="zh-CN" sz="1800" b="0" dirty="0"/>
              <a:t>	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;</a:t>
            </a:r>
            <a:r>
              <a:rPr lang="zh-CN" altLang="en-US" sz="1800" b="0" dirty="0"/>
              <a:t>此处输入堆栈段代码</a:t>
            </a:r>
          </a:p>
          <a:p>
            <a:endParaRPr lang="zh-CN" altLang="en-US" sz="1800" b="0" dirty="0"/>
          </a:p>
          <a:p>
            <a:r>
              <a:rPr lang="en-US" altLang="zh-CN" sz="1800" b="0" dirty="0"/>
              <a:t>.CODE</a:t>
            </a:r>
          </a:p>
          <a:p>
            <a:r>
              <a:rPr lang="en-US" altLang="zh-CN" sz="1800" b="0" dirty="0"/>
              <a:t>START:</a:t>
            </a:r>
          </a:p>
          <a:p>
            <a:r>
              <a:rPr lang="en-US" altLang="zh-CN" sz="1800" b="0" dirty="0"/>
              <a:t>    MOV AX, </a:t>
            </a:r>
            <a:r>
              <a:rPr lang="en-US" altLang="zh-CN" sz="1800" b="0" dirty="0">
                <a:solidFill>
                  <a:srgbClr val="FF0000"/>
                </a:solidFill>
              </a:rPr>
              <a:t>@DATA</a:t>
            </a:r>
          </a:p>
          <a:p>
            <a:r>
              <a:rPr lang="en-US" altLang="zh-CN" sz="1800" b="0" dirty="0"/>
              <a:t>    MOV DS, AX</a:t>
            </a:r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	;</a:t>
            </a:r>
            <a:r>
              <a:rPr lang="zh-CN" altLang="en-US" sz="1800" b="0" dirty="0"/>
              <a:t>此处输入代码段代码</a:t>
            </a:r>
          </a:p>
          <a:p>
            <a:r>
              <a:rPr lang="en-US" altLang="zh-CN" sz="1800" b="0" dirty="0"/>
              <a:t>    MOV AH, 4CH</a:t>
            </a:r>
          </a:p>
          <a:p>
            <a:r>
              <a:rPr lang="en-US" altLang="zh-CN" sz="1800" b="0" dirty="0"/>
              <a:t>    INT 21H</a:t>
            </a:r>
          </a:p>
          <a:p>
            <a:r>
              <a:rPr lang="en-US" altLang="zh-CN" sz="1800" b="0" dirty="0"/>
              <a:t>    END START</a:t>
            </a:r>
            <a:endParaRPr lang="zh-CN" altLang="en-US" sz="1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052736"/>
            <a:ext cx="8229600" cy="4530725"/>
          </a:xfrm>
        </p:spPr>
        <p:txBody>
          <a:bodyPr/>
          <a:lstStyle/>
          <a:p>
            <a:r>
              <a:rPr lang="zh-CN" altLang="en-US" sz="2400" dirty="0">
                <a:effectLst/>
              </a:rPr>
              <a:t>列表文件（</a:t>
            </a:r>
            <a:r>
              <a:rPr lang="en-US" altLang="zh-CN" sz="2400" dirty="0">
                <a:effectLst/>
              </a:rPr>
              <a:t>HELLO.LST</a:t>
            </a:r>
            <a:r>
              <a:rPr lang="zh-CN" altLang="en-US" sz="2400" dirty="0">
                <a:effectLst/>
              </a:rPr>
              <a:t>），分为两部分：</a:t>
            </a:r>
            <a:endParaRPr lang="en-US" altLang="zh-CN" sz="2400" dirty="0"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71" y="1643844"/>
            <a:ext cx="6586237" cy="52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2600908"/>
            <a:ext cx="22347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第一部分为源程序：数据或指令在该段从</a:t>
            </a:r>
            <a:r>
              <a:rPr lang="en-US" altLang="zh-CN" dirty="0"/>
              <a:t>0</a:t>
            </a:r>
            <a:r>
              <a:rPr lang="zh-CN" altLang="en-US" dirty="0"/>
              <a:t>开始的相对偏移地址、机器码、汇编语言语句。</a:t>
            </a:r>
          </a:p>
        </p:txBody>
      </p:sp>
    </p:spTree>
    <p:extLst>
      <p:ext uri="{BB962C8B-B14F-4D97-AF65-F5344CB8AC3E}">
        <p14:creationId xmlns:p14="http://schemas.microsoft.com/office/powerpoint/2010/main" val="26163560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088740"/>
            <a:ext cx="8067714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列表文件（</a:t>
            </a:r>
            <a:r>
              <a:rPr lang="en-US" altLang="zh-CN" sz="2200" dirty="0">
                <a:effectLst/>
              </a:rPr>
              <a:t>HELLO.LST</a:t>
            </a:r>
            <a:r>
              <a:rPr lang="zh-CN" altLang="en-US" sz="2200" dirty="0">
                <a:effectLst/>
              </a:rPr>
              <a:t>）</a:t>
            </a:r>
            <a:r>
              <a:rPr lang="zh-CN" altLang="en-US" sz="2200" b="0" dirty="0">
                <a:effectLst/>
              </a:rPr>
              <a:t>第二部分是标示符使用情况。对段名和组名给出他们的名字（</a:t>
            </a:r>
            <a:r>
              <a:rPr lang="en-US" altLang="zh-CN" sz="2200" b="0" dirty="0">
                <a:effectLst/>
              </a:rPr>
              <a:t>NAME</a:t>
            </a:r>
            <a:r>
              <a:rPr lang="zh-CN" altLang="en-US" sz="2200" b="0" dirty="0">
                <a:effectLst/>
              </a:rPr>
              <a:t>）、尺寸（</a:t>
            </a:r>
            <a:r>
              <a:rPr lang="en-US" altLang="zh-CN" sz="2200" b="0" dirty="0">
                <a:effectLst/>
              </a:rPr>
              <a:t>Size</a:t>
            </a:r>
            <a:r>
              <a:rPr lang="zh-CN" altLang="en-US" sz="2200" b="0" dirty="0">
                <a:effectLst/>
              </a:rPr>
              <a:t>）、长度（</a:t>
            </a:r>
            <a:r>
              <a:rPr lang="en-US" altLang="zh-CN" sz="2200" b="0" dirty="0">
                <a:effectLst/>
              </a:rPr>
              <a:t>Length</a:t>
            </a:r>
            <a:r>
              <a:rPr lang="zh-CN" altLang="en-US" sz="2200" b="0" dirty="0">
                <a:effectLst/>
              </a:rPr>
              <a:t>）、定位（</a:t>
            </a:r>
            <a:r>
              <a:rPr lang="en-US" altLang="zh-CN" sz="2200" b="0" dirty="0">
                <a:effectLst/>
              </a:rPr>
              <a:t>Align</a:t>
            </a:r>
            <a:r>
              <a:rPr lang="zh-CN" altLang="en-US" sz="2200" b="0" dirty="0">
                <a:effectLst/>
              </a:rPr>
              <a:t>）、组合（</a:t>
            </a:r>
            <a:r>
              <a:rPr lang="en-US" altLang="zh-CN" sz="2200" b="0" dirty="0">
                <a:effectLst/>
              </a:rPr>
              <a:t>Combine</a:t>
            </a:r>
            <a:r>
              <a:rPr lang="zh-CN" altLang="en-US" sz="2200" b="0" dirty="0">
                <a:effectLst/>
              </a:rPr>
              <a:t>）和类别（</a:t>
            </a:r>
            <a:r>
              <a:rPr lang="en-US" altLang="zh-CN" sz="2200" b="0" dirty="0">
                <a:effectLst/>
              </a:rPr>
              <a:t>Class</a:t>
            </a:r>
            <a:r>
              <a:rPr lang="zh-CN" altLang="en-US" sz="2200" b="0" dirty="0">
                <a:effectLst/>
              </a:rPr>
              <a:t>）属性；对符号给出他们的名字、类型（</a:t>
            </a:r>
            <a:r>
              <a:rPr lang="en-US" altLang="zh-CN" sz="2200" b="0" dirty="0">
                <a:effectLst/>
              </a:rPr>
              <a:t>Type</a:t>
            </a:r>
            <a:r>
              <a:rPr lang="zh-CN" altLang="en-US" sz="2200" b="0" dirty="0">
                <a:effectLst/>
              </a:rPr>
              <a:t>）、数值（</a:t>
            </a:r>
            <a:r>
              <a:rPr lang="en-US" altLang="zh-CN" sz="2200" b="0" dirty="0">
                <a:effectLst/>
              </a:rPr>
              <a:t>Value</a:t>
            </a:r>
            <a:r>
              <a:rPr lang="zh-CN" altLang="en-US" sz="2200" b="0" dirty="0">
                <a:effectLst/>
              </a:rPr>
              <a:t>）和属性（</a:t>
            </a:r>
            <a:r>
              <a:rPr lang="en-US" altLang="zh-CN" sz="2200" b="0" dirty="0" err="1">
                <a:effectLst/>
              </a:rPr>
              <a:t>Attr</a:t>
            </a:r>
            <a:r>
              <a:rPr lang="zh-CN" altLang="en-US" sz="2200" b="0" dirty="0">
                <a:effectLst/>
              </a:rPr>
              <a:t>）。</a:t>
            </a:r>
            <a:endParaRPr lang="zh-CN" altLang="en-US" sz="2200" dirty="0"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8940"/>
            <a:ext cx="7455646" cy="34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443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交叉索引文件（扩展名为 </a:t>
            </a:r>
            <a:r>
              <a:rPr lang="en-US" altLang="zh-CN" sz="2200" dirty="0">
                <a:effectLst/>
              </a:rPr>
              <a:t>.CRF</a:t>
            </a:r>
            <a:r>
              <a:rPr lang="zh-CN" altLang="en-US" sz="2200" dirty="0">
                <a:effectLst/>
              </a:rPr>
              <a:t>）：对源程序所用的各种符号进行前后对照的文件。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如果要查看这个文件，必须使用</a:t>
            </a:r>
            <a:r>
              <a:rPr lang="en-US" altLang="zh-CN" sz="2200" dirty="0">
                <a:effectLst/>
              </a:rPr>
              <a:t>CREF.EXE</a:t>
            </a:r>
            <a:r>
              <a:rPr lang="zh-CN" altLang="en-US" sz="2200" dirty="0">
                <a:effectLst/>
              </a:rPr>
              <a:t>文件来生成一个可查看的</a:t>
            </a:r>
            <a:r>
              <a:rPr lang="en-US" altLang="zh-CN" sz="2200" dirty="0">
                <a:effectLst/>
              </a:rPr>
              <a:t>.REF</a:t>
            </a:r>
            <a:r>
              <a:rPr lang="zh-CN" altLang="en-US" sz="2200" dirty="0">
                <a:effectLst/>
              </a:rPr>
              <a:t>文件，命令格式如：</a:t>
            </a:r>
            <a:endParaRPr lang="en-US" altLang="zh-CN" sz="2200" dirty="0">
              <a:effectLst/>
            </a:endParaRPr>
          </a:p>
          <a:p>
            <a:pPr marL="457200" lvl="1" indent="0" algn="just">
              <a:buNone/>
            </a:pPr>
            <a:r>
              <a:rPr lang="en-US" altLang="zh-CN" sz="1800" dirty="0"/>
              <a:t>		</a:t>
            </a:r>
            <a:r>
              <a:rPr lang="en-US" altLang="zh-CN" dirty="0" err="1"/>
              <a:t>cref</a:t>
            </a:r>
            <a:r>
              <a:rPr lang="en-US" altLang="zh-CN" dirty="0"/>
              <a:t>    </a:t>
            </a:r>
            <a:r>
              <a:rPr lang="en-US" altLang="zh-CN" dirty="0" err="1"/>
              <a:t>hello.crf</a:t>
            </a:r>
            <a:r>
              <a:rPr lang="en-US" altLang="zh-CN" dirty="0"/>
              <a:t>		</a:t>
            </a:r>
            <a:r>
              <a:rPr lang="zh-CN" altLang="en-US" dirty="0"/>
              <a:t>生成一个</a:t>
            </a:r>
            <a:r>
              <a:rPr lang="en-US" altLang="zh-CN" dirty="0" err="1"/>
              <a:t>hello.ref</a:t>
            </a:r>
            <a:r>
              <a:rPr lang="zh-CN" altLang="en-US" dirty="0"/>
              <a:t>文件</a:t>
            </a:r>
            <a:endParaRPr lang="zh-CN" altLang="en-US" dirty="0"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429000"/>
            <a:ext cx="722626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6830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4530725"/>
          </a:xfrm>
        </p:spPr>
        <p:txBody>
          <a:bodyPr/>
          <a:lstStyle/>
          <a:p>
            <a:pPr algn="just"/>
            <a:r>
              <a:rPr lang="zh-CN" altLang="en-US" sz="2200" b="0" dirty="0">
                <a:effectLst/>
              </a:rPr>
              <a:t>映像文件中首先给出了该程序各个逻辑段的起点（</a:t>
            </a:r>
            <a:r>
              <a:rPr lang="en-US" altLang="zh-CN" sz="2200" b="0" dirty="0">
                <a:effectLst/>
              </a:rPr>
              <a:t>Start</a:t>
            </a:r>
            <a:r>
              <a:rPr lang="zh-CN" altLang="en-US" sz="2200" b="0" dirty="0">
                <a:effectLst/>
              </a:rPr>
              <a:t>）、终点（</a:t>
            </a:r>
            <a:r>
              <a:rPr lang="en-US" altLang="zh-CN" sz="2200" b="0" dirty="0">
                <a:effectLst/>
              </a:rPr>
              <a:t>Stop</a:t>
            </a:r>
            <a:r>
              <a:rPr lang="zh-CN" altLang="en-US" sz="2200" b="0" dirty="0">
                <a:effectLst/>
              </a:rPr>
              <a:t>）、长度（</a:t>
            </a:r>
            <a:r>
              <a:rPr lang="en-US" altLang="zh-CN" sz="2200" b="0" dirty="0">
                <a:effectLst/>
              </a:rPr>
              <a:t>Length</a:t>
            </a:r>
            <a:r>
              <a:rPr lang="zh-CN" altLang="en-US" sz="2200" b="0" dirty="0">
                <a:effectLst/>
              </a:rPr>
              <a:t>）、段名（</a:t>
            </a:r>
            <a:r>
              <a:rPr lang="en-US" altLang="zh-CN" sz="2200" b="0" dirty="0">
                <a:effectLst/>
              </a:rPr>
              <a:t>Name</a:t>
            </a:r>
            <a:r>
              <a:rPr lang="zh-CN" altLang="en-US" sz="2200" b="0" dirty="0">
                <a:effectLst/>
              </a:rPr>
              <a:t>）和类别（</a:t>
            </a:r>
            <a:r>
              <a:rPr lang="en-US" altLang="zh-CN" sz="2200" b="0" dirty="0">
                <a:effectLst/>
              </a:rPr>
              <a:t>Class</a:t>
            </a:r>
            <a:r>
              <a:rPr lang="zh-CN" altLang="en-US" sz="2200" b="0" dirty="0">
                <a:effectLst/>
              </a:rPr>
              <a:t>）；</a:t>
            </a:r>
            <a:endParaRPr lang="en-US" altLang="zh-CN" sz="2200" b="0" dirty="0">
              <a:effectLst/>
            </a:endParaRPr>
          </a:p>
          <a:p>
            <a:pPr algn="just"/>
            <a:r>
              <a:rPr lang="zh-CN" altLang="en-US" sz="2200" b="0" dirty="0">
                <a:effectLst/>
              </a:rPr>
              <a:t>然后是段组（</a:t>
            </a:r>
            <a:r>
              <a:rPr lang="en-US" altLang="zh-CN" sz="2200" b="0" dirty="0">
                <a:effectLst/>
              </a:rPr>
              <a:t>GROUP</a:t>
            </a:r>
            <a:r>
              <a:rPr lang="zh-CN" altLang="en-US" sz="2200" b="0" dirty="0">
                <a:effectLst/>
              </a:rPr>
              <a:t>）位置和组名；</a:t>
            </a:r>
            <a:endParaRPr lang="en-US" altLang="zh-CN" sz="2200" b="0" dirty="0">
              <a:effectLst/>
            </a:endParaRPr>
          </a:p>
          <a:p>
            <a:pPr algn="just"/>
            <a:r>
              <a:rPr lang="zh-CN" altLang="en-US" sz="2200" b="0" dirty="0">
                <a:effectLst/>
              </a:rPr>
              <a:t>最后提示程序开始执行的逻辑地址。</a:t>
            </a:r>
            <a:endParaRPr lang="en-US" altLang="zh-CN" sz="2200" b="0" dirty="0">
              <a:effectLst/>
            </a:endParaRPr>
          </a:p>
          <a:p>
            <a:pPr algn="just"/>
            <a:r>
              <a:rPr lang="zh-CN" altLang="en-US" sz="2200" b="0" dirty="0">
                <a:effectLst/>
              </a:rPr>
              <a:t>注意，这里的起点、终点和段地址是以该程序文件开头而言的相对地址，实际的绝对地址需要在程序进入主存后确定。</a:t>
            </a:r>
            <a:endParaRPr lang="zh-CN" altLang="en-US" sz="2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97052"/>
            <a:ext cx="6713088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1318353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3" y="1470868"/>
            <a:ext cx="8919237" cy="5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784" y="96036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汇编语言集成开发环境：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784" y="96036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汇编语言集成开发环境：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2796"/>
            <a:ext cx="8892480" cy="535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276872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1223628" y="944724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/>
              <a:t>DATAS  SEGMENT</a:t>
            </a:r>
          </a:p>
          <a:p>
            <a:r>
              <a:rPr lang="en-US" altLang="zh-CN" b="0" dirty="0"/>
              <a:t>     STRING  DB  'Hello World!',13,10,</a:t>
            </a:r>
            <a:r>
              <a:rPr lang="en-US" altLang="zh-CN" b="0" dirty="0">
                <a:solidFill>
                  <a:srgbClr val="FF0000"/>
                </a:solidFill>
              </a:rPr>
              <a:t>'$'</a:t>
            </a:r>
          </a:p>
          <a:p>
            <a:r>
              <a:rPr lang="en-US" altLang="zh-CN" b="0" dirty="0"/>
              <a:t>DATAS  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872716"/>
            <a:ext cx="59406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+mn-lt"/>
              </a:rPr>
              <a:t>;</a:t>
            </a:r>
            <a:r>
              <a:rPr lang="zh-CN" altLang="en-US" sz="1800" b="0" dirty="0">
                <a:latin typeface="+mn-lt"/>
              </a:rPr>
              <a:t>完整段的求</a:t>
            </a:r>
            <a:r>
              <a:rPr lang="en-US" altLang="zh-CN" sz="1800" b="0" dirty="0">
                <a:latin typeface="+mn-lt"/>
              </a:rPr>
              <a:t>3+5</a:t>
            </a:r>
            <a:r>
              <a:rPr lang="zh-CN" altLang="en-US" sz="1800" b="0" dirty="0">
                <a:latin typeface="+mn-lt"/>
              </a:rPr>
              <a:t>的和</a:t>
            </a:r>
          </a:p>
          <a:p>
            <a:r>
              <a:rPr lang="en-US" altLang="zh-CN" sz="1800" b="0" dirty="0">
                <a:latin typeface="+mn-lt"/>
              </a:rPr>
              <a:t>DATAS  SEGMENT</a:t>
            </a:r>
          </a:p>
          <a:p>
            <a:r>
              <a:rPr lang="en-US" altLang="zh-CN" sz="1800" b="0" dirty="0">
                <a:latin typeface="+mn-lt"/>
              </a:rPr>
              <a:t>    FIVE  DB    5</a:t>
            </a:r>
          </a:p>
          <a:p>
            <a:r>
              <a:rPr lang="en-US" altLang="zh-CN" sz="1800" b="0" dirty="0">
                <a:latin typeface="+mn-lt"/>
              </a:rPr>
              <a:t>DATAS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STACKS  SEGMENT</a:t>
            </a:r>
          </a:p>
          <a:p>
            <a:r>
              <a:rPr lang="en-US" altLang="zh-CN" sz="1800" b="0" dirty="0">
                <a:latin typeface="+mn-lt"/>
              </a:rPr>
              <a:t>      DB  128 DUP (?)</a:t>
            </a:r>
          </a:p>
          <a:p>
            <a:r>
              <a:rPr lang="en-US" altLang="zh-CN" sz="1800" b="0" dirty="0">
                <a:latin typeface="+mn-lt"/>
              </a:rPr>
              <a:t>STACKS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CODES  SEGMENT</a:t>
            </a:r>
          </a:p>
          <a:p>
            <a:r>
              <a:rPr lang="en-US" altLang="zh-CN" sz="1800" b="0" dirty="0">
                <a:latin typeface="+mn-lt"/>
              </a:rPr>
              <a:t>     ASSUME    CS:CODES,DS:DATAS,SS:STACKS</a:t>
            </a:r>
          </a:p>
          <a:p>
            <a:r>
              <a:rPr lang="en-US" altLang="zh-CN" sz="1800" b="0" dirty="0">
                <a:latin typeface="+mn-lt"/>
              </a:rPr>
              <a:t>START:</a:t>
            </a:r>
          </a:p>
          <a:p>
            <a:r>
              <a:rPr lang="en-US" altLang="zh-CN" sz="1800" b="0" dirty="0">
                <a:latin typeface="+mn-lt"/>
              </a:rPr>
              <a:t>    MOV AX,DATAS</a:t>
            </a:r>
          </a:p>
          <a:p>
            <a:r>
              <a:rPr lang="en-US" altLang="zh-CN" sz="1800" b="0" dirty="0">
                <a:latin typeface="+mn-lt"/>
              </a:rPr>
              <a:t>    MOV DS,AX</a:t>
            </a:r>
          </a:p>
          <a:p>
            <a:r>
              <a:rPr lang="en-US" altLang="zh-CN" sz="1800" b="0" dirty="0">
                <a:latin typeface="+mn-lt"/>
              </a:rPr>
              <a:t>    MOV AL,FIVE</a:t>
            </a:r>
          </a:p>
          <a:p>
            <a:r>
              <a:rPr lang="en-US" altLang="zh-CN" sz="1800" b="0" dirty="0">
                <a:latin typeface="+mn-lt"/>
              </a:rPr>
              <a:t>    ADD AL,3</a:t>
            </a:r>
          </a:p>
          <a:p>
            <a:r>
              <a:rPr lang="en-US" altLang="zh-CN" sz="1800" b="0" dirty="0">
                <a:latin typeface="+mn-lt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ADD AL,30H</a:t>
            </a:r>
          </a:p>
          <a:p>
            <a:r>
              <a:rPr lang="en-US" altLang="zh-CN" sz="1800" b="0" dirty="0">
                <a:latin typeface="+mn-lt"/>
              </a:rPr>
              <a:t>    MOV DL,AL</a:t>
            </a:r>
          </a:p>
          <a:p>
            <a:r>
              <a:rPr lang="en-US" altLang="zh-CN" sz="1800" b="0" dirty="0">
                <a:latin typeface="+mn-lt"/>
              </a:rPr>
              <a:t>    MOV AH,2</a:t>
            </a:r>
          </a:p>
          <a:p>
            <a:r>
              <a:rPr lang="en-US" altLang="zh-CN" sz="1800" b="0" dirty="0">
                <a:latin typeface="+mn-lt"/>
              </a:rPr>
              <a:t>    INT 21H   </a:t>
            </a:r>
            <a:endParaRPr lang="zh-CN" altLang="en-US" sz="1800" b="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51931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0" dirty="0">
                <a:latin typeface="+mn-lt"/>
              </a:rPr>
              <a:t>MOV AH,4CH</a:t>
            </a:r>
          </a:p>
          <a:p>
            <a:r>
              <a:rPr lang="en-US" altLang="zh-CN" sz="1800" b="0" dirty="0">
                <a:latin typeface="+mn-lt"/>
              </a:rPr>
              <a:t>    INT 21H</a:t>
            </a:r>
          </a:p>
          <a:p>
            <a:r>
              <a:rPr lang="en-US" altLang="zh-CN" sz="1800" b="0" dirty="0">
                <a:latin typeface="+mn-lt"/>
              </a:rPr>
              <a:t>CODES  ENDS</a:t>
            </a:r>
          </a:p>
          <a:p>
            <a:r>
              <a:rPr lang="en-US" altLang="zh-CN" sz="1800" b="0" dirty="0">
                <a:latin typeface="+mn-lt"/>
              </a:rPr>
              <a:t>    END  START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702100"/>
            <a:ext cx="6153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gss1.bdstatic.com/9vo3dSag_xI4khGkpoWK1HF6hhy/baike/c0%3Dbaike150%2C5%2C5%2C150%2C50/sign=c05506e79482d158af8f51e3e16372bd/c2fdfc039245d688c56332adacc27d1ed21b24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87" y="400456"/>
            <a:ext cx="9151487" cy="645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872716"/>
            <a:ext cx="59406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+mn-lt"/>
              </a:rPr>
              <a:t>;</a:t>
            </a:r>
            <a:r>
              <a:rPr lang="zh-CN" altLang="en-US" sz="1800" b="0" dirty="0">
                <a:latin typeface="+mn-lt"/>
              </a:rPr>
              <a:t>完整段的求</a:t>
            </a:r>
            <a:r>
              <a:rPr lang="en-US" altLang="zh-CN" sz="1800" b="0" dirty="0">
                <a:latin typeface="+mn-lt"/>
              </a:rPr>
              <a:t>3+5</a:t>
            </a:r>
            <a:r>
              <a:rPr lang="zh-CN" altLang="en-US" sz="1800" b="0" dirty="0">
                <a:latin typeface="+mn-lt"/>
              </a:rPr>
              <a:t>的和</a:t>
            </a:r>
          </a:p>
          <a:p>
            <a:r>
              <a:rPr lang="en-US" altLang="zh-CN" sz="1800" b="0" dirty="0">
                <a:latin typeface="+mn-lt"/>
              </a:rPr>
              <a:t>DATAS  SEGMENT</a:t>
            </a:r>
          </a:p>
          <a:p>
            <a:r>
              <a:rPr lang="en-US" altLang="zh-CN" sz="1800" b="0" dirty="0">
                <a:latin typeface="+mn-lt"/>
              </a:rPr>
              <a:t>    FIVE  DB    5</a:t>
            </a:r>
          </a:p>
          <a:p>
            <a:r>
              <a:rPr lang="en-US" altLang="zh-CN" sz="1800" b="0" dirty="0">
                <a:latin typeface="+mn-lt"/>
              </a:rPr>
              <a:t>DATAS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STACKS  SEGMENT</a:t>
            </a:r>
          </a:p>
          <a:p>
            <a:r>
              <a:rPr lang="en-US" altLang="zh-CN" sz="1800" b="0" dirty="0">
                <a:latin typeface="+mn-lt"/>
              </a:rPr>
              <a:t>      DB  128 DUP (?)</a:t>
            </a:r>
          </a:p>
          <a:p>
            <a:r>
              <a:rPr lang="en-US" altLang="zh-CN" sz="1800" b="0" dirty="0">
                <a:latin typeface="+mn-lt"/>
              </a:rPr>
              <a:t>STACKS  ENDS</a:t>
            </a:r>
          </a:p>
          <a:p>
            <a:endParaRPr lang="zh-CN" altLang="en-US" sz="1800" b="0" dirty="0">
              <a:latin typeface="+mn-lt"/>
            </a:endParaRPr>
          </a:p>
          <a:p>
            <a:r>
              <a:rPr lang="en-US" altLang="zh-CN" sz="1800" b="0" dirty="0">
                <a:latin typeface="+mn-lt"/>
              </a:rPr>
              <a:t>CODES  SEGMENT</a:t>
            </a:r>
          </a:p>
          <a:p>
            <a:r>
              <a:rPr lang="en-US" altLang="zh-CN" sz="1800" b="0" dirty="0">
                <a:latin typeface="+mn-lt"/>
              </a:rPr>
              <a:t>     ASSUME    CS:CODES,DS:DATAS,SS:STACKS</a:t>
            </a:r>
          </a:p>
          <a:p>
            <a:r>
              <a:rPr lang="en-US" altLang="zh-CN" sz="1800" b="0" dirty="0">
                <a:latin typeface="+mn-lt"/>
              </a:rPr>
              <a:t>START:</a:t>
            </a:r>
          </a:p>
          <a:p>
            <a:r>
              <a:rPr lang="en-US" altLang="zh-CN" sz="1800" b="0" dirty="0">
                <a:latin typeface="+mn-lt"/>
              </a:rPr>
              <a:t>    MOV AX,DATAS</a:t>
            </a:r>
          </a:p>
          <a:p>
            <a:r>
              <a:rPr lang="en-US" altLang="zh-CN" sz="1800" b="0" dirty="0">
                <a:latin typeface="+mn-lt"/>
              </a:rPr>
              <a:t>    MOV DS,AX</a:t>
            </a:r>
          </a:p>
          <a:p>
            <a:r>
              <a:rPr lang="en-US" altLang="zh-CN" sz="1800" b="0" dirty="0">
                <a:latin typeface="+mn-lt"/>
              </a:rPr>
              <a:t>    MOV AL,FIVE</a:t>
            </a:r>
          </a:p>
          <a:p>
            <a:r>
              <a:rPr lang="en-US" altLang="zh-CN" sz="1800" b="0" dirty="0">
                <a:latin typeface="+mn-lt"/>
              </a:rPr>
              <a:t>    ADD AL,3</a:t>
            </a:r>
          </a:p>
          <a:p>
            <a:r>
              <a:rPr lang="en-US" altLang="zh-CN" sz="1800" b="0" dirty="0">
                <a:latin typeface="+mn-lt"/>
              </a:rPr>
              <a:t>    ADD AL,30H</a:t>
            </a:r>
          </a:p>
          <a:p>
            <a:r>
              <a:rPr lang="en-US" altLang="zh-CN" sz="1800" b="0" dirty="0">
                <a:latin typeface="+mn-lt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MOV DL,AX</a:t>
            </a:r>
          </a:p>
          <a:p>
            <a:r>
              <a:rPr lang="en-US" altLang="zh-CN" sz="1800" b="0" dirty="0">
                <a:latin typeface="+mn-lt"/>
              </a:rPr>
              <a:t>    MOV AH,2</a:t>
            </a:r>
          </a:p>
          <a:p>
            <a:r>
              <a:rPr lang="en-US" altLang="zh-CN" sz="1800" b="0" dirty="0">
                <a:latin typeface="+mn-lt"/>
              </a:rPr>
              <a:t>    INT 21H   </a:t>
            </a:r>
            <a:endParaRPr lang="zh-CN" altLang="en-US" sz="1800" b="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51931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b="0" dirty="0">
                <a:latin typeface="+mn-lt"/>
              </a:rPr>
              <a:t>MOV AH,4CH</a:t>
            </a:r>
          </a:p>
          <a:p>
            <a:r>
              <a:rPr lang="en-US" altLang="zh-CN" sz="1800" b="0" dirty="0">
                <a:latin typeface="+mn-lt"/>
              </a:rPr>
              <a:t>    INT 21H</a:t>
            </a:r>
          </a:p>
          <a:p>
            <a:r>
              <a:rPr lang="en-US" altLang="zh-CN" sz="1800" b="0" dirty="0">
                <a:latin typeface="+mn-lt"/>
              </a:rPr>
              <a:t>CODES  ENDS</a:t>
            </a:r>
          </a:p>
          <a:p>
            <a:r>
              <a:rPr lang="en-US" altLang="zh-CN" sz="1800" b="0" dirty="0">
                <a:latin typeface="+mn-lt"/>
              </a:rPr>
              <a:t>    END  START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467544" y="944724"/>
            <a:ext cx="8244916" cy="568863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；程序名</a:t>
            </a:r>
            <a:r>
              <a:rPr lang="en-US" altLang="zh-CN" sz="2000" b="0" dirty="0">
                <a:effectLst/>
              </a:rPr>
              <a:t>(</a:t>
            </a:r>
            <a:r>
              <a:rPr lang="zh-CN" altLang="en-US" sz="2000" b="0" dirty="0">
                <a:effectLst/>
              </a:rPr>
              <a:t>一般能指示程序的功能</a:t>
            </a:r>
            <a:r>
              <a:rPr lang="en-US" altLang="zh-CN" sz="2000" b="0" dirty="0">
                <a:effectLst/>
              </a:rPr>
              <a:t>)</a:t>
            </a:r>
            <a:r>
              <a:rPr lang="zh-CN" altLang="en-US" sz="2000" b="0" dirty="0">
                <a:effectLst/>
              </a:rPr>
              <a:t>放这里</a:t>
            </a:r>
            <a:r>
              <a:rPr lang="en-US" altLang="zh-CN" sz="2000" b="0" dirty="0">
                <a:effectLst/>
              </a:rPr>
              <a:t>——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；下面是关于程序的描述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b="0" dirty="0">
              <a:effectLst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EQU</a:t>
            </a:r>
            <a:r>
              <a:rPr lang="zh-CN" altLang="en-US" sz="2000" b="0" dirty="0">
                <a:effectLst/>
              </a:rPr>
              <a:t>语句放这里</a:t>
            </a:r>
            <a:r>
              <a:rPr lang="en-US" altLang="zh-CN" sz="2000" b="0" dirty="0">
                <a:effectLst/>
              </a:rPr>
              <a:t>(</a:t>
            </a:r>
            <a:r>
              <a:rPr lang="zh-CN" altLang="en-US" sz="2000" b="0" dirty="0">
                <a:effectLst/>
              </a:rPr>
              <a:t>常量定义</a:t>
            </a:r>
            <a:r>
              <a:rPr lang="en-US" altLang="zh-CN" sz="2000" b="0" dirty="0"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；*******************************************************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dataseg	segment	</a:t>
            </a:r>
            <a:r>
              <a:rPr lang="zh-CN" altLang="en-US" sz="2000" b="0" dirty="0">
                <a:effectLst/>
              </a:rPr>
              <a:t>；定义数据段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；数据定义放这里</a:t>
            </a:r>
            <a:r>
              <a:rPr lang="en-US" altLang="zh-CN" sz="2000" b="0" dirty="0">
                <a:effectLst/>
              </a:rPr>
              <a:t>(</a:t>
            </a:r>
            <a:r>
              <a:rPr lang="zh-CN" altLang="en-US" sz="2000" b="0" dirty="0">
                <a:effectLst/>
              </a:rPr>
              <a:t>变量</a:t>
            </a:r>
            <a:r>
              <a:rPr lang="en-US" altLang="zh-CN" sz="2000" b="0" dirty="0">
                <a:effectLst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dataseg	ends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；*******************************************************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prognam	segment	</a:t>
            </a:r>
            <a:r>
              <a:rPr lang="zh-CN" altLang="en-US" sz="2000" b="0" dirty="0">
                <a:effectLst/>
              </a:rPr>
              <a:t>；定义代码段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main	proc	far		</a:t>
            </a:r>
            <a:r>
              <a:rPr lang="zh-CN" altLang="en-US" sz="2000" b="0" dirty="0">
                <a:effectLst/>
              </a:rPr>
              <a:t>；子程序方式定义主程序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assume	cs:prognam,ds:dataseg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start:				</a:t>
            </a:r>
            <a:r>
              <a:rPr lang="zh-CN" altLang="en-US" sz="2000" b="0" dirty="0">
                <a:effectLst/>
              </a:rPr>
              <a:t>；标志程序开始执行地址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；设定返回堆栈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push	ds		</a:t>
            </a:r>
            <a:r>
              <a:rPr lang="zh-CN" altLang="en-US" sz="2000" b="0" dirty="0">
                <a:effectLst/>
              </a:rPr>
              <a:t>；数据段地址入栈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sub	ax</a:t>
            </a:r>
            <a:r>
              <a:rPr lang="zh-CN" altLang="en-US" sz="2000" b="0" dirty="0">
                <a:effectLst/>
              </a:rPr>
              <a:t>，</a:t>
            </a:r>
            <a:r>
              <a:rPr lang="en-US" altLang="zh-CN" sz="2000" b="0" dirty="0">
                <a:effectLst/>
              </a:rPr>
              <a:t>ax	</a:t>
            </a: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ax</a:t>
            </a:r>
            <a:r>
              <a:rPr lang="zh-CN" altLang="en-US" sz="2000" b="0" dirty="0">
                <a:effectLst/>
              </a:rPr>
              <a:t>清零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push	ax		</a:t>
            </a: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0</a:t>
            </a:r>
            <a:r>
              <a:rPr lang="zh-CN" altLang="en-US" sz="2000" b="0" dirty="0">
                <a:effectLst/>
              </a:rPr>
              <a:t>入栈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9227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" y="1352415"/>
            <a:ext cx="9134388" cy="550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编译错误与修改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调试工具：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44" y="1426344"/>
            <a:ext cx="5002584" cy="331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0032" y="4833156"/>
            <a:ext cx="8244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注意：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命令在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位操作系统中不能直接运行。</a:t>
            </a:r>
            <a:endParaRPr lang="en-US" altLang="zh-CN" sz="2000" b="0" dirty="0"/>
          </a:p>
          <a:p>
            <a:r>
              <a:rPr lang="zh-CN" altLang="en-US" sz="2000" b="0" dirty="0"/>
              <a:t>解决方法：先安装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程序，然后在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环境下运行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程序。</a:t>
            </a:r>
            <a:endParaRPr lang="en-US" altLang="zh-CN" sz="2000" b="0" dirty="0"/>
          </a:p>
          <a:p>
            <a:r>
              <a:rPr lang="zh-CN" altLang="en-US" sz="2000" b="0" dirty="0"/>
              <a:t>步骤：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）先安装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程序；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）将</a:t>
            </a:r>
            <a:r>
              <a:rPr lang="en-US" altLang="zh-CN" sz="2000" b="0" dirty="0"/>
              <a:t>debug.exe</a:t>
            </a:r>
            <a:r>
              <a:rPr lang="zh-CN" altLang="en-US" sz="2000" b="0" dirty="0"/>
              <a:t>文件保存在磁盘的根目录（如</a:t>
            </a:r>
            <a:r>
              <a:rPr lang="en-US" altLang="zh-CN" sz="2000" b="0" dirty="0"/>
              <a:t>C</a:t>
            </a:r>
            <a:r>
              <a:rPr lang="zh-CN" altLang="en-US" sz="2000" b="0" dirty="0"/>
              <a:t>盘）；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）打开已经安装好的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，输入命令：</a:t>
            </a:r>
            <a:r>
              <a:rPr lang="en-US" altLang="zh-CN" sz="2000" b="0" dirty="0"/>
              <a:t>mount c c:\ </a:t>
            </a:r>
            <a:r>
              <a:rPr lang="zh-CN" altLang="en-US" sz="2000" b="0" dirty="0"/>
              <a:t>；</a:t>
            </a:r>
            <a:endParaRPr lang="en-US" altLang="zh-CN" sz="2000" b="0" dirty="0"/>
          </a:p>
          <a:p>
            <a:r>
              <a:rPr lang="en-US" altLang="zh-CN" sz="2000" b="0" dirty="0"/>
              <a:t>4</a:t>
            </a:r>
            <a:r>
              <a:rPr lang="zh-CN" altLang="en-US" sz="2000" b="0" dirty="0"/>
              <a:t>）在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环境下运行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程序。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30" y="1448779"/>
            <a:ext cx="6478141" cy="49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784" y="960363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命令：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430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r>
              <a:rPr lang="en-US" altLang="zh-CN" dirty="0"/>
              <a:t>u</a:t>
            </a:r>
            <a:r>
              <a:rPr lang="zh-CN" altLang="en-US" dirty="0"/>
              <a:t>（反汇编）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84" y="1549398"/>
            <a:ext cx="8012516" cy="530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49240" y="1664804"/>
            <a:ext cx="3645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;</a:t>
            </a:r>
            <a:r>
              <a:rPr lang="zh-CN" altLang="en-US" sz="1600" b="0" dirty="0"/>
              <a:t>完整段的</a:t>
            </a:r>
            <a:r>
              <a:rPr lang="en-US" altLang="zh-CN" sz="1600" b="0" dirty="0"/>
              <a:t>Hello World</a:t>
            </a:r>
            <a:r>
              <a:rPr lang="zh-CN" altLang="en-US" sz="1600" b="0" dirty="0"/>
              <a:t>程序</a:t>
            </a:r>
          </a:p>
          <a:p>
            <a:r>
              <a:rPr lang="en-US" altLang="zh-CN" sz="1600" b="0" dirty="0"/>
              <a:t>DATAS  SEGMENT</a:t>
            </a:r>
          </a:p>
          <a:p>
            <a:r>
              <a:rPr lang="en-US" altLang="zh-CN" sz="1600" b="0" dirty="0"/>
              <a:t>     STRING  DB  'Hello World!',13,10,'$'</a:t>
            </a:r>
          </a:p>
          <a:p>
            <a:r>
              <a:rPr lang="en-US" altLang="zh-CN" sz="1600" b="0" dirty="0"/>
              <a:t>DATAS  ENDS</a:t>
            </a:r>
          </a:p>
          <a:p>
            <a:endParaRPr lang="en-US" altLang="zh-CN" sz="1600" b="0" dirty="0"/>
          </a:p>
          <a:p>
            <a:r>
              <a:rPr lang="en-US" altLang="zh-CN" sz="1600" b="0" dirty="0"/>
              <a:t>CODES  SEGMENT</a:t>
            </a:r>
          </a:p>
          <a:p>
            <a:r>
              <a:rPr lang="en-US" altLang="zh-CN" sz="1600" b="0" dirty="0"/>
              <a:t>     ASSUME    CS: CODES, DS: DATAS</a:t>
            </a:r>
          </a:p>
          <a:p>
            <a:r>
              <a:rPr lang="en-US" altLang="zh-CN" sz="1600" b="0" dirty="0"/>
              <a:t>START:</a:t>
            </a:r>
          </a:p>
          <a:p>
            <a:r>
              <a:rPr lang="en-US" altLang="zh-CN" sz="1600" b="0" dirty="0"/>
              <a:t>     MOV  AX, DATAS</a:t>
            </a:r>
          </a:p>
          <a:p>
            <a:r>
              <a:rPr lang="en-US" altLang="zh-CN" sz="1600" b="0" dirty="0"/>
              <a:t>     MOV  DS, AX</a:t>
            </a:r>
          </a:p>
          <a:p>
            <a:r>
              <a:rPr lang="en-US" altLang="zh-CN" sz="1600" b="0" dirty="0"/>
              <a:t>     LEA  DX, STRING</a:t>
            </a:r>
          </a:p>
          <a:p>
            <a:r>
              <a:rPr lang="en-US" altLang="zh-CN" sz="1600" b="0" dirty="0"/>
              <a:t>     MOV  AH, 9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   </a:t>
            </a:r>
          </a:p>
          <a:p>
            <a:r>
              <a:rPr lang="en-US" altLang="zh-CN" sz="1600" b="0" dirty="0"/>
              <a:t>     MOV  AH, 4CH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CODES  ENDS</a:t>
            </a:r>
          </a:p>
          <a:p>
            <a:r>
              <a:rPr lang="en-US" altLang="zh-CN" sz="1600" b="0" dirty="0"/>
              <a:t>    END   START</a:t>
            </a: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r>
              <a:rPr lang="en-US" altLang="zh-CN" dirty="0"/>
              <a:t>t</a:t>
            </a:r>
            <a:r>
              <a:rPr lang="zh-CN" altLang="en-US" dirty="0"/>
              <a:t>（单步执行）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946408"/>
            <a:ext cx="7413290" cy="491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27" y="12700"/>
            <a:ext cx="3887718" cy="1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4150" y="258763"/>
            <a:ext cx="3265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使用</a:t>
            </a:r>
            <a:r>
              <a:rPr lang="en-US" altLang="zh-CN" sz="2800"/>
              <a:t>T</a:t>
            </a:r>
            <a:r>
              <a:rPr lang="zh-CN" altLang="en-US" sz="2800"/>
              <a:t>命令跟踪执行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862013"/>
            <a:ext cx="8648700" cy="44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465388" y="1328738"/>
            <a:ext cx="5910262" cy="477837"/>
          </a:xfrm>
          <a:prstGeom prst="wedgeRoundRectCallout">
            <a:avLst>
              <a:gd name="adj1" fmla="val -62759"/>
              <a:gd name="adj2" fmla="val 80231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</a:rPr>
              <a:t>第一个</a:t>
            </a:r>
            <a:r>
              <a:rPr lang="en-US" altLang="zh-CN" sz="2400">
                <a:solidFill>
                  <a:srgbClr val="FFFF00"/>
                </a:solidFill>
              </a:rPr>
              <a:t>T</a:t>
            </a:r>
            <a:r>
              <a:rPr lang="zh-CN" altLang="en-US" sz="2400">
                <a:solidFill>
                  <a:srgbClr val="FFFF00"/>
                </a:solidFill>
              </a:rPr>
              <a:t>命令要带上程序首地址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978400" y="2533650"/>
            <a:ext cx="3713163" cy="398463"/>
          </a:xfrm>
          <a:prstGeom prst="wedgeRoundRectCallout">
            <a:avLst>
              <a:gd name="adj1" fmla="val -170093"/>
              <a:gd name="adj2" fmla="val 13745"/>
              <a:gd name="adj3" fmla="val 16667"/>
            </a:avLst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</a:rPr>
              <a:t>后面的</a:t>
            </a:r>
            <a:r>
              <a:rPr lang="en-US" altLang="zh-CN" sz="2400">
                <a:solidFill>
                  <a:srgbClr val="FFFF00"/>
                </a:solidFill>
              </a:rPr>
              <a:t>T</a:t>
            </a:r>
            <a:r>
              <a:rPr lang="zh-CN" altLang="en-US" sz="2400">
                <a:solidFill>
                  <a:srgbClr val="FFFF00"/>
                </a:solidFill>
              </a:rPr>
              <a:t>命令无需地址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106988" y="3355975"/>
            <a:ext cx="2565400" cy="0"/>
          </a:xfrm>
          <a:prstGeom prst="line">
            <a:avLst/>
          </a:prstGeom>
          <a:noFill/>
          <a:ln w="127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861050" y="3332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标志位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200025" y="4549775"/>
            <a:ext cx="7672388" cy="3571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6067425" y="5610225"/>
            <a:ext cx="2887663" cy="879475"/>
          </a:xfrm>
          <a:prstGeom prst="wedgeRoundRectCallout">
            <a:avLst>
              <a:gd name="adj1" fmla="val -84963"/>
              <a:gd name="adj2" fmla="val -122565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当前指令执行后的各寄存器的结果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3446463" y="5356225"/>
            <a:ext cx="2409825" cy="1314450"/>
          </a:xfrm>
          <a:prstGeom prst="wedgeRoundRectCallout">
            <a:avLst>
              <a:gd name="adj1" fmla="val -29315"/>
              <a:gd name="adj2" fmla="val -67269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这是还未执行的下一条指令的反汇编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754313" y="5118100"/>
            <a:ext cx="211931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34950" y="5119688"/>
            <a:ext cx="1528763" cy="1111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269875" y="5334000"/>
            <a:ext cx="2755900" cy="1314450"/>
          </a:xfrm>
          <a:prstGeom prst="wedgeRoundRectCallout">
            <a:avLst>
              <a:gd name="adj1" fmla="val -3227"/>
              <a:gd name="adj2" fmla="val -63889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这是还未执行的下一条指令的地址和指令码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7564" y="1052736"/>
            <a:ext cx="6300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中标志位状态符号的含义。</a:t>
            </a:r>
          </a:p>
        </p:txBody>
      </p:sp>
      <p:graphicFrame>
        <p:nvGraphicFramePr>
          <p:cNvPr id="30725" name="Group 5"/>
          <p:cNvGraphicFramePr>
            <a:graphicFrameLocks noGrp="1"/>
          </p:cNvGraphicFramePr>
          <p:nvPr/>
        </p:nvGraphicFramePr>
        <p:xfrm>
          <a:off x="1583668" y="1700808"/>
          <a:ext cx="6096000" cy="3523933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溢出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方向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零位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辅助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奇偶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459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r>
              <a:rPr lang="en-US" altLang="zh-CN" dirty="0"/>
              <a:t>a</a:t>
            </a:r>
            <a:r>
              <a:rPr lang="zh-CN" altLang="en-US" dirty="0"/>
              <a:t>（逐行编辑）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77007"/>
            <a:ext cx="7488832" cy="496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591554"/>
            <a:ext cx="7466874" cy="494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8162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其它常用</a:t>
            </a:r>
            <a:r>
              <a:rPr lang="en-US" altLang="zh-CN" dirty="0"/>
              <a:t>Debug</a:t>
            </a:r>
            <a:r>
              <a:rPr lang="zh-CN" altLang="en-US" dirty="0"/>
              <a:t>命令：</a:t>
            </a:r>
            <a:endParaRPr lang="en-US" altLang="zh-CN" dirty="0"/>
          </a:p>
          <a:p>
            <a:r>
              <a:rPr lang="en-US" altLang="zh-CN" dirty="0"/>
              <a:t>	g</a:t>
            </a:r>
            <a:r>
              <a:rPr lang="zh-CN" altLang="en-US" dirty="0"/>
              <a:t>（执行程序）</a:t>
            </a:r>
            <a:endParaRPr lang="en-US" altLang="zh-CN" dirty="0"/>
          </a:p>
          <a:p>
            <a:r>
              <a:rPr lang="en-US" altLang="zh-CN" dirty="0"/>
              <a:t>	q</a:t>
            </a:r>
            <a:r>
              <a:rPr lang="zh-CN" altLang="en-US" dirty="0"/>
              <a:t>（退出调试程序）</a:t>
            </a:r>
            <a:endParaRPr lang="en-US" altLang="zh-CN" dirty="0"/>
          </a:p>
          <a:p>
            <a:r>
              <a:rPr lang="en-US" altLang="zh-CN" dirty="0"/>
              <a:t>	d</a:t>
            </a:r>
            <a:r>
              <a:rPr lang="zh-CN" altLang="en-US" dirty="0"/>
              <a:t>（显示指定内存单元的内容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格式：</a:t>
            </a:r>
            <a:r>
              <a:rPr lang="en-US" altLang="zh-CN" dirty="0"/>
              <a:t>d [range]</a:t>
            </a:r>
            <a:r>
              <a:rPr lang="zh-CN" altLang="en-US" dirty="0"/>
              <a:t>或 </a:t>
            </a:r>
            <a:r>
              <a:rPr lang="en-US" altLang="zh-CN" dirty="0"/>
              <a:t>d [address]</a:t>
            </a:r>
            <a:r>
              <a:rPr lang="zh-CN" altLang="en-US" dirty="0"/>
              <a:t>，例：</a:t>
            </a:r>
            <a:endParaRPr lang="en-US" altLang="zh-CN" dirty="0"/>
          </a:p>
          <a:p>
            <a:r>
              <a:rPr lang="en-US" altLang="zh-CN" dirty="0"/>
              <a:t>		d  0200 027F</a:t>
            </a:r>
            <a:r>
              <a:rPr lang="zh-CN" altLang="en-US" dirty="0"/>
              <a:t>，</a:t>
            </a:r>
            <a:r>
              <a:rPr lang="en-US" altLang="zh-CN" dirty="0"/>
              <a:t>d  </a:t>
            </a:r>
            <a:r>
              <a:rPr lang="en-US" altLang="zh-CN" dirty="0" smtClean="0"/>
              <a:t>DS:2050</a:t>
            </a:r>
          </a:p>
          <a:p>
            <a:r>
              <a:rPr lang="en-US" altLang="zh-CN" dirty="0" smtClean="0"/>
              <a:t>	e</a:t>
            </a:r>
            <a:r>
              <a:rPr lang="zh-CN" altLang="en-US" dirty="0" smtClean="0"/>
              <a:t>（</a:t>
            </a:r>
            <a:r>
              <a:rPr lang="zh-CN" altLang="en-US" dirty="0"/>
              <a:t>修改</a:t>
            </a:r>
            <a:r>
              <a:rPr lang="zh-CN" altLang="en-US" dirty="0" smtClean="0"/>
              <a:t>指定</a:t>
            </a:r>
            <a:r>
              <a:rPr lang="zh-CN" altLang="en-US" dirty="0"/>
              <a:t>内存单元的内容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 ds: 2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285" y="59055"/>
            <a:ext cx="763143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b="0"/>
              <a:t>DATAS SEGMENT</a:t>
            </a:r>
          </a:p>
          <a:p>
            <a:r>
              <a:rPr lang="zh-CN" altLang="en-US" sz="1800" b="0"/>
              <a:t>    ;此处输入数据段代码</a:t>
            </a:r>
          </a:p>
          <a:p>
            <a:r>
              <a:rPr lang="zh-CN" altLang="en-US" sz="1800" b="0"/>
              <a:t>    s1 DB 'Hello World!', '$'  </a:t>
            </a:r>
          </a:p>
          <a:p>
            <a:r>
              <a:rPr lang="zh-CN" altLang="en-US" sz="1800" b="0"/>
              <a:t>DATAS ENDS</a:t>
            </a:r>
          </a:p>
          <a:p>
            <a:endParaRPr lang="zh-CN" altLang="en-US" sz="1800" b="0"/>
          </a:p>
          <a:p>
            <a:r>
              <a:rPr lang="zh-CN" altLang="en-US" sz="1800" b="0"/>
              <a:t>STACKS SEGMENT</a:t>
            </a:r>
          </a:p>
          <a:p>
            <a:r>
              <a:rPr lang="zh-CN" altLang="en-US" sz="1800" b="0"/>
              <a:t>    ;此处输入堆栈段代码</a:t>
            </a:r>
          </a:p>
          <a:p>
            <a:r>
              <a:rPr lang="zh-CN" altLang="en-US" sz="1800" b="0"/>
              <a:t>    DB 64 DUP(?)</a:t>
            </a:r>
          </a:p>
          <a:p>
            <a:r>
              <a:rPr lang="zh-CN" altLang="en-US" sz="1800" b="0"/>
              <a:t>STACKS ENDS</a:t>
            </a:r>
          </a:p>
          <a:p>
            <a:endParaRPr lang="zh-CN" altLang="en-US" sz="1800" b="0"/>
          </a:p>
          <a:p>
            <a:r>
              <a:rPr lang="zh-CN" altLang="en-US" sz="1800" b="0"/>
              <a:t>CODES SEGMENT</a:t>
            </a:r>
          </a:p>
          <a:p>
            <a:r>
              <a:rPr lang="zh-CN" altLang="en-US" sz="1800" b="0"/>
              <a:t>    ASSUME CS:CODES,DS:DATAS,SS:STACKS</a:t>
            </a:r>
          </a:p>
          <a:p>
            <a:r>
              <a:rPr lang="zh-CN" altLang="en-US" sz="1800" b="0"/>
              <a:t>START:</a:t>
            </a:r>
          </a:p>
          <a:p>
            <a:r>
              <a:rPr lang="zh-CN" altLang="en-US" sz="1800" b="0"/>
              <a:t>    MOV AX,DATAS</a:t>
            </a:r>
          </a:p>
          <a:p>
            <a:r>
              <a:rPr lang="zh-CN" altLang="en-US" sz="1800" b="0"/>
              <a:t>    MOV DS,AX</a:t>
            </a:r>
          </a:p>
          <a:p>
            <a:r>
              <a:rPr lang="zh-CN" altLang="en-US" sz="1800" b="0"/>
              <a:t>    ;此处输入代码段代码</a:t>
            </a:r>
          </a:p>
          <a:p>
            <a:r>
              <a:rPr lang="zh-CN" altLang="en-US" sz="1800" b="0"/>
              <a:t>    mov ah, 09</a:t>
            </a:r>
          </a:p>
          <a:p>
            <a:r>
              <a:rPr lang="zh-CN" altLang="en-US" sz="1800" b="0"/>
              <a:t>    MOV DX, OFFSET s1</a:t>
            </a:r>
          </a:p>
          <a:p>
            <a:r>
              <a:rPr lang="zh-CN" altLang="en-US" sz="1800" b="0">
                <a:solidFill>
                  <a:srgbClr val="FF0000"/>
                </a:solidFill>
              </a:rPr>
              <a:t>    </a:t>
            </a:r>
            <a:r>
              <a:rPr lang="en-US" altLang="zh-CN" sz="1800" b="0">
                <a:solidFill>
                  <a:srgbClr val="FF0000"/>
                </a:solidFill>
              </a:rPr>
              <a:t>INT</a:t>
            </a:r>
            <a:r>
              <a:rPr lang="zh-CN" altLang="en-US" sz="1800" b="0">
                <a:solidFill>
                  <a:srgbClr val="FF0000"/>
                </a:solidFill>
              </a:rPr>
              <a:t> 3</a:t>
            </a:r>
          </a:p>
          <a:p>
            <a:r>
              <a:rPr lang="zh-CN" altLang="en-US" sz="1800" b="0"/>
              <a:t>    INT 21H</a:t>
            </a:r>
          </a:p>
          <a:p>
            <a:r>
              <a:rPr lang="zh-CN" altLang="en-US" sz="1800" b="0"/>
              <a:t>    MOV AH,4CH</a:t>
            </a:r>
          </a:p>
          <a:p>
            <a:r>
              <a:rPr lang="zh-CN" altLang="en-US" sz="1800" b="0"/>
              <a:t>    INT 21H</a:t>
            </a:r>
          </a:p>
          <a:p>
            <a:r>
              <a:rPr lang="zh-CN" altLang="en-US" sz="1800" b="0"/>
              <a:t>CODES ENDS</a:t>
            </a:r>
          </a:p>
          <a:p>
            <a:r>
              <a:rPr lang="zh-CN" altLang="en-US" sz="1800" b="0"/>
              <a:t>    END START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21485" y="4923790"/>
            <a:ext cx="6216015" cy="459740"/>
            <a:chOff x="2711" y="7754"/>
            <a:chExt cx="9789" cy="724"/>
          </a:xfrm>
        </p:grpSpPr>
        <p:sp>
          <p:nvSpPr>
            <p:cNvPr id="3" name="文本框 2"/>
            <p:cNvSpPr txBox="1"/>
            <p:nvPr/>
          </p:nvSpPr>
          <p:spPr>
            <a:xfrm>
              <a:off x="9320" y="7754"/>
              <a:ext cx="318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设置</a:t>
              </a:r>
              <a:r>
                <a:rPr lang="zh-CN" altLang="en-US"/>
                <a:t>断点中断</a:t>
              </a:r>
            </a:p>
          </p:txBody>
        </p:sp>
        <p:cxnSp>
          <p:nvCxnSpPr>
            <p:cNvPr id="4" name="直接箭头连接符 3"/>
            <p:cNvCxnSpPr>
              <a:stCxn id="3" idx="1"/>
            </p:cNvCxnSpPr>
            <p:nvPr/>
          </p:nvCxnSpPr>
          <p:spPr>
            <a:xfrm flipH="1">
              <a:off x="2711" y="8117"/>
              <a:ext cx="6609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arrow" w="lg" len="lg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2085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；设置段寄存器</a:t>
            </a:r>
            <a:r>
              <a:rPr lang="en-US" altLang="zh-CN" sz="2000" b="0" dirty="0">
                <a:effectLst/>
              </a:rPr>
              <a:t>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		mov	ax</a:t>
            </a:r>
            <a:r>
              <a:rPr lang="zh-CN" altLang="en-US" sz="2000" b="0" dirty="0">
                <a:effectLst/>
              </a:rPr>
              <a:t>，</a:t>
            </a:r>
            <a:r>
              <a:rPr lang="en-US" altLang="zh-CN" sz="2000" b="0" dirty="0">
                <a:effectLst/>
              </a:rPr>
              <a:t>datareg	</a:t>
            </a:r>
            <a:r>
              <a:rPr lang="zh-CN" altLang="en-US" sz="2000" b="0" dirty="0">
                <a:effectLst/>
              </a:rPr>
              <a:t>；数据段地址送</a:t>
            </a:r>
            <a:r>
              <a:rPr lang="en-US" altLang="zh-CN" sz="2000" b="0" dirty="0">
                <a:effectLst/>
              </a:rPr>
              <a:t>ax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		mov	ds</a:t>
            </a:r>
            <a:r>
              <a:rPr lang="zh-CN" altLang="en-US" sz="2000" b="0" dirty="0">
                <a:effectLst/>
              </a:rPr>
              <a:t>，</a:t>
            </a:r>
            <a:r>
              <a:rPr lang="en-US" altLang="zh-CN" sz="2000" b="0" dirty="0">
                <a:effectLst/>
              </a:rPr>
              <a:t>ax		</a:t>
            </a:r>
            <a:r>
              <a:rPr lang="zh-CN" altLang="en-US" sz="2000" b="0" dirty="0">
                <a:effectLst/>
              </a:rPr>
              <a:t>；存入</a:t>
            </a:r>
            <a:r>
              <a:rPr lang="en-US" altLang="zh-CN" sz="2000" b="0" dirty="0">
                <a:effectLst/>
              </a:rPr>
              <a:t>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；这里是编写的主程序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</a:t>
            </a:r>
            <a:r>
              <a:rPr lang="en-US" altLang="zh-CN" sz="2000" b="0" dirty="0">
                <a:effectLst/>
              </a:rPr>
              <a:t>ret			</a:t>
            </a:r>
            <a:r>
              <a:rPr lang="zh-CN" altLang="en-US" sz="2000" b="0" dirty="0">
                <a:effectLst/>
              </a:rPr>
              <a:t>；返回</a:t>
            </a:r>
            <a:r>
              <a:rPr lang="en-US" altLang="zh-CN" sz="2000" b="0" dirty="0">
                <a:effectLst/>
              </a:rPr>
              <a:t>DOS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main	endp			</a:t>
            </a:r>
            <a:r>
              <a:rPr lang="zh-CN" altLang="en-US" sz="2000" b="0" dirty="0">
                <a:effectLst/>
              </a:rPr>
              <a:t>；主程序结束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sub1		proc	near	</a:t>
            </a:r>
            <a:r>
              <a:rPr lang="zh-CN" altLang="en-US" sz="2000" b="0" dirty="0">
                <a:effectLst/>
              </a:rPr>
              <a:t>；定义子程序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；子程序内容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sub1		endp		</a:t>
            </a:r>
            <a:r>
              <a:rPr lang="zh-CN" altLang="en-US" sz="2000" b="0" dirty="0">
                <a:effectLst/>
              </a:rPr>
              <a:t>；子程序结束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</a:t>
            </a:r>
            <a:r>
              <a:rPr lang="en-US" altLang="zh-CN" sz="2000" b="0" dirty="0">
                <a:effectLst/>
              </a:rPr>
              <a:t>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effectLst/>
              </a:rPr>
              <a:t>prognam	ends		</a:t>
            </a:r>
            <a:r>
              <a:rPr lang="zh-CN" altLang="en-US" sz="2000" b="0" dirty="0">
                <a:effectLst/>
              </a:rPr>
              <a:t>；代码段结束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；*******************************************************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0" dirty="0">
                <a:effectLst/>
              </a:rPr>
              <a:t>			</a:t>
            </a:r>
            <a:r>
              <a:rPr lang="en-US" altLang="zh-CN" sz="2000" b="0" dirty="0">
                <a:effectLst/>
              </a:rPr>
              <a:t>end	start	</a:t>
            </a:r>
            <a:r>
              <a:rPr lang="zh-CN" altLang="en-US" sz="2000" b="0" dirty="0">
                <a:effectLst/>
              </a:rPr>
              <a:t>；源程序结束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492274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1264285"/>
            <a:ext cx="6152515" cy="40760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0" y="2376805"/>
            <a:ext cx="6152515" cy="407606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1267522"/>
            <a:ext cx="24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上机过程总结：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168860"/>
            <a:ext cx="359865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MASM5.0+DosBox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EDIT.COM, MASM.EXE, LINK.EXE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26195"/>
            <a:ext cx="359865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MASM for Windows </a:t>
            </a:r>
            <a:r>
              <a:rPr lang="zh-CN" altLang="en-US" dirty="0"/>
              <a:t>集成实验环境</a:t>
            </a:r>
            <a:r>
              <a:rPr lang="en-US" altLang="zh-CN" dirty="0"/>
              <a:t>(</a:t>
            </a:r>
            <a:r>
              <a:rPr lang="zh-CN" altLang="en-US" dirty="0"/>
              <a:t>内嵌</a:t>
            </a:r>
            <a:r>
              <a:rPr lang="en-US" altLang="zh-CN" dirty="0" err="1"/>
              <a:t>DosBox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4661" y="3320987"/>
            <a:ext cx="93610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调试工具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8887" y="3505653"/>
            <a:ext cx="12795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 bwMode="auto">
          <a:xfrm>
            <a:off x="4372603" y="2759732"/>
            <a:ext cx="468052" cy="1953508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 bwMode="auto">
          <a:xfrm>
            <a:off x="5830765" y="3736486"/>
            <a:ext cx="109812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2" name="椭圆形标注 11"/>
          <p:cNvSpPr/>
          <p:nvPr/>
        </p:nvSpPr>
        <p:spPr bwMode="auto">
          <a:xfrm>
            <a:off x="4858658" y="5517232"/>
            <a:ext cx="3313742" cy="1044116"/>
          </a:xfrm>
          <a:prstGeom prst="wedgeEllipseCallout">
            <a:avLst>
              <a:gd name="adj1" fmla="val -63374"/>
              <a:gd name="adj2" fmla="val -120559"/>
            </a:avLst>
          </a:prstGeom>
          <a:solidFill>
            <a:schemeClr val="bg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MASM for Windows </a:t>
            </a:r>
            <a:r>
              <a:rPr lang="zh-CN" altLang="en-US" dirty="0">
                <a:solidFill>
                  <a:srgbClr val="FF0000"/>
                </a:solidFill>
              </a:rPr>
              <a:t>为主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7420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1820" y="2636912"/>
            <a:ext cx="4432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47734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15616" y="1004886"/>
            <a:ext cx="6975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第一个完整的</a:t>
            </a:r>
            <a:r>
              <a:rPr lang="zh-CN" altLang="en-US" b="1" dirty="0">
                <a:solidFill>
                  <a:srgbClr val="800000"/>
                </a:solidFill>
              </a:rPr>
              <a:t>汇编程序：</a:t>
            </a:r>
            <a:r>
              <a:rPr lang="en-US" altLang="zh-CN" b="1" dirty="0">
                <a:solidFill>
                  <a:srgbClr val="800000"/>
                </a:solidFill>
              </a:rPr>
              <a:t>Hello World</a:t>
            </a:r>
            <a:r>
              <a:rPr lang="zh-CN" altLang="en-US" dirty="0">
                <a:solidFill>
                  <a:srgbClr val="800000"/>
                </a:solidFill>
              </a:rPr>
              <a:t>！</a:t>
            </a:r>
            <a:endParaRPr lang="zh-CN" altLang="en-US" b="1" dirty="0">
              <a:solidFill>
                <a:srgbClr val="8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8528" y="1523999"/>
            <a:ext cx="3645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;</a:t>
            </a:r>
            <a:r>
              <a:rPr lang="zh-CN" altLang="en-US" sz="1600" b="0" dirty="0"/>
              <a:t>完整段的</a:t>
            </a:r>
            <a:r>
              <a:rPr lang="en-US" altLang="zh-CN" sz="1600" b="0" dirty="0"/>
              <a:t>Hello World</a:t>
            </a:r>
            <a:r>
              <a:rPr lang="zh-CN" altLang="en-US" sz="1600" b="0" dirty="0"/>
              <a:t>程序</a:t>
            </a:r>
          </a:p>
          <a:p>
            <a:r>
              <a:rPr lang="en-US" altLang="zh-CN" sz="1600" b="0" dirty="0"/>
              <a:t>DATAS  SEGMENT</a:t>
            </a:r>
          </a:p>
          <a:p>
            <a:r>
              <a:rPr lang="en-US" altLang="zh-CN" sz="1600" b="0" dirty="0"/>
              <a:t>     STRING  DB  'Hello World!',13,10,'$'</a:t>
            </a:r>
          </a:p>
          <a:p>
            <a:r>
              <a:rPr lang="en-US" altLang="zh-CN" sz="1600" b="0" dirty="0"/>
              <a:t>DATAS  ENDS</a:t>
            </a:r>
          </a:p>
          <a:p>
            <a:endParaRPr lang="en-US" altLang="zh-CN" sz="1600" b="0" dirty="0"/>
          </a:p>
          <a:p>
            <a:r>
              <a:rPr lang="en-US" altLang="zh-CN" sz="1600" b="0" dirty="0"/>
              <a:t>CODES  SEGMENT</a:t>
            </a:r>
          </a:p>
          <a:p>
            <a:r>
              <a:rPr lang="en-US" altLang="zh-CN" sz="1600" b="0" dirty="0"/>
              <a:t>     ASSUME    CS: CODES, DS: DATAS</a:t>
            </a:r>
          </a:p>
          <a:p>
            <a:r>
              <a:rPr lang="en-US" altLang="zh-CN" sz="1600" b="0" dirty="0"/>
              <a:t>START:</a:t>
            </a:r>
          </a:p>
          <a:p>
            <a:r>
              <a:rPr lang="en-US" altLang="zh-CN" sz="1600" b="0" dirty="0"/>
              <a:t>     MOV  AX, DATAS</a:t>
            </a:r>
          </a:p>
          <a:p>
            <a:r>
              <a:rPr lang="en-US" altLang="zh-CN" sz="1600" b="0" dirty="0"/>
              <a:t>     MOV  DS, AX</a:t>
            </a:r>
          </a:p>
          <a:p>
            <a:r>
              <a:rPr lang="en-US" altLang="zh-CN" sz="1600" b="0" dirty="0"/>
              <a:t>     LEA  DX, STRING</a:t>
            </a:r>
          </a:p>
          <a:p>
            <a:r>
              <a:rPr lang="en-US" altLang="zh-CN" sz="1600" b="0" dirty="0"/>
              <a:t>     MOV  AH, 9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   </a:t>
            </a:r>
          </a:p>
          <a:p>
            <a:r>
              <a:rPr lang="en-US" altLang="zh-CN" sz="1600" b="0" dirty="0"/>
              <a:t>     MOV  AH, 4CH</a:t>
            </a:r>
          </a:p>
          <a:p>
            <a:r>
              <a:rPr lang="en-US" altLang="zh-CN" sz="1600" b="0" dirty="0"/>
              <a:t>     INT  21H</a:t>
            </a:r>
          </a:p>
          <a:p>
            <a:r>
              <a:rPr lang="en-US" altLang="zh-CN" sz="1600" b="0" dirty="0"/>
              <a:t>CODES  ENDS</a:t>
            </a:r>
          </a:p>
          <a:p>
            <a:r>
              <a:rPr lang="en-US" altLang="zh-CN" sz="1600" b="0" dirty="0"/>
              <a:t>    END   START</a:t>
            </a:r>
            <a:endParaRPr lang="zh-CN" altLang="en-US" sz="1600" b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>
                <a:ea typeface="宋体" panose="02010600030101010101" pitchFamily="2" charset="-122"/>
              </a:rPr>
              <a:t>汇编语言程序的上机过程</a:t>
            </a:r>
            <a:endParaRPr lang="zh-CN" altLang="en-US" sz="26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44"/>
          <p:cNvGrpSpPr/>
          <p:nvPr/>
        </p:nvGrpSpPr>
        <p:grpSpPr bwMode="auto">
          <a:xfrm>
            <a:off x="736600" y="1016732"/>
            <a:ext cx="7669213" cy="5741987"/>
            <a:chOff x="769" y="468"/>
            <a:chExt cx="4831" cy="3617"/>
          </a:xfrm>
        </p:grpSpPr>
        <p:grpSp>
          <p:nvGrpSpPr>
            <p:cNvPr id="3077" name="Group 5"/>
            <p:cNvGrpSpPr/>
            <p:nvPr/>
          </p:nvGrpSpPr>
          <p:grpSpPr bwMode="auto">
            <a:xfrm>
              <a:off x="785" y="468"/>
              <a:ext cx="3586" cy="480"/>
              <a:chOff x="1109" y="624"/>
              <a:chExt cx="3586" cy="480"/>
            </a:xfrm>
          </p:grpSpPr>
          <p:sp>
            <p:nvSpPr>
              <p:cNvPr id="3112" name="Text Box 6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编辑</a:t>
                </a:r>
              </a:p>
            </p:txBody>
          </p:sp>
          <p:sp>
            <p:nvSpPr>
              <p:cNvPr id="3113" name="Line 7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AutoShape 8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kumimoji="1"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文本编辑器，如 </a:t>
                </a:r>
                <a:r>
                  <a:rPr kumimoji="1"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edit.com</a:t>
                </a:r>
              </a:p>
            </p:txBody>
          </p:sp>
        </p:grpSp>
        <p:sp>
          <p:nvSpPr>
            <p:cNvPr id="3078" name="AutoShape 9"/>
            <p:cNvSpPr>
              <a:spLocks noChangeArrowheads="1"/>
            </p:cNvSpPr>
            <p:nvPr/>
          </p:nvSpPr>
          <p:spPr bwMode="auto">
            <a:xfrm>
              <a:off x="2781" y="942"/>
              <a:ext cx="2446" cy="410"/>
            </a:xfrm>
            <a:prstGeom prst="flowChartPreparation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" name="Text Box 10"/>
            <p:cNvSpPr txBox="1">
              <a:spLocks noChangeArrowheads="1"/>
            </p:cNvSpPr>
            <p:nvPr/>
          </p:nvSpPr>
          <p:spPr bwMode="auto">
            <a:xfrm>
              <a:off x="2997" y="1001"/>
              <a:ext cx="2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</a:rPr>
                <a:t>源程序：文件名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.asm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80" name="Group 11"/>
            <p:cNvGrpSpPr/>
            <p:nvPr/>
          </p:nvGrpSpPr>
          <p:grpSpPr bwMode="auto">
            <a:xfrm>
              <a:off x="785" y="1356"/>
              <a:ext cx="3586" cy="480"/>
              <a:chOff x="1109" y="624"/>
              <a:chExt cx="3586" cy="480"/>
            </a:xfrm>
          </p:grpSpPr>
          <p:sp>
            <p:nvSpPr>
              <p:cNvPr id="3109" name="Text Box 12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汇编</a:t>
                </a:r>
              </a:p>
            </p:txBody>
          </p:sp>
          <p:sp>
            <p:nvSpPr>
              <p:cNvPr id="3110" name="Line 13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AutoShape 14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汇编程序，如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ML.EXE</a:t>
                </a:r>
              </a:p>
            </p:txBody>
          </p:sp>
        </p:grpSp>
        <p:sp>
          <p:nvSpPr>
            <p:cNvPr id="3081" name="AutoShape 15"/>
            <p:cNvSpPr>
              <a:spLocks noChangeArrowheads="1"/>
            </p:cNvSpPr>
            <p:nvPr/>
          </p:nvSpPr>
          <p:spPr bwMode="auto">
            <a:xfrm>
              <a:off x="2781" y="1830"/>
              <a:ext cx="2446" cy="410"/>
            </a:xfrm>
            <a:prstGeom prst="flowChartPreparation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2" name="Text Box 16"/>
            <p:cNvSpPr txBox="1">
              <a:spLocks noChangeArrowheads="1"/>
            </p:cNvSpPr>
            <p:nvPr/>
          </p:nvSpPr>
          <p:spPr bwMode="auto">
            <a:xfrm>
              <a:off x="2950" y="1891"/>
              <a:ext cx="2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</a:rPr>
                <a:t>目标模块：文件名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.obj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83" name="Group 17"/>
            <p:cNvGrpSpPr/>
            <p:nvPr/>
          </p:nvGrpSpPr>
          <p:grpSpPr bwMode="auto">
            <a:xfrm>
              <a:off x="785" y="2244"/>
              <a:ext cx="3586" cy="480"/>
              <a:chOff x="1109" y="624"/>
              <a:chExt cx="3586" cy="480"/>
            </a:xfrm>
          </p:grpSpPr>
          <p:sp>
            <p:nvSpPr>
              <p:cNvPr id="3106" name="Text Box 18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连接</a:t>
                </a:r>
              </a:p>
            </p:txBody>
          </p:sp>
          <p:sp>
            <p:nvSpPr>
              <p:cNvPr id="3107" name="Line 19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AutoShape 20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连接程序，如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LINK.EXE</a:t>
                </a:r>
              </a:p>
            </p:txBody>
          </p:sp>
        </p:grpSp>
        <p:sp>
          <p:nvSpPr>
            <p:cNvPr id="3084" name="AutoShape 21"/>
            <p:cNvSpPr>
              <a:spLocks noChangeArrowheads="1"/>
            </p:cNvSpPr>
            <p:nvPr/>
          </p:nvSpPr>
          <p:spPr bwMode="auto">
            <a:xfrm>
              <a:off x="2781" y="2718"/>
              <a:ext cx="2446" cy="410"/>
            </a:xfrm>
            <a:prstGeom prst="flowChartPreparation">
              <a:avLst/>
            </a:prstGeom>
            <a:noFill/>
            <a:ln w="9525">
              <a:solidFill>
                <a:srgbClr val="FF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5" name="Text Box 22"/>
            <p:cNvSpPr txBox="1">
              <a:spLocks noChangeArrowheads="1"/>
            </p:cNvSpPr>
            <p:nvPr/>
          </p:nvSpPr>
          <p:spPr bwMode="auto">
            <a:xfrm>
              <a:off x="2862" y="2779"/>
              <a:ext cx="2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</a:rPr>
                <a:t>可执行文件：文件名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.exe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86" name="Group 23"/>
            <p:cNvGrpSpPr/>
            <p:nvPr/>
          </p:nvGrpSpPr>
          <p:grpSpPr bwMode="auto">
            <a:xfrm>
              <a:off x="769" y="3134"/>
              <a:ext cx="3586" cy="480"/>
              <a:chOff x="1109" y="624"/>
              <a:chExt cx="3586" cy="480"/>
            </a:xfrm>
          </p:grpSpPr>
          <p:sp>
            <p:nvSpPr>
              <p:cNvPr id="3103" name="Text Box 24"/>
              <p:cNvSpPr txBox="1">
                <a:spLocks noChangeArrowheads="1"/>
              </p:cNvSpPr>
              <p:nvPr/>
            </p:nvSpPr>
            <p:spPr bwMode="auto">
              <a:xfrm>
                <a:off x="4349" y="648"/>
                <a:ext cx="346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调试</a:t>
                </a:r>
              </a:p>
            </p:txBody>
          </p:sp>
          <p:sp>
            <p:nvSpPr>
              <p:cNvPr id="3104" name="Line 25"/>
              <p:cNvSpPr>
                <a:spLocks noChangeShapeType="1"/>
              </p:cNvSpPr>
              <p:nvPr/>
            </p:nvSpPr>
            <p:spPr bwMode="auto">
              <a:xfrm>
                <a:off x="4337" y="62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AutoShape 26"/>
              <p:cNvSpPr/>
              <p:nvPr/>
            </p:nvSpPr>
            <p:spPr bwMode="auto">
              <a:xfrm>
                <a:off x="1109" y="766"/>
                <a:ext cx="2578" cy="294"/>
              </a:xfrm>
              <a:prstGeom prst="accentCallout1">
                <a:avLst>
                  <a:gd name="adj1" fmla="val 24491"/>
                  <a:gd name="adj2" fmla="val 101861"/>
                  <a:gd name="adj3" fmla="val 26870"/>
                  <a:gd name="adj4" fmla="val 121449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调试程序，如 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DEBUG.EXE</a:t>
                </a:r>
              </a:p>
            </p:txBody>
          </p:sp>
        </p:grpSp>
        <p:grpSp>
          <p:nvGrpSpPr>
            <p:cNvPr id="3087" name="Group 27"/>
            <p:cNvGrpSpPr/>
            <p:nvPr/>
          </p:nvGrpSpPr>
          <p:grpSpPr bwMode="auto">
            <a:xfrm>
              <a:off x="3412" y="3617"/>
              <a:ext cx="1147" cy="468"/>
              <a:chOff x="3412" y="3617"/>
              <a:chExt cx="1147" cy="468"/>
            </a:xfrm>
          </p:grpSpPr>
          <p:sp>
            <p:nvSpPr>
              <p:cNvPr id="3101" name="AutoShape 28"/>
              <p:cNvSpPr>
                <a:spLocks noChangeArrowheads="1"/>
              </p:cNvSpPr>
              <p:nvPr/>
            </p:nvSpPr>
            <p:spPr bwMode="auto">
              <a:xfrm>
                <a:off x="3412" y="3617"/>
                <a:ext cx="1147" cy="468"/>
              </a:xfrm>
              <a:prstGeom prst="flowChartAlternateProcess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02" name="Text Box 29"/>
              <p:cNvSpPr txBox="1">
                <a:spLocks noChangeArrowheads="1"/>
              </p:cNvSpPr>
              <p:nvPr/>
            </p:nvSpPr>
            <p:spPr bwMode="auto">
              <a:xfrm>
                <a:off x="3486" y="3691"/>
                <a:ext cx="10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b="0">
                    <a:latin typeface="Times New Roman" panose="02020603050405020304" pitchFamily="18" charset="0"/>
                  </a:rPr>
                  <a:t>应用程序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88" name="Line 30"/>
            <p:cNvSpPr>
              <a:spLocks noChangeShapeType="1"/>
            </p:cNvSpPr>
            <p:nvPr/>
          </p:nvSpPr>
          <p:spPr bwMode="auto">
            <a:xfrm>
              <a:off x="5527" y="468"/>
              <a:ext cx="0" cy="3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31"/>
            <p:cNvSpPr>
              <a:spLocks noChangeShapeType="1"/>
            </p:cNvSpPr>
            <p:nvPr/>
          </p:nvSpPr>
          <p:spPr bwMode="auto">
            <a:xfrm>
              <a:off x="4015" y="468"/>
              <a:ext cx="1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32"/>
            <p:cNvSpPr>
              <a:spLocks noChangeShapeType="1"/>
            </p:cNvSpPr>
            <p:nvPr/>
          </p:nvSpPr>
          <p:spPr bwMode="auto">
            <a:xfrm>
              <a:off x="4544" y="3830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Text Box 33"/>
            <p:cNvSpPr txBox="1">
              <a:spLocks noChangeArrowheads="1"/>
            </p:cNvSpPr>
            <p:nvPr/>
          </p:nvSpPr>
          <p:spPr bwMode="auto">
            <a:xfrm>
              <a:off x="4746" y="3588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defRPr sz="24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92" name="Group 34"/>
            <p:cNvGrpSpPr/>
            <p:nvPr/>
          </p:nvGrpSpPr>
          <p:grpSpPr bwMode="auto">
            <a:xfrm>
              <a:off x="5062" y="2639"/>
              <a:ext cx="526" cy="289"/>
              <a:chOff x="5062" y="2639"/>
              <a:chExt cx="526" cy="289"/>
            </a:xfrm>
          </p:grpSpPr>
          <p:sp>
            <p:nvSpPr>
              <p:cNvPr id="3099" name="Line 35"/>
              <p:cNvSpPr>
                <a:spLocks noChangeShapeType="1"/>
              </p:cNvSpPr>
              <p:nvPr/>
            </p:nvSpPr>
            <p:spPr bwMode="auto">
              <a:xfrm>
                <a:off x="5188" y="2928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Text Box 36"/>
              <p:cNvSpPr txBox="1">
                <a:spLocks noChangeArrowheads="1"/>
              </p:cNvSpPr>
              <p:nvPr/>
            </p:nvSpPr>
            <p:spPr bwMode="auto">
              <a:xfrm>
                <a:off x="5062" y="2639"/>
                <a:ext cx="5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错误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93" name="Group 37"/>
            <p:cNvGrpSpPr/>
            <p:nvPr/>
          </p:nvGrpSpPr>
          <p:grpSpPr bwMode="auto">
            <a:xfrm>
              <a:off x="5074" y="1751"/>
              <a:ext cx="526" cy="289"/>
              <a:chOff x="5062" y="2639"/>
              <a:chExt cx="526" cy="289"/>
            </a:xfrm>
          </p:grpSpPr>
          <p:sp>
            <p:nvSpPr>
              <p:cNvPr id="3097" name="Line 38"/>
              <p:cNvSpPr>
                <a:spLocks noChangeShapeType="1"/>
              </p:cNvSpPr>
              <p:nvPr/>
            </p:nvSpPr>
            <p:spPr bwMode="auto">
              <a:xfrm>
                <a:off x="5188" y="2928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8" name="Text Box 39"/>
              <p:cNvSpPr txBox="1">
                <a:spLocks noChangeArrowheads="1"/>
              </p:cNvSpPr>
              <p:nvPr/>
            </p:nvSpPr>
            <p:spPr bwMode="auto">
              <a:xfrm>
                <a:off x="5062" y="2639"/>
                <a:ext cx="5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错误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94" name="Group 40"/>
            <p:cNvGrpSpPr/>
            <p:nvPr/>
          </p:nvGrpSpPr>
          <p:grpSpPr bwMode="auto">
            <a:xfrm>
              <a:off x="5074" y="863"/>
              <a:ext cx="526" cy="289"/>
              <a:chOff x="5062" y="2639"/>
              <a:chExt cx="526" cy="289"/>
            </a:xfrm>
          </p:grpSpPr>
          <p:sp>
            <p:nvSpPr>
              <p:cNvPr id="3095" name="Line 41"/>
              <p:cNvSpPr>
                <a:spLocks noChangeShapeType="1"/>
              </p:cNvSpPr>
              <p:nvPr/>
            </p:nvSpPr>
            <p:spPr bwMode="auto">
              <a:xfrm>
                <a:off x="5188" y="2928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Text Box 42"/>
              <p:cNvSpPr txBox="1">
                <a:spLocks noChangeArrowheads="1"/>
              </p:cNvSpPr>
              <p:nvPr/>
            </p:nvSpPr>
            <p:spPr bwMode="auto">
              <a:xfrm>
                <a:off x="5062" y="2639"/>
                <a:ext cx="5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错误</a:t>
                </a:r>
                <a:endPara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76" name="Rectangle 43"/>
          <p:cNvSpPr>
            <a:spLocks noGrp="1" noChangeArrowheads="1"/>
          </p:cNvSpPr>
          <p:nvPr>
            <p:ph type="title"/>
          </p:nvPr>
        </p:nvSpPr>
        <p:spPr>
          <a:xfrm>
            <a:off x="571500" y="333375"/>
            <a:ext cx="8001000" cy="531813"/>
          </a:xfrm>
        </p:spPr>
        <p:txBody>
          <a:bodyPr/>
          <a:lstStyle/>
          <a:p>
            <a:r>
              <a:rPr lang="zh-CN" altLang="en-US" sz="2800" b="0">
                <a:solidFill>
                  <a:schemeClr val="tx1"/>
                </a:solidFill>
              </a:rPr>
              <a:t>汇编语言程序上机过程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435280" cy="5508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第一步：建立源程序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44450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可以用任何一种熟悉的文本编辑器建立、编辑汇编语言源程序。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下可以用记事本编辑程序，其文件名的扩展名必须是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hello.asm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Font typeface="Wingdings" panose="05000000000000000000" pitchFamily="2" charset="2"/>
              <a:buNone/>
            </a:pP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第二步：汇编	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汇编是将源程序翻译成由机器代码组成的目标模块文件的过程。</a:t>
            </a: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如果源程序中没有语法错误，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将自动生成一个目标模块文件（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hello.obj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），否则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MASM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将给出相应的错误信息。这时应根据错误信息，重新编辑修改源程序后，再进行汇编。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第三步：连接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程序被汇编通过后，需要经过连接才能执行。连接程序的功能是连接分别产生的目标模块、解决外部交叉调用、产生一个可重定位的装入模块、以及产生可选的内存映象文件等。在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平台上使用较普遍的连接程序是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TLINK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，连接成功后生产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D:\MASM&gt;link hello.obj</a:t>
            </a:r>
          </a:p>
          <a:p>
            <a:pPr marL="0" indent="0">
              <a:buNone/>
            </a:pP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第四步：运行检验</a:t>
            </a:r>
            <a:endParaRPr lang="en-US" altLang="zh-CN" sz="16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当生成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文件后，就可以键入该文件名运行它。</a:t>
            </a: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例．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D:\MASM&gt;hello</a:t>
            </a:r>
          </a:p>
          <a:p>
            <a:pPr marL="0" indent="444500">
              <a:buNone/>
            </a:pPr>
            <a:r>
              <a:rPr lang="zh-CN" altLang="en-US" sz="16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如果程序使用各种测试数据均可运行并得到正确结果，则该程序就可以投入正式运行。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124744"/>
            <a:ext cx="8229600" cy="4530725"/>
          </a:xfrm>
        </p:spPr>
        <p:txBody>
          <a:bodyPr/>
          <a:lstStyle/>
          <a:p>
            <a:r>
              <a:rPr lang="zh-CN" altLang="en-US" sz="2400" dirty="0">
                <a:effectLst/>
              </a:rPr>
              <a:t>本教材采用</a:t>
            </a:r>
            <a:r>
              <a:rPr lang="en-US" altLang="zh-CN" sz="2400" dirty="0">
                <a:effectLst/>
              </a:rPr>
              <a:t>Microsoft</a:t>
            </a:r>
            <a:r>
              <a:rPr lang="zh-CN" altLang="en-US" sz="2400" dirty="0">
                <a:effectLst/>
              </a:rPr>
              <a:t>公司的宏汇编</a:t>
            </a:r>
            <a:r>
              <a:rPr lang="en-US" altLang="zh-CN" sz="2400" dirty="0">
                <a:effectLst/>
              </a:rPr>
              <a:t>MASM5.0</a:t>
            </a:r>
            <a:r>
              <a:rPr lang="zh-CN" altLang="en-US" sz="2400" dirty="0">
                <a:effectLst/>
              </a:rPr>
              <a:t>版，其主要面向</a:t>
            </a:r>
            <a:r>
              <a:rPr lang="en-US" altLang="zh-CN" sz="2400" dirty="0">
                <a:effectLst/>
              </a:rPr>
              <a:t>16</a:t>
            </a:r>
            <a:r>
              <a:rPr lang="zh-CN" altLang="en-US" sz="2400" dirty="0">
                <a:effectLst/>
              </a:rPr>
              <a:t>位宏汇编。</a:t>
            </a:r>
            <a:endParaRPr lang="en-US" altLang="zh-CN" sz="2400" dirty="0">
              <a:effectLst/>
            </a:endParaRPr>
          </a:p>
          <a:p>
            <a:r>
              <a:rPr lang="en-US" altLang="zh-CN" sz="2400" dirty="0">
                <a:effectLst/>
              </a:rPr>
              <a:t>16</a:t>
            </a:r>
            <a:r>
              <a:rPr lang="zh-CN" altLang="en-US" sz="2400" dirty="0">
                <a:effectLst/>
              </a:rPr>
              <a:t>位汇编程序的主要运行环境：</a:t>
            </a:r>
            <a:r>
              <a:rPr lang="en-US" altLang="zh-CN" sz="2400" dirty="0">
                <a:effectLst/>
              </a:rPr>
              <a:t>MS-DOS</a:t>
            </a:r>
            <a:r>
              <a:rPr lang="zh-CN" altLang="en-US" sz="2400" dirty="0">
                <a:effectLst/>
              </a:rPr>
              <a:t>。</a:t>
            </a:r>
            <a:endParaRPr lang="en-US" altLang="zh-CN" sz="2400" dirty="0">
              <a:effectLst/>
            </a:endParaRPr>
          </a:p>
          <a:p>
            <a:r>
              <a:rPr lang="en-US" altLang="zh-CN" sz="2400" dirty="0">
                <a:effectLst/>
              </a:rPr>
              <a:t>DOS</a:t>
            </a:r>
            <a:r>
              <a:rPr lang="zh-CN" altLang="en-US" sz="2400" dirty="0">
                <a:effectLst/>
              </a:rPr>
              <a:t>是</a:t>
            </a:r>
            <a:r>
              <a:rPr lang="en-US" altLang="zh-CN" sz="2400" dirty="0">
                <a:effectLst/>
              </a:rPr>
              <a:t>Disk Operation System (</a:t>
            </a:r>
            <a:r>
              <a:rPr lang="zh-CN" altLang="en-US" sz="2400" dirty="0">
                <a:effectLst/>
              </a:rPr>
              <a:t>磁盘操作系统）的简称。</a:t>
            </a:r>
          </a:p>
          <a:p>
            <a:r>
              <a:rPr lang="zh-CN" altLang="en-US" sz="2400" dirty="0">
                <a:effectLst/>
              </a:rPr>
              <a:t>是一个</a:t>
            </a:r>
            <a:r>
              <a:rPr lang="en-US" altLang="zh-CN" sz="2400" dirty="0">
                <a:effectLst/>
              </a:rPr>
              <a:t>16</a:t>
            </a:r>
            <a:r>
              <a:rPr lang="zh-CN" altLang="en-US" sz="2400" dirty="0">
                <a:effectLst/>
              </a:rPr>
              <a:t>位的单用户、单任务操作系统。</a:t>
            </a:r>
          </a:p>
        </p:txBody>
      </p:sp>
      <p:pic>
        <p:nvPicPr>
          <p:cNvPr id="4" name="Picture 3" descr="http://pic.baike.soso.com/p/20131221/20131221084824-69353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66492"/>
            <a:ext cx="5370151" cy="36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</p:spTree>
    <p:extLst>
      <p:ext uri="{BB962C8B-B14F-4D97-AF65-F5344CB8AC3E}">
        <p14:creationId xmlns:p14="http://schemas.microsoft.com/office/powerpoint/2010/main" val="2129269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汇编语言程序的上机过程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87924" y="1700808"/>
          <a:ext cx="5112568" cy="3612855"/>
        </p:xfrm>
        <a:graphic>
          <a:graphicData uri="http://schemas.openxmlformats.org/drawingml/2006/table">
            <a:tbl>
              <a:tblPr/>
              <a:tblGrid>
                <a:gridCol w="768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6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版 本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年份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增加的功能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1981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基本磁盘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操作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功能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2.X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1983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硬盘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子目录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扩展字符集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3.X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1.2MB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软盘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大硬盘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PC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网络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英寸软盘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大容量硬盘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1988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提供功能表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驱动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环境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3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增加存储器使用范围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2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1993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提供倍增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磁盘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容量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存储器管理费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2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改进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倍增磁盘容量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提供扫描磁盘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2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6.22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改进磁盘压缩方式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支持</a:t>
                      </a:r>
                      <a:r>
                        <a:rPr lang="en-US" altLang="zh-CN" sz="1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CD-ROM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0143" marR="80143" marT="48086" marB="37400" anchor="ctr">
                    <a:lnL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5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1160748"/>
            <a:ext cx="33460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b="0" dirty="0"/>
              <a:t>早期的</a:t>
            </a:r>
            <a:r>
              <a:rPr lang="en-US" altLang="zh-CN" sz="2000" b="0" dirty="0"/>
              <a:t>DOS </a:t>
            </a:r>
            <a:r>
              <a:rPr lang="zh-CN" altLang="en-US" sz="2000" b="0" dirty="0"/>
              <a:t>系统是由微软公司为</a:t>
            </a:r>
            <a:r>
              <a:rPr lang="en-US" altLang="zh-CN" sz="2000" b="0" dirty="0"/>
              <a:t>IBM</a:t>
            </a:r>
            <a:r>
              <a:rPr lang="zh-CN" altLang="en-US" sz="2000" b="0" dirty="0"/>
              <a:t>的个人计算机开发的，称为</a:t>
            </a:r>
            <a:r>
              <a:rPr lang="en-US" altLang="zh-CN" sz="2000" b="0" dirty="0"/>
              <a:t>MS-DOS</a:t>
            </a:r>
            <a:r>
              <a:rPr lang="zh-CN" altLang="en-US" sz="2000" b="0" dirty="0"/>
              <a:t>。后来，其他公司生产的与</a:t>
            </a:r>
            <a:r>
              <a:rPr lang="en-US" altLang="zh-CN" sz="2000" b="0" dirty="0"/>
              <a:t>MS-DOS</a:t>
            </a:r>
            <a:r>
              <a:rPr lang="zh-CN" altLang="en-US" sz="2000" b="0" dirty="0"/>
              <a:t>兼容的操作系统，也延用了这个称呼，如</a:t>
            </a:r>
            <a:r>
              <a:rPr lang="en-US" altLang="zh-CN" sz="2000" b="0" dirty="0"/>
              <a:t>PC-DOS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R-DOS</a:t>
            </a:r>
            <a:r>
              <a:rPr lang="zh-CN" altLang="en-US" sz="2000" b="0" dirty="0"/>
              <a:t>等等。</a:t>
            </a:r>
            <a:endParaRPr lang="en-US" altLang="zh-CN" sz="2000" b="0" dirty="0"/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b="0" dirty="0"/>
              <a:t>从</a:t>
            </a:r>
            <a:r>
              <a:rPr lang="en-US" altLang="zh-CN" sz="2000" b="0" dirty="0"/>
              <a:t>1980</a:t>
            </a:r>
            <a:r>
              <a:rPr lang="zh-CN" altLang="en-US" sz="2000" b="0" dirty="0"/>
              <a:t>年到</a:t>
            </a:r>
            <a:r>
              <a:rPr lang="en-US" altLang="zh-CN" sz="2000" b="0" dirty="0"/>
              <a:t>1995</a:t>
            </a:r>
            <a:r>
              <a:rPr lang="zh-CN" altLang="en-US" sz="2000" b="0" dirty="0"/>
              <a:t>年的</a:t>
            </a:r>
            <a:r>
              <a:rPr lang="en-US" altLang="zh-CN" sz="2000" b="0" dirty="0"/>
              <a:t>15</a:t>
            </a:r>
            <a:r>
              <a:rPr lang="zh-CN" altLang="en-US" sz="2000" b="0" dirty="0"/>
              <a:t>年间，</a:t>
            </a:r>
            <a:r>
              <a:rPr lang="en-US" altLang="zh-CN" sz="2000" b="0" dirty="0"/>
              <a:t>DOS</a:t>
            </a:r>
            <a:r>
              <a:rPr lang="zh-CN" altLang="en-US" sz="2000" b="0" dirty="0"/>
              <a:t>在</a:t>
            </a:r>
            <a:r>
              <a:rPr lang="en-US" altLang="zh-CN" sz="2000" b="0" dirty="0"/>
              <a:t>IBM PC</a:t>
            </a:r>
            <a:r>
              <a:rPr lang="zh-CN" altLang="en-US" sz="2000" b="0" dirty="0"/>
              <a:t>兼容机市场中占有举足轻重的地位。</a:t>
            </a:r>
            <a:endParaRPr lang="en-US" altLang="zh-CN" sz="2000" b="0" dirty="0"/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sz="2000" b="0" dirty="0"/>
              <a:t>九十年代中期开始逐渐被以</a:t>
            </a:r>
            <a:r>
              <a:rPr lang="en-US" altLang="zh-CN" sz="2000" b="0" dirty="0"/>
              <a:t>windows</a:t>
            </a:r>
            <a:r>
              <a:rPr lang="zh-CN" altLang="en-US" sz="2000" b="0" dirty="0"/>
              <a:t>操作系统为代表的拥有良好图形界面、多用户、多任务的操作系统所取代。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35002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19840</TotalTime>
  <Words>2001</Words>
  <Application>Microsoft Office PowerPoint</Application>
  <PresentationFormat>全屏显示(4:3)</PresentationFormat>
  <Paragraphs>413</Paragraphs>
  <Slides>42</Slides>
  <Notes>0</Notes>
  <HiddenSlides>17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华文楷体</vt:lpstr>
      <vt:lpstr>隶书</vt:lpstr>
      <vt:lpstr>宋体</vt:lpstr>
      <vt:lpstr>Arial</vt:lpstr>
      <vt:lpstr>Times New Roman</vt:lpstr>
      <vt:lpstr>Verdana</vt:lpstr>
      <vt:lpstr>Wingdings</vt:lpstr>
      <vt:lpstr>Level</vt:lpstr>
      <vt:lpstr>PowerPoint 演示文稿</vt:lpstr>
      <vt:lpstr>汇编语言程序的上机过程</vt:lpstr>
      <vt:lpstr>汇编语言程序的上机过程</vt:lpstr>
      <vt:lpstr>汇编语言程序的上机过程</vt:lpstr>
      <vt:lpstr>PowerPoint 演示文稿</vt:lpstr>
      <vt:lpstr>汇编语言程序上机过程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852</cp:revision>
  <dcterms:created xsi:type="dcterms:W3CDTF">2004-04-02T12:11:00Z</dcterms:created>
  <dcterms:modified xsi:type="dcterms:W3CDTF">2019-10-06T13:25:59Z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