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81" r:id="rId1"/>
  </p:sldMasterIdLst>
  <p:notesMasterIdLst>
    <p:notesMasterId r:id="rId8"/>
  </p:notesMasterIdLst>
  <p:sldIdLst>
    <p:sldId id="256" r:id="rId2"/>
    <p:sldId id="531" r:id="rId3"/>
    <p:sldId id="551" r:id="rId4"/>
    <p:sldId id="550" r:id="rId5"/>
    <p:sldId id="540" r:id="rId6"/>
    <p:sldId id="55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CCECFF"/>
    <a:srgbClr val="FFFFCC"/>
    <a:srgbClr val="66CCFF"/>
    <a:srgbClr val="6600FF"/>
    <a:srgbClr val="FF9900"/>
    <a:srgbClr val="FF33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5704" autoAdjust="0"/>
  </p:normalViewPr>
  <p:slideViewPr>
    <p:cSldViewPr showGuides="1">
      <p:cViewPr varScale="1">
        <p:scale>
          <a:sx n="78" d="100"/>
          <a:sy n="78" d="100"/>
        </p:scale>
        <p:origin x="114" y="120"/>
      </p:cViewPr>
      <p:guideLst>
        <p:guide orient="horz" pos="2160"/>
        <p:guide pos="3865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FontTx/>
              <a:buNone/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08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7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Fifth level</a:t>
            </a:r>
          </a:p>
        </p:txBody>
      </p:sp>
      <p:sp>
        <p:nvSpPr>
          <p:cNvPr id="67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buFontTx/>
              <a:buNone/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en-US" altLang="zh-CN" sz="1200" b="0" dirty="0">
                <a:latin typeface="Arial" panose="020B0604020202020204" pitchFamily="34" charset="0"/>
              </a:rPr>
              <a:t>‹#›</a:t>
            </a:fld>
            <a:endParaRPr lang="en-US" altLang="zh-CN" sz="1200" b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6129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000" b="0" smtClean="0">
                <a:latin typeface="Verdana" panose="020B0604030504040204" pitchFamily="34" charset="0"/>
              </a:rPr>
              <a:t>‹#›</a:t>
            </a:fld>
            <a:endParaRPr lang="en-US" altLang="zh-CN" sz="1000" b="0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457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51708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28158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3901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116480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71310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22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55070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168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159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28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565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403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722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666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95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54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6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15580" y="4533893"/>
            <a:ext cx="8424863" cy="541338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defRPr/>
            </a:pPr>
            <a:r>
              <a:rPr lang="zh-CN" altLang="en-US" sz="3500" b="1" kern="0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卢光明</a:t>
            </a:r>
            <a:endParaRPr lang="en-US" altLang="zh-CN" sz="3500" b="1" kern="0" dirty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  <a:p>
            <a:pPr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defRPr/>
            </a:pPr>
            <a:endParaRPr lang="zh-CN" altLang="en-US" sz="3500" b="1" kern="0" dirty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320516" name="Text Box 4"/>
          <p:cNvSpPr txBox="1">
            <a:spLocks noChangeArrowheads="1"/>
          </p:cNvSpPr>
          <p:nvPr/>
        </p:nvSpPr>
        <p:spPr bwMode="auto">
          <a:xfrm>
            <a:off x="1991544" y="2240868"/>
            <a:ext cx="8893175" cy="13295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defTabSz="914400">
              <a:lnSpc>
                <a:spcPct val="80000"/>
              </a:lnSpc>
              <a:spcBef>
                <a:spcPts val="1200"/>
              </a:spcBef>
              <a:buClr>
                <a:srgbClr val="663300"/>
              </a:buClr>
              <a:buSzPct val="75000"/>
              <a:defRPr/>
            </a:pPr>
            <a:r>
              <a:rPr lang="zh-CN" altLang="en-US" sz="4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汇编语言程序设计</a:t>
            </a:r>
            <a:endParaRPr lang="en-US" altLang="zh-CN" sz="4400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algn="ctr" defTabSz="914400">
              <a:lnSpc>
                <a:spcPct val="80000"/>
              </a:lnSpc>
              <a:spcBef>
                <a:spcPts val="1200"/>
              </a:spcBef>
              <a:buClr>
                <a:srgbClr val="663300"/>
              </a:buClr>
              <a:buSzPct val="75000"/>
              <a:defRPr/>
            </a:pPr>
            <a:r>
              <a:rPr lang="zh-CN" altLang="en-US" sz="4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实验一：熟悉汇编程序开发环境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B0FC0C3-C690-4118-89FB-144C0CFB8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53" y="218155"/>
            <a:ext cx="4292315" cy="7886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75520" y="656692"/>
            <a:ext cx="639254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dirty="0"/>
              <a:t>必做题</a:t>
            </a:r>
            <a:endParaRPr lang="zh-CN" altLang="en-US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1961576" y="1376772"/>
            <a:ext cx="9391008" cy="5400600"/>
          </a:xfrm>
        </p:spPr>
        <p:txBody>
          <a:bodyPr/>
          <a:lstStyle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本次实验在以上实验内容明确的前提下，实现以下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必做题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编写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main.asm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文件，实现输出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HITSZ I love you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！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题中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HELLO.EXE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进行修改，将“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HITSZ I love you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！”中的“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HITSZ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”均改为小写字母，要求：第二题在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debug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模式下，修改程序运行结果。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F8EDB64-DC92-44D9-AA3D-600BF9695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004" y="3036118"/>
            <a:ext cx="3949704" cy="366034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2B61089-A844-4B75-B93D-5934397F9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484" y="6129300"/>
            <a:ext cx="3024336" cy="55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11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8897"/>
          <a:stretch/>
        </p:blipFill>
        <p:spPr>
          <a:xfrm>
            <a:off x="1863328" y="1002741"/>
            <a:ext cx="6171670" cy="137029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976121" y="317500"/>
            <a:ext cx="6392545" cy="4914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汇编语言程序设计</a:t>
            </a:r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—</a:t>
            </a:r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上机过程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529" y="3140968"/>
            <a:ext cx="6187471" cy="15811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4214" y="2373040"/>
            <a:ext cx="6160785" cy="9429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3328" y="4551835"/>
            <a:ext cx="6171670" cy="18764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148228" y="1304764"/>
            <a:ext cx="205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zh-CN" altLang="en-US" dirty="0"/>
              <a:t>反汇编指令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220236" y="2748119"/>
            <a:ext cx="183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</a:t>
            </a:r>
            <a:r>
              <a:rPr lang="zh-CN" altLang="en-US" dirty="0"/>
              <a:t>执行指令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184232" y="3558662"/>
            <a:ext cx="2052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r>
              <a:rPr lang="zh-CN" altLang="en-US" dirty="0"/>
              <a:t>内存</a:t>
            </a:r>
            <a:r>
              <a:rPr lang="en-US" altLang="zh-CN" dirty="0"/>
              <a:t>16</a:t>
            </a:r>
            <a:r>
              <a:rPr lang="zh-CN" altLang="en-US" dirty="0"/>
              <a:t>进制显示指令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112224" y="465313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zh-CN" altLang="en-US" dirty="0"/>
              <a:t>修改内存字节指令</a:t>
            </a:r>
          </a:p>
        </p:txBody>
      </p:sp>
      <p:cxnSp>
        <p:nvCxnSpPr>
          <p:cNvPr id="16" name="直接箭头连接符 15"/>
          <p:cNvCxnSpPr/>
          <p:nvPr/>
        </p:nvCxnSpPr>
        <p:spPr bwMode="auto">
          <a:xfrm flipH="1" flipV="1">
            <a:off x="2315580" y="4653136"/>
            <a:ext cx="5832648" cy="18002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1" idx="1"/>
          </p:cNvCxnSpPr>
          <p:nvPr/>
        </p:nvCxnSpPr>
        <p:spPr bwMode="auto">
          <a:xfrm flipH="1" flipV="1">
            <a:off x="2099556" y="3342639"/>
            <a:ext cx="6084676" cy="53918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 bwMode="auto">
          <a:xfrm flipH="1" flipV="1">
            <a:off x="2063552" y="2566790"/>
            <a:ext cx="6187470" cy="40557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9" idx="1"/>
          </p:cNvCxnSpPr>
          <p:nvPr/>
        </p:nvCxnSpPr>
        <p:spPr bwMode="auto">
          <a:xfrm flipH="1" flipV="1">
            <a:off x="2063552" y="1282804"/>
            <a:ext cx="6084676" cy="20662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B050A8D8-8334-43AD-877C-D1B692644E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9456" y="6251735"/>
            <a:ext cx="3024336" cy="55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704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BCC3A4F-13A5-4594-B76F-55078BFDE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196" y="463878"/>
            <a:ext cx="6899587" cy="639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244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55540" y="1377002"/>
            <a:ext cx="8915400" cy="3777622"/>
          </a:xfrm>
        </p:spPr>
        <p:txBody>
          <a:bodyPr>
            <a:normAutofit/>
          </a:bodyPr>
          <a:lstStyle/>
          <a:p>
            <a:pPr lvl="1"/>
            <a:r>
              <a:rPr lang="zh-CN" altLang="en-US" sz="2000" dirty="0">
                <a:latin typeface="+mn-ea"/>
              </a:rPr>
              <a:t>编写程序</a:t>
            </a:r>
            <a:r>
              <a:rPr lang="en-US" altLang="zh-CN" sz="2000" dirty="0">
                <a:latin typeface="+mn-ea"/>
              </a:rPr>
              <a:t>sum.asm</a:t>
            </a:r>
            <a:r>
              <a:rPr lang="zh-CN" altLang="en-US" sz="2000" dirty="0">
                <a:latin typeface="+mn-ea"/>
              </a:rPr>
              <a:t>，</a:t>
            </a:r>
            <a:r>
              <a:rPr lang="zh-CN" altLang="zh-CN" sz="2000" dirty="0">
                <a:latin typeface="+mn-ea"/>
              </a:rPr>
              <a:t>实现</a:t>
            </a:r>
            <a:r>
              <a:rPr lang="zh-CN" altLang="en-US" sz="2000" dirty="0">
                <a:latin typeface="+mn-ea"/>
              </a:rPr>
              <a:t>加法运算</a:t>
            </a:r>
            <a:r>
              <a:rPr lang="zh-CN" altLang="zh-CN" sz="2000" dirty="0">
                <a:latin typeface="+mn-ea"/>
              </a:rPr>
              <a:t>，结果保存在</a:t>
            </a:r>
            <a:r>
              <a:rPr lang="en-US" altLang="zh-CN" sz="2000" dirty="0">
                <a:latin typeface="+mn-ea"/>
              </a:rPr>
              <a:t>Z</a:t>
            </a:r>
            <a:r>
              <a:rPr lang="zh-CN" altLang="zh-CN" sz="2000" dirty="0">
                <a:latin typeface="+mn-ea"/>
              </a:rPr>
              <a:t>单元，即</a:t>
            </a:r>
            <a:r>
              <a:rPr lang="en-US" altLang="zh-CN" sz="2000" dirty="0">
                <a:latin typeface="+mn-ea"/>
              </a:rPr>
              <a:t>Z=X-Y</a:t>
            </a:r>
            <a:r>
              <a:rPr lang="zh-CN" altLang="zh-CN" sz="2000" dirty="0">
                <a:latin typeface="+mn-ea"/>
              </a:rPr>
              <a:t>，其中</a:t>
            </a:r>
            <a:r>
              <a:rPr lang="en-US" altLang="zh-CN" sz="2000" dirty="0">
                <a:latin typeface="+mn-ea"/>
              </a:rPr>
              <a:t>X=100</a:t>
            </a:r>
            <a:r>
              <a:rPr lang="zh-CN" altLang="zh-CN" sz="2000" dirty="0">
                <a:latin typeface="+mn-ea"/>
              </a:rPr>
              <a:t>，</a:t>
            </a:r>
            <a:r>
              <a:rPr lang="en-US" altLang="zh-CN" sz="2000" dirty="0">
                <a:latin typeface="+mn-ea"/>
              </a:rPr>
              <a:t>Y=50</a:t>
            </a:r>
            <a:r>
              <a:rPr lang="zh-CN" altLang="zh-CN" sz="2000" dirty="0">
                <a:latin typeface="+mn-ea"/>
              </a:rPr>
              <a:t>。数据段定义如下：</a:t>
            </a:r>
            <a:endParaRPr lang="en-US" altLang="zh-CN" sz="2000" dirty="0">
              <a:latin typeface="+mn-ea"/>
            </a:endParaRPr>
          </a:p>
          <a:p>
            <a:pPr marL="400050" lvl="1" indent="0">
              <a:buNone/>
            </a:pPr>
            <a:r>
              <a:rPr lang="en-US" altLang="zh-CN" sz="2000" dirty="0">
                <a:latin typeface="+mn-ea"/>
              </a:rPr>
              <a:t>DATA SEGMENT</a:t>
            </a:r>
          </a:p>
          <a:p>
            <a:pPr marL="800100" lvl="2" indent="0">
              <a:buNone/>
            </a:pPr>
            <a:r>
              <a:rPr lang="en-US" altLang="zh-CN" sz="2000" dirty="0">
                <a:latin typeface="+mn-ea"/>
              </a:rPr>
              <a:t>X DW 100 </a:t>
            </a:r>
          </a:p>
          <a:p>
            <a:pPr marL="800100" lvl="2" indent="0">
              <a:buNone/>
            </a:pPr>
            <a:r>
              <a:rPr lang="en-US" altLang="zh-CN" sz="2000" dirty="0">
                <a:latin typeface="+mn-ea"/>
              </a:rPr>
              <a:t>Y DW 50</a:t>
            </a:r>
          </a:p>
          <a:p>
            <a:pPr marL="800100" lvl="2" indent="0">
              <a:buNone/>
            </a:pPr>
            <a:r>
              <a:rPr lang="en-US" altLang="zh-CN" sz="2000" dirty="0">
                <a:latin typeface="+mn-ea"/>
              </a:rPr>
              <a:t>Z DW ?   ;</a:t>
            </a:r>
            <a:r>
              <a:rPr lang="zh-CN" altLang="en-US" sz="2000" dirty="0">
                <a:latin typeface="+mn-ea"/>
              </a:rPr>
              <a:t>结果应该在表示范围内</a:t>
            </a:r>
          </a:p>
          <a:p>
            <a:pPr marL="400050" lvl="1" indent="0">
              <a:buNone/>
            </a:pPr>
            <a:r>
              <a:rPr lang="en-US" altLang="zh-CN" sz="2000" dirty="0">
                <a:latin typeface="+mn-ea"/>
              </a:rPr>
              <a:t>DATA ENDS</a:t>
            </a:r>
            <a:endParaRPr lang="en-US" altLang="zh-CN" sz="2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1819607" y="645133"/>
            <a:ext cx="639254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dirty="0"/>
              <a:t>选做题</a:t>
            </a:r>
            <a:r>
              <a:rPr lang="en-US" altLang="zh-CN" sz="2800" dirty="0"/>
              <a:t>1</a:t>
            </a:r>
            <a:endParaRPr lang="zh-CN" altLang="en-US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55640" y="4795754"/>
            <a:ext cx="5908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注意：报告中要体现调试过程！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984AB93-CEF0-481A-8E4D-EFB35A09A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484" y="6129300"/>
            <a:ext cx="3024336" cy="55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706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873188" y="1330261"/>
                <a:ext cx="8471284" cy="4530725"/>
              </a:xfrm>
            </p:spPr>
            <p:txBody>
              <a:bodyPr>
                <a:noAutofit/>
              </a:bodyPr>
              <a:lstStyle/>
              <a:p>
                <a:pPr lvl="1"/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编写</a:t>
                </a:r>
                <a:r>
                  <a:rPr lang="zh-CN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汇编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程序，计算</a:t>
                </a:r>
                <a:r>
                  <a:rPr lang="zh-CN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公式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2000" b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000" b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zh-CN" sz="2000" b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sz="2000" b="0">
                        <a:latin typeface="Cambria Math" panose="02040503050406030204" pitchFamily="18" charset="0"/>
                      </a:rPr>
                      <m:t>)/(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 sz="2000" b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altLang="zh-CN" sz="2000" b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其中数据段定义如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下：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00050" lvl="1" indent="0">
                  <a:buNone/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SEGMENT</a:t>
                </a:r>
              </a:p>
              <a:p>
                <a:pPr marL="800100" lvl="2" indent="0">
                  <a:buNone/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DW 5 </a:t>
                </a:r>
              </a:p>
              <a:p>
                <a:pPr marL="800100" lvl="2" indent="0">
                  <a:buNone/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DW 6</a:t>
                </a:r>
              </a:p>
              <a:p>
                <a:pPr marL="800100" lvl="2" indent="0">
                  <a:buNone/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 DW 16</a:t>
                </a:r>
              </a:p>
              <a:p>
                <a:pPr marL="800100" lvl="2" indent="0">
                  <a:buNone/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SUM1 DB ?	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；存放商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2" indent="0">
                  <a:buNone/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SUM2 DB ?	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；存放余数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2" indent="0">
                  <a:buNone/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ENDS</a:t>
                </a:r>
              </a:p>
              <a:p>
                <a:pPr marL="400050" lvl="1" indent="0">
                  <a:buNone/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CODE SEGMENT</a:t>
                </a:r>
                <a:endParaRPr lang="zh-CN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73188" y="1330261"/>
                <a:ext cx="8471284" cy="4530725"/>
              </a:xfrm>
              <a:blipFill>
                <a:blip r:embed="rId2"/>
                <a:stretch>
                  <a:fillRect t="-9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1771019" y="656692"/>
            <a:ext cx="639254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dirty="0"/>
              <a:t>选做题</a:t>
            </a:r>
            <a:r>
              <a:rPr lang="en-US" altLang="zh-CN" sz="2800" dirty="0"/>
              <a:t>2</a:t>
            </a:r>
            <a:endParaRPr lang="zh-CN" altLang="en-US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678654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9CB0285-3F0C-476C-ABAF-82887EF96651}"/>
              </a:ext>
            </a:extLst>
          </p:cNvPr>
          <p:cNvSpPr txBox="1"/>
          <p:nvPr/>
        </p:nvSpPr>
        <p:spPr>
          <a:xfrm>
            <a:off x="6996100" y="3661609"/>
            <a:ext cx="5908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注意：报告中要体现调试过程！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5C71E44-08E1-444F-9742-755CE21FF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476" y="6113708"/>
            <a:ext cx="3024336" cy="55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74617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20330</TotalTime>
  <Words>239</Words>
  <Application>Microsoft Office PowerPoint</Application>
  <PresentationFormat>宽屏</PresentationFormat>
  <Paragraphs>31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隶书</vt:lpstr>
      <vt:lpstr>宋体</vt:lpstr>
      <vt:lpstr>幼圆</vt:lpstr>
      <vt:lpstr>Arial</vt:lpstr>
      <vt:lpstr>Cambria Math</vt:lpstr>
      <vt:lpstr>Century Gothic</vt:lpstr>
      <vt:lpstr>Times New Roman</vt:lpstr>
      <vt:lpstr>Verdana</vt:lpstr>
      <vt:lpstr>Wingdings 3</vt:lpstr>
      <vt:lpstr>丝状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哈尔滨工业大学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陈磊工作总结</dc:title>
  <dc:creator>陈磊</dc:creator>
  <cp:lastModifiedBy>lenovo</cp:lastModifiedBy>
  <cp:revision>902</cp:revision>
  <dcterms:created xsi:type="dcterms:W3CDTF">2004-04-02T12:11:00Z</dcterms:created>
  <dcterms:modified xsi:type="dcterms:W3CDTF">2023-09-07T03:48:19Z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4</vt:r8>
  </property>
  <property fmtid="{D5CDD505-2E9C-101B-9397-08002B2CF9AE}" pid="3" name="KSOProductBuildVer">
    <vt:lpwstr>2052-10.1.0.6690</vt:lpwstr>
  </property>
</Properties>
</file>