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81" r:id="rId1"/>
  </p:sldMasterIdLst>
  <p:notesMasterIdLst>
    <p:notesMasterId r:id="rId5"/>
  </p:notesMasterIdLst>
  <p:sldIdLst>
    <p:sldId id="546" r:id="rId2"/>
    <p:sldId id="692" r:id="rId3"/>
    <p:sldId id="69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704" autoAdjust="0"/>
  </p:normalViewPr>
  <p:slideViewPr>
    <p:cSldViewPr showGuides="1">
      <p:cViewPr varScale="1">
        <p:scale>
          <a:sx n="95" d="100"/>
          <a:sy n="95" d="100"/>
        </p:scale>
        <p:origin x="596" y="68"/>
      </p:cViewPr>
      <p:guideLst>
        <p:guide orient="horz" pos="2160"/>
        <p:guide pos="386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9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000" b="0" smtClean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17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15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90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1648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131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2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07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5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2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6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4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6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3094" y="4584065"/>
            <a:ext cx="8424863" cy="5413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35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卢光明</a:t>
            </a:r>
            <a:endParaRPr lang="en-US" altLang="zh-CN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endParaRPr lang="zh-CN" altLang="en-US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91344" y="1843089"/>
            <a:ext cx="12000655" cy="634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实验三：宏汇编实验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BDE0CDF-B47E-4BF7-80D9-E82029F0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3" y="218155"/>
            <a:ext cx="4292315" cy="7886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5217" y="70442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必做题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2715" y="2034746"/>
            <a:ext cx="8915400" cy="3777622"/>
          </a:xfrm>
        </p:spPr>
        <p:txBody>
          <a:bodyPr/>
          <a:lstStyle/>
          <a:p>
            <a:r>
              <a:rPr lang="zh-CN" altLang="en-US" sz="2000" dirty="0"/>
              <a:t>求</a:t>
            </a:r>
            <a:r>
              <a:rPr lang="zh-CN" altLang="en-US" sz="2000" dirty="0" smtClean="0"/>
              <a:t>斐波那契数</a:t>
            </a:r>
            <a:endParaRPr lang="zh-CN" altLang="en-US" sz="2000" dirty="0"/>
          </a:p>
          <a:p>
            <a:pPr lvl="1"/>
            <a:r>
              <a:rPr lang="zh-CN" altLang="en-US" sz="2000" dirty="0"/>
              <a:t>程序接受用户输入的</a:t>
            </a:r>
            <a:r>
              <a:rPr lang="en-US" altLang="zh-CN" sz="2000" dirty="0"/>
              <a:t>n</a:t>
            </a:r>
            <a:r>
              <a:rPr lang="zh-CN" altLang="en-US" sz="2000" dirty="0"/>
              <a:t>值，</a:t>
            </a:r>
            <a:r>
              <a:rPr lang="en-US" altLang="zh-CN" sz="2000" dirty="0"/>
              <a:t>n</a:t>
            </a:r>
            <a:r>
              <a:rPr lang="zh-CN" altLang="en-US" sz="2000" dirty="0"/>
              <a:t>值范围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1-20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根据给定</a:t>
            </a:r>
            <a:r>
              <a:rPr lang="en-US" altLang="zh-CN" sz="2000" dirty="0"/>
              <a:t>n</a:t>
            </a:r>
            <a:r>
              <a:rPr lang="zh-CN" altLang="en-US" sz="2000" dirty="0"/>
              <a:t>值，计算斐波那契数（用宏实现）</a:t>
            </a:r>
          </a:p>
          <a:p>
            <a:pPr lvl="2"/>
            <a:r>
              <a:rPr lang="zh-CN" altLang="en-US" sz="2000" dirty="0"/>
              <a:t>斐波那契数定义</a:t>
            </a:r>
            <a:r>
              <a:rPr lang="en-US" altLang="zh-CN" sz="2000" dirty="0"/>
              <a:t>:</a:t>
            </a:r>
          </a:p>
          <a:p>
            <a:pPr lvl="3"/>
            <a:r>
              <a:rPr lang="en-US" altLang="zh-CN" sz="2000" dirty="0"/>
              <a:t>FIB(1) = 1</a:t>
            </a:r>
          </a:p>
          <a:p>
            <a:pPr lvl="3"/>
            <a:r>
              <a:rPr lang="en-US" altLang="zh-CN" sz="2000" dirty="0"/>
              <a:t>FIB(2) = 1</a:t>
            </a:r>
          </a:p>
          <a:p>
            <a:pPr lvl="3"/>
            <a:r>
              <a:rPr lang="en-US" altLang="zh-CN" sz="2000" dirty="0"/>
              <a:t>FIB(n) = FIB(n-2) + FIB(n-1)  (n&gt;2)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80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334" y="685449"/>
            <a:ext cx="10972800" cy="6387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选做</a:t>
            </a:r>
            <a:r>
              <a:rPr lang="zh-CN" altLang="en-US" dirty="0" smtClean="0"/>
              <a:t>题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6338" y="1644289"/>
            <a:ext cx="9449309" cy="4953063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>
                <a:latin typeface="+mn-ea"/>
              </a:rPr>
              <a:t>给定一串字符</a:t>
            </a:r>
            <a:r>
              <a:rPr lang="en-US" altLang="zh-CN" sz="3200" dirty="0" smtClean="0">
                <a:latin typeface="+mn-ea"/>
              </a:rPr>
              <a:t>STR_ALL</a:t>
            </a:r>
            <a:r>
              <a:rPr lang="zh-CN" altLang="en-US" sz="3200" dirty="0" smtClean="0">
                <a:latin typeface="+mn-ea"/>
              </a:rPr>
              <a:t>，再给定一串子字符</a:t>
            </a:r>
            <a:r>
              <a:rPr lang="en-US" altLang="zh-CN" sz="3200" dirty="0" smtClean="0">
                <a:latin typeface="+mn-ea"/>
              </a:rPr>
              <a:t>SUB_STR</a:t>
            </a:r>
            <a:r>
              <a:rPr lang="zh-CN" altLang="en-US" sz="3200" dirty="0" smtClean="0">
                <a:latin typeface="+mn-ea"/>
              </a:rPr>
              <a:t>，从字串</a:t>
            </a:r>
            <a:r>
              <a:rPr lang="en-US" altLang="zh-CN" sz="3200" dirty="0" smtClean="0">
                <a:latin typeface="+mn-ea"/>
              </a:rPr>
              <a:t>STR</a:t>
            </a:r>
            <a:r>
              <a:rPr lang="zh-CN" altLang="en-US" sz="3200" dirty="0" smtClean="0">
                <a:latin typeface="+mn-ea"/>
              </a:rPr>
              <a:t>中查询子字串</a:t>
            </a:r>
            <a:r>
              <a:rPr lang="en-US" altLang="zh-CN" sz="3200" dirty="0" smtClean="0">
                <a:latin typeface="+mn-ea"/>
              </a:rPr>
              <a:t>SUB_STR</a:t>
            </a:r>
            <a:r>
              <a:rPr lang="zh-CN" altLang="en-US" sz="3200" dirty="0" smtClean="0">
                <a:latin typeface="+mn-ea"/>
              </a:rPr>
              <a:t>出现的次数。</a:t>
            </a:r>
            <a:endParaRPr lang="en-US" altLang="zh-CN" sz="3200" dirty="0" smtClean="0">
              <a:solidFill>
                <a:srgbClr val="FF0000"/>
              </a:solidFill>
              <a:latin typeface="+mn-ea"/>
            </a:endParaRPr>
          </a:p>
          <a:p>
            <a:pPr marL="342900" lvl="1" indent="-342900"/>
            <a:r>
              <a:rPr lang="zh-CN" altLang="en-US" sz="3300" dirty="0">
                <a:latin typeface="+mn-ea"/>
              </a:rPr>
              <a:t>要求：程序中必须用到</a:t>
            </a:r>
            <a:r>
              <a:rPr lang="zh-CN" altLang="en-US" sz="3300" dirty="0" smtClean="0">
                <a:latin typeface="+mn-ea"/>
              </a:rPr>
              <a:t>宏或子程序</a:t>
            </a:r>
            <a:r>
              <a:rPr lang="zh-CN" altLang="en-US" sz="3300" dirty="0">
                <a:latin typeface="+mn-ea"/>
              </a:rPr>
              <a:t>。</a:t>
            </a:r>
          </a:p>
          <a:p>
            <a:pPr marL="0" lvl="1" indent="0">
              <a:buNone/>
            </a:pPr>
            <a:endParaRPr lang="zh-CN" altLang="en-US" sz="2400" dirty="0">
              <a:sym typeface="+mn-ea"/>
            </a:endParaRPr>
          </a:p>
          <a:p>
            <a:pPr marL="0" lvl="1" indent="0">
              <a:buNone/>
            </a:pPr>
            <a:r>
              <a:rPr lang="zh-CN" altLang="en-US" sz="2400" dirty="0">
                <a:sym typeface="+mn-ea"/>
              </a:rPr>
              <a:t>DATAS SEGMENT</a:t>
            </a:r>
          </a:p>
          <a:p>
            <a:pPr marL="0" lvl="1" indent="0">
              <a:buNone/>
            </a:pPr>
            <a:r>
              <a:rPr lang="zh-CN" altLang="en-US" sz="2400" dirty="0">
                <a:sym typeface="+mn-ea"/>
              </a:rPr>
              <a:t>    STR_ALL db "fgraabcaababahf$"</a:t>
            </a:r>
          </a:p>
          <a:p>
            <a:pPr marL="0" lvl="1" indent="0">
              <a:buNone/>
            </a:pPr>
            <a:r>
              <a:rPr lang="zh-CN" altLang="en-US" sz="2400" dirty="0">
                <a:sym typeface="+mn-ea"/>
              </a:rPr>
              <a:t>    SUB_STR db 'ab'</a:t>
            </a:r>
          </a:p>
          <a:p>
            <a:pPr marL="0" lvl="1" indent="0">
              <a:buNone/>
            </a:pPr>
            <a:r>
              <a:rPr lang="zh-CN" altLang="en-US" sz="2400" dirty="0">
                <a:sym typeface="+mn-ea"/>
              </a:rPr>
              <a:t>    COUNT db 0</a:t>
            </a:r>
          </a:p>
          <a:p>
            <a:pPr marL="0" lvl="1" indent="0">
              <a:buNone/>
            </a:pPr>
            <a:r>
              <a:rPr lang="zh-CN" altLang="en-US" sz="2400" dirty="0">
                <a:sym typeface="+mn-ea"/>
              </a:rPr>
              <a:t>DATAS ENDS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99" y="6213272"/>
            <a:ext cx="2715185" cy="4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1057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22612</TotalTime>
  <Words>125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隶书</vt:lpstr>
      <vt:lpstr>宋体</vt:lpstr>
      <vt:lpstr>幼圆</vt:lpstr>
      <vt:lpstr>Arial</vt:lpstr>
      <vt:lpstr>Century Gothic</vt:lpstr>
      <vt:lpstr>Times New Roman</vt:lpstr>
      <vt:lpstr>Verdana</vt:lpstr>
      <vt:lpstr>Wingdings 3</vt:lpstr>
      <vt:lpstr>丝状</vt:lpstr>
      <vt:lpstr>PowerPoint 演示文稿</vt:lpstr>
      <vt:lpstr>必做题</vt:lpstr>
      <vt:lpstr>选做题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908</cp:revision>
  <dcterms:created xsi:type="dcterms:W3CDTF">2004-04-02T12:11:00Z</dcterms:created>
  <dcterms:modified xsi:type="dcterms:W3CDTF">2023-10-16T06:43:24Z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