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1" r:id="rId2"/>
    <p:sldMasterId id="2147483662" r:id="rId3"/>
  </p:sldMasterIdLst>
  <p:notesMasterIdLst>
    <p:notesMasterId r:id="rId64"/>
  </p:notesMasterIdLst>
  <p:handoutMasterIdLst>
    <p:handoutMasterId r:id="rId65"/>
  </p:handoutMasterIdLst>
  <p:sldIdLst>
    <p:sldId id="256" r:id="rId4"/>
    <p:sldId id="259" r:id="rId5"/>
    <p:sldId id="317" r:id="rId6"/>
    <p:sldId id="305" r:id="rId7"/>
    <p:sldId id="356" r:id="rId8"/>
    <p:sldId id="357" r:id="rId9"/>
    <p:sldId id="358" r:id="rId10"/>
    <p:sldId id="359" r:id="rId11"/>
    <p:sldId id="344" r:id="rId12"/>
    <p:sldId id="345" r:id="rId13"/>
    <p:sldId id="306" r:id="rId14"/>
    <p:sldId id="346" r:id="rId15"/>
    <p:sldId id="294" r:id="rId16"/>
    <p:sldId id="347" r:id="rId17"/>
    <p:sldId id="296" r:id="rId18"/>
    <p:sldId id="348" r:id="rId19"/>
    <p:sldId id="297" r:id="rId20"/>
    <p:sldId id="349" r:id="rId21"/>
    <p:sldId id="298" r:id="rId22"/>
    <p:sldId id="350" r:id="rId23"/>
    <p:sldId id="351" r:id="rId24"/>
    <p:sldId id="352" r:id="rId25"/>
    <p:sldId id="353" r:id="rId26"/>
    <p:sldId id="354" r:id="rId27"/>
    <p:sldId id="308" r:id="rId28"/>
    <p:sldId id="309" r:id="rId29"/>
    <p:sldId id="310" r:id="rId30"/>
    <p:sldId id="311" r:id="rId31"/>
    <p:sldId id="312" r:id="rId32"/>
    <p:sldId id="313" r:id="rId33"/>
    <p:sldId id="314" r:id="rId34"/>
    <p:sldId id="315" r:id="rId35"/>
    <p:sldId id="316" r:id="rId36"/>
    <p:sldId id="318" r:id="rId37"/>
    <p:sldId id="319" r:id="rId38"/>
    <p:sldId id="320" r:id="rId39"/>
    <p:sldId id="355" r:id="rId40"/>
    <p:sldId id="258" r:id="rId41"/>
    <p:sldId id="321" r:id="rId42"/>
    <p:sldId id="323" r:id="rId43"/>
    <p:sldId id="324" r:id="rId44"/>
    <p:sldId id="325" r:id="rId45"/>
    <p:sldId id="343" r:id="rId46"/>
    <p:sldId id="326" r:id="rId47"/>
    <p:sldId id="327" r:id="rId48"/>
    <p:sldId id="328" r:id="rId49"/>
    <p:sldId id="329" r:id="rId50"/>
    <p:sldId id="361" r:id="rId51"/>
    <p:sldId id="331" r:id="rId52"/>
    <p:sldId id="360" r:id="rId53"/>
    <p:sldId id="333" r:id="rId54"/>
    <p:sldId id="334" r:id="rId55"/>
    <p:sldId id="335" r:id="rId56"/>
    <p:sldId id="336" r:id="rId57"/>
    <p:sldId id="337" r:id="rId58"/>
    <p:sldId id="338" r:id="rId59"/>
    <p:sldId id="339" r:id="rId60"/>
    <p:sldId id="340" r:id="rId61"/>
    <p:sldId id="341" r:id="rId62"/>
    <p:sldId id="342" r:id="rId63"/>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C9900"/>
    <a:srgbClr val="FF99CC"/>
    <a:srgbClr val="1616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08" autoAdjust="0"/>
  </p:normalViewPr>
  <p:slideViewPr>
    <p:cSldViewPr>
      <p:cViewPr varScale="1">
        <p:scale>
          <a:sx n="88" d="100"/>
          <a:sy n="88" d="100"/>
        </p:scale>
        <p:origin x="869" y="72"/>
      </p:cViewPr>
      <p:guideLst>
        <p:guide orient="horz" pos="2160"/>
        <p:guide pos="292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_rels/viewProps.xml.rels><?xml version="1.0" encoding="UTF-8" standalone="yes"?>
<Relationships xmlns="http://schemas.openxmlformats.org/package/2006/relationships"><Relationship Id="rId8" Type="http://schemas.openxmlformats.org/officeDocument/2006/relationships/slide" Target="slides/slide41.xml"/><Relationship Id="rId13" Type="http://schemas.openxmlformats.org/officeDocument/2006/relationships/slide" Target="slides/slide48.xml"/><Relationship Id="rId18" Type="http://schemas.openxmlformats.org/officeDocument/2006/relationships/slide" Target="slides/slide54.xml"/><Relationship Id="rId3" Type="http://schemas.openxmlformats.org/officeDocument/2006/relationships/slide" Target="slides/slide9.xml"/><Relationship Id="rId21" Type="http://schemas.openxmlformats.org/officeDocument/2006/relationships/slide" Target="slides/slide58.xml"/><Relationship Id="rId7" Type="http://schemas.openxmlformats.org/officeDocument/2006/relationships/slide" Target="slides/slide40.xml"/><Relationship Id="rId12" Type="http://schemas.openxmlformats.org/officeDocument/2006/relationships/slide" Target="slides/slide47.xml"/><Relationship Id="rId17" Type="http://schemas.openxmlformats.org/officeDocument/2006/relationships/slide" Target="slides/slide53.xml"/><Relationship Id="rId2" Type="http://schemas.openxmlformats.org/officeDocument/2006/relationships/slide" Target="slides/slide4.xml"/><Relationship Id="rId16" Type="http://schemas.openxmlformats.org/officeDocument/2006/relationships/slide" Target="slides/slide52.xml"/><Relationship Id="rId20" Type="http://schemas.openxmlformats.org/officeDocument/2006/relationships/slide" Target="slides/slide57.xml"/><Relationship Id="rId1" Type="http://schemas.openxmlformats.org/officeDocument/2006/relationships/slide" Target="slides/slide2.xml"/><Relationship Id="rId6" Type="http://schemas.openxmlformats.org/officeDocument/2006/relationships/slide" Target="slides/slide38.xml"/><Relationship Id="rId11" Type="http://schemas.openxmlformats.org/officeDocument/2006/relationships/slide" Target="slides/slide46.xml"/><Relationship Id="rId5" Type="http://schemas.openxmlformats.org/officeDocument/2006/relationships/slide" Target="slides/slide11.xml"/><Relationship Id="rId15" Type="http://schemas.openxmlformats.org/officeDocument/2006/relationships/slide" Target="slides/slide50.xml"/><Relationship Id="rId23" Type="http://schemas.openxmlformats.org/officeDocument/2006/relationships/slide" Target="slides/slide60.xml"/><Relationship Id="rId10" Type="http://schemas.openxmlformats.org/officeDocument/2006/relationships/slide" Target="slides/slide45.xml"/><Relationship Id="rId19" Type="http://schemas.openxmlformats.org/officeDocument/2006/relationships/slide" Target="slides/slide56.xml"/><Relationship Id="rId4" Type="http://schemas.openxmlformats.org/officeDocument/2006/relationships/slide" Target="slides/slide10.xml"/><Relationship Id="rId9" Type="http://schemas.openxmlformats.org/officeDocument/2006/relationships/slide" Target="slides/slide42.xml"/><Relationship Id="rId14" Type="http://schemas.openxmlformats.org/officeDocument/2006/relationships/slide" Target="slides/slide49.xml"/><Relationship Id="rId22"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F883675-202A-44BA-AB8A-EDCDB74DF081}"/>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869238A6-76A6-4CEF-87FF-030834534997}"/>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a:defRPr/>
            </a:pPr>
            <a:fld id="{D35ECC31-B2EE-4F08-B963-51589D57E802}" type="datetimeFigureOut">
              <a:rPr lang="zh-CN" altLang="en-US"/>
              <a:pPr>
                <a:defRPr/>
              </a:pPr>
              <a:t>2021-12-25</a:t>
            </a:fld>
            <a:endParaRPr lang="zh-CN" altLang="en-US"/>
          </a:p>
        </p:txBody>
      </p:sp>
      <p:sp>
        <p:nvSpPr>
          <p:cNvPr id="4" name="页脚占位符 3">
            <a:extLst>
              <a:ext uri="{FF2B5EF4-FFF2-40B4-BE49-F238E27FC236}">
                <a16:creationId xmlns:a16="http://schemas.microsoft.com/office/drawing/2014/main" id="{9A2B6004-3188-4FC8-A0E2-560796CFE61E}"/>
              </a:ext>
            </a:extLst>
          </p:cNvPr>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B1D751CA-40AD-4231-8E55-A2049C896DF5}"/>
              </a:ext>
            </a:extLst>
          </p:cNvPr>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pPr>
              <a:defRPr/>
            </a:pPr>
            <a:fld id="{A2A3E25D-6983-4369-BAA3-51431C8A8209}"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ADDAF3E-E23A-421E-A231-2505C7BCC479}"/>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57347" name="Rectangle 3">
            <a:extLst>
              <a:ext uri="{FF2B5EF4-FFF2-40B4-BE49-F238E27FC236}">
                <a16:creationId xmlns:a16="http://schemas.microsoft.com/office/drawing/2014/main" id="{2FD5A854-180A-43DE-B8AC-09919725F84B}"/>
              </a:ext>
            </a:extLst>
          </p:cNvPr>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4100" name="Rectangle 4">
            <a:extLst>
              <a:ext uri="{FF2B5EF4-FFF2-40B4-BE49-F238E27FC236}">
                <a16:creationId xmlns:a16="http://schemas.microsoft.com/office/drawing/2014/main" id="{863C14DE-E122-40C0-91AD-B6F7EA33CF0B}"/>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id="{BECFF50C-BF8A-4918-B25B-29234645DFC2}"/>
              </a:ext>
            </a:extLst>
          </p:cNvPr>
          <p:cNvSpPr>
            <a:spLocks noGrp="1" noChangeArrowheads="1"/>
          </p:cNvSpPr>
          <p:nvPr>
            <p:ph type="body" sz="quarter" idx="3"/>
          </p:nvPr>
        </p:nvSpPr>
        <p:spPr bwMode="auto">
          <a:xfrm>
            <a:off x="914400" y="4724400"/>
            <a:ext cx="5029200" cy="4476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350" name="Rectangle 6">
            <a:extLst>
              <a:ext uri="{FF2B5EF4-FFF2-40B4-BE49-F238E27FC236}">
                <a16:creationId xmlns:a16="http://schemas.microsoft.com/office/drawing/2014/main" id="{30A5ADD9-83BD-4BDB-84F4-FDD4F1D40AA7}"/>
              </a:ext>
            </a:extLst>
          </p:cNvPr>
          <p:cNvSpPr>
            <a:spLocks noGrp="1" noChangeArrowheads="1"/>
          </p:cNvSpPr>
          <p:nvPr>
            <p:ph type="ftr" sz="quarter" idx="4"/>
          </p:nvPr>
        </p:nvSpPr>
        <p:spPr bwMode="auto">
          <a:xfrm>
            <a:off x="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57351" name="Rectangle 7">
            <a:extLst>
              <a:ext uri="{FF2B5EF4-FFF2-40B4-BE49-F238E27FC236}">
                <a16:creationId xmlns:a16="http://schemas.microsoft.com/office/drawing/2014/main" id="{FC674685-426E-4C9A-B7FB-8C9CCE5113F8}"/>
              </a:ext>
            </a:extLst>
          </p:cNvPr>
          <p:cNvSpPr>
            <a:spLocks noGrp="1" noChangeArrowheads="1"/>
          </p:cNvSpPr>
          <p:nvPr>
            <p:ph type="sldNum" sz="quarter" idx="5"/>
          </p:nvPr>
        </p:nvSpPr>
        <p:spPr bwMode="auto">
          <a:xfrm>
            <a:off x="388620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91CA62FB-D1CD-4E67-A496-156C9EF4772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4266F29-06F6-4084-B570-AD83EBA3E4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C71C5247-3400-420B-9C82-E9BD7E4716BE}" type="slidenum">
              <a:rPr lang="zh-CN" altLang="en-US" smtClean="0">
                <a:latin typeface="Times New Roman" panose="02020603050405020304" pitchFamily="18" charset="0"/>
              </a:rPr>
              <a:pPr>
                <a:spcBef>
                  <a:spcPct val="0"/>
                </a:spcBef>
              </a:pPr>
              <a:t>1</a:t>
            </a:fld>
            <a:endParaRPr lang="en-US" altLang="zh-CN">
              <a:latin typeface="Times New Roman" panose="02020603050405020304" pitchFamily="18" charset="0"/>
            </a:endParaRPr>
          </a:p>
        </p:txBody>
      </p:sp>
      <p:sp>
        <p:nvSpPr>
          <p:cNvPr id="7171" name="Rectangle 2">
            <a:extLst>
              <a:ext uri="{FF2B5EF4-FFF2-40B4-BE49-F238E27FC236}">
                <a16:creationId xmlns:a16="http://schemas.microsoft.com/office/drawing/2014/main" id="{FBBC0D79-0734-4366-8AF7-8878CDBA2DE2}"/>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B9061F5-FF9B-4AF5-9D1F-77813226BA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2067262-AAFC-4E1A-B72E-BF9F89729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5FF19A23-CA34-478D-9F92-D12BC3A1A512}" type="slidenum">
              <a:rPr lang="zh-CN" altLang="en-US" smtClean="0">
                <a:latin typeface="Times New Roman" panose="02020603050405020304" pitchFamily="18" charset="0"/>
              </a:rPr>
              <a:pPr>
                <a:spcBef>
                  <a:spcPct val="0"/>
                </a:spcBef>
              </a:pPr>
              <a:t>10</a:t>
            </a:fld>
            <a:endParaRPr lang="en-US" altLang="zh-CN">
              <a:latin typeface="Times New Roman" panose="02020603050405020304" pitchFamily="18" charset="0"/>
            </a:endParaRPr>
          </a:p>
        </p:txBody>
      </p:sp>
      <p:sp>
        <p:nvSpPr>
          <p:cNvPr id="25603" name="Rectangle 2">
            <a:extLst>
              <a:ext uri="{FF2B5EF4-FFF2-40B4-BE49-F238E27FC236}">
                <a16:creationId xmlns:a16="http://schemas.microsoft.com/office/drawing/2014/main" id="{E023DFF1-2C1B-4A05-86C6-AF2B84919E3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24549A7-DE21-40D5-8BFA-DD2C416F2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1A6B8EC-D67D-4C4E-BD61-F7E5B41484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8CCDC33F-0B21-4835-AB46-4F85D2A3B125}" type="slidenum">
              <a:rPr lang="zh-CN" altLang="en-US" smtClean="0">
                <a:latin typeface="Times New Roman" panose="02020603050405020304" pitchFamily="18" charset="0"/>
              </a:rPr>
              <a:pPr>
                <a:spcBef>
                  <a:spcPct val="0"/>
                </a:spcBef>
              </a:pPr>
              <a:t>11</a:t>
            </a:fld>
            <a:endParaRPr lang="en-US" altLang="zh-CN">
              <a:latin typeface="Times New Roman" panose="02020603050405020304" pitchFamily="18" charset="0"/>
            </a:endParaRPr>
          </a:p>
        </p:txBody>
      </p:sp>
      <p:sp>
        <p:nvSpPr>
          <p:cNvPr id="27651" name="Rectangle 2">
            <a:extLst>
              <a:ext uri="{FF2B5EF4-FFF2-40B4-BE49-F238E27FC236}">
                <a16:creationId xmlns:a16="http://schemas.microsoft.com/office/drawing/2014/main" id="{8F4B53C0-3605-447E-8208-CAABCC36641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A562B3C6-212B-40E0-92A4-B4FCEFBEDF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93447A74-D1BB-4E02-A8B8-698C4BE224A4}"/>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49AD1BF1-0312-4BAE-A45F-8D1A728192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41988" name="灯片编号占位符 3">
            <a:extLst>
              <a:ext uri="{FF2B5EF4-FFF2-40B4-BE49-F238E27FC236}">
                <a16:creationId xmlns:a16="http://schemas.microsoft.com/office/drawing/2014/main" id="{EC04E611-C686-420A-8036-B7D0CCC045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2B6881-A4C6-47DC-9608-B9B7E99822C9}" type="slidenum">
              <a:rPr lang="en-US" altLang="zh-CN" smtClean="0">
                <a:latin typeface="Times New Roman" panose="02020603050405020304" pitchFamily="18" charset="0"/>
              </a:rPr>
              <a:pPr/>
              <a:t>24</a:t>
            </a:fld>
            <a:endParaRPr lang="en-US"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CB797B5B-4F87-4E83-B30C-63DC83F9C429}"/>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E8823138-4A12-4B35-97C9-87FD3BE3D5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44036" name="灯片编号占位符 3">
            <a:extLst>
              <a:ext uri="{FF2B5EF4-FFF2-40B4-BE49-F238E27FC236}">
                <a16:creationId xmlns:a16="http://schemas.microsoft.com/office/drawing/2014/main" id="{2900779A-EB69-4AF1-811D-3BAA525D60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CBD183-2256-4D53-BD46-AE0306B72746}" type="slidenum">
              <a:rPr lang="en-US" altLang="zh-CN" smtClean="0">
                <a:latin typeface="Times New Roman" panose="02020603050405020304" pitchFamily="18" charset="0"/>
              </a:rPr>
              <a:pPr/>
              <a:t>25</a:t>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FD6C4718-8490-44DD-93B3-9377C334CF13}"/>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0615B956-3CD0-4C03-9FF8-E807F34241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46084" name="灯片编号占位符 3">
            <a:extLst>
              <a:ext uri="{FF2B5EF4-FFF2-40B4-BE49-F238E27FC236}">
                <a16:creationId xmlns:a16="http://schemas.microsoft.com/office/drawing/2014/main" id="{91CECE07-1DED-48D3-A0D3-0BD7D6AC46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40A96F-1E75-4289-9869-6041EE434D1C}" type="slidenum">
              <a:rPr lang="en-US" altLang="zh-CN" smtClean="0">
                <a:latin typeface="Times New Roman" panose="02020603050405020304" pitchFamily="18" charset="0"/>
              </a:rPr>
              <a:pPr/>
              <a:t>26</a:t>
            </a:fld>
            <a:endParaRPr lang="en-US"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47152A98-044C-4717-8E57-5027E3213C06}"/>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FAEE7E38-6B57-4473-B3AE-AB244A6601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48132" name="灯片编号占位符 3">
            <a:extLst>
              <a:ext uri="{FF2B5EF4-FFF2-40B4-BE49-F238E27FC236}">
                <a16:creationId xmlns:a16="http://schemas.microsoft.com/office/drawing/2014/main" id="{2172359B-63B6-4EE8-8150-A250F82FCA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23AEC3-577B-4BD7-9BCB-F99767862D9C}" type="slidenum">
              <a:rPr lang="en-US" altLang="zh-CN" smtClean="0">
                <a:latin typeface="Times New Roman" panose="02020603050405020304" pitchFamily="18" charset="0"/>
              </a:rPr>
              <a:pPr/>
              <a:t>27</a:t>
            </a:fld>
            <a:endParaRPr lang="en-US"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BD1EEBBF-0E08-430B-9C6D-F036E30C58D5}"/>
              </a:ext>
            </a:extLst>
          </p:cNvPr>
          <p:cNvSpPr>
            <a:spLocks noGrp="1" noRot="1" noChangeAspect="1" noChangeArrowheads="1" noTextEdit="1"/>
          </p:cNvSpPr>
          <p:nvPr>
            <p:ph type="sldImg"/>
          </p:nvPr>
        </p:nvSpPr>
        <p:spPr>
          <a:ln/>
        </p:spPr>
      </p:sp>
      <p:sp>
        <p:nvSpPr>
          <p:cNvPr id="50179" name="备注占位符 2">
            <a:extLst>
              <a:ext uri="{FF2B5EF4-FFF2-40B4-BE49-F238E27FC236}">
                <a16:creationId xmlns:a16="http://schemas.microsoft.com/office/drawing/2014/main" id="{84C7D3AF-171F-4565-B0A0-4A6BAAA5AD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0180" name="灯片编号占位符 3">
            <a:extLst>
              <a:ext uri="{FF2B5EF4-FFF2-40B4-BE49-F238E27FC236}">
                <a16:creationId xmlns:a16="http://schemas.microsoft.com/office/drawing/2014/main" id="{F0B0A50C-D449-4F70-886F-DA7959DD89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94FDF8-D666-4E82-835F-04988B669749}" type="slidenum">
              <a:rPr lang="en-US" altLang="zh-CN" smtClean="0">
                <a:latin typeface="Times New Roman" panose="02020603050405020304" pitchFamily="18" charset="0"/>
              </a:rPr>
              <a:pPr/>
              <a:t>28</a:t>
            </a:fld>
            <a:endParaRPr lang="en-US"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1CE75D20-00C7-4FEF-B319-F741338E0305}"/>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F065E51F-63AE-4C08-9B50-03A7C43E73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2228" name="灯片编号占位符 3">
            <a:extLst>
              <a:ext uri="{FF2B5EF4-FFF2-40B4-BE49-F238E27FC236}">
                <a16:creationId xmlns:a16="http://schemas.microsoft.com/office/drawing/2014/main" id="{EB5CE279-59A6-44DC-A567-F1BCA874CF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199559-9144-4ED2-9835-B24CE3FE8BD1}" type="slidenum">
              <a:rPr lang="en-US" altLang="zh-CN" smtClean="0">
                <a:latin typeface="Times New Roman" panose="02020603050405020304" pitchFamily="18" charset="0"/>
              </a:rPr>
              <a:pPr/>
              <a:t>29</a:t>
            </a:fld>
            <a:endParaRPr lang="en-US"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0168CD06-3476-41FF-95C2-D264651974CD}"/>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DBF38B91-3290-4FDA-B416-EBB0057B28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4276" name="灯片编号占位符 3">
            <a:extLst>
              <a:ext uri="{FF2B5EF4-FFF2-40B4-BE49-F238E27FC236}">
                <a16:creationId xmlns:a16="http://schemas.microsoft.com/office/drawing/2014/main" id="{15E955F4-71F7-4114-AC2B-DBC74AD6E9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097230-CE71-44D0-A7D3-E4A011DD5234}" type="slidenum">
              <a:rPr lang="en-US" altLang="zh-CN" smtClean="0">
                <a:latin typeface="Times New Roman" panose="02020603050405020304" pitchFamily="18" charset="0"/>
              </a:rPr>
              <a:pPr/>
              <a:t>30</a:t>
            </a:fld>
            <a:endParaRPr lang="en-US"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4FC33EFE-CF6D-409D-B6BE-D02B9AE7C951}"/>
              </a:ext>
            </a:extLst>
          </p:cNvPr>
          <p:cNvSpPr>
            <a:spLocks noGrp="1" noRot="1" noChangeAspect="1" noChangeArrowheads="1" noTextEdit="1"/>
          </p:cNvSpPr>
          <p:nvPr>
            <p:ph type="sldImg"/>
          </p:nvPr>
        </p:nvSpPr>
        <p:spPr>
          <a:ln/>
        </p:spPr>
      </p:sp>
      <p:sp>
        <p:nvSpPr>
          <p:cNvPr id="56323" name="备注占位符 2">
            <a:extLst>
              <a:ext uri="{FF2B5EF4-FFF2-40B4-BE49-F238E27FC236}">
                <a16:creationId xmlns:a16="http://schemas.microsoft.com/office/drawing/2014/main" id="{DF70833F-700E-42C3-93D4-F6ADF858A8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6324" name="灯片编号占位符 3">
            <a:extLst>
              <a:ext uri="{FF2B5EF4-FFF2-40B4-BE49-F238E27FC236}">
                <a16:creationId xmlns:a16="http://schemas.microsoft.com/office/drawing/2014/main" id="{E3D590F7-18B7-4F28-B198-EE975A21FE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AE2474-406D-45FB-9B94-FABC345EF271}" type="slidenum">
              <a:rPr lang="en-US" altLang="zh-CN" smtClean="0">
                <a:latin typeface="Times New Roman" panose="02020603050405020304" pitchFamily="18" charset="0"/>
              </a:rPr>
              <a:pPr/>
              <a:t>31</a:t>
            </a:fld>
            <a:endParaRPr lang="en-US"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B79650F2-077F-4C04-8643-9CCBC26B69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1EBD844B-0BCC-42F7-89FC-60CE2AB6BEEC}" type="slidenum">
              <a:rPr lang="zh-CN" altLang="en-US" smtClean="0">
                <a:latin typeface="Times New Roman" panose="02020603050405020304" pitchFamily="18" charset="0"/>
              </a:rPr>
              <a:pPr>
                <a:spcBef>
                  <a:spcPct val="0"/>
                </a:spcBef>
              </a:pPr>
              <a:t>2</a:t>
            </a:fld>
            <a:endParaRPr lang="en-US" altLang="zh-CN">
              <a:latin typeface="Times New Roman" panose="02020603050405020304" pitchFamily="18" charset="0"/>
            </a:endParaRPr>
          </a:p>
        </p:txBody>
      </p:sp>
      <p:sp>
        <p:nvSpPr>
          <p:cNvPr id="11267" name="Rectangle 2">
            <a:extLst>
              <a:ext uri="{FF2B5EF4-FFF2-40B4-BE49-F238E27FC236}">
                <a16:creationId xmlns:a16="http://schemas.microsoft.com/office/drawing/2014/main" id="{4800BA4D-9B57-46FD-867B-02B2A31B06A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89E067EA-43C5-47EE-89C8-910F8DB9DA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03A9CA31-20BE-482C-BBE6-5D412D5FDE78}"/>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EE8DD1E1-FFE6-4D41-99FE-13B12F5C19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8372" name="灯片编号占位符 3">
            <a:extLst>
              <a:ext uri="{FF2B5EF4-FFF2-40B4-BE49-F238E27FC236}">
                <a16:creationId xmlns:a16="http://schemas.microsoft.com/office/drawing/2014/main" id="{2AF9F2D9-40D8-4975-BC13-085B1E2D2D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521208-033F-4D07-93E5-770C2568D43C}" type="slidenum">
              <a:rPr lang="en-US" altLang="zh-CN" smtClean="0">
                <a:latin typeface="Times New Roman" panose="02020603050405020304" pitchFamily="18" charset="0"/>
              </a:rPr>
              <a:pPr/>
              <a:t>32</a:t>
            </a:fld>
            <a:endParaRPr lang="en-US"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F6DB4D7-1450-427F-B44D-42D60D63204C}"/>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8A5D6121-6B92-4CC6-BAD0-4260CA74E5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60420" name="灯片编号占位符 3">
            <a:extLst>
              <a:ext uri="{FF2B5EF4-FFF2-40B4-BE49-F238E27FC236}">
                <a16:creationId xmlns:a16="http://schemas.microsoft.com/office/drawing/2014/main" id="{B0E3E7AE-12DD-4F6B-A756-FAD3F309F1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3AE4CB-C70D-40AC-850A-3ACA67AE862F}" type="slidenum">
              <a:rPr lang="en-US" altLang="zh-CN" smtClean="0">
                <a:latin typeface="Times New Roman" panose="02020603050405020304" pitchFamily="18" charset="0"/>
              </a:rPr>
              <a:pPr/>
              <a:t>33</a:t>
            </a:fld>
            <a:endParaRPr lang="en-US"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5D2796F-F47F-4E3B-B884-B947E030332E}"/>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44B0D00E-9097-4480-9374-2349D44C5F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62468" name="灯片编号占位符 3">
            <a:extLst>
              <a:ext uri="{FF2B5EF4-FFF2-40B4-BE49-F238E27FC236}">
                <a16:creationId xmlns:a16="http://schemas.microsoft.com/office/drawing/2014/main" id="{C9AFB591-D52F-49C5-AF45-9ACC96ADA1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2A52A0-EDE3-42FB-AFE7-348ED62B8E29}" type="slidenum">
              <a:rPr lang="en-US" altLang="zh-CN" smtClean="0">
                <a:latin typeface="Times New Roman" panose="02020603050405020304" pitchFamily="18" charset="0"/>
              </a:rPr>
              <a:pPr/>
              <a:t>34</a:t>
            </a:fld>
            <a:endParaRPr lang="en-US" altLang="zh-CN">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DD763519-182B-48CC-B13E-6060712AB31C}"/>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AD396161-4DB9-403B-863E-452765CFE9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64516" name="灯片编号占位符 3">
            <a:extLst>
              <a:ext uri="{FF2B5EF4-FFF2-40B4-BE49-F238E27FC236}">
                <a16:creationId xmlns:a16="http://schemas.microsoft.com/office/drawing/2014/main" id="{67503E5D-2526-4E03-AAD2-5D58FB56E2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638713-2DAE-4834-B55E-3695CE6550BE}" type="slidenum">
              <a:rPr lang="en-US" altLang="zh-CN" smtClean="0">
                <a:latin typeface="Times New Roman" panose="02020603050405020304" pitchFamily="18" charset="0"/>
              </a:rPr>
              <a:pPr/>
              <a:t>35</a:t>
            </a:fld>
            <a:endParaRPr lang="en-US"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C03C80E2-1B92-48B9-94EA-FBED90C53EEC}"/>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A8C60BF8-8C7C-470E-A0F4-F6536816A8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66564" name="灯片编号占位符 3">
            <a:extLst>
              <a:ext uri="{FF2B5EF4-FFF2-40B4-BE49-F238E27FC236}">
                <a16:creationId xmlns:a16="http://schemas.microsoft.com/office/drawing/2014/main" id="{E8A20613-2A4A-4717-8277-0CDB45E476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172448-5545-4131-ACE9-8BE83BD5AB8B}" type="slidenum">
              <a:rPr lang="en-US" altLang="zh-CN" smtClean="0">
                <a:latin typeface="Times New Roman" panose="02020603050405020304" pitchFamily="18" charset="0"/>
              </a:rPr>
              <a:pPr/>
              <a:t>36</a:t>
            </a:fld>
            <a:endParaRPr lang="en-US"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550D853-5034-4400-B98D-F5AA17018F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F608EF78-207D-4994-AAC1-1857EF6494F9}" type="slidenum">
              <a:rPr lang="zh-CN" altLang="en-US" smtClean="0">
                <a:latin typeface="Times New Roman" panose="02020603050405020304" pitchFamily="18" charset="0"/>
              </a:rPr>
              <a:pPr>
                <a:spcBef>
                  <a:spcPct val="0"/>
                </a:spcBef>
              </a:pPr>
              <a:t>38</a:t>
            </a:fld>
            <a:endParaRPr lang="en-US" altLang="zh-CN">
              <a:latin typeface="Times New Roman" panose="02020603050405020304" pitchFamily="18" charset="0"/>
            </a:endParaRPr>
          </a:p>
        </p:txBody>
      </p:sp>
      <p:sp>
        <p:nvSpPr>
          <p:cNvPr id="69635" name="Rectangle 2">
            <a:extLst>
              <a:ext uri="{FF2B5EF4-FFF2-40B4-BE49-F238E27FC236}">
                <a16:creationId xmlns:a16="http://schemas.microsoft.com/office/drawing/2014/main" id="{84866907-4938-47C2-83D1-52F045DA73FF}"/>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28A68EFF-8D94-496F-A4F0-00423458BC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B72A60BA-BFC2-4C4A-B10A-01BE2089C4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BC519F12-DB08-41C0-927C-E5E4D001247F}" type="slidenum">
              <a:rPr lang="zh-CN" altLang="en-US" smtClean="0">
                <a:latin typeface="Times New Roman" panose="02020603050405020304" pitchFamily="18" charset="0"/>
              </a:rPr>
              <a:pPr>
                <a:spcBef>
                  <a:spcPct val="0"/>
                </a:spcBef>
              </a:pPr>
              <a:t>3</a:t>
            </a:fld>
            <a:endParaRPr lang="en-US" altLang="zh-CN">
              <a:latin typeface="Times New Roman" panose="02020603050405020304" pitchFamily="18" charset="0"/>
            </a:endParaRPr>
          </a:p>
        </p:txBody>
      </p:sp>
      <p:sp>
        <p:nvSpPr>
          <p:cNvPr id="9219" name="Rectangle 2">
            <a:extLst>
              <a:ext uri="{FF2B5EF4-FFF2-40B4-BE49-F238E27FC236}">
                <a16:creationId xmlns:a16="http://schemas.microsoft.com/office/drawing/2014/main" id="{B27EE03C-928B-4151-8CD2-8FFF6BD0899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EBBDA41-70CD-478F-857A-9DDD28AE61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4592114-9B9E-454F-A5DA-79A6D704F0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32A788A3-EF9B-4822-B9F0-F4BF500170A2}" type="slidenum">
              <a:rPr lang="zh-CN" altLang="en-US" smtClean="0">
                <a:latin typeface="Times New Roman" panose="02020603050405020304" pitchFamily="18" charset="0"/>
              </a:rPr>
              <a:pPr>
                <a:spcBef>
                  <a:spcPct val="0"/>
                </a:spcBef>
              </a:pPr>
              <a:t>4</a:t>
            </a:fld>
            <a:endParaRPr lang="en-US" altLang="zh-CN">
              <a:latin typeface="Times New Roman" panose="02020603050405020304" pitchFamily="18" charset="0"/>
            </a:endParaRPr>
          </a:p>
        </p:txBody>
      </p:sp>
      <p:sp>
        <p:nvSpPr>
          <p:cNvPr id="13315" name="Rectangle 2">
            <a:extLst>
              <a:ext uri="{FF2B5EF4-FFF2-40B4-BE49-F238E27FC236}">
                <a16:creationId xmlns:a16="http://schemas.microsoft.com/office/drawing/2014/main" id="{8C18C04F-A267-4EDF-8715-AA58C6B776D2}"/>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EB0F77E-DC10-4A9C-B759-4B7BD7892D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349A4894-67E0-42E8-87B1-0620A1AB0E16}"/>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3AE9512E-6319-42AE-8C8D-2308C35A60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15364" name="灯片编号占位符 3">
            <a:extLst>
              <a:ext uri="{FF2B5EF4-FFF2-40B4-BE49-F238E27FC236}">
                <a16:creationId xmlns:a16="http://schemas.microsoft.com/office/drawing/2014/main" id="{4387DB63-5B0D-4CDA-BBBF-BBACA6A607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9D8670-09B1-4DF4-83EF-12D8E47548C0}" type="slidenum">
              <a:rPr lang="en-US" altLang="zh-CN" smtClean="0">
                <a:latin typeface="Times New Roman" panose="02020603050405020304" pitchFamily="18" charset="0"/>
              </a:rPr>
              <a:pPr/>
              <a:t>5</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D4292231-37E0-4316-B0CF-3263D28DE6E5}"/>
              </a:ext>
            </a:extLst>
          </p:cNvPr>
          <p:cNvSpPr>
            <a:spLocks noGrp="1" noRot="1" noChangeAspect="1" noChangeArrowheads="1" noTextEdit="1"/>
          </p:cNvSpPr>
          <p:nvPr>
            <p:ph type="sldImg"/>
          </p:nvPr>
        </p:nvSpPr>
        <p:spPr>
          <a:ln/>
        </p:spPr>
      </p:sp>
      <p:sp>
        <p:nvSpPr>
          <p:cNvPr id="17411" name="备注占位符 2">
            <a:extLst>
              <a:ext uri="{FF2B5EF4-FFF2-40B4-BE49-F238E27FC236}">
                <a16:creationId xmlns:a16="http://schemas.microsoft.com/office/drawing/2014/main" id="{580E4BEA-7F55-4048-9BE8-8A4D0D8CEA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17412" name="灯片编号占位符 3">
            <a:extLst>
              <a:ext uri="{FF2B5EF4-FFF2-40B4-BE49-F238E27FC236}">
                <a16:creationId xmlns:a16="http://schemas.microsoft.com/office/drawing/2014/main" id="{410D7422-A6CC-4DAF-B581-9EC164D9C4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B57CEA-D659-49DC-9755-C608F8E088B5}" type="slidenum">
              <a:rPr lang="en-US" altLang="zh-CN" smtClean="0">
                <a:latin typeface="Times New Roman" panose="02020603050405020304" pitchFamily="18" charset="0"/>
              </a:rPr>
              <a:pPr/>
              <a:t>6</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FBAD3C6-7C4F-48D2-A612-546E16C3AA2E}"/>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80C423A4-DA67-4560-ADCF-A4911744D5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19460" name="灯片编号占位符 3">
            <a:extLst>
              <a:ext uri="{FF2B5EF4-FFF2-40B4-BE49-F238E27FC236}">
                <a16:creationId xmlns:a16="http://schemas.microsoft.com/office/drawing/2014/main" id="{C07ED451-E4A9-4E20-B288-C59ADC55B5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174B3F-B7AE-4A33-ACC8-BBD4066541E1}" type="slidenum">
              <a:rPr lang="en-US" altLang="zh-CN" smtClean="0">
                <a:latin typeface="Times New Roman" panose="02020603050405020304" pitchFamily="18" charset="0"/>
              </a:rPr>
              <a:pPr/>
              <a:t>7</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23507A2-D338-41ED-90FA-7FADFE4B8B1B}"/>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C3BF7C60-F5D6-41F2-8CEB-546CCC8C38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21508" name="灯片编号占位符 3">
            <a:extLst>
              <a:ext uri="{FF2B5EF4-FFF2-40B4-BE49-F238E27FC236}">
                <a16:creationId xmlns:a16="http://schemas.microsoft.com/office/drawing/2014/main" id="{A56C3C7B-8273-4ABC-B81D-D374998E3B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6F00BC-9482-4093-AA94-248FC80312E3}" type="slidenum">
              <a:rPr lang="en-US" altLang="zh-CN" smtClean="0">
                <a:latin typeface="Times New Roman" panose="02020603050405020304" pitchFamily="18" charset="0"/>
              </a:rPr>
              <a:pPr/>
              <a:t>8</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B8C1429-D380-4866-8D5C-247984584B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53AA036E-E120-4816-9652-06B60B069F5B}" type="slidenum">
              <a:rPr lang="zh-CN" altLang="en-US" smtClean="0">
                <a:latin typeface="Times New Roman" panose="02020603050405020304" pitchFamily="18" charset="0"/>
              </a:rPr>
              <a:pPr>
                <a:spcBef>
                  <a:spcPct val="0"/>
                </a:spcBef>
              </a:pPr>
              <a:t>9</a:t>
            </a:fld>
            <a:endParaRPr lang="en-US" altLang="zh-CN">
              <a:latin typeface="Times New Roman" panose="02020603050405020304" pitchFamily="18" charset="0"/>
            </a:endParaRPr>
          </a:p>
        </p:txBody>
      </p:sp>
      <p:sp>
        <p:nvSpPr>
          <p:cNvPr id="23555" name="Rectangle 2">
            <a:extLst>
              <a:ext uri="{FF2B5EF4-FFF2-40B4-BE49-F238E27FC236}">
                <a16:creationId xmlns:a16="http://schemas.microsoft.com/office/drawing/2014/main" id="{9C47989B-78D9-4BC9-ACD2-0E48A32131E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1A9B28EB-44F9-4650-8258-E0E683F7F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9">
            <a:extLst>
              <a:ext uri="{FF2B5EF4-FFF2-40B4-BE49-F238E27FC236}">
                <a16:creationId xmlns:a16="http://schemas.microsoft.com/office/drawing/2014/main" id="{A93066D3-6223-46B6-8E47-D3BC762E97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83038315-3294-43C9-A4F4-6D5749484CC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16E71A41-42C7-4CEC-B8AD-8DADC0BEA28A}"/>
              </a:ext>
            </a:extLst>
          </p:cNvPr>
          <p:cNvSpPr>
            <a:spLocks noGrp="1" noChangeArrowheads="1"/>
          </p:cNvSpPr>
          <p:nvPr>
            <p:ph type="sldNum" sz="quarter" idx="12"/>
          </p:nvPr>
        </p:nvSpPr>
        <p:spPr>
          <a:ln/>
        </p:spPr>
        <p:txBody>
          <a:bodyPr/>
          <a:lstStyle>
            <a:lvl1pPr>
              <a:defRPr/>
            </a:lvl1pPr>
          </a:lstStyle>
          <a:p>
            <a:pPr>
              <a:defRPr/>
            </a:pPr>
            <a:fld id="{83C56851-88C2-4635-B174-5A68876DFCA5}" type="slidenum">
              <a:rPr lang="en-US" altLang="zh-CN"/>
              <a:pPr>
                <a:defRPr/>
              </a:pPr>
              <a:t>‹#›</a:t>
            </a:fld>
            <a:endParaRPr lang="en-US" altLang="zh-CN"/>
          </a:p>
        </p:txBody>
      </p:sp>
    </p:spTree>
    <p:extLst>
      <p:ext uri="{BB962C8B-B14F-4D97-AF65-F5344CB8AC3E}">
        <p14:creationId xmlns:p14="http://schemas.microsoft.com/office/powerpoint/2010/main" val="344936184"/>
      </p:ext>
    </p:extLst>
  </p:cSld>
  <p:clrMapOvr>
    <a:masterClrMapping/>
  </p:clrMapOvr>
  <p:transition spd="slow" advClick="0">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8F39BEB8-B1E5-446A-B3F6-BA44C7AAD2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CC185E58-D248-403D-88DF-7BF274156B9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EDD1C343-F567-41F6-9C8C-DEAEE1CA53F3}"/>
              </a:ext>
            </a:extLst>
          </p:cNvPr>
          <p:cNvSpPr>
            <a:spLocks noGrp="1" noChangeArrowheads="1"/>
          </p:cNvSpPr>
          <p:nvPr>
            <p:ph type="sldNum" sz="quarter" idx="12"/>
          </p:nvPr>
        </p:nvSpPr>
        <p:spPr>
          <a:ln/>
        </p:spPr>
        <p:txBody>
          <a:bodyPr/>
          <a:lstStyle>
            <a:lvl1pPr>
              <a:defRPr/>
            </a:lvl1pPr>
          </a:lstStyle>
          <a:p>
            <a:pPr>
              <a:defRPr/>
            </a:pPr>
            <a:fld id="{236B3838-987F-4237-8224-4145BE498857}" type="slidenum">
              <a:rPr lang="en-US" altLang="zh-CN"/>
              <a:pPr>
                <a:defRPr/>
              </a:pPr>
              <a:t>‹#›</a:t>
            </a:fld>
            <a:endParaRPr lang="en-US" altLang="zh-CN"/>
          </a:p>
        </p:txBody>
      </p:sp>
    </p:spTree>
    <p:extLst>
      <p:ext uri="{BB962C8B-B14F-4D97-AF65-F5344CB8AC3E}">
        <p14:creationId xmlns:p14="http://schemas.microsoft.com/office/powerpoint/2010/main" val="1366315478"/>
      </p:ext>
    </p:extLst>
  </p:cSld>
  <p:clrMapOvr>
    <a:masterClrMapping/>
  </p:clrMapOvr>
  <p:transition spd="slow" advClick="0">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15900"/>
            <a:ext cx="2084387" cy="5803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15900"/>
            <a:ext cx="6102350" cy="5803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6C6F5AB-F5D9-47AF-99F1-FE3AD30190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8904F773-A599-4D56-B812-E514ED8680A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2971B6B3-F867-4E03-B887-372381EFC934}"/>
              </a:ext>
            </a:extLst>
          </p:cNvPr>
          <p:cNvSpPr>
            <a:spLocks noGrp="1" noChangeArrowheads="1"/>
          </p:cNvSpPr>
          <p:nvPr>
            <p:ph type="sldNum" sz="quarter" idx="12"/>
          </p:nvPr>
        </p:nvSpPr>
        <p:spPr>
          <a:ln/>
        </p:spPr>
        <p:txBody>
          <a:bodyPr/>
          <a:lstStyle>
            <a:lvl1pPr>
              <a:defRPr/>
            </a:lvl1pPr>
          </a:lstStyle>
          <a:p>
            <a:pPr>
              <a:defRPr/>
            </a:pPr>
            <a:fld id="{9302C10A-8852-4ACE-AF45-88363C101708}" type="slidenum">
              <a:rPr lang="en-US" altLang="zh-CN"/>
              <a:pPr>
                <a:defRPr/>
              </a:pPr>
              <a:t>‹#›</a:t>
            </a:fld>
            <a:endParaRPr lang="en-US" altLang="zh-CN"/>
          </a:p>
        </p:txBody>
      </p:sp>
    </p:spTree>
    <p:extLst>
      <p:ext uri="{BB962C8B-B14F-4D97-AF65-F5344CB8AC3E}">
        <p14:creationId xmlns:p14="http://schemas.microsoft.com/office/powerpoint/2010/main" val="1517812945"/>
      </p:ext>
    </p:extLst>
  </p:cSld>
  <p:clrMapOvr>
    <a:masterClrMapping/>
  </p:clrMapOvr>
  <p:transition spd="slow" advClick="0">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897109476"/>
      </p:ext>
    </p:extLst>
  </p:cSld>
  <p:clrMapOvr>
    <a:masterClrMapping/>
  </p:clrMapOvr>
  <p:transition spd="slow" advClick="0">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0361076"/>
      </p:ext>
    </p:extLst>
  </p:cSld>
  <p:clrMapOvr>
    <a:masterClrMapping/>
  </p:clrMapOvr>
  <p:transition spd="slow" advClick="0">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42332871"/>
      </p:ext>
    </p:extLst>
  </p:cSld>
  <p:clrMapOvr>
    <a:masterClrMapping/>
  </p:clrMapOvr>
  <p:transition spd="slow" advClick="0">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134383"/>
      </p:ext>
    </p:extLst>
  </p:cSld>
  <p:clrMapOvr>
    <a:masterClrMapping/>
  </p:clrMapOvr>
  <p:transition spd="slow" advClick="0">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5504614"/>
      </p:ext>
    </p:extLst>
  </p:cSld>
  <p:clrMapOvr>
    <a:masterClrMapping/>
  </p:clrMapOvr>
  <p:transition spd="slow" advClick="0">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467548"/>
      </p:ext>
    </p:extLst>
  </p:cSld>
  <p:clrMapOvr>
    <a:masterClrMapping/>
  </p:clrMapOvr>
  <p:transition spd="slow" advClick="0">
    <p:sndAc>
      <p:end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12173"/>
      </p:ext>
    </p:extLst>
  </p:cSld>
  <p:clrMapOvr>
    <a:masterClrMapping/>
  </p:clrMapOvr>
  <p:transition spd="slow" advClick="0">
    <p:sndAc>
      <p:end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61291300"/>
      </p:ext>
    </p:extLst>
  </p:cSld>
  <p:clrMapOvr>
    <a:masterClrMapping/>
  </p:clrMapOvr>
  <p:transition spd="slow" advClick="0">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283D85C0-445C-4E63-8606-CE852B1DFD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23ACE0F2-37EF-43B8-A947-5BF03E2F866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8042BB4D-738E-41C2-BE19-FF6A5FB2AAA1}"/>
              </a:ext>
            </a:extLst>
          </p:cNvPr>
          <p:cNvSpPr>
            <a:spLocks noGrp="1" noChangeArrowheads="1"/>
          </p:cNvSpPr>
          <p:nvPr>
            <p:ph type="sldNum" sz="quarter" idx="12"/>
          </p:nvPr>
        </p:nvSpPr>
        <p:spPr>
          <a:ln/>
        </p:spPr>
        <p:txBody>
          <a:bodyPr/>
          <a:lstStyle>
            <a:lvl1pPr>
              <a:defRPr/>
            </a:lvl1pPr>
          </a:lstStyle>
          <a:p>
            <a:pPr>
              <a:defRPr/>
            </a:pPr>
            <a:fld id="{6EFF6B24-90A0-4DC1-BC53-2B6500E3F082}" type="slidenum">
              <a:rPr lang="en-US" altLang="zh-CN"/>
              <a:pPr>
                <a:defRPr/>
              </a:pPr>
              <a:t>‹#›</a:t>
            </a:fld>
            <a:endParaRPr lang="en-US" altLang="zh-CN"/>
          </a:p>
        </p:txBody>
      </p:sp>
    </p:spTree>
    <p:extLst>
      <p:ext uri="{BB962C8B-B14F-4D97-AF65-F5344CB8AC3E}">
        <p14:creationId xmlns:p14="http://schemas.microsoft.com/office/powerpoint/2010/main" val="501470538"/>
      </p:ext>
    </p:extLst>
  </p:cSld>
  <p:clrMapOvr>
    <a:masterClrMapping/>
  </p:clrMapOvr>
  <p:transition spd="slow" advClick="0">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9285003"/>
      </p:ext>
    </p:extLst>
  </p:cSld>
  <p:clrMapOvr>
    <a:masterClrMapping/>
  </p:clrMapOvr>
  <p:transition spd="slow" advClick="0">
    <p:sndAc>
      <p:end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00861292"/>
      </p:ext>
    </p:extLst>
  </p:cSld>
  <p:clrMapOvr>
    <a:masterClrMapping/>
  </p:clrMapOvr>
  <p:transition spd="slow" advClick="0">
    <p:sndAc>
      <p:end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201344"/>
      </p:ext>
    </p:extLst>
  </p:cSld>
  <p:clrMapOvr>
    <a:masterClrMapping/>
  </p:clrMapOvr>
  <p:transition spd="slow" advClick="0">
    <p:sndAc>
      <p:endSnd/>
    </p:sndAc>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F307068-BD44-46E2-B37F-AD032C9283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05588D-837A-4AFD-BAB9-CCCE785449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A52B3C9-14A1-4383-B490-4DC5103540AB}"/>
              </a:ext>
            </a:extLst>
          </p:cNvPr>
          <p:cNvSpPr>
            <a:spLocks noGrp="1" noChangeArrowheads="1"/>
          </p:cNvSpPr>
          <p:nvPr>
            <p:ph type="sldNum" sz="quarter" idx="12"/>
          </p:nvPr>
        </p:nvSpPr>
        <p:spPr>
          <a:ln/>
        </p:spPr>
        <p:txBody>
          <a:bodyPr/>
          <a:lstStyle>
            <a:lvl1pPr>
              <a:defRPr/>
            </a:lvl1pPr>
          </a:lstStyle>
          <a:p>
            <a:pPr>
              <a:defRPr/>
            </a:pPr>
            <a:fld id="{9B6FDB4C-B201-4A0B-9DB5-42DC9DB51EBD}" type="slidenum">
              <a:rPr lang="zh-CN" altLang="en-US"/>
              <a:pPr>
                <a:defRPr/>
              </a:pPr>
              <a:t>‹#›</a:t>
            </a:fld>
            <a:endParaRPr lang="en-US" altLang="zh-CN"/>
          </a:p>
        </p:txBody>
      </p:sp>
    </p:spTree>
    <p:extLst>
      <p:ext uri="{BB962C8B-B14F-4D97-AF65-F5344CB8AC3E}">
        <p14:creationId xmlns:p14="http://schemas.microsoft.com/office/powerpoint/2010/main" val="38137908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49F08E2-66B7-453E-993F-10B48F3361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25591B4-2F14-46BD-BA99-D856B8AE0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070C43-CF8E-4FF7-AC58-847E91E220DC}"/>
              </a:ext>
            </a:extLst>
          </p:cNvPr>
          <p:cNvSpPr>
            <a:spLocks noGrp="1" noChangeArrowheads="1"/>
          </p:cNvSpPr>
          <p:nvPr>
            <p:ph type="sldNum" sz="quarter" idx="12"/>
          </p:nvPr>
        </p:nvSpPr>
        <p:spPr>
          <a:ln/>
        </p:spPr>
        <p:txBody>
          <a:bodyPr/>
          <a:lstStyle>
            <a:lvl1pPr>
              <a:defRPr/>
            </a:lvl1pPr>
          </a:lstStyle>
          <a:p>
            <a:pPr>
              <a:defRPr/>
            </a:pPr>
            <a:fld id="{9A3ED449-CA8D-4829-A69C-D33670928353}" type="slidenum">
              <a:rPr lang="zh-CN" altLang="en-US"/>
              <a:pPr>
                <a:defRPr/>
              </a:pPr>
              <a:t>‹#›</a:t>
            </a:fld>
            <a:endParaRPr lang="en-US" altLang="zh-CN"/>
          </a:p>
        </p:txBody>
      </p:sp>
    </p:spTree>
    <p:extLst>
      <p:ext uri="{BB962C8B-B14F-4D97-AF65-F5344CB8AC3E}">
        <p14:creationId xmlns:p14="http://schemas.microsoft.com/office/powerpoint/2010/main" val="3229083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63B37EE-A9AE-4F12-9372-2DA04E755F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F72FFC3-ED9D-4E74-8474-AC22BCB69D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15B3913-FBCE-4F6B-9F3D-1414F5D38848}"/>
              </a:ext>
            </a:extLst>
          </p:cNvPr>
          <p:cNvSpPr>
            <a:spLocks noGrp="1" noChangeArrowheads="1"/>
          </p:cNvSpPr>
          <p:nvPr>
            <p:ph type="sldNum" sz="quarter" idx="12"/>
          </p:nvPr>
        </p:nvSpPr>
        <p:spPr>
          <a:ln/>
        </p:spPr>
        <p:txBody>
          <a:bodyPr/>
          <a:lstStyle>
            <a:lvl1pPr>
              <a:defRPr/>
            </a:lvl1pPr>
          </a:lstStyle>
          <a:p>
            <a:pPr>
              <a:defRPr/>
            </a:pPr>
            <a:fld id="{534E23DC-E305-4497-87CE-4EF121C12E4A}" type="slidenum">
              <a:rPr lang="zh-CN" altLang="en-US"/>
              <a:pPr>
                <a:defRPr/>
              </a:pPr>
              <a:t>‹#›</a:t>
            </a:fld>
            <a:endParaRPr lang="en-US" altLang="zh-CN"/>
          </a:p>
        </p:txBody>
      </p:sp>
    </p:spTree>
    <p:extLst>
      <p:ext uri="{BB962C8B-B14F-4D97-AF65-F5344CB8AC3E}">
        <p14:creationId xmlns:p14="http://schemas.microsoft.com/office/powerpoint/2010/main" val="19900616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1177EE9-912C-4F65-9F1C-1B86AA3C97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59BEFE2-9255-45E1-B09F-1F3853CC83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6EA22DE-0DA9-442F-9586-82F18DB2447E}"/>
              </a:ext>
            </a:extLst>
          </p:cNvPr>
          <p:cNvSpPr>
            <a:spLocks noGrp="1" noChangeArrowheads="1"/>
          </p:cNvSpPr>
          <p:nvPr>
            <p:ph type="sldNum" sz="quarter" idx="12"/>
          </p:nvPr>
        </p:nvSpPr>
        <p:spPr>
          <a:ln/>
        </p:spPr>
        <p:txBody>
          <a:bodyPr/>
          <a:lstStyle>
            <a:lvl1pPr>
              <a:defRPr/>
            </a:lvl1pPr>
          </a:lstStyle>
          <a:p>
            <a:pPr>
              <a:defRPr/>
            </a:pPr>
            <a:fld id="{4FEB1F46-C512-438E-A9FD-8F1A08D51CC9}" type="slidenum">
              <a:rPr lang="zh-CN" altLang="en-US"/>
              <a:pPr>
                <a:defRPr/>
              </a:pPr>
              <a:t>‹#›</a:t>
            </a:fld>
            <a:endParaRPr lang="en-US" altLang="zh-CN"/>
          </a:p>
        </p:txBody>
      </p:sp>
    </p:spTree>
    <p:extLst>
      <p:ext uri="{BB962C8B-B14F-4D97-AF65-F5344CB8AC3E}">
        <p14:creationId xmlns:p14="http://schemas.microsoft.com/office/powerpoint/2010/main" val="4112399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5829C9C-BCE5-4CB7-85ED-28C1874F16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856308C-BFC8-4CDE-B5B5-84CD71BA83D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2CAB252-A010-4268-A9C6-B0F9E03D7588}"/>
              </a:ext>
            </a:extLst>
          </p:cNvPr>
          <p:cNvSpPr>
            <a:spLocks noGrp="1" noChangeArrowheads="1"/>
          </p:cNvSpPr>
          <p:nvPr>
            <p:ph type="sldNum" sz="quarter" idx="12"/>
          </p:nvPr>
        </p:nvSpPr>
        <p:spPr>
          <a:ln/>
        </p:spPr>
        <p:txBody>
          <a:bodyPr/>
          <a:lstStyle>
            <a:lvl1pPr>
              <a:defRPr/>
            </a:lvl1pPr>
          </a:lstStyle>
          <a:p>
            <a:pPr>
              <a:defRPr/>
            </a:pPr>
            <a:fld id="{1C25533F-03BE-49BC-9C37-2D233E91F813}" type="slidenum">
              <a:rPr lang="zh-CN" altLang="en-US"/>
              <a:pPr>
                <a:defRPr/>
              </a:pPr>
              <a:t>‹#›</a:t>
            </a:fld>
            <a:endParaRPr lang="en-US" altLang="zh-CN"/>
          </a:p>
        </p:txBody>
      </p:sp>
    </p:spTree>
    <p:extLst>
      <p:ext uri="{BB962C8B-B14F-4D97-AF65-F5344CB8AC3E}">
        <p14:creationId xmlns:p14="http://schemas.microsoft.com/office/powerpoint/2010/main" val="35292684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54D4D6F-7955-4CFC-A5BA-2740FDA3E6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844F208-E782-4C61-A666-DBA194BFFE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A5CE70B-1172-4B41-B6CB-9D284815AD55}"/>
              </a:ext>
            </a:extLst>
          </p:cNvPr>
          <p:cNvSpPr>
            <a:spLocks noGrp="1" noChangeArrowheads="1"/>
          </p:cNvSpPr>
          <p:nvPr>
            <p:ph type="sldNum" sz="quarter" idx="12"/>
          </p:nvPr>
        </p:nvSpPr>
        <p:spPr>
          <a:ln/>
        </p:spPr>
        <p:txBody>
          <a:bodyPr/>
          <a:lstStyle>
            <a:lvl1pPr>
              <a:defRPr/>
            </a:lvl1pPr>
          </a:lstStyle>
          <a:p>
            <a:pPr>
              <a:defRPr/>
            </a:pPr>
            <a:fld id="{8C82C505-64A0-4AC6-8321-915200A201F7}" type="slidenum">
              <a:rPr lang="zh-CN" altLang="en-US"/>
              <a:pPr>
                <a:defRPr/>
              </a:pPr>
              <a:t>‹#›</a:t>
            </a:fld>
            <a:endParaRPr lang="en-US" altLang="zh-CN"/>
          </a:p>
        </p:txBody>
      </p:sp>
    </p:spTree>
    <p:extLst>
      <p:ext uri="{BB962C8B-B14F-4D97-AF65-F5344CB8AC3E}">
        <p14:creationId xmlns:p14="http://schemas.microsoft.com/office/powerpoint/2010/main" val="3364790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FDE8BE-4784-4ED8-B298-A6B98438BE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1A87B10-7C2D-462B-9CA9-6B335BBA2E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A47F3F8-BB5B-400F-8255-F06FDEBB0176}"/>
              </a:ext>
            </a:extLst>
          </p:cNvPr>
          <p:cNvSpPr>
            <a:spLocks noGrp="1" noChangeArrowheads="1"/>
          </p:cNvSpPr>
          <p:nvPr>
            <p:ph type="sldNum" sz="quarter" idx="12"/>
          </p:nvPr>
        </p:nvSpPr>
        <p:spPr>
          <a:ln/>
        </p:spPr>
        <p:txBody>
          <a:bodyPr/>
          <a:lstStyle>
            <a:lvl1pPr>
              <a:defRPr/>
            </a:lvl1pPr>
          </a:lstStyle>
          <a:p>
            <a:pPr>
              <a:defRPr/>
            </a:pPr>
            <a:fld id="{9C9152A4-1605-408A-8DF6-A53D64D8948A}" type="slidenum">
              <a:rPr lang="zh-CN" altLang="en-US"/>
              <a:pPr>
                <a:defRPr/>
              </a:pPr>
              <a:t>‹#›</a:t>
            </a:fld>
            <a:endParaRPr lang="en-US" altLang="zh-CN"/>
          </a:p>
        </p:txBody>
      </p:sp>
    </p:spTree>
    <p:extLst>
      <p:ext uri="{BB962C8B-B14F-4D97-AF65-F5344CB8AC3E}">
        <p14:creationId xmlns:p14="http://schemas.microsoft.com/office/powerpoint/2010/main" val="173418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CA482F31-8A87-489C-8445-F2CECBD2BE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AE78B613-529B-4D00-A279-F8D2DE34DFB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DD9E7019-0C8B-4020-9FAE-690F4175A03E}"/>
              </a:ext>
            </a:extLst>
          </p:cNvPr>
          <p:cNvSpPr>
            <a:spLocks noGrp="1" noChangeArrowheads="1"/>
          </p:cNvSpPr>
          <p:nvPr>
            <p:ph type="sldNum" sz="quarter" idx="12"/>
          </p:nvPr>
        </p:nvSpPr>
        <p:spPr>
          <a:ln/>
        </p:spPr>
        <p:txBody>
          <a:bodyPr/>
          <a:lstStyle>
            <a:lvl1pPr>
              <a:defRPr/>
            </a:lvl1pPr>
          </a:lstStyle>
          <a:p>
            <a:pPr>
              <a:defRPr/>
            </a:pPr>
            <a:fld id="{BB1E6D3E-4762-418E-9AB9-B5210D4A865C}" type="slidenum">
              <a:rPr lang="en-US" altLang="zh-CN"/>
              <a:pPr>
                <a:defRPr/>
              </a:pPr>
              <a:t>‹#›</a:t>
            </a:fld>
            <a:endParaRPr lang="en-US" altLang="zh-CN"/>
          </a:p>
        </p:txBody>
      </p:sp>
    </p:spTree>
    <p:extLst>
      <p:ext uri="{BB962C8B-B14F-4D97-AF65-F5344CB8AC3E}">
        <p14:creationId xmlns:p14="http://schemas.microsoft.com/office/powerpoint/2010/main" val="2040328026"/>
      </p:ext>
    </p:extLst>
  </p:cSld>
  <p:clrMapOvr>
    <a:masterClrMapping/>
  </p:clrMapOvr>
  <p:transition spd="slow" advClick="0">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44BF655-46F4-45BB-B6E2-8E344B0C7C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60D571F-1E06-4EBD-B905-B275611B0D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A44241C-AFCE-4658-AD21-9DDD9833F8ED}"/>
              </a:ext>
            </a:extLst>
          </p:cNvPr>
          <p:cNvSpPr>
            <a:spLocks noGrp="1" noChangeArrowheads="1"/>
          </p:cNvSpPr>
          <p:nvPr>
            <p:ph type="sldNum" sz="quarter" idx="12"/>
          </p:nvPr>
        </p:nvSpPr>
        <p:spPr>
          <a:ln/>
        </p:spPr>
        <p:txBody>
          <a:bodyPr/>
          <a:lstStyle>
            <a:lvl1pPr>
              <a:defRPr/>
            </a:lvl1pPr>
          </a:lstStyle>
          <a:p>
            <a:pPr>
              <a:defRPr/>
            </a:pPr>
            <a:fld id="{F183A6E4-7C42-4EAE-ACBE-4A2DCDFCBE60}" type="slidenum">
              <a:rPr lang="zh-CN" altLang="en-US"/>
              <a:pPr>
                <a:defRPr/>
              </a:pPr>
              <a:t>‹#›</a:t>
            </a:fld>
            <a:endParaRPr lang="en-US" altLang="zh-CN"/>
          </a:p>
        </p:txBody>
      </p:sp>
    </p:spTree>
    <p:extLst>
      <p:ext uri="{BB962C8B-B14F-4D97-AF65-F5344CB8AC3E}">
        <p14:creationId xmlns:p14="http://schemas.microsoft.com/office/powerpoint/2010/main" val="3971479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33C671A-3545-4FCD-8647-BFC52152FB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A4406BE-1ECB-4CC8-9AD3-50300C22C5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B145A76-C6B2-4D48-A9AA-F3329A4EFDB9}"/>
              </a:ext>
            </a:extLst>
          </p:cNvPr>
          <p:cNvSpPr>
            <a:spLocks noGrp="1" noChangeArrowheads="1"/>
          </p:cNvSpPr>
          <p:nvPr>
            <p:ph type="sldNum" sz="quarter" idx="12"/>
          </p:nvPr>
        </p:nvSpPr>
        <p:spPr>
          <a:ln/>
        </p:spPr>
        <p:txBody>
          <a:bodyPr/>
          <a:lstStyle>
            <a:lvl1pPr>
              <a:defRPr/>
            </a:lvl1pPr>
          </a:lstStyle>
          <a:p>
            <a:pPr>
              <a:defRPr/>
            </a:pPr>
            <a:fld id="{5DC1EC04-AA99-44F3-AFC0-EF0CBFA5A025}" type="slidenum">
              <a:rPr lang="zh-CN" altLang="en-US"/>
              <a:pPr>
                <a:defRPr/>
              </a:pPr>
              <a:t>‹#›</a:t>
            </a:fld>
            <a:endParaRPr lang="en-US" altLang="zh-CN"/>
          </a:p>
        </p:txBody>
      </p:sp>
    </p:spTree>
    <p:extLst>
      <p:ext uri="{BB962C8B-B14F-4D97-AF65-F5344CB8AC3E}">
        <p14:creationId xmlns:p14="http://schemas.microsoft.com/office/powerpoint/2010/main" val="3636541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37A904-E518-46EF-8E19-8DE695FA92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EC6CD8-CA9D-4A71-9BDE-75A496CBA6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4F31DE-37C3-49DE-A0EA-EA68AD9B2AF1}"/>
              </a:ext>
            </a:extLst>
          </p:cNvPr>
          <p:cNvSpPr>
            <a:spLocks noGrp="1" noChangeArrowheads="1"/>
          </p:cNvSpPr>
          <p:nvPr>
            <p:ph type="sldNum" sz="quarter" idx="12"/>
          </p:nvPr>
        </p:nvSpPr>
        <p:spPr>
          <a:ln/>
        </p:spPr>
        <p:txBody>
          <a:bodyPr/>
          <a:lstStyle>
            <a:lvl1pPr>
              <a:defRPr/>
            </a:lvl1pPr>
          </a:lstStyle>
          <a:p>
            <a:pPr>
              <a:defRPr/>
            </a:pPr>
            <a:fld id="{E075EFB8-F5E9-4679-B925-7955A91B52EE}" type="slidenum">
              <a:rPr lang="zh-CN" altLang="en-US"/>
              <a:pPr>
                <a:defRPr/>
              </a:pPr>
              <a:t>‹#›</a:t>
            </a:fld>
            <a:endParaRPr lang="en-US" altLang="zh-CN"/>
          </a:p>
        </p:txBody>
      </p:sp>
    </p:spTree>
    <p:extLst>
      <p:ext uri="{BB962C8B-B14F-4D97-AF65-F5344CB8AC3E}">
        <p14:creationId xmlns:p14="http://schemas.microsoft.com/office/powerpoint/2010/main" val="134341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B3B0532-B151-461D-BE02-F51EEEAD10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43CEB2A-501B-44A9-9AD1-21A94F15C3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0F9F1D-3938-4475-910D-E503BC501DCA}"/>
              </a:ext>
            </a:extLst>
          </p:cNvPr>
          <p:cNvSpPr>
            <a:spLocks noGrp="1" noChangeArrowheads="1"/>
          </p:cNvSpPr>
          <p:nvPr>
            <p:ph type="sldNum" sz="quarter" idx="12"/>
          </p:nvPr>
        </p:nvSpPr>
        <p:spPr>
          <a:ln/>
        </p:spPr>
        <p:txBody>
          <a:bodyPr/>
          <a:lstStyle>
            <a:lvl1pPr>
              <a:defRPr/>
            </a:lvl1pPr>
          </a:lstStyle>
          <a:p>
            <a:pPr>
              <a:defRPr/>
            </a:pPr>
            <a:fld id="{2F33648C-18B3-4CC9-8B7A-BCA970B78F6D}" type="slidenum">
              <a:rPr lang="zh-CN" altLang="en-US"/>
              <a:pPr>
                <a:defRPr/>
              </a:pPr>
              <a:t>‹#›</a:t>
            </a:fld>
            <a:endParaRPr lang="en-US" altLang="zh-CN"/>
          </a:p>
        </p:txBody>
      </p:sp>
    </p:spTree>
    <p:extLst>
      <p:ext uri="{BB962C8B-B14F-4D97-AF65-F5344CB8AC3E}">
        <p14:creationId xmlns:p14="http://schemas.microsoft.com/office/powerpoint/2010/main" val="105860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5328255A-0847-47C0-BB22-7BD49529F3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41D02BC4-2895-443A-AA7D-BF3CE824E57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1">
            <a:extLst>
              <a:ext uri="{FF2B5EF4-FFF2-40B4-BE49-F238E27FC236}">
                <a16:creationId xmlns:a16="http://schemas.microsoft.com/office/drawing/2014/main" id="{37995769-FA11-4194-AD92-2206E1D84872}"/>
              </a:ext>
            </a:extLst>
          </p:cNvPr>
          <p:cNvSpPr>
            <a:spLocks noGrp="1" noChangeArrowheads="1"/>
          </p:cNvSpPr>
          <p:nvPr>
            <p:ph type="sldNum" sz="quarter" idx="12"/>
          </p:nvPr>
        </p:nvSpPr>
        <p:spPr>
          <a:ln/>
        </p:spPr>
        <p:txBody>
          <a:bodyPr/>
          <a:lstStyle>
            <a:lvl1pPr>
              <a:defRPr/>
            </a:lvl1pPr>
          </a:lstStyle>
          <a:p>
            <a:pPr>
              <a:defRPr/>
            </a:pPr>
            <a:fld id="{81CEB905-B78D-47D7-8D87-EAE4E5DC7968}" type="slidenum">
              <a:rPr lang="en-US" altLang="zh-CN"/>
              <a:pPr>
                <a:defRPr/>
              </a:pPr>
              <a:t>‹#›</a:t>
            </a:fld>
            <a:endParaRPr lang="en-US" altLang="zh-CN"/>
          </a:p>
        </p:txBody>
      </p:sp>
    </p:spTree>
    <p:extLst>
      <p:ext uri="{BB962C8B-B14F-4D97-AF65-F5344CB8AC3E}">
        <p14:creationId xmlns:p14="http://schemas.microsoft.com/office/powerpoint/2010/main" val="3313658927"/>
      </p:ext>
    </p:extLst>
  </p:cSld>
  <p:clrMapOvr>
    <a:masterClrMapping/>
  </p:clrMapOvr>
  <p:transition spd="slow" advClick="0">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B1BAF7B8-8ECC-4FA0-85B6-76333FEB05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a:extLst>
              <a:ext uri="{FF2B5EF4-FFF2-40B4-BE49-F238E27FC236}">
                <a16:creationId xmlns:a16="http://schemas.microsoft.com/office/drawing/2014/main" id="{6F78B276-4459-4350-B93D-5BF01D9C433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11">
            <a:extLst>
              <a:ext uri="{FF2B5EF4-FFF2-40B4-BE49-F238E27FC236}">
                <a16:creationId xmlns:a16="http://schemas.microsoft.com/office/drawing/2014/main" id="{EB5BFAE3-31D8-401D-AF98-D295B954EBD2}"/>
              </a:ext>
            </a:extLst>
          </p:cNvPr>
          <p:cNvSpPr>
            <a:spLocks noGrp="1" noChangeArrowheads="1"/>
          </p:cNvSpPr>
          <p:nvPr>
            <p:ph type="sldNum" sz="quarter" idx="12"/>
          </p:nvPr>
        </p:nvSpPr>
        <p:spPr>
          <a:ln/>
        </p:spPr>
        <p:txBody>
          <a:bodyPr/>
          <a:lstStyle>
            <a:lvl1pPr>
              <a:defRPr/>
            </a:lvl1pPr>
          </a:lstStyle>
          <a:p>
            <a:pPr>
              <a:defRPr/>
            </a:pPr>
            <a:fld id="{3EF39E99-BEFC-42F5-87E6-583F954AC492}" type="slidenum">
              <a:rPr lang="en-US" altLang="zh-CN"/>
              <a:pPr>
                <a:defRPr/>
              </a:pPr>
              <a:t>‹#›</a:t>
            </a:fld>
            <a:endParaRPr lang="en-US" altLang="zh-CN"/>
          </a:p>
        </p:txBody>
      </p:sp>
    </p:spTree>
    <p:extLst>
      <p:ext uri="{BB962C8B-B14F-4D97-AF65-F5344CB8AC3E}">
        <p14:creationId xmlns:p14="http://schemas.microsoft.com/office/powerpoint/2010/main" val="185697483"/>
      </p:ext>
    </p:extLst>
  </p:cSld>
  <p:clrMapOvr>
    <a:masterClrMapping/>
  </p:clrMapOvr>
  <p:transition spd="slow" advClick="0">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64BBDF3A-4A0F-4A3A-9C44-41B11B2572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AB2F3039-9956-4FFC-874F-536B49E7DE5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11">
            <a:extLst>
              <a:ext uri="{FF2B5EF4-FFF2-40B4-BE49-F238E27FC236}">
                <a16:creationId xmlns:a16="http://schemas.microsoft.com/office/drawing/2014/main" id="{971349FC-EBDB-4137-A5DC-C76586252DFE}"/>
              </a:ext>
            </a:extLst>
          </p:cNvPr>
          <p:cNvSpPr>
            <a:spLocks noGrp="1" noChangeArrowheads="1"/>
          </p:cNvSpPr>
          <p:nvPr>
            <p:ph type="sldNum" sz="quarter" idx="12"/>
          </p:nvPr>
        </p:nvSpPr>
        <p:spPr>
          <a:ln/>
        </p:spPr>
        <p:txBody>
          <a:bodyPr/>
          <a:lstStyle>
            <a:lvl1pPr>
              <a:defRPr/>
            </a:lvl1pPr>
          </a:lstStyle>
          <a:p>
            <a:pPr>
              <a:defRPr/>
            </a:pPr>
            <a:fld id="{970F8B1D-5479-4976-8E53-75DB9C08A5E8}" type="slidenum">
              <a:rPr lang="en-US" altLang="zh-CN"/>
              <a:pPr>
                <a:defRPr/>
              </a:pPr>
              <a:t>‹#›</a:t>
            </a:fld>
            <a:endParaRPr lang="en-US" altLang="zh-CN"/>
          </a:p>
        </p:txBody>
      </p:sp>
    </p:spTree>
    <p:extLst>
      <p:ext uri="{BB962C8B-B14F-4D97-AF65-F5344CB8AC3E}">
        <p14:creationId xmlns:p14="http://schemas.microsoft.com/office/powerpoint/2010/main" val="1263370321"/>
      </p:ext>
    </p:extLst>
  </p:cSld>
  <p:clrMapOvr>
    <a:masterClrMapping/>
  </p:clrMapOvr>
  <p:transition spd="slow" advClick="0">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09A2342-63B0-41B8-BF50-B94F7999FC5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a:extLst>
              <a:ext uri="{FF2B5EF4-FFF2-40B4-BE49-F238E27FC236}">
                <a16:creationId xmlns:a16="http://schemas.microsoft.com/office/drawing/2014/main" id="{364FAD2B-AEE1-453C-9966-59B59FA38BC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11">
            <a:extLst>
              <a:ext uri="{FF2B5EF4-FFF2-40B4-BE49-F238E27FC236}">
                <a16:creationId xmlns:a16="http://schemas.microsoft.com/office/drawing/2014/main" id="{5DA9C4A4-A65B-4087-A5A1-B6CBC54FBF13}"/>
              </a:ext>
            </a:extLst>
          </p:cNvPr>
          <p:cNvSpPr>
            <a:spLocks noGrp="1" noChangeArrowheads="1"/>
          </p:cNvSpPr>
          <p:nvPr>
            <p:ph type="sldNum" sz="quarter" idx="12"/>
          </p:nvPr>
        </p:nvSpPr>
        <p:spPr>
          <a:ln/>
        </p:spPr>
        <p:txBody>
          <a:bodyPr/>
          <a:lstStyle>
            <a:lvl1pPr>
              <a:defRPr/>
            </a:lvl1pPr>
          </a:lstStyle>
          <a:p>
            <a:pPr>
              <a:defRPr/>
            </a:pPr>
            <a:fld id="{2413959C-7B39-47D3-820A-AF5C37E28432}" type="slidenum">
              <a:rPr lang="en-US" altLang="zh-CN"/>
              <a:pPr>
                <a:defRPr/>
              </a:pPr>
              <a:t>‹#›</a:t>
            </a:fld>
            <a:endParaRPr lang="en-US" altLang="zh-CN"/>
          </a:p>
        </p:txBody>
      </p:sp>
    </p:spTree>
    <p:extLst>
      <p:ext uri="{BB962C8B-B14F-4D97-AF65-F5344CB8AC3E}">
        <p14:creationId xmlns:p14="http://schemas.microsoft.com/office/powerpoint/2010/main" val="344202026"/>
      </p:ext>
    </p:extLst>
  </p:cSld>
  <p:clrMapOvr>
    <a:masterClrMapping/>
  </p:clrMapOvr>
  <p:transition spd="slow" advClick="0">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95A82405-51A3-460E-8B9A-6CF9F2A2B4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B8294EAC-167B-4775-9A8A-032D64CADD6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1">
            <a:extLst>
              <a:ext uri="{FF2B5EF4-FFF2-40B4-BE49-F238E27FC236}">
                <a16:creationId xmlns:a16="http://schemas.microsoft.com/office/drawing/2014/main" id="{CDEBC252-F22B-4F16-B991-19443B8EB895}"/>
              </a:ext>
            </a:extLst>
          </p:cNvPr>
          <p:cNvSpPr>
            <a:spLocks noGrp="1" noChangeArrowheads="1"/>
          </p:cNvSpPr>
          <p:nvPr>
            <p:ph type="sldNum" sz="quarter" idx="12"/>
          </p:nvPr>
        </p:nvSpPr>
        <p:spPr>
          <a:ln/>
        </p:spPr>
        <p:txBody>
          <a:bodyPr/>
          <a:lstStyle>
            <a:lvl1pPr>
              <a:defRPr/>
            </a:lvl1pPr>
          </a:lstStyle>
          <a:p>
            <a:pPr>
              <a:defRPr/>
            </a:pPr>
            <a:fld id="{6FA5BCDB-9B3A-40D1-A274-B5EFA6F16E6C}" type="slidenum">
              <a:rPr lang="en-US" altLang="zh-CN"/>
              <a:pPr>
                <a:defRPr/>
              </a:pPr>
              <a:t>‹#›</a:t>
            </a:fld>
            <a:endParaRPr lang="en-US" altLang="zh-CN"/>
          </a:p>
        </p:txBody>
      </p:sp>
    </p:spTree>
    <p:extLst>
      <p:ext uri="{BB962C8B-B14F-4D97-AF65-F5344CB8AC3E}">
        <p14:creationId xmlns:p14="http://schemas.microsoft.com/office/powerpoint/2010/main" val="2764874541"/>
      </p:ext>
    </p:extLst>
  </p:cSld>
  <p:clrMapOvr>
    <a:masterClrMapping/>
  </p:clrMapOvr>
  <p:transition spd="slow" advClick="0">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BBEC3CB5-50EC-41F4-9B95-DA34A8FE0F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E7651A12-0A00-4DC2-A41E-69F158B3E30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1">
            <a:extLst>
              <a:ext uri="{FF2B5EF4-FFF2-40B4-BE49-F238E27FC236}">
                <a16:creationId xmlns:a16="http://schemas.microsoft.com/office/drawing/2014/main" id="{8546A7C4-63D1-4625-883D-EAA1B97BD624}"/>
              </a:ext>
            </a:extLst>
          </p:cNvPr>
          <p:cNvSpPr>
            <a:spLocks noGrp="1" noChangeArrowheads="1"/>
          </p:cNvSpPr>
          <p:nvPr>
            <p:ph type="sldNum" sz="quarter" idx="12"/>
          </p:nvPr>
        </p:nvSpPr>
        <p:spPr>
          <a:ln/>
        </p:spPr>
        <p:txBody>
          <a:bodyPr/>
          <a:lstStyle>
            <a:lvl1pPr>
              <a:defRPr/>
            </a:lvl1pPr>
          </a:lstStyle>
          <a:p>
            <a:pPr>
              <a:defRPr/>
            </a:pPr>
            <a:fld id="{DECCFD45-43CB-4B4B-8340-336AB40550E4}" type="slidenum">
              <a:rPr lang="en-US" altLang="zh-CN"/>
              <a:pPr>
                <a:defRPr/>
              </a:pPr>
              <a:t>‹#›</a:t>
            </a:fld>
            <a:endParaRPr lang="en-US" altLang="zh-CN"/>
          </a:p>
        </p:txBody>
      </p:sp>
    </p:spTree>
    <p:extLst>
      <p:ext uri="{BB962C8B-B14F-4D97-AF65-F5344CB8AC3E}">
        <p14:creationId xmlns:p14="http://schemas.microsoft.com/office/powerpoint/2010/main" val="1618554786"/>
      </p:ext>
    </p:extLst>
  </p:cSld>
  <p:clrMapOvr>
    <a:masterClrMapping/>
  </p:clrMapOvr>
  <p:transition spd="slow" advClick="0">
    <p:sndAc>
      <p:end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24C102D-E8A8-4773-9A36-A821BAF5B0A6}"/>
              </a:ext>
            </a:extLst>
          </p:cNvPr>
          <p:cNvGrpSpPr>
            <a:grpSpLocks/>
          </p:cNvGrpSpPr>
          <p:nvPr/>
        </p:nvGrpSpPr>
        <p:grpSpPr bwMode="auto">
          <a:xfrm>
            <a:off x="0" y="927100"/>
            <a:ext cx="8991600" cy="4495800"/>
            <a:chOff x="0" y="584"/>
            <a:chExt cx="5664" cy="2832"/>
          </a:xfrm>
        </p:grpSpPr>
        <p:sp>
          <p:nvSpPr>
            <p:cNvPr id="1032" name="AutoShape 3">
              <a:extLst>
                <a:ext uri="{FF2B5EF4-FFF2-40B4-BE49-F238E27FC236}">
                  <a16:creationId xmlns:a16="http://schemas.microsoft.com/office/drawing/2014/main" id="{41307015-6EC2-4089-807D-18D50FEDF5DB}"/>
                </a:ext>
              </a:extLst>
            </p:cNvPr>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4">
              <a:extLst>
                <a:ext uri="{FF2B5EF4-FFF2-40B4-BE49-F238E27FC236}">
                  <a16:creationId xmlns:a16="http://schemas.microsoft.com/office/drawing/2014/main" id="{3620B526-011B-4F89-B930-54500E0488AF}"/>
                </a:ext>
              </a:extLst>
            </p:cNvPr>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AutoShape 5">
              <a:extLst>
                <a:ext uri="{FF2B5EF4-FFF2-40B4-BE49-F238E27FC236}">
                  <a16:creationId xmlns:a16="http://schemas.microsoft.com/office/drawing/2014/main" id="{DAC76DD7-C412-4CD2-8CDF-EB23CE4A9EAF}"/>
                </a:ext>
              </a:extLst>
            </p:cNvPr>
            <p:cNvSpPr>
              <a:spLocks noChangeArrowheads="1"/>
            </p:cNvSpPr>
            <p:nvPr userDrawn="1"/>
          </p:nvSpPr>
          <p:spPr bwMode="blackWhite">
            <a:xfrm>
              <a:off x="0" y="872"/>
              <a:ext cx="5664" cy="1152"/>
            </a:xfrm>
            <a:custGeom>
              <a:avLst/>
              <a:gdLst>
                <a:gd name="T0" fmla="*/ 0 w 4917"/>
                <a:gd name="T1" fmla="*/ 0 h 1000"/>
                <a:gd name="T2" fmla="*/ 18165 w 4917"/>
                <a:gd name="T3" fmla="*/ 0 h 1000"/>
                <a:gd name="T4" fmla="*/ 20225 w 4917"/>
                <a:gd name="T5" fmla="*/ 2060 h 1000"/>
                <a:gd name="T6" fmla="*/ 18169 w 4917"/>
                <a:gd name="T7" fmla="*/ 4115 h 1000"/>
                <a:gd name="T8" fmla="*/ 0 w 4917"/>
                <a:gd name="T9" fmla="*/ 4115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Line 6">
              <a:extLst>
                <a:ext uri="{FF2B5EF4-FFF2-40B4-BE49-F238E27FC236}">
                  <a16:creationId xmlns:a16="http://schemas.microsoft.com/office/drawing/2014/main" id="{98EACF2A-8602-4883-82A8-D61943E66498}"/>
                </a:ext>
              </a:extLst>
            </p:cNvPr>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a:extLst>
              <a:ext uri="{FF2B5EF4-FFF2-40B4-BE49-F238E27FC236}">
                <a16:creationId xmlns:a16="http://schemas.microsoft.com/office/drawing/2014/main" id="{176290AB-67C7-4462-BEAC-EA60CF4E8FDE}"/>
              </a:ext>
            </a:extLst>
          </p:cNvPr>
          <p:cNvSpPr>
            <a:spLocks noGrp="1" noChangeArrowheads="1"/>
          </p:cNvSpPr>
          <p:nvPr>
            <p:ph type="title"/>
          </p:nvPr>
        </p:nvSpPr>
        <p:spPr bwMode="auto">
          <a:xfrm>
            <a:off x="195263" y="2159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7">
            <a:extLst>
              <a:ext uri="{FF2B5EF4-FFF2-40B4-BE49-F238E27FC236}">
                <a16:creationId xmlns:a16="http://schemas.microsoft.com/office/drawing/2014/main" id="{1D8064D1-A351-497D-9775-52E5C58598F4}"/>
              </a:ext>
            </a:extLst>
          </p:cNvPr>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Rectangle 9">
            <a:extLst>
              <a:ext uri="{FF2B5EF4-FFF2-40B4-BE49-F238E27FC236}">
                <a16:creationId xmlns:a16="http://schemas.microsoft.com/office/drawing/2014/main" id="{0297648E-293C-49CF-B53B-60611E31B2AB}"/>
              </a:ext>
            </a:extLst>
          </p:cNvPr>
          <p:cNvSpPr>
            <a:spLocks noGrp="1" noChangeArrowheads="1"/>
          </p:cNvSpPr>
          <p:nvPr>
            <p:ph type="dt" sz="half" idx="2"/>
          </p:nvPr>
        </p:nvSpPr>
        <p:spPr bwMode="auto">
          <a:xfrm>
            <a:off x="457200" y="6248400"/>
            <a:ext cx="2133600" cy="471488"/>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latin typeface="+mn-lt"/>
                <a:ea typeface="+mn-ea"/>
              </a:defRPr>
            </a:lvl1pPr>
          </a:lstStyle>
          <a:p>
            <a:pPr>
              <a:defRPr/>
            </a:pPr>
            <a:endParaRPr lang="en-US" altLang="zh-CN"/>
          </a:p>
        </p:txBody>
      </p:sp>
      <p:sp>
        <p:nvSpPr>
          <p:cNvPr id="20" name="Rectangle 10">
            <a:extLst>
              <a:ext uri="{FF2B5EF4-FFF2-40B4-BE49-F238E27FC236}">
                <a16:creationId xmlns:a16="http://schemas.microsoft.com/office/drawing/2014/main" id="{EFBA323B-E069-4029-AB71-9ECCEE2F806E}"/>
              </a:ext>
            </a:extLst>
          </p:cNvPr>
          <p:cNvSpPr>
            <a:spLocks noGrp="1" noChangeArrowheads="1"/>
          </p:cNvSpPr>
          <p:nvPr>
            <p:ph type="ftr" sz="quarter" idx="3"/>
          </p:nvPr>
        </p:nvSpPr>
        <p:spPr bwMode="auto">
          <a:xfrm>
            <a:off x="3124200" y="6253163"/>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b="0">
                <a:latin typeface="+mn-lt"/>
              </a:defRPr>
            </a:lvl1pPr>
          </a:lstStyle>
          <a:p>
            <a:pPr>
              <a:defRPr/>
            </a:pPr>
            <a:endParaRPr lang="zh-CN" altLang="zh-CN"/>
          </a:p>
        </p:txBody>
      </p:sp>
      <p:sp>
        <p:nvSpPr>
          <p:cNvPr id="21" name="Rectangle 11">
            <a:extLst>
              <a:ext uri="{FF2B5EF4-FFF2-40B4-BE49-F238E27FC236}">
                <a16:creationId xmlns:a16="http://schemas.microsoft.com/office/drawing/2014/main" id="{47D614F3-880C-4897-AF9D-71B3D4102F80}"/>
              </a:ext>
            </a:extLst>
          </p:cNvPr>
          <p:cNvSpPr>
            <a:spLocks noGrp="1" noChangeArrowheads="1"/>
          </p:cNvSpPr>
          <p:nvPr>
            <p:ph type="sldNum" sz="quarter" idx="4"/>
          </p:nvPr>
        </p:nvSpPr>
        <p:spPr bwMode="auto">
          <a:xfrm>
            <a:off x="6553200" y="6248400"/>
            <a:ext cx="2133600" cy="471488"/>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AA319BD7-F04A-47FF-B512-5EC206901B5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itchFamily="34" charset="0"/>
          <a:ea typeface="宋体" pitchFamily="2" charset="-122"/>
        </a:defRPr>
      </a:lvl2pPr>
      <a:lvl3pPr algn="l" rtl="0" eaLnBrk="0" fontAlgn="base" hangingPunct="0">
        <a:spcBef>
          <a:spcPct val="0"/>
        </a:spcBef>
        <a:spcAft>
          <a:spcPct val="0"/>
        </a:spcAft>
        <a:defRPr sz="4200" b="1">
          <a:solidFill>
            <a:schemeClr val="tx2"/>
          </a:solidFill>
          <a:latin typeface="Arial" pitchFamily="34" charset="0"/>
          <a:ea typeface="宋体" pitchFamily="2" charset="-122"/>
        </a:defRPr>
      </a:lvl3pPr>
      <a:lvl4pPr algn="l" rtl="0" eaLnBrk="0" fontAlgn="base" hangingPunct="0">
        <a:spcBef>
          <a:spcPct val="0"/>
        </a:spcBef>
        <a:spcAft>
          <a:spcPct val="0"/>
        </a:spcAft>
        <a:defRPr sz="4200" b="1">
          <a:solidFill>
            <a:schemeClr val="tx2"/>
          </a:solidFill>
          <a:latin typeface="Arial" pitchFamily="34" charset="0"/>
          <a:ea typeface="宋体" pitchFamily="2" charset="-122"/>
        </a:defRPr>
      </a:lvl4pPr>
      <a:lvl5pPr algn="l" rtl="0" eaLnBrk="0" fontAlgn="base" hangingPunct="0">
        <a:spcBef>
          <a:spcPct val="0"/>
        </a:spcBef>
        <a:spcAft>
          <a:spcPct val="0"/>
        </a:spcAft>
        <a:defRPr sz="4200" b="1">
          <a:solidFill>
            <a:schemeClr val="tx2"/>
          </a:solidFill>
          <a:latin typeface="Arial" pitchFamily="34" charset="0"/>
          <a:ea typeface="宋体" pitchFamily="2" charset="-122"/>
        </a:defRPr>
      </a:lvl5pPr>
      <a:lvl6pPr marL="457200" algn="l" rtl="0" fontAlgn="base">
        <a:spcBef>
          <a:spcPct val="0"/>
        </a:spcBef>
        <a:spcAft>
          <a:spcPct val="0"/>
        </a:spcAft>
        <a:defRPr sz="4200" b="1">
          <a:solidFill>
            <a:schemeClr val="tx2"/>
          </a:solidFill>
          <a:latin typeface="Arial" pitchFamily="34" charset="0"/>
          <a:ea typeface="宋体" pitchFamily="2" charset="-122"/>
        </a:defRPr>
      </a:lvl6pPr>
      <a:lvl7pPr marL="914400" algn="l" rtl="0" fontAlgn="base">
        <a:spcBef>
          <a:spcPct val="0"/>
        </a:spcBef>
        <a:spcAft>
          <a:spcPct val="0"/>
        </a:spcAft>
        <a:defRPr sz="4200" b="1">
          <a:solidFill>
            <a:schemeClr val="tx2"/>
          </a:solidFill>
          <a:latin typeface="Arial" pitchFamily="34" charset="0"/>
          <a:ea typeface="宋体" pitchFamily="2" charset="-122"/>
        </a:defRPr>
      </a:lvl7pPr>
      <a:lvl8pPr marL="1371600" algn="l" rtl="0" fontAlgn="base">
        <a:spcBef>
          <a:spcPct val="0"/>
        </a:spcBef>
        <a:spcAft>
          <a:spcPct val="0"/>
        </a:spcAft>
        <a:defRPr sz="4200" b="1">
          <a:solidFill>
            <a:schemeClr val="tx2"/>
          </a:solidFill>
          <a:latin typeface="Arial" pitchFamily="34" charset="0"/>
          <a:ea typeface="宋体" pitchFamily="2" charset="-122"/>
        </a:defRPr>
      </a:lvl8pPr>
      <a:lvl9pPr marL="1828800" algn="l" rtl="0" fontAlgn="base">
        <a:spcBef>
          <a:spcPct val="0"/>
        </a:spcBef>
        <a:spcAft>
          <a:spcPct val="0"/>
        </a:spcAft>
        <a:defRPr sz="42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fontAlgn="base">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C55E436A-BFEF-4AEE-A3BA-D86CA0F7F163}"/>
              </a:ext>
            </a:extLst>
          </p:cNvPr>
          <p:cNvGrpSpPr>
            <a:grpSpLocks/>
          </p:cNvGrpSpPr>
          <p:nvPr/>
        </p:nvGrpSpPr>
        <p:grpSpPr bwMode="auto">
          <a:xfrm>
            <a:off x="0" y="115888"/>
            <a:ext cx="8686800" cy="6096000"/>
            <a:chOff x="0" y="96"/>
            <a:chExt cx="5472" cy="3840"/>
          </a:xfrm>
        </p:grpSpPr>
        <p:sp>
          <p:nvSpPr>
            <p:cNvPr id="2054" name="AutoShape 3">
              <a:extLst>
                <a:ext uri="{FF2B5EF4-FFF2-40B4-BE49-F238E27FC236}">
                  <a16:creationId xmlns:a16="http://schemas.microsoft.com/office/drawing/2014/main" id="{1C099723-0E87-403D-9A26-8CB7C9474D57}"/>
                </a:ext>
              </a:extLst>
            </p:cNvPr>
            <p:cNvSpPr>
              <a:spLocks noChangeArrowheads="1"/>
            </p:cNvSpPr>
            <p:nvPr userDrawn="1"/>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2055" name="AutoShape 4">
              <a:extLst>
                <a:ext uri="{FF2B5EF4-FFF2-40B4-BE49-F238E27FC236}">
                  <a16:creationId xmlns:a16="http://schemas.microsoft.com/office/drawing/2014/main" id="{27001F57-18DA-4215-89AE-F98F6A992E52}"/>
                </a:ext>
              </a:extLst>
            </p:cNvPr>
            <p:cNvSpPr>
              <a:spLocks noChangeArrowheads="1"/>
            </p:cNvSpPr>
            <p:nvPr userDrawn="1"/>
          </p:nvSpPr>
          <p:spPr bwMode="blackWhite">
            <a:xfrm>
              <a:off x="0" y="96"/>
              <a:ext cx="5376" cy="768"/>
            </a:xfrm>
            <a:custGeom>
              <a:avLst/>
              <a:gdLst>
                <a:gd name="T0" fmla="*/ 0 w 7000"/>
                <a:gd name="T1" fmla="*/ 0 h 1000"/>
                <a:gd name="T2" fmla="*/ 464 w 7000"/>
                <a:gd name="T3" fmla="*/ 0 h 1000"/>
                <a:gd name="T4" fmla="*/ 499 w 7000"/>
                <a:gd name="T5" fmla="*/ 36 h 1000"/>
                <a:gd name="T6" fmla="*/ 464 w 7000"/>
                <a:gd name="T7" fmla="*/ 71 h 1000"/>
                <a:gd name="T8" fmla="*/ 0 w 7000"/>
                <a:gd name="T9" fmla="*/ 7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6" name="Line 5">
              <a:extLst>
                <a:ext uri="{FF2B5EF4-FFF2-40B4-BE49-F238E27FC236}">
                  <a16:creationId xmlns:a16="http://schemas.microsoft.com/office/drawing/2014/main" id="{8ACFDCF6-EE22-4818-9796-7F1BAA45E5ED}"/>
                </a:ext>
              </a:extLst>
            </p:cNvPr>
            <p:cNvSpPr>
              <a:spLocks noChangeShapeType="1"/>
            </p:cNvSpPr>
            <p:nvPr userDrawn="1"/>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1" name="Rectangle 6">
            <a:extLst>
              <a:ext uri="{FF2B5EF4-FFF2-40B4-BE49-F238E27FC236}">
                <a16:creationId xmlns:a16="http://schemas.microsoft.com/office/drawing/2014/main" id="{A4D9593B-3A48-4262-BB48-94F4B476446A}"/>
              </a:ext>
            </a:extLst>
          </p:cNvPr>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7">
            <a:extLst>
              <a:ext uri="{FF2B5EF4-FFF2-40B4-BE49-F238E27FC236}">
                <a16:creationId xmlns:a16="http://schemas.microsoft.com/office/drawing/2014/main" id="{550BD299-559A-44B3-9A57-CAEFE89883DA}"/>
              </a:ext>
            </a:extLst>
          </p:cNvPr>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053" name="Picture 11" descr="index2008_03">
            <a:extLst>
              <a:ext uri="{FF2B5EF4-FFF2-40B4-BE49-F238E27FC236}">
                <a16:creationId xmlns:a16="http://schemas.microsoft.com/office/drawing/2014/main" id="{B36AF08E-436D-4989-A884-095BC402F89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661150" y="6245225"/>
            <a:ext cx="183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itchFamily="34" charset="0"/>
          <a:ea typeface="宋体" pitchFamily="2" charset="-122"/>
        </a:defRPr>
      </a:lvl2pPr>
      <a:lvl3pPr algn="l" rtl="0" eaLnBrk="0" fontAlgn="base" hangingPunct="0">
        <a:spcBef>
          <a:spcPct val="0"/>
        </a:spcBef>
        <a:spcAft>
          <a:spcPct val="0"/>
        </a:spcAft>
        <a:defRPr sz="4200" b="1">
          <a:solidFill>
            <a:schemeClr val="tx2"/>
          </a:solidFill>
          <a:latin typeface="Arial" pitchFamily="34" charset="0"/>
          <a:ea typeface="宋体" pitchFamily="2" charset="-122"/>
        </a:defRPr>
      </a:lvl3pPr>
      <a:lvl4pPr algn="l" rtl="0" eaLnBrk="0" fontAlgn="base" hangingPunct="0">
        <a:spcBef>
          <a:spcPct val="0"/>
        </a:spcBef>
        <a:spcAft>
          <a:spcPct val="0"/>
        </a:spcAft>
        <a:defRPr sz="4200" b="1">
          <a:solidFill>
            <a:schemeClr val="tx2"/>
          </a:solidFill>
          <a:latin typeface="Arial" pitchFamily="34" charset="0"/>
          <a:ea typeface="宋体" pitchFamily="2" charset="-122"/>
        </a:defRPr>
      </a:lvl4pPr>
      <a:lvl5pPr algn="l" rtl="0" eaLnBrk="0" fontAlgn="base" hangingPunct="0">
        <a:spcBef>
          <a:spcPct val="0"/>
        </a:spcBef>
        <a:spcAft>
          <a:spcPct val="0"/>
        </a:spcAft>
        <a:defRPr sz="4200" b="1">
          <a:solidFill>
            <a:schemeClr val="tx2"/>
          </a:solidFill>
          <a:latin typeface="Arial" pitchFamily="34" charset="0"/>
          <a:ea typeface="宋体" pitchFamily="2" charset="-122"/>
        </a:defRPr>
      </a:lvl5pPr>
      <a:lvl6pPr marL="457200" algn="l" rtl="0" eaLnBrk="0" fontAlgn="base" hangingPunct="0">
        <a:spcBef>
          <a:spcPct val="0"/>
        </a:spcBef>
        <a:spcAft>
          <a:spcPct val="0"/>
        </a:spcAft>
        <a:defRPr sz="4200" b="1">
          <a:solidFill>
            <a:schemeClr val="tx2"/>
          </a:solidFill>
          <a:latin typeface="Arial" pitchFamily="34" charset="0"/>
          <a:ea typeface="宋体" pitchFamily="2" charset="-122"/>
        </a:defRPr>
      </a:lvl6pPr>
      <a:lvl7pPr marL="914400" algn="l" rtl="0" eaLnBrk="0" fontAlgn="base" hangingPunct="0">
        <a:spcBef>
          <a:spcPct val="0"/>
        </a:spcBef>
        <a:spcAft>
          <a:spcPct val="0"/>
        </a:spcAft>
        <a:defRPr sz="4200" b="1">
          <a:solidFill>
            <a:schemeClr val="tx2"/>
          </a:solidFill>
          <a:latin typeface="Arial" pitchFamily="34" charset="0"/>
          <a:ea typeface="宋体" pitchFamily="2" charset="-122"/>
        </a:defRPr>
      </a:lvl7pPr>
      <a:lvl8pPr marL="1371600" algn="l" rtl="0" eaLnBrk="0" fontAlgn="base" hangingPunct="0">
        <a:spcBef>
          <a:spcPct val="0"/>
        </a:spcBef>
        <a:spcAft>
          <a:spcPct val="0"/>
        </a:spcAft>
        <a:defRPr sz="4200" b="1">
          <a:solidFill>
            <a:schemeClr val="tx2"/>
          </a:solidFill>
          <a:latin typeface="Arial" pitchFamily="34" charset="0"/>
          <a:ea typeface="宋体" pitchFamily="2" charset="-122"/>
        </a:defRPr>
      </a:lvl8pPr>
      <a:lvl9pPr marL="1828800" algn="l" rtl="0" eaLnBrk="0" fontAlgn="base" hangingPunct="0">
        <a:spcBef>
          <a:spcPct val="0"/>
        </a:spcBef>
        <a:spcAft>
          <a:spcPct val="0"/>
        </a:spcAft>
        <a:defRPr sz="42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eaLnBrk="0" fontAlgn="base" hangingPunct="0">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6pPr>
      <a:lvl7pPr marL="2971800" indent="-228600" algn="l" rtl="0" eaLnBrk="0" fontAlgn="base" hangingPunct="0">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7pPr>
      <a:lvl8pPr marL="3429000" indent="-228600" algn="l" rtl="0" eaLnBrk="0" fontAlgn="base" hangingPunct="0">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8pPr>
      <a:lvl9pPr marL="3886200" indent="-228600" algn="l" rtl="0" eaLnBrk="0" fontAlgn="base" hangingPunct="0">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E059948-1543-4C40-B546-74C3B6107A3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EB751D29-0209-4BF2-A672-AD0B5F49F1A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4" name="Rectangle 4">
            <a:extLst>
              <a:ext uri="{FF2B5EF4-FFF2-40B4-BE49-F238E27FC236}">
                <a16:creationId xmlns:a16="http://schemas.microsoft.com/office/drawing/2014/main" id="{092DF0AF-0D31-4DA8-952C-2D3B1D5B769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en-US" altLang="zh-CN"/>
          </a:p>
        </p:txBody>
      </p:sp>
      <p:sp>
        <p:nvSpPr>
          <p:cNvPr id="97285" name="Rectangle 5">
            <a:extLst>
              <a:ext uri="{FF2B5EF4-FFF2-40B4-BE49-F238E27FC236}">
                <a16:creationId xmlns:a16="http://schemas.microsoft.com/office/drawing/2014/main" id="{164730E5-2A2A-4795-8EBE-DCB9D0AB7F6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ltLang="zh-CN"/>
          </a:p>
        </p:txBody>
      </p:sp>
      <p:sp>
        <p:nvSpPr>
          <p:cNvPr id="97286" name="Rectangle 6">
            <a:extLst>
              <a:ext uri="{FF2B5EF4-FFF2-40B4-BE49-F238E27FC236}">
                <a16:creationId xmlns:a16="http://schemas.microsoft.com/office/drawing/2014/main" id="{974497B0-21C0-49DD-AB45-B33D5938AE2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0AFE1A0-EB92-4602-BFAE-145726FE8F6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6.xml"/><Relationship Id="rId5" Type="http://schemas.openxmlformats.org/officeDocument/2006/relationships/image" Target="../media/image11.jpeg"/><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16.xml"/><Relationship Id="rId7" Type="http://schemas.openxmlformats.org/officeDocument/2006/relationships/image" Target="../media/image16.wmf"/><Relationship Id="rId2" Type="http://schemas.openxmlformats.org/officeDocument/2006/relationships/slideLayout" Target="../slideLayouts/slideLayout24.xml"/><Relationship Id="rId1" Type="http://schemas.openxmlformats.org/officeDocument/2006/relationships/tags" Target="../tags/tag9.x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3.wmf"/><Relationship Id="rId18" Type="http://schemas.openxmlformats.org/officeDocument/2006/relationships/oleObject" Target="../embeddings/oleObject10.bin"/><Relationship Id="rId3" Type="http://schemas.openxmlformats.org/officeDocument/2006/relationships/notesSlide" Target="../notesSlides/notesSlide18.xml"/><Relationship Id="rId21" Type="http://schemas.openxmlformats.org/officeDocument/2006/relationships/image" Target="../media/image27.wmf"/><Relationship Id="rId7" Type="http://schemas.openxmlformats.org/officeDocument/2006/relationships/image" Target="../media/image20.wmf"/><Relationship Id="rId12" Type="http://schemas.openxmlformats.org/officeDocument/2006/relationships/oleObject" Target="../embeddings/oleObject7.bin"/><Relationship Id="rId17" Type="http://schemas.openxmlformats.org/officeDocument/2006/relationships/image" Target="../media/image25.wmf"/><Relationship Id="rId2" Type="http://schemas.openxmlformats.org/officeDocument/2006/relationships/slideLayout" Target="../slideLayouts/slideLayout24.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tags" Target="../tags/tag11.xml"/><Relationship Id="rId6" Type="http://schemas.openxmlformats.org/officeDocument/2006/relationships/oleObject" Target="../embeddings/oleObject4.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6.bin"/><Relationship Id="rId19" Type="http://schemas.openxmlformats.org/officeDocument/2006/relationships/image" Target="../media/image26.wmf"/><Relationship Id="rId4" Type="http://schemas.openxmlformats.org/officeDocument/2006/relationships/oleObject" Target="../embeddings/oleObject3.bin"/><Relationship Id="rId9" Type="http://schemas.openxmlformats.org/officeDocument/2006/relationships/image" Target="../media/image21.wmf"/><Relationship Id="rId1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15.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16.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17.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oleObject" Target="../embeddings/oleObject12.bin"/><Relationship Id="rId1" Type="http://schemas.openxmlformats.org/officeDocument/2006/relationships/slideLayout" Target="../slideLayouts/slideLayout24.xml"/><Relationship Id="rId6" Type="http://schemas.openxmlformats.org/officeDocument/2006/relationships/oleObject" Target="../embeddings/oleObject14.bin"/><Relationship Id="rId5" Type="http://schemas.openxmlformats.org/officeDocument/2006/relationships/image" Target="../media/image37.png"/><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3.w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24.xml"/><Relationship Id="rId6" Type="http://schemas.openxmlformats.org/officeDocument/2006/relationships/oleObject" Target="../embeddings/oleObject17.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44.wmf"/><Relationship Id="rId1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oleObject" Target="../embeddings/oleObject21.bin"/><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hyperlink" Target="sylltab2.txt"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61CE529-E74B-424C-86E9-9D03E850F8CE}"/>
              </a:ext>
            </a:extLst>
          </p:cNvPr>
          <p:cNvSpPr>
            <a:spLocks noGrp="1" noChangeArrowheads="1"/>
          </p:cNvSpPr>
          <p:nvPr>
            <p:ph type="ctrTitle"/>
          </p:nvPr>
        </p:nvSpPr>
        <p:spPr>
          <a:xfrm>
            <a:off x="685800" y="1557338"/>
            <a:ext cx="7989888" cy="792162"/>
          </a:xfrm>
        </p:spPr>
        <p:txBody>
          <a:bodyPr/>
          <a:lstStyle/>
          <a:p>
            <a:pPr eaLnBrk="1" hangingPunct="1"/>
            <a:r>
              <a:rPr lang="zh-CN" altLang="en-US"/>
              <a:t>视听觉信号处理</a:t>
            </a:r>
            <a:br>
              <a:rPr lang="zh-CN" altLang="en-US"/>
            </a:br>
            <a:r>
              <a:rPr lang="zh-CN" altLang="en-US"/>
              <a:t> </a:t>
            </a:r>
            <a:r>
              <a:rPr lang="en-US" altLang="zh-CN" sz="3600" b="1">
                <a:solidFill>
                  <a:schemeClr val="folHlink"/>
                </a:solidFill>
                <a:latin typeface="Times New Roman" panose="02020603050405020304" pitchFamily="18" charset="0"/>
              </a:rPr>
              <a:t>Visual and Auditory Signal Processing</a:t>
            </a:r>
            <a:endParaRPr lang="zh-CN" altLang="en-US" sz="3600" b="1">
              <a:solidFill>
                <a:schemeClr val="folHlink"/>
              </a:solidFill>
              <a:latin typeface="Times New Roman" panose="02020603050405020304" pitchFamily="18" charset="0"/>
            </a:endParaRPr>
          </a:p>
        </p:txBody>
      </p:sp>
      <p:pic>
        <p:nvPicPr>
          <p:cNvPr id="6147" name="图片 6" descr="HIT-Logo-AL.png">
            <a:extLst>
              <a:ext uri="{FF2B5EF4-FFF2-40B4-BE49-F238E27FC236}">
                <a16:creationId xmlns:a16="http://schemas.microsoft.com/office/drawing/2014/main" id="{FFD03892-6227-413A-A650-F210C0F643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2E2A362-8D0E-403C-B2F2-F562FB902903}"/>
              </a:ext>
            </a:extLst>
          </p:cNvPr>
          <p:cNvSpPr txBox="1">
            <a:spLocks noChangeArrowheads="1"/>
          </p:cNvSpPr>
          <p:nvPr/>
        </p:nvSpPr>
        <p:spPr bwMode="auto">
          <a:xfrm>
            <a:off x="539750" y="703263"/>
            <a:ext cx="6810375" cy="4525962"/>
          </a:xfrm>
          <a:prstGeom prst="rect">
            <a:avLst/>
          </a:prstGeom>
          <a:noFill/>
          <a:ln w="9525">
            <a:noFill/>
            <a:miter lim="800000"/>
            <a:headEnd/>
            <a:tailEnd/>
          </a:ln>
        </p:spPr>
        <p:txBody>
          <a:bodyPr/>
          <a:lstStyle/>
          <a:p>
            <a:pPr marL="457200" indent="-457200" eaLnBrk="1" hangingPunct="1">
              <a:spcBef>
                <a:spcPct val="200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itchFamily="49" charset="-122"/>
                <a:ea typeface="黑体" pitchFamily="49" charset="-122"/>
              </a:rPr>
              <a:t> 处理过程中声音的多重属性：</a:t>
            </a:r>
            <a:endParaRPr lang="en-US" altLang="zh-CN" sz="3200" kern="0" dirty="0">
              <a:solidFill>
                <a:srgbClr val="161628"/>
              </a:solidFill>
              <a:latin typeface="黑体" pitchFamily="49" charset="-122"/>
              <a:ea typeface="黑体" pitchFamily="49" charset="-122"/>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声波属性</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信号属性</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符号属性</a:t>
            </a:r>
            <a:endParaRPr lang="en-US" altLang="zh-CN" sz="2400" kern="0" dirty="0">
              <a:latin typeface="黑体" pitchFamily="49" charset="-122"/>
              <a:ea typeface="黑体" pitchFamily="49" charset="-122"/>
            </a:endParaRPr>
          </a:p>
        </p:txBody>
      </p:sp>
      <p:pic>
        <p:nvPicPr>
          <p:cNvPr id="8" name="Picture 31" descr="j0302953">
            <a:extLst>
              <a:ext uri="{FF2B5EF4-FFF2-40B4-BE49-F238E27FC236}">
                <a16:creationId xmlns:a16="http://schemas.microsoft.com/office/drawing/2014/main" id="{7081CA8A-7E0D-4F1A-91B2-33745A410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968625"/>
            <a:ext cx="534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7">
            <a:extLst>
              <a:ext uri="{FF2B5EF4-FFF2-40B4-BE49-F238E27FC236}">
                <a16:creationId xmlns:a16="http://schemas.microsoft.com/office/drawing/2014/main" id="{E9E41E8E-8967-4CA6-91F8-6E1C88299F73}"/>
              </a:ext>
            </a:extLst>
          </p:cNvPr>
          <p:cNvSpPr txBox="1">
            <a:spLocks noChangeArrowheads="1"/>
          </p:cNvSpPr>
          <p:nvPr/>
        </p:nvSpPr>
        <p:spPr bwMode="auto">
          <a:xfrm>
            <a:off x="3490913" y="2998788"/>
            <a:ext cx="1368425" cy="865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采集</a:t>
            </a:r>
          </a:p>
          <a:p>
            <a:pPr algn="ctr" eaLnBrk="1" hangingPunct="1">
              <a:spcBef>
                <a:spcPct val="0"/>
              </a:spcBef>
              <a:buFontTx/>
              <a:buNone/>
            </a:pPr>
            <a:r>
              <a:rPr lang="zh-CN" altLang="en-US" sz="2400"/>
              <a:t>设备</a:t>
            </a:r>
            <a:endParaRPr lang="en-US" altLang="zh-CN" sz="2400"/>
          </a:p>
        </p:txBody>
      </p:sp>
      <p:sp>
        <p:nvSpPr>
          <p:cNvPr id="10" name="AutoShape 38">
            <a:extLst>
              <a:ext uri="{FF2B5EF4-FFF2-40B4-BE49-F238E27FC236}">
                <a16:creationId xmlns:a16="http://schemas.microsoft.com/office/drawing/2014/main" id="{8E758051-7A43-467F-A065-0D28BCD1DE29}"/>
              </a:ext>
            </a:extLst>
          </p:cNvPr>
          <p:cNvSpPr>
            <a:spLocks noChangeArrowheads="1"/>
          </p:cNvSpPr>
          <p:nvPr/>
        </p:nvSpPr>
        <p:spPr bwMode="auto">
          <a:xfrm>
            <a:off x="2700338" y="3284538"/>
            <a:ext cx="576262"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AutoShape 39">
            <a:extLst>
              <a:ext uri="{FF2B5EF4-FFF2-40B4-BE49-F238E27FC236}">
                <a16:creationId xmlns:a16="http://schemas.microsoft.com/office/drawing/2014/main" id="{C91A4F37-9C72-49D6-AB2F-7FE8087F73F3}"/>
              </a:ext>
            </a:extLst>
          </p:cNvPr>
          <p:cNvSpPr>
            <a:spLocks noChangeArrowheads="1"/>
          </p:cNvSpPr>
          <p:nvPr/>
        </p:nvSpPr>
        <p:spPr bwMode="auto">
          <a:xfrm>
            <a:off x="5003800" y="3284538"/>
            <a:ext cx="576263"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2" name="Picture 41">
            <a:extLst>
              <a:ext uri="{FF2B5EF4-FFF2-40B4-BE49-F238E27FC236}">
                <a16:creationId xmlns:a16="http://schemas.microsoft.com/office/drawing/2014/main" id="{67A2A997-D840-4643-96B1-7A42BE72D5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2927350"/>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42">
            <a:extLst>
              <a:ext uri="{FF2B5EF4-FFF2-40B4-BE49-F238E27FC236}">
                <a16:creationId xmlns:a16="http://schemas.microsoft.com/office/drawing/2014/main" id="{386D0A14-9B0B-45E1-A511-CE382700B030}"/>
              </a:ext>
            </a:extLst>
          </p:cNvPr>
          <p:cNvSpPr>
            <a:spLocks noChangeArrowheads="1"/>
          </p:cNvSpPr>
          <p:nvPr/>
        </p:nvSpPr>
        <p:spPr bwMode="auto">
          <a:xfrm>
            <a:off x="6659563" y="3933825"/>
            <a:ext cx="217487" cy="863600"/>
          </a:xfrm>
          <a:prstGeom prst="downArrow">
            <a:avLst>
              <a:gd name="adj1" fmla="val 50000"/>
              <a:gd name="adj2" fmla="val 9927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 name="Text Box 43">
            <a:extLst>
              <a:ext uri="{FF2B5EF4-FFF2-40B4-BE49-F238E27FC236}">
                <a16:creationId xmlns:a16="http://schemas.microsoft.com/office/drawing/2014/main" id="{597068D9-6A86-42FE-8810-1195054BFDCE}"/>
              </a:ext>
            </a:extLst>
          </p:cNvPr>
          <p:cNvSpPr txBox="1">
            <a:spLocks noChangeArrowheads="1"/>
          </p:cNvSpPr>
          <p:nvPr/>
        </p:nvSpPr>
        <p:spPr bwMode="auto">
          <a:xfrm>
            <a:off x="6084888" y="5013325"/>
            <a:ext cx="1368425" cy="865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计算机</a:t>
            </a:r>
          </a:p>
          <a:p>
            <a:pPr algn="ctr" eaLnBrk="1" hangingPunct="1">
              <a:spcBef>
                <a:spcPct val="0"/>
              </a:spcBef>
              <a:buFontTx/>
              <a:buNone/>
            </a:pPr>
            <a:r>
              <a:rPr lang="zh-CN" altLang="en-US" sz="2400"/>
              <a:t>识别</a:t>
            </a:r>
          </a:p>
        </p:txBody>
      </p:sp>
      <p:sp>
        <p:nvSpPr>
          <p:cNvPr id="15" name="AutoShape 44">
            <a:extLst>
              <a:ext uri="{FF2B5EF4-FFF2-40B4-BE49-F238E27FC236}">
                <a16:creationId xmlns:a16="http://schemas.microsoft.com/office/drawing/2014/main" id="{0D2B604C-A8EC-41A6-84BF-C7DC292AACA7}"/>
              </a:ext>
            </a:extLst>
          </p:cNvPr>
          <p:cNvSpPr>
            <a:spLocks noChangeArrowheads="1"/>
          </p:cNvSpPr>
          <p:nvPr/>
        </p:nvSpPr>
        <p:spPr bwMode="auto">
          <a:xfrm>
            <a:off x="5148263" y="5373688"/>
            <a:ext cx="647700" cy="215900"/>
          </a:xfrm>
          <a:prstGeom prst="lef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6" name="Group 51">
            <a:extLst>
              <a:ext uri="{FF2B5EF4-FFF2-40B4-BE49-F238E27FC236}">
                <a16:creationId xmlns:a16="http://schemas.microsoft.com/office/drawing/2014/main" id="{A1548D93-251F-4148-8490-6DCC09844886}"/>
              </a:ext>
            </a:extLst>
          </p:cNvPr>
          <p:cNvGrpSpPr>
            <a:grpSpLocks/>
          </p:cNvGrpSpPr>
          <p:nvPr/>
        </p:nvGrpSpPr>
        <p:grpSpPr bwMode="auto">
          <a:xfrm>
            <a:off x="3924300" y="4941888"/>
            <a:ext cx="1006475" cy="1295400"/>
            <a:chOff x="2472" y="2523"/>
            <a:chExt cx="634" cy="816"/>
          </a:xfrm>
        </p:grpSpPr>
        <p:sp>
          <p:nvSpPr>
            <p:cNvPr id="24592" name="AutoShape 45">
              <a:extLst>
                <a:ext uri="{FF2B5EF4-FFF2-40B4-BE49-F238E27FC236}">
                  <a16:creationId xmlns:a16="http://schemas.microsoft.com/office/drawing/2014/main" id="{0FB8067E-3227-4E22-B4FA-0399FF1A678D}"/>
                </a:ext>
              </a:extLst>
            </p:cNvPr>
            <p:cNvSpPr>
              <a:spLocks noChangeArrowheads="1"/>
            </p:cNvSpPr>
            <p:nvPr/>
          </p:nvSpPr>
          <p:spPr bwMode="auto">
            <a:xfrm>
              <a:off x="2472" y="2523"/>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93" name="AutoShape 46">
              <a:extLst>
                <a:ext uri="{FF2B5EF4-FFF2-40B4-BE49-F238E27FC236}">
                  <a16:creationId xmlns:a16="http://schemas.microsoft.com/office/drawing/2014/main" id="{41E007A6-82ED-48A1-85EB-C6883088579C}"/>
                </a:ext>
              </a:extLst>
            </p:cNvPr>
            <p:cNvSpPr>
              <a:spLocks noChangeArrowheads="1"/>
            </p:cNvSpPr>
            <p:nvPr/>
          </p:nvSpPr>
          <p:spPr bwMode="auto">
            <a:xfrm>
              <a:off x="2517" y="2568"/>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94" name="AutoShape 47">
              <a:extLst>
                <a:ext uri="{FF2B5EF4-FFF2-40B4-BE49-F238E27FC236}">
                  <a16:creationId xmlns:a16="http://schemas.microsoft.com/office/drawing/2014/main" id="{5EA7A13F-9A72-45DD-A759-954DF76AE480}"/>
                </a:ext>
              </a:extLst>
            </p:cNvPr>
            <p:cNvSpPr>
              <a:spLocks noChangeArrowheads="1"/>
            </p:cNvSpPr>
            <p:nvPr/>
          </p:nvSpPr>
          <p:spPr bwMode="auto">
            <a:xfrm>
              <a:off x="2562" y="2614"/>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文本</a:t>
              </a:r>
            </a:p>
          </p:txBody>
        </p:sp>
      </p:grpSp>
      <p:sp>
        <p:nvSpPr>
          <p:cNvPr id="20" name="AutoShape 48">
            <a:extLst>
              <a:ext uri="{FF2B5EF4-FFF2-40B4-BE49-F238E27FC236}">
                <a16:creationId xmlns:a16="http://schemas.microsoft.com/office/drawing/2014/main" id="{763B4657-F898-429E-9AFC-8FF30400D4E8}"/>
              </a:ext>
            </a:extLst>
          </p:cNvPr>
          <p:cNvSpPr>
            <a:spLocks noChangeArrowheads="1"/>
          </p:cNvSpPr>
          <p:nvPr/>
        </p:nvSpPr>
        <p:spPr bwMode="auto">
          <a:xfrm>
            <a:off x="900113" y="4652963"/>
            <a:ext cx="1368425" cy="504825"/>
          </a:xfrm>
          <a:prstGeom prst="wedgeRoundRectCallout">
            <a:avLst>
              <a:gd name="adj1" fmla="val 53481"/>
              <a:gd name="adj2" fmla="val -22515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声波</a:t>
            </a:r>
          </a:p>
        </p:txBody>
      </p:sp>
      <p:sp>
        <p:nvSpPr>
          <p:cNvPr id="21" name="AutoShape 49">
            <a:extLst>
              <a:ext uri="{FF2B5EF4-FFF2-40B4-BE49-F238E27FC236}">
                <a16:creationId xmlns:a16="http://schemas.microsoft.com/office/drawing/2014/main" id="{46D3D402-E012-46E7-82E6-BDA0C9F3111C}"/>
              </a:ext>
            </a:extLst>
          </p:cNvPr>
          <p:cNvSpPr>
            <a:spLocks noChangeArrowheads="1"/>
          </p:cNvSpPr>
          <p:nvPr/>
        </p:nvSpPr>
        <p:spPr bwMode="auto">
          <a:xfrm>
            <a:off x="7451725" y="4005263"/>
            <a:ext cx="1368425" cy="503237"/>
          </a:xfrm>
          <a:prstGeom prst="wedgeRoundRectCallout">
            <a:avLst>
              <a:gd name="adj1" fmla="val -79120"/>
              <a:gd name="adj2" fmla="val -10709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数字信号</a:t>
            </a:r>
          </a:p>
        </p:txBody>
      </p:sp>
      <p:sp>
        <p:nvSpPr>
          <p:cNvPr id="22" name="AutoShape 50">
            <a:extLst>
              <a:ext uri="{FF2B5EF4-FFF2-40B4-BE49-F238E27FC236}">
                <a16:creationId xmlns:a16="http://schemas.microsoft.com/office/drawing/2014/main" id="{900B3AD1-FD05-4DE3-838C-B68434172631}"/>
              </a:ext>
            </a:extLst>
          </p:cNvPr>
          <p:cNvSpPr>
            <a:spLocks noChangeArrowheads="1"/>
          </p:cNvSpPr>
          <p:nvPr/>
        </p:nvSpPr>
        <p:spPr bwMode="auto">
          <a:xfrm>
            <a:off x="1387475" y="5734050"/>
            <a:ext cx="1368425" cy="503238"/>
          </a:xfrm>
          <a:prstGeom prst="wedgeRoundRectCallout">
            <a:avLst>
              <a:gd name="adj1" fmla="val 124745"/>
              <a:gd name="adj2" fmla="val -39255"/>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语言</a:t>
            </a:r>
          </a:p>
        </p:txBody>
      </p:sp>
      <p:sp>
        <p:nvSpPr>
          <p:cNvPr id="15375" name="Sound">
            <a:extLst>
              <a:ext uri="{FF2B5EF4-FFF2-40B4-BE49-F238E27FC236}">
                <a16:creationId xmlns:a16="http://schemas.microsoft.com/office/drawing/2014/main" id="{77BCA5E0-220D-406B-8BE2-C93FA1FC7CCE}"/>
              </a:ext>
            </a:extLst>
          </p:cNvPr>
          <p:cNvSpPr>
            <a:spLocks noEditPoints="1" noChangeArrowheads="1"/>
          </p:cNvSpPr>
          <p:nvPr/>
        </p:nvSpPr>
        <p:spPr bwMode="auto">
          <a:xfrm>
            <a:off x="1793875" y="3049588"/>
            <a:ext cx="692150" cy="7397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73 w 21600"/>
              <a:gd name="T13" fmla="*/ 22446 h 21600"/>
              <a:gd name="T14" fmla="*/ 21076 w 21600"/>
              <a:gd name="T15" fmla="*/ 28275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75"/>
                                        </p:tgtEl>
                                        <p:attrNameLst>
                                          <p:attrName>style.visibility</p:attrName>
                                        </p:attrNameLst>
                                      </p:cBhvr>
                                      <p:to>
                                        <p:strVal val="visible"/>
                                      </p:to>
                                    </p:set>
                                    <p:animEffect transition="in" filter="wipe(left)">
                                      <p:cBhvr>
                                        <p:cTn id="12" dur="500"/>
                                        <p:tgtEl>
                                          <p:spTgt spid="15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right)">
                                      <p:cBhvr>
                                        <p:cTn id="44" dur="500"/>
                                        <p:tgtEl>
                                          <p:spTgt spid="15"/>
                                        </p:tgtEl>
                                      </p:cBhvr>
                                    </p:animEffect>
                                  </p:childTnLst>
                                </p:cTn>
                              </p:par>
                            </p:childTnLst>
                          </p:cTn>
                        </p:par>
                        <p:par>
                          <p:cTn id="45" fill="hold" nodeType="afterGroup">
                            <p:stCondLst>
                              <p:cond delay="500"/>
                            </p:stCondLst>
                            <p:childTnLst>
                              <p:par>
                                <p:cTn id="46" presetID="22" presetClass="entr" presetSubtype="2"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500"/>
                                        <p:tgtEl>
                                          <p:spTgt spid="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4">
            <a:extLst>
              <a:ext uri="{FF2B5EF4-FFF2-40B4-BE49-F238E27FC236}">
                <a16:creationId xmlns:a16="http://schemas.microsoft.com/office/drawing/2014/main" id="{41E50EAE-0270-4D80-8E95-5DC856138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2214563"/>
            <a:ext cx="73914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A5D2620F-5E55-488E-A823-07C2AAE98DE9}"/>
              </a:ext>
            </a:extLst>
          </p:cNvPr>
          <p:cNvSpPr txBox="1">
            <a:spLocks noChangeArrowheads="1"/>
          </p:cNvSpPr>
          <p:nvPr/>
        </p:nvSpPr>
        <p:spPr bwMode="auto">
          <a:xfrm>
            <a:off x="457200" y="571500"/>
            <a:ext cx="8229600" cy="4525963"/>
          </a:xfrm>
          <a:prstGeom prst="rect">
            <a:avLst/>
          </a:prstGeom>
          <a:noFill/>
          <a:ln w="9525">
            <a:noFill/>
            <a:miter lim="800000"/>
            <a:headEnd/>
            <a:tailEnd/>
          </a:ln>
        </p:spPr>
        <p:txBody>
          <a:bodyPr/>
          <a:lstStyle/>
          <a:p>
            <a:pPr marL="342900" indent="-342900" eaLnBrk="1" hangingPunct="1">
              <a:spcBef>
                <a:spcPct val="20000"/>
              </a:spcBef>
              <a:buClr>
                <a:srgbClr val="996633"/>
              </a:buClr>
              <a:buFont typeface="Wingdings" pitchFamily="2" charset="2"/>
              <a:buChar char="Ø"/>
              <a:defRPr/>
            </a:pPr>
            <a:r>
              <a:rPr lang="zh-CN" altLang="en-US" sz="3200" kern="0" dirty="0">
                <a:solidFill>
                  <a:srgbClr val="161628"/>
                </a:solidFill>
                <a:latin typeface="黑体" pitchFamily="49" charset="-122"/>
                <a:ea typeface="黑体" pitchFamily="49" charset="-122"/>
              </a:rPr>
              <a:t> 仿真人的言语产生和理解过程</a:t>
            </a:r>
            <a:endParaRPr lang="en-US" altLang="zh-CN" sz="3200" kern="0" dirty="0">
              <a:solidFill>
                <a:srgbClr val="161628"/>
              </a:solidFill>
              <a:latin typeface="黑体" pitchFamily="49" charset="-122"/>
              <a:ea typeface="黑体" pitchFamily="49" charset="-122"/>
            </a:endParaRPr>
          </a:p>
          <a:p>
            <a:pPr marL="342900" indent="-342900">
              <a:spcBef>
                <a:spcPct val="20000"/>
              </a:spcBef>
              <a:buFontTx/>
              <a:buChar char="•"/>
              <a:defRPr/>
            </a:pPr>
            <a:endParaRPr lang="zh-CN" altLang="en-US" sz="3200" kern="0" dirty="0">
              <a:latin typeface="黑体" pitchFamily="49" charset="-122"/>
              <a:ea typeface="黑体" pitchFamily="49"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966E7DD-181B-452F-A529-4E91039834AE}"/>
              </a:ext>
            </a:extLst>
          </p:cNvPr>
          <p:cNvSpPr>
            <a:spLocks noGrp="1" noChangeArrowheads="1"/>
          </p:cNvSpPr>
          <p:nvPr>
            <p:ph type="title"/>
          </p:nvPr>
        </p:nvSpPr>
        <p:spPr/>
        <p:txBody>
          <a:bodyPr/>
          <a:lstStyle/>
          <a:p>
            <a:r>
              <a:rPr lang="zh-CN" altLang="en-US"/>
              <a:t>听觉信号处理？</a:t>
            </a:r>
          </a:p>
        </p:txBody>
      </p:sp>
      <p:grpSp>
        <p:nvGrpSpPr>
          <p:cNvPr id="48132" name="Group 8">
            <a:extLst>
              <a:ext uri="{FF2B5EF4-FFF2-40B4-BE49-F238E27FC236}">
                <a16:creationId xmlns:a16="http://schemas.microsoft.com/office/drawing/2014/main" id="{75E91F10-60F9-46FB-B9EB-6BC0A94CB5CE}"/>
              </a:ext>
            </a:extLst>
          </p:cNvPr>
          <p:cNvGrpSpPr>
            <a:grpSpLocks/>
          </p:cNvGrpSpPr>
          <p:nvPr/>
        </p:nvGrpSpPr>
        <p:grpSpPr bwMode="auto">
          <a:xfrm>
            <a:off x="1485900" y="2286000"/>
            <a:ext cx="1555750" cy="1500188"/>
            <a:chOff x="1914" y="1536"/>
            <a:chExt cx="980" cy="945"/>
          </a:xfrm>
        </p:grpSpPr>
        <p:pic>
          <p:nvPicPr>
            <p:cNvPr id="28682" name="Picture 5" descr="box_1">
              <a:extLst>
                <a:ext uri="{FF2B5EF4-FFF2-40B4-BE49-F238E27FC236}">
                  <a16:creationId xmlns:a16="http://schemas.microsoft.com/office/drawing/2014/main" id="{202B4BE5-F56E-40EC-AE86-D0ADAE807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3" name="Group 10">
              <a:extLst>
                <a:ext uri="{FF2B5EF4-FFF2-40B4-BE49-F238E27FC236}">
                  <a16:creationId xmlns:a16="http://schemas.microsoft.com/office/drawing/2014/main" id="{3B537CB0-0FB1-42B7-8959-3348DABED9B9}"/>
                </a:ext>
              </a:extLst>
            </p:cNvPr>
            <p:cNvGrpSpPr>
              <a:grpSpLocks/>
            </p:cNvGrpSpPr>
            <p:nvPr/>
          </p:nvGrpSpPr>
          <p:grpSpPr bwMode="auto">
            <a:xfrm>
              <a:off x="1914" y="1536"/>
              <a:ext cx="980" cy="945"/>
              <a:chOff x="1914" y="1536"/>
              <a:chExt cx="980" cy="945"/>
            </a:xfrm>
          </p:grpSpPr>
          <p:sp>
            <p:nvSpPr>
              <p:cNvPr id="28684" name="AutoShape 6">
                <a:extLst>
                  <a:ext uri="{FF2B5EF4-FFF2-40B4-BE49-F238E27FC236}">
                    <a16:creationId xmlns:a16="http://schemas.microsoft.com/office/drawing/2014/main" id="{38B73327-4563-4280-AE90-CA14AF1A443F}"/>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8685" name="Rectangle 20">
                <a:extLst>
                  <a:ext uri="{FF2B5EF4-FFF2-40B4-BE49-F238E27FC236}">
                    <a16:creationId xmlns:a16="http://schemas.microsoft.com/office/drawing/2014/main" id="{7260461D-657E-4739-9348-73A373D43A6E}"/>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sp>
        <p:nvSpPr>
          <p:cNvPr id="28676" name="Text Box 28">
            <a:extLst>
              <a:ext uri="{FF2B5EF4-FFF2-40B4-BE49-F238E27FC236}">
                <a16:creationId xmlns:a16="http://schemas.microsoft.com/office/drawing/2014/main" id="{F6A56818-5861-4D76-AD3C-8BAA42C8C806}"/>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55" name="Group 34">
            <a:extLst>
              <a:ext uri="{FF2B5EF4-FFF2-40B4-BE49-F238E27FC236}">
                <a16:creationId xmlns:a16="http://schemas.microsoft.com/office/drawing/2014/main" id="{B9E23259-EDB9-45CC-B871-3DD22820CCED}"/>
              </a:ext>
            </a:extLst>
          </p:cNvPr>
          <p:cNvGrpSpPr>
            <a:grpSpLocks noChangeAspect="1"/>
          </p:cNvGrpSpPr>
          <p:nvPr/>
        </p:nvGrpSpPr>
        <p:grpSpPr bwMode="auto">
          <a:xfrm>
            <a:off x="3063875" y="2400300"/>
            <a:ext cx="2935288" cy="3001963"/>
            <a:chOff x="1944" y="1536"/>
            <a:chExt cx="924" cy="945"/>
          </a:xfrm>
        </p:grpSpPr>
        <p:pic>
          <p:nvPicPr>
            <p:cNvPr id="28678" name="Picture 5" descr="box_1">
              <a:extLst>
                <a:ext uri="{FF2B5EF4-FFF2-40B4-BE49-F238E27FC236}">
                  <a16:creationId xmlns:a16="http://schemas.microsoft.com/office/drawing/2014/main" id="{4A4C28B1-EB67-4030-8356-1359AF99C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9" name="Group 36">
              <a:extLst>
                <a:ext uri="{FF2B5EF4-FFF2-40B4-BE49-F238E27FC236}">
                  <a16:creationId xmlns:a16="http://schemas.microsoft.com/office/drawing/2014/main" id="{1E6B36D3-2E7F-45DC-8C7F-7D29AF20444A}"/>
                </a:ext>
              </a:extLst>
            </p:cNvPr>
            <p:cNvGrpSpPr>
              <a:grpSpLocks noChangeAspect="1"/>
            </p:cNvGrpSpPr>
            <p:nvPr/>
          </p:nvGrpSpPr>
          <p:grpSpPr bwMode="auto">
            <a:xfrm>
              <a:off x="1944" y="1536"/>
              <a:ext cx="917" cy="945"/>
              <a:chOff x="1944" y="1536"/>
              <a:chExt cx="917" cy="945"/>
            </a:xfrm>
          </p:grpSpPr>
          <p:sp>
            <p:nvSpPr>
              <p:cNvPr id="28680" name="AutoShape 6">
                <a:extLst>
                  <a:ext uri="{FF2B5EF4-FFF2-40B4-BE49-F238E27FC236}">
                    <a16:creationId xmlns:a16="http://schemas.microsoft.com/office/drawing/2014/main" id="{068B3240-5519-4FD4-B193-91EFDDEB702B}"/>
                  </a:ext>
                </a:extLst>
              </p:cNvPr>
              <p:cNvSpPr>
                <a:spLocks noChangeAspect="1"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8681" name="Rectangle 20">
                <a:extLst>
                  <a:ext uri="{FF2B5EF4-FFF2-40B4-BE49-F238E27FC236}">
                    <a16:creationId xmlns:a16="http://schemas.microsoft.com/office/drawing/2014/main" id="{70A13772-56FF-468A-8AB2-06124C00CF79}"/>
                  </a:ext>
                </a:extLst>
              </p:cNvPr>
              <p:cNvSpPr>
                <a:spLocks noChangeAspect="1" noChangeArrowheads="1"/>
              </p:cNvSpPr>
              <p:nvPr/>
            </p:nvSpPr>
            <p:spPr bwMode="auto">
              <a:xfrm>
                <a:off x="2015" y="1833"/>
                <a:ext cx="7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a:latin typeface="黑体" panose="02010609060101010101" pitchFamily="49" charset="-122"/>
                    <a:ea typeface="黑体" panose="02010609060101010101" pitchFamily="49" charset="-122"/>
                  </a:rPr>
                  <a:t>语音识别</a:t>
                </a:r>
              </a:p>
              <a:p>
                <a:pPr algn="ctr">
                  <a:spcBef>
                    <a:spcPct val="0"/>
                  </a:spcBef>
                  <a:buFontTx/>
                  <a:buNone/>
                </a:pPr>
                <a:r>
                  <a:rPr lang="en-US" altLang="zh-CN" sz="2000">
                    <a:latin typeface="黑体" panose="02010609060101010101" pitchFamily="49" charset="-122"/>
                    <a:ea typeface="黑体" panose="02010609060101010101" pitchFamily="49" charset="-122"/>
                  </a:rPr>
                  <a:t>Speech Recognition</a:t>
                </a:r>
                <a:endParaRPr lang="zh-CN" altLang="en-US" sz="20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nodeType="clickEffect">
                                  <p:stCondLst>
                                    <p:cond delay="0"/>
                                  </p:stCondLst>
                                  <p:childTnLst>
                                    <p:animScale>
                                      <p:cBhvr>
                                        <p:cTn id="11" dur="2000" fill="hold"/>
                                        <p:tgtEl>
                                          <p:spTgt spid="55"/>
                                        </p:tgtEl>
                                      </p:cBhvr>
                                      <p:by x="0" y="0"/>
                                    </p:animScale>
                                  </p:childTnLst>
                                </p:cTn>
                              </p:par>
                              <p:par>
                                <p:cTn id="12" presetID="0" presetClass="path" presetSubtype="0" accel="50000" decel="50000" fill="hold" nodeType="withEffect">
                                  <p:stCondLst>
                                    <p:cond delay="0"/>
                                  </p:stCondLst>
                                  <p:childTnLst>
                                    <p:animMotion origin="layout" path="M 3.88889E-6 1.11022E-16 L -0.24115 -0.1213 " pathEditMode="relative" rAng="0" ptsTypes="AA">
                                      <p:cBhvr>
                                        <p:cTn id="13" dur="2000" fill="hold"/>
                                        <p:tgtEl>
                                          <p:spTgt spid="55"/>
                                        </p:tgtEl>
                                        <p:attrNameLst>
                                          <p:attrName>ppt_x</p:attrName>
                                          <p:attrName>ppt_y</p:attrName>
                                        </p:attrNameLst>
                                      </p:cBhvr>
                                      <p:rCtr x="-12066" y="-6065"/>
                                    </p:animMotion>
                                  </p:childTnLst>
                                </p:cTn>
                              </p:par>
                            </p:childTnLst>
                          </p:cTn>
                        </p:par>
                        <p:par>
                          <p:cTn id="14" fill="hold" nodeType="afterGroup">
                            <p:stCondLst>
                              <p:cond delay="2000"/>
                            </p:stCondLst>
                            <p:childTnLst>
                              <p:par>
                                <p:cTn id="15" presetID="1" presetClass="exit" presetSubtype="0" fill="hold" nodeType="after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a:extLst>
              <a:ext uri="{FF2B5EF4-FFF2-40B4-BE49-F238E27FC236}">
                <a16:creationId xmlns:a16="http://schemas.microsoft.com/office/drawing/2014/main" id="{81FC7B28-CCDC-4570-B73D-F6613149B855}"/>
              </a:ext>
            </a:extLst>
          </p:cNvPr>
          <p:cNvSpPr>
            <a:spLocks noGrp="1" noChangeArrowheads="1"/>
          </p:cNvSpPr>
          <p:nvPr>
            <p:ph type="body" idx="1"/>
          </p:nvPr>
        </p:nvSpPr>
        <p:spPr/>
        <p:txBody>
          <a:bodyPr/>
          <a:lstStyle/>
          <a:p>
            <a:pPr>
              <a:buClr>
                <a:srgbClr val="996633"/>
              </a:buClr>
              <a:buFont typeface="Wingdings" panose="05000000000000000000" pitchFamily="2" charset="2"/>
              <a:buChar char="p"/>
              <a:defRPr/>
            </a:pPr>
            <a:r>
              <a:rPr lang="zh-CN" altLang="en-US" dirty="0">
                <a:solidFill>
                  <a:srgbClr val="161628"/>
                </a:solidFill>
                <a:latin typeface="黑体" panose="02010609060101010101" pitchFamily="49" charset="-122"/>
                <a:ea typeface="黑体" panose="02010609060101010101" pitchFamily="49" charset="-122"/>
              </a:rPr>
              <a:t> 语音识别</a:t>
            </a:r>
            <a:endParaRPr lang="en-US" altLang="zh-CN" dirty="0">
              <a:solidFill>
                <a:srgbClr val="161628"/>
              </a:solidFill>
              <a:latin typeface="黑体" panose="02010609060101010101" pitchFamily="49" charset="-122"/>
              <a:ea typeface="黑体" panose="02010609060101010101" pitchFamily="49" charset="-122"/>
            </a:endParaRPr>
          </a:p>
          <a:p>
            <a:pPr marL="0" indent="0">
              <a:lnSpc>
                <a:spcPct val="120000"/>
              </a:lnSpc>
              <a:buClr>
                <a:srgbClr val="996633"/>
              </a:buClr>
              <a:buFontTx/>
              <a:buNone/>
              <a:defRPr/>
            </a:pPr>
            <a:r>
              <a:rPr lang="zh-CN" altLang="en-US" dirty="0">
                <a:solidFill>
                  <a:srgbClr val="C00000"/>
                </a:solidFill>
                <a:latin typeface="黑体" panose="02010609060101010101" pitchFamily="49" charset="-122"/>
              </a:rPr>
              <a:t>    </a:t>
            </a:r>
            <a:r>
              <a:rPr lang="zh-CN" altLang="en-US" sz="2800" dirty="0">
                <a:solidFill>
                  <a:srgbClr val="C00000"/>
                </a:solidFill>
                <a:latin typeface="+mj-ea"/>
                <a:ea typeface="+mj-ea"/>
              </a:rPr>
              <a:t>语音识别技术</a:t>
            </a:r>
            <a:r>
              <a:rPr lang="zh-CN" altLang="en-US" sz="2800" dirty="0">
                <a:latin typeface="+mj-ea"/>
                <a:ea typeface="+mj-ea"/>
              </a:rPr>
              <a:t>就是通过识别和理解过程，将语音装换成相应的书面信息，也就是让计算机听懂人说话</a:t>
            </a:r>
            <a:endParaRPr lang="en-US" altLang="zh-CN" sz="2800" dirty="0">
              <a:latin typeface="+mj-ea"/>
              <a:ea typeface="+mj-ea"/>
            </a:endParaRPr>
          </a:p>
          <a:p>
            <a:pPr>
              <a:buClr>
                <a:srgbClr val="996633"/>
              </a:buClr>
              <a:buFont typeface="Wingdings" panose="05000000000000000000" pitchFamily="2" charset="2"/>
              <a:buChar char="p"/>
              <a:defRPr/>
            </a:pPr>
            <a:r>
              <a:rPr lang="zh-CN" altLang="en-US" dirty="0">
                <a:solidFill>
                  <a:srgbClr val="161628"/>
                </a:solidFill>
                <a:latin typeface="黑体" panose="02010609060101010101" pitchFamily="49" charset="-122"/>
                <a:ea typeface="黑体" panose="02010609060101010101" pitchFamily="49" charset="-122"/>
              </a:rPr>
              <a:t> 典型应用</a:t>
            </a:r>
            <a:endParaRPr lang="zh-CN" altLang="en-US" dirty="0">
              <a:solidFill>
                <a:srgbClr val="161628"/>
              </a:solidFill>
              <a:latin typeface="华文新魏" panose="02010800040101010101" pitchFamily="2" charset="-122"/>
              <a:ea typeface="华文新魏" panose="02010800040101010101" pitchFamily="2" charset="-122"/>
            </a:endParaRPr>
          </a:p>
          <a:p>
            <a:pPr>
              <a:lnSpc>
                <a:spcPct val="120000"/>
              </a:lnSpc>
              <a:buFontTx/>
              <a:buNone/>
              <a:defRPr/>
            </a:pPr>
            <a:r>
              <a:rPr kumimoji="1" lang="zh-CN" altLang="en-US" sz="2800" dirty="0">
                <a:solidFill>
                  <a:srgbClr val="161628"/>
                </a:solidFill>
              </a:rPr>
              <a:t>          声音拨号系统；声控系统；</a:t>
            </a:r>
            <a:r>
              <a:rPr lang="zh-CN" altLang="en-US" sz="2800" dirty="0">
                <a:solidFill>
                  <a:srgbClr val="161628"/>
                </a:solidFill>
              </a:rPr>
              <a:t>听</a:t>
            </a:r>
            <a:r>
              <a:rPr kumimoji="1" lang="zh-CN" altLang="en-US" sz="2800" dirty="0">
                <a:solidFill>
                  <a:srgbClr val="161628"/>
                </a:solidFill>
              </a:rPr>
              <a:t>写机；</a:t>
            </a:r>
            <a:endParaRPr kumimoji="1" lang="en-US" altLang="zh-CN" sz="2800" dirty="0">
              <a:solidFill>
                <a:srgbClr val="161628"/>
              </a:solidFill>
            </a:endParaRPr>
          </a:p>
          <a:p>
            <a:pPr>
              <a:lnSpc>
                <a:spcPct val="120000"/>
              </a:lnSpc>
              <a:buFontTx/>
              <a:buNone/>
              <a:defRPr/>
            </a:pPr>
            <a:r>
              <a:rPr kumimoji="1" lang="en-US" altLang="zh-CN" sz="2800" dirty="0">
                <a:solidFill>
                  <a:srgbClr val="161628"/>
                </a:solidFill>
              </a:rPr>
              <a:t>          </a:t>
            </a:r>
            <a:r>
              <a:rPr kumimoji="1" lang="zh-CN" altLang="en-US" sz="2800" dirty="0">
                <a:solidFill>
                  <a:srgbClr val="161628"/>
                </a:solidFill>
              </a:rPr>
              <a:t>自动口语翻译；</a:t>
            </a:r>
            <a:r>
              <a:rPr lang="zh-CN" altLang="en-US" sz="2800" dirty="0">
                <a:solidFill>
                  <a:srgbClr val="161628"/>
                </a:solidFill>
              </a:rPr>
              <a:t>会</a:t>
            </a:r>
            <a:r>
              <a:rPr kumimoji="1" lang="zh-CN" altLang="en-US" sz="2800" dirty="0">
                <a:solidFill>
                  <a:srgbClr val="161628"/>
                </a:solidFill>
              </a:rPr>
              <a:t>话系统；</a:t>
            </a:r>
            <a:endParaRPr kumimoji="1" lang="en-US" altLang="zh-CN" sz="2800" dirty="0">
              <a:solidFill>
                <a:srgbClr val="161628"/>
              </a:solidFill>
            </a:endParaRPr>
          </a:p>
          <a:p>
            <a:pPr>
              <a:lnSpc>
                <a:spcPct val="120000"/>
              </a:lnSpc>
              <a:buFontTx/>
              <a:buNone/>
              <a:defRPr/>
            </a:pPr>
            <a:r>
              <a:rPr kumimoji="1" lang="en-US" altLang="zh-CN" sz="2800" dirty="0">
                <a:solidFill>
                  <a:srgbClr val="161628"/>
                </a:solidFill>
              </a:rPr>
              <a:t>          </a:t>
            </a:r>
            <a:r>
              <a:rPr kumimoji="1" lang="zh-CN" altLang="en-US" sz="2800" dirty="0">
                <a:solidFill>
                  <a:srgbClr val="161628"/>
                </a:solidFill>
              </a:rPr>
              <a:t>语音信息监测系统等。</a:t>
            </a:r>
            <a:endParaRPr kumimoji="1" lang="en-US" altLang="zh-CN" sz="2800" dirty="0">
              <a:solidFill>
                <a:srgbClr val="161628"/>
              </a:solidFill>
            </a:endParaRPr>
          </a:p>
          <a:p>
            <a:pPr>
              <a:buFontTx/>
              <a:buNone/>
              <a:defRPr/>
            </a:pPr>
            <a:endParaRPr lang="en-US" altLang="zh-CN" dirty="0">
              <a:solidFill>
                <a:srgbClr val="161628"/>
              </a:solidFill>
              <a:latin typeface="华文新魏" panose="02010800040101010101" pitchFamily="2" charset="-122"/>
              <a:ea typeface="华文新魏" panose="02010800040101010101" pitchFamily="2" charset="-122"/>
            </a:endParaRPr>
          </a:p>
        </p:txBody>
      </p:sp>
      <p:sp>
        <p:nvSpPr>
          <p:cNvPr id="29699" name="标题 1">
            <a:extLst>
              <a:ext uri="{FF2B5EF4-FFF2-40B4-BE49-F238E27FC236}">
                <a16:creationId xmlns:a16="http://schemas.microsoft.com/office/drawing/2014/main" id="{4AC3131C-990A-43D9-A3C3-35A476D9AE66}"/>
              </a:ext>
            </a:extLst>
          </p:cNvPr>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up)">
                                      <p:cBhvr>
                                        <p:cTn id="7" dur="500"/>
                                        <p:tgtEl>
                                          <p:spTgt spid="10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wipe(up)">
                                      <p:cBhvr>
                                        <p:cTn id="12" dur="500"/>
                                        <p:tgtEl>
                                          <p:spTgt spid="10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wipe(up)">
                                      <p:cBhvr>
                                        <p:cTn id="17" dur="500"/>
                                        <p:tgtEl>
                                          <p:spTgt spid="100355">
                                            <p:txEl>
                                              <p:pRg st="2" end="2"/>
                                            </p:txEl>
                                          </p:spTgt>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100355">
                                            <p:txEl>
                                              <p:pRg st="3" end="3"/>
                                            </p:txEl>
                                          </p:spTgt>
                                        </p:tgtEl>
                                        <p:attrNameLst>
                                          <p:attrName>style.visibility</p:attrName>
                                        </p:attrNameLst>
                                      </p:cBhvr>
                                      <p:to>
                                        <p:strVal val="visible"/>
                                      </p:to>
                                    </p:set>
                                    <p:animEffect transition="in" filter="wipe(up)">
                                      <p:cBhvr>
                                        <p:cTn id="21" dur="500"/>
                                        <p:tgtEl>
                                          <p:spTgt spid="100355">
                                            <p:txEl>
                                              <p:pRg st="3" end="3"/>
                                            </p:txEl>
                                          </p:spTgt>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Effect transition="in" filter="wipe(up)">
                                      <p:cBhvr>
                                        <p:cTn id="25" dur="500"/>
                                        <p:tgtEl>
                                          <p:spTgt spid="100355">
                                            <p:txEl>
                                              <p:pRg st="4" end="4"/>
                                            </p:txEl>
                                          </p:spTgt>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100355">
                                            <p:txEl>
                                              <p:pRg st="5" end="5"/>
                                            </p:txEl>
                                          </p:spTgt>
                                        </p:tgtEl>
                                        <p:attrNameLst>
                                          <p:attrName>style.visibility</p:attrName>
                                        </p:attrNameLst>
                                      </p:cBhvr>
                                      <p:to>
                                        <p:strVal val="visible"/>
                                      </p:to>
                                    </p:set>
                                    <p:animEffect transition="in" filter="wipe(up)">
                                      <p:cBhvr>
                                        <p:cTn id="29"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EE67709-C34E-4694-8D58-2DD94BEB52FE}"/>
              </a:ext>
            </a:extLst>
          </p:cNvPr>
          <p:cNvSpPr>
            <a:spLocks noGrp="1" noChangeArrowheads="1"/>
          </p:cNvSpPr>
          <p:nvPr>
            <p:ph type="title"/>
          </p:nvPr>
        </p:nvSpPr>
        <p:spPr/>
        <p:txBody>
          <a:bodyPr/>
          <a:lstStyle/>
          <a:p>
            <a:r>
              <a:rPr lang="zh-CN" altLang="en-US"/>
              <a:t>听觉信号处理？</a:t>
            </a:r>
          </a:p>
        </p:txBody>
      </p:sp>
      <p:grpSp>
        <p:nvGrpSpPr>
          <p:cNvPr id="30723" name="Group 8">
            <a:extLst>
              <a:ext uri="{FF2B5EF4-FFF2-40B4-BE49-F238E27FC236}">
                <a16:creationId xmlns:a16="http://schemas.microsoft.com/office/drawing/2014/main" id="{96937701-6574-4398-8D81-DDDEB8B3D85B}"/>
              </a:ext>
            </a:extLst>
          </p:cNvPr>
          <p:cNvGrpSpPr>
            <a:grpSpLocks/>
          </p:cNvGrpSpPr>
          <p:nvPr/>
        </p:nvGrpSpPr>
        <p:grpSpPr bwMode="auto">
          <a:xfrm>
            <a:off x="1476375" y="2290763"/>
            <a:ext cx="1555750" cy="1500187"/>
            <a:chOff x="1914" y="1536"/>
            <a:chExt cx="980" cy="945"/>
          </a:xfrm>
        </p:grpSpPr>
        <p:pic>
          <p:nvPicPr>
            <p:cNvPr id="30735" name="Picture 5" descr="box_1">
              <a:extLst>
                <a:ext uri="{FF2B5EF4-FFF2-40B4-BE49-F238E27FC236}">
                  <a16:creationId xmlns:a16="http://schemas.microsoft.com/office/drawing/2014/main" id="{687C1061-C31B-4DB2-BBB7-4AE479883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6" name="Group 10">
              <a:extLst>
                <a:ext uri="{FF2B5EF4-FFF2-40B4-BE49-F238E27FC236}">
                  <a16:creationId xmlns:a16="http://schemas.microsoft.com/office/drawing/2014/main" id="{B7B33302-6EBF-48CA-AA9F-2EE3A8C8AD9D}"/>
                </a:ext>
              </a:extLst>
            </p:cNvPr>
            <p:cNvGrpSpPr>
              <a:grpSpLocks/>
            </p:cNvGrpSpPr>
            <p:nvPr/>
          </p:nvGrpSpPr>
          <p:grpSpPr bwMode="auto">
            <a:xfrm>
              <a:off x="1914" y="1536"/>
              <a:ext cx="980" cy="945"/>
              <a:chOff x="1914" y="1536"/>
              <a:chExt cx="980" cy="945"/>
            </a:xfrm>
          </p:grpSpPr>
          <p:sp>
            <p:nvSpPr>
              <p:cNvPr id="30737" name="AutoShape 6">
                <a:extLst>
                  <a:ext uri="{FF2B5EF4-FFF2-40B4-BE49-F238E27FC236}">
                    <a16:creationId xmlns:a16="http://schemas.microsoft.com/office/drawing/2014/main" id="{DAD1FC2A-FF36-45D1-A780-13C50C84929E}"/>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0738" name="Rectangle 20">
                <a:extLst>
                  <a:ext uri="{FF2B5EF4-FFF2-40B4-BE49-F238E27FC236}">
                    <a16:creationId xmlns:a16="http://schemas.microsoft.com/office/drawing/2014/main" id="{88811774-7192-4FFE-9FB9-D36F7224AD19}"/>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48133" name="Group 13">
            <a:extLst>
              <a:ext uri="{FF2B5EF4-FFF2-40B4-BE49-F238E27FC236}">
                <a16:creationId xmlns:a16="http://schemas.microsoft.com/office/drawing/2014/main" id="{FDF189D3-35D8-4665-961A-E6B4CB9CF8D7}"/>
              </a:ext>
            </a:extLst>
          </p:cNvPr>
          <p:cNvGrpSpPr>
            <a:grpSpLocks/>
          </p:cNvGrpSpPr>
          <p:nvPr/>
        </p:nvGrpSpPr>
        <p:grpSpPr bwMode="auto">
          <a:xfrm>
            <a:off x="3086100" y="2290763"/>
            <a:ext cx="1439863" cy="1500187"/>
            <a:chOff x="2898" y="1536"/>
            <a:chExt cx="907" cy="945"/>
          </a:xfrm>
        </p:grpSpPr>
        <p:pic>
          <p:nvPicPr>
            <p:cNvPr id="30731" name="Picture 9" descr="box_1">
              <a:extLst>
                <a:ext uri="{FF2B5EF4-FFF2-40B4-BE49-F238E27FC236}">
                  <a16:creationId xmlns:a16="http://schemas.microsoft.com/office/drawing/2014/main" id="{EA3C2641-1E33-4B8E-9A0C-347E06253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2" name="Group 15">
              <a:extLst>
                <a:ext uri="{FF2B5EF4-FFF2-40B4-BE49-F238E27FC236}">
                  <a16:creationId xmlns:a16="http://schemas.microsoft.com/office/drawing/2014/main" id="{A7FB6044-DC61-41E9-BE07-80EF99D3CAF8}"/>
                </a:ext>
              </a:extLst>
            </p:cNvPr>
            <p:cNvGrpSpPr>
              <a:grpSpLocks/>
            </p:cNvGrpSpPr>
            <p:nvPr/>
          </p:nvGrpSpPr>
          <p:grpSpPr bwMode="auto">
            <a:xfrm>
              <a:off x="2898" y="1536"/>
              <a:ext cx="907" cy="945"/>
              <a:chOff x="2898" y="1536"/>
              <a:chExt cx="907" cy="945"/>
            </a:xfrm>
          </p:grpSpPr>
          <p:sp>
            <p:nvSpPr>
              <p:cNvPr id="30733" name="AutoShape 10">
                <a:extLst>
                  <a:ext uri="{FF2B5EF4-FFF2-40B4-BE49-F238E27FC236}">
                    <a16:creationId xmlns:a16="http://schemas.microsoft.com/office/drawing/2014/main" id="{85A68A18-ADEC-42CD-870F-A6601E88B286}"/>
                  </a:ext>
                </a:extLst>
              </p:cNvPr>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0734" name="Rectangle 21">
                <a:extLst>
                  <a:ext uri="{FF2B5EF4-FFF2-40B4-BE49-F238E27FC236}">
                    <a16:creationId xmlns:a16="http://schemas.microsoft.com/office/drawing/2014/main" id="{1831B823-34D1-4085-AE0F-4619A4687D2E}"/>
                  </a:ext>
                </a:extLst>
              </p:cNvPr>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p>
            </p:txBody>
          </p:sp>
        </p:grpSp>
      </p:grpSp>
      <p:sp>
        <p:nvSpPr>
          <p:cNvPr id="30725" name="Text Box 28">
            <a:extLst>
              <a:ext uri="{FF2B5EF4-FFF2-40B4-BE49-F238E27FC236}">
                <a16:creationId xmlns:a16="http://schemas.microsoft.com/office/drawing/2014/main" id="{EF87F176-EA7B-4EA4-ABA6-6BF866913597}"/>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55" name="Group 29">
            <a:extLst>
              <a:ext uri="{FF2B5EF4-FFF2-40B4-BE49-F238E27FC236}">
                <a16:creationId xmlns:a16="http://schemas.microsoft.com/office/drawing/2014/main" id="{0D5DBFCD-AAF8-462A-820E-741CA71F020D}"/>
              </a:ext>
            </a:extLst>
          </p:cNvPr>
          <p:cNvGrpSpPr>
            <a:grpSpLocks noChangeAspect="1"/>
          </p:cNvGrpSpPr>
          <p:nvPr/>
        </p:nvGrpSpPr>
        <p:grpSpPr bwMode="auto">
          <a:xfrm>
            <a:off x="3170238" y="2636838"/>
            <a:ext cx="2841625" cy="3000375"/>
            <a:chOff x="2898" y="1536"/>
            <a:chExt cx="895" cy="945"/>
          </a:xfrm>
        </p:grpSpPr>
        <p:pic>
          <p:nvPicPr>
            <p:cNvPr id="30727" name="Picture 9" descr="box_1">
              <a:extLst>
                <a:ext uri="{FF2B5EF4-FFF2-40B4-BE49-F238E27FC236}">
                  <a16:creationId xmlns:a16="http://schemas.microsoft.com/office/drawing/2014/main" id="{AD5C48B3-3B76-41BE-8935-C01581D9D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31">
              <a:extLst>
                <a:ext uri="{FF2B5EF4-FFF2-40B4-BE49-F238E27FC236}">
                  <a16:creationId xmlns:a16="http://schemas.microsoft.com/office/drawing/2014/main" id="{7E912846-02BD-469D-AEB7-B2305784E00F}"/>
                </a:ext>
              </a:extLst>
            </p:cNvPr>
            <p:cNvGrpSpPr>
              <a:grpSpLocks noChangeAspect="1"/>
            </p:cNvGrpSpPr>
            <p:nvPr/>
          </p:nvGrpSpPr>
          <p:grpSpPr bwMode="auto">
            <a:xfrm>
              <a:off x="2898" y="1536"/>
              <a:ext cx="884" cy="945"/>
              <a:chOff x="2898" y="1536"/>
              <a:chExt cx="884" cy="945"/>
            </a:xfrm>
          </p:grpSpPr>
          <p:sp>
            <p:nvSpPr>
              <p:cNvPr id="30729" name="AutoShape 10">
                <a:extLst>
                  <a:ext uri="{FF2B5EF4-FFF2-40B4-BE49-F238E27FC236}">
                    <a16:creationId xmlns:a16="http://schemas.microsoft.com/office/drawing/2014/main" id="{773D12D8-51F6-40A2-8BCE-DF83ED65722E}"/>
                  </a:ext>
                </a:extLst>
              </p:cNvPr>
              <p:cNvSpPr>
                <a:spLocks noChangeAspect="1"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0730" name="Rectangle 21">
                <a:extLst>
                  <a:ext uri="{FF2B5EF4-FFF2-40B4-BE49-F238E27FC236}">
                    <a16:creationId xmlns:a16="http://schemas.microsoft.com/office/drawing/2014/main" id="{B9CA046F-AE3E-46EE-A0C6-535CC82B6A36}"/>
                  </a:ext>
                </a:extLst>
              </p:cNvPr>
              <p:cNvSpPr>
                <a:spLocks noChangeAspect="1" noChangeArrowheads="1"/>
              </p:cNvSpPr>
              <p:nvPr/>
            </p:nvSpPr>
            <p:spPr bwMode="auto">
              <a:xfrm>
                <a:off x="3015" y="1833"/>
                <a:ext cx="69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a:latin typeface="黑体" panose="02010609060101010101" pitchFamily="49" charset="-122"/>
                    <a:ea typeface="黑体" panose="02010609060101010101" pitchFamily="49" charset="-122"/>
                  </a:rPr>
                  <a:t>语音合成</a:t>
                </a:r>
              </a:p>
              <a:p>
                <a:pPr algn="ctr">
                  <a:spcBef>
                    <a:spcPct val="0"/>
                  </a:spcBef>
                  <a:buFontTx/>
                  <a:buNone/>
                </a:pPr>
                <a:r>
                  <a:rPr lang="en-US" altLang="zh-CN" sz="2000">
                    <a:latin typeface="黑体" panose="02010609060101010101" pitchFamily="49" charset="-122"/>
                    <a:ea typeface="黑体" panose="02010609060101010101" pitchFamily="49" charset="-122"/>
                  </a:rPr>
                  <a:t>Speech Synthesis</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nodeType="clickEffect">
                                  <p:stCondLst>
                                    <p:cond delay="0"/>
                                  </p:stCondLst>
                                  <p:childTnLst>
                                    <p:animScale>
                                      <p:cBhvr>
                                        <p:cTn id="11" dur="2000" fill="hold"/>
                                        <p:tgtEl>
                                          <p:spTgt spid="55"/>
                                        </p:tgtEl>
                                      </p:cBhvr>
                                      <p:by x="0" y="0"/>
                                    </p:animScale>
                                  </p:childTnLst>
                                </p:cTn>
                              </p:par>
                              <p:par>
                                <p:cTn id="12" presetID="0" presetClass="path" presetSubtype="0" accel="50000" decel="50000" fill="hold" nodeType="withEffect">
                                  <p:stCondLst>
                                    <p:cond delay="0"/>
                                  </p:stCondLst>
                                  <p:childTnLst>
                                    <p:animMotion origin="layout" path="M -3.33333E-6 -7.40741E-7 L -0.0809 -0.1662 " pathEditMode="relative" rAng="0" ptsTypes="AA">
                                      <p:cBhvr>
                                        <p:cTn id="13" dur="2000" fill="hold"/>
                                        <p:tgtEl>
                                          <p:spTgt spid="55"/>
                                        </p:tgtEl>
                                        <p:attrNameLst>
                                          <p:attrName>ppt_x</p:attrName>
                                          <p:attrName>ppt_y</p:attrName>
                                        </p:attrNameLst>
                                      </p:cBhvr>
                                      <p:rCtr x="-4045" y="-8310"/>
                                    </p:animMotion>
                                  </p:childTnLst>
                                </p:cTn>
                              </p:par>
                            </p:childTnLst>
                          </p:cTn>
                        </p:par>
                        <p:par>
                          <p:cTn id="14" fill="hold" nodeType="afterGroup">
                            <p:stCondLst>
                              <p:cond delay="2000"/>
                            </p:stCondLst>
                            <p:childTnLst>
                              <p:par>
                                <p:cTn id="15" presetID="1" presetClass="exit" presetSubtype="0" fill="hold" nodeType="after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a:extLst>
              <a:ext uri="{FF2B5EF4-FFF2-40B4-BE49-F238E27FC236}">
                <a16:creationId xmlns:a16="http://schemas.microsoft.com/office/drawing/2014/main" id="{520D7CDD-89DD-4279-A987-0FDBA5B98D52}"/>
              </a:ext>
            </a:extLst>
          </p:cNvPr>
          <p:cNvSpPr>
            <a:spLocks noGrp="1" noChangeArrowheads="1"/>
          </p:cNvSpPr>
          <p:nvPr>
            <p:ph type="body" idx="1"/>
          </p:nvPr>
        </p:nvSpPr>
        <p:spPr>
          <a:xfrm>
            <a:off x="457200" y="1600200"/>
            <a:ext cx="7786688" cy="4525963"/>
          </a:xfrm>
        </p:spPr>
        <p:txBody>
          <a:bodyPr/>
          <a:lstStyle/>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语音合成</a:t>
            </a:r>
          </a:p>
          <a:p>
            <a:pPr>
              <a:spcAft>
                <a:spcPts val="600"/>
              </a:spcAft>
              <a:buFontTx/>
              <a:buNone/>
            </a:pPr>
            <a:r>
              <a:rPr lang="zh-CN" altLang="en-US">
                <a:solidFill>
                  <a:srgbClr val="161628"/>
                </a:solidFill>
                <a:latin typeface="宋体" panose="02010600030101010101" pitchFamily="2" charset="-122"/>
              </a:rPr>
              <a:t>   </a:t>
            </a:r>
            <a:r>
              <a:rPr lang="zh-CN" altLang="en-US" sz="2800">
                <a:solidFill>
                  <a:srgbClr val="161628"/>
                </a:solidFill>
                <a:latin typeface="宋体" panose="02010600030101010101" pitchFamily="2" charset="-122"/>
              </a:rPr>
              <a:t>将书面信息装换成等价的语音，也就是让计算机说话</a:t>
            </a:r>
            <a:r>
              <a:rPr lang="zh-CN" altLang="en-US" sz="2800">
                <a:solidFill>
                  <a:srgbClr val="161628"/>
                </a:solidFill>
                <a:latin typeface="华文新魏" panose="02010800040101010101" pitchFamily="2" charset="-122"/>
                <a:ea typeface="华文新魏" panose="02010800040101010101" pitchFamily="2" charset="-122"/>
              </a:rPr>
              <a:t>。</a:t>
            </a:r>
          </a:p>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典型应用</a:t>
            </a:r>
            <a:endParaRPr lang="zh-CN" altLang="en-US">
              <a:solidFill>
                <a:srgbClr val="161628"/>
              </a:solidFill>
              <a:latin typeface="华文新魏" panose="02010800040101010101" pitchFamily="2" charset="-122"/>
              <a:ea typeface="华文新魏" panose="02010800040101010101" pitchFamily="2" charset="-122"/>
            </a:endParaRPr>
          </a:p>
          <a:p>
            <a:pPr lvl="2">
              <a:lnSpc>
                <a:spcPct val="120000"/>
              </a:lnSpc>
              <a:buFont typeface="Wingdings" panose="05000000000000000000" pitchFamily="2" charset="2"/>
              <a:buChar char="Ø"/>
            </a:pPr>
            <a:r>
              <a:rPr kumimoji="1" lang="zh-CN" altLang="en-US">
                <a:solidFill>
                  <a:srgbClr val="161628"/>
                </a:solidFill>
              </a:rPr>
              <a:t>自动报站</a:t>
            </a:r>
          </a:p>
          <a:p>
            <a:pPr lvl="2">
              <a:lnSpc>
                <a:spcPct val="120000"/>
              </a:lnSpc>
              <a:buFont typeface="Wingdings" panose="05000000000000000000" pitchFamily="2" charset="2"/>
              <a:buChar char="Ø"/>
            </a:pPr>
            <a:r>
              <a:rPr kumimoji="1" lang="zh-CN" altLang="en-US">
                <a:solidFill>
                  <a:srgbClr val="161628"/>
                </a:solidFill>
              </a:rPr>
              <a:t>信息查询</a:t>
            </a:r>
          </a:p>
          <a:p>
            <a:pPr lvl="2">
              <a:lnSpc>
                <a:spcPct val="120000"/>
              </a:lnSpc>
              <a:buFont typeface="Wingdings" panose="05000000000000000000" pitchFamily="2" charset="2"/>
              <a:buChar char="Ø"/>
            </a:pPr>
            <a:r>
              <a:rPr kumimoji="1" lang="zh-CN" altLang="en-US">
                <a:solidFill>
                  <a:srgbClr val="161628"/>
                </a:solidFill>
              </a:rPr>
              <a:t>语言学习软件</a:t>
            </a:r>
          </a:p>
          <a:p>
            <a:pPr lvl="2">
              <a:lnSpc>
                <a:spcPct val="120000"/>
              </a:lnSpc>
              <a:buFont typeface="Wingdings" panose="05000000000000000000" pitchFamily="2" charset="2"/>
              <a:buChar char="Ø"/>
            </a:pPr>
            <a:r>
              <a:rPr kumimoji="1" lang="en-US" altLang="zh-CN">
                <a:solidFill>
                  <a:srgbClr val="161628"/>
                </a:solidFill>
              </a:rPr>
              <a:t>TTS（Text to Speech）</a:t>
            </a:r>
            <a:r>
              <a:rPr kumimoji="1" lang="zh-CN" altLang="en-US">
                <a:solidFill>
                  <a:srgbClr val="161628"/>
                </a:solidFill>
              </a:rPr>
              <a:t>技术等。</a:t>
            </a:r>
            <a:endParaRPr kumimoji="1" lang="en-US" altLang="zh-CN">
              <a:solidFill>
                <a:srgbClr val="161628"/>
              </a:solidFill>
            </a:endParaRPr>
          </a:p>
          <a:p>
            <a:pPr>
              <a:buFontTx/>
              <a:buNone/>
            </a:pPr>
            <a:endParaRPr lang="en-US" altLang="zh-CN">
              <a:solidFill>
                <a:srgbClr val="161628"/>
              </a:solidFill>
              <a:latin typeface="华文新魏" panose="02010800040101010101" pitchFamily="2" charset="-122"/>
              <a:ea typeface="华文新魏" panose="02010800040101010101" pitchFamily="2" charset="-122"/>
            </a:endParaRPr>
          </a:p>
        </p:txBody>
      </p:sp>
      <p:sp>
        <p:nvSpPr>
          <p:cNvPr id="31747" name="标题 1">
            <a:extLst>
              <a:ext uri="{FF2B5EF4-FFF2-40B4-BE49-F238E27FC236}">
                <a16:creationId xmlns:a16="http://schemas.microsoft.com/office/drawing/2014/main" id="{60C31720-47E1-4BFC-A7BD-CF40020ED068}"/>
              </a:ext>
            </a:extLst>
          </p:cNvPr>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up)">
                                      <p:cBhvr>
                                        <p:cTn id="7" dur="500"/>
                                        <p:tgtEl>
                                          <p:spTgt spid="10240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2403">
                                            <p:txEl>
                                              <p:pRg st="1" end="1"/>
                                            </p:txEl>
                                          </p:spTgt>
                                        </p:tgtEl>
                                        <p:attrNameLst>
                                          <p:attrName>style.visibility</p:attrName>
                                        </p:attrNameLst>
                                      </p:cBhvr>
                                      <p:to>
                                        <p:strVal val="visible"/>
                                      </p:to>
                                    </p:set>
                                    <p:animEffect transition="in" filter="wipe(up)">
                                      <p:cBhvr>
                                        <p:cTn id="10" dur="500"/>
                                        <p:tgtEl>
                                          <p:spTgt spid="1024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animEffect transition="in" filter="wipe(up)">
                                      <p:cBhvr>
                                        <p:cTn id="15" dur="500"/>
                                        <p:tgtEl>
                                          <p:spTgt spid="10240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2403">
                                            <p:txEl>
                                              <p:pRg st="6" end="6"/>
                                            </p:txEl>
                                          </p:spTgt>
                                        </p:tgtEl>
                                        <p:attrNameLst>
                                          <p:attrName>style.visibility</p:attrName>
                                        </p:attrNameLst>
                                      </p:cBhvr>
                                      <p:to>
                                        <p:strVal val="visible"/>
                                      </p:to>
                                    </p:set>
                                    <p:animEffect transition="in" filter="wipe(up)">
                                      <p:cBhvr>
                                        <p:cTn id="18" dur="500"/>
                                        <p:tgtEl>
                                          <p:spTgt spid="102403">
                                            <p:txEl>
                                              <p:pRg st="6" end="6"/>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2403">
                                            <p:txEl>
                                              <p:pRg st="3" end="3"/>
                                            </p:txEl>
                                          </p:spTgt>
                                        </p:tgtEl>
                                        <p:attrNameLst>
                                          <p:attrName>style.visibility</p:attrName>
                                        </p:attrNameLst>
                                      </p:cBhvr>
                                      <p:to>
                                        <p:strVal val="visible"/>
                                      </p:to>
                                    </p:set>
                                    <p:animEffect transition="in" filter="wipe(up)">
                                      <p:cBhvr>
                                        <p:cTn id="21" dur="500"/>
                                        <p:tgtEl>
                                          <p:spTgt spid="102403">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2403">
                                            <p:txEl>
                                              <p:pRg st="4" end="4"/>
                                            </p:txEl>
                                          </p:spTgt>
                                        </p:tgtEl>
                                        <p:attrNameLst>
                                          <p:attrName>style.visibility</p:attrName>
                                        </p:attrNameLst>
                                      </p:cBhvr>
                                      <p:to>
                                        <p:strVal val="visible"/>
                                      </p:to>
                                    </p:set>
                                    <p:animEffect transition="in" filter="wipe(up)">
                                      <p:cBhvr>
                                        <p:cTn id="24" dur="500"/>
                                        <p:tgtEl>
                                          <p:spTgt spid="102403">
                                            <p:txEl>
                                              <p:pRg st="4" end="4"/>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2403">
                                            <p:txEl>
                                              <p:pRg st="5" end="5"/>
                                            </p:txEl>
                                          </p:spTgt>
                                        </p:tgtEl>
                                        <p:attrNameLst>
                                          <p:attrName>style.visibility</p:attrName>
                                        </p:attrNameLst>
                                      </p:cBhvr>
                                      <p:to>
                                        <p:strVal val="visible"/>
                                      </p:to>
                                    </p:set>
                                    <p:animEffect transition="in" filter="wipe(up)">
                                      <p:cBhvr>
                                        <p:cTn id="27" dur="500"/>
                                        <p:tgtEl>
                                          <p:spTgt spid="102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4F20536-CE8D-4730-8ADF-2904D07A72E1}"/>
              </a:ext>
            </a:extLst>
          </p:cNvPr>
          <p:cNvSpPr>
            <a:spLocks noGrp="1" noChangeArrowheads="1"/>
          </p:cNvSpPr>
          <p:nvPr>
            <p:ph type="title"/>
          </p:nvPr>
        </p:nvSpPr>
        <p:spPr/>
        <p:txBody>
          <a:bodyPr/>
          <a:lstStyle/>
          <a:p>
            <a:r>
              <a:rPr lang="zh-CN" altLang="en-US"/>
              <a:t>听觉信号处理？</a:t>
            </a:r>
          </a:p>
        </p:txBody>
      </p:sp>
      <p:grpSp>
        <p:nvGrpSpPr>
          <p:cNvPr id="32771" name="Group 8">
            <a:extLst>
              <a:ext uri="{FF2B5EF4-FFF2-40B4-BE49-F238E27FC236}">
                <a16:creationId xmlns:a16="http://schemas.microsoft.com/office/drawing/2014/main" id="{A43F51E7-EDA0-4987-BBA3-12D3424BFD8B}"/>
              </a:ext>
            </a:extLst>
          </p:cNvPr>
          <p:cNvGrpSpPr>
            <a:grpSpLocks/>
          </p:cNvGrpSpPr>
          <p:nvPr/>
        </p:nvGrpSpPr>
        <p:grpSpPr bwMode="auto">
          <a:xfrm>
            <a:off x="1476375" y="2290763"/>
            <a:ext cx="1555750" cy="1500187"/>
            <a:chOff x="1914" y="1536"/>
            <a:chExt cx="980" cy="945"/>
          </a:xfrm>
        </p:grpSpPr>
        <p:pic>
          <p:nvPicPr>
            <p:cNvPr id="32788" name="Picture 5" descr="box_1">
              <a:extLst>
                <a:ext uri="{FF2B5EF4-FFF2-40B4-BE49-F238E27FC236}">
                  <a16:creationId xmlns:a16="http://schemas.microsoft.com/office/drawing/2014/main" id="{3E36C6A9-E939-4949-82EE-93EE1D44F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9" name="Group 10">
              <a:extLst>
                <a:ext uri="{FF2B5EF4-FFF2-40B4-BE49-F238E27FC236}">
                  <a16:creationId xmlns:a16="http://schemas.microsoft.com/office/drawing/2014/main" id="{233C3F06-50DD-4992-95A2-913E1C9D9A26}"/>
                </a:ext>
              </a:extLst>
            </p:cNvPr>
            <p:cNvGrpSpPr>
              <a:grpSpLocks/>
            </p:cNvGrpSpPr>
            <p:nvPr/>
          </p:nvGrpSpPr>
          <p:grpSpPr bwMode="auto">
            <a:xfrm>
              <a:off x="1914" y="1536"/>
              <a:ext cx="980" cy="945"/>
              <a:chOff x="1914" y="1536"/>
              <a:chExt cx="980" cy="945"/>
            </a:xfrm>
          </p:grpSpPr>
          <p:sp>
            <p:nvSpPr>
              <p:cNvPr id="32790" name="AutoShape 6">
                <a:extLst>
                  <a:ext uri="{FF2B5EF4-FFF2-40B4-BE49-F238E27FC236}">
                    <a16:creationId xmlns:a16="http://schemas.microsoft.com/office/drawing/2014/main" id="{FC8963F5-A802-4054-8DA9-312E8659E967}"/>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2791" name="Rectangle 20">
                <a:extLst>
                  <a:ext uri="{FF2B5EF4-FFF2-40B4-BE49-F238E27FC236}">
                    <a16:creationId xmlns:a16="http://schemas.microsoft.com/office/drawing/2014/main" id="{8700733C-1B57-4C7A-9F0B-CA843A733BE9}"/>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2772" name="Group 13">
            <a:extLst>
              <a:ext uri="{FF2B5EF4-FFF2-40B4-BE49-F238E27FC236}">
                <a16:creationId xmlns:a16="http://schemas.microsoft.com/office/drawing/2014/main" id="{BBB8EB6B-1519-48D4-A5C7-5BE28F8AC85E}"/>
              </a:ext>
            </a:extLst>
          </p:cNvPr>
          <p:cNvGrpSpPr>
            <a:grpSpLocks/>
          </p:cNvGrpSpPr>
          <p:nvPr/>
        </p:nvGrpSpPr>
        <p:grpSpPr bwMode="auto">
          <a:xfrm>
            <a:off x="3086100" y="2290763"/>
            <a:ext cx="1439863" cy="1500187"/>
            <a:chOff x="2898" y="1536"/>
            <a:chExt cx="907" cy="945"/>
          </a:xfrm>
        </p:grpSpPr>
        <p:pic>
          <p:nvPicPr>
            <p:cNvPr id="32784" name="Picture 9" descr="box_1">
              <a:extLst>
                <a:ext uri="{FF2B5EF4-FFF2-40B4-BE49-F238E27FC236}">
                  <a16:creationId xmlns:a16="http://schemas.microsoft.com/office/drawing/2014/main" id="{3D8D0350-F1C4-4A13-B547-39BFF3AE7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Group 15">
              <a:extLst>
                <a:ext uri="{FF2B5EF4-FFF2-40B4-BE49-F238E27FC236}">
                  <a16:creationId xmlns:a16="http://schemas.microsoft.com/office/drawing/2014/main" id="{76FA498A-C584-4C8C-8CDD-AB3862ADEE5A}"/>
                </a:ext>
              </a:extLst>
            </p:cNvPr>
            <p:cNvGrpSpPr>
              <a:grpSpLocks/>
            </p:cNvGrpSpPr>
            <p:nvPr/>
          </p:nvGrpSpPr>
          <p:grpSpPr bwMode="auto">
            <a:xfrm>
              <a:off x="2898" y="1536"/>
              <a:ext cx="907" cy="945"/>
              <a:chOff x="2898" y="1536"/>
              <a:chExt cx="907" cy="945"/>
            </a:xfrm>
          </p:grpSpPr>
          <p:sp>
            <p:nvSpPr>
              <p:cNvPr id="32786" name="AutoShape 10">
                <a:extLst>
                  <a:ext uri="{FF2B5EF4-FFF2-40B4-BE49-F238E27FC236}">
                    <a16:creationId xmlns:a16="http://schemas.microsoft.com/office/drawing/2014/main" id="{EE896F56-6245-4BFA-A105-3980511E4319}"/>
                  </a:ext>
                </a:extLst>
              </p:cNvPr>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2787" name="Rectangle 21">
                <a:extLst>
                  <a:ext uri="{FF2B5EF4-FFF2-40B4-BE49-F238E27FC236}">
                    <a16:creationId xmlns:a16="http://schemas.microsoft.com/office/drawing/2014/main" id="{BAE3E1C3-D55B-4FF5-A531-A12C591C350E}"/>
                  </a:ext>
                </a:extLst>
              </p:cNvPr>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p>
            </p:txBody>
          </p:sp>
        </p:grpSp>
      </p:grpSp>
      <p:grpSp>
        <p:nvGrpSpPr>
          <p:cNvPr id="48134" name="Group 18">
            <a:extLst>
              <a:ext uri="{FF2B5EF4-FFF2-40B4-BE49-F238E27FC236}">
                <a16:creationId xmlns:a16="http://schemas.microsoft.com/office/drawing/2014/main" id="{E48699E7-9D58-4BA1-AA1A-79C83C45EE78}"/>
              </a:ext>
            </a:extLst>
          </p:cNvPr>
          <p:cNvGrpSpPr>
            <a:grpSpLocks/>
          </p:cNvGrpSpPr>
          <p:nvPr/>
        </p:nvGrpSpPr>
        <p:grpSpPr bwMode="auto">
          <a:xfrm>
            <a:off x="1524000" y="3848100"/>
            <a:ext cx="1466850" cy="1500188"/>
            <a:chOff x="1944" y="2511"/>
            <a:chExt cx="924" cy="945"/>
          </a:xfrm>
        </p:grpSpPr>
        <p:pic>
          <p:nvPicPr>
            <p:cNvPr id="32780" name="Picture 3" descr="box_1">
              <a:extLst>
                <a:ext uri="{FF2B5EF4-FFF2-40B4-BE49-F238E27FC236}">
                  <a16:creationId xmlns:a16="http://schemas.microsoft.com/office/drawing/2014/main" id="{5A986C43-D2BC-4884-BB7E-738051FCB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1" name="Group 20">
              <a:extLst>
                <a:ext uri="{FF2B5EF4-FFF2-40B4-BE49-F238E27FC236}">
                  <a16:creationId xmlns:a16="http://schemas.microsoft.com/office/drawing/2014/main" id="{8E99240B-9C4F-4F99-AACE-A1BD53071021}"/>
                </a:ext>
              </a:extLst>
            </p:cNvPr>
            <p:cNvGrpSpPr>
              <a:grpSpLocks/>
            </p:cNvGrpSpPr>
            <p:nvPr/>
          </p:nvGrpSpPr>
          <p:grpSpPr bwMode="auto">
            <a:xfrm>
              <a:off x="1944" y="2511"/>
              <a:ext cx="917" cy="945"/>
              <a:chOff x="1944" y="2511"/>
              <a:chExt cx="917" cy="945"/>
            </a:xfrm>
          </p:grpSpPr>
          <p:sp>
            <p:nvSpPr>
              <p:cNvPr id="32782" name="AutoShape 4">
                <a:extLst>
                  <a:ext uri="{FF2B5EF4-FFF2-40B4-BE49-F238E27FC236}">
                    <a16:creationId xmlns:a16="http://schemas.microsoft.com/office/drawing/2014/main" id="{1A678C42-BEB1-4D5C-85B4-A5CD4F0D8DCE}"/>
                  </a:ext>
                </a:extLst>
              </p:cNvPr>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2783" name="Rectangle 22">
                <a:extLst>
                  <a:ext uri="{FF2B5EF4-FFF2-40B4-BE49-F238E27FC236}">
                    <a16:creationId xmlns:a16="http://schemas.microsoft.com/office/drawing/2014/main" id="{206E84E0-E961-48C5-87F4-32079F80F321}"/>
                  </a:ext>
                </a:extLst>
              </p:cNvPr>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sp>
        <p:nvSpPr>
          <p:cNvPr id="32774" name="Text Box 28">
            <a:extLst>
              <a:ext uri="{FF2B5EF4-FFF2-40B4-BE49-F238E27FC236}">
                <a16:creationId xmlns:a16="http://schemas.microsoft.com/office/drawing/2014/main" id="{CEB5FC00-EE69-43C7-B1FA-A8335C487046}"/>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55" name="Group 29">
            <a:extLst>
              <a:ext uri="{FF2B5EF4-FFF2-40B4-BE49-F238E27FC236}">
                <a16:creationId xmlns:a16="http://schemas.microsoft.com/office/drawing/2014/main" id="{0CB0E52C-CE85-4AB7-868B-BECCAF84CE11}"/>
              </a:ext>
            </a:extLst>
          </p:cNvPr>
          <p:cNvGrpSpPr>
            <a:grpSpLocks noChangeAspect="1"/>
          </p:cNvGrpSpPr>
          <p:nvPr/>
        </p:nvGrpSpPr>
        <p:grpSpPr bwMode="auto">
          <a:xfrm>
            <a:off x="3132138" y="2276475"/>
            <a:ext cx="2936875" cy="3003550"/>
            <a:chOff x="1944" y="2511"/>
            <a:chExt cx="924" cy="945"/>
          </a:xfrm>
        </p:grpSpPr>
        <p:pic>
          <p:nvPicPr>
            <p:cNvPr id="32776" name="Picture 3" descr="box_1">
              <a:extLst>
                <a:ext uri="{FF2B5EF4-FFF2-40B4-BE49-F238E27FC236}">
                  <a16:creationId xmlns:a16="http://schemas.microsoft.com/office/drawing/2014/main" id="{23FDF7DF-DC97-4866-BDBB-4618CA26A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7" name="Group 31">
              <a:extLst>
                <a:ext uri="{FF2B5EF4-FFF2-40B4-BE49-F238E27FC236}">
                  <a16:creationId xmlns:a16="http://schemas.microsoft.com/office/drawing/2014/main" id="{2CCCD09B-8478-423B-B126-4FF443E77674}"/>
                </a:ext>
              </a:extLst>
            </p:cNvPr>
            <p:cNvGrpSpPr>
              <a:grpSpLocks noChangeAspect="1"/>
            </p:cNvGrpSpPr>
            <p:nvPr/>
          </p:nvGrpSpPr>
          <p:grpSpPr bwMode="auto">
            <a:xfrm>
              <a:off x="1944" y="2511"/>
              <a:ext cx="917" cy="945"/>
              <a:chOff x="1944" y="2511"/>
              <a:chExt cx="917" cy="945"/>
            </a:xfrm>
          </p:grpSpPr>
          <p:sp>
            <p:nvSpPr>
              <p:cNvPr id="32778" name="AutoShape 4">
                <a:extLst>
                  <a:ext uri="{FF2B5EF4-FFF2-40B4-BE49-F238E27FC236}">
                    <a16:creationId xmlns:a16="http://schemas.microsoft.com/office/drawing/2014/main" id="{0D8FFA17-232C-4D12-B0F1-CD9944D11408}"/>
                  </a:ext>
                </a:extLst>
              </p:cNvPr>
              <p:cNvSpPr>
                <a:spLocks noChangeAspect="1"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2779" name="Rectangle 22">
                <a:extLst>
                  <a:ext uri="{FF2B5EF4-FFF2-40B4-BE49-F238E27FC236}">
                    <a16:creationId xmlns:a16="http://schemas.microsoft.com/office/drawing/2014/main" id="{EE798EBE-55B8-4CF1-8B2D-C3B99E5602E4}"/>
                  </a:ext>
                </a:extLst>
              </p:cNvPr>
              <p:cNvSpPr>
                <a:spLocks noChangeAspect="1" noChangeArrowheads="1"/>
              </p:cNvSpPr>
              <p:nvPr/>
            </p:nvSpPr>
            <p:spPr bwMode="auto">
              <a:xfrm>
                <a:off x="2062" y="2784"/>
                <a:ext cx="6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a:latin typeface="黑体" panose="02010609060101010101" pitchFamily="49" charset="-122"/>
                    <a:ea typeface="黑体" panose="02010609060101010101" pitchFamily="49" charset="-122"/>
                  </a:rPr>
                  <a:t>语音编码</a:t>
                </a:r>
              </a:p>
              <a:p>
                <a:pPr algn="ctr">
                  <a:spcBef>
                    <a:spcPct val="0"/>
                  </a:spcBef>
                  <a:buFontTx/>
                  <a:buNone/>
                </a:pPr>
                <a:r>
                  <a:rPr lang="en-US" altLang="zh-CN" sz="2400">
                    <a:latin typeface="黑体" panose="02010609060101010101" pitchFamily="49" charset="-122"/>
                    <a:ea typeface="黑体" panose="02010609060101010101" pitchFamily="49" charset="-122"/>
                  </a:rPr>
                  <a:t>Speech Coding</a:t>
                </a:r>
                <a:endParaRPr lang="zh-CN" altLang="en-US" sz="2400">
                  <a:latin typeface="黑体" panose="02010609060101010101" pitchFamily="49" charset="-122"/>
                  <a:ea typeface="黑体" panose="02010609060101010101" pitchFamily="49" charset="-122"/>
                </a:endParaRPr>
              </a:p>
              <a:p>
                <a:pPr algn="ctr">
                  <a:spcBef>
                    <a:spcPct val="0"/>
                  </a:spcBef>
                  <a:buFontTx/>
                  <a:buNone/>
                </a:pPr>
                <a:endParaRPr lang="zh-CN" altLang="en-US" sz="24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5E-6 4.07407E-6 L -0.24723 0.11713 " pathEditMode="relative" rAng="0" ptsTypes="AA">
                                      <p:cBhvr>
                                        <p:cTn id="11" dur="2000" fill="hold"/>
                                        <p:tgtEl>
                                          <p:spTgt spid="55"/>
                                        </p:tgtEl>
                                        <p:attrNameLst>
                                          <p:attrName>ppt_x</p:attrName>
                                          <p:attrName>ppt_y</p:attrName>
                                        </p:attrNameLst>
                                      </p:cBhvr>
                                      <p:rCtr x="-12361" y="5856"/>
                                    </p:animMotion>
                                  </p:childTnLst>
                                </p:cTn>
                              </p:par>
                              <p:par>
                                <p:cTn id="12" presetID="6" presetClass="emph" presetSubtype="0" fill="hold" nodeType="withEffect">
                                  <p:stCondLst>
                                    <p:cond delay="0"/>
                                  </p:stCondLst>
                                  <p:childTnLst>
                                    <p:animScale>
                                      <p:cBhvr>
                                        <p:cTn id="13" dur="2000" fill="hold"/>
                                        <p:tgtEl>
                                          <p:spTgt spid="55"/>
                                        </p:tgtEl>
                                      </p:cBhvr>
                                      <p:by x="0" y="0"/>
                                    </p:animScale>
                                  </p:childTnLst>
                                </p:cTn>
                              </p:par>
                            </p:childTnLst>
                          </p:cTn>
                        </p:par>
                        <p:par>
                          <p:cTn id="14" fill="hold" nodeType="afterGroup">
                            <p:stCondLst>
                              <p:cond delay="2000"/>
                            </p:stCondLst>
                            <p:childTnLst>
                              <p:par>
                                <p:cTn id="15" presetID="1" presetClass="exit" presetSubtype="0" fill="hold" nodeType="after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0"/>
                                          </p:stCondLst>
                                        </p:cTn>
                                        <p:tgtEl>
                                          <p:spTgt spid="48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a:extLst>
              <a:ext uri="{FF2B5EF4-FFF2-40B4-BE49-F238E27FC236}">
                <a16:creationId xmlns:a16="http://schemas.microsoft.com/office/drawing/2014/main" id="{EFF16705-63B3-4B3D-821C-44B8D45BF305}"/>
              </a:ext>
            </a:extLst>
          </p:cNvPr>
          <p:cNvSpPr>
            <a:spLocks noGrp="1" noChangeArrowheads="1"/>
          </p:cNvSpPr>
          <p:nvPr>
            <p:ph type="body" idx="1"/>
          </p:nvPr>
        </p:nvSpPr>
        <p:spPr/>
        <p:txBody>
          <a:bodyPr/>
          <a:lstStyle/>
          <a:p>
            <a:pPr>
              <a:buClr>
                <a:srgbClr val="996633"/>
              </a:buClr>
              <a:buFont typeface="Wingdings" panose="05000000000000000000" pitchFamily="2" charset="2"/>
              <a:buChar char="p"/>
            </a:pPr>
            <a:r>
              <a:rPr lang="zh-CN" altLang="en-US" sz="2800">
                <a:solidFill>
                  <a:srgbClr val="161628"/>
                </a:solidFill>
                <a:latin typeface="黑体" panose="02010609060101010101" pitchFamily="49" charset="-122"/>
                <a:ea typeface="黑体" panose="02010609060101010101" pitchFamily="49" charset="-122"/>
              </a:rPr>
              <a:t> 语音编码</a:t>
            </a:r>
          </a:p>
          <a:p>
            <a:pPr>
              <a:buFontTx/>
              <a:buNone/>
            </a:pPr>
            <a:r>
              <a:rPr lang="zh-CN" altLang="en-US" sz="2800">
                <a:solidFill>
                  <a:srgbClr val="161628"/>
                </a:solidFill>
                <a:latin typeface="宋体" panose="02010600030101010101" pitchFamily="2" charset="-122"/>
              </a:rPr>
              <a:t>    用尽可能低的比特率来存储和传输语音数据</a:t>
            </a:r>
            <a:endParaRPr lang="en-US" altLang="zh-CN" sz="2800">
              <a:solidFill>
                <a:srgbClr val="161628"/>
              </a:solidFill>
              <a:latin typeface="宋体" panose="02010600030101010101" pitchFamily="2" charset="-122"/>
            </a:endParaRPr>
          </a:p>
          <a:p>
            <a:pPr>
              <a:buFontTx/>
              <a:buNone/>
            </a:pPr>
            <a:endParaRPr lang="zh-CN" altLang="en-US" sz="2800">
              <a:solidFill>
                <a:srgbClr val="161628"/>
              </a:solidFill>
              <a:latin typeface="华文新魏" panose="02010800040101010101" pitchFamily="2" charset="-122"/>
              <a:ea typeface="华文新魏" panose="02010800040101010101" pitchFamily="2" charset="-122"/>
            </a:endParaRPr>
          </a:p>
          <a:p>
            <a:pPr>
              <a:buClr>
                <a:srgbClr val="996633"/>
              </a:buClr>
              <a:buFont typeface="Wingdings" panose="05000000000000000000" pitchFamily="2" charset="2"/>
              <a:buChar char="p"/>
            </a:pPr>
            <a:r>
              <a:rPr lang="zh-CN" altLang="en-US" sz="2800">
                <a:solidFill>
                  <a:srgbClr val="161628"/>
                </a:solidFill>
                <a:latin typeface="黑体" panose="02010609060101010101" pitchFamily="49" charset="-122"/>
                <a:ea typeface="黑体" panose="02010609060101010101" pitchFamily="49" charset="-122"/>
              </a:rPr>
              <a:t> 典型应用</a:t>
            </a:r>
            <a:endParaRPr lang="zh-CN" altLang="en-US" sz="2800">
              <a:solidFill>
                <a:srgbClr val="161628"/>
              </a:solidFill>
              <a:latin typeface="华文新魏" panose="02010800040101010101" pitchFamily="2" charset="-122"/>
              <a:ea typeface="华文新魏" panose="02010800040101010101" pitchFamily="2" charset="-122"/>
            </a:endParaRPr>
          </a:p>
          <a:p>
            <a:pPr lvl="1"/>
            <a:r>
              <a:rPr kumimoji="1" lang="zh-CN" altLang="en-US" sz="2400">
                <a:solidFill>
                  <a:srgbClr val="161628"/>
                </a:solidFill>
              </a:rPr>
              <a:t>数字通信系统--</a:t>
            </a:r>
            <a:r>
              <a:rPr lang="zh-CN" altLang="en-US" sz="2400">
                <a:solidFill>
                  <a:srgbClr val="161628"/>
                </a:solidFill>
              </a:rPr>
              <a:t>各</a:t>
            </a:r>
            <a:r>
              <a:rPr kumimoji="1" lang="zh-CN" altLang="en-US" sz="2400">
                <a:solidFill>
                  <a:srgbClr val="161628"/>
                </a:solidFill>
              </a:rPr>
              <a:t>种编码格式</a:t>
            </a:r>
          </a:p>
          <a:p>
            <a:pPr lvl="1"/>
            <a:r>
              <a:rPr kumimoji="1" lang="zh-CN" altLang="en-US" sz="2400">
                <a:solidFill>
                  <a:srgbClr val="161628"/>
                </a:solidFill>
              </a:rPr>
              <a:t>保密通信</a:t>
            </a:r>
          </a:p>
          <a:p>
            <a:pPr lvl="1"/>
            <a:r>
              <a:rPr kumimoji="1" lang="zh-CN" altLang="en-US" sz="2400">
                <a:solidFill>
                  <a:srgbClr val="161628"/>
                </a:solidFill>
              </a:rPr>
              <a:t>语音信箱</a:t>
            </a:r>
          </a:p>
          <a:p>
            <a:pPr lvl="1"/>
            <a:r>
              <a:rPr kumimoji="1" lang="en-US" altLang="zh-CN" sz="2400">
                <a:solidFill>
                  <a:srgbClr val="161628"/>
                </a:solidFill>
              </a:rPr>
              <a:t>VOIP（Voice over internet protocol）</a:t>
            </a:r>
          </a:p>
          <a:p>
            <a:pPr lvl="1"/>
            <a:r>
              <a:rPr kumimoji="1" lang="zh-CN" altLang="en-US" sz="2400">
                <a:solidFill>
                  <a:srgbClr val="161628"/>
                </a:solidFill>
              </a:rPr>
              <a:t>多媒体流媒体</a:t>
            </a:r>
          </a:p>
          <a:p>
            <a:pPr>
              <a:buFontTx/>
              <a:buNone/>
            </a:pPr>
            <a:endParaRPr lang="en-US" altLang="zh-CN" sz="2800">
              <a:solidFill>
                <a:srgbClr val="161628"/>
              </a:solidFill>
              <a:latin typeface="华文新魏" panose="02010800040101010101" pitchFamily="2" charset="-122"/>
              <a:ea typeface="华文新魏" panose="02010800040101010101" pitchFamily="2" charset="-122"/>
            </a:endParaRPr>
          </a:p>
        </p:txBody>
      </p:sp>
      <p:sp>
        <p:nvSpPr>
          <p:cNvPr id="33795" name="标题 1">
            <a:extLst>
              <a:ext uri="{FF2B5EF4-FFF2-40B4-BE49-F238E27FC236}">
                <a16:creationId xmlns:a16="http://schemas.microsoft.com/office/drawing/2014/main" id="{C0232073-9585-49B4-B2D9-FEA05C983A67}"/>
              </a:ext>
            </a:extLst>
          </p:cNvPr>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up)">
                                      <p:cBhvr>
                                        <p:cTn id="7" dur="500"/>
                                        <p:tgtEl>
                                          <p:spTgt spid="10342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wipe(up)">
                                      <p:cBhvr>
                                        <p:cTn id="10" dur="500"/>
                                        <p:tgtEl>
                                          <p:spTgt spid="1034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animEffect transition="in" filter="wipe(up)">
                                      <p:cBhvr>
                                        <p:cTn id="15" dur="500"/>
                                        <p:tgtEl>
                                          <p:spTgt spid="103427">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3427">
                                            <p:txEl>
                                              <p:pRg st="4" end="4"/>
                                            </p:txEl>
                                          </p:spTgt>
                                        </p:tgtEl>
                                        <p:attrNameLst>
                                          <p:attrName>style.visibility</p:attrName>
                                        </p:attrNameLst>
                                      </p:cBhvr>
                                      <p:to>
                                        <p:strVal val="visible"/>
                                      </p:to>
                                    </p:set>
                                    <p:animEffect transition="in" filter="wipe(up)">
                                      <p:cBhvr>
                                        <p:cTn id="18" dur="500"/>
                                        <p:tgtEl>
                                          <p:spTgt spid="103427">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3427">
                                            <p:txEl>
                                              <p:pRg st="5" end="5"/>
                                            </p:txEl>
                                          </p:spTgt>
                                        </p:tgtEl>
                                        <p:attrNameLst>
                                          <p:attrName>style.visibility</p:attrName>
                                        </p:attrNameLst>
                                      </p:cBhvr>
                                      <p:to>
                                        <p:strVal val="visible"/>
                                      </p:to>
                                    </p:set>
                                    <p:animEffect transition="in" filter="wipe(up)">
                                      <p:cBhvr>
                                        <p:cTn id="21" dur="500"/>
                                        <p:tgtEl>
                                          <p:spTgt spid="103427">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3427">
                                            <p:txEl>
                                              <p:pRg st="6" end="6"/>
                                            </p:txEl>
                                          </p:spTgt>
                                        </p:tgtEl>
                                        <p:attrNameLst>
                                          <p:attrName>style.visibility</p:attrName>
                                        </p:attrNameLst>
                                      </p:cBhvr>
                                      <p:to>
                                        <p:strVal val="visible"/>
                                      </p:to>
                                    </p:set>
                                    <p:animEffect transition="in" filter="wipe(up)">
                                      <p:cBhvr>
                                        <p:cTn id="24" dur="500"/>
                                        <p:tgtEl>
                                          <p:spTgt spid="103427">
                                            <p:txEl>
                                              <p:pRg st="6" end="6"/>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3427">
                                            <p:txEl>
                                              <p:pRg st="7" end="7"/>
                                            </p:txEl>
                                          </p:spTgt>
                                        </p:tgtEl>
                                        <p:attrNameLst>
                                          <p:attrName>style.visibility</p:attrName>
                                        </p:attrNameLst>
                                      </p:cBhvr>
                                      <p:to>
                                        <p:strVal val="visible"/>
                                      </p:to>
                                    </p:set>
                                    <p:animEffect transition="in" filter="wipe(up)">
                                      <p:cBhvr>
                                        <p:cTn id="27" dur="500"/>
                                        <p:tgtEl>
                                          <p:spTgt spid="103427">
                                            <p:txEl>
                                              <p:pRg st="7" end="7"/>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103427">
                                            <p:txEl>
                                              <p:pRg st="8" end="8"/>
                                            </p:txEl>
                                          </p:spTgt>
                                        </p:tgtEl>
                                        <p:attrNameLst>
                                          <p:attrName>style.visibility</p:attrName>
                                        </p:attrNameLst>
                                      </p:cBhvr>
                                      <p:to>
                                        <p:strVal val="visible"/>
                                      </p:to>
                                    </p:set>
                                    <p:animEffect transition="in" filter="wipe(up)">
                                      <p:cBhvr>
                                        <p:cTn id="30" dur="500"/>
                                        <p:tgtEl>
                                          <p:spTgt spid="103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06470AF-C91E-4121-B95C-866D9280752C}"/>
              </a:ext>
            </a:extLst>
          </p:cNvPr>
          <p:cNvSpPr>
            <a:spLocks noGrp="1" noChangeArrowheads="1"/>
          </p:cNvSpPr>
          <p:nvPr>
            <p:ph type="title"/>
          </p:nvPr>
        </p:nvSpPr>
        <p:spPr/>
        <p:txBody>
          <a:bodyPr/>
          <a:lstStyle/>
          <a:p>
            <a:r>
              <a:rPr lang="zh-CN" altLang="en-US"/>
              <a:t>听觉信号处理？</a:t>
            </a:r>
          </a:p>
        </p:txBody>
      </p:sp>
      <p:grpSp>
        <p:nvGrpSpPr>
          <p:cNvPr id="34819" name="Group 8">
            <a:extLst>
              <a:ext uri="{FF2B5EF4-FFF2-40B4-BE49-F238E27FC236}">
                <a16:creationId xmlns:a16="http://schemas.microsoft.com/office/drawing/2014/main" id="{D10C396C-1DC3-41C1-96DD-72DC3C95C26D}"/>
              </a:ext>
            </a:extLst>
          </p:cNvPr>
          <p:cNvGrpSpPr>
            <a:grpSpLocks/>
          </p:cNvGrpSpPr>
          <p:nvPr/>
        </p:nvGrpSpPr>
        <p:grpSpPr bwMode="auto">
          <a:xfrm>
            <a:off x="1476375" y="2290763"/>
            <a:ext cx="1555750" cy="1500187"/>
            <a:chOff x="1914" y="1536"/>
            <a:chExt cx="980" cy="945"/>
          </a:xfrm>
        </p:grpSpPr>
        <p:pic>
          <p:nvPicPr>
            <p:cNvPr id="34841" name="Picture 5" descr="box_1">
              <a:extLst>
                <a:ext uri="{FF2B5EF4-FFF2-40B4-BE49-F238E27FC236}">
                  <a16:creationId xmlns:a16="http://schemas.microsoft.com/office/drawing/2014/main" id="{71D6605D-DE0D-49A9-B307-ECBD46F91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42" name="Group 10">
              <a:extLst>
                <a:ext uri="{FF2B5EF4-FFF2-40B4-BE49-F238E27FC236}">
                  <a16:creationId xmlns:a16="http://schemas.microsoft.com/office/drawing/2014/main" id="{C575170E-C264-4110-AEBE-B06C4F5FA9CF}"/>
                </a:ext>
              </a:extLst>
            </p:cNvPr>
            <p:cNvGrpSpPr>
              <a:grpSpLocks/>
            </p:cNvGrpSpPr>
            <p:nvPr/>
          </p:nvGrpSpPr>
          <p:grpSpPr bwMode="auto">
            <a:xfrm>
              <a:off x="1914" y="1536"/>
              <a:ext cx="980" cy="945"/>
              <a:chOff x="1914" y="1536"/>
              <a:chExt cx="980" cy="945"/>
            </a:xfrm>
          </p:grpSpPr>
          <p:sp>
            <p:nvSpPr>
              <p:cNvPr id="34843" name="AutoShape 6">
                <a:extLst>
                  <a:ext uri="{FF2B5EF4-FFF2-40B4-BE49-F238E27FC236}">
                    <a16:creationId xmlns:a16="http://schemas.microsoft.com/office/drawing/2014/main" id="{3F97A856-943C-42B2-AD9C-570E54A36205}"/>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44" name="Rectangle 20">
                <a:extLst>
                  <a:ext uri="{FF2B5EF4-FFF2-40B4-BE49-F238E27FC236}">
                    <a16:creationId xmlns:a16="http://schemas.microsoft.com/office/drawing/2014/main" id="{06F80A4D-D1C2-428F-B401-F62BA2A4EC56}"/>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4820" name="Group 13">
            <a:extLst>
              <a:ext uri="{FF2B5EF4-FFF2-40B4-BE49-F238E27FC236}">
                <a16:creationId xmlns:a16="http://schemas.microsoft.com/office/drawing/2014/main" id="{F3FAAD09-E993-4C56-8B7B-9A67C6890987}"/>
              </a:ext>
            </a:extLst>
          </p:cNvPr>
          <p:cNvGrpSpPr>
            <a:grpSpLocks/>
          </p:cNvGrpSpPr>
          <p:nvPr/>
        </p:nvGrpSpPr>
        <p:grpSpPr bwMode="auto">
          <a:xfrm>
            <a:off x="3086100" y="2290763"/>
            <a:ext cx="1439863" cy="1500187"/>
            <a:chOff x="2898" y="1536"/>
            <a:chExt cx="907" cy="945"/>
          </a:xfrm>
        </p:grpSpPr>
        <p:pic>
          <p:nvPicPr>
            <p:cNvPr id="34837" name="Picture 9" descr="box_1">
              <a:extLst>
                <a:ext uri="{FF2B5EF4-FFF2-40B4-BE49-F238E27FC236}">
                  <a16:creationId xmlns:a16="http://schemas.microsoft.com/office/drawing/2014/main" id="{312878BF-5503-40DA-A370-F2578885E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8" name="Group 15">
              <a:extLst>
                <a:ext uri="{FF2B5EF4-FFF2-40B4-BE49-F238E27FC236}">
                  <a16:creationId xmlns:a16="http://schemas.microsoft.com/office/drawing/2014/main" id="{EA88FA98-4A0D-49E3-B3D9-E6043BC151CF}"/>
                </a:ext>
              </a:extLst>
            </p:cNvPr>
            <p:cNvGrpSpPr>
              <a:grpSpLocks/>
            </p:cNvGrpSpPr>
            <p:nvPr/>
          </p:nvGrpSpPr>
          <p:grpSpPr bwMode="auto">
            <a:xfrm>
              <a:off x="2898" y="1536"/>
              <a:ext cx="907" cy="945"/>
              <a:chOff x="2898" y="1536"/>
              <a:chExt cx="907" cy="945"/>
            </a:xfrm>
          </p:grpSpPr>
          <p:sp>
            <p:nvSpPr>
              <p:cNvPr id="34839" name="AutoShape 10">
                <a:extLst>
                  <a:ext uri="{FF2B5EF4-FFF2-40B4-BE49-F238E27FC236}">
                    <a16:creationId xmlns:a16="http://schemas.microsoft.com/office/drawing/2014/main" id="{3788EAAD-153A-4755-952A-DF8E30C1BA23}"/>
                  </a:ext>
                </a:extLst>
              </p:cNvPr>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40" name="Rectangle 21">
                <a:extLst>
                  <a:ext uri="{FF2B5EF4-FFF2-40B4-BE49-F238E27FC236}">
                    <a16:creationId xmlns:a16="http://schemas.microsoft.com/office/drawing/2014/main" id="{AAB5A120-D058-46E0-A2C6-E1DD2AD71761}"/>
                  </a:ext>
                </a:extLst>
              </p:cNvPr>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p>
            </p:txBody>
          </p:sp>
        </p:grpSp>
      </p:grpSp>
      <p:grpSp>
        <p:nvGrpSpPr>
          <p:cNvPr id="34821" name="Group 18">
            <a:extLst>
              <a:ext uri="{FF2B5EF4-FFF2-40B4-BE49-F238E27FC236}">
                <a16:creationId xmlns:a16="http://schemas.microsoft.com/office/drawing/2014/main" id="{5C5E5C0E-30B3-48A4-A1D2-492AE8EC6957}"/>
              </a:ext>
            </a:extLst>
          </p:cNvPr>
          <p:cNvGrpSpPr>
            <a:grpSpLocks/>
          </p:cNvGrpSpPr>
          <p:nvPr/>
        </p:nvGrpSpPr>
        <p:grpSpPr bwMode="auto">
          <a:xfrm>
            <a:off x="1524000" y="3848100"/>
            <a:ext cx="1466850" cy="1500188"/>
            <a:chOff x="1944" y="2511"/>
            <a:chExt cx="924" cy="945"/>
          </a:xfrm>
        </p:grpSpPr>
        <p:pic>
          <p:nvPicPr>
            <p:cNvPr id="34833" name="Picture 3" descr="box_1">
              <a:extLst>
                <a:ext uri="{FF2B5EF4-FFF2-40B4-BE49-F238E27FC236}">
                  <a16:creationId xmlns:a16="http://schemas.microsoft.com/office/drawing/2014/main" id="{B5071E11-B2D7-48B4-B557-8618562A4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4" name="Group 20">
              <a:extLst>
                <a:ext uri="{FF2B5EF4-FFF2-40B4-BE49-F238E27FC236}">
                  <a16:creationId xmlns:a16="http://schemas.microsoft.com/office/drawing/2014/main" id="{67E59304-ABBC-4F5E-9764-EDE608B4E918}"/>
                </a:ext>
              </a:extLst>
            </p:cNvPr>
            <p:cNvGrpSpPr>
              <a:grpSpLocks/>
            </p:cNvGrpSpPr>
            <p:nvPr/>
          </p:nvGrpSpPr>
          <p:grpSpPr bwMode="auto">
            <a:xfrm>
              <a:off x="1944" y="2511"/>
              <a:ext cx="917" cy="945"/>
              <a:chOff x="1944" y="2511"/>
              <a:chExt cx="917" cy="945"/>
            </a:xfrm>
          </p:grpSpPr>
          <p:sp>
            <p:nvSpPr>
              <p:cNvPr id="34835" name="AutoShape 4">
                <a:extLst>
                  <a:ext uri="{FF2B5EF4-FFF2-40B4-BE49-F238E27FC236}">
                    <a16:creationId xmlns:a16="http://schemas.microsoft.com/office/drawing/2014/main" id="{4FBC66F6-EBDF-47A4-895C-E0E669B276BE}"/>
                  </a:ext>
                </a:extLst>
              </p:cNvPr>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36" name="Rectangle 22">
                <a:extLst>
                  <a:ext uri="{FF2B5EF4-FFF2-40B4-BE49-F238E27FC236}">
                    <a16:creationId xmlns:a16="http://schemas.microsoft.com/office/drawing/2014/main" id="{53568A9F-1942-499B-8AAC-9FC445F3F5B1}"/>
                  </a:ext>
                </a:extLst>
              </p:cNvPr>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48135" name="Group 23">
            <a:extLst>
              <a:ext uri="{FF2B5EF4-FFF2-40B4-BE49-F238E27FC236}">
                <a16:creationId xmlns:a16="http://schemas.microsoft.com/office/drawing/2014/main" id="{3CBAE39E-F20D-4847-8A93-D806394D6677}"/>
              </a:ext>
            </a:extLst>
          </p:cNvPr>
          <p:cNvGrpSpPr>
            <a:grpSpLocks/>
          </p:cNvGrpSpPr>
          <p:nvPr/>
        </p:nvGrpSpPr>
        <p:grpSpPr bwMode="auto">
          <a:xfrm>
            <a:off x="3000375" y="3848100"/>
            <a:ext cx="1631950" cy="1500188"/>
            <a:chOff x="2850" y="2511"/>
            <a:chExt cx="1028" cy="945"/>
          </a:xfrm>
        </p:grpSpPr>
        <p:pic>
          <p:nvPicPr>
            <p:cNvPr id="34829" name="Picture 7" descr="box_1">
              <a:extLst>
                <a:ext uri="{FF2B5EF4-FFF2-40B4-BE49-F238E27FC236}">
                  <a16:creationId xmlns:a16="http://schemas.microsoft.com/office/drawing/2014/main" id="{8C2A47A8-E7C3-4AF6-88F9-8025FDF33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0" name="Group 25">
              <a:extLst>
                <a:ext uri="{FF2B5EF4-FFF2-40B4-BE49-F238E27FC236}">
                  <a16:creationId xmlns:a16="http://schemas.microsoft.com/office/drawing/2014/main" id="{4180BC99-F4A1-4AE0-A5BA-992111AA0E7F}"/>
                </a:ext>
              </a:extLst>
            </p:cNvPr>
            <p:cNvGrpSpPr>
              <a:grpSpLocks/>
            </p:cNvGrpSpPr>
            <p:nvPr/>
          </p:nvGrpSpPr>
          <p:grpSpPr bwMode="auto">
            <a:xfrm>
              <a:off x="2850" y="2511"/>
              <a:ext cx="1028" cy="945"/>
              <a:chOff x="2850" y="2511"/>
              <a:chExt cx="1028" cy="945"/>
            </a:xfrm>
          </p:grpSpPr>
          <p:sp>
            <p:nvSpPr>
              <p:cNvPr id="34831" name="AutoShape 8">
                <a:extLst>
                  <a:ext uri="{FF2B5EF4-FFF2-40B4-BE49-F238E27FC236}">
                    <a16:creationId xmlns:a16="http://schemas.microsoft.com/office/drawing/2014/main" id="{55CD2F8F-21AF-465C-89DF-29F891AF44F6}"/>
                  </a:ext>
                </a:extLst>
              </p:cNvPr>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32" name="Rectangle 23">
                <a:extLst>
                  <a:ext uri="{FF2B5EF4-FFF2-40B4-BE49-F238E27FC236}">
                    <a16:creationId xmlns:a16="http://schemas.microsoft.com/office/drawing/2014/main" id="{2249E7BA-6463-4B73-9416-A1AB578C9435}"/>
                  </a:ext>
                </a:extLst>
              </p:cNvPr>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4823" name="Text Box 28">
            <a:extLst>
              <a:ext uri="{FF2B5EF4-FFF2-40B4-BE49-F238E27FC236}">
                <a16:creationId xmlns:a16="http://schemas.microsoft.com/office/drawing/2014/main" id="{D3C7A182-FBDF-46FC-B5CB-006079979AD3}"/>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55" name="Group 29">
            <a:extLst>
              <a:ext uri="{FF2B5EF4-FFF2-40B4-BE49-F238E27FC236}">
                <a16:creationId xmlns:a16="http://schemas.microsoft.com/office/drawing/2014/main" id="{6B8F8F21-2293-497E-97D0-A517626E5087}"/>
              </a:ext>
            </a:extLst>
          </p:cNvPr>
          <p:cNvGrpSpPr>
            <a:grpSpLocks noChangeAspect="1"/>
          </p:cNvGrpSpPr>
          <p:nvPr/>
        </p:nvGrpSpPr>
        <p:grpSpPr bwMode="auto">
          <a:xfrm>
            <a:off x="3078163" y="2420938"/>
            <a:ext cx="2933700" cy="3000375"/>
            <a:chOff x="2898" y="2511"/>
            <a:chExt cx="924" cy="945"/>
          </a:xfrm>
        </p:grpSpPr>
        <p:pic>
          <p:nvPicPr>
            <p:cNvPr id="34825" name="Picture 7" descr="box_1">
              <a:extLst>
                <a:ext uri="{FF2B5EF4-FFF2-40B4-BE49-F238E27FC236}">
                  <a16:creationId xmlns:a16="http://schemas.microsoft.com/office/drawing/2014/main" id="{8DA89004-E861-42A8-A577-658C1B0B8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6" name="Group 31">
              <a:extLst>
                <a:ext uri="{FF2B5EF4-FFF2-40B4-BE49-F238E27FC236}">
                  <a16:creationId xmlns:a16="http://schemas.microsoft.com/office/drawing/2014/main" id="{72728B86-A188-4265-A0A8-5A0F23BD990D}"/>
                </a:ext>
              </a:extLst>
            </p:cNvPr>
            <p:cNvGrpSpPr>
              <a:grpSpLocks noChangeAspect="1"/>
            </p:cNvGrpSpPr>
            <p:nvPr/>
          </p:nvGrpSpPr>
          <p:grpSpPr bwMode="auto">
            <a:xfrm>
              <a:off x="2898" y="2511"/>
              <a:ext cx="914" cy="945"/>
              <a:chOff x="2898" y="2511"/>
              <a:chExt cx="914" cy="945"/>
            </a:xfrm>
          </p:grpSpPr>
          <p:sp>
            <p:nvSpPr>
              <p:cNvPr id="34827" name="AutoShape 8">
                <a:extLst>
                  <a:ext uri="{FF2B5EF4-FFF2-40B4-BE49-F238E27FC236}">
                    <a16:creationId xmlns:a16="http://schemas.microsoft.com/office/drawing/2014/main" id="{CEF1C202-EA0E-4EFF-B5A6-D5DC87C12E05}"/>
                  </a:ext>
                </a:extLst>
              </p:cNvPr>
              <p:cNvSpPr>
                <a:spLocks noChangeAspect="1"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28" name="Rectangle 23">
                <a:extLst>
                  <a:ext uri="{FF2B5EF4-FFF2-40B4-BE49-F238E27FC236}">
                    <a16:creationId xmlns:a16="http://schemas.microsoft.com/office/drawing/2014/main" id="{EE1F1B95-C5F7-4464-9EF5-0EA87B62DD43}"/>
                  </a:ext>
                </a:extLst>
              </p:cNvPr>
              <p:cNvSpPr>
                <a:spLocks noChangeAspect="1" noChangeArrowheads="1"/>
              </p:cNvSpPr>
              <p:nvPr/>
            </p:nvSpPr>
            <p:spPr bwMode="auto">
              <a:xfrm>
                <a:off x="2934" y="2784"/>
                <a:ext cx="8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a:latin typeface="黑体" panose="02010609060101010101" pitchFamily="49" charset="-122"/>
                    <a:ea typeface="黑体" panose="02010609060101010101" pitchFamily="49" charset="-122"/>
                  </a:rPr>
                  <a:t>说话人识别</a:t>
                </a:r>
              </a:p>
              <a:p>
                <a:pPr algn="ctr">
                  <a:spcBef>
                    <a:spcPct val="0"/>
                  </a:spcBef>
                  <a:buFontTx/>
                  <a:buNone/>
                </a:pPr>
                <a:r>
                  <a:rPr lang="en-US" altLang="zh-CN" sz="2400">
                    <a:latin typeface="Times New Roman" panose="02020603050405020304" pitchFamily="18" charset="0"/>
                    <a:ea typeface="黑体" panose="02010609060101010101" pitchFamily="49" charset="-122"/>
                  </a:rPr>
                  <a:t>Speaker Recognition</a:t>
                </a:r>
                <a:endParaRPr lang="zh-CN" altLang="en-US" sz="2400">
                  <a:latin typeface="Times New Roman" panose="02020603050405020304" pitchFamily="18" charset="0"/>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nodeType="clickEffect">
                                  <p:stCondLst>
                                    <p:cond delay="0"/>
                                  </p:stCondLst>
                                  <p:childTnLst>
                                    <p:animScale>
                                      <p:cBhvr>
                                        <p:cTn id="11" dur="2000" fill="hold"/>
                                        <p:tgtEl>
                                          <p:spTgt spid="55"/>
                                        </p:tgtEl>
                                      </p:cBhvr>
                                      <p:by x="0" y="0"/>
                                    </p:animScale>
                                  </p:childTnLst>
                                </p:cTn>
                              </p:par>
                              <p:par>
                                <p:cTn id="12" presetID="0" presetClass="path" presetSubtype="0" accel="50000" decel="50000" fill="hold" nodeType="withEffect">
                                  <p:stCondLst>
                                    <p:cond delay="0"/>
                                  </p:stCondLst>
                                  <p:childTnLst>
                                    <p:animMotion origin="layout" path="M 1.38889E-6 7.40741E-7 L -0.08368 0.10926 " pathEditMode="relative" rAng="0" ptsTypes="AA">
                                      <p:cBhvr>
                                        <p:cTn id="13" dur="2000" fill="hold"/>
                                        <p:tgtEl>
                                          <p:spTgt spid="55"/>
                                        </p:tgtEl>
                                        <p:attrNameLst>
                                          <p:attrName>ppt_x</p:attrName>
                                          <p:attrName>ppt_y</p:attrName>
                                        </p:attrNameLst>
                                      </p:cBhvr>
                                      <p:rCtr x="-4184" y="5463"/>
                                    </p:animMotion>
                                  </p:childTnLst>
                                </p:cTn>
                              </p:par>
                            </p:childTnLst>
                          </p:cTn>
                        </p:par>
                        <p:par>
                          <p:cTn id="14" fill="hold" nodeType="afterGroup">
                            <p:stCondLst>
                              <p:cond delay="2000"/>
                            </p:stCondLst>
                            <p:childTnLst>
                              <p:par>
                                <p:cTn id="15" presetID="1" presetClass="exit" presetSubtype="0" fill="hold" nodeType="after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0"/>
                                          </p:stCondLst>
                                        </p:cTn>
                                        <p:tgtEl>
                                          <p:spTgt spid="4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a:extLst>
              <a:ext uri="{FF2B5EF4-FFF2-40B4-BE49-F238E27FC236}">
                <a16:creationId xmlns:a16="http://schemas.microsoft.com/office/drawing/2014/main" id="{12D5324A-57F7-417D-B9A6-0BF2828974BC}"/>
              </a:ext>
            </a:extLst>
          </p:cNvPr>
          <p:cNvSpPr>
            <a:spLocks noGrp="1" noChangeArrowheads="1"/>
          </p:cNvSpPr>
          <p:nvPr>
            <p:ph type="body" idx="1"/>
          </p:nvPr>
        </p:nvSpPr>
        <p:spPr/>
        <p:txBody>
          <a:bodyPr/>
          <a:lstStyle/>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说话人识别</a:t>
            </a:r>
            <a:endParaRPr lang="en-US" altLang="zh-CN">
              <a:solidFill>
                <a:srgbClr val="161628"/>
              </a:solidFill>
              <a:latin typeface="黑体" panose="02010609060101010101" pitchFamily="49" charset="-122"/>
              <a:ea typeface="黑体" panose="02010609060101010101" pitchFamily="49" charset="-122"/>
            </a:endParaRPr>
          </a:p>
          <a:p>
            <a:pPr>
              <a:buFontTx/>
              <a:buNone/>
            </a:pPr>
            <a:r>
              <a:rPr lang="zh-CN" altLang="en-US">
                <a:solidFill>
                  <a:srgbClr val="161628"/>
                </a:solidFill>
                <a:latin typeface="宋体" panose="02010600030101010101" pitchFamily="2" charset="-122"/>
              </a:rPr>
              <a:t>    </a:t>
            </a:r>
            <a:r>
              <a:rPr lang="zh-CN" altLang="en-US" sz="2800">
                <a:solidFill>
                  <a:srgbClr val="161628"/>
                </a:solidFill>
                <a:latin typeface="宋体" panose="02010600030101010101" pitchFamily="2" charset="-122"/>
              </a:rPr>
              <a:t>根据语音辨认说话人的身份</a:t>
            </a:r>
            <a:endParaRPr lang="en-US" altLang="zh-CN" sz="2800">
              <a:solidFill>
                <a:srgbClr val="161628"/>
              </a:solidFill>
              <a:latin typeface="宋体" panose="02010600030101010101" pitchFamily="2" charset="-122"/>
            </a:endParaRPr>
          </a:p>
          <a:p>
            <a:pPr>
              <a:buFontTx/>
              <a:buNone/>
            </a:pPr>
            <a:endParaRPr lang="zh-CN" altLang="en-US" sz="2800">
              <a:solidFill>
                <a:srgbClr val="161628"/>
              </a:solidFill>
              <a:latin typeface="华文新魏" panose="02010800040101010101" pitchFamily="2" charset="-122"/>
              <a:ea typeface="华文新魏" panose="02010800040101010101" pitchFamily="2" charset="-122"/>
            </a:endParaRPr>
          </a:p>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典型应用</a:t>
            </a:r>
            <a:endParaRPr lang="zh-CN" altLang="en-US">
              <a:solidFill>
                <a:srgbClr val="161628"/>
              </a:solidFill>
              <a:latin typeface="华文新魏" panose="02010800040101010101" pitchFamily="2" charset="-122"/>
              <a:ea typeface="华文新魏" panose="02010800040101010101" pitchFamily="2" charset="-122"/>
            </a:endParaRPr>
          </a:p>
          <a:p>
            <a:pPr lvl="1" eaLnBrk="1" hangingPunct="1"/>
            <a:r>
              <a:rPr lang="zh-CN" altLang="en-US">
                <a:solidFill>
                  <a:srgbClr val="161628"/>
                </a:solidFill>
                <a:latin typeface="华文新魏" panose="02010800040101010101" pitchFamily="2" charset="-122"/>
                <a:ea typeface="华文新魏" panose="02010800040101010101" pitchFamily="2" charset="-122"/>
              </a:rPr>
              <a:t> </a:t>
            </a:r>
            <a:r>
              <a:rPr lang="zh-CN" altLang="en-US" sz="2400">
                <a:solidFill>
                  <a:srgbClr val="161628"/>
                </a:solidFill>
                <a:latin typeface="宋体" panose="02010600030101010101" pitchFamily="2" charset="-122"/>
              </a:rPr>
              <a:t>声控门锁</a:t>
            </a:r>
          </a:p>
          <a:p>
            <a:pPr lvl="1" eaLnBrk="1" hangingPunct="1"/>
            <a:r>
              <a:rPr lang="zh-CN" altLang="en-US" sz="2400">
                <a:solidFill>
                  <a:srgbClr val="161628"/>
                </a:solidFill>
                <a:latin typeface="宋体" panose="02010600030101010101" pitchFamily="2" charset="-122"/>
              </a:rPr>
              <a:t> 电子商务</a:t>
            </a:r>
          </a:p>
          <a:p>
            <a:pPr lvl="1" eaLnBrk="1" hangingPunct="1"/>
            <a:r>
              <a:rPr lang="zh-CN" altLang="en-US" sz="2400">
                <a:solidFill>
                  <a:srgbClr val="161628"/>
                </a:solidFill>
                <a:latin typeface="宋体" panose="02010600030101010101" pitchFamily="2" charset="-122"/>
              </a:rPr>
              <a:t> 司法鉴定</a:t>
            </a:r>
          </a:p>
          <a:p>
            <a:pPr lvl="1" eaLnBrk="1" hangingPunct="1"/>
            <a:r>
              <a:rPr lang="en-US" altLang="zh-CN" sz="2400">
                <a:solidFill>
                  <a:srgbClr val="161628"/>
                </a:solidFill>
                <a:latin typeface="宋体" panose="02010600030101010101" pitchFamily="2" charset="-122"/>
              </a:rPr>
              <a:t> </a:t>
            </a:r>
            <a:r>
              <a:rPr lang="zh-CN" altLang="en-US" sz="2400">
                <a:solidFill>
                  <a:srgbClr val="161628"/>
                </a:solidFill>
                <a:latin typeface="宋体" panose="02010600030101010101" pitchFamily="2" charset="-122"/>
              </a:rPr>
              <a:t>情报搜集</a:t>
            </a:r>
            <a:r>
              <a:rPr kumimoji="1" lang="zh-CN" altLang="en-US" sz="2400">
                <a:solidFill>
                  <a:srgbClr val="161628"/>
                </a:solidFill>
                <a:latin typeface="宋体" panose="02010600030101010101" pitchFamily="2" charset="-122"/>
              </a:rPr>
              <a:t>。</a:t>
            </a:r>
            <a:endParaRPr kumimoji="1" lang="en-US" altLang="zh-CN" sz="2400">
              <a:solidFill>
                <a:srgbClr val="161628"/>
              </a:solidFill>
              <a:latin typeface="宋体" panose="02010600030101010101" pitchFamily="2" charset="-122"/>
            </a:endParaRPr>
          </a:p>
          <a:p>
            <a:pPr>
              <a:buFontTx/>
              <a:buNone/>
            </a:pPr>
            <a:endParaRPr lang="en-US" altLang="zh-CN" sz="2400">
              <a:solidFill>
                <a:srgbClr val="161628"/>
              </a:solidFill>
              <a:latin typeface="宋体" panose="02010600030101010101" pitchFamily="2" charset="-122"/>
            </a:endParaRPr>
          </a:p>
        </p:txBody>
      </p:sp>
      <p:sp>
        <p:nvSpPr>
          <p:cNvPr id="35843" name="标题 1">
            <a:extLst>
              <a:ext uri="{FF2B5EF4-FFF2-40B4-BE49-F238E27FC236}">
                <a16:creationId xmlns:a16="http://schemas.microsoft.com/office/drawing/2014/main" id="{70430595-C10B-4BD5-9660-2C5DC158C6EE}"/>
              </a:ext>
            </a:extLst>
          </p:cNvPr>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up)">
                                      <p:cBhvr>
                                        <p:cTn id="7" dur="500"/>
                                        <p:tgtEl>
                                          <p:spTgt spid="104451">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4451">
                                            <p:txEl>
                                              <p:pRg st="1" end="1"/>
                                            </p:txEl>
                                          </p:spTgt>
                                        </p:tgtEl>
                                        <p:attrNameLst>
                                          <p:attrName>style.visibility</p:attrName>
                                        </p:attrNameLst>
                                      </p:cBhvr>
                                      <p:to>
                                        <p:strVal val="visible"/>
                                      </p:to>
                                    </p:set>
                                    <p:animEffect transition="in" filter="wipe(up)">
                                      <p:cBhvr>
                                        <p:cTn id="10" dur="500"/>
                                        <p:tgtEl>
                                          <p:spTgt spid="1044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animEffect transition="in" filter="wipe(up)">
                                      <p:cBhvr>
                                        <p:cTn id="15" dur="500"/>
                                        <p:tgtEl>
                                          <p:spTgt spid="104451">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4451">
                                            <p:txEl>
                                              <p:pRg st="7" end="7"/>
                                            </p:txEl>
                                          </p:spTgt>
                                        </p:tgtEl>
                                        <p:attrNameLst>
                                          <p:attrName>style.visibility</p:attrName>
                                        </p:attrNameLst>
                                      </p:cBhvr>
                                      <p:to>
                                        <p:strVal val="visible"/>
                                      </p:to>
                                    </p:set>
                                    <p:animEffect transition="in" filter="wipe(up)">
                                      <p:cBhvr>
                                        <p:cTn id="18" dur="500"/>
                                        <p:tgtEl>
                                          <p:spTgt spid="104451">
                                            <p:txEl>
                                              <p:pRg st="7" end="7"/>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4451">
                                            <p:txEl>
                                              <p:pRg st="4" end="4"/>
                                            </p:txEl>
                                          </p:spTgt>
                                        </p:tgtEl>
                                        <p:attrNameLst>
                                          <p:attrName>style.visibility</p:attrName>
                                        </p:attrNameLst>
                                      </p:cBhvr>
                                      <p:to>
                                        <p:strVal val="visible"/>
                                      </p:to>
                                    </p:set>
                                    <p:animEffect transition="in" filter="wipe(up)">
                                      <p:cBhvr>
                                        <p:cTn id="21" dur="500"/>
                                        <p:tgtEl>
                                          <p:spTgt spid="104451">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4451">
                                            <p:txEl>
                                              <p:pRg st="5" end="5"/>
                                            </p:txEl>
                                          </p:spTgt>
                                        </p:tgtEl>
                                        <p:attrNameLst>
                                          <p:attrName>style.visibility</p:attrName>
                                        </p:attrNameLst>
                                      </p:cBhvr>
                                      <p:to>
                                        <p:strVal val="visible"/>
                                      </p:to>
                                    </p:set>
                                    <p:animEffect transition="in" filter="wipe(up)">
                                      <p:cBhvr>
                                        <p:cTn id="24" dur="500"/>
                                        <p:tgtEl>
                                          <p:spTgt spid="104451">
                                            <p:txEl>
                                              <p:pRg st="5" end="5"/>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4451">
                                            <p:txEl>
                                              <p:pRg st="6" end="6"/>
                                            </p:txEl>
                                          </p:spTgt>
                                        </p:tgtEl>
                                        <p:attrNameLst>
                                          <p:attrName>style.visibility</p:attrName>
                                        </p:attrNameLst>
                                      </p:cBhvr>
                                      <p:to>
                                        <p:strVal val="visible"/>
                                      </p:to>
                                    </p:set>
                                    <p:animEffect transition="in" filter="wipe(up)">
                                      <p:cBhvr>
                                        <p:cTn id="27" dur="500"/>
                                        <p:tgtEl>
                                          <p:spTgt spid="104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203C2CE6-BA17-4648-AAA4-954CB1B5A9BE}"/>
              </a:ext>
            </a:extLst>
          </p:cNvPr>
          <p:cNvSpPr>
            <a:spLocks noGrp="1" noChangeArrowheads="1"/>
          </p:cNvSpPr>
          <p:nvPr>
            <p:ph type="body" idx="1"/>
          </p:nvPr>
        </p:nvSpPr>
        <p:spPr/>
        <p:txBody>
          <a:bodyPr/>
          <a:lstStyle/>
          <a:p>
            <a:pPr eaLnBrk="1" hangingPunct="1"/>
            <a:r>
              <a:rPr lang="zh-CN" altLang="en-US">
                <a:solidFill>
                  <a:schemeClr val="tx2"/>
                </a:solidFill>
              </a:rPr>
              <a:t>任课教师：    郑铁然</a:t>
            </a:r>
          </a:p>
          <a:p>
            <a:pPr eaLnBrk="1" hangingPunct="1"/>
            <a:r>
              <a:rPr lang="zh-CN" altLang="en-US">
                <a:solidFill>
                  <a:schemeClr val="tx2"/>
                </a:solidFill>
              </a:rPr>
              <a:t>办公室地址： 综合楼6</a:t>
            </a:r>
            <a:r>
              <a:rPr lang="en-US" altLang="zh-CN">
                <a:solidFill>
                  <a:schemeClr val="tx2"/>
                </a:solidFill>
              </a:rPr>
              <a:t>03</a:t>
            </a:r>
          </a:p>
          <a:p>
            <a:pPr eaLnBrk="1" hangingPunct="1"/>
            <a:r>
              <a:rPr lang="zh-CN" altLang="en-US">
                <a:solidFill>
                  <a:schemeClr val="tx2"/>
                </a:solidFill>
              </a:rPr>
              <a:t>办公室电话： </a:t>
            </a:r>
            <a:r>
              <a:rPr lang="en-US" altLang="zh-CN">
                <a:solidFill>
                  <a:schemeClr val="tx2"/>
                </a:solidFill>
              </a:rPr>
              <a:t>86417981-11</a:t>
            </a:r>
          </a:p>
          <a:p>
            <a:pPr eaLnBrk="1" hangingPunct="1"/>
            <a:r>
              <a:rPr lang="zh-CN" altLang="en-US">
                <a:solidFill>
                  <a:schemeClr val="tx2"/>
                </a:solidFill>
              </a:rPr>
              <a:t>手机：            </a:t>
            </a:r>
            <a:r>
              <a:rPr lang="en-US" altLang="zh-CN">
                <a:solidFill>
                  <a:schemeClr val="tx2"/>
                </a:solidFill>
              </a:rPr>
              <a:t>13313655979</a:t>
            </a:r>
          </a:p>
          <a:p>
            <a:pPr eaLnBrk="1" hangingPunct="1"/>
            <a:r>
              <a:rPr lang="en-US" altLang="zh-CN">
                <a:solidFill>
                  <a:schemeClr val="tx2"/>
                </a:solidFill>
              </a:rPr>
              <a:t>QQ</a:t>
            </a:r>
            <a:r>
              <a:rPr lang="zh-CN" altLang="en-US">
                <a:solidFill>
                  <a:schemeClr val="tx2"/>
                </a:solidFill>
              </a:rPr>
              <a:t>：              </a:t>
            </a:r>
            <a:r>
              <a:rPr lang="en-US" altLang="zh-CN">
                <a:solidFill>
                  <a:schemeClr val="tx2"/>
                </a:solidFill>
              </a:rPr>
              <a:t>2350562164</a:t>
            </a:r>
          </a:p>
          <a:p>
            <a:pPr eaLnBrk="1" hangingPunct="1"/>
            <a:r>
              <a:rPr lang="en-US" altLang="zh-CN">
                <a:solidFill>
                  <a:schemeClr val="tx2"/>
                </a:solidFill>
              </a:rPr>
              <a:t>Email</a:t>
            </a:r>
            <a:r>
              <a:rPr lang="zh-CN" altLang="en-US">
                <a:solidFill>
                  <a:schemeClr val="tx2"/>
                </a:solidFill>
              </a:rPr>
              <a:t>：          </a:t>
            </a:r>
            <a:r>
              <a:rPr lang="en-US" altLang="zh-CN">
                <a:solidFill>
                  <a:schemeClr val="tx2"/>
                </a:solidFill>
              </a:rPr>
              <a:t>zhengtieran@hit.edu.cn</a:t>
            </a:r>
            <a:r>
              <a:rPr lang="zh-CN" altLang="en-US">
                <a:solidFill>
                  <a:schemeClr val="tx2"/>
                </a:solidFill>
              </a:rPr>
              <a:t>   </a:t>
            </a:r>
          </a:p>
          <a:p>
            <a:pPr eaLnBrk="1" hangingPunct="1">
              <a:buFontTx/>
              <a:buNone/>
            </a:pPr>
            <a:r>
              <a:rPr lang="zh-CN" altLang="en-US">
                <a:solidFill>
                  <a:schemeClr val="tx2"/>
                </a:solidFill>
              </a:rPr>
              <a:t>                          </a:t>
            </a:r>
            <a:r>
              <a:rPr lang="en-US" altLang="zh-CN">
                <a:solidFill>
                  <a:schemeClr val="tx2"/>
                </a:solidFill>
              </a:rPr>
              <a:t>                          </a:t>
            </a:r>
            <a:endParaRPr lang="zh-CN" altLang="en-US">
              <a:solidFill>
                <a:schemeClr val="tx2"/>
              </a:solidFill>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F7E4223-559C-46C7-874B-71D9CCEB1356}"/>
              </a:ext>
            </a:extLst>
          </p:cNvPr>
          <p:cNvSpPr>
            <a:spLocks noGrp="1" noChangeArrowheads="1"/>
          </p:cNvSpPr>
          <p:nvPr>
            <p:ph type="title"/>
          </p:nvPr>
        </p:nvSpPr>
        <p:spPr/>
        <p:txBody>
          <a:bodyPr/>
          <a:lstStyle/>
          <a:p>
            <a:r>
              <a:rPr lang="zh-CN" altLang="en-US"/>
              <a:t>听觉信号处理？</a:t>
            </a:r>
          </a:p>
        </p:txBody>
      </p:sp>
      <p:grpSp>
        <p:nvGrpSpPr>
          <p:cNvPr id="36867" name="Group 8">
            <a:extLst>
              <a:ext uri="{FF2B5EF4-FFF2-40B4-BE49-F238E27FC236}">
                <a16:creationId xmlns:a16="http://schemas.microsoft.com/office/drawing/2014/main" id="{2E5269E6-145E-49E1-8144-71CEE09D2B74}"/>
              </a:ext>
            </a:extLst>
          </p:cNvPr>
          <p:cNvGrpSpPr>
            <a:grpSpLocks/>
          </p:cNvGrpSpPr>
          <p:nvPr/>
        </p:nvGrpSpPr>
        <p:grpSpPr bwMode="auto">
          <a:xfrm>
            <a:off x="1476375" y="2290763"/>
            <a:ext cx="1555750" cy="1500187"/>
            <a:chOff x="1914" y="1536"/>
            <a:chExt cx="980" cy="945"/>
          </a:xfrm>
        </p:grpSpPr>
        <p:pic>
          <p:nvPicPr>
            <p:cNvPr id="36889" name="Picture 5" descr="box_1">
              <a:extLst>
                <a:ext uri="{FF2B5EF4-FFF2-40B4-BE49-F238E27FC236}">
                  <a16:creationId xmlns:a16="http://schemas.microsoft.com/office/drawing/2014/main" id="{89411463-DBAC-4E13-8929-476C4875F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90" name="Group 10">
              <a:extLst>
                <a:ext uri="{FF2B5EF4-FFF2-40B4-BE49-F238E27FC236}">
                  <a16:creationId xmlns:a16="http://schemas.microsoft.com/office/drawing/2014/main" id="{E20A5E27-641C-41CB-91E9-1DB6A46C3CE3}"/>
                </a:ext>
              </a:extLst>
            </p:cNvPr>
            <p:cNvGrpSpPr>
              <a:grpSpLocks/>
            </p:cNvGrpSpPr>
            <p:nvPr/>
          </p:nvGrpSpPr>
          <p:grpSpPr bwMode="auto">
            <a:xfrm>
              <a:off x="1914" y="1536"/>
              <a:ext cx="980" cy="945"/>
              <a:chOff x="1914" y="1536"/>
              <a:chExt cx="980" cy="945"/>
            </a:xfrm>
          </p:grpSpPr>
          <p:sp>
            <p:nvSpPr>
              <p:cNvPr id="36891" name="AutoShape 6">
                <a:extLst>
                  <a:ext uri="{FF2B5EF4-FFF2-40B4-BE49-F238E27FC236}">
                    <a16:creationId xmlns:a16="http://schemas.microsoft.com/office/drawing/2014/main" id="{CE9656C3-0F6F-4CD1-98BD-9B8BDD158EE4}"/>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92" name="Rectangle 20">
                <a:extLst>
                  <a:ext uri="{FF2B5EF4-FFF2-40B4-BE49-F238E27FC236}">
                    <a16:creationId xmlns:a16="http://schemas.microsoft.com/office/drawing/2014/main" id="{25CAE6F9-486B-480E-803C-8613869C33DB}"/>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6868" name="Group 13">
            <a:extLst>
              <a:ext uri="{FF2B5EF4-FFF2-40B4-BE49-F238E27FC236}">
                <a16:creationId xmlns:a16="http://schemas.microsoft.com/office/drawing/2014/main" id="{D5E1331D-6759-4FDD-8488-82495F2ECA3F}"/>
              </a:ext>
            </a:extLst>
          </p:cNvPr>
          <p:cNvGrpSpPr>
            <a:grpSpLocks/>
          </p:cNvGrpSpPr>
          <p:nvPr/>
        </p:nvGrpSpPr>
        <p:grpSpPr bwMode="auto">
          <a:xfrm>
            <a:off x="3086100" y="2290763"/>
            <a:ext cx="1439863" cy="1500187"/>
            <a:chOff x="2898" y="1536"/>
            <a:chExt cx="907" cy="945"/>
          </a:xfrm>
        </p:grpSpPr>
        <p:pic>
          <p:nvPicPr>
            <p:cNvPr id="36885" name="Picture 9" descr="box_1">
              <a:extLst>
                <a:ext uri="{FF2B5EF4-FFF2-40B4-BE49-F238E27FC236}">
                  <a16:creationId xmlns:a16="http://schemas.microsoft.com/office/drawing/2014/main" id="{27415760-19DC-4949-AA8C-2EEDA116E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86" name="Group 15">
              <a:extLst>
                <a:ext uri="{FF2B5EF4-FFF2-40B4-BE49-F238E27FC236}">
                  <a16:creationId xmlns:a16="http://schemas.microsoft.com/office/drawing/2014/main" id="{D4B50437-CA4F-4FFF-9854-C633C3FCE934}"/>
                </a:ext>
              </a:extLst>
            </p:cNvPr>
            <p:cNvGrpSpPr>
              <a:grpSpLocks/>
            </p:cNvGrpSpPr>
            <p:nvPr/>
          </p:nvGrpSpPr>
          <p:grpSpPr bwMode="auto">
            <a:xfrm>
              <a:off x="2898" y="1536"/>
              <a:ext cx="907" cy="945"/>
              <a:chOff x="2898" y="1536"/>
              <a:chExt cx="907" cy="945"/>
            </a:xfrm>
          </p:grpSpPr>
          <p:sp>
            <p:nvSpPr>
              <p:cNvPr id="36887" name="AutoShape 10">
                <a:extLst>
                  <a:ext uri="{FF2B5EF4-FFF2-40B4-BE49-F238E27FC236}">
                    <a16:creationId xmlns:a16="http://schemas.microsoft.com/office/drawing/2014/main" id="{EF39E024-6752-4841-AE2A-0F0C6ACD29E2}"/>
                  </a:ext>
                </a:extLst>
              </p:cNvPr>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88" name="Rectangle 21">
                <a:extLst>
                  <a:ext uri="{FF2B5EF4-FFF2-40B4-BE49-F238E27FC236}">
                    <a16:creationId xmlns:a16="http://schemas.microsoft.com/office/drawing/2014/main" id="{5A6F4FBD-687B-47C3-8C39-70C33F34A79B}"/>
                  </a:ext>
                </a:extLst>
              </p:cNvPr>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p>
            </p:txBody>
          </p:sp>
        </p:grpSp>
      </p:grpSp>
      <p:grpSp>
        <p:nvGrpSpPr>
          <p:cNvPr id="36869" name="Group 18">
            <a:extLst>
              <a:ext uri="{FF2B5EF4-FFF2-40B4-BE49-F238E27FC236}">
                <a16:creationId xmlns:a16="http://schemas.microsoft.com/office/drawing/2014/main" id="{7EEB1B18-3482-41EF-9822-447C5E37ADCC}"/>
              </a:ext>
            </a:extLst>
          </p:cNvPr>
          <p:cNvGrpSpPr>
            <a:grpSpLocks/>
          </p:cNvGrpSpPr>
          <p:nvPr/>
        </p:nvGrpSpPr>
        <p:grpSpPr bwMode="auto">
          <a:xfrm>
            <a:off x="1524000" y="3848100"/>
            <a:ext cx="1466850" cy="1500188"/>
            <a:chOff x="1944" y="2511"/>
            <a:chExt cx="924" cy="945"/>
          </a:xfrm>
        </p:grpSpPr>
        <p:pic>
          <p:nvPicPr>
            <p:cNvPr id="36881" name="Picture 3" descr="box_1">
              <a:extLst>
                <a:ext uri="{FF2B5EF4-FFF2-40B4-BE49-F238E27FC236}">
                  <a16:creationId xmlns:a16="http://schemas.microsoft.com/office/drawing/2014/main" id="{9A1A342B-B2E8-4C78-B012-C8345670C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82" name="Group 20">
              <a:extLst>
                <a:ext uri="{FF2B5EF4-FFF2-40B4-BE49-F238E27FC236}">
                  <a16:creationId xmlns:a16="http://schemas.microsoft.com/office/drawing/2014/main" id="{47084F3D-1F03-441D-B737-2DC799CB6B9E}"/>
                </a:ext>
              </a:extLst>
            </p:cNvPr>
            <p:cNvGrpSpPr>
              <a:grpSpLocks/>
            </p:cNvGrpSpPr>
            <p:nvPr/>
          </p:nvGrpSpPr>
          <p:grpSpPr bwMode="auto">
            <a:xfrm>
              <a:off x="1944" y="2511"/>
              <a:ext cx="917" cy="945"/>
              <a:chOff x="1944" y="2511"/>
              <a:chExt cx="917" cy="945"/>
            </a:xfrm>
          </p:grpSpPr>
          <p:sp>
            <p:nvSpPr>
              <p:cNvPr id="36883" name="AutoShape 4">
                <a:extLst>
                  <a:ext uri="{FF2B5EF4-FFF2-40B4-BE49-F238E27FC236}">
                    <a16:creationId xmlns:a16="http://schemas.microsoft.com/office/drawing/2014/main" id="{D23DA9BB-148F-4CD6-A750-38D19B2FF404}"/>
                  </a:ext>
                </a:extLst>
              </p:cNvPr>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84" name="Rectangle 22">
                <a:extLst>
                  <a:ext uri="{FF2B5EF4-FFF2-40B4-BE49-F238E27FC236}">
                    <a16:creationId xmlns:a16="http://schemas.microsoft.com/office/drawing/2014/main" id="{E2AC51D5-B76B-4CC0-B95A-C9B1D999BA4E}"/>
                  </a:ext>
                </a:extLst>
              </p:cNvPr>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36870" name="Group 23">
            <a:extLst>
              <a:ext uri="{FF2B5EF4-FFF2-40B4-BE49-F238E27FC236}">
                <a16:creationId xmlns:a16="http://schemas.microsoft.com/office/drawing/2014/main" id="{7726E556-E9E1-4A82-B0E9-1A83FAA01670}"/>
              </a:ext>
            </a:extLst>
          </p:cNvPr>
          <p:cNvGrpSpPr>
            <a:grpSpLocks/>
          </p:cNvGrpSpPr>
          <p:nvPr/>
        </p:nvGrpSpPr>
        <p:grpSpPr bwMode="auto">
          <a:xfrm>
            <a:off x="3000375" y="3848100"/>
            <a:ext cx="1631950" cy="1500188"/>
            <a:chOff x="2850" y="2511"/>
            <a:chExt cx="1028" cy="945"/>
          </a:xfrm>
        </p:grpSpPr>
        <p:pic>
          <p:nvPicPr>
            <p:cNvPr id="36877" name="Picture 7" descr="box_1">
              <a:extLst>
                <a:ext uri="{FF2B5EF4-FFF2-40B4-BE49-F238E27FC236}">
                  <a16:creationId xmlns:a16="http://schemas.microsoft.com/office/drawing/2014/main" id="{DF146365-467F-4AE7-9AAB-5FF38D2BD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8" name="Group 25">
              <a:extLst>
                <a:ext uri="{FF2B5EF4-FFF2-40B4-BE49-F238E27FC236}">
                  <a16:creationId xmlns:a16="http://schemas.microsoft.com/office/drawing/2014/main" id="{2297C309-363C-4F01-A0F4-730E6EECC1D7}"/>
                </a:ext>
              </a:extLst>
            </p:cNvPr>
            <p:cNvGrpSpPr>
              <a:grpSpLocks/>
            </p:cNvGrpSpPr>
            <p:nvPr/>
          </p:nvGrpSpPr>
          <p:grpSpPr bwMode="auto">
            <a:xfrm>
              <a:off x="2850" y="2511"/>
              <a:ext cx="1028" cy="945"/>
              <a:chOff x="2850" y="2511"/>
              <a:chExt cx="1028" cy="945"/>
            </a:xfrm>
          </p:grpSpPr>
          <p:sp>
            <p:nvSpPr>
              <p:cNvPr id="36879" name="AutoShape 8">
                <a:extLst>
                  <a:ext uri="{FF2B5EF4-FFF2-40B4-BE49-F238E27FC236}">
                    <a16:creationId xmlns:a16="http://schemas.microsoft.com/office/drawing/2014/main" id="{482D712E-F260-480B-A477-7429E3D120A3}"/>
                  </a:ext>
                </a:extLst>
              </p:cNvPr>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80" name="Rectangle 23">
                <a:extLst>
                  <a:ext uri="{FF2B5EF4-FFF2-40B4-BE49-F238E27FC236}">
                    <a16:creationId xmlns:a16="http://schemas.microsoft.com/office/drawing/2014/main" id="{5169C521-5B8C-437C-B90A-22CBC296EA9E}"/>
                  </a:ext>
                </a:extLst>
              </p:cNvPr>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6871" name="Text Box 28">
            <a:extLst>
              <a:ext uri="{FF2B5EF4-FFF2-40B4-BE49-F238E27FC236}">
                <a16:creationId xmlns:a16="http://schemas.microsoft.com/office/drawing/2014/main" id="{0D1F3A10-397A-4B72-8B95-10EEAA3A13A0}"/>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38" name="Group 8">
            <a:extLst>
              <a:ext uri="{FF2B5EF4-FFF2-40B4-BE49-F238E27FC236}">
                <a16:creationId xmlns:a16="http://schemas.microsoft.com/office/drawing/2014/main" id="{DBC385C0-AC18-4D41-954B-3C5E81BC494F}"/>
              </a:ext>
            </a:extLst>
          </p:cNvPr>
          <p:cNvGrpSpPr>
            <a:grpSpLocks/>
          </p:cNvGrpSpPr>
          <p:nvPr/>
        </p:nvGrpSpPr>
        <p:grpSpPr bwMode="auto">
          <a:xfrm>
            <a:off x="4576763" y="2290763"/>
            <a:ext cx="1466850" cy="1500187"/>
            <a:chOff x="1944" y="1536"/>
            <a:chExt cx="924" cy="945"/>
          </a:xfrm>
        </p:grpSpPr>
        <p:pic>
          <p:nvPicPr>
            <p:cNvPr id="36873" name="Picture 5" descr="box_1">
              <a:extLst>
                <a:ext uri="{FF2B5EF4-FFF2-40B4-BE49-F238E27FC236}">
                  <a16:creationId xmlns:a16="http://schemas.microsoft.com/office/drawing/2014/main" id="{20810BE6-FF82-4914-B5F9-ECA107EEF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4" name="Group 10">
              <a:extLst>
                <a:ext uri="{FF2B5EF4-FFF2-40B4-BE49-F238E27FC236}">
                  <a16:creationId xmlns:a16="http://schemas.microsoft.com/office/drawing/2014/main" id="{9802CC3A-98CC-435A-A6C6-713DB875BCE3}"/>
                </a:ext>
              </a:extLst>
            </p:cNvPr>
            <p:cNvGrpSpPr>
              <a:grpSpLocks/>
            </p:cNvGrpSpPr>
            <p:nvPr/>
          </p:nvGrpSpPr>
          <p:grpSpPr bwMode="auto">
            <a:xfrm>
              <a:off x="1944" y="1536"/>
              <a:ext cx="917" cy="945"/>
              <a:chOff x="1944" y="1536"/>
              <a:chExt cx="917" cy="945"/>
            </a:xfrm>
          </p:grpSpPr>
          <p:sp>
            <p:nvSpPr>
              <p:cNvPr id="36875" name="AutoShape 6">
                <a:extLst>
                  <a:ext uri="{FF2B5EF4-FFF2-40B4-BE49-F238E27FC236}">
                    <a16:creationId xmlns:a16="http://schemas.microsoft.com/office/drawing/2014/main" id="{55718D87-FD7C-425F-930E-5E6CA9ED8A0E}"/>
                  </a:ext>
                </a:extLst>
              </p:cNvPr>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76" name="Rectangle 20">
                <a:extLst>
                  <a:ext uri="{FF2B5EF4-FFF2-40B4-BE49-F238E27FC236}">
                    <a16:creationId xmlns:a16="http://schemas.microsoft.com/office/drawing/2014/main" id="{38EDD60C-4BFE-4B9E-8D25-63FD7CEF1911}"/>
                  </a:ext>
                </a:extLst>
              </p:cNvPr>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C8D6997-9C3F-4684-9728-6A0ECF30AFC9}"/>
              </a:ext>
            </a:extLst>
          </p:cNvPr>
          <p:cNvSpPr>
            <a:spLocks noGrp="1" noChangeArrowheads="1"/>
          </p:cNvSpPr>
          <p:nvPr>
            <p:ph type="title"/>
          </p:nvPr>
        </p:nvSpPr>
        <p:spPr/>
        <p:txBody>
          <a:bodyPr/>
          <a:lstStyle/>
          <a:p>
            <a:r>
              <a:rPr lang="zh-CN" altLang="en-US"/>
              <a:t>听觉信号处理？</a:t>
            </a:r>
          </a:p>
        </p:txBody>
      </p:sp>
      <p:grpSp>
        <p:nvGrpSpPr>
          <p:cNvPr id="37891" name="Group 8">
            <a:extLst>
              <a:ext uri="{FF2B5EF4-FFF2-40B4-BE49-F238E27FC236}">
                <a16:creationId xmlns:a16="http://schemas.microsoft.com/office/drawing/2014/main" id="{C9B480F5-75C5-4847-804F-913016988670}"/>
              </a:ext>
            </a:extLst>
          </p:cNvPr>
          <p:cNvGrpSpPr>
            <a:grpSpLocks/>
          </p:cNvGrpSpPr>
          <p:nvPr/>
        </p:nvGrpSpPr>
        <p:grpSpPr bwMode="auto">
          <a:xfrm>
            <a:off x="1476375" y="2290763"/>
            <a:ext cx="1555750" cy="1500187"/>
            <a:chOff x="1914" y="1536"/>
            <a:chExt cx="980" cy="945"/>
          </a:xfrm>
        </p:grpSpPr>
        <p:pic>
          <p:nvPicPr>
            <p:cNvPr id="37918" name="Picture 5" descr="box_1">
              <a:extLst>
                <a:ext uri="{FF2B5EF4-FFF2-40B4-BE49-F238E27FC236}">
                  <a16:creationId xmlns:a16="http://schemas.microsoft.com/office/drawing/2014/main" id="{4CF36472-D564-4831-B441-D0625A5DB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19" name="Group 10">
              <a:extLst>
                <a:ext uri="{FF2B5EF4-FFF2-40B4-BE49-F238E27FC236}">
                  <a16:creationId xmlns:a16="http://schemas.microsoft.com/office/drawing/2014/main" id="{686DD36E-CF4C-400A-B232-57A02B15BCB2}"/>
                </a:ext>
              </a:extLst>
            </p:cNvPr>
            <p:cNvGrpSpPr>
              <a:grpSpLocks/>
            </p:cNvGrpSpPr>
            <p:nvPr/>
          </p:nvGrpSpPr>
          <p:grpSpPr bwMode="auto">
            <a:xfrm>
              <a:off x="1914" y="1536"/>
              <a:ext cx="980" cy="945"/>
              <a:chOff x="1914" y="1536"/>
              <a:chExt cx="980" cy="945"/>
            </a:xfrm>
          </p:grpSpPr>
          <p:sp>
            <p:nvSpPr>
              <p:cNvPr id="37920" name="AutoShape 6">
                <a:extLst>
                  <a:ext uri="{FF2B5EF4-FFF2-40B4-BE49-F238E27FC236}">
                    <a16:creationId xmlns:a16="http://schemas.microsoft.com/office/drawing/2014/main" id="{DDC678FF-C009-45DE-B1AB-C8595424E182}"/>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21" name="Rectangle 20">
                <a:extLst>
                  <a:ext uri="{FF2B5EF4-FFF2-40B4-BE49-F238E27FC236}">
                    <a16:creationId xmlns:a16="http://schemas.microsoft.com/office/drawing/2014/main" id="{6866D3CC-EC72-4771-8A8C-8427B48620DC}"/>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7892" name="Group 13">
            <a:extLst>
              <a:ext uri="{FF2B5EF4-FFF2-40B4-BE49-F238E27FC236}">
                <a16:creationId xmlns:a16="http://schemas.microsoft.com/office/drawing/2014/main" id="{C8B963F9-5CC2-42C4-95BC-A47C963573D7}"/>
              </a:ext>
            </a:extLst>
          </p:cNvPr>
          <p:cNvGrpSpPr>
            <a:grpSpLocks/>
          </p:cNvGrpSpPr>
          <p:nvPr/>
        </p:nvGrpSpPr>
        <p:grpSpPr bwMode="auto">
          <a:xfrm>
            <a:off x="3086100" y="2290763"/>
            <a:ext cx="1439863" cy="1500187"/>
            <a:chOff x="2898" y="1536"/>
            <a:chExt cx="907" cy="945"/>
          </a:xfrm>
        </p:grpSpPr>
        <p:pic>
          <p:nvPicPr>
            <p:cNvPr id="37914" name="Picture 9" descr="box_1">
              <a:extLst>
                <a:ext uri="{FF2B5EF4-FFF2-40B4-BE49-F238E27FC236}">
                  <a16:creationId xmlns:a16="http://schemas.microsoft.com/office/drawing/2014/main" id="{6A134AC3-0CEB-48E0-9983-B18D10B37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15" name="Group 15">
              <a:extLst>
                <a:ext uri="{FF2B5EF4-FFF2-40B4-BE49-F238E27FC236}">
                  <a16:creationId xmlns:a16="http://schemas.microsoft.com/office/drawing/2014/main" id="{E1E0E83F-697F-465F-8BE2-99BA912B1B2E}"/>
                </a:ext>
              </a:extLst>
            </p:cNvPr>
            <p:cNvGrpSpPr>
              <a:grpSpLocks/>
            </p:cNvGrpSpPr>
            <p:nvPr/>
          </p:nvGrpSpPr>
          <p:grpSpPr bwMode="auto">
            <a:xfrm>
              <a:off x="2898" y="1536"/>
              <a:ext cx="907" cy="945"/>
              <a:chOff x="2898" y="1536"/>
              <a:chExt cx="907" cy="945"/>
            </a:xfrm>
          </p:grpSpPr>
          <p:sp>
            <p:nvSpPr>
              <p:cNvPr id="37916" name="AutoShape 10">
                <a:extLst>
                  <a:ext uri="{FF2B5EF4-FFF2-40B4-BE49-F238E27FC236}">
                    <a16:creationId xmlns:a16="http://schemas.microsoft.com/office/drawing/2014/main" id="{99DF1F10-2239-48AE-B7A7-DDA5248AAF49}"/>
                  </a:ext>
                </a:extLst>
              </p:cNvPr>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17" name="Rectangle 21">
                <a:extLst>
                  <a:ext uri="{FF2B5EF4-FFF2-40B4-BE49-F238E27FC236}">
                    <a16:creationId xmlns:a16="http://schemas.microsoft.com/office/drawing/2014/main" id="{3E0AE425-2BA4-45C1-958B-62260415D710}"/>
                  </a:ext>
                </a:extLst>
              </p:cNvPr>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p>
            </p:txBody>
          </p:sp>
        </p:grpSp>
      </p:grpSp>
      <p:grpSp>
        <p:nvGrpSpPr>
          <p:cNvPr id="37893" name="Group 18">
            <a:extLst>
              <a:ext uri="{FF2B5EF4-FFF2-40B4-BE49-F238E27FC236}">
                <a16:creationId xmlns:a16="http://schemas.microsoft.com/office/drawing/2014/main" id="{226F671C-F0C9-4ED5-B955-62EA1022514C}"/>
              </a:ext>
            </a:extLst>
          </p:cNvPr>
          <p:cNvGrpSpPr>
            <a:grpSpLocks/>
          </p:cNvGrpSpPr>
          <p:nvPr/>
        </p:nvGrpSpPr>
        <p:grpSpPr bwMode="auto">
          <a:xfrm>
            <a:off x="1524000" y="3848100"/>
            <a:ext cx="1466850" cy="1500188"/>
            <a:chOff x="1944" y="2511"/>
            <a:chExt cx="924" cy="945"/>
          </a:xfrm>
        </p:grpSpPr>
        <p:pic>
          <p:nvPicPr>
            <p:cNvPr id="37910" name="Picture 3" descr="box_1">
              <a:extLst>
                <a:ext uri="{FF2B5EF4-FFF2-40B4-BE49-F238E27FC236}">
                  <a16:creationId xmlns:a16="http://schemas.microsoft.com/office/drawing/2014/main" id="{04806266-F0FC-4444-9947-1EA44B4F7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11" name="Group 20">
              <a:extLst>
                <a:ext uri="{FF2B5EF4-FFF2-40B4-BE49-F238E27FC236}">
                  <a16:creationId xmlns:a16="http://schemas.microsoft.com/office/drawing/2014/main" id="{D9F6ECD3-144A-4947-9F2C-7806EF9B83A5}"/>
                </a:ext>
              </a:extLst>
            </p:cNvPr>
            <p:cNvGrpSpPr>
              <a:grpSpLocks/>
            </p:cNvGrpSpPr>
            <p:nvPr/>
          </p:nvGrpSpPr>
          <p:grpSpPr bwMode="auto">
            <a:xfrm>
              <a:off x="1944" y="2511"/>
              <a:ext cx="917" cy="945"/>
              <a:chOff x="1944" y="2511"/>
              <a:chExt cx="917" cy="945"/>
            </a:xfrm>
          </p:grpSpPr>
          <p:sp>
            <p:nvSpPr>
              <p:cNvPr id="37912" name="AutoShape 4">
                <a:extLst>
                  <a:ext uri="{FF2B5EF4-FFF2-40B4-BE49-F238E27FC236}">
                    <a16:creationId xmlns:a16="http://schemas.microsoft.com/office/drawing/2014/main" id="{DA86D864-9AD2-47AF-8C66-2A826A508376}"/>
                  </a:ext>
                </a:extLst>
              </p:cNvPr>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13" name="Rectangle 22">
                <a:extLst>
                  <a:ext uri="{FF2B5EF4-FFF2-40B4-BE49-F238E27FC236}">
                    <a16:creationId xmlns:a16="http://schemas.microsoft.com/office/drawing/2014/main" id="{BEA38BD3-672F-44DC-BF70-EBA55B7FA27A}"/>
                  </a:ext>
                </a:extLst>
              </p:cNvPr>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37894" name="Group 23">
            <a:extLst>
              <a:ext uri="{FF2B5EF4-FFF2-40B4-BE49-F238E27FC236}">
                <a16:creationId xmlns:a16="http://schemas.microsoft.com/office/drawing/2014/main" id="{923F700F-9F58-4D50-BC8C-30735F6CBCE4}"/>
              </a:ext>
            </a:extLst>
          </p:cNvPr>
          <p:cNvGrpSpPr>
            <a:grpSpLocks/>
          </p:cNvGrpSpPr>
          <p:nvPr/>
        </p:nvGrpSpPr>
        <p:grpSpPr bwMode="auto">
          <a:xfrm>
            <a:off x="3000375" y="3848100"/>
            <a:ext cx="1631950" cy="1500188"/>
            <a:chOff x="2850" y="2511"/>
            <a:chExt cx="1028" cy="945"/>
          </a:xfrm>
        </p:grpSpPr>
        <p:pic>
          <p:nvPicPr>
            <p:cNvPr id="37906" name="Picture 7" descr="box_1">
              <a:extLst>
                <a:ext uri="{FF2B5EF4-FFF2-40B4-BE49-F238E27FC236}">
                  <a16:creationId xmlns:a16="http://schemas.microsoft.com/office/drawing/2014/main" id="{9458330C-87DE-4DE5-A5EC-5E2187E16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07" name="Group 25">
              <a:extLst>
                <a:ext uri="{FF2B5EF4-FFF2-40B4-BE49-F238E27FC236}">
                  <a16:creationId xmlns:a16="http://schemas.microsoft.com/office/drawing/2014/main" id="{10535F5A-FFDE-4AE1-9EB1-19EF520EB3ED}"/>
                </a:ext>
              </a:extLst>
            </p:cNvPr>
            <p:cNvGrpSpPr>
              <a:grpSpLocks/>
            </p:cNvGrpSpPr>
            <p:nvPr/>
          </p:nvGrpSpPr>
          <p:grpSpPr bwMode="auto">
            <a:xfrm>
              <a:off x="2850" y="2511"/>
              <a:ext cx="1028" cy="945"/>
              <a:chOff x="2850" y="2511"/>
              <a:chExt cx="1028" cy="945"/>
            </a:xfrm>
          </p:grpSpPr>
          <p:sp>
            <p:nvSpPr>
              <p:cNvPr id="37908" name="AutoShape 8">
                <a:extLst>
                  <a:ext uri="{FF2B5EF4-FFF2-40B4-BE49-F238E27FC236}">
                    <a16:creationId xmlns:a16="http://schemas.microsoft.com/office/drawing/2014/main" id="{BD5E92DA-0875-446E-ACC5-504105F889C0}"/>
                  </a:ext>
                </a:extLst>
              </p:cNvPr>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09" name="Rectangle 23">
                <a:extLst>
                  <a:ext uri="{FF2B5EF4-FFF2-40B4-BE49-F238E27FC236}">
                    <a16:creationId xmlns:a16="http://schemas.microsoft.com/office/drawing/2014/main" id="{CD91C699-234A-41F2-A42D-AAC4E636EF8D}"/>
                  </a:ext>
                </a:extLst>
              </p:cNvPr>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7895" name="Text Box 28">
            <a:extLst>
              <a:ext uri="{FF2B5EF4-FFF2-40B4-BE49-F238E27FC236}">
                <a16:creationId xmlns:a16="http://schemas.microsoft.com/office/drawing/2014/main" id="{D2E988AC-D4A5-4774-86BB-E1EEB6DB64DB}"/>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33" name="Group 8">
            <a:extLst>
              <a:ext uri="{FF2B5EF4-FFF2-40B4-BE49-F238E27FC236}">
                <a16:creationId xmlns:a16="http://schemas.microsoft.com/office/drawing/2014/main" id="{21A09DE9-A5D7-43E5-92DE-5B4C478F49D1}"/>
              </a:ext>
            </a:extLst>
          </p:cNvPr>
          <p:cNvGrpSpPr>
            <a:grpSpLocks/>
          </p:cNvGrpSpPr>
          <p:nvPr/>
        </p:nvGrpSpPr>
        <p:grpSpPr bwMode="auto">
          <a:xfrm>
            <a:off x="4576763" y="3848100"/>
            <a:ext cx="1466850" cy="1500188"/>
            <a:chOff x="1944" y="1536"/>
            <a:chExt cx="924" cy="945"/>
          </a:xfrm>
        </p:grpSpPr>
        <p:pic>
          <p:nvPicPr>
            <p:cNvPr id="37902" name="Picture 5" descr="box_1">
              <a:extLst>
                <a:ext uri="{FF2B5EF4-FFF2-40B4-BE49-F238E27FC236}">
                  <a16:creationId xmlns:a16="http://schemas.microsoft.com/office/drawing/2014/main" id="{4C8CC955-F2C5-478F-BD1C-7384C138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03" name="Group 10">
              <a:extLst>
                <a:ext uri="{FF2B5EF4-FFF2-40B4-BE49-F238E27FC236}">
                  <a16:creationId xmlns:a16="http://schemas.microsoft.com/office/drawing/2014/main" id="{FA022979-9B25-4A32-94AC-69456FE6012D}"/>
                </a:ext>
              </a:extLst>
            </p:cNvPr>
            <p:cNvGrpSpPr>
              <a:grpSpLocks/>
            </p:cNvGrpSpPr>
            <p:nvPr/>
          </p:nvGrpSpPr>
          <p:grpSpPr bwMode="auto">
            <a:xfrm>
              <a:off x="1944" y="1536"/>
              <a:ext cx="917" cy="945"/>
              <a:chOff x="1944" y="1536"/>
              <a:chExt cx="917" cy="945"/>
            </a:xfrm>
          </p:grpSpPr>
          <p:sp>
            <p:nvSpPr>
              <p:cNvPr id="37904" name="AutoShape 6">
                <a:extLst>
                  <a:ext uri="{FF2B5EF4-FFF2-40B4-BE49-F238E27FC236}">
                    <a16:creationId xmlns:a16="http://schemas.microsoft.com/office/drawing/2014/main" id="{9A75B9AE-9A54-4D1E-B403-1198035D3008}"/>
                  </a:ext>
                </a:extLst>
              </p:cNvPr>
              <p:cNvSpPr>
                <a:spLocks noChangeArrowheads="1"/>
              </p:cNvSpPr>
              <p:nvPr/>
            </p:nvSpPr>
            <p:spPr bwMode="gray">
              <a:xfrm>
                <a:off x="1944" y="1536"/>
                <a:ext cx="917" cy="945"/>
              </a:xfrm>
              <a:prstGeom prst="roundRect">
                <a:avLst>
                  <a:gd name="adj" fmla="val 9991"/>
                </a:avLst>
              </a:prstGeom>
              <a:solidFill>
                <a:srgbClr val="FFC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05" name="Rectangle 20">
                <a:extLst>
                  <a:ext uri="{FF2B5EF4-FFF2-40B4-BE49-F238E27FC236}">
                    <a16:creationId xmlns:a16="http://schemas.microsoft.com/office/drawing/2014/main" id="{D7406CC6-8D84-4381-AAE2-2C96C916AFC3}"/>
                  </a:ext>
                </a:extLst>
              </p:cNvPr>
              <p:cNvSpPr>
                <a:spLocks noChangeArrowheads="1"/>
              </p:cNvSpPr>
              <p:nvPr/>
            </p:nvSpPr>
            <p:spPr bwMode="auto">
              <a:xfrm>
                <a:off x="1991" y="1833"/>
                <a:ext cx="84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声事件检测</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Acoustic Event</a:t>
                </a:r>
              </a:p>
              <a:p>
                <a:pPr algn="ctr">
                  <a:spcBef>
                    <a:spcPct val="0"/>
                  </a:spcBef>
                  <a:buFontTx/>
                  <a:buNone/>
                </a:pPr>
                <a:r>
                  <a:rPr lang="en-US" altLang="zh-CN" sz="1200">
                    <a:latin typeface="黑体" panose="02010609060101010101" pitchFamily="49" charset="-122"/>
                    <a:ea typeface="黑体" panose="02010609060101010101" pitchFamily="49" charset="-122"/>
                  </a:rPr>
                  <a:t> Detection</a:t>
                </a:r>
                <a:endParaRPr lang="zh-CN" altLang="en-US" sz="1200">
                  <a:latin typeface="黑体" panose="02010609060101010101" pitchFamily="49" charset="-122"/>
                  <a:ea typeface="黑体" panose="02010609060101010101" pitchFamily="49" charset="-122"/>
                </a:endParaRPr>
              </a:p>
            </p:txBody>
          </p:sp>
        </p:grpSp>
      </p:grpSp>
      <p:grpSp>
        <p:nvGrpSpPr>
          <p:cNvPr id="37897" name="Group 8">
            <a:extLst>
              <a:ext uri="{FF2B5EF4-FFF2-40B4-BE49-F238E27FC236}">
                <a16:creationId xmlns:a16="http://schemas.microsoft.com/office/drawing/2014/main" id="{83E0F4D3-6B6F-4064-A7BF-0F9CC862072B}"/>
              </a:ext>
            </a:extLst>
          </p:cNvPr>
          <p:cNvGrpSpPr>
            <a:grpSpLocks/>
          </p:cNvGrpSpPr>
          <p:nvPr/>
        </p:nvGrpSpPr>
        <p:grpSpPr bwMode="auto">
          <a:xfrm>
            <a:off x="4576763" y="2290763"/>
            <a:ext cx="1466850" cy="1500187"/>
            <a:chOff x="1944" y="1536"/>
            <a:chExt cx="924" cy="945"/>
          </a:xfrm>
        </p:grpSpPr>
        <p:pic>
          <p:nvPicPr>
            <p:cNvPr id="37898" name="Picture 5" descr="box_1">
              <a:extLst>
                <a:ext uri="{FF2B5EF4-FFF2-40B4-BE49-F238E27FC236}">
                  <a16:creationId xmlns:a16="http://schemas.microsoft.com/office/drawing/2014/main" id="{AD1CC7FC-AF8A-4565-B254-82F04782D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9" name="Group 10">
              <a:extLst>
                <a:ext uri="{FF2B5EF4-FFF2-40B4-BE49-F238E27FC236}">
                  <a16:creationId xmlns:a16="http://schemas.microsoft.com/office/drawing/2014/main" id="{86A1283C-3D21-4639-A79E-CB8E9F794EB6}"/>
                </a:ext>
              </a:extLst>
            </p:cNvPr>
            <p:cNvGrpSpPr>
              <a:grpSpLocks/>
            </p:cNvGrpSpPr>
            <p:nvPr/>
          </p:nvGrpSpPr>
          <p:grpSpPr bwMode="auto">
            <a:xfrm>
              <a:off x="1944" y="1536"/>
              <a:ext cx="917" cy="945"/>
              <a:chOff x="1944" y="1536"/>
              <a:chExt cx="917" cy="945"/>
            </a:xfrm>
          </p:grpSpPr>
          <p:sp>
            <p:nvSpPr>
              <p:cNvPr id="37900" name="AutoShape 6">
                <a:extLst>
                  <a:ext uri="{FF2B5EF4-FFF2-40B4-BE49-F238E27FC236}">
                    <a16:creationId xmlns:a16="http://schemas.microsoft.com/office/drawing/2014/main" id="{0391261F-651D-4A03-BF0B-EC2BE8AF42F5}"/>
                  </a:ext>
                </a:extLst>
              </p:cNvPr>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01" name="Rectangle 20">
                <a:extLst>
                  <a:ext uri="{FF2B5EF4-FFF2-40B4-BE49-F238E27FC236}">
                    <a16:creationId xmlns:a16="http://schemas.microsoft.com/office/drawing/2014/main" id="{1E5D5B8B-C51E-4186-B4BA-15453391BAEF}"/>
                  </a:ext>
                </a:extLst>
              </p:cNvPr>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2603F24-717B-4B1E-9DD2-A2AB98BB2B3A}"/>
              </a:ext>
            </a:extLst>
          </p:cNvPr>
          <p:cNvSpPr>
            <a:spLocks noGrp="1" noChangeArrowheads="1"/>
          </p:cNvSpPr>
          <p:nvPr>
            <p:ph type="title"/>
          </p:nvPr>
        </p:nvSpPr>
        <p:spPr/>
        <p:txBody>
          <a:bodyPr/>
          <a:lstStyle/>
          <a:p>
            <a:r>
              <a:rPr lang="zh-CN" altLang="en-US"/>
              <a:t>听觉信号处理？</a:t>
            </a:r>
          </a:p>
        </p:txBody>
      </p:sp>
      <p:grpSp>
        <p:nvGrpSpPr>
          <p:cNvPr id="38915" name="Group 8">
            <a:extLst>
              <a:ext uri="{FF2B5EF4-FFF2-40B4-BE49-F238E27FC236}">
                <a16:creationId xmlns:a16="http://schemas.microsoft.com/office/drawing/2014/main" id="{E83C1232-1565-4AA8-A7D0-A6848B2CDB14}"/>
              </a:ext>
            </a:extLst>
          </p:cNvPr>
          <p:cNvGrpSpPr>
            <a:grpSpLocks/>
          </p:cNvGrpSpPr>
          <p:nvPr/>
        </p:nvGrpSpPr>
        <p:grpSpPr bwMode="auto">
          <a:xfrm>
            <a:off x="1476375" y="2290763"/>
            <a:ext cx="1555750" cy="1500187"/>
            <a:chOff x="1914" y="1536"/>
            <a:chExt cx="980" cy="945"/>
          </a:xfrm>
        </p:grpSpPr>
        <p:pic>
          <p:nvPicPr>
            <p:cNvPr id="38947" name="Picture 5" descr="box_1">
              <a:extLst>
                <a:ext uri="{FF2B5EF4-FFF2-40B4-BE49-F238E27FC236}">
                  <a16:creationId xmlns:a16="http://schemas.microsoft.com/office/drawing/2014/main" id="{DA6696A3-C114-48DE-BEFC-CBA8C4A43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48" name="Group 10">
              <a:extLst>
                <a:ext uri="{FF2B5EF4-FFF2-40B4-BE49-F238E27FC236}">
                  <a16:creationId xmlns:a16="http://schemas.microsoft.com/office/drawing/2014/main" id="{45996D10-B22B-47D5-AB77-B408FF39054B}"/>
                </a:ext>
              </a:extLst>
            </p:cNvPr>
            <p:cNvGrpSpPr>
              <a:grpSpLocks/>
            </p:cNvGrpSpPr>
            <p:nvPr/>
          </p:nvGrpSpPr>
          <p:grpSpPr bwMode="auto">
            <a:xfrm>
              <a:off x="1914" y="1536"/>
              <a:ext cx="980" cy="945"/>
              <a:chOff x="1914" y="1536"/>
              <a:chExt cx="980" cy="945"/>
            </a:xfrm>
          </p:grpSpPr>
          <p:sp>
            <p:nvSpPr>
              <p:cNvPr id="38949" name="AutoShape 6">
                <a:extLst>
                  <a:ext uri="{FF2B5EF4-FFF2-40B4-BE49-F238E27FC236}">
                    <a16:creationId xmlns:a16="http://schemas.microsoft.com/office/drawing/2014/main" id="{6D364E2D-34A2-451D-ACB0-A911189C3A7F}"/>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50" name="Rectangle 20">
                <a:extLst>
                  <a:ext uri="{FF2B5EF4-FFF2-40B4-BE49-F238E27FC236}">
                    <a16:creationId xmlns:a16="http://schemas.microsoft.com/office/drawing/2014/main" id="{CF0319DA-00B5-443D-9D48-ED8A4EE9328D}"/>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8916" name="Group 13">
            <a:extLst>
              <a:ext uri="{FF2B5EF4-FFF2-40B4-BE49-F238E27FC236}">
                <a16:creationId xmlns:a16="http://schemas.microsoft.com/office/drawing/2014/main" id="{A2DFD60C-1996-417B-B8D4-A7E9999AEF27}"/>
              </a:ext>
            </a:extLst>
          </p:cNvPr>
          <p:cNvGrpSpPr>
            <a:grpSpLocks/>
          </p:cNvGrpSpPr>
          <p:nvPr/>
        </p:nvGrpSpPr>
        <p:grpSpPr bwMode="auto">
          <a:xfrm>
            <a:off x="3086100" y="2290763"/>
            <a:ext cx="1439863" cy="1500187"/>
            <a:chOff x="2898" y="1536"/>
            <a:chExt cx="907" cy="945"/>
          </a:xfrm>
        </p:grpSpPr>
        <p:pic>
          <p:nvPicPr>
            <p:cNvPr id="38943" name="Picture 9" descr="box_1">
              <a:extLst>
                <a:ext uri="{FF2B5EF4-FFF2-40B4-BE49-F238E27FC236}">
                  <a16:creationId xmlns:a16="http://schemas.microsoft.com/office/drawing/2014/main" id="{541ED993-27DD-4B05-8084-1E7BBB8C6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44" name="Group 15">
              <a:extLst>
                <a:ext uri="{FF2B5EF4-FFF2-40B4-BE49-F238E27FC236}">
                  <a16:creationId xmlns:a16="http://schemas.microsoft.com/office/drawing/2014/main" id="{0564D8CF-5C70-4DF7-BC9D-1C13D82E32B5}"/>
                </a:ext>
              </a:extLst>
            </p:cNvPr>
            <p:cNvGrpSpPr>
              <a:grpSpLocks/>
            </p:cNvGrpSpPr>
            <p:nvPr/>
          </p:nvGrpSpPr>
          <p:grpSpPr bwMode="auto">
            <a:xfrm>
              <a:off x="2898" y="1536"/>
              <a:ext cx="907" cy="945"/>
              <a:chOff x="2898" y="1536"/>
              <a:chExt cx="907" cy="945"/>
            </a:xfrm>
          </p:grpSpPr>
          <p:sp>
            <p:nvSpPr>
              <p:cNvPr id="38945" name="AutoShape 10">
                <a:extLst>
                  <a:ext uri="{FF2B5EF4-FFF2-40B4-BE49-F238E27FC236}">
                    <a16:creationId xmlns:a16="http://schemas.microsoft.com/office/drawing/2014/main" id="{AE6D76DC-79E8-4393-8821-5523BA0B8513}"/>
                  </a:ext>
                </a:extLst>
              </p:cNvPr>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46" name="Rectangle 21">
                <a:extLst>
                  <a:ext uri="{FF2B5EF4-FFF2-40B4-BE49-F238E27FC236}">
                    <a16:creationId xmlns:a16="http://schemas.microsoft.com/office/drawing/2014/main" id="{62900893-9020-4E8A-89CA-124E3E278CB3}"/>
                  </a:ext>
                </a:extLst>
              </p:cNvPr>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p>
            </p:txBody>
          </p:sp>
        </p:grpSp>
      </p:grpSp>
      <p:grpSp>
        <p:nvGrpSpPr>
          <p:cNvPr id="38917" name="Group 18">
            <a:extLst>
              <a:ext uri="{FF2B5EF4-FFF2-40B4-BE49-F238E27FC236}">
                <a16:creationId xmlns:a16="http://schemas.microsoft.com/office/drawing/2014/main" id="{C0C391F9-9080-4D37-A422-E9B2A817F242}"/>
              </a:ext>
            </a:extLst>
          </p:cNvPr>
          <p:cNvGrpSpPr>
            <a:grpSpLocks/>
          </p:cNvGrpSpPr>
          <p:nvPr/>
        </p:nvGrpSpPr>
        <p:grpSpPr bwMode="auto">
          <a:xfrm>
            <a:off x="1524000" y="3848100"/>
            <a:ext cx="1466850" cy="1500188"/>
            <a:chOff x="1944" y="2511"/>
            <a:chExt cx="924" cy="945"/>
          </a:xfrm>
        </p:grpSpPr>
        <p:pic>
          <p:nvPicPr>
            <p:cNvPr id="38939" name="Picture 3" descr="box_1">
              <a:extLst>
                <a:ext uri="{FF2B5EF4-FFF2-40B4-BE49-F238E27FC236}">
                  <a16:creationId xmlns:a16="http://schemas.microsoft.com/office/drawing/2014/main" id="{463CF567-6387-4E2F-A13B-BE626981F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40" name="Group 20">
              <a:extLst>
                <a:ext uri="{FF2B5EF4-FFF2-40B4-BE49-F238E27FC236}">
                  <a16:creationId xmlns:a16="http://schemas.microsoft.com/office/drawing/2014/main" id="{436DE292-7EE9-4869-8566-7B06AA835A99}"/>
                </a:ext>
              </a:extLst>
            </p:cNvPr>
            <p:cNvGrpSpPr>
              <a:grpSpLocks/>
            </p:cNvGrpSpPr>
            <p:nvPr/>
          </p:nvGrpSpPr>
          <p:grpSpPr bwMode="auto">
            <a:xfrm>
              <a:off x="1944" y="2511"/>
              <a:ext cx="917" cy="945"/>
              <a:chOff x="1944" y="2511"/>
              <a:chExt cx="917" cy="945"/>
            </a:xfrm>
          </p:grpSpPr>
          <p:sp>
            <p:nvSpPr>
              <p:cNvPr id="38941" name="AutoShape 4">
                <a:extLst>
                  <a:ext uri="{FF2B5EF4-FFF2-40B4-BE49-F238E27FC236}">
                    <a16:creationId xmlns:a16="http://schemas.microsoft.com/office/drawing/2014/main" id="{8D01861D-536B-4363-8284-08A04028E1EF}"/>
                  </a:ext>
                </a:extLst>
              </p:cNvPr>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42" name="Rectangle 22">
                <a:extLst>
                  <a:ext uri="{FF2B5EF4-FFF2-40B4-BE49-F238E27FC236}">
                    <a16:creationId xmlns:a16="http://schemas.microsoft.com/office/drawing/2014/main" id="{5112C7A8-5917-450A-A3CD-DDD6B49727C6}"/>
                  </a:ext>
                </a:extLst>
              </p:cNvPr>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38918" name="Group 23">
            <a:extLst>
              <a:ext uri="{FF2B5EF4-FFF2-40B4-BE49-F238E27FC236}">
                <a16:creationId xmlns:a16="http://schemas.microsoft.com/office/drawing/2014/main" id="{12EE1EED-BE19-460A-A0AB-3BF874176349}"/>
              </a:ext>
            </a:extLst>
          </p:cNvPr>
          <p:cNvGrpSpPr>
            <a:grpSpLocks/>
          </p:cNvGrpSpPr>
          <p:nvPr/>
        </p:nvGrpSpPr>
        <p:grpSpPr bwMode="auto">
          <a:xfrm>
            <a:off x="3000375" y="3848100"/>
            <a:ext cx="1631950" cy="1500188"/>
            <a:chOff x="2850" y="2511"/>
            <a:chExt cx="1028" cy="945"/>
          </a:xfrm>
        </p:grpSpPr>
        <p:pic>
          <p:nvPicPr>
            <p:cNvPr id="38935" name="Picture 7" descr="box_1">
              <a:extLst>
                <a:ext uri="{FF2B5EF4-FFF2-40B4-BE49-F238E27FC236}">
                  <a16:creationId xmlns:a16="http://schemas.microsoft.com/office/drawing/2014/main" id="{0CB13B29-AB9F-4275-9D8A-4DDFDA528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36" name="Group 25">
              <a:extLst>
                <a:ext uri="{FF2B5EF4-FFF2-40B4-BE49-F238E27FC236}">
                  <a16:creationId xmlns:a16="http://schemas.microsoft.com/office/drawing/2014/main" id="{D7D1C759-F2DE-4EA3-A6D4-7A597C1FE7D4}"/>
                </a:ext>
              </a:extLst>
            </p:cNvPr>
            <p:cNvGrpSpPr>
              <a:grpSpLocks/>
            </p:cNvGrpSpPr>
            <p:nvPr/>
          </p:nvGrpSpPr>
          <p:grpSpPr bwMode="auto">
            <a:xfrm>
              <a:off x="2850" y="2511"/>
              <a:ext cx="1028" cy="945"/>
              <a:chOff x="2850" y="2511"/>
              <a:chExt cx="1028" cy="945"/>
            </a:xfrm>
          </p:grpSpPr>
          <p:sp>
            <p:nvSpPr>
              <p:cNvPr id="38937" name="AutoShape 8">
                <a:extLst>
                  <a:ext uri="{FF2B5EF4-FFF2-40B4-BE49-F238E27FC236}">
                    <a16:creationId xmlns:a16="http://schemas.microsoft.com/office/drawing/2014/main" id="{3E6FE0CE-3103-493E-AEED-28C0DC5D7D94}"/>
                  </a:ext>
                </a:extLst>
              </p:cNvPr>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38" name="Rectangle 23">
                <a:extLst>
                  <a:ext uri="{FF2B5EF4-FFF2-40B4-BE49-F238E27FC236}">
                    <a16:creationId xmlns:a16="http://schemas.microsoft.com/office/drawing/2014/main" id="{6618B0E6-AB6F-476C-8E8F-F89FF2F9E6AF}"/>
                  </a:ext>
                </a:extLst>
              </p:cNvPr>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8919" name="Text Box 28">
            <a:extLst>
              <a:ext uri="{FF2B5EF4-FFF2-40B4-BE49-F238E27FC236}">
                <a16:creationId xmlns:a16="http://schemas.microsoft.com/office/drawing/2014/main" id="{026F543C-40FC-4506-B8E4-F91D7C75413D}"/>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38920" name="Group 8">
            <a:extLst>
              <a:ext uri="{FF2B5EF4-FFF2-40B4-BE49-F238E27FC236}">
                <a16:creationId xmlns:a16="http://schemas.microsoft.com/office/drawing/2014/main" id="{C407455E-EDE1-49C2-8CC1-C38FAE3016DC}"/>
              </a:ext>
            </a:extLst>
          </p:cNvPr>
          <p:cNvGrpSpPr>
            <a:grpSpLocks/>
          </p:cNvGrpSpPr>
          <p:nvPr/>
        </p:nvGrpSpPr>
        <p:grpSpPr bwMode="auto">
          <a:xfrm>
            <a:off x="4576763" y="3848100"/>
            <a:ext cx="1466850" cy="1500188"/>
            <a:chOff x="1944" y="1536"/>
            <a:chExt cx="924" cy="945"/>
          </a:xfrm>
        </p:grpSpPr>
        <p:pic>
          <p:nvPicPr>
            <p:cNvPr id="38931" name="Picture 5" descr="box_1">
              <a:extLst>
                <a:ext uri="{FF2B5EF4-FFF2-40B4-BE49-F238E27FC236}">
                  <a16:creationId xmlns:a16="http://schemas.microsoft.com/office/drawing/2014/main" id="{5D0C2C0F-4A38-4A34-BFFF-6906135C0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32" name="Group 10">
              <a:extLst>
                <a:ext uri="{FF2B5EF4-FFF2-40B4-BE49-F238E27FC236}">
                  <a16:creationId xmlns:a16="http://schemas.microsoft.com/office/drawing/2014/main" id="{43DD9ABA-51ED-4264-A837-95433537BA3B}"/>
                </a:ext>
              </a:extLst>
            </p:cNvPr>
            <p:cNvGrpSpPr>
              <a:grpSpLocks/>
            </p:cNvGrpSpPr>
            <p:nvPr/>
          </p:nvGrpSpPr>
          <p:grpSpPr bwMode="auto">
            <a:xfrm>
              <a:off x="1944" y="1536"/>
              <a:ext cx="917" cy="945"/>
              <a:chOff x="1944" y="1536"/>
              <a:chExt cx="917" cy="945"/>
            </a:xfrm>
          </p:grpSpPr>
          <p:sp>
            <p:nvSpPr>
              <p:cNvPr id="38933" name="AutoShape 6">
                <a:extLst>
                  <a:ext uri="{FF2B5EF4-FFF2-40B4-BE49-F238E27FC236}">
                    <a16:creationId xmlns:a16="http://schemas.microsoft.com/office/drawing/2014/main" id="{ED63AD40-F7F5-465E-9279-9E455C27135D}"/>
                  </a:ext>
                </a:extLst>
              </p:cNvPr>
              <p:cNvSpPr>
                <a:spLocks noChangeArrowheads="1"/>
              </p:cNvSpPr>
              <p:nvPr/>
            </p:nvSpPr>
            <p:spPr bwMode="gray">
              <a:xfrm>
                <a:off x="1944" y="1536"/>
                <a:ext cx="917" cy="945"/>
              </a:xfrm>
              <a:prstGeom prst="roundRect">
                <a:avLst>
                  <a:gd name="adj" fmla="val 9991"/>
                </a:avLst>
              </a:prstGeom>
              <a:solidFill>
                <a:srgbClr val="FFC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34" name="Rectangle 20">
                <a:extLst>
                  <a:ext uri="{FF2B5EF4-FFF2-40B4-BE49-F238E27FC236}">
                    <a16:creationId xmlns:a16="http://schemas.microsoft.com/office/drawing/2014/main" id="{F3F1BAA4-1184-4F59-8A38-E06787F28A24}"/>
                  </a:ext>
                </a:extLst>
              </p:cNvPr>
              <p:cNvSpPr>
                <a:spLocks noChangeArrowheads="1"/>
              </p:cNvSpPr>
              <p:nvPr/>
            </p:nvSpPr>
            <p:spPr bwMode="auto">
              <a:xfrm>
                <a:off x="1991" y="1833"/>
                <a:ext cx="84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声事件检测</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Acoustic Event</a:t>
                </a:r>
              </a:p>
              <a:p>
                <a:pPr algn="ctr">
                  <a:spcBef>
                    <a:spcPct val="0"/>
                  </a:spcBef>
                  <a:buFontTx/>
                  <a:buNone/>
                </a:pPr>
                <a:r>
                  <a:rPr lang="en-US" altLang="zh-CN" sz="1200">
                    <a:latin typeface="黑体" panose="02010609060101010101" pitchFamily="49" charset="-122"/>
                    <a:ea typeface="黑体" panose="02010609060101010101" pitchFamily="49" charset="-122"/>
                  </a:rPr>
                  <a:t> Detection</a:t>
                </a:r>
                <a:endParaRPr lang="zh-CN" altLang="en-US" sz="1200">
                  <a:latin typeface="黑体" panose="02010609060101010101" pitchFamily="49" charset="-122"/>
                  <a:ea typeface="黑体" panose="02010609060101010101" pitchFamily="49" charset="-122"/>
                </a:endParaRPr>
              </a:p>
            </p:txBody>
          </p:sp>
        </p:grpSp>
      </p:grpSp>
      <p:grpSp>
        <p:nvGrpSpPr>
          <p:cNvPr id="38921" name="Group 8">
            <a:extLst>
              <a:ext uri="{FF2B5EF4-FFF2-40B4-BE49-F238E27FC236}">
                <a16:creationId xmlns:a16="http://schemas.microsoft.com/office/drawing/2014/main" id="{65DFD0F2-8988-4B44-9B8B-C222BCBE36AA}"/>
              </a:ext>
            </a:extLst>
          </p:cNvPr>
          <p:cNvGrpSpPr>
            <a:grpSpLocks/>
          </p:cNvGrpSpPr>
          <p:nvPr/>
        </p:nvGrpSpPr>
        <p:grpSpPr bwMode="auto">
          <a:xfrm>
            <a:off x="4576763" y="2290763"/>
            <a:ext cx="1466850" cy="1500187"/>
            <a:chOff x="1944" y="1536"/>
            <a:chExt cx="924" cy="945"/>
          </a:xfrm>
        </p:grpSpPr>
        <p:pic>
          <p:nvPicPr>
            <p:cNvPr id="38927" name="Picture 5" descr="box_1">
              <a:extLst>
                <a:ext uri="{FF2B5EF4-FFF2-40B4-BE49-F238E27FC236}">
                  <a16:creationId xmlns:a16="http://schemas.microsoft.com/office/drawing/2014/main" id="{FAE5C861-FCBA-4073-A029-614023A74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28" name="Group 10">
              <a:extLst>
                <a:ext uri="{FF2B5EF4-FFF2-40B4-BE49-F238E27FC236}">
                  <a16:creationId xmlns:a16="http://schemas.microsoft.com/office/drawing/2014/main" id="{AB07320D-4340-4316-8041-C37B0541DB74}"/>
                </a:ext>
              </a:extLst>
            </p:cNvPr>
            <p:cNvGrpSpPr>
              <a:grpSpLocks/>
            </p:cNvGrpSpPr>
            <p:nvPr/>
          </p:nvGrpSpPr>
          <p:grpSpPr bwMode="auto">
            <a:xfrm>
              <a:off x="1944" y="1536"/>
              <a:ext cx="917" cy="945"/>
              <a:chOff x="1944" y="1536"/>
              <a:chExt cx="917" cy="945"/>
            </a:xfrm>
          </p:grpSpPr>
          <p:sp>
            <p:nvSpPr>
              <p:cNvPr id="38929" name="AutoShape 6">
                <a:extLst>
                  <a:ext uri="{FF2B5EF4-FFF2-40B4-BE49-F238E27FC236}">
                    <a16:creationId xmlns:a16="http://schemas.microsoft.com/office/drawing/2014/main" id="{3C0C7AC4-B261-4DA8-A687-EDD0B446DFC4}"/>
                  </a:ext>
                </a:extLst>
              </p:cNvPr>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30" name="Rectangle 20">
                <a:extLst>
                  <a:ext uri="{FF2B5EF4-FFF2-40B4-BE49-F238E27FC236}">
                    <a16:creationId xmlns:a16="http://schemas.microsoft.com/office/drawing/2014/main" id="{77FF58AC-3894-4024-8831-42FBB163D9C2}"/>
                  </a:ext>
                </a:extLst>
              </p:cNvPr>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grpSp>
        <p:nvGrpSpPr>
          <p:cNvPr id="43" name="Group 8">
            <a:extLst>
              <a:ext uri="{FF2B5EF4-FFF2-40B4-BE49-F238E27FC236}">
                <a16:creationId xmlns:a16="http://schemas.microsoft.com/office/drawing/2014/main" id="{1BFF94BF-AD60-4B82-9F8D-3C86A21D691B}"/>
              </a:ext>
            </a:extLst>
          </p:cNvPr>
          <p:cNvGrpSpPr>
            <a:grpSpLocks/>
          </p:cNvGrpSpPr>
          <p:nvPr/>
        </p:nvGrpSpPr>
        <p:grpSpPr bwMode="auto">
          <a:xfrm>
            <a:off x="6103938" y="2290763"/>
            <a:ext cx="1492250" cy="1500187"/>
            <a:chOff x="1943" y="1536"/>
            <a:chExt cx="940" cy="945"/>
          </a:xfrm>
        </p:grpSpPr>
        <p:pic>
          <p:nvPicPr>
            <p:cNvPr id="38923" name="Picture 5" descr="box_1">
              <a:extLst>
                <a:ext uri="{FF2B5EF4-FFF2-40B4-BE49-F238E27FC236}">
                  <a16:creationId xmlns:a16="http://schemas.microsoft.com/office/drawing/2014/main" id="{21AA2DD6-A715-40C1-A79E-18EF3616F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24" name="Group 10">
              <a:extLst>
                <a:ext uri="{FF2B5EF4-FFF2-40B4-BE49-F238E27FC236}">
                  <a16:creationId xmlns:a16="http://schemas.microsoft.com/office/drawing/2014/main" id="{3638D5D6-2C9A-4C46-8A3A-4A828B4BEBD4}"/>
                </a:ext>
              </a:extLst>
            </p:cNvPr>
            <p:cNvGrpSpPr>
              <a:grpSpLocks/>
            </p:cNvGrpSpPr>
            <p:nvPr/>
          </p:nvGrpSpPr>
          <p:grpSpPr bwMode="auto">
            <a:xfrm>
              <a:off x="1943" y="1536"/>
              <a:ext cx="940" cy="945"/>
              <a:chOff x="1943" y="1536"/>
              <a:chExt cx="940" cy="945"/>
            </a:xfrm>
          </p:grpSpPr>
          <p:sp>
            <p:nvSpPr>
              <p:cNvPr id="38925" name="AutoShape 6">
                <a:extLst>
                  <a:ext uri="{FF2B5EF4-FFF2-40B4-BE49-F238E27FC236}">
                    <a16:creationId xmlns:a16="http://schemas.microsoft.com/office/drawing/2014/main" id="{A10FFE3D-1230-4B11-9EF1-EC09E7C14157}"/>
                  </a:ext>
                </a:extLst>
              </p:cNvPr>
              <p:cNvSpPr>
                <a:spLocks noChangeArrowheads="1"/>
              </p:cNvSpPr>
              <p:nvPr/>
            </p:nvSpPr>
            <p:spPr bwMode="gray">
              <a:xfrm>
                <a:off x="1944" y="1536"/>
                <a:ext cx="917" cy="945"/>
              </a:xfrm>
              <a:prstGeom prst="roundRect">
                <a:avLst>
                  <a:gd name="adj" fmla="val 9991"/>
                </a:avLst>
              </a:prstGeom>
              <a:solidFill>
                <a:srgbClr val="92D05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26" name="Rectangle 20">
                <a:extLst>
                  <a:ext uri="{FF2B5EF4-FFF2-40B4-BE49-F238E27FC236}">
                    <a16:creationId xmlns:a16="http://schemas.microsoft.com/office/drawing/2014/main" id="{A8293312-B0C5-4E8A-8639-26DAEC5EF63D}"/>
                  </a:ext>
                </a:extLst>
              </p:cNvPr>
              <p:cNvSpPr>
                <a:spLocks noChangeArrowheads="1"/>
              </p:cNvSpPr>
              <p:nvPr/>
            </p:nvSpPr>
            <p:spPr bwMode="auto">
              <a:xfrm>
                <a:off x="1943" y="1833"/>
                <a:ext cx="94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环境声识别</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Environment Sound</a:t>
                </a:r>
              </a:p>
              <a:p>
                <a:pPr algn="ctr">
                  <a:spcBef>
                    <a:spcPct val="0"/>
                  </a:spcBef>
                  <a:buFontTx/>
                  <a:buNone/>
                </a:pPr>
                <a:r>
                  <a:rPr lang="en-US" altLang="zh-CN" sz="1200">
                    <a:latin typeface="黑体" panose="02010609060101010101" pitchFamily="49" charset="-122"/>
                    <a:ea typeface="黑体" panose="02010609060101010101" pitchFamily="49" charset="-122"/>
                  </a:rPr>
                  <a:t> Recognition</a:t>
                </a:r>
                <a:endParaRPr lang="zh-CN" altLang="en-US" sz="12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003F78E-D5FC-45A1-8000-DDAE92C63A8F}"/>
              </a:ext>
            </a:extLst>
          </p:cNvPr>
          <p:cNvSpPr>
            <a:spLocks noGrp="1" noChangeArrowheads="1"/>
          </p:cNvSpPr>
          <p:nvPr>
            <p:ph type="title"/>
          </p:nvPr>
        </p:nvSpPr>
        <p:spPr/>
        <p:txBody>
          <a:bodyPr/>
          <a:lstStyle/>
          <a:p>
            <a:r>
              <a:rPr lang="zh-CN" altLang="en-US"/>
              <a:t>听觉信号处理？</a:t>
            </a:r>
          </a:p>
        </p:txBody>
      </p:sp>
      <p:grpSp>
        <p:nvGrpSpPr>
          <p:cNvPr id="39939" name="Group 8">
            <a:extLst>
              <a:ext uri="{FF2B5EF4-FFF2-40B4-BE49-F238E27FC236}">
                <a16:creationId xmlns:a16="http://schemas.microsoft.com/office/drawing/2014/main" id="{E3E08754-4069-4615-8496-6AC9EEC409C9}"/>
              </a:ext>
            </a:extLst>
          </p:cNvPr>
          <p:cNvGrpSpPr>
            <a:grpSpLocks/>
          </p:cNvGrpSpPr>
          <p:nvPr/>
        </p:nvGrpSpPr>
        <p:grpSpPr bwMode="auto">
          <a:xfrm>
            <a:off x="1476375" y="2290763"/>
            <a:ext cx="1555750" cy="1500187"/>
            <a:chOff x="1914" y="1536"/>
            <a:chExt cx="980" cy="945"/>
          </a:xfrm>
        </p:grpSpPr>
        <p:pic>
          <p:nvPicPr>
            <p:cNvPr id="39985" name="Picture 5" descr="box_1">
              <a:extLst>
                <a:ext uri="{FF2B5EF4-FFF2-40B4-BE49-F238E27FC236}">
                  <a16:creationId xmlns:a16="http://schemas.microsoft.com/office/drawing/2014/main" id="{6BE8459B-71EA-4251-8435-3EDC07DE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86" name="Group 10">
              <a:extLst>
                <a:ext uri="{FF2B5EF4-FFF2-40B4-BE49-F238E27FC236}">
                  <a16:creationId xmlns:a16="http://schemas.microsoft.com/office/drawing/2014/main" id="{84845A2C-D6E5-4310-82E9-DA0CB48A891D}"/>
                </a:ext>
              </a:extLst>
            </p:cNvPr>
            <p:cNvGrpSpPr>
              <a:grpSpLocks/>
            </p:cNvGrpSpPr>
            <p:nvPr/>
          </p:nvGrpSpPr>
          <p:grpSpPr bwMode="auto">
            <a:xfrm>
              <a:off x="1914" y="1536"/>
              <a:ext cx="980" cy="945"/>
              <a:chOff x="1914" y="1536"/>
              <a:chExt cx="980" cy="945"/>
            </a:xfrm>
          </p:grpSpPr>
          <p:sp>
            <p:nvSpPr>
              <p:cNvPr id="39987" name="AutoShape 6">
                <a:extLst>
                  <a:ext uri="{FF2B5EF4-FFF2-40B4-BE49-F238E27FC236}">
                    <a16:creationId xmlns:a16="http://schemas.microsoft.com/office/drawing/2014/main" id="{A7346D56-F338-484B-B3C8-7963AB9412F5}"/>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8" name="Rectangle 20">
                <a:extLst>
                  <a:ext uri="{FF2B5EF4-FFF2-40B4-BE49-F238E27FC236}">
                    <a16:creationId xmlns:a16="http://schemas.microsoft.com/office/drawing/2014/main" id="{272A4E46-3BC4-4F0A-8C11-DAA8C16E154D}"/>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9940" name="Group 13">
            <a:extLst>
              <a:ext uri="{FF2B5EF4-FFF2-40B4-BE49-F238E27FC236}">
                <a16:creationId xmlns:a16="http://schemas.microsoft.com/office/drawing/2014/main" id="{274048EC-AE36-4AA8-874B-77B60B437B1A}"/>
              </a:ext>
            </a:extLst>
          </p:cNvPr>
          <p:cNvGrpSpPr>
            <a:grpSpLocks/>
          </p:cNvGrpSpPr>
          <p:nvPr/>
        </p:nvGrpSpPr>
        <p:grpSpPr bwMode="auto">
          <a:xfrm>
            <a:off x="3086100" y="2290763"/>
            <a:ext cx="1439863" cy="1500187"/>
            <a:chOff x="2898" y="1536"/>
            <a:chExt cx="907" cy="945"/>
          </a:xfrm>
        </p:grpSpPr>
        <p:pic>
          <p:nvPicPr>
            <p:cNvPr id="39981" name="Picture 9" descr="box_1">
              <a:extLst>
                <a:ext uri="{FF2B5EF4-FFF2-40B4-BE49-F238E27FC236}">
                  <a16:creationId xmlns:a16="http://schemas.microsoft.com/office/drawing/2014/main" id="{48A0F5ED-7170-4A14-9A2B-76F07B41D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82" name="Group 15">
              <a:extLst>
                <a:ext uri="{FF2B5EF4-FFF2-40B4-BE49-F238E27FC236}">
                  <a16:creationId xmlns:a16="http://schemas.microsoft.com/office/drawing/2014/main" id="{01D29065-9654-4F73-B316-48F7DC30C609}"/>
                </a:ext>
              </a:extLst>
            </p:cNvPr>
            <p:cNvGrpSpPr>
              <a:grpSpLocks/>
            </p:cNvGrpSpPr>
            <p:nvPr/>
          </p:nvGrpSpPr>
          <p:grpSpPr bwMode="auto">
            <a:xfrm>
              <a:off x="2898" y="1536"/>
              <a:ext cx="907" cy="945"/>
              <a:chOff x="2898" y="1536"/>
              <a:chExt cx="907" cy="945"/>
            </a:xfrm>
          </p:grpSpPr>
          <p:sp>
            <p:nvSpPr>
              <p:cNvPr id="39983" name="AutoShape 10">
                <a:extLst>
                  <a:ext uri="{FF2B5EF4-FFF2-40B4-BE49-F238E27FC236}">
                    <a16:creationId xmlns:a16="http://schemas.microsoft.com/office/drawing/2014/main" id="{56C43499-6B0D-4E9C-A76B-D19ED393065E}"/>
                  </a:ext>
                </a:extLst>
              </p:cNvPr>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4" name="Rectangle 21">
                <a:extLst>
                  <a:ext uri="{FF2B5EF4-FFF2-40B4-BE49-F238E27FC236}">
                    <a16:creationId xmlns:a16="http://schemas.microsoft.com/office/drawing/2014/main" id="{3763FD1B-B6C2-49BD-8279-1984CAFFC457}"/>
                  </a:ext>
                </a:extLst>
              </p:cNvPr>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p>
            </p:txBody>
          </p:sp>
        </p:grpSp>
      </p:grpSp>
      <p:grpSp>
        <p:nvGrpSpPr>
          <p:cNvPr id="39941" name="Group 18">
            <a:extLst>
              <a:ext uri="{FF2B5EF4-FFF2-40B4-BE49-F238E27FC236}">
                <a16:creationId xmlns:a16="http://schemas.microsoft.com/office/drawing/2014/main" id="{E83A1E47-23EC-42B5-A3A1-0B4DA394E488}"/>
              </a:ext>
            </a:extLst>
          </p:cNvPr>
          <p:cNvGrpSpPr>
            <a:grpSpLocks/>
          </p:cNvGrpSpPr>
          <p:nvPr/>
        </p:nvGrpSpPr>
        <p:grpSpPr bwMode="auto">
          <a:xfrm>
            <a:off x="1524000" y="3848100"/>
            <a:ext cx="1466850" cy="1500188"/>
            <a:chOff x="1944" y="2511"/>
            <a:chExt cx="924" cy="945"/>
          </a:xfrm>
        </p:grpSpPr>
        <p:pic>
          <p:nvPicPr>
            <p:cNvPr id="39977" name="Picture 3" descr="box_1">
              <a:extLst>
                <a:ext uri="{FF2B5EF4-FFF2-40B4-BE49-F238E27FC236}">
                  <a16:creationId xmlns:a16="http://schemas.microsoft.com/office/drawing/2014/main" id="{452AA6BD-7553-41E9-A8DC-E304C37ED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8" name="Group 20">
              <a:extLst>
                <a:ext uri="{FF2B5EF4-FFF2-40B4-BE49-F238E27FC236}">
                  <a16:creationId xmlns:a16="http://schemas.microsoft.com/office/drawing/2014/main" id="{7A724852-4B5D-484E-A9F9-3423FD4AF516}"/>
                </a:ext>
              </a:extLst>
            </p:cNvPr>
            <p:cNvGrpSpPr>
              <a:grpSpLocks/>
            </p:cNvGrpSpPr>
            <p:nvPr/>
          </p:nvGrpSpPr>
          <p:grpSpPr bwMode="auto">
            <a:xfrm>
              <a:off x="1944" y="2511"/>
              <a:ext cx="917" cy="945"/>
              <a:chOff x="1944" y="2511"/>
              <a:chExt cx="917" cy="945"/>
            </a:xfrm>
          </p:grpSpPr>
          <p:sp>
            <p:nvSpPr>
              <p:cNvPr id="39979" name="AutoShape 4">
                <a:extLst>
                  <a:ext uri="{FF2B5EF4-FFF2-40B4-BE49-F238E27FC236}">
                    <a16:creationId xmlns:a16="http://schemas.microsoft.com/office/drawing/2014/main" id="{5966E646-501B-4E7F-84F6-214E65254342}"/>
                  </a:ext>
                </a:extLst>
              </p:cNvPr>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0" name="Rectangle 22">
                <a:extLst>
                  <a:ext uri="{FF2B5EF4-FFF2-40B4-BE49-F238E27FC236}">
                    <a16:creationId xmlns:a16="http://schemas.microsoft.com/office/drawing/2014/main" id="{8A4BE5CF-778A-4A7B-9437-452FD16EB895}"/>
                  </a:ext>
                </a:extLst>
              </p:cNvPr>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39942" name="Group 23">
            <a:extLst>
              <a:ext uri="{FF2B5EF4-FFF2-40B4-BE49-F238E27FC236}">
                <a16:creationId xmlns:a16="http://schemas.microsoft.com/office/drawing/2014/main" id="{760DE229-92F0-4CBC-9F43-044E28837381}"/>
              </a:ext>
            </a:extLst>
          </p:cNvPr>
          <p:cNvGrpSpPr>
            <a:grpSpLocks/>
          </p:cNvGrpSpPr>
          <p:nvPr/>
        </p:nvGrpSpPr>
        <p:grpSpPr bwMode="auto">
          <a:xfrm>
            <a:off x="3000375" y="3848100"/>
            <a:ext cx="1631950" cy="1500188"/>
            <a:chOff x="2850" y="2511"/>
            <a:chExt cx="1028" cy="945"/>
          </a:xfrm>
        </p:grpSpPr>
        <p:pic>
          <p:nvPicPr>
            <p:cNvPr id="39973" name="Picture 7" descr="box_1">
              <a:extLst>
                <a:ext uri="{FF2B5EF4-FFF2-40B4-BE49-F238E27FC236}">
                  <a16:creationId xmlns:a16="http://schemas.microsoft.com/office/drawing/2014/main" id="{FE576DF3-5D41-4C57-9E09-ED1FC0A69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4" name="Group 25">
              <a:extLst>
                <a:ext uri="{FF2B5EF4-FFF2-40B4-BE49-F238E27FC236}">
                  <a16:creationId xmlns:a16="http://schemas.microsoft.com/office/drawing/2014/main" id="{A18E02B4-9BD5-4921-80A1-E30B63EE8BFD}"/>
                </a:ext>
              </a:extLst>
            </p:cNvPr>
            <p:cNvGrpSpPr>
              <a:grpSpLocks/>
            </p:cNvGrpSpPr>
            <p:nvPr/>
          </p:nvGrpSpPr>
          <p:grpSpPr bwMode="auto">
            <a:xfrm>
              <a:off x="2850" y="2511"/>
              <a:ext cx="1028" cy="945"/>
              <a:chOff x="2850" y="2511"/>
              <a:chExt cx="1028" cy="945"/>
            </a:xfrm>
          </p:grpSpPr>
          <p:sp>
            <p:nvSpPr>
              <p:cNvPr id="39975" name="AutoShape 8">
                <a:extLst>
                  <a:ext uri="{FF2B5EF4-FFF2-40B4-BE49-F238E27FC236}">
                    <a16:creationId xmlns:a16="http://schemas.microsoft.com/office/drawing/2014/main" id="{44E6D811-A90B-4817-AD49-EA5C3E65F9A1}"/>
                  </a:ext>
                </a:extLst>
              </p:cNvPr>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76" name="Rectangle 23">
                <a:extLst>
                  <a:ext uri="{FF2B5EF4-FFF2-40B4-BE49-F238E27FC236}">
                    <a16:creationId xmlns:a16="http://schemas.microsoft.com/office/drawing/2014/main" id="{8FA36F50-FF33-4436-A980-26F8D43A60BE}"/>
                  </a:ext>
                </a:extLst>
              </p:cNvPr>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9943" name="Text Box 28">
            <a:extLst>
              <a:ext uri="{FF2B5EF4-FFF2-40B4-BE49-F238E27FC236}">
                <a16:creationId xmlns:a16="http://schemas.microsoft.com/office/drawing/2014/main" id="{D776B316-4904-4BB0-A964-1562DAF19A25}"/>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sp>
        <p:nvSpPr>
          <p:cNvPr id="98333" name="Oval 29">
            <a:extLst>
              <a:ext uri="{FF2B5EF4-FFF2-40B4-BE49-F238E27FC236}">
                <a16:creationId xmlns:a16="http://schemas.microsoft.com/office/drawing/2014/main" id="{EBCE58AE-AA14-4123-B586-972CD4F163D9}"/>
              </a:ext>
            </a:extLst>
          </p:cNvPr>
          <p:cNvSpPr>
            <a:spLocks noChangeArrowheads="1"/>
          </p:cNvSpPr>
          <p:nvPr/>
        </p:nvSpPr>
        <p:spPr bwMode="auto">
          <a:xfrm>
            <a:off x="1692275" y="5878513"/>
            <a:ext cx="144463"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4" name="Oval 30">
            <a:extLst>
              <a:ext uri="{FF2B5EF4-FFF2-40B4-BE49-F238E27FC236}">
                <a16:creationId xmlns:a16="http://schemas.microsoft.com/office/drawing/2014/main" id="{44199C85-17B7-4EC0-A42C-DB0A89CA0EB2}"/>
              </a:ext>
            </a:extLst>
          </p:cNvPr>
          <p:cNvSpPr>
            <a:spLocks noChangeArrowheads="1"/>
          </p:cNvSpPr>
          <p:nvPr/>
        </p:nvSpPr>
        <p:spPr bwMode="auto">
          <a:xfrm>
            <a:off x="2162175" y="5878513"/>
            <a:ext cx="144463"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5" name="Oval 31">
            <a:extLst>
              <a:ext uri="{FF2B5EF4-FFF2-40B4-BE49-F238E27FC236}">
                <a16:creationId xmlns:a16="http://schemas.microsoft.com/office/drawing/2014/main" id="{4531B1E4-05EF-4D81-A446-13A1D4CB7A10}"/>
              </a:ext>
            </a:extLst>
          </p:cNvPr>
          <p:cNvSpPr>
            <a:spLocks noChangeArrowheads="1"/>
          </p:cNvSpPr>
          <p:nvPr/>
        </p:nvSpPr>
        <p:spPr bwMode="auto">
          <a:xfrm>
            <a:off x="2633663" y="5878513"/>
            <a:ext cx="144462"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6" name="Oval 32">
            <a:extLst>
              <a:ext uri="{FF2B5EF4-FFF2-40B4-BE49-F238E27FC236}">
                <a16:creationId xmlns:a16="http://schemas.microsoft.com/office/drawing/2014/main" id="{18D3C6C7-7503-4F36-8B5E-125BCB1B65D2}"/>
              </a:ext>
            </a:extLst>
          </p:cNvPr>
          <p:cNvSpPr>
            <a:spLocks noChangeArrowheads="1"/>
          </p:cNvSpPr>
          <p:nvPr/>
        </p:nvSpPr>
        <p:spPr bwMode="auto">
          <a:xfrm>
            <a:off x="3105150" y="5878513"/>
            <a:ext cx="144463"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9948" name="Group 8">
            <a:extLst>
              <a:ext uri="{FF2B5EF4-FFF2-40B4-BE49-F238E27FC236}">
                <a16:creationId xmlns:a16="http://schemas.microsoft.com/office/drawing/2014/main" id="{E6DB1DF5-487C-4217-8499-6364F8C0550C}"/>
              </a:ext>
            </a:extLst>
          </p:cNvPr>
          <p:cNvGrpSpPr>
            <a:grpSpLocks/>
          </p:cNvGrpSpPr>
          <p:nvPr/>
        </p:nvGrpSpPr>
        <p:grpSpPr bwMode="auto">
          <a:xfrm>
            <a:off x="4576763" y="3848100"/>
            <a:ext cx="1466850" cy="1500188"/>
            <a:chOff x="1944" y="1536"/>
            <a:chExt cx="924" cy="945"/>
          </a:xfrm>
        </p:grpSpPr>
        <p:pic>
          <p:nvPicPr>
            <p:cNvPr id="39969" name="Picture 5" descr="box_1">
              <a:extLst>
                <a:ext uri="{FF2B5EF4-FFF2-40B4-BE49-F238E27FC236}">
                  <a16:creationId xmlns:a16="http://schemas.microsoft.com/office/drawing/2014/main" id="{2BD346E5-309F-4A65-8E0D-3F285490B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0" name="Group 10">
              <a:extLst>
                <a:ext uri="{FF2B5EF4-FFF2-40B4-BE49-F238E27FC236}">
                  <a16:creationId xmlns:a16="http://schemas.microsoft.com/office/drawing/2014/main" id="{BC4F858D-1B54-40AA-9C36-57B85C781ED2}"/>
                </a:ext>
              </a:extLst>
            </p:cNvPr>
            <p:cNvGrpSpPr>
              <a:grpSpLocks/>
            </p:cNvGrpSpPr>
            <p:nvPr/>
          </p:nvGrpSpPr>
          <p:grpSpPr bwMode="auto">
            <a:xfrm>
              <a:off x="1944" y="1536"/>
              <a:ext cx="917" cy="945"/>
              <a:chOff x="1944" y="1536"/>
              <a:chExt cx="917" cy="945"/>
            </a:xfrm>
          </p:grpSpPr>
          <p:sp>
            <p:nvSpPr>
              <p:cNvPr id="39971" name="AutoShape 6">
                <a:extLst>
                  <a:ext uri="{FF2B5EF4-FFF2-40B4-BE49-F238E27FC236}">
                    <a16:creationId xmlns:a16="http://schemas.microsoft.com/office/drawing/2014/main" id="{21B4E787-DCF5-4533-84C3-22A675F7B9AE}"/>
                  </a:ext>
                </a:extLst>
              </p:cNvPr>
              <p:cNvSpPr>
                <a:spLocks noChangeArrowheads="1"/>
              </p:cNvSpPr>
              <p:nvPr/>
            </p:nvSpPr>
            <p:spPr bwMode="gray">
              <a:xfrm>
                <a:off x="1944" y="1536"/>
                <a:ext cx="917" cy="945"/>
              </a:xfrm>
              <a:prstGeom prst="roundRect">
                <a:avLst>
                  <a:gd name="adj" fmla="val 9991"/>
                </a:avLst>
              </a:prstGeom>
              <a:solidFill>
                <a:srgbClr val="FFC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72" name="Rectangle 20">
                <a:extLst>
                  <a:ext uri="{FF2B5EF4-FFF2-40B4-BE49-F238E27FC236}">
                    <a16:creationId xmlns:a16="http://schemas.microsoft.com/office/drawing/2014/main" id="{7E925D4A-915E-4686-8BE4-1AFA0936FC10}"/>
                  </a:ext>
                </a:extLst>
              </p:cNvPr>
              <p:cNvSpPr>
                <a:spLocks noChangeArrowheads="1"/>
              </p:cNvSpPr>
              <p:nvPr/>
            </p:nvSpPr>
            <p:spPr bwMode="auto">
              <a:xfrm>
                <a:off x="1991" y="1833"/>
                <a:ext cx="84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声事件检测</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Acoustic Event</a:t>
                </a:r>
              </a:p>
              <a:p>
                <a:pPr algn="ctr">
                  <a:spcBef>
                    <a:spcPct val="0"/>
                  </a:spcBef>
                  <a:buFontTx/>
                  <a:buNone/>
                </a:pPr>
                <a:r>
                  <a:rPr lang="en-US" altLang="zh-CN" sz="1200">
                    <a:latin typeface="黑体" panose="02010609060101010101" pitchFamily="49" charset="-122"/>
                    <a:ea typeface="黑体" panose="02010609060101010101" pitchFamily="49" charset="-122"/>
                  </a:rPr>
                  <a:t> Detection</a:t>
                </a:r>
                <a:endParaRPr lang="zh-CN" altLang="en-US" sz="1200">
                  <a:latin typeface="黑体" panose="02010609060101010101" pitchFamily="49" charset="-122"/>
                  <a:ea typeface="黑体" panose="02010609060101010101" pitchFamily="49" charset="-122"/>
                </a:endParaRPr>
              </a:p>
            </p:txBody>
          </p:sp>
        </p:grpSp>
      </p:grpSp>
      <p:grpSp>
        <p:nvGrpSpPr>
          <p:cNvPr id="39949" name="Group 8">
            <a:extLst>
              <a:ext uri="{FF2B5EF4-FFF2-40B4-BE49-F238E27FC236}">
                <a16:creationId xmlns:a16="http://schemas.microsoft.com/office/drawing/2014/main" id="{1132A431-968A-4195-9740-889CFFF0FD0E}"/>
              </a:ext>
            </a:extLst>
          </p:cNvPr>
          <p:cNvGrpSpPr>
            <a:grpSpLocks/>
          </p:cNvGrpSpPr>
          <p:nvPr/>
        </p:nvGrpSpPr>
        <p:grpSpPr bwMode="auto">
          <a:xfrm>
            <a:off x="4576763" y="2290763"/>
            <a:ext cx="1466850" cy="1500187"/>
            <a:chOff x="1944" y="1536"/>
            <a:chExt cx="924" cy="945"/>
          </a:xfrm>
        </p:grpSpPr>
        <p:pic>
          <p:nvPicPr>
            <p:cNvPr id="39965" name="Picture 5" descr="box_1">
              <a:extLst>
                <a:ext uri="{FF2B5EF4-FFF2-40B4-BE49-F238E27FC236}">
                  <a16:creationId xmlns:a16="http://schemas.microsoft.com/office/drawing/2014/main" id="{6E49E951-7E1C-491E-B82D-77AFD592D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66" name="Group 10">
              <a:extLst>
                <a:ext uri="{FF2B5EF4-FFF2-40B4-BE49-F238E27FC236}">
                  <a16:creationId xmlns:a16="http://schemas.microsoft.com/office/drawing/2014/main" id="{08CDBFB2-B892-48DA-9CD5-36495051D614}"/>
                </a:ext>
              </a:extLst>
            </p:cNvPr>
            <p:cNvGrpSpPr>
              <a:grpSpLocks/>
            </p:cNvGrpSpPr>
            <p:nvPr/>
          </p:nvGrpSpPr>
          <p:grpSpPr bwMode="auto">
            <a:xfrm>
              <a:off x="1944" y="1536"/>
              <a:ext cx="917" cy="945"/>
              <a:chOff x="1944" y="1536"/>
              <a:chExt cx="917" cy="945"/>
            </a:xfrm>
          </p:grpSpPr>
          <p:sp>
            <p:nvSpPr>
              <p:cNvPr id="39967" name="AutoShape 6">
                <a:extLst>
                  <a:ext uri="{FF2B5EF4-FFF2-40B4-BE49-F238E27FC236}">
                    <a16:creationId xmlns:a16="http://schemas.microsoft.com/office/drawing/2014/main" id="{F1685A72-0BEA-4548-B1AB-3497F47B480D}"/>
                  </a:ext>
                </a:extLst>
              </p:cNvPr>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8" name="Rectangle 20">
                <a:extLst>
                  <a:ext uri="{FF2B5EF4-FFF2-40B4-BE49-F238E27FC236}">
                    <a16:creationId xmlns:a16="http://schemas.microsoft.com/office/drawing/2014/main" id="{147A20ED-9B12-42C2-A82B-D8D1A92E5D15}"/>
                  </a:ext>
                </a:extLst>
              </p:cNvPr>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grpSp>
        <p:nvGrpSpPr>
          <p:cNvPr id="39950" name="Group 8">
            <a:extLst>
              <a:ext uri="{FF2B5EF4-FFF2-40B4-BE49-F238E27FC236}">
                <a16:creationId xmlns:a16="http://schemas.microsoft.com/office/drawing/2014/main" id="{EEECB5B5-4083-44A7-804C-958C5C850481}"/>
              </a:ext>
            </a:extLst>
          </p:cNvPr>
          <p:cNvGrpSpPr>
            <a:grpSpLocks/>
          </p:cNvGrpSpPr>
          <p:nvPr/>
        </p:nvGrpSpPr>
        <p:grpSpPr bwMode="auto">
          <a:xfrm>
            <a:off x="6103938" y="2290763"/>
            <a:ext cx="1492250" cy="1500187"/>
            <a:chOff x="1943" y="1536"/>
            <a:chExt cx="940" cy="945"/>
          </a:xfrm>
        </p:grpSpPr>
        <p:pic>
          <p:nvPicPr>
            <p:cNvPr id="39961" name="Picture 5" descr="box_1">
              <a:extLst>
                <a:ext uri="{FF2B5EF4-FFF2-40B4-BE49-F238E27FC236}">
                  <a16:creationId xmlns:a16="http://schemas.microsoft.com/office/drawing/2014/main" id="{B4BD00FA-089C-4928-9D97-E435CDB61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62" name="Group 10">
              <a:extLst>
                <a:ext uri="{FF2B5EF4-FFF2-40B4-BE49-F238E27FC236}">
                  <a16:creationId xmlns:a16="http://schemas.microsoft.com/office/drawing/2014/main" id="{F8ACFFB9-05D6-459E-863F-59B528A5BB81}"/>
                </a:ext>
              </a:extLst>
            </p:cNvPr>
            <p:cNvGrpSpPr>
              <a:grpSpLocks/>
            </p:cNvGrpSpPr>
            <p:nvPr/>
          </p:nvGrpSpPr>
          <p:grpSpPr bwMode="auto">
            <a:xfrm>
              <a:off x="1943" y="1536"/>
              <a:ext cx="940" cy="945"/>
              <a:chOff x="1943" y="1536"/>
              <a:chExt cx="940" cy="945"/>
            </a:xfrm>
          </p:grpSpPr>
          <p:sp>
            <p:nvSpPr>
              <p:cNvPr id="39963" name="AutoShape 6">
                <a:extLst>
                  <a:ext uri="{FF2B5EF4-FFF2-40B4-BE49-F238E27FC236}">
                    <a16:creationId xmlns:a16="http://schemas.microsoft.com/office/drawing/2014/main" id="{8AEC2BA8-261B-4D9E-BB48-0B9E4C2C6DE5}"/>
                  </a:ext>
                </a:extLst>
              </p:cNvPr>
              <p:cNvSpPr>
                <a:spLocks noChangeArrowheads="1"/>
              </p:cNvSpPr>
              <p:nvPr/>
            </p:nvSpPr>
            <p:spPr bwMode="gray">
              <a:xfrm>
                <a:off x="1944" y="1536"/>
                <a:ext cx="917" cy="945"/>
              </a:xfrm>
              <a:prstGeom prst="roundRect">
                <a:avLst>
                  <a:gd name="adj" fmla="val 9991"/>
                </a:avLst>
              </a:prstGeom>
              <a:solidFill>
                <a:srgbClr val="92D05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4" name="Rectangle 20">
                <a:extLst>
                  <a:ext uri="{FF2B5EF4-FFF2-40B4-BE49-F238E27FC236}">
                    <a16:creationId xmlns:a16="http://schemas.microsoft.com/office/drawing/2014/main" id="{E7BC93CB-B9BF-46AC-98BC-21695772A0C6}"/>
                  </a:ext>
                </a:extLst>
              </p:cNvPr>
              <p:cNvSpPr>
                <a:spLocks noChangeArrowheads="1"/>
              </p:cNvSpPr>
              <p:nvPr/>
            </p:nvSpPr>
            <p:spPr bwMode="auto">
              <a:xfrm>
                <a:off x="1943" y="1833"/>
                <a:ext cx="94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环境声识别</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Environment Sound</a:t>
                </a:r>
              </a:p>
              <a:p>
                <a:pPr algn="ctr">
                  <a:spcBef>
                    <a:spcPct val="0"/>
                  </a:spcBef>
                  <a:buFontTx/>
                  <a:buNone/>
                </a:pPr>
                <a:r>
                  <a:rPr lang="en-US" altLang="zh-CN" sz="1200">
                    <a:latin typeface="黑体" panose="02010609060101010101" pitchFamily="49" charset="-122"/>
                    <a:ea typeface="黑体" panose="02010609060101010101" pitchFamily="49" charset="-122"/>
                  </a:rPr>
                  <a:t> Recognition</a:t>
                </a:r>
                <a:endParaRPr lang="zh-CN" altLang="en-US" sz="1200">
                  <a:latin typeface="黑体" panose="02010609060101010101" pitchFamily="49" charset="-122"/>
                  <a:ea typeface="黑体" panose="02010609060101010101" pitchFamily="49" charset="-122"/>
                </a:endParaRPr>
              </a:p>
            </p:txBody>
          </p:sp>
        </p:grpSp>
      </p:grpSp>
      <p:grpSp>
        <p:nvGrpSpPr>
          <p:cNvPr id="48" name="Group 8">
            <a:extLst>
              <a:ext uri="{FF2B5EF4-FFF2-40B4-BE49-F238E27FC236}">
                <a16:creationId xmlns:a16="http://schemas.microsoft.com/office/drawing/2014/main" id="{3C8F02EB-203C-4D41-9600-EEF458D42DAE}"/>
              </a:ext>
            </a:extLst>
          </p:cNvPr>
          <p:cNvGrpSpPr>
            <a:grpSpLocks/>
          </p:cNvGrpSpPr>
          <p:nvPr/>
        </p:nvGrpSpPr>
        <p:grpSpPr bwMode="auto">
          <a:xfrm>
            <a:off x="6119813" y="3848100"/>
            <a:ext cx="1466850" cy="1500188"/>
            <a:chOff x="1944" y="1536"/>
            <a:chExt cx="924" cy="945"/>
          </a:xfrm>
        </p:grpSpPr>
        <p:pic>
          <p:nvPicPr>
            <p:cNvPr id="39957" name="Picture 5" descr="box_1">
              <a:extLst>
                <a:ext uri="{FF2B5EF4-FFF2-40B4-BE49-F238E27FC236}">
                  <a16:creationId xmlns:a16="http://schemas.microsoft.com/office/drawing/2014/main" id="{58955C6B-3B7D-47B7-ADF0-B16B58FC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58" name="Group 10">
              <a:extLst>
                <a:ext uri="{FF2B5EF4-FFF2-40B4-BE49-F238E27FC236}">
                  <a16:creationId xmlns:a16="http://schemas.microsoft.com/office/drawing/2014/main" id="{468521EF-B375-4A22-9735-F6881E68F903}"/>
                </a:ext>
              </a:extLst>
            </p:cNvPr>
            <p:cNvGrpSpPr>
              <a:grpSpLocks/>
            </p:cNvGrpSpPr>
            <p:nvPr/>
          </p:nvGrpSpPr>
          <p:grpSpPr bwMode="auto">
            <a:xfrm>
              <a:off x="1944" y="1536"/>
              <a:ext cx="917" cy="945"/>
              <a:chOff x="1944" y="1536"/>
              <a:chExt cx="917" cy="945"/>
            </a:xfrm>
          </p:grpSpPr>
          <p:sp>
            <p:nvSpPr>
              <p:cNvPr id="39959" name="AutoShape 6">
                <a:extLst>
                  <a:ext uri="{FF2B5EF4-FFF2-40B4-BE49-F238E27FC236}">
                    <a16:creationId xmlns:a16="http://schemas.microsoft.com/office/drawing/2014/main" id="{3FE76A5B-013B-4C11-878B-00B337D68339}"/>
                  </a:ext>
                </a:extLst>
              </p:cNvPr>
              <p:cNvSpPr>
                <a:spLocks noChangeArrowheads="1"/>
              </p:cNvSpPr>
              <p:nvPr/>
            </p:nvSpPr>
            <p:spPr bwMode="gray">
              <a:xfrm>
                <a:off x="1944" y="1536"/>
                <a:ext cx="917" cy="945"/>
              </a:xfrm>
              <a:prstGeom prst="roundRect">
                <a:avLst>
                  <a:gd name="adj" fmla="val 9991"/>
                </a:avLst>
              </a:prstGeom>
              <a:solidFill>
                <a:srgbClr val="7030A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0" name="Rectangle 20">
                <a:extLst>
                  <a:ext uri="{FF2B5EF4-FFF2-40B4-BE49-F238E27FC236}">
                    <a16:creationId xmlns:a16="http://schemas.microsoft.com/office/drawing/2014/main" id="{672A0F46-20B8-4895-A58C-500EDD54F718}"/>
                  </a:ext>
                </a:extLst>
              </p:cNvPr>
              <p:cNvSpPr>
                <a:spLocks noChangeArrowheads="1"/>
              </p:cNvSpPr>
              <p:nvPr/>
            </p:nvSpPr>
            <p:spPr bwMode="auto">
              <a:xfrm>
                <a:off x="1994" y="1833"/>
                <a:ext cx="843"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副语言识别</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 Paralinguistic</a:t>
                </a:r>
              </a:p>
              <a:p>
                <a:pPr algn="ctr">
                  <a:spcBef>
                    <a:spcPct val="0"/>
                  </a:spcBef>
                  <a:buFontTx/>
                  <a:buNone/>
                </a:pPr>
                <a:r>
                  <a:rPr lang="en-US" altLang="zh-CN" sz="1200">
                    <a:latin typeface="黑体" panose="02010609060101010101" pitchFamily="49" charset="-122"/>
                    <a:ea typeface="黑体" panose="02010609060101010101" pitchFamily="49" charset="-122"/>
                  </a:rPr>
                  <a:t> Information </a:t>
                </a:r>
              </a:p>
              <a:p>
                <a:pPr algn="ctr">
                  <a:spcBef>
                    <a:spcPct val="0"/>
                  </a:spcBef>
                  <a:buFontTx/>
                  <a:buNone/>
                </a:pPr>
                <a:r>
                  <a:rPr lang="en-US" altLang="zh-CN" sz="1200">
                    <a:latin typeface="黑体" panose="02010609060101010101" pitchFamily="49" charset="-122"/>
                    <a:ea typeface="黑体" panose="02010609060101010101" pitchFamily="49" charset="-122"/>
                  </a:rPr>
                  <a:t> Recognition</a:t>
                </a:r>
                <a:endParaRPr lang="zh-CN" altLang="en-US" sz="1200">
                  <a:latin typeface="黑体" panose="02010609060101010101" pitchFamily="49" charset="-122"/>
                  <a:ea typeface="黑体" panose="02010609060101010101" pitchFamily="49" charset="-122"/>
                </a:endParaRPr>
              </a:p>
            </p:txBody>
          </p:sp>
        </p:grpSp>
      </p:grpSp>
      <p:sp>
        <p:nvSpPr>
          <p:cNvPr id="53" name="Oval 32">
            <a:extLst>
              <a:ext uri="{FF2B5EF4-FFF2-40B4-BE49-F238E27FC236}">
                <a16:creationId xmlns:a16="http://schemas.microsoft.com/office/drawing/2014/main" id="{FB2CE588-1945-48D9-9CBD-3389C0B337B5}"/>
              </a:ext>
            </a:extLst>
          </p:cNvPr>
          <p:cNvSpPr>
            <a:spLocks noChangeArrowheads="1"/>
          </p:cNvSpPr>
          <p:nvPr/>
        </p:nvSpPr>
        <p:spPr bwMode="auto">
          <a:xfrm>
            <a:off x="3575050" y="5878513"/>
            <a:ext cx="144463"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 name="Oval 32">
            <a:extLst>
              <a:ext uri="{FF2B5EF4-FFF2-40B4-BE49-F238E27FC236}">
                <a16:creationId xmlns:a16="http://schemas.microsoft.com/office/drawing/2014/main" id="{32D6AD2E-A053-49C8-950F-92E1192557E4}"/>
              </a:ext>
            </a:extLst>
          </p:cNvPr>
          <p:cNvSpPr>
            <a:spLocks noChangeArrowheads="1"/>
          </p:cNvSpPr>
          <p:nvPr/>
        </p:nvSpPr>
        <p:spPr bwMode="auto">
          <a:xfrm>
            <a:off x="4046538" y="5878513"/>
            <a:ext cx="144462"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5" name="矩形 54">
            <a:extLst>
              <a:ext uri="{FF2B5EF4-FFF2-40B4-BE49-F238E27FC236}">
                <a16:creationId xmlns:a16="http://schemas.microsoft.com/office/drawing/2014/main" id="{D35C64B3-20D9-4802-A18C-9521A72F2A57}"/>
              </a:ext>
            </a:extLst>
          </p:cNvPr>
          <p:cNvSpPr>
            <a:spLocks noChangeArrowheads="1"/>
          </p:cNvSpPr>
          <p:nvPr/>
        </p:nvSpPr>
        <p:spPr bwMode="auto">
          <a:xfrm>
            <a:off x="1476375" y="2060575"/>
            <a:ext cx="1562100" cy="3455988"/>
          </a:xfrm>
          <a:prstGeom prst="rect">
            <a:avLst/>
          </a:prstGeom>
          <a:noFill/>
          <a:ln w="254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 name="右箭头 55">
            <a:extLst>
              <a:ext uri="{FF2B5EF4-FFF2-40B4-BE49-F238E27FC236}">
                <a16:creationId xmlns:a16="http://schemas.microsoft.com/office/drawing/2014/main" id="{66F67F82-0F79-4348-B53C-1B7C5B859288}"/>
              </a:ext>
            </a:extLst>
          </p:cNvPr>
          <p:cNvSpPr>
            <a:spLocks noChangeArrowheads="1"/>
          </p:cNvSpPr>
          <p:nvPr/>
        </p:nvSpPr>
        <p:spPr bwMode="auto">
          <a:xfrm>
            <a:off x="779463" y="2654300"/>
            <a:ext cx="647700" cy="215900"/>
          </a:xfrm>
          <a:prstGeom prst="rightArrow">
            <a:avLst>
              <a:gd name="adj1" fmla="val 50000"/>
              <a:gd name="adj2" fmla="val 50000"/>
            </a:avLst>
          </a:prstGeom>
          <a:solidFill>
            <a:srgbClr val="FF000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 name="文本框 56">
            <a:extLst>
              <a:ext uri="{FF2B5EF4-FFF2-40B4-BE49-F238E27FC236}">
                <a16:creationId xmlns:a16="http://schemas.microsoft.com/office/drawing/2014/main" id="{C7082826-5407-4AE2-AEF7-F2EE0669FF4C}"/>
              </a:ext>
            </a:extLst>
          </p:cNvPr>
          <p:cNvSpPr txBox="1">
            <a:spLocks noChangeArrowheads="1"/>
          </p:cNvSpPr>
          <p:nvPr/>
        </p:nvSpPr>
        <p:spPr bwMode="auto">
          <a:xfrm>
            <a:off x="57150" y="2289175"/>
            <a:ext cx="1338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a:latin typeface="幼圆" panose="02010509060101010101" pitchFamily="49" charset="-122"/>
                <a:ea typeface="幼圆" panose="02010509060101010101" pitchFamily="49" charset="-122"/>
              </a:rPr>
              <a:t>本课程关注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8333"/>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200"/>
                                  </p:stCondLst>
                                  <p:childTnLst>
                                    <p:set>
                                      <p:cBhvr>
                                        <p:cTn id="14" dur="1" fill="hold">
                                          <p:stCondLst>
                                            <p:cond delay="0"/>
                                          </p:stCondLst>
                                        </p:cTn>
                                        <p:tgtEl>
                                          <p:spTgt spid="98334"/>
                                        </p:tgtEl>
                                        <p:attrNameLst>
                                          <p:attrName>style.visibility</p:attrName>
                                        </p:attrNameLst>
                                      </p:cBhvr>
                                      <p:to>
                                        <p:strVal val="visible"/>
                                      </p:to>
                                    </p:set>
                                  </p:childTnLst>
                                </p:cTn>
                              </p:par>
                            </p:childTnLst>
                          </p:cTn>
                        </p:par>
                        <p:par>
                          <p:cTn id="15" fill="hold" nodeType="afterGroup">
                            <p:stCondLst>
                              <p:cond delay="200"/>
                            </p:stCondLst>
                            <p:childTnLst>
                              <p:par>
                                <p:cTn id="16" presetID="1" presetClass="entr" presetSubtype="0" fill="hold" grpId="0" nodeType="afterEffect">
                                  <p:stCondLst>
                                    <p:cond delay="200"/>
                                  </p:stCondLst>
                                  <p:childTnLst>
                                    <p:set>
                                      <p:cBhvr>
                                        <p:cTn id="17" dur="1" fill="hold">
                                          <p:stCondLst>
                                            <p:cond delay="0"/>
                                          </p:stCondLst>
                                        </p:cTn>
                                        <p:tgtEl>
                                          <p:spTgt spid="98335"/>
                                        </p:tgtEl>
                                        <p:attrNameLst>
                                          <p:attrName>style.visibility</p:attrName>
                                        </p:attrNameLst>
                                      </p:cBhvr>
                                      <p:to>
                                        <p:strVal val="visible"/>
                                      </p:to>
                                    </p:set>
                                  </p:childTnLst>
                                </p:cTn>
                              </p:par>
                            </p:childTnLst>
                          </p:cTn>
                        </p:par>
                        <p:par>
                          <p:cTn id="18" fill="hold" nodeType="afterGroup">
                            <p:stCondLst>
                              <p:cond delay="400"/>
                            </p:stCondLst>
                            <p:childTnLst>
                              <p:par>
                                <p:cTn id="19" presetID="1" presetClass="entr" presetSubtype="0" fill="hold" grpId="0" nodeType="afterEffect">
                                  <p:stCondLst>
                                    <p:cond delay="200"/>
                                  </p:stCondLst>
                                  <p:childTnLst>
                                    <p:set>
                                      <p:cBhvr>
                                        <p:cTn id="20" dur="1" fill="hold">
                                          <p:stCondLst>
                                            <p:cond delay="0"/>
                                          </p:stCondLst>
                                        </p:cTn>
                                        <p:tgtEl>
                                          <p:spTgt spid="98336"/>
                                        </p:tgtEl>
                                        <p:attrNameLst>
                                          <p:attrName>style.visibility</p:attrName>
                                        </p:attrNameLst>
                                      </p:cBhvr>
                                      <p:to>
                                        <p:strVal val="visible"/>
                                      </p:to>
                                    </p:set>
                                  </p:childTnLst>
                                </p:cTn>
                              </p:par>
                            </p:childTnLst>
                          </p:cTn>
                        </p:par>
                        <p:par>
                          <p:cTn id="21" fill="hold" nodeType="afterGroup">
                            <p:stCondLst>
                              <p:cond delay="600"/>
                            </p:stCondLst>
                            <p:childTnLst>
                              <p:par>
                                <p:cTn id="22" presetID="1" presetClass="entr" presetSubtype="0" fill="hold" grpId="0" nodeType="afterEffect">
                                  <p:stCondLst>
                                    <p:cond delay="200"/>
                                  </p:stCondLst>
                                  <p:childTnLst>
                                    <p:set>
                                      <p:cBhvr>
                                        <p:cTn id="23" dur="1" fill="hold">
                                          <p:stCondLst>
                                            <p:cond delay="0"/>
                                          </p:stCondLst>
                                        </p:cTn>
                                        <p:tgtEl>
                                          <p:spTgt spid="53"/>
                                        </p:tgtEl>
                                        <p:attrNameLst>
                                          <p:attrName>style.visibility</p:attrName>
                                        </p:attrNameLst>
                                      </p:cBhvr>
                                      <p:to>
                                        <p:strVal val="visible"/>
                                      </p:to>
                                    </p:set>
                                  </p:childTnLst>
                                </p:cTn>
                              </p:par>
                            </p:childTnLst>
                          </p:cTn>
                        </p:par>
                        <p:par>
                          <p:cTn id="24" fill="hold" nodeType="afterGroup">
                            <p:stCondLst>
                              <p:cond delay="800"/>
                            </p:stCondLst>
                            <p:childTnLst>
                              <p:par>
                                <p:cTn id="25" presetID="1" presetClass="entr" presetSubtype="0" fill="hold" grpId="0" nodeType="afterEffect">
                                  <p:stCondLst>
                                    <p:cond delay="20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3" grpId="0" animBg="1"/>
      <p:bldP spid="98334" grpId="0" animBg="1"/>
      <p:bldP spid="98335" grpId="0" animBg="1"/>
      <p:bldP spid="98336" grpId="0" animBg="1"/>
      <p:bldP spid="53" grpId="0" animBg="1"/>
      <p:bldP spid="54" grpId="0" animBg="1"/>
      <p:bldP spid="55" grpId="0" animBg="1"/>
      <p:bldP spid="56" grpId="0" animBg="1"/>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직사각형 64">
            <a:extLst>
              <a:ext uri="{FF2B5EF4-FFF2-40B4-BE49-F238E27FC236}">
                <a16:creationId xmlns:a16="http://schemas.microsoft.com/office/drawing/2014/main" id="{A110F77F-EE2E-45CA-8FBF-DB9DBBE6D503}"/>
              </a:ext>
            </a:extLst>
          </p:cNvPr>
          <p:cNvSpPr>
            <a:spLocks noChangeArrowheads="1"/>
          </p:cNvSpPr>
          <p:nvPr/>
        </p:nvSpPr>
        <p:spPr bwMode="auto">
          <a:xfrm>
            <a:off x="468313" y="1989138"/>
            <a:ext cx="81359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Tx/>
              <a:buNone/>
            </a:pPr>
            <a:r>
              <a:rPr lang="zh-CN" altLang="en-US" sz="4000">
                <a:latin typeface="黑体" panose="02010609060101010101" pitchFamily="49" charset="-122"/>
                <a:ea typeface="黑体" panose="02010609060101010101" pitchFamily="49" charset="-122"/>
              </a:rPr>
              <a:t>            举 例：</a:t>
            </a:r>
            <a:endParaRPr lang="en-US" altLang="zh-CN" sz="4000">
              <a:latin typeface="黑体" panose="02010609060101010101" pitchFamily="49" charset="-122"/>
              <a:ea typeface="黑体" panose="02010609060101010101" pitchFamily="49" charset="-122"/>
            </a:endParaRPr>
          </a:p>
          <a:p>
            <a:pPr eaLnBrk="1" hangingPunct="1">
              <a:lnSpc>
                <a:spcPct val="150000"/>
              </a:lnSpc>
              <a:spcBef>
                <a:spcPct val="0"/>
              </a:spcBef>
              <a:spcAft>
                <a:spcPts val="600"/>
              </a:spcAft>
              <a:buFontTx/>
              <a:buNone/>
            </a:pPr>
            <a:r>
              <a:rPr lang="zh-CN" altLang="en-US" sz="3600">
                <a:solidFill>
                  <a:srgbClr val="FF0000"/>
                </a:solidFill>
                <a:latin typeface="黑体" panose="02010609060101010101" pitchFamily="49" charset="-122"/>
                <a:ea typeface="黑体" panose="02010609060101010101" pitchFamily="49" charset="-122"/>
              </a:rPr>
              <a:t> 语音识别技术</a:t>
            </a:r>
            <a:r>
              <a:rPr lang="zh-CN" altLang="en-US" sz="3600">
                <a:latin typeface="黑体" panose="02010609060101010101" pitchFamily="49" charset="-122"/>
                <a:ea typeface="黑体" panose="02010609060101010101" pitchFamily="49" charset="-122"/>
              </a:rPr>
              <a:t>的研究内容和发展轨迹</a:t>
            </a:r>
            <a:endParaRPr lang="en-US" altLang="ko-KR" sz="3600">
              <a:solidFill>
                <a:srgbClr val="C00000"/>
              </a:solidFill>
              <a:latin typeface="黑体" panose="02010609060101010101" pitchFamily="49" charset="-122"/>
              <a:ea typeface="黑体" panose="02010609060101010101" pitchFamily="49" charset="-122"/>
            </a:endParaRPr>
          </a:p>
        </p:txBody>
      </p:sp>
    </p:spTree>
    <p:custDataLst>
      <p:tags r:id="rId1"/>
    </p:custDataLst>
  </p:cSld>
  <p:clrMapOvr>
    <a:masterClrMapping/>
  </p:clrMapOvr>
  <p:transition spd="slow"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직사각형 64">
            <a:extLst>
              <a:ext uri="{FF2B5EF4-FFF2-40B4-BE49-F238E27FC236}">
                <a16:creationId xmlns:a16="http://schemas.microsoft.com/office/drawing/2014/main" id="{D5E835C2-290C-4DBE-BAE8-F980C04DA99B}"/>
              </a:ext>
            </a:extLst>
          </p:cNvPr>
          <p:cNvSpPr>
            <a:spLocks noChangeArrowheads="1"/>
          </p:cNvSpPr>
          <p:nvPr/>
        </p:nvSpPr>
        <p:spPr bwMode="auto">
          <a:xfrm>
            <a:off x="477838" y="1476375"/>
            <a:ext cx="7664450"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语音是语言的载体，是思维的依托，是人类有别于其它生物的重要标志，是智能的终极体现</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solidFill>
                  <a:srgbClr val="C00000"/>
                </a:solidFill>
                <a:latin typeface="黑体" panose="02010609060101010101" pitchFamily="49" charset="-122"/>
              </a:rPr>
              <a:t>语音识别技术</a:t>
            </a:r>
            <a:r>
              <a:rPr lang="zh-CN" altLang="en-US" sz="2400">
                <a:latin typeface="黑体" panose="02010609060101010101" pitchFamily="49" charset="-122"/>
              </a:rPr>
              <a:t>就是通过识别和理解过程，将语音装换成相应的书面信息，也就是让计算机听懂人说话</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语音交互技术（语音识别</a:t>
            </a:r>
            <a:r>
              <a:rPr lang="en-US" altLang="zh-CN" sz="2400">
                <a:latin typeface="黑体" panose="02010609060101010101" pitchFamily="49" charset="-122"/>
              </a:rPr>
              <a:t>+</a:t>
            </a:r>
            <a:r>
              <a:rPr lang="zh-CN" altLang="en-US" sz="2400">
                <a:latin typeface="黑体" panose="02010609060101010101" pitchFamily="49" charset="-122"/>
              </a:rPr>
              <a:t>语音合成）将引领人类进入</a:t>
            </a:r>
            <a:r>
              <a:rPr lang="zh-CN" altLang="en-US" sz="2400">
                <a:solidFill>
                  <a:srgbClr val="C00000"/>
                </a:solidFill>
                <a:latin typeface="黑体" panose="02010609060101010101" pitchFamily="49" charset="-122"/>
              </a:rPr>
              <a:t>下一个交互时代</a:t>
            </a:r>
            <a:endParaRPr lang="en-US" altLang="ko-KR" sz="2400">
              <a:solidFill>
                <a:srgbClr val="C00000"/>
              </a:solidFill>
              <a:latin typeface="黑体" panose="02010609060101010101" pitchFamily="49" charset="-122"/>
            </a:endParaRPr>
          </a:p>
        </p:txBody>
      </p:sp>
      <p:pic>
        <p:nvPicPr>
          <p:cNvPr id="43011" name="图片 1">
            <a:extLst>
              <a:ext uri="{FF2B5EF4-FFF2-40B4-BE49-F238E27FC236}">
                <a16:creationId xmlns:a16="http://schemas.microsoft.com/office/drawing/2014/main" id="{7C2C3993-D9CE-41EE-8F78-168F8D2AFD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5265738"/>
            <a:ext cx="2198688"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图片 2">
            <a:extLst>
              <a:ext uri="{FF2B5EF4-FFF2-40B4-BE49-F238E27FC236}">
                <a16:creationId xmlns:a16="http://schemas.microsoft.com/office/drawing/2014/main" id="{55FB85E4-3D68-4B67-B10C-5582765CF3C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11775" y="5138738"/>
            <a:ext cx="2227263"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标题 1">
            <a:extLst>
              <a:ext uri="{FF2B5EF4-FFF2-40B4-BE49-F238E27FC236}">
                <a16:creationId xmlns:a16="http://schemas.microsoft.com/office/drawing/2014/main" id="{F6E14C51-AB8D-4787-8C6B-E9759302AAA2}"/>
              </a:ext>
            </a:extLst>
          </p:cNvPr>
          <p:cNvSpPr>
            <a:spLocks noGrp="1" noChangeArrowheads="1"/>
          </p:cNvSpPr>
          <p:nvPr>
            <p:ph type="title"/>
          </p:nvPr>
        </p:nvSpPr>
        <p:spPr/>
        <p:txBody>
          <a:bodyPr/>
          <a:lstStyle/>
          <a:p>
            <a:r>
              <a:rPr lang="zh-CN" altLang="en-US"/>
              <a:t>语音识别技术</a:t>
            </a:r>
          </a:p>
        </p:txBody>
      </p:sp>
    </p:spTree>
    <p:custDataLst>
      <p:tags r:id="rId1"/>
    </p:custDataLst>
  </p:cSld>
  <p:clrMapOvr>
    <a:masterClrMapping/>
  </p:clrMapOvr>
  <p:transition spd="slow"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1313BFD6-ADA1-4A2D-9104-6FFC142B6AFA}"/>
              </a:ext>
            </a:extLst>
          </p:cNvPr>
          <p:cNvSpPr>
            <a:spLocks noGrp="1" noChangeArrowheads="1"/>
          </p:cNvSpPr>
          <p:nvPr>
            <p:ph type="title"/>
          </p:nvPr>
        </p:nvSpPr>
        <p:spPr/>
        <p:txBody>
          <a:bodyPr/>
          <a:lstStyle/>
          <a:p>
            <a:r>
              <a:rPr lang="zh-CN" altLang="en-US"/>
              <a:t>历史和现状</a:t>
            </a:r>
          </a:p>
        </p:txBody>
      </p:sp>
      <p:sp>
        <p:nvSpPr>
          <p:cNvPr id="45059" name="직사각형 64">
            <a:extLst>
              <a:ext uri="{FF2B5EF4-FFF2-40B4-BE49-F238E27FC236}">
                <a16:creationId xmlns:a16="http://schemas.microsoft.com/office/drawing/2014/main" id="{B3E01230-5C25-4F94-993C-8ECEB7DA17A8}"/>
              </a:ext>
            </a:extLst>
          </p:cNvPr>
          <p:cNvSpPr>
            <a:spLocks noChangeArrowheads="1"/>
          </p:cNvSpPr>
          <p:nvPr/>
        </p:nvSpPr>
        <p:spPr bwMode="auto">
          <a:xfrm>
            <a:off x="477838" y="1476375"/>
            <a:ext cx="76644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语音识别研究起步很早，</a:t>
            </a:r>
            <a:r>
              <a:rPr lang="zh-CN" altLang="en-US" sz="2400">
                <a:solidFill>
                  <a:srgbClr val="161628"/>
                </a:solidFill>
              </a:rPr>
              <a:t>1952年</a:t>
            </a:r>
            <a:r>
              <a:rPr lang="en-US" altLang="zh-CN" sz="2400">
                <a:solidFill>
                  <a:srgbClr val="161628"/>
                </a:solidFill>
              </a:rPr>
              <a:t>Bell</a:t>
            </a:r>
            <a:r>
              <a:rPr lang="zh-CN" altLang="en-US" sz="2400">
                <a:solidFill>
                  <a:srgbClr val="161628"/>
                </a:solidFill>
              </a:rPr>
              <a:t>实验室研制成功能识别十个英语数字的识别器</a:t>
            </a:r>
            <a:r>
              <a:rPr lang="en-US" altLang="zh-CN" sz="2400">
                <a:solidFill>
                  <a:srgbClr val="161628"/>
                </a:solidFill>
              </a:rPr>
              <a:t>Audry</a:t>
            </a:r>
            <a:r>
              <a:rPr lang="zh-CN" altLang="en-US" sz="2400">
                <a:solidFill>
                  <a:srgbClr val="161628"/>
                </a:solidFill>
              </a:rPr>
              <a:t>系统。</a:t>
            </a: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几十年来，取得了许多重要的研究成果。</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目前，正处于语音技术产品化的新浪潮之中。</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然而，其性能还远未达到理想的水平</a:t>
            </a:r>
            <a:endParaRPr lang="en-US" altLang="ko-KR" sz="2400">
              <a:latin typeface="黑体" panose="02010609060101010101" pitchFamily="49" charset="-122"/>
            </a:endParaRPr>
          </a:p>
        </p:txBody>
      </p:sp>
      <p:pic>
        <p:nvPicPr>
          <p:cNvPr id="45060" name="图片 3">
            <a:extLst>
              <a:ext uri="{FF2B5EF4-FFF2-40B4-BE49-F238E27FC236}">
                <a16:creationId xmlns:a16="http://schemas.microsoft.com/office/drawing/2014/main" id="{429D1993-3705-4564-9307-14CFCBF053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0738" y="4791075"/>
            <a:ext cx="2493962"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图片 4">
            <a:extLst>
              <a:ext uri="{FF2B5EF4-FFF2-40B4-BE49-F238E27FC236}">
                <a16:creationId xmlns:a16="http://schemas.microsoft.com/office/drawing/2014/main" id="{30F6D390-EC26-4FD2-BB02-F8ECF408FA3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03588" y="4791075"/>
            <a:ext cx="22479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5">
            <a:extLst>
              <a:ext uri="{FF2B5EF4-FFF2-40B4-BE49-F238E27FC236}">
                <a16:creationId xmlns:a16="http://schemas.microsoft.com/office/drawing/2014/main" id="{85D10FFD-44E0-473A-80D6-1C452FEF5E4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51488" y="4791075"/>
            <a:ext cx="25177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a:extLst>
              <a:ext uri="{FF2B5EF4-FFF2-40B4-BE49-F238E27FC236}">
                <a16:creationId xmlns:a16="http://schemas.microsoft.com/office/drawing/2014/main" id="{CB3F0BFD-5128-4AD7-A646-5BEE2AD0CF46}"/>
              </a:ext>
            </a:extLst>
          </p:cNvPr>
          <p:cNvSpPr>
            <a:spLocks noGrp="1" noChangeArrowheads="1"/>
          </p:cNvSpPr>
          <p:nvPr>
            <p:ph type="title"/>
          </p:nvPr>
        </p:nvSpPr>
        <p:spPr/>
        <p:txBody>
          <a:bodyPr/>
          <a:lstStyle/>
          <a:p>
            <a:r>
              <a:rPr lang="zh-CN" altLang="en-US"/>
              <a:t>语音识别技术的框架</a:t>
            </a:r>
          </a:p>
        </p:txBody>
      </p:sp>
      <p:grpSp>
        <p:nvGrpSpPr>
          <p:cNvPr id="47107" name="Group 36">
            <a:extLst>
              <a:ext uri="{FF2B5EF4-FFF2-40B4-BE49-F238E27FC236}">
                <a16:creationId xmlns:a16="http://schemas.microsoft.com/office/drawing/2014/main" id="{47721B21-41F3-4804-9C50-817CD43C7FA4}"/>
              </a:ext>
            </a:extLst>
          </p:cNvPr>
          <p:cNvGrpSpPr>
            <a:grpSpLocks/>
          </p:cNvGrpSpPr>
          <p:nvPr/>
        </p:nvGrpSpPr>
        <p:grpSpPr bwMode="auto">
          <a:xfrm>
            <a:off x="1065213" y="1485900"/>
            <a:ext cx="1339850" cy="1049338"/>
            <a:chOff x="1156" y="1797"/>
            <a:chExt cx="957" cy="1134"/>
          </a:xfrm>
        </p:grpSpPr>
        <p:sp>
          <p:nvSpPr>
            <p:cNvPr id="45" name="Sound">
              <a:extLst>
                <a:ext uri="{FF2B5EF4-FFF2-40B4-BE49-F238E27FC236}">
                  <a16:creationId xmlns:a16="http://schemas.microsoft.com/office/drawing/2014/main" id="{A13B57C7-9C1F-4D08-8077-72A240EB5B78}"/>
                </a:ext>
              </a:extLst>
            </p:cNvPr>
            <p:cNvSpPr>
              <a:spLocks noEditPoints="1" noChangeArrowheads="1"/>
            </p:cNvSpPr>
            <p:nvPr/>
          </p:nvSpPr>
          <p:spPr bwMode="auto">
            <a:xfrm>
              <a:off x="1247" y="1933"/>
              <a:ext cx="866" cy="921"/>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eaLnBrk="1" fontAlgn="auto" hangingPunct="1">
                <a:spcAft>
                  <a:spcPts val="0"/>
                </a:spcAft>
                <a:defRPr/>
              </a:pPr>
              <a:endParaRPr lang="zh-CN" altLang="en-US" kern="0">
                <a:solidFill>
                  <a:srgbClr val="000000"/>
                </a:solidFill>
              </a:endParaRPr>
            </a:p>
          </p:txBody>
        </p:sp>
        <p:sp>
          <p:nvSpPr>
            <p:cNvPr id="46" name="Rectangle 34">
              <a:extLst>
                <a:ext uri="{FF2B5EF4-FFF2-40B4-BE49-F238E27FC236}">
                  <a16:creationId xmlns:a16="http://schemas.microsoft.com/office/drawing/2014/main" id="{FE9BFA9B-598A-47BB-BDFC-944D6E8FEB9F}"/>
                </a:ext>
              </a:extLst>
            </p:cNvPr>
            <p:cNvSpPr>
              <a:spLocks noChangeArrowheads="1"/>
            </p:cNvSpPr>
            <p:nvPr/>
          </p:nvSpPr>
          <p:spPr bwMode="auto">
            <a:xfrm>
              <a:off x="1156" y="1797"/>
              <a:ext cx="590" cy="1134"/>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pic>
        <p:nvPicPr>
          <p:cNvPr id="47108" name="Picture 31" descr="j0302953">
            <a:extLst>
              <a:ext uri="{FF2B5EF4-FFF2-40B4-BE49-F238E27FC236}">
                <a16:creationId xmlns:a16="http://schemas.microsoft.com/office/drawing/2014/main" id="{04CBB02F-4502-44FC-800D-9D577CE99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25" y="1668463"/>
            <a:ext cx="5349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37">
            <a:extLst>
              <a:ext uri="{FF2B5EF4-FFF2-40B4-BE49-F238E27FC236}">
                <a16:creationId xmlns:a16="http://schemas.microsoft.com/office/drawing/2014/main" id="{CAE0C678-D3CC-4010-A4A2-66DDEE2352E5}"/>
              </a:ext>
            </a:extLst>
          </p:cNvPr>
          <p:cNvSpPr txBox="1">
            <a:spLocks noChangeArrowheads="1"/>
          </p:cNvSpPr>
          <p:nvPr/>
        </p:nvSpPr>
        <p:spPr bwMode="auto">
          <a:xfrm>
            <a:off x="3490913" y="1611313"/>
            <a:ext cx="1368425" cy="8651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sz="2400" kern="0">
                <a:solidFill>
                  <a:srgbClr val="000000"/>
                </a:solidFill>
              </a:rPr>
              <a:t>采集</a:t>
            </a:r>
          </a:p>
          <a:p>
            <a:pPr algn="ctr" eaLnBrk="1" fontAlgn="auto" hangingPunct="1">
              <a:spcAft>
                <a:spcPts val="0"/>
              </a:spcAft>
              <a:defRPr/>
            </a:pPr>
            <a:r>
              <a:rPr lang="zh-CN" altLang="en-US" sz="2400" kern="0">
                <a:solidFill>
                  <a:srgbClr val="000000"/>
                </a:solidFill>
              </a:rPr>
              <a:t>设备</a:t>
            </a:r>
            <a:endParaRPr lang="en-US" altLang="zh-CN" sz="2400" kern="0">
              <a:solidFill>
                <a:srgbClr val="000000"/>
              </a:solidFill>
            </a:endParaRPr>
          </a:p>
        </p:txBody>
      </p:sp>
      <p:sp>
        <p:nvSpPr>
          <p:cNvPr id="49" name="AutoShape 38">
            <a:extLst>
              <a:ext uri="{FF2B5EF4-FFF2-40B4-BE49-F238E27FC236}">
                <a16:creationId xmlns:a16="http://schemas.microsoft.com/office/drawing/2014/main" id="{EA36C282-E0EE-4612-9A2E-3559754DEA23}"/>
              </a:ext>
            </a:extLst>
          </p:cNvPr>
          <p:cNvSpPr>
            <a:spLocks noChangeArrowheads="1"/>
          </p:cNvSpPr>
          <p:nvPr/>
        </p:nvSpPr>
        <p:spPr bwMode="auto">
          <a:xfrm>
            <a:off x="2700338" y="1897063"/>
            <a:ext cx="576262" cy="288925"/>
          </a:xfrm>
          <a:prstGeom prst="rightArrow">
            <a:avLst>
              <a:gd name="adj1" fmla="val 50000"/>
              <a:gd name="adj2" fmla="val 49863"/>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0" name="AutoShape 39">
            <a:extLst>
              <a:ext uri="{FF2B5EF4-FFF2-40B4-BE49-F238E27FC236}">
                <a16:creationId xmlns:a16="http://schemas.microsoft.com/office/drawing/2014/main" id="{351B9B07-4EC2-4E41-8367-5E0158C96D9D}"/>
              </a:ext>
            </a:extLst>
          </p:cNvPr>
          <p:cNvSpPr>
            <a:spLocks noChangeArrowheads="1"/>
          </p:cNvSpPr>
          <p:nvPr/>
        </p:nvSpPr>
        <p:spPr bwMode="auto">
          <a:xfrm>
            <a:off x="5003800" y="1897063"/>
            <a:ext cx="576263" cy="288925"/>
          </a:xfrm>
          <a:prstGeom prst="rightArrow">
            <a:avLst>
              <a:gd name="adj1" fmla="val 50000"/>
              <a:gd name="adj2" fmla="val 49863"/>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pic>
        <p:nvPicPr>
          <p:cNvPr id="47112" name="Picture 41">
            <a:extLst>
              <a:ext uri="{FF2B5EF4-FFF2-40B4-BE49-F238E27FC236}">
                <a16:creationId xmlns:a16="http://schemas.microsoft.com/office/drawing/2014/main" id="{BC23D3F6-5F04-42A0-BCCC-8FA3E7A29F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153987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AutoShape 42">
            <a:extLst>
              <a:ext uri="{FF2B5EF4-FFF2-40B4-BE49-F238E27FC236}">
                <a16:creationId xmlns:a16="http://schemas.microsoft.com/office/drawing/2014/main" id="{07875E5D-FEDF-4A1D-BC62-15FB26860AC3}"/>
              </a:ext>
            </a:extLst>
          </p:cNvPr>
          <p:cNvSpPr>
            <a:spLocks noChangeArrowheads="1"/>
          </p:cNvSpPr>
          <p:nvPr/>
        </p:nvSpPr>
        <p:spPr bwMode="auto">
          <a:xfrm>
            <a:off x="6659563" y="2474913"/>
            <a:ext cx="217487" cy="863600"/>
          </a:xfrm>
          <a:prstGeom prst="downArrow">
            <a:avLst>
              <a:gd name="adj1" fmla="val 50000"/>
              <a:gd name="adj2" fmla="val 99270"/>
            </a:avLst>
          </a:prstGeom>
          <a:solidFill>
            <a:srgbClr val="BBE0E3"/>
          </a:solidFill>
          <a:ln w="9525">
            <a:solidFill>
              <a:srgbClr val="000000"/>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3" name="Text Box 43">
            <a:extLst>
              <a:ext uri="{FF2B5EF4-FFF2-40B4-BE49-F238E27FC236}">
                <a16:creationId xmlns:a16="http://schemas.microsoft.com/office/drawing/2014/main" id="{13AFD768-E84B-4FA4-95DB-56F6B97D1599}"/>
              </a:ext>
            </a:extLst>
          </p:cNvPr>
          <p:cNvSpPr txBox="1">
            <a:spLocks noChangeArrowheads="1"/>
          </p:cNvSpPr>
          <p:nvPr/>
        </p:nvSpPr>
        <p:spPr bwMode="auto">
          <a:xfrm>
            <a:off x="6084888" y="3625850"/>
            <a:ext cx="1368425" cy="8651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sz="2400" kern="0">
                <a:solidFill>
                  <a:srgbClr val="000000"/>
                </a:solidFill>
              </a:rPr>
              <a:t>计算机</a:t>
            </a:r>
          </a:p>
          <a:p>
            <a:pPr algn="ctr" eaLnBrk="1" fontAlgn="auto" hangingPunct="1">
              <a:spcAft>
                <a:spcPts val="0"/>
              </a:spcAft>
              <a:defRPr/>
            </a:pPr>
            <a:r>
              <a:rPr lang="zh-CN" altLang="en-US" sz="2400" kern="0">
                <a:solidFill>
                  <a:srgbClr val="000000"/>
                </a:solidFill>
              </a:rPr>
              <a:t>识别</a:t>
            </a:r>
          </a:p>
        </p:txBody>
      </p:sp>
      <p:sp>
        <p:nvSpPr>
          <p:cNvPr id="54" name="AutoShape 44">
            <a:extLst>
              <a:ext uri="{FF2B5EF4-FFF2-40B4-BE49-F238E27FC236}">
                <a16:creationId xmlns:a16="http://schemas.microsoft.com/office/drawing/2014/main" id="{72C4D2CB-12DC-49F9-89DD-8E3E01A6E432}"/>
              </a:ext>
            </a:extLst>
          </p:cNvPr>
          <p:cNvSpPr>
            <a:spLocks noChangeArrowheads="1"/>
          </p:cNvSpPr>
          <p:nvPr/>
        </p:nvSpPr>
        <p:spPr bwMode="auto">
          <a:xfrm>
            <a:off x="5148263" y="3986213"/>
            <a:ext cx="647700" cy="215900"/>
          </a:xfrm>
          <a:prstGeom prst="leftArrow">
            <a:avLst>
              <a:gd name="adj1" fmla="val 50000"/>
              <a:gd name="adj2" fmla="val 75000"/>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nvGrpSpPr>
          <p:cNvPr id="47116" name="Group 51">
            <a:extLst>
              <a:ext uri="{FF2B5EF4-FFF2-40B4-BE49-F238E27FC236}">
                <a16:creationId xmlns:a16="http://schemas.microsoft.com/office/drawing/2014/main" id="{03EC5134-622A-4735-A538-41B06C3F7E97}"/>
              </a:ext>
            </a:extLst>
          </p:cNvPr>
          <p:cNvGrpSpPr>
            <a:grpSpLocks/>
          </p:cNvGrpSpPr>
          <p:nvPr/>
        </p:nvGrpSpPr>
        <p:grpSpPr bwMode="auto">
          <a:xfrm>
            <a:off x="3924300" y="3554413"/>
            <a:ext cx="1006475" cy="1295400"/>
            <a:chOff x="2472" y="2523"/>
            <a:chExt cx="634" cy="816"/>
          </a:xfrm>
        </p:grpSpPr>
        <p:sp>
          <p:nvSpPr>
            <p:cNvPr id="56" name="AutoShape 45">
              <a:extLst>
                <a:ext uri="{FF2B5EF4-FFF2-40B4-BE49-F238E27FC236}">
                  <a16:creationId xmlns:a16="http://schemas.microsoft.com/office/drawing/2014/main" id="{FB9E5A54-A305-4717-8ED1-A0F983E8A01E}"/>
                </a:ext>
              </a:extLst>
            </p:cNvPr>
            <p:cNvSpPr>
              <a:spLocks noChangeArrowheads="1"/>
            </p:cNvSpPr>
            <p:nvPr/>
          </p:nvSpPr>
          <p:spPr bwMode="auto">
            <a:xfrm>
              <a:off x="2472" y="2523"/>
              <a:ext cx="544" cy="725"/>
            </a:xfrm>
            <a:prstGeom prst="foldedCorner">
              <a:avLst>
                <a:gd name="adj" fmla="val 12500"/>
              </a:avLst>
            </a:prstGeom>
            <a:solidFill>
              <a:srgbClr val="FFFF99"/>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7" name="AutoShape 46">
              <a:extLst>
                <a:ext uri="{FF2B5EF4-FFF2-40B4-BE49-F238E27FC236}">
                  <a16:creationId xmlns:a16="http://schemas.microsoft.com/office/drawing/2014/main" id="{48CB6E58-0EB3-4F5C-BC40-6C005E730363}"/>
                </a:ext>
              </a:extLst>
            </p:cNvPr>
            <p:cNvSpPr>
              <a:spLocks noChangeArrowheads="1"/>
            </p:cNvSpPr>
            <p:nvPr/>
          </p:nvSpPr>
          <p:spPr bwMode="auto">
            <a:xfrm>
              <a:off x="2517" y="2568"/>
              <a:ext cx="544" cy="725"/>
            </a:xfrm>
            <a:prstGeom prst="foldedCorner">
              <a:avLst>
                <a:gd name="adj" fmla="val 12500"/>
              </a:avLst>
            </a:prstGeom>
            <a:solidFill>
              <a:srgbClr val="FFFF99"/>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8" name="AutoShape 47">
              <a:extLst>
                <a:ext uri="{FF2B5EF4-FFF2-40B4-BE49-F238E27FC236}">
                  <a16:creationId xmlns:a16="http://schemas.microsoft.com/office/drawing/2014/main" id="{B4847861-88D0-432B-872E-801CC2C0FCE3}"/>
                </a:ext>
              </a:extLst>
            </p:cNvPr>
            <p:cNvSpPr>
              <a:spLocks noChangeArrowheads="1"/>
            </p:cNvSpPr>
            <p:nvPr/>
          </p:nvSpPr>
          <p:spPr bwMode="auto">
            <a:xfrm>
              <a:off x="2562" y="2614"/>
              <a:ext cx="544" cy="725"/>
            </a:xfrm>
            <a:prstGeom prst="foldedCorner">
              <a:avLst>
                <a:gd name="adj" fmla="val 12500"/>
              </a:avLst>
            </a:prstGeom>
            <a:solidFill>
              <a:srgbClr val="FFFF99"/>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a:solidFill>
                    <a:srgbClr val="000000"/>
                  </a:solidFill>
                </a:rPr>
                <a:t>文本</a:t>
              </a:r>
            </a:p>
          </p:txBody>
        </p:sp>
      </p:grpSp>
      <p:sp>
        <p:nvSpPr>
          <p:cNvPr id="59" name="AutoShape 48">
            <a:extLst>
              <a:ext uri="{FF2B5EF4-FFF2-40B4-BE49-F238E27FC236}">
                <a16:creationId xmlns:a16="http://schemas.microsoft.com/office/drawing/2014/main" id="{C8FE0A8F-1600-48F7-952E-B79905EECD82}"/>
              </a:ext>
            </a:extLst>
          </p:cNvPr>
          <p:cNvSpPr>
            <a:spLocks noChangeArrowheads="1"/>
          </p:cNvSpPr>
          <p:nvPr/>
        </p:nvSpPr>
        <p:spPr bwMode="auto">
          <a:xfrm>
            <a:off x="900113" y="3265488"/>
            <a:ext cx="1368425" cy="504825"/>
          </a:xfrm>
          <a:prstGeom prst="wedgeRoundRectCallout">
            <a:avLst>
              <a:gd name="adj1" fmla="val 53481"/>
              <a:gd name="adj2" fmla="val -225157"/>
              <a:gd name="adj3" fmla="val 16667"/>
            </a:avLst>
          </a:prstGeom>
          <a:solidFill>
            <a:srgbClr val="FFFFFF"/>
          </a:solidFill>
          <a:ln w="38100" cmpd="dbl">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声波</a:t>
            </a:r>
          </a:p>
        </p:txBody>
      </p:sp>
      <p:sp>
        <p:nvSpPr>
          <p:cNvPr id="60" name="AutoShape 49">
            <a:extLst>
              <a:ext uri="{FF2B5EF4-FFF2-40B4-BE49-F238E27FC236}">
                <a16:creationId xmlns:a16="http://schemas.microsoft.com/office/drawing/2014/main" id="{588715E1-E2F2-4F18-82A2-F46BE46C4ECC}"/>
              </a:ext>
            </a:extLst>
          </p:cNvPr>
          <p:cNvSpPr>
            <a:spLocks noChangeArrowheads="1"/>
          </p:cNvSpPr>
          <p:nvPr/>
        </p:nvSpPr>
        <p:spPr bwMode="auto">
          <a:xfrm>
            <a:off x="7451725" y="2617788"/>
            <a:ext cx="1368425" cy="503237"/>
          </a:xfrm>
          <a:prstGeom prst="wedgeRoundRectCallout">
            <a:avLst>
              <a:gd name="adj1" fmla="val -79120"/>
              <a:gd name="adj2" fmla="val -107097"/>
              <a:gd name="adj3" fmla="val 16667"/>
            </a:avLst>
          </a:prstGeom>
          <a:solidFill>
            <a:srgbClr val="FFFFFF"/>
          </a:solidFill>
          <a:ln w="38100" cmpd="dbl">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a:solidFill>
                  <a:srgbClr val="000000"/>
                </a:solidFill>
              </a:rPr>
              <a:t>数字信号</a:t>
            </a:r>
          </a:p>
        </p:txBody>
      </p:sp>
      <p:sp>
        <p:nvSpPr>
          <p:cNvPr id="61" name="AutoShape 50">
            <a:extLst>
              <a:ext uri="{FF2B5EF4-FFF2-40B4-BE49-F238E27FC236}">
                <a16:creationId xmlns:a16="http://schemas.microsoft.com/office/drawing/2014/main" id="{01ACC01D-63F2-4CB7-B37F-B6275D1B404D}"/>
              </a:ext>
            </a:extLst>
          </p:cNvPr>
          <p:cNvSpPr>
            <a:spLocks noChangeArrowheads="1"/>
          </p:cNvSpPr>
          <p:nvPr/>
        </p:nvSpPr>
        <p:spPr bwMode="auto">
          <a:xfrm>
            <a:off x="1400175" y="4905375"/>
            <a:ext cx="1368425" cy="503238"/>
          </a:xfrm>
          <a:prstGeom prst="wedgeRoundRectCallout">
            <a:avLst>
              <a:gd name="adj1" fmla="val 136287"/>
              <a:gd name="adj2" fmla="val -186398"/>
              <a:gd name="adj3" fmla="val 16667"/>
            </a:avLst>
          </a:prstGeom>
          <a:solidFill>
            <a:srgbClr val="FFFFFF"/>
          </a:solidFill>
          <a:ln w="38100" cmpd="dbl">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语言</a:t>
            </a:r>
          </a:p>
        </p:txBody>
      </p:sp>
      <p:grpSp>
        <p:nvGrpSpPr>
          <p:cNvPr id="62" name="Group 26">
            <a:extLst>
              <a:ext uri="{FF2B5EF4-FFF2-40B4-BE49-F238E27FC236}">
                <a16:creationId xmlns:a16="http://schemas.microsoft.com/office/drawing/2014/main" id="{D2D6F68F-ADD1-4E66-9F86-546EA76C52D6}"/>
              </a:ext>
            </a:extLst>
          </p:cNvPr>
          <p:cNvGrpSpPr>
            <a:grpSpLocks/>
          </p:cNvGrpSpPr>
          <p:nvPr/>
        </p:nvGrpSpPr>
        <p:grpSpPr bwMode="auto">
          <a:xfrm>
            <a:off x="4572000" y="4619625"/>
            <a:ext cx="4248150" cy="1512888"/>
            <a:chOff x="2880" y="3158"/>
            <a:chExt cx="2676" cy="953"/>
          </a:xfrm>
        </p:grpSpPr>
        <p:sp>
          <p:nvSpPr>
            <p:cNvPr id="47122" name="Line 21">
              <a:extLst>
                <a:ext uri="{FF2B5EF4-FFF2-40B4-BE49-F238E27FC236}">
                  <a16:creationId xmlns:a16="http://schemas.microsoft.com/office/drawing/2014/main" id="{1D8BE1F4-28DB-42A5-AE2A-2F1A9B580BC8}"/>
                </a:ext>
              </a:extLst>
            </p:cNvPr>
            <p:cNvSpPr>
              <a:spLocks noChangeShapeType="1"/>
            </p:cNvSpPr>
            <p:nvPr/>
          </p:nvSpPr>
          <p:spPr bwMode="auto">
            <a:xfrm flipH="1">
              <a:off x="2880" y="3158"/>
              <a:ext cx="907" cy="454"/>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23" name="Line 22">
              <a:extLst>
                <a:ext uri="{FF2B5EF4-FFF2-40B4-BE49-F238E27FC236}">
                  <a16:creationId xmlns:a16="http://schemas.microsoft.com/office/drawing/2014/main" id="{0B11B0BF-F565-496C-9535-5EB149D99381}"/>
                </a:ext>
              </a:extLst>
            </p:cNvPr>
            <p:cNvSpPr>
              <a:spLocks noChangeShapeType="1"/>
            </p:cNvSpPr>
            <p:nvPr/>
          </p:nvSpPr>
          <p:spPr bwMode="auto">
            <a:xfrm>
              <a:off x="4740" y="3158"/>
              <a:ext cx="816" cy="408"/>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24" name="Text Box 23">
              <a:extLst>
                <a:ext uri="{FF2B5EF4-FFF2-40B4-BE49-F238E27FC236}">
                  <a16:creationId xmlns:a16="http://schemas.microsoft.com/office/drawing/2014/main" id="{B986E8F2-BCD7-4E67-9541-E710B686A01D}"/>
                </a:ext>
              </a:extLst>
            </p:cNvPr>
            <p:cNvSpPr txBox="1">
              <a:spLocks noChangeArrowheads="1"/>
            </p:cNvSpPr>
            <p:nvPr/>
          </p:nvSpPr>
          <p:spPr bwMode="auto">
            <a:xfrm>
              <a:off x="4604" y="3565"/>
              <a:ext cx="635" cy="545"/>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特征</a:t>
              </a:r>
            </a:p>
            <a:p>
              <a:pPr algn="ctr" eaLnBrk="1" hangingPunct="1">
                <a:spcBef>
                  <a:spcPct val="0"/>
                </a:spcBef>
                <a:buFontTx/>
                <a:buNone/>
              </a:pPr>
              <a:r>
                <a:rPr lang="zh-CN" altLang="en-US" sz="2400"/>
                <a:t>提取</a:t>
              </a:r>
            </a:p>
          </p:txBody>
        </p:sp>
        <p:sp>
          <p:nvSpPr>
            <p:cNvPr id="47125" name="AutoShape 24">
              <a:extLst>
                <a:ext uri="{FF2B5EF4-FFF2-40B4-BE49-F238E27FC236}">
                  <a16:creationId xmlns:a16="http://schemas.microsoft.com/office/drawing/2014/main" id="{7E6BE9B0-38B6-4963-A89C-BC60C881469F}"/>
                </a:ext>
              </a:extLst>
            </p:cNvPr>
            <p:cNvSpPr>
              <a:spLocks noChangeArrowheads="1"/>
            </p:cNvSpPr>
            <p:nvPr/>
          </p:nvSpPr>
          <p:spPr bwMode="auto">
            <a:xfrm rot="10800000">
              <a:off x="4150" y="3748"/>
              <a:ext cx="363" cy="182"/>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6" name="Text Box 25">
              <a:extLst>
                <a:ext uri="{FF2B5EF4-FFF2-40B4-BE49-F238E27FC236}">
                  <a16:creationId xmlns:a16="http://schemas.microsoft.com/office/drawing/2014/main" id="{2F658FAB-3048-4B09-9752-392EC27CC5A8}"/>
                </a:ext>
              </a:extLst>
            </p:cNvPr>
            <p:cNvSpPr txBox="1">
              <a:spLocks noChangeArrowheads="1"/>
            </p:cNvSpPr>
            <p:nvPr/>
          </p:nvSpPr>
          <p:spPr bwMode="auto">
            <a:xfrm>
              <a:off x="3424" y="3566"/>
              <a:ext cx="635" cy="545"/>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模式识别</a:t>
              </a:r>
              <a:endParaRPr lang="en-US" altLang="zh-CN" sz="2400"/>
            </a:p>
          </p:txBody>
        </p:sp>
      </p:grpSp>
      <p:sp>
        <p:nvSpPr>
          <p:cNvPr id="68" name="AutoShape 50">
            <a:extLst>
              <a:ext uri="{FF2B5EF4-FFF2-40B4-BE49-F238E27FC236}">
                <a16:creationId xmlns:a16="http://schemas.microsoft.com/office/drawing/2014/main" id="{00F5EA28-06AA-41AE-80A4-A85745BEFC05}"/>
              </a:ext>
            </a:extLst>
          </p:cNvPr>
          <p:cNvSpPr>
            <a:spLocks noChangeArrowheads="1"/>
          </p:cNvSpPr>
          <p:nvPr/>
        </p:nvSpPr>
        <p:spPr bwMode="auto">
          <a:xfrm>
            <a:off x="1381125" y="5951538"/>
            <a:ext cx="2236788" cy="503237"/>
          </a:xfrm>
          <a:prstGeom prst="wedgeRoundRectCallout">
            <a:avLst>
              <a:gd name="adj1" fmla="val 153185"/>
              <a:gd name="adj2" fmla="val -267466"/>
              <a:gd name="adj3" fmla="val 16667"/>
            </a:avLst>
          </a:prstGeom>
          <a:solidFill>
            <a:srgbClr val="FFFFFF"/>
          </a:solidFill>
          <a:ln w="38100" cmpd="dbl">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仿真人的处理过程</a:t>
            </a:r>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up)">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C0A54D5E-0E6D-4C9A-909D-6C60843E45FF}"/>
              </a:ext>
            </a:extLst>
          </p:cNvPr>
          <p:cNvSpPr>
            <a:spLocks noGrp="1" noChangeArrowheads="1"/>
          </p:cNvSpPr>
          <p:nvPr>
            <p:ph type="title"/>
          </p:nvPr>
        </p:nvSpPr>
        <p:spPr/>
        <p:txBody>
          <a:bodyPr/>
          <a:lstStyle/>
          <a:p>
            <a:r>
              <a:rPr lang="zh-CN" altLang="en-US"/>
              <a:t>特征提取环节的仿真</a:t>
            </a:r>
            <a:r>
              <a:rPr lang="en-US" altLang="zh-CN"/>
              <a:t>-</a:t>
            </a:r>
            <a:r>
              <a:rPr lang="zh-CN" altLang="en-US"/>
              <a:t>发生机理</a:t>
            </a:r>
          </a:p>
        </p:txBody>
      </p:sp>
      <p:graphicFrame>
        <p:nvGraphicFramePr>
          <p:cNvPr id="49155" name="Object 5">
            <a:extLst>
              <a:ext uri="{FF2B5EF4-FFF2-40B4-BE49-F238E27FC236}">
                <a16:creationId xmlns:a16="http://schemas.microsoft.com/office/drawing/2014/main" id="{10D6DEDD-0502-424C-9ECD-1A808C77F959}"/>
              </a:ext>
            </a:extLst>
          </p:cNvPr>
          <p:cNvGraphicFramePr>
            <a:graphicFrameLocks noChangeAspect="1"/>
          </p:cNvGraphicFramePr>
          <p:nvPr/>
        </p:nvGraphicFramePr>
        <p:xfrm>
          <a:off x="936625" y="1789113"/>
          <a:ext cx="2759075" cy="2614612"/>
        </p:xfrm>
        <a:graphic>
          <a:graphicData uri="http://schemas.openxmlformats.org/presentationml/2006/ole">
            <mc:AlternateContent xmlns:mc="http://schemas.openxmlformats.org/markup-compatibility/2006">
              <mc:Choice xmlns:v="urn:schemas-microsoft-com:vml" Requires="v">
                <p:oleObj r:id="rId4" imgW="4000500" imgH="3787140" progId="Word.Picture.8">
                  <p:embed/>
                </p:oleObj>
              </mc:Choice>
              <mc:Fallback>
                <p:oleObj r:id="rId4" imgW="4000500" imgH="37871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625" y="1789113"/>
                        <a:ext cx="275907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4">
            <a:extLst>
              <a:ext uri="{FF2B5EF4-FFF2-40B4-BE49-F238E27FC236}">
                <a16:creationId xmlns:a16="http://schemas.microsoft.com/office/drawing/2014/main" id="{050D00AB-9908-4A6A-BC81-B61DA7760323}"/>
              </a:ext>
            </a:extLst>
          </p:cNvPr>
          <p:cNvGraphicFramePr>
            <a:graphicFrameLocks noChangeAspect="1"/>
          </p:cNvGraphicFramePr>
          <p:nvPr/>
        </p:nvGraphicFramePr>
        <p:xfrm>
          <a:off x="4270375" y="1789113"/>
          <a:ext cx="3940175" cy="2782887"/>
        </p:xfrm>
        <a:graphic>
          <a:graphicData uri="http://schemas.openxmlformats.org/presentationml/2006/ole">
            <mc:AlternateContent xmlns:mc="http://schemas.openxmlformats.org/markup-compatibility/2006">
              <mc:Choice xmlns:v="urn:schemas-microsoft-com:vml" Requires="v">
                <p:oleObj r:id="rId6" imgW="4800600" imgH="3390900" progId="Word.Picture.8">
                  <p:embed/>
                </p:oleObj>
              </mc:Choice>
              <mc:Fallback>
                <p:oleObj r:id="rId6" imgW="4800600" imgH="3390900" progId="Word.Picture.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0375" y="1789113"/>
                        <a:ext cx="39401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AutoShape 38">
            <a:extLst>
              <a:ext uri="{FF2B5EF4-FFF2-40B4-BE49-F238E27FC236}">
                <a16:creationId xmlns:a16="http://schemas.microsoft.com/office/drawing/2014/main" id="{3E48F481-5A95-4E6F-BFD3-4AF3747950A6}"/>
              </a:ext>
            </a:extLst>
          </p:cNvPr>
          <p:cNvSpPr>
            <a:spLocks noChangeArrowheads="1"/>
          </p:cNvSpPr>
          <p:nvPr/>
        </p:nvSpPr>
        <p:spPr bwMode="auto">
          <a:xfrm>
            <a:off x="3627438" y="2806700"/>
            <a:ext cx="574675" cy="288925"/>
          </a:xfrm>
          <a:prstGeom prst="rightArrow">
            <a:avLst>
              <a:gd name="adj1" fmla="val 50000"/>
              <a:gd name="adj2" fmla="val 49863"/>
            </a:avLst>
          </a:prstGeom>
          <a:solidFill>
            <a:srgbClr val="C000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34" name="AutoShape 42">
            <a:extLst>
              <a:ext uri="{FF2B5EF4-FFF2-40B4-BE49-F238E27FC236}">
                <a16:creationId xmlns:a16="http://schemas.microsoft.com/office/drawing/2014/main" id="{1E07C13F-6F1F-4995-8F27-E49B0974F084}"/>
              </a:ext>
            </a:extLst>
          </p:cNvPr>
          <p:cNvSpPr>
            <a:spLocks noChangeArrowheads="1"/>
          </p:cNvSpPr>
          <p:nvPr/>
        </p:nvSpPr>
        <p:spPr bwMode="auto">
          <a:xfrm>
            <a:off x="6246813" y="3967163"/>
            <a:ext cx="252412" cy="703262"/>
          </a:xfrm>
          <a:prstGeom prst="downArrow">
            <a:avLst>
              <a:gd name="adj1" fmla="val 50000"/>
              <a:gd name="adj2" fmla="val 99270"/>
            </a:avLst>
          </a:prstGeom>
          <a:solidFill>
            <a:srgbClr val="C00000"/>
          </a:solidFill>
          <a:ln w="9525">
            <a:solidFill>
              <a:srgbClr val="000000"/>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nvGrpSpPr>
          <p:cNvPr id="79" name="Group 4">
            <a:extLst>
              <a:ext uri="{FF2B5EF4-FFF2-40B4-BE49-F238E27FC236}">
                <a16:creationId xmlns:a16="http://schemas.microsoft.com/office/drawing/2014/main" id="{DDC1C4EC-D268-48B4-8BA1-7B1987416840}"/>
              </a:ext>
            </a:extLst>
          </p:cNvPr>
          <p:cNvGrpSpPr>
            <a:grpSpLocks/>
          </p:cNvGrpSpPr>
          <p:nvPr/>
        </p:nvGrpSpPr>
        <p:grpSpPr bwMode="auto">
          <a:xfrm>
            <a:off x="4525963" y="4879975"/>
            <a:ext cx="4041775" cy="1127125"/>
            <a:chOff x="1440" y="3072"/>
            <a:chExt cx="3216" cy="960"/>
          </a:xfrm>
        </p:grpSpPr>
        <p:sp>
          <p:nvSpPr>
            <p:cNvPr id="80" name="Rectangle 5">
              <a:extLst>
                <a:ext uri="{FF2B5EF4-FFF2-40B4-BE49-F238E27FC236}">
                  <a16:creationId xmlns:a16="http://schemas.microsoft.com/office/drawing/2014/main" id="{E3CDB8BF-2B79-4458-A43E-107CC8F0F890}"/>
                </a:ext>
              </a:extLst>
            </p:cNvPr>
            <p:cNvSpPr>
              <a:spLocks noChangeArrowheads="1"/>
            </p:cNvSpPr>
            <p:nvPr/>
          </p:nvSpPr>
          <p:spPr bwMode="auto">
            <a:xfrm>
              <a:off x="1776" y="3384"/>
              <a:ext cx="240" cy="335"/>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1" name="Rectangle 6">
              <a:extLst>
                <a:ext uri="{FF2B5EF4-FFF2-40B4-BE49-F238E27FC236}">
                  <a16:creationId xmlns:a16="http://schemas.microsoft.com/office/drawing/2014/main" id="{45634CAC-1BE1-446E-807B-2743AD695D7B}"/>
                </a:ext>
              </a:extLst>
            </p:cNvPr>
            <p:cNvSpPr>
              <a:spLocks noChangeArrowheads="1"/>
            </p:cNvSpPr>
            <p:nvPr/>
          </p:nvSpPr>
          <p:spPr bwMode="auto">
            <a:xfrm>
              <a:off x="2016" y="3264"/>
              <a:ext cx="240" cy="576"/>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2" name="Rectangle 7">
              <a:extLst>
                <a:ext uri="{FF2B5EF4-FFF2-40B4-BE49-F238E27FC236}">
                  <a16:creationId xmlns:a16="http://schemas.microsoft.com/office/drawing/2014/main" id="{F11B16C6-CEB5-44C3-A040-B0507CA841B3}"/>
                </a:ext>
              </a:extLst>
            </p:cNvPr>
            <p:cNvSpPr>
              <a:spLocks noChangeArrowheads="1"/>
            </p:cNvSpPr>
            <p:nvPr/>
          </p:nvSpPr>
          <p:spPr bwMode="auto">
            <a:xfrm>
              <a:off x="2256" y="3168"/>
              <a:ext cx="240" cy="768"/>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3" name="Rectangle 8">
              <a:extLst>
                <a:ext uri="{FF2B5EF4-FFF2-40B4-BE49-F238E27FC236}">
                  <a16:creationId xmlns:a16="http://schemas.microsoft.com/office/drawing/2014/main" id="{3FC9952E-40F9-409B-9D01-3A3EF5054586}"/>
                </a:ext>
              </a:extLst>
            </p:cNvPr>
            <p:cNvSpPr>
              <a:spLocks noChangeArrowheads="1"/>
            </p:cNvSpPr>
            <p:nvPr/>
          </p:nvSpPr>
          <p:spPr bwMode="auto">
            <a:xfrm>
              <a:off x="2736" y="3168"/>
              <a:ext cx="240" cy="768"/>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4" name="Rectangle 9">
              <a:extLst>
                <a:ext uri="{FF2B5EF4-FFF2-40B4-BE49-F238E27FC236}">
                  <a16:creationId xmlns:a16="http://schemas.microsoft.com/office/drawing/2014/main" id="{5A476FDD-0EE2-4426-AD4A-CCF84C7B8E16}"/>
                </a:ext>
              </a:extLst>
            </p:cNvPr>
            <p:cNvSpPr>
              <a:spLocks noChangeArrowheads="1"/>
            </p:cNvSpPr>
            <p:nvPr/>
          </p:nvSpPr>
          <p:spPr bwMode="auto">
            <a:xfrm>
              <a:off x="2976" y="3313"/>
              <a:ext cx="240" cy="480"/>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5" name="Rectangle 10">
              <a:extLst>
                <a:ext uri="{FF2B5EF4-FFF2-40B4-BE49-F238E27FC236}">
                  <a16:creationId xmlns:a16="http://schemas.microsoft.com/office/drawing/2014/main" id="{08069B3F-83AE-488C-97BA-0F24AF2501A9}"/>
                </a:ext>
              </a:extLst>
            </p:cNvPr>
            <p:cNvSpPr>
              <a:spLocks noChangeArrowheads="1"/>
            </p:cNvSpPr>
            <p:nvPr/>
          </p:nvSpPr>
          <p:spPr bwMode="auto">
            <a:xfrm>
              <a:off x="3216" y="3240"/>
              <a:ext cx="240" cy="625"/>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6" name="Rectangle 11">
              <a:extLst>
                <a:ext uri="{FF2B5EF4-FFF2-40B4-BE49-F238E27FC236}">
                  <a16:creationId xmlns:a16="http://schemas.microsoft.com/office/drawing/2014/main" id="{028E4475-559A-4F98-B6ED-8A225D242B11}"/>
                </a:ext>
              </a:extLst>
            </p:cNvPr>
            <p:cNvSpPr>
              <a:spLocks noChangeArrowheads="1"/>
            </p:cNvSpPr>
            <p:nvPr/>
          </p:nvSpPr>
          <p:spPr bwMode="auto">
            <a:xfrm>
              <a:off x="3456" y="3313"/>
              <a:ext cx="240" cy="480"/>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7" name="Rectangle 12">
              <a:extLst>
                <a:ext uri="{FF2B5EF4-FFF2-40B4-BE49-F238E27FC236}">
                  <a16:creationId xmlns:a16="http://schemas.microsoft.com/office/drawing/2014/main" id="{954C792C-823F-44A0-A41E-55D849DBD9B0}"/>
                </a:ext>
              </a:extLst>
            </p:cNvPr>
            <p:cNvSpPr>
              <a:spLocks noChangeArrowheads="1"/>
            </p:cNvSpPr>
            <p:nvPr/>
          </p:nvSpPr>
          <p:spPr bwMode="auto">
            <a:xfrm>
              <a:off x="3696" y="3384"/>
              <a:ext cx="240" cy="335"/>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8" name="Rectangle 13">
              <a:extLst>
                <a:ext uri="{FF2B5EF4-FFF2-40B4-BE49-F238E27FC236}">
                  <a16:creationId xmlns:a16="http://schemas.microsoft.com/office/drawing/2014/main" id="{3E584802-EAFF-473E-B043-03DCBBAE5E16}"/>
                </a:ext>
              </a:extLst>
            </p:cNvPr>
            <p:cNvSpPr>
              <a:spLocks noChangeArrowheads="1"/>
            </p:cNvSpPr>
            <p:nvPr/>
          </p:nvSpPr>
          <p:spPr bwMode="auto">
            <a:xfrm>
              <a:off x="2496" y="3072"/>
              <a:ext cx="240" cy="960"/>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9" name="Line 14">
              <a:extLst>
                <a:ext uri="{FF2B5EF4-FFF2-40B4-BE49-F238E27FC236}">
                  <a16:creationId xmlns:a16="http://schemas.microsoft.com/office/drawing/2014/main" id="{E10DA1E9-0683-4CF9-88E9-31A13CC0C0D1}"/>
                </a:ext>
              </a:extLst>
            </p:cNvPr>
            <p:cNvSpPr>
              <a:spLocks noChangeShapeType="1"/>
            </p:cNvSpPr>
            <p:nvPr/>
          </p:nvSpPr>
          <p:spPr bwMode="auto">
            <a:xfrm>
              <a:off x="1440" y="3552"/>
              <a:ext cx="321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lstStyle/>
            <a:p>
              <a:pPr eaLnBrk="1" fontAlgn="auto" hangingPunct="1">
                <a:spcAft>
                  <a:spcPts val="0"/>
                </a:spcAft>
                <a:defRPr/>
              </a:pPr>
              <a:endParaRPr lang="zh-CN" altLang="en-US" kern="0">
                <a:solidFill>
                  <a:srgbClr val="000000"/>
                </a:solidFill>
              </a:endParaRPr>
            </a:p>
          </p:txBody>
        </p:sp>
      </p:grpSp>
      <p:sp>
        <p:nvSpPr>
          <p:cNvPr id="90" name="AutoShape 38">
            <a:extLst>
              <a:ext uri="{FF2B5EF4-FFF2-40B4-BE49-F238E27FC236}">
                <a16:creationId xmlns:a16="http://schemas.microsoft.com/office/drawing/2014/main" id="{1777D260-C73A-4B10-BB1D-142B99A645D9}"/>
              </a:ext>
            </a:extLst>
          </p:cNvPr>
          <p:cNvSpPr>
            <a:spLocks noChangeArrowheads="1"/>
          </p:cNvSpPr>
          <p:nvPr/>
        </p:nvSpPr>
        <p:spPr bwMode="auto">
          <a:xfrm rot="10800000">
            <a:off x="3700463" y="5299075"/>
            <a:ext cx="576262" cy="288925"/>
          </a:xfrm>
          <a:prstGeom prst="rightArrow">
            <a:avLst>
              <a:gd name="adj1" fmla="val 50000"/>
              <a:gd name="adj2" fmla="val 49863"/>
            </a:avLst>
          </a:prstGeom>
          <a:solidFill>
            <a:srgbClr val="C000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pic>
        <p:nvPicPr>
          <p:cNvPr id="2" name="图片 1">
            <a:extLst>
              <a:ext uri="{FF2B5EF4-FFF2-40B4-BE49-F238E27FC236}">
                <a16:creationId xmlns:a16="http://schemas.microsoft.com/office/drawing/2014/main" id="{D0AEE024-6A44-4A7C-968D-D0651C52A05E}"/>
              </a:ext>
            </a:extLst>
          </p:cNvPr>
          <p:cNvPicPr>
            <a:picLocks noChangeAspect="1"/>
          </p:cNvPicPr>
          <p:nvPr/>
        </p:nvPicPr>
        <p:blipFill>
          <a:blip r:embed="rId8"/>
          <a:stretch>
            <a:fillRect/>
          </a:stretch>
        </p:blipFill>
        <p:spPr>
          <a:xfrm>
            <a:off x="845789" y="4903724"/>
            <a:ext cx="2229612" cy="1103376"/>
          </a:xfrm>
          <a:prstGeom prst="rect">
            <a:avLst/>
          </a:prstGeom>
        </p:spPr>
      </p:pic>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wipe(up)">
                                      <p:cBhvr>
                                        <p:cTn id="22" dur="500"/>
                                        <p:tgtEl>
                                          <p:spTgt spid="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right)">
                                      <p:cBhvr>
                                        <p:cTn id="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2DCFD4BA-3542-420B-BDBA-FB54F79F82B3}"/>
              </a:ext>
            </a:extLst>
          </p:cNvPr>
          <p:cNvSpPr>
            <a:spLocks noGrp="1" noChangeArrowheads="1"/>
          </p:cNvSpPr>
          <p:nvPr>
            <p:ph type="title"/>
          </p:nvPr>
        </p:nvSpPr>
        <p:spPr/>
        <p:txBody>
          <a:bodyPr/>
          <a:lstStyle/>
          <a:p>
            <a:r>
              <a:rPr lang="zh-CN" altLang="en-US"/>
              <a:t>特征提取环节的仿真</a:t>
            </a:r>
            <a:r>
              <a:rPr lang="en-US" altLang="zh-CN"/>
              <a:t>-</a:t>
            </a:r>
            <a:r>
              <a:rPr lang="zh-CN" altLang="en-US"/>
              <a:t>发生机理</a:t>
            </a:r>
          </a:p>
        </p:txBody>
      </p:sp>
      <p:grpSp>
        <p:nvGrpSpPr>
          <p:cNvPr id="51203" name="Group 3">
            <a:extLst>
              <a:ext uri="{FF2B5EF4-FFF2-40B4-BE49-F238E27FC236}">
                <a16:creationId xmlns:a16="http://schemas.microsoft.com/office/drawing/2014/main" id="{F9C6A861-36C0-4EFD-B8F2-3A6490B19892}"/>
              </a:ext>
            </a:extLst>
          </p:cNvPr>
          <p:cNvGrpSpPr>
            <a:grpSpLocks/>
          </p:cNvGrpSpPr>
          <p:nvPr/>
        </p:nvGrpSpPr>
        <p:grpSpPr bwMode="auto">
          <a:xfrm>
            <a:off x="887413" y="1703388"/>
            <a:ext cx="6629400" cy="3155950"/>
            <a:chOff x="1056" y="960"/>
            <a:chExt cx="4032" cy="2422"/>
          </a:xfrm>
        </p:grpSpPr>
        <p:pic>
          <p:nvPicPr>
            <p:cNvPr id="51205" name="Picture 4" descr="图1">
              <a:extLst>
                <a:ext uri="{FF2B5EF4-FFF2-40B4-BE49-F238E27FC236}">
                  <a16:creationId xmlns:a16="http://schemas.microsoft.com/office/drawing/2014/main" id="{35E36CC3-D4AF-45D7-8B61-C68F4F53B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5">
              <a:extLst>
                <a:ext uri="{FF2B5EF4-FFF2-40B4-BE49-F238E27FC236}">
                  <a16:creationId xmlns:a16="http://schemas.microsoft.com/office/drawing/2014/main" id="{890882D8-2793-4E4F-A5AA-B79D374371CF}"/>
                </a:ext>
              </a:extLst>
            </p:cNvPr>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声门脉冲                         声道                 语音信号</a:t>
              </a:r>
            </a:p>
          </p:txBody>
        </p:sp>
        <p:sp>
          <p:nvSpPr>
            <p:cNvPr id="51207" name="Text Box 6">
              <a:extLst>
                <a:ext uri="{FF2B5EF4-FFF2-40B4-BE49-F238E27FC236}">
                  <a16:creationId xmlns:a16="http://schemas.microsoft.com/office/drawing/2014/main" id="{B6D83784-270C-4B18-AC97-CCFBD496C5CC}"/>
                </a:ext>
              </a:extLst>
            </p:cNvPr>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000000"/>
                  </a:solidFill>
                  <a:latin typeface="Times New Roman" panose="02020603050405020304" pitchFamily="18" charset="0"/>
                  <a:ea typeface="黑体" panose="02010609060101010101" pitchFamily="49" charset="-122"/>
                </a:rPr>
                <a:t>           </a:t>
              </a:r>
              <a:r>
                <a:rPr kumimoji="1" lang="zh-CN" altLang="en-US" sz="1800" b="1">
                  <a:solidFill>
                    <a:srgbClr val="333399"/>
                  </a:solidFill>
                  <a:latin typeface="Times New Roman" panose="02020603050405020304" pitchFamily="18" charset="0"/>
                  <a:ea typeface="黑体" panose="02010609060101010101" pitchFamily="49" charset="-122"/>
                </a:rPr>
                <a:t>激励信号                   声道滤波器                 语音信号 </a:t>
              </a:r>
            </a:p>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频谱                         传递函数                       频谱</a:t>
              </a:r>
              <a:r>
                <a:rPr kumimoji="1" lang="zh-CN" altLang="en-US" sz="1800" b="1">
                  <a:solidFill>
                    <a:srgbClr val="000000"/>
                  </a:solidFill>
                  <a:latin typeface="Times New Roman" panose="02020603050405020304" pitchFamily="18" charset="0"/>
                  <a:ea typeface="黑体" panose="02010609060101010101" pitchFamily="49" charset="-122"/>
                </a:rPr>
                <a:t>                                                         </a:t>
              </a:r>
            </a:p>
          </p:txBody>
        </p:sp>
      </p:grpSp>
      <p:sp>
        <p:nvSpPr>
          <p:cNvPr id="29" name="직사각형 64">
            <a:extLst>
              <a:ext uri="{FF2B5EF4-FFF2-40B4-BE49-F238E27FC236}">
                <a16:creationId xmlns:a16="http://schemas.microsoft.com/office/drawing/2014/main" id="{814D488E-3C38-4026-B750-5C69CD6BE118}"/>
              </a:ext>
            </a:extLst>
          </p:cNvPr>
          <p:cNvSpPr>
            <a:spLocks noChangeArrowheads="1"/>
          </p:cNvSpPr>
          <p:nvPr/>
        </p:nvSpPr>
        <p:spPr bwMode="auto">
          <a:xfrm>
            <a:off x="1041400" y="5376863"/>
            <a:ext cx="6948488" cy="646112"/>
          </a:xfrm>
          <a:prstGeom prst="rect">
            <a:avLst/>
          </a:prstGeom>
          <a:noFill/>
          <a:ln w="9525">
            <a:noFill/>
            <a:miter lim="800000"/>
            <a:headEnd/>
            <a:tailEnd/>
          </a:ln>
        </p:spPr>
        <p:txBody>
          <a:bodyPr>
            <a:spAutoFit/>
          </a:bodyPr>
          <a:lstStyle/>
          <a:p>
            <a:pPr marL="285750" indent="-285750" eaLnBrk="1" hangingPunct="1">
              <a:lnSpc>
                <a:spcPct val="150000"/>
              </a:lnSpc>
              <a:spcAft>
                <a:spcPts val="600"/>
              </a:spcAft>
              <a:buFont typeface="Wingdings" pitchFamily="2" charset="2"/>
              <a:buChar char="p"/>
              <a:defRPr/>
            </a:pPr>
            <a:r>
              <a:rPr lang="zh-CN" altLang="en-US" sz="2400" dirty="0">
                <a:latin typeface="黑体" panose="02010609060101010101" pitchFamily="49" charset="-122"/>
              </a:rPr>
              <a:t>据此，提出了</a:t>
            </a:r>
            <a:r>
              <a:rPr lang="zh-CN" altLang="en-US" sz="2400" dirty="0">
                <a:solidFill>
                  <a:srgbClr val="FF0000"/>
                </a:solidFill>
                <a:latin typeface="黑体" panose="02010609060101010101" pitchFamily="49" charset="-122"/>
              </a:rPr>
              <a:t>线性预测倒谱系数（</a:t>
            </a:r>
            <a:r>
              <a:rPr lang="en-US" altLang="zh-CN" sz="2400" dirty="0">
                <a:solidFill>
                  <a:srgbClr val="FF0000"/>
                </a:solidFill>
                <a:latin typeface="+mj-lt"/>
              </a:rPr>
              <a:t>LPCC</a:t>
            </a:r>
            <a:r>
              <a:rPr lang="zh-CN" altLang="en-US" sz="2400" dirty="0">
                <a:solidFill>
                  <a:srgbClr val="FF0000"/>
                </a:solidFill>
                <a:latin typeface="+mj-lt"/>
              </a:rPr>
              <a:t>）</a:t>
            </a:r>
            <a:r>
              <a:rPr lang="zh-CN" altLang="en-US" sz="2400" dirty="0">
                <a:latin typeface="+mj-lt"/>
              </a:rPr>
              <a:t>特征</a:t>
            </a:r>
            <a:endParaRPr lang="en-US" altLang="ko-KR" sz="2400" dirty="0">
              <a:latin typeface="+mj-lt"/>
            </a:endParaRPr>
          </a:p>
        </p:txBody>
      </p:sp>
    </p:spTree>
    <p:custDataLst>
      <p:tags r:id="rId1"/>
    </p:custDataLst>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7A28D2E-F01D-4133-B1EE-46670C054706}"/>
              </a:ext>
            </a:extLst>
          </p:cNvPr>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 音 学 概 要</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8195" name="图片 6" descr="HIT-Logo-AL.png">
            <a:extLst>
              <a:ext uri="{FF2B5EF4-FFF2-40B4-BE49-F238E27FC236}">
                <a16:creationId xmlns:a16="http://schemas.microsoft.com/office/drawing/2014/main" id="{4FCEFF13-D338-4CE3-9733-F06D77E266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a:extLst>
              <a:ext uri="{FF2B5EF4-FFF2-40B4-BE49-F238E27FC236}">
                <a16:creationId xmlns:a16="http://schemas.microsoft.com/office/drawing/2014/main" id="{53FDDE8A-E838-4C07-B6BF-F7AF53E56C43}"/>
              </a:ext>
            </a:extLst>
          </p:cNvPr>
          <p:cNvSpPr>
            <a:spLocks noGrp="1" noChangeArrowheads="1"/>
          </p:cNvSpPr>
          <p:nvPr>
            <p:ph type="title"/>
          </p:nvPr>
        </p:nvSpPr>
        <p:spPr/>
        <p:txBody>
          <a:bodyPr/>
          <a:lstStyle/>
          <a:p>
            <a:r>
              <a:rPr lang="zh-CN" altLang="en-US"/>
              <a:t>特征提取环节的仿真</a:t>
            </a:r>
            <a:r>
              <a:rPr lang="en-US" altLang="zh-CN"/>
              <a:t>-</a:t>
            </a:r>
            <a:r>
              <a:rPr lang="zh-CN" altLang="en-US"/>
              <a:t>感知机理</a:t>
            </a:r>
          </a:p>
        </p:txBody>
      </p:sp>
      <p:sp>
        <p:nvSpPr>
          <p:cNvPr id="33" name="AutoShape 38">
            <a:extLst>
              <a:ext uri="{FF2B5EF4-FFF2-40B4-BE49-F238E27FC236}">
                <a16:creationId xmlns:a16="http://schemas.microsoft.com/office/drawing/2014/main" id="{3BA85A1E-9BA1-4737-A153-27D8D6C910FD}"/>
              </a:ext>
            </a:extLst>
          </p:cNvPr>
          <p:cNvSpPr>
            <a:spLocks noChangeArrowheads="1"/>
          </p:cNvSpPr>
          <p:nvPr/>
        </p:nvSpPr>
        <p:spPr bwMode="auto">
          <a:xfrm>
            <a:off x="3416300" y="2806700"/>
            <a:ext cx="576263" cy="288925"/>
          </a:xfrm>
          <a:prstGeom prst="rightArrow">
            <a:avLst>
              <a:gd name="adj1" fmla="val 50000"/>
              <a:gd name="adj2" fmla="val 49863"/>
            </a:avLst>
          </a:prstGeom>
          <a:solidFill>
            <a:srgbClr val="C000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aphicFrame>
        <p:nvGraphicFramePr>
          <p:cNvPr id="53252" name="Object 4">
            <a:extLst>
              <a:ext uri="{FF2B5EF4-FFF2-40B4-BE49-F238E27FC236}">
                <a16:creationId xmlns:a16="http://schemas.microsoft.com/office/drawing/2014/main" id="{B20B14AF-8041-49E8-A921-0878810989E9}"/>
              </a:ext>
            </a:extLst>
          </p:cNvPr>
          <p:cNvGraphicFramePr>
            <a:graphicFrameLocks noChangeAspect="1"/>
          </p:cNvGraphicFramePr>
          <p:nvPr/>
        </p:nvGraphicFramePr>
        <p:xfrm>
          <a:off x="501650" y="1792288"/>
          <a:ext cx="2914650" cy="1981200"/>
        </p:xfrm>
        <a:graphic>
          <a:graphicData uri="http://schemas.openxmlformats.org/presentationml/2006/ole">
            <mc:AlternateContent xmlns:mc="http://schemas.openxmlformats.org/markup-compatibility/2006">
              <mc:Choice xmlns:v="urn:schemas-microsoft-com:vml" Requires="v">
                <p:oleObj r:id="rId4" imgW="5372100" imgH="3649980" progId="Word.Picture.8">
                  <p:embed/>
                </p:oleObj>
              </mc:Choice>
              <mc:Fallback>
                <p:oleObj r:id="rId4" imgW="5372100" imgH="364998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 y="1792288"/>
                        <a:ext cx="29146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a:extLst>
              <a:ext uri="{FF2B5EF4-FFF2-40B4-BE49-F238E27FC236}">
                <a16:creationId xmlns:a16="http://schemas.microsoft.com/office/drawing/2014/main" id="{F9B0F5B9-69BE-4B5D-9646-2EA375320F7C}"/>
              </a:ext>
            </a:extLst>
          </p:cNvPr>
          <p:cNvGrpSpPr>
            <a:grpSpLocks/>
          </p:cNvGrpSpPr>
          <p:nvPr/>
        </p:nvGrpSpPr>
        <p:grpSpPr bwMode="auto">
          <a:xfrm>
            <a:off x="4064000" y="1647825"/>
            <a:ext cx="4264025" cy="2181225"/>
            <a:chOff x="4063249" y="1648324"/>
            <a:chExt cx="4264825" cy="2180722"/>
          </a:xfrm>
        </p:grpSpPr>
        <p:grpSp>
          <p:nvGrpSpPr>
            <p:cNvPr id="53255" name="Group 4">
              <a:extLst>
                <a:ext uri="{FF2B5EF4-FFF2-40B4-BE49-F238E27FC236}">
                  <a16:creationId xmlns:a16="http://schemas.microsoft.com/office/drawing/2014/main" id="{D0A96944-FD28-4C7E-BFE0-727EA80BD8D9}"/>
                </a:ext>
              </a:extLst>
            </p:cNvPr>
            <p:cNvGrpSpPr>
              <a:grpSpLocks/>
            </p:cNvGrpSpPr>
            <p:nvPr/>
          </p:nvGrpSpPr>
          <p:grpSpPr bwMode="auto">
            <a:xfrm>
              <a:off x="4063249" y="1648324"/>
              <a:ext cx="4264825" cy="1832006"/>
              <a:chOff x="960" y="2009"/>
              <a:chExt cx="3977" cy="1326"/>
            </a:xfrm>
          </p:grpSpPr>
          <p:sp>
            <p:nvSpPr>
              <p:cNvPr id="53257" name="Line 5">
                <a:extLst>
                  <a:ext uri="{FF2B5EF4-FFF2-40B4-BE49-F238E27FC236}">
                    <a16:creationId xmlns:a16="http://schemas.microsoft.com/office/drawing/2014/main" id="{C2BB11BC-BE4C-4545-B828-627D8645F92E}"/>
                  </a:ext>
                </a:extLst>
              </p:cNvPr>
              <p:cNvSpPr>
                <a:spLocks noChangeShapeType="1"/>
              </p:cNvSpPr>
              <p:nvPr/>
            </p:nvSpPr>
            <p:spPr bwMode="auto">
              <a:xfrm flipV="1">
                <a:off x="1179" y="2065"/>
                <a:ext cx="0" cy="1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6">
                <a:extLst>
                  <a:ext uri="{FF2B5EF4-FFF2-40B4-BE49-F238E27FC236}">
                    <a16:creationId xmlns:a16="http://schemas.microsoft.com/office/drawing/2014/main" id="{097387B1-099F-4005-B9CB-482C253A9472}"/>
                  </a:ext>
                </a:extLst>
              </p:cNvPr>
              <p:cNvSpPr>
                <a:spLocks noChangeShapeType="1"/>
              </p:cNvSpPr>
              <p:nvPr/>
            </p:nvSpPr>
            <p:spPr bwMode="auto">
              <a:xfrm>
                <a:off x="1179" y="3128"/>
                <a:ext cx="369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7">
                <a:extLst>
                  <a:ext uri="{FF2B5EF4-FFF2-40B4-BE49-F238E27FC236}">
                    <a16:creationId xmlns:a16="http://schemas.microsoft.com/office/drawing/2014/main" id="{AF15B95C-A34F-4CF3-9996-11855F841858}"/>
                  </a:ext>
                </a:extLst>
              </p:cNvPr>
              <p:cNvSpPr>
                <a:spLocks noChangeShapeType="1"/>
              </p:cNvSpPr>
              <p:nvPr/>
            </p:nvSpPr>
            <p:spPr bwMode="auto">
              <a:xfrm>
                <a:off x="1462" y="2490"/>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8">
                <a:extLst>
                  <a:ext uri="{FF2B5EF4-FFF2-40B4-BE49-F238E27FC236}">
                    <a16:creationId xmlns:a16="http://schemas.microsoft.com/office/drawing/2014/main" id="{FBD1CA2A-95DF-486E-AD37-0598CC0597D8}"/>
                  </a:ext>
                </a:extLst>
              </p:cNvPr>
              <p:cNvSpPr>
                <a:spLocks noChangeShapeType="1"/>
              </p:cNvSpPr>
              <p:nvPr/>
            </p:nvSpPr>
            <p:spPr bwMode="auto">
              <a:xfrm>
                <a:off x="1728" y="2490"/>
                <a:ext cx="0" cy="6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9">
                <a:extLst>
                  <a:ext uri="{FF2B5EF4-FFF2-40B4-BE49-F238E27FC236}">
                    <a16:creationId xmlns:a16="http://schemas.microsoft.com/office/drawing/2014/main" id="{BF523733-1130-4693-BDCA-1EF29103D265}"/>
                  </a:ext>
                </a:extLst>
              </p:cNvPr>
              <p:cNvSpPr>
                <a:spLocks noChangeShapeType="1"/>
              </p:cNvSpPr>
              <p:nvPr/>
            </p:nvSpPr>
            <p:spPr bwMode="auto">
              <a:xfrm>
                <a:off x="1958" y="2499"/>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2" name="Oval 10">
                <a:extLst>
                  <a:ext uri="{FF2B5EF4-FFF2-40B4-BE49-F238E27FC236}">
                    <a16:creationId xmlns:a16="http://schemas.microsoft.com/office/drawing/2014/main" id="{5F231E4B-1CAD-4FC7-87D7-CD415664ADF3}"/>
                  </a:ext>
                </a:extLst>
              </p:cNvPr>
              <p:cNvSpPr>
                <a:spLocks noChangeAspect="1" noChangeArrowheads="1"/>
              </p:cNvSpPr>
              <p:nvPr/>
            </p:nvSpPr>
            <p:spPr bwMode="auto">
              <a:xfrm>
                <a:off x="2233" y="2791"/>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3" name="Oval 11">
                <a:extLst>
                  <a:ext uri="{FF2B5EF4-FFF2-40B4-BE49-F238E27FC236}">
                    <a16:creationId xmlns:a16="http://schemas.microsoft.com/office/drawing/2014/main" id="{B47CA950-B0D5-414B-9B42-794156562D78}"/>
                  </a:ext>
                </a:extLst>
              </p:cNvPr>
              <p:cNvSpPr>
                <a:spLocks noChangeAspect="1" noChangeArrowheads="1"/>
              </p:cNvSpPr>
              <p:nvPr/>
            </p:nvSpPr>
            <p:spPr bwMode="auto">
              <a:xfrm>
                <a:off x="2391" y="2789"/>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4" name="Oval 12">
                <a:extLst>
                  <a:ext uri="{FF2B5EF4-FFF2-40B4-BE49-F238E27FC236}">
                    <a16:creationId xmlns:a16="http://schemas.microsoft.com/office/drawing/2014/main" id="{7BF7E7A4-44B8-4DF9-AA67-A05D41F08DAC}"/>
                  </a:ext>
                </a:extLst>
              </p:cNvPr>
              <p:cNvSpPr>
                <a:spLocks noChangeAspect="1" noChangeArrowheads="1"/>
              </p:cNvSpPr>
              <p:nvPr/>
            </p:nvSpPr>
            <p:spPr bwMode="auto">
              <a:xfrm>
                <a:off x="2558" y="2788"/>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5" name="Line 13">
                <a:extLst>
                  <a:ext uri="{FF2B5EF4-FFF2-40B4-BE49-F238E27FC236}">
                    <a16:creationId xmlns:a16="http://schemas.microsoft.com/office/drawing/2014/main" id="{817E4EAD-27B9-400C-9255-919A1B024D16}"/>
                  </a:ext>
                </a:extLst>
              </p:cNvPr>
              <p:cNvSpPr>
                <a:spLocks noChangeShapeType="1"/>
              </p:cNvSpPr>
              <p:nvPr/>
            </p:nvSpPr>
            <p:spPr bwMode="auto">
              <a:xfrm>
                <a:off x="2701" y="2497"/>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4">
                <a:extLst>
                  <a:ext uri="{FF2B5EF4-FFF2-40B4-BE49-F238E27FC236}">
                    <a16:creationId xmlns:a16="http://schemas.microsoft.com/office/drawing/2014/main" id="{3DCB8F0E-D377-4353-A5FA-9658797C3D91}"/>
                  </a:ext>
                </a:extLst>
              </p:cNvPr>
              <p:cNvSpPr>
                <a:spLocks noChangeShapeType="1"/>
              </p:cNvSpPr>
              <p:nvPr/>
            </p:nvSpPr>
            <p:spPr bwMode="auto">
              <a:xfrm>
                <a:off x="3021" y="2479"/>
                <a:ext cx="0" cy="6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5">
                <a:extLst>
                  <a:ext uri="{FF2B5EF4-FFF2-40B4-BE49-F238E27FC236}">
                    <a16:creationId xmlns:a16="http://schemas.microsoft.com/office/drawing/2014/main" id="{AE225782-0C25-40EB-AB81-410185828DF9}"/>
                  </a:ext>
                </a:extLst>
              </p:cNvPr>
              <p:cNvSpPr>
                <a:spLocks noChangeShapeType="1"/>
              </p:cNvSpPr>
              <p:nvPr/>
            </p:nvSpPr>
            <p:spPr bwMode="auto">
              <a:xfrm>
                <a:off x="3404" y="2497"/>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16">
                <a:extLst>
                  <a:ext uri="{FF2B5EF4-FFF2-40B4-BE49-F238E27FC236}">
                    <a16:creationId xmlns:a16="http://schemas.microsoft.com/office/drawing/2014/main" id="{C960C532-B562-4EB3-9CE5-E10777B82887}"/>
                  </a:ext>
                </a:extLst>
              </p:cNvPr>
              <p:cNvSpPr>
                <a:spLocks noChangeShapeType="1"/>
              </p:cNvSpPr>
              <p:nvPr/>
            </p:nvSpPr>
            <p:spPr bwMode="auto">
              <a:xfrm flipH="1">
                <a:off x="1187" y="2508"/>
                <a:ext cx="275"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17">
                <a:extLst>
                  <a:ext uri="{FF2B5EF4-FFF2-40B4-BE49-F238E27FC236}">
                    <a16:creationId xmlns:a16="http://schemas.microsoft.com/office/drawing/2014/main" id="{96AE1650-986E-4E7E-8FD8-EA7C490C4F2F}"/>
                  </a:ext>
                </a:extLst>
              </p:cNvPr>
              <p:cNvSpPr>
                <a:spLocks noChangeShapeType="1"/>
              </p:cNvSpPr>
              <p:nvPr/>
            </p:nvSpPr>
            <p:spPr bwMode="auto">
              <a:xfrm>
                <a:off x="1462" y="2508"/>
                <a:ext cx="257"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18">
                <a:extLst>
                  <a:ext uri="{FF2B5EF4-FFF2-40B4-BE49-F238E27FC236}">
                    <a16:creationId xmlns:a16="http://schemas.microsoft.com/office/drawing/2014/main" id="{FD9155B5-A008-4832-8340-4D0F87E06DFA}"/>
                  </a:ext>
                </a:extLst>
              </p:cNvPr>
              <p:cNvSpPr>
                <a:spLocks noChangeShapeType="1"/>
              </p:cNvSpPr>
              <p:nvPr/>
            </p:nvSpPr>
            <p:spPr bwMode="auto">
              <a:xfrm flipH="1">
                <a:off x="1453" y="2517"/>
                <a:ext cx="275" cy="60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19">
                <a:extLst>
                  <a:ext uri="{FF2B5EF4-FFF2-40B4-BE49-F238E27FC236}">
                    <a16:creationId xmlns:a16="http://schemas.microsoft.com/office/drawing/2014/main" id="{3B591235-447C-4442-8B3C-0EC5E3898467}"/>
                  </a:ext>
                </a:extLst>
              </p:cNvPr>
              <p:cNvSpPr>
                <a:spLocks noChangeShapeType="1"/>
              </p:cNvSpPr>
              <p:nvPr/>
            </p:nvSpPr>
            <p:spPr bwMode="auto">
              <a:xfrm>
                <a:off x="1728" y="2508"/>
                <a:ext cx="222"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2" name="Line 20">
                <a:extLst>
                  <a:ext uri="{FF2B5EF4-FFF2-40B4-BE49-F238E27FC236}">
                    <a16:creationId xmlns:a16="http://schemas.microsoft.com/office/drawing/2014/main" id="{9AA4C060-7C53-4A2F-B5B3-6125DB61487C}"/>
                  </a:ext>
                </a:extLst>
              </p:cNvPr>
              <p:cNvSpPr>
                <a:spLocks noChangeShapeType="1"/>
              </p:cNvSpPr>
              <p:nvPr/>
            </p:nvSpPr>
            <p:spPr bwMode="auto">
              <a:xfrm flipH="1">
                <a:off x="1737" y="2508"/>
                <a:ext cx="221"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3" name="Line 21">
                <a:extLst>
                  <a:ext uri="{FF2B5EF4-FFF2-40B4-BE49-F238E27FC236}">
                    <a16:creationId xmlns:a16="http://schemas.microsoft.com/office/drawing/2014/main" id="{8B688EA2-8EA2-4480-9549-EDDC03630BE0}"/>
                  </a:ext>
                </a:extLst>
              </p:cNvPr>
              <p:cNvSpPr>
                <a:spLocks noChangeShapeType="1"/>
              </p:cNvSpPr>
              <p:nvPr/>
            </p:nvSpPr>
            <p:spPr bwMode="auto">
              <a:xfrm>
                <a:off x="1959" y="2496"/>
                <a:ext cx="222"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4" name="Line 22">
                <a:extLst>
                  <a:ext uri="{FF2B5EF4-FFF2-40B4-BE49-F238E27FC236}">
                    <a16:creationId xmlns:a16="http://schemas.microsoft.com/office/drawing/2014/main" id="{872D5EA5-6B24-44E3-A414-81FB5FB24FD6}"/>
                  </a:ext>
                </a:extLst>
              </p:cNvPr>
              <p:cNvSpPr>
                <a:spLocks noChangeShapeType="1"/>
              </p:cNvSpPr>
              <p:nvPr/>
            </p:nvSpPr>
            <p:spPr bwMode="auto">
              <a:xfrm>
                <a:off x="2711" y="2526"/>
                <a:ext cx="222"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3">
                <a:extLst>
                  <a:ext uri="{FF2B5EF4-FFF2-40B4-BE49-F238E27FC236}">
                    <a16:creationId xmlns:a16="http://schemas.microsoft.com/office/drawing/2014/main" id="{8DFC9857-43CB-4274-BFE5-E19D7A0ED915}"/>
                  </a:ext>
                </a:extLst>
              </p:cNvPr>
              <p:cNvSpPr>
                <a:spLocks noChangeShapeType="1"/>
              </p:cNvSpPr>
              <p:nvPr/>
            </p:nvSpPr>
            <p:spPr bwMode="auto">
              <a:xfrm flipH="1">
                <a:off x="2471" y="2507"/>
                <a:ext cx="222"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4">
                <a:extLst>
                  <a:ext uri="{FF2B5EF4-FFF2-40B4-BE49-F238E27FC236}">
                    <a16:creationId xmlns:a16="http://schemas.microsoft.com/office/drawing/2014/main" id="{5013118E-589A-44D2-B99F-4670549136C5}"/>
                  </a:ext>
                </a:extLst>
              </p:cNvPr>
              <p:cNvSpPr>
                <a:spLocks noChangeShapeType="1"/>
              </p:cNvSpPr>
              <p:nvPr/>
            </p:nvSpPr>
            <p:spPr bwMode="auto">
              <a:xfrm flipH="1">
                <a:off x="2703" y="2490"/>
                <a:ext cx="319"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5">
                <a:extLst>
                  <a:ext uri="{FF2B5EF4-FFF2-40B4-BE49-F238E27FC236}">
                    <a16:creationId xmlns:a16="http://schemas.microsoft.com/office/drawing/2014/main" id="{B2F4481F-ECE7-4B7D-A326-32C5235A9926}"/>
                  </a:ext>
                </a:extLst>
              </p:cNvPr>
              <p:cNvSpPr>
                <a:spLocks noChangeShapeType="1"/>
              </p:cNvSpPr>
              <p:nvPr/>
            </p:nvSpPr>
            <p:spPr bwMode="auto">
              <a:xfrm>
                <a:off x="3020" y="2489"/>
                <a:ext cx="319"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8" name="Line 26">
                <a:extLst>
                  <a:ext uri="{FF2B5EF4-FFF2-40B4-BE49-F238E27FC236}">
                    <a16:creationId xmlns:a16="http://schemas.microsoft.com/office/drawing/2014/main" id="{5B27E25B-3540-45CF-A89B-6E4AD0173CFC}"/>
                  </a:ext>
                </a:extLst>
              </p:cNvPr>
              <p:cNvSpPr>
                <a:spLocks noChangeShapeType="1"/>
              </p:cNvSpPr>
              <p:nvPr/>
            </p:nvSpPr>
            <p:spPr bwMode="auto">
              <a:xfrm flipH="1">
                <a:off x="3022" y="2508"/>
                <a:ext cx="381" cy="62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9" name="Line 27">
                <a:extLst>
                  <a:ext uri="{FF2B5EF4-FFF2-40B4-BE49-F238E27FC236}">
                    <a16:creationId xmlns:a16="http://schemas.microsoft.com/office/drawing/2014/main" id="{2CE4897D-B7E0-4837-BB34-D849667CB739}"/>
                  </a:ext>
                </a:extLst>
              </p:cNvPr>
              <p:cNvSpPr>
                <a:spLocks noChangeShapeType="1"/>
              </p:cNvSpPr>
              <p:nvPr/>
            </p:nvSpPr>
            <p:spPr bwMode="auto">
              <a:xfrm>
                <a:off x="3401" y="2515"/>
                <a:ext cx="381" cy="62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3280" name="Object 28">
                <a:extLst>
                  <a:ext uri="{FF2B5EF4-FFF2-40B4-BE49-F238E27FC236}">
                    <a16:creationId xmlns:a16="http://schemas.microsoft.com/office/drawing/2014/main" id="{655C0DDA-A3BA-4CAE-AE80-49F4814DEEBB}"/>
                  </a:ext>
                </a:extLst>
              </p:cNvPr>
              <p:cNvGraphicFramePr>
                <a:graphicFrameLocks noChangeAspect="1"/>
              </p:cNvGraphicFramePr>
              <p:nvPr/>
            </p:nvGraphicFramePr>
            <p:xfrm>
              <a:off x="1313" y="3159"/>
              <a:ext cx="231" cy="154"/>
            </p:xfrm>
            <a:graphic>
              <a:graphicData uri="http://schemas.openxmlformats.org/presentationml/2006/ole">
                <mc:AlternateContent xmlns:mc="http://schemas.openxmlformats.org/markup-compatibility/2006">
                  <mc:Choice xmlns:v="urn:schemas-microsoft-com:vml" Requires="v">
                    <p:oleObj name="Equation" r:id="rId6" imgW="304536" imgH="203024" progId="Equation.3">
                      <p:embed/>
                    </p:oleObj>
                  </mc:Choice>
                  <mc:Fallback>
                    <p:oleObj name="Equation" r:id="rId6" imgW="304536" imgH="203024"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3" y="3159"/>
                            <a:ext cx="231"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1" name="Object 29">
                <a:extLst>
                  <a:ext uri="{FF2B5EF4-FFF2-40B4-BE49-F238E27FC236}">
                    <a16:creationId xmlns:a16="http://schemas.microsoft.com/office/drawing/2014/main" id="{CC31BB4A-002E-4BB1-A47D-A5409FFA4DA7}"/>
                  </a:ext>
                </a:extLst>
              </p:cNvPr>
              <p:cNvGraphicFramePr>
                <a:graphicFrameLocks noChangeAspect="1"/>
              </p:cNvGraphicFramePr>
              <p:nvPr/>
            </p:nvGraphicFramePr>
            <p:xfrm>
              <a:off x="1572" y="3157"/>
              <a:ext cx="260" cy="154"/>
            </p:xfrm>
            <a:graphic>
              <a:graphicData uri="http://schemas.openxmlformats.org/presentationml/2006/ole">
                <mc:AlternateContent xmlns:mc="http://schemas.openxmlformats.org/markup-compatibility/2006">
                  <mc:Choice xmlns:v="urn:schemas-microsoft-com:vml" Requires="v">
                    <p:oleObj name="Equation" r:id="rId8" imgW="342751" imgH="203112" progId="Equation.3">
                      <p:embed/>
                    </p:oleObj>
                  </mc:Choice>
                  <mc:Fallback>
                    <p:oleObj name="Equation" r:id="rId8" imgW="342751" imgH="203112"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2" y="3157"/>
                            <a:ext cx="2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2" name="Object 30">
                <a:extLst>
                  <a:ext uri="{FF2B5EF4-FFF2-40B4-BE49-F238E27FC236}">
                    <a16:creationId xmlns:a16="http://schemas.microsoft.com/office/drawing/2014/main" id="{418C045A-B6A3-4CF1-9647-64B60905F4F5}"/>
                  </a:ext>
                </a:extLst>
              </p:cNvPr>
              <p:cNvGraphicFramePr>
                <a:graphicFrameLocks noChangeAspect="1"/>
              </p:cNvGraphicFramePr>
              <p:nvPr/>
            </p:nvGraphicFramePr>
            <p:xfrm>
              <a:off x="1833" y="3165"/>
              <a:ext cx="250" cy="154"/>
            </p:xfrm>
            <a:graphic>
              <a:graphicData uri="http://schemas.openxmlformats.org/presentationml/2006/ole">
                <mc:AlternateContent xmlns:mc="http://schemas.openxmlformats.org/markup-compatibility/2006">
                  <mc:Choice xmlns:v="urn:schemas-microsoft-com:vml" Requires="v">
                    <p:oleObj name="Equation" r:id="rId10" imgW="330057" imgH="203112" progId="Equation.3">
                      <p:embed/>
                    </p:oleObj>
                  </mc:Choice>
                  <mc:Fallback>
                    <p:oleObj name="Equation" r:id="rId10" imgW="330057" imgH="203112"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3" y="3165"/>
                            <a:ext cx="25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3" name="Object 31">
                <a:extLst>
                  <a:ext uri="{FF2B5EF4-FFF2-40B4-BE49-F238E27FC236}">
                    <a16:creationId xmlns:a16="http://schemas.microsoft.com/office/drawing/2014/main" id="{5F56A5E3-DD47-4D72-B934-D7C9F67ADAD6}"/>
                  </a:ext>
                </a:extLst>
              </p:cNvPr>
              <p:cNvGraphicFramePr>
                <a:graphicFrameLocks noChangeAspect="1"/>
              </p:cNvGraphicFramePr>
              <p:nvPr/>
            </p:nvGraphicFramePr>
            <p:xfrm>
              <a:off x="2402" y="3173"/>
              <a:ext cx="474" cy="154"/>
            </p:xfrm>
            <a:graphic>
              <a:graphicData uri="http://schemas.openxmlformats.org/presentationml/2006/ole">
                <mc:AlternateContent xmlns:mc="http://schemas.openxmlformats.org/markup-compatibility/2006">
                  <mc:Choice xmlns:v="urn:schemas-microsoft-com:vml" Requires="v">
                    <p:oleObj name="Equation" r:id="rId12" imgW="622030" imgH="203112" progId="Equation.3">
                      <p:embed/>
                    </p:oleObj>
                  </mc:Choice>
                  <mc:Fallback>
                    <p:oleObj name="Equation" r:id="rId12" imgW="622030" imgH="203112" progId="Equation.3">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2" y="3173"/>
                            <a:ext cx="47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4" name="Object 32">
                <a:extLst>
                  <a:ext uri="{FF2B5EF4-FFF2-40B4-BE49-F238E27FC236}">
                    <a16:creationId xmlns:a16="http://schemas.microsoft.com/office/drawing/2014/main" id="{C0F35B13-322F-45B3-A758-27488B771619}"/>
                  </a:ext>
                </a:extLst>
              </p:cNvPr>
              <p:cNvGraphicFramePr>
                <a:graphicFrameLocks noChangeAspect="1"/>
              </p:cNvGraphicFramePr>
              <p:nvPr/>
            </p:nvGraphicFramePr>
            <p:xfrm>
              <a:off x="2836" y="3171"/>
              <a:ext cx="455" cy="154"/>
            </p:xfrm>
            <a:graphic>
              <a:graphicData uri="http://schemas.openxmlformats.org/presentationml/2006/ole">
                <mc:AlternateContent xmlns:mc="http://schemas.openxmlformats.org/markup-compatibility/2006">
                  <mc:Choice xmlns:v="urn:schemas-microsoft-com:vml" Requires="v">
                    <p:oleObj name="Equation" r:id="rId14" imgW="596641" imgH="203112" progId="Equation.3">
                      <p:embed/>
                    </p:oleObj>
                  </mc:Choice>
                  <mc:Fallback>
                    <p:oleObj name="Equation" r:id="rId14" imgW="596641" imgH="203112" progId="Equation.3">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6" y="3171"/>
                            <a:ext cx="45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5" name="Object 33">
                <a:extLst>
                  <a:ext uri="{FF2B5EF4-FFF2-40B4-BE49-F238E27FC236}">
                    <a16:creationId xmlns:a16="http://schemas.microsoft.com/office/drawing/2014/main" id="{0E99CF54-2EA0-40C1-A667-400E7FCDC8A2}"/>
                  </a:ext>
                </a:extLst>
              </p:cNvPr>
              <p:cNvGraphicFramePr>
                <a:graphicFrameLocks noChangeAspect="1"/>
              </p:cNvGraphicFramePr>
              <p:nvPr/>
            </p:nvGraphicFramePr>
            <p:xfrm>
              <a:off x="3263" y="3170"/>
              <a:ext cx="319" cy="154"/>
            </p:xfrm>
            <a:graphic>
              <a:graphicData uri="http://schemas.openxmlformats.org/presentationml/2006/ole">
                <mc:AlternateContent xmlns:mc="http://schemas.openxmlformats.org/markup-compatibility/2006">
                  <mc:Choice xmlns:v="urn:schemas-microsoft-com:vml" Requires="v">
                    <p:oleObj name="Equation" r:id="rId16" imgW="418918" imgH="203112" progId="Equation.3">
                      <p:embed/>
                    </p:oleObj>
                  </mc:Choice>
                  <mc:Fallback>
                    <p:oleObj name="Equation" r:id="rId16" imgW="418918" imgH="203112" progId="Equation.3">
                      <p:embed/>
                      <p:pic>
                        <p:nvPicPr>
                          <p:cNvPr id="0" name="Object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3" y="3170"/>
                            <a:ext cx="31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6" name="Object 34">
                <a:extLst>
                  <a:ext uri="{FF2B5EF4-FFF2-40B4-BE49-F238E27FC236}">
                    <a16:creationId xmlns:a16="http://schemas.microsoft.com/office/drawing/2014/main" id="{935FF08F-CC69-4566-A73B-B9610D0B07B8}"/>
                  </a:ext>
                </a:extLst>
              </p:cNvPr>
              <p:cNvGraphicFramePr>
                <a:graphicFrameLocks noChangeAspect="1"/>
              </p:cNvGraphicFramePr>
              <p:nvPr/>
            </p:nvGraphicFramePr>
            <p:xfrm>
              <a:off x="4822" y="3181"/>
              <a:ext cx="115" cy="154"/>
            </p:xfrm>
            <a:graphic>
              <a:graphicData uri="http://schemas.openxmlformats.org/presentationml/2006/ole">
                <mc:AlternateContent xmlns:mc="http://schemas.openxmlformats.org/markup-compatibility/2006">
                  <mc:Choice xmlns:v="urn:schemas-microsoft-com:vml" Requires="v">
                    <p:oleObj name="Equation" r:id="rId18" imgW="152268" imgH="203024" progId="Equation.3">
                      <p:embed/>
                    </p:oleObj>
                  </mc:Choice>
                  <mc:Fallback>
                    <p:oleObj name="Equation" r:id="rId18" imgW="152268" imgH="203024" progId="Equation.3">
                      <p:embed/>
                      <p:pic>
                        <p:nvPicPr>
                          <p:cNvPr id="0"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22" y="3181"/>
                            <a:ext cx="11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7" name="Object 35">
                <a:extLst>
                  <a:ext uri="{FF2B5EF4-FFF2-40B4-BE49-F238E27FC236}">
                    <a16:creationId xmlns:a16="http://schemas.microsoft.com/office/drawing/2014/main" id="{23C26B2F-6E19-4814-B4A5-5AF51D48C412}"/>
                  </a:ext>
                </a:extLst>
              </p:cNvPr>
              <p:cNvGraphicFramePr>
                <a:graphicFrameLocks noChangeAspect="1"/>
              </p:cNvGraphicFramePr>
              <p:nvPr/>
            </p:nvGraphicFramePr>
            <p:xfrm>
              <a:off x="960" y="2009"/>
              <a:ext cx="163" cy="135"/>
            </p:xfrm>
            <a:graphic>
              <a:graphicData uri="http://schemas.openxmlformats.org/presentationml/2006/ole">
                <mc:AlternateContent xmlns:mc="http://schemas.openxmlformats.org/markup-compatibility/2006">
                  <mc:Choice xmlns:v="urn:schemas-microsoft-com:vml" Requires="v">
                    <p:oleObj name="Equation" r:id="rId20" imgW="215619" imgH="177569" progId="Equation.3">
                      <p:embed/>
                    </p:oleObj>
                  </mc:Choice>
                  <mc:Fallback>
                    <p:oleObj name="Equation" r:id="rId20" imgW="215619" imgH="177569"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0" y="2009"/>
                            <a:ext cx="16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256" name="Text Box 5">
              <a:extLst>
                <a:ext uri="{FF2B5EF4-FFF2-40B4-BE49-F238E27FC236}">
                  <a16:creationId xmlns:a16="http://schemas.microsoft.com/office/drawing/2014/main" id="{CB9939ED-9FCD-4F2D-94E9-BFA32D3E8127}"/>
                </a:ext>
              </a:extLst>
            </p:cNvPr>
            <p:cNvSpPr txBox="1">
              <a:spLocks noChangeArrowheads="1"/>
            </p:cNvSpPr>
            <p:nvPr/>
          </p:nvSpPr>
          <p:spPr bwMode="auto">
            <a:xfrm>
              <a:off x="4628939" y="3459714"/>
              <a:ext cx="2246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a:t>
              </a:r>
              <a:r>
                <a:rPr kumimoji="1" lang="en-US" altLang="zh-CN" sz="1800" b="1">
                  <a:solidFill>
                    <a:srgbClr val="333399"/>
                  </a:solidFill>
                  <a:latin typeface="Times New Roman" panose="02020603050405020304" pitchFamily="18" charset="0"/>
                  <a:ea typeface="黑体" panose="02010609060101010101" pitchFamily="49" charset="-122"/>
                </a:rPr>
                <a:t>Mel</a:t>
              </a:r>
              <a:r>
                <a:rPr kumimoji="1" lang="zh-CN" altLang="en-US" sz="1800" b="1">
                  <a:solidFill>
                    <a:srgbClr val="333399"/>
                  </a:solidFill>
                  <a:latin typeface="Times New Roman" panose="02020603050405020304" pitchFamily="18" charset="0"/>
                  <a:ea typeface="黑体" panose="02010609060101010101" pitchFamily="49" charset="-122"/>
                </a:rPr>
                <a:t>滤波器组</a:t>
              </a:r>
            </a:p>
          </p:txBody>
        </p:sp>
      </p:grpSp>
      <p:sp>
        <p:nvSpPr>
          <p:cNvPr id="58" name="직사각형 64">
            <a:extLst>
              <a:ext uri="{FF2B5EF4-FFF2-40B4-BE49-F238E27FC236}">
                <a16:creationId xmlns:a16="http://schemas.microsoft.com/office/drawing/2014/main" id="{FD291A37-B988-4BA4-A672-26F87A915A2C}"/>
              </a:ext>
            </a:extLst>
          </p:cNvPr>
          <p:cNvSpPr>
            <a:spLocks noChangeArrowheads="1"/>
          </p:cNvSpPr>
          <p:nvPr/>
        </p:nvSpPr>
        <p:spPr bwMode="auto">
          <a:xfrm>
            <a:off x="966788" y="4775200"/>
            <a:ext cx="6950075" cy="646113"/>
          </a:xfrm>
          <a:prstGeom prst="rect">
            <a:avLst/>
          </a:prstGeom>
          <a:noFill/>
          <a:ln w="9525">
            <a:noFill/>
            <a:miter lim="800000"/>
            <a:headEnd/>
            <a:tailEnd/>
          </a:ln>
        </p:spPr>
        <p:txBody>
          <a:bodyPr>
            <a:spAutoFit/>
          </a:bodyPr>
          <a:lstStyle/>
          <a:p>
            <a:pPr marL="285750" indent="-285750" eaLnBrk="1" hangingPunct="1">
              <a:lnSpc>
                <a:spcPct val="150000"/>
              </a:lnSpc>
              <a:spcAft>
                <a:spcPts val="600"/>
              </a:spcAft>
              <a:buFont typeface="Wingdings" pitchFamily="2" charset="2"/>
              <a:buChar char="p"/>
              <a:defRPr/>
            </a:pPr>
            <a:r>
              <a:rPr lang="zh-CN" altLang="en-US" sz="2400" dirty="0">
                <a:latin typeface="黑体" panose="02010609060101010101" pitchFamily="49" charset="-122"/>
              </a:rPr>
              <a:t>据此，提出了</a:t>
            </a:r>
            <a:r>
              <a:rPr lang="en-US" altLang="zh-CN" sz="2400" dirty="0">
                <a:solidFill>
                  <a:srgbClr val="FF0000"/>
                </a:solidFill>
                <a:latin typeface="黑体" panose="02010609060101010101" pitchFamily="49" charset="-122"/>
              </a:rPr>
              <a:t>Mel</a:t>
            </a:r>
            <a:r>
              <a:rPr lang="zh-CN" altLang="en-US" sz="2400" dirty="0">
                <a:solidFill>
                  <a:srgbClr val="FF0000"/>
                </a:solidFill>
                <a:latin typeface="黑体" panose="02010609060101010101" pitchFamily="49" charset="-122"/>
              </a:rPr>
              <a:t>频域倒谱系数（</a:t>
            </a:r>
            <a:r>
              <a:rPr lang="en-US" altLang="zh-CN" sz="2400" dirty="0">
                <a:solidFill>
                  <a:srgbClr val="FF0000"/>
                </a:solidFill>
                <a:latin typeface="黑体" panose="02010609060101010101" pitchFamily="49" charset="-122"/>
              </a:rPr>
              <a:t>MF</a:t>
            </a:r>
            <a:r>
              <a:rPr lang="en-US" altLang="zh-CN" sz="2400" dirty="0">
                <a:solidFill>
                  <a:srgbClr val="FF0000"/>
                </a:solidFill>
                <a:latin typeface="+mj-lt"/>
              </a:rPr>
              <a:t>CC</a:t>
            </a:r>
            <a:r>
              <a:rPr lang="zh-CN" altLang="en-US" sz="2400" dirty="0">
                <a:solidFill>
                  <a:srgbClr val="FF0000"/>
                </a:solidFill>
                <a:latin typeface="+mj-lt"/>
              </a:rPr>
              <a:t>）</a:t>
            </a:r>
            <a:r>
              <a:rPr lang="zh-CN" altLang="en-US" sz="2400" dirty="0">
                <a:latin typeface="+mj-lt"/>
              </a:rPr>
              <a:t>特征</a:t>
            </a:r>
            <a:endParaRPr lang="en-US" altLang="ko-KR" sz="2400" dirty="0">
              <a:latin typeface="+mj-lt"/>
            </a:endParaRPr>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up)">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24219F63-8E76-4147-8587-1BB3130A4D32}"/>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6DD565A5-AF67-4E83-AD88-14D2D67C465D}"/>
              </a:ext>
            </a:extLst>
          </p:cNvPr>
          <p:cNvSpPr>
            <a:spLocks noChangeArrowheads="1"/>
          </p:cNvSpPr>
          <p:nvPr/>
        </p:nvSpPr>
        <p:spPr bwMode="auto">
          <a:xfrm>
            <a:off x="604838" y="1704975"/>
            <a:ext cx="8018462" cy="5540375"/>
          </a:xfrm>
          <a:prstGeom prst="rect">
            <a:avLst/>
          </a:prstGeom>
          <a:noFill/>
          <a:ln w="9525">
            <a:noFill/>
            <a:miter lim="800000"/>
            <a:headEnd/>
            <a:tailEnd/>
          </a:ln>
        </p:spPr>
        <p:txBody>
          <a:bodyPr>
            <a:spAutoFit/>
          </a:bodyPr>
          <a:lstStyle/>
          <a:p>
            <a:pPr eaLnBrk="1" hangingPunct="1">
              <a:lnSpc>
                <a:spcPct val="150000"/>
              </a:lnSpc>
              <a:spcAft>
                <a:spcPts val="600"/>
              </a:spcAft>
              <a:defRPr/>
            </a:pPr>
            <a:r>
              <a:rPr lang="zh-CN" altLang="en-US" sz="2400" dirty="0">
                <a:latin typeface="+mj-lt"/>
              </a:rPr>
              <a:t>对大脑的仿真最难。一些</a:t>
            </a:r>
            <a:r>
              <a:rPr lang="zh-CN" altLang="en-US" sz="2400" dirty="0">
                <a:solidFill>
                  <a:srgbClr val="C00000"/>
                </a:solidFill>
                <a:latin typeface="+mj-lt"/>
              </a:rPr>
              <a:t>里程碑式</a:t>
            </a:r>
            <a:r>
              <a:rPr lang="zh-CN" altLang="en-US" sz="2400" dirty="0">
                <a:latin typeface="+mj-lt"/>
              </a:rPr>
              <a:t>的研究工作：</a:t>
            </a:r>
            <a:endParaRPr lang="en-US" altLang="zh-CN" sz="2400" dirty="0">
              <a:latin typeface="+mj-lt"/>
            </a:endParaRPr>
          </a:p>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隐马尔可夫模型</a:t>
            </a:r>
            <a:r>
              <a:rPr lang="en-US" altLang="zh-CN" sz="2400" dirty="0">
                <a:solidFill>
                  <a:srgbClr val="161628"/>
                </a:solidFill>
                <a:latin typeface="Times New Roman" panose="02020603050405020304" pitchFamily="18" charset="0"/>
              </a:rPr>
              <a:t>(HMM)</a:t>
            </a:r>
            <a:r>
              <a:rPr lang="zh-CN" altLang="en-US" sz="2400" dirty="0">
                <a:solidFill>
                  <a:srgbClr val="161628"/>
                </a:solidFill>
                <a:latin typeface="Times New Roman" panose="02020603050405020304" pitchFamily="18" charset="0"/>
              </a:rPr>
              <a:t>的语音识别技术</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90年代初，</a:t>
            </a:r>
            <a:r>
              <a:rPr lang="zh-CN" altLang="en-US" sz="2400" dirty="0">
                <a:solidFill>
                  <a:srgbClr val="FF0000"/>
                </a:solidFill>
              </a:rPr>
              <a:t>李开复</a:t>
            </a:r>
            <a:r>
              <a:rPr lang="zh-CN" altLang="en-US" sz="2400" dirty="0"/>
              <a:t>在</a:t>
            </a:r>
            <a:r>
              <a:rPr lang="en-US" altLang="zh-CN" sz="2400" dirty="0">
                <a:solidFill>
                  <a:srgbClr val="161628"/>
                </a:solidFill>
                <a:latin typeface="Times New Roman" panose="02020603050405020304" pitchFamily="18" charset="0"/>
              </a:rPr>
              <a:t>CMU</a:t>
            </a:r>
            <a:r>
              <a:rPr lang="zh-CN" altLang="en-US" sz="2400" dirty="0">
                <a:solidFill>
                  <a:srgbClr val="161628"/>
                </a:solidFill>
                <a:latin typeface="Times New Roman" panose="02020603050405020304" pitchFamily="18" charset="0"/>
              </a:rPr>
              <a:t>搭建了基于</a:t>
            </a:r>
            <a:r>
              <a:rPr lang="en-US" altLang="zh-CN" sz="2400" dirty="0">
                <a:solidFill>
                  <a:srgbClr val="161628"/>
                </a:solidFill>
                <a:latin typeface="Times New Roman" panose="02020603050405020304" pitchFamily="18" charset="0"/>
              </a:rPr>
              <a:t>HMM</a:t>
            </a:r>
            <a:r>
              <a:rPr lang="zh-CN" altLang="en-US" sz="2400" dirty="0">
                <a:solidFill>
                  <a:srgbClr val="161628"/>
                </a:solidFill>
                <a:latin typeface="Times New Roman" panose="02020603050405020304" pitchFamily="18" charset="0"/>
              </a:rPr>
              <a:t>的非特定人连续语音识别系统</a:t>
            </a:r>
            <a:r>
              <a:rPr lang="en-US" altLang="zh-CN" sz="2400" dirty="0">
                <a:solidFill>
                  <a:srgbClr val="FF0000"/>
                </a:solidFill>
                <a:latin typeface="Times New Roman" panose="02020603050405020304" pitchFamily="18" charset="0"/>
              </a:rPr>
              <a:t>SPHINX</a:t>
            </a:r>
            <a:r>
              <a:rPr lang="zh-CN" altLang="en-US" sz="2400" dirty="0">
                <a:solidFill>
                  <a:srgbClr val="161628"/>
                </a:solidFill>
                <a:latin typeface="Times New Roman" panose="02020603050405020304" pitchFamily="18" charset="0"/>
              </a:rPr>
              <a:t>；</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FF0000"/>
                </a:solidFill>
                <a:latin typeface="Times New Roman" panose="02020603050405020304" pitchFamily="18" charset="0"/>
              </a:rPr>
              <a:t>三层结构</a:t>
            </a:r>
            <a:r>
              <a:rPr lang="zh-CN" altLang="en-US" sz="2400" dirty="0">
                <a:solidFill>
                  <a:srgbClr val="161628"/>
                </a:solidFill>
                <a:latin typeface="Times New Roman" panose="02020603050405020304" pitchFamily="18" charset="0"/>
              </a:rPr>
              <a:t>：声学语音层、词层、句法层；</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en-US" altLang="zh-CN" sz="2400" dirty="0">
                <a:solidFill>
                  <a:srgbClr val="161628"/>
                </a:solidFill>
                <a:latin typeface="Times New Roman" panose="02020603050405020304" pitchFamily="18" charset="0"/>
              </a:rPr>
              <a:t>HMM</a:t>
            </a:r>
            <a:r>
              <a:rPr lang="zh-CN" altLang="en-US" sz="2400" dirty="0">
                <a:solidFill>
                  <a:srgbClr val="161628"/>
                </a:solidFill>
                <a:latin typeface="Times New Roman" panose="02020603050405020304" pitchFamily="18" charset="0"/>
              </a:rPr>
              <a:t>不但对</a:t>
            </a:r>
            <a:r>
              <a:rPr lang="zh-CN" altLang="en-US" sz="2400" dirty="0">
                <a:solidFill>
                  <a:srgbClr val="FF0000"/>
                </a:solidFill>
                <a:latin typeface="Times New Roman" panose="02020603050405020304" pitchFamily="18" charset="0"/>
              </a:rPr>
              <a:t>声学内容</a:t>
            </a:r>
            <a:r>
              <a:rPr lang="zh-CN" altLang="en-US" sz="2400" dirty="0">
                <a:solidFill>
                  <a:srgbClr val="161628"/>
                </a:solidFill>
                <a:latin typeface="Times New Roman" panose="02020603050405020304" pitchFamily="18" charset="0"/>
              </a:rPr>
              <a:t>进行统计建模，也对其</a:t>
            </a:r>
            <a:r>
              <a:rPr lang="zh-CN" altLang="en-US" sz="2400" dirty="0">
                <a:solidFill>
                  <a:srgbClr val="FF0000"/>
                </a:solidFill>
                <a:latin typeface="Times New Roman" panose="02020603050405020304" pitchFamily="18" charset="0"/>
              </a:rPr>
              <a:t>时序变化</a:t>
            </a:r>
            <a:r>
              <a:rPr lang="zh-CN" altLang="en-US" sz="2400" dirty="0">
                <a:solidFill>
                  <a:srgbClr val="161628"/>
                </a:solidFill>
                <a:latin typeface="Times New Roman" panose="02020603050405020304" pitchFamily="18" charset="0"/>
              </a:rPr>
              <a:t>进行统计建模。</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1"/>
    </p:custDataLst>
  </p:cSld>
  <p:clrMapOvr>
    <a:masterClrMapping/>
  </p:clrMapOvr>
  <p:transition spd="slow"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F5B4F329-BF9B-40CE-AA05-72DA336A9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813" y="3200400"/>
            <a:ext cx="267335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5">
            <a:extLst>
              <a:ext uri="{FF2B5EF4-FFF2-40B4-BE49-F238E27FC236}">
                <a16:creationId xmlns:a16="http://schemas.microsoft.com/office/drawing/2014/main" id="{CB199C0C-FE73-4798-95D0-E578C077D8E1}"/>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CDAC98F4-A976-4315-9F10-F7D2F302CD8D}"/>
              </a:ext>
            </a:extLst>
          </p:cNvPr>
          <p:cNvSpPr>
            <a:spLocks noChangeArrowheads="1"/>
          </p:cNvSpPr>
          <p:nvPr/>
        </p:nvSpPr>
        <p:spPr bwMode="auto">
          <a:xfrm>
            <a:off x="604838" y="1704975"/>
            <a:ext cx="8018462" cy="6134100"/>
          </a:xfrm>
          <a:prstGeom prst="rect">
            <a:avLst/>
          </a:prstGeom>
          <a:noFill/>
          <a:ln w="9525">
            <a:noFill/>
            <a:miter lim="800000"/>
            <a:headEnd/>
            <a:tailEnd/>
          </a:ln>
        </p:spPr>
        <p:txBody>
          <a:bodyPr>
            <a:spAutoFit/>
          </a:bodyPr>
          <a:lstStyle/>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深度学习</a:t>
            </a:r>
            <a:r>
              <a:rPr lang="en-US" altLang="zh-CN" sz="2400" dirty="0">
                <a:solidFill>
                  <a:srgbClr val="161628"/>
                </a:solidFill>
                <a:latin typeface="Times New Roman" panose="02020603050405020304" pitchFamily="18" charset="0"/>
              </a:rPr>
              <a:t>(Deep Learning)</a:t>
            </a:r>
            <a:r>
              <a:rPr lang="zh-CN" altLang="en-US" sz="2400" dirty="0">
                <a:solidFill>
                  <a:srgbClr val="161628"/>
                </a:solidFill>
                <a:latin typeface="Times New Roman" panose="02020603050405020304" pitchFamily="18" charset="0"/>
              </a:rPr>
              <a:t>的语音识别技术</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en-US" altLang="zh-CN" sz="2400" dirty="0">
                <a:solidFill>
                  <a:srgbClr val="161628"/>
                </a:solidFill>
                <a:latin typeface="Times New Roman" panose="02020603050405020304" pitchFamily="18" charset="0"/>
              </a:rPr>
              <a:t>2011</a:t>
            </a:r>
            <a:r>
              <a:rPr lang="zh-CN" altLang="en-US" sz="2400" dirty="0">
                <a:solidFill>
                  <a:srgbClr val="161628"/>
                </a:solidFill>
                <a:latin typeface="Times New Roman" panose="02020603050405020304" pitchFamily="18" charset="0"/>
              </a:rPr>
              <a:t>年，微软研究院</a:t>
            </a:r>
            <a:r>
              <a:rPr lang="zh-CN" altLang="en-US" sz="2400" dirty="0">
                <a:solidFill>
                  <a:srgbClr val="FF0000"/>
                </a:solidFill>
                <a:latin typeface="Times New Roman" panose="02020603050405020304" pitchFamily="18" charset="0"/>
              </a:rPr>
              <a:t>俞栋等</a:t>
            </a:r>
            <a:r>
              <a:rPr lang="zh-CN" altLang="en-US" sz="2400" dirty="0">
                <a:latin typeface="Times New Roman" panose="02020603050405020304" pitchFamily="18" charset="0"/>
              </a:rPr>
              <a:t>提出了</a:t>
            </a:r>
            <a:r>
              <a:rPr lang="zh-CN" altLang="en-US" sz="2400" dirty="0">
                <a:solidFill>
                  <a:srgbClr val="161628"/>
                </a:solidFill>
                <a:latin typeface="Times New Roman" panose="02020603050405020304" pitchFamily="18" charset="0"/>
              </a:rPr>
              <a:t>基于</a:t>
            </a:r>
            <a:r>
              <a:rPr lang="en-US" altLang="zh-CN" sz="2400" dirty="0">
                <a:solidFill>
                  <a:srgbClr val="161628"/>
                </a:solidFill>
                <a:latin typeface="Times New Roman" panose="02020603050405020304" pitchFamily="18" charset="0"/>
              </a:rPr>
              <a:t>DNN+HMM</a:t>
            </a:r>
            <a:r>
              <a:rPr lang="zh-CN" altLang="en-US" sz="2400" dirty="0">
                <a:solidFill>
                  <a:srgbClr val="161628"/>
                </a:solidFill>
                <a:latin typeface="Times New Roman" panose="02020603050405020304" pitchFamily="18" charset="0"/>
              </a:rPr>
              <a:t>的语音识别方法</a:t>
            </a:r>
            <a:endParaRPr lang="en-US" altLang="zh-CN" sz="2400" dirty="0">
              <a:solidFill>
                <a:srgbClr val="161628"/>
              </a:solidFill>
              <a:latin typeface="Times New Roman" panose="02020603050405020304" pitchFamily="18" charset="0"/>
            </a:endParaRPr>
          </a:p>
          <a:p>
            <a:pPr marL="342900" lvl="1"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其训练分成</a:t>
            </a:r>
            <a:r>
              <a:rPr lang="en-US" altLang="zh-CN" sz="2400" dirty="0">
                <a:solidFill>
                  <a:srgbClr val="C00000"/>
                </a:solidFill>
              </a:rPr>
              <a:t>Pre-training</a:t>
            </a:r>
            <a:r>
              <a:rPr lang="zh-CN" altLang="en-US" sz="2400" dirty="0"/>
              <a:t>和</a:t>
            </a:r>
            <a:r>
              <a:rPr lang="en-US" altLang="zh-CN" sz="2400" dirty="0">
                <a:solidFill>
                  <a:srgbClr val="C00000"/>
                </a:solidFill>
              </a:rPr>
              <a:t>Fine-tuning</a:t>
            </a:r>
          </a:p>
          <a:p>
            <a:pPr marL="342900" lvl="1" indent="-342900" eaLnBrk="1" hangingPunct="1">
              <a:lnSpc>
                <a:spcPct val="150000"/>
              </a:lnSpc>
              <a:spcAft>
                <a:spcPts val="600"/>
              </a:spcAft>
              <a:buFont typeface="Wingdings" panose="05000000000000000000" pitchFamily="2" charset="2"/>
              <a:buChar char="ü"/>
              <a:defRPr/>
            </a:pPr>
            <a:r>
              <a:rPr lang="zh-CN" altLang="en-US" sz="2400" dirty="0"/>
              <a:t>引入</a:t>
            </a:r>
            <a:r>
              <a:rPr lang="en-US" altLang="zh-CN" sz="2400" dirty="0"/>
              <a:t>RBM</a:t>
            </a:r>
            <a:r>
              <a:rPr lang="zh-CN" altLang="en-US" sz="2400" dirty="0"/>
              <a:t>构建</a:t>
            </a:r>
            <a:r>
              <a:rPr lang="en-US" altLang="zh-CN" sz="2400" dirty="0"/>
              <a:t>DBN</a:t>
            </a:r>
            <a:r>
              <a:rPr lang="zh-CN" altLang="en-US" sz="2400" dirty="0"/>
              <a:t>，作为</a:t>
            </a:r>
            <a:r>
              <a:rPr lang="en-US" altLang="zh-CN" sz="2400" dirty="0"/>
              <a:t>DNN</a:t>
            </a:r>
            <a:r>
              <a:rPr lang="zh-CN" altLang="en-US" sz="2400" dirty="0"/>
              <a:t>的初值</a:t>
            </a:r>
            <a:endParaRPr lang="en-US" altLang="zh-CN" sz="2400" dirty="0"/>
          </a:p>
          <a:p>
            <a:pPr marL="0" lvl="1" eaLnBrk="1" hangingPunct="1">
              <a:lnSpc>
                <a:spcPct val="150000"/>
              </a:lnSpc>
              <a:spcAft>
                <a:spcPts val="600"/>
              </a:spcAft>
              <a:defRPr/>
            </a:pPr>
            <a:r>
              <a:rPr lang="en-US" altLang="zh-CN" sz="2400" dirty="0"/>
              <a:t> </a:t>
            </a:r>
          </a:p>
          <a:p>
            <a:pPr marL="342900" indent="-342900" eaLnBrk="1" hangingPunct="1">
              <a:lnSpc>
                <a:spcPct val="150000"/>
              </a:lnSpc>
              <a:spcAft>
                <a:spcPts val="600"/>
              </a:spcAft>
              <a:buFont typeface="Wingdings" panose="05000000000000000000" pitchFamily="2" charset="2"/>
              <a:buChar char="ü"/>
              <a:defRPr/>
            </a:pP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1"/>
    </p:custDataLst>
  </p:cSld>
  <p:clrMapOvr>
    <a:masterClrMapping/>
  </p:clrMapOvr>
  <p:transition spd="slow"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id="{1397C4D9-A6E4-457C-9AF0-412F6DC9053A}"/>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38800D62-7730-428B-B012-31F1F6B9250A}"/>
              </a:ext>
            </a:extLst>
          </p:cNvPr>
          <p:cNvSpPr>
            <a:spLocks noChangeArrowheads="1"/>
          </p:cNvSpPr>
          <p:nvPr/>
        </p:nvSpPr>
        <p:spPr bwMode="auto">
          <a:xfrm>
            <a:off x="604838" y="1704975"/>
            <a:ext cx="8018462" cy="6537325"/>
          </a:xfrm>
          <a:prstGeom prst="rect">
            <a:avLst/>
          </a:prstGeom>
          <a:noFill/>
          <a:ln w="9525">
            <a:noFill/>
            <a:miter lim="800000"/>
            <a:headEnd/>
            <a:tailEnd/>
          </a:ln>
        </p:spPr>
        <p:txBody>
          <a:bodyPr>
            <a:spAutoFit/>
          </a:bodyPr>
          <a:lstStyle/>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深度学习</a:t>
            </a:r>
            <a:r>
              <a:rPr lang="en-US" altLang="zh-CN" sz="2400" dirty="0">
                <a:solidFill>
                  <a:srgbClr val="161628"/>
                </a:solidFill>
                <a:latin typeface="Times New Roman" panose="02020603050405020304" pitchFamily="18" charset="0"/>
              </a:rPr>
              <a:t>(Deep Learning)</a:t>
            </a:r>
            <a:r>
              <a:rPr lang="zh-CN" altLang="en-US" sz="2400" dirty="0">
                <a:solidFill>
                  <a:srgbClr val="161628"/>
                </a:solidFill>
                <a:latin typeface="Times New Roman" panose="02020603050405020304" pitchFamily="18" charset="0"/>
              </a:rPr>
              <a:t>的语音识别技术</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近几年，许多深度学习技术被提出来，并被应用到语音识别技术中；</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基于循环神经网</a:t>
            </a:r>
            <a:r>
              <a:rPr lang="en-US" altLang="zh-CN" sz="2400" dirty="0"/>
              <a:t>(</a:t>
            </a:r>
            <a:r>
              <a:rPr lang="en-US" altLang="zh-CN" sz="2400" dirty="0">
                <a:solidFill>
                  <a:srgbClr val="C00000"/>
                </a:solidFill>
              </a:rPr>
              <a:t>RNN</a:t>
            </a:r>
            <a:r>
              <a:rPr lang="en-US" altLang="zh-CN" sz="2400" dirty="0"/>
              <a:t>, Recurrent Neural Networks)</a:t>
            </a:r>
            <a:r>
              <a:rPr lang="zh-CN" altLang="en-US" sz="2400" dirty="0"/>
              <a:t>的语音识别技术；</a:t>
            </a:r>
            <a:endParaRPr lang="en-US" altLang="zh-CN" sz="2400" dirty="0"/>
          </a:p>
          <a:p>
            <a:pPr marL="342900" indent="-342900" eaLnBrk="1" hangingPunct="1">
              <a:lnSpc>
                <a:spcPct val="150000"/>
              </a:lnSpc>
              <a:spcAft>
                <a:spcPts val="600"/>
              </a:spcAft>
              <a:buFont typeface="Wingdings" panose="05000000000000000000" pitchFamily="2" charset="2"/>
              <a:buChar char="ü"/>
              <a:defRPr/>
            </a:pPr>
            <a:r>
              <a:rPr lang="zh-CN" altLang="en-US" sz="2400" dirty="0"/>
              <a:t>基于</a:t>
            </a:r>
            <a:r>
              <a:rPr lang="en-US" altLang="zh-CN" sz="2400" dirty="0">
                <a:solidFill>
                  <a:srgbClr val="C00000"/>
                </a:solidFill>
              </a:rPr>
              <a:t>LSTM</a:t>
            </a:r>
            <a:r>
              <a:rPr lang="zh-CN" altLang="en-US" sz="2400" dirty="0"/>
              <a:t>（</a:t>
            </a:r>
            <a:r>
              <a:rPr lang="en-US" altLang="zh-CN" sz="2400" dirty="0"/>
              <a:t>Long-Short Term Memory</a:t>
            </a:r>
            <a:r>
              <a:rPr lang="zh-CN" altLang="en-US" sz="2400" dirty="0"/>
              <a:t>）网络的语音识别技术。</a:t>
            </a:r>
            <a:endParaRPr lang="en-US" altLang="zh-CN" sz="2400" dirty="0"/>
          </a:p>
          <a:p>
            <a:pPr marL="342900" indent="-342900" eaLnBrk="1" hangingPunct="1">
              <a:lnSpc>
                <a:spcPct val="150000"/>
              </a:lnSpc>
              <a:spcAft>
                <a:spcPts val="600"/>
              </a:spcAft>
              <a:buFont typeface="Wingdings" panose="05000000000000000000" pitchFamily="2" charset="2"/>
              <a:buChar char="ü"/>
              <a:defRPr/>
            </a:pP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1"/>
    </p:custDataLst>
  </p:cSld>
  <p:clrMapOvr>
    <a:masterClrMapping/>
  </p:clrMapOvr>
  <p:transition spd="slow"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a:extLst>
              <a:ext uri="{FF2B5EF4-FFF2-40B4-BE49-F238E27FC236}">
                <a16:creationId xmlns:a16="http://schemas.microsoft.com/office/drawing/2014/main" id="{30E203EF-61BD-4ED9-913C-2EED69D5903F}"/>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E9F854F8-E79E-4921-A7F3-C5007E39CEF2}"/>
              </a:ext>
            </a:extLst>
          </p:cNvPr>
          <p:cNvSpPr>
            <a:spLocks noChangeArrowheads="1"/>
          </p:cNvSpPr>
          <p:nvPr/>
        </p:nvSpPr>
        <p:spPr bwMode="auto">
          <a:xfrm>
            <a:off x="604838" y="1477963"/>
            <a:ext cx="8018462" cy="2760662"/>
          </a:xfrm>
          <a:prstGeom prst="rect">
            <a:avLst/>
          </a:prstGeom>
          <a:noFill/>
          <a:ln w="9525">
            <a:noFill/>
            <a:miter lim="800000"/>
            <a:headEnd/>
            <a:tailEnd/>
          </a:ln>
        </p:spPr>
        <p:txBody>
          <a:bodyPr>
            <a:spAutoFit/>
          </a:bodyPr>
          <a:lstStyle/>
          <a:p>
            <a:pPr marL="342900" indent="-342900">
              <a:lnSpc>
                <a:spcPct val="150000"/>
              </a:lnSpc>
              <a:spcAft>
                <a:spcPts val="600"/>
              </a:spcAft>
              <a:buFont typeface="Wingdings" panose="05000000000000000000" pitchFamily="2" charset="2"/>
              <a:buChar char="u"/>
              <a:defRPr/>
            </a:pPr>
            <a:r>
              <a:rPr lang="zh-CN" altLang="en-US" sz="2400" b="1" dirty="0">
                <a:solidFill>
                  <a:srgbClr val="161628"/>
                </a:solidFill>
                <a:latin typeface="Times New Roman" panose="02020603050405020304" pitchFamily="18" charset="0"/>
              </a:rPr>
              <a:t>基于</a:t>
            </a:r>
            <a:r>
              <a:rPr lang="en-US" altLang="zh-CN" sz="2400" b="1" dirty="0">
                <a:latin typeface="Times New Roman" panose="02020603050405020304" pitchFamily="18" charset="0"/>
              </a:rPr>
              <a:t>RNN+DNN</a:t>
            </a:r>
            <a:r>
              <a:rPr lang="zh-CN" altLang="en-US" sz="2400" b="1" dirty="0">
                <a:solidFill>
                  <a:srgbClr val="161628"/>
                </a:solidFill>
                <a:latin typeface="Times New Roman" panose="02020603050405020304" pitchFamily="18" charset="0"/>
              </a:rPr>
              <a:t>的语音识别技术</a:t>
            </a: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zh-CN" altLang="en-US"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u"/>
              <a:defRPr/>
            </a:pPr>
            <a:endParaRPr lang="en-US" altLang="ko-KR" sz="2400" b="1" dirty="0">
              <a:latin typeface="+mj-lt"/>
            </a:endParaRPr>
          </a:p>
        </p:txBody>
      </p:sp>
      <p:pic>
        <p:nvPicPr>
          <p:cNvPr id="61444" name="图片 2">
            <a:extLst>
              <a:ext uri="{FF2B5EF4-FFF2-40B4-BE49-F238E27FC236}">
                <a16:creationId xmlns:a16="http://schemas.microsoft.com/office/drawing/2014/main" id="{C5488DB7-6D70-4939-9087-DD6C1BE472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750" y="2660650"/>
            <a:ext cx="7653338"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34B88F0A-F542-41AB-B4A6-8B9853C2888F}"/>
              </a:ext>
            </a:extLst>
          </p:cNvPr>
          <p:cNvSpPr txBox="1"/>
          <p:nvPr/>
        </p:nvSpPr>
        <p:spPr bwMode="auto">
          <a:xfrm>
            <a:off x="3551238" y="5221288"/>
            <a:ext cx="2082800"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en-US" altLang="zh-CN" sz="2000" dirty="0">
                <a:solidFill>
                  <a:srgbClr val="0033CC"/>
                </a:solidFill>
                <a:latin typeface="+mj-lt"/>
              </a:rPr>
              <a:t>RNN</a:t>
            </a:r>
            <a:r>
              <a:rPr lang="zh-CN" altLang="en-US" sz="2000" dirty="0">
                <a:solidFill>
                  <a:srgbClr val="0033CC"/>
                </a:solidFill>
                <a:latin typeface="+mj-lt"/>
              </a:rPr>
              <a:t>结构示意图</a:t>
            </a:r>
          </a:p>
        </p:txBody>
      </p:sp>
    </p:spTree>
    <p:custDataLst>
      <p:tags r:id="rId1"/>
    </p:custDataLst>
  </p:cSld>
  <p:clrMapOvr>
    <a:masterClrMapping/>
  </p:clrMapOvr>
  <p:transition spd="slow"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a:extLst>
              <a:ext uri="{FF2B5EF4-FFF2-40B4-BE49-F238E27FC236}">
                <a16:creationId xmlns:a16="http://schemas.microsoft.com/office/drawing/2014/main" id="{0BA91A19-88FC-4EF3-A66D-35AB627784CB}"/>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5536BE7A-25E5-43A0-9B2E-BF3BE509BD3B}"/>
              </a:ext>
            </a:extLst>
          </p:cNvPr>
          <p:cNvSpPr>
            <a:spLocks noChangeArrowheads="1"/>
          </p:cNvSpPr>
          <p:nvPr/>
        </p:nvSpPr>
        <p:spPr bwMode="auto">
          <a:xfrm>
            <a:off x="604838" y="1477963"/>
            <a:ext cx="8018462" cy="2760662"/>
          </a:xfrm>
          <a:prstGeom prst="rect">
            <a:avLst/>
          </a:prstGeom>
          <a:noFill/>
          <a:ln w="9525">
            <a:noFill/>
            <a:miter lim="800000"/>
            <a:headEnd/>
            <a:tailEnd/>
          </a:ln>
        </p:spPr>
        <p:txBody>
          <a:bodyPr>
            <a:spAutoFit/>
          </a:bodyPr>
          <a:lstStyle/>
          <a:p>
            <a:pPr marL="342900" indent="-342900">
              <a:lnSpc>
                <a:spcPct val="150000"/>
              </a:lnSpc>
              <a:spcAft>
                <a:spcPts val="600"/>
              </a:spcAft>
              <a:buFont typeface="Wingdings" panose="05000000000000000000" pitchFamily="2" charset="2"/>
              <a:buChar char="u"/>
              <a:defRPr/>
            </a:pPr>
            <a:r>
              <a:rPr lang="zh-CN" altLang="en-US" sz="2400" b="1" dirty="0">
                <a:solidFill>
                  <a:srgbClr val="161628"/>
                </a:solidFill>
                <a:latin typeface="Times New Roman" panose="02020603050405020304" pitchFamily="18" charset="0"/>
              </a:rPr>
              <a:t>基于</a:t>
            </a:r>
            <a:r>
              <a:rPr lang="en-US" altLang="zh-CN" sz="2400" b="1" dirty="0">
                <a:latin typeface="Times New Roman" panose="02020603050405020304" pitchFamily="18" charset="0"/>
              </a:rPr>
              <a:t>RNN+DNN</a:t>
            </a:r>
            <a:r>
              <a:rPr lang="zh-CN" altLang="en-US" sz="2400" b="1" dirty="0">
                <a:solidFill>
                  <a:srgbClr val="161628"/>
                </a:solidFill>
                <a:latin typeface="Times New Roman" panose="02020603050405020304" pitchFamily="18" charset="0"/>
              </a:rPr>
              <a:t>的语音识别技术</a:t>
            </a: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zh-CN" altLang="en-US"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u"/>
              <a:defRPr/>
            </a:pPr>
            <a:endParaRPr lang="en-US" altLang="ko-KR" sz="2400" b="1" dirty="0">
              <a:latin typeface="+mj-lt"/>
            </a:endParaRPr>
          </a:p>
        </p:txBody>
      </p:sp>
      <p:pic>
        <p:nvPicPr>
          <p:cNvPr id="63492" name="图片 1">
            <a:extLst>
              <a:ext uri="{FF2B5EF4-FFF2-40B4-BE49-F238E27FC236}">
                <a16:creationId xmlns:a16="http://schemas.microsoft.com/office/drawing/2014/main" id="{371A7A2A-C6FF-4E98-8ED7-C3CD90AE98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87463" y="2476500"/>
            <a:ext cx="32670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CE3CBE4E-5000-4458-802F-EDE700F6935E}"/>
              </a:ext>
            </a:extLst>
          </p:cNvPr>
          <p:cNvSpPr txBox="1"/>
          <p:nvPr/>
        </p:nvSpPr>
        <p:spPr bwMode="auto">
          <a:xfrm>
            <a:off x="2500313" y="5868988"/>
            <a:ext cx="868362"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en-US" altLang="zh-CN" sz="2000" dirty="0">
                <a:solidFill>
                  <a:srgbClr val="0033CC"/>
                </a:solidFill>
                <a:latin typeface="+mj-lt"/>
              </a:rPr>
              <a:t>LSTM</a:t>
            </a:r>
            <a:endParaRPr lang="zh-CN" altLang="en-US" sz="2000" dirty="0">
              <a:solidFill>
                <a:srgbClr val="0033CC"/>
              </a:solidFill>
              <a:latin typeface="+mj-lt"/>
            </a:endParaRPr>
          </a:p>
        </p:txBody>
      </p:sp>
      <p:pic>
        <p:nvPicPr>
          <p:cNvPr id="63494" name="图片 1">
            <a:extLst>
              <a:ext uri="{FF2B5EF4-FFF2-40B4-BE49-F238E27FC236}">
                <a16:creationId xmlns:a16="http://schemas.microsoft.com/office/drawing/2014/main" id="{8E7F8687-A684-4058-9A65-7114D2C6873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982788"/>
            <a:ext cx="2600325"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53A3486C-5AF8-4025-B3AD-66336985B15D}"/>
              </a:ext>
            </a:extLst>
          </p:cNvPr>
          <p:cNvSpPr txBox="1"/>
          <p:nvPr/>
        </p:nvSpPr>
        <p:spPr bwMode="auto">
          <a:xfrm>
            <a:off x="6116638" y="5868988"/>
            <a:ext cx="1071562"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en-US" altLang="zh-CN" sz="2000" dirty="0">
                <a:solidFill>
                  <a:srgbClr val="0033CC"/>
                </a:solidFill>
                <a:latin typeface="+mj-lt"/>
              </a:rPr>
              <a:t>CLDNN</a:t>
            </a:r>
            <a:endParaRPr lang="zh-CN" altLang="en-US" sz="2000" dirty="0">
              <a:solidFill>
                <a:srgbClr val="0033CC"/>
              </a:solidFill>
              <a:latin typeface="+mj-lt"/>
            </a:endParaRPr>
          </a:p>
        </p:txBody>
      </p:sp>
    </p:spTree>
    <p:custDataLst>
      <p:tags r:id="rId1"/>
    </p:custDataLst>
  </p:cSld>
  <p:clrMapOvr>
    <a:masterClrMapping/>
  </p:clrMapOvr>
  <p:transition spd="slow"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a:extLst>
              <a:ext uri="{FF2B5EF4-FFF2-40B4-BE49-F238E27FC236}">
                <a16:creationId xmlns:a16="http://schemas.microsoft.com/office/drawing/2014/main" id="{E11AB4C9-6DC2-4EF6-9253-2EE60349D8F3}"/>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88D0E902-B64A-4CDC-8DE2-EAA1D6167FC8}"/>
              </a:ext>
            </a:extLst>
          </p:cNvPr>
          <p:cNvSpPr>
            <a:spLocks noChangeArrowheads="1"/>
          </p:cNvSpPr>
          <p:nvPr/>
        </p:nvSpPr>
        <p:spPr bwMode="auto">
          <a:xfrm>
            <a:off x="604838" y="1477963"/>
            <a:ext cx="8018462" cy="2760662"/>
          </a:xfrm>
          <a:prstGeom prst="rect">
            <a:avLst/>
          </a:prstGeom>
          <a:noFill/>
          <a:ln w="9525">
            <a:noFill/>
            <a:miter lim="800000"/>
            <a:headEnd/>
            <a:tailEnd/>
          </a:ln>
        </p:spPr>
        <p:txBody>
          <a:bodyPr>
            <a:spAutoFit/>
          </a:bodyPr>
          <a:lstStyle/>
          <a:p>
            <a:pPr marL="342900" indent="-342900">
              <a:lnSpc>
                <a:spcPct val="150000"/>
              </a:lnSpc>
              <a:spcAft>
                <a:spcPts val="600"/>
              </a:spcAft>
              <a:buFont typeface="Wingdings" panose="05000000000000000000" pitchFamily="2" charset="2"/>
              <a:buChar char="u"/>
              <a:defRPr/>
            </a:pPr>
            <a:r>
              <a:rPr lang="en-US" altLang="zh-CN" sz="2400" b="1" dirty="0">
                <a:solidFill>
                  <a:srgbClr val="161628"/>
                </a:solidFill>
                <a:latin typeface="Times New Roman" panose="02020603050405020304" pitchFamily="18" charset="0"/>
              </a:rPr>
              <a:t>End to end</a:t>
            </a:r>
            <a:r>
              <a:rPr lang="zh-CN" altLang="en-US" sz="2400" b="1" dirty="0">
                <a:solidFill>
                  <a:srgbClr val="161628"/>
                </a:solidFill>
                <a:latin typeface="Times New Roman" panose="02020603050405020304" pitchFamily="18" charset="0"/>
              </a:rPr>
              <a:t>语音识别技术</a:t>
            </a: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zh-CN" altLang="en-US"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u"/>
              <a:defRPr/>
            </a:pPr>
            <a:endParaRPr lang="en-US" altLang="ko-KR" sz="2400" b="1" dirty="0">
              <a:latin typeface="+mj-lt"/>
            </a:endParaRPr>
          </a:p>
        </p:txBody>
      </p:sp>
      <p:pic>
        <p:nvPicPr>
          <p:cNvPr id="65540" name="图片 3" descr="这里写图片描述">
            <a:extLst>
              <a:ext uri="{FF2B5EF4-FFF2-40B4-BE49-F238E27FC236}">
                <a16:creationId xmlns:a16="http://schemas.microsoft.com/office/drawing/2014/main" id="{78B540BE-ECC1-43E2-9B0F-F9178C095A79}"/>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458788" y="2693988"/>
            <a:ext cx="791210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B8BC06E2-DFCA-47BE-A120-64ACED435E3B}"/>
              </a:ext>
            </a:extLst>
          </p:cNvPr>
          <p:cNvSpPr txBox="1"/>
          <p:nvPr/>
        </p:nvSpPr>
        <p:spPr bwMode="auto">
          <a:xfrm>
            <a:off x="2771775" y="5949950"/>
            <a:ext cx="3022600"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zh-CN" altLang="en-US" sz="2000" dirty="0">
                <a:solidFill>
                  <a:srgbClr val="0033CC"/>
                </a:solidFill>
                <a:latin typeface="+mj-lt"/>
              </a:rPr>
              <a:t>基于</a:t>
            </a:r>
            <a:r>
              <a:rPr lang="en-US" altLang="zh-CN" sz="2000" dirty="0">
                <a:solidFill>
                  <a:srgbClr val="0033CC"/>
                </a:solidFill>
                <a:latin typeface="+mj-lt"/>
              </a:rPr>
              <a:t>CTC</a:t>
            </a:r>
            <a:r>
              <a:rPr lang="zh-CN" altLang="en-US" sz="2000" dirty="0">
                <a:solidFill>
                  <a:srgbClr val="0033CC"/>
                </a:solidFill>
                <a:latin typeface="+mj-lt"/>
              </a:rPr>
              <a:t>的语音识别技术</a:t>
            </a:r>
          </a:p>
        </p:txBody>
      </p:sp>
    </p:spTree>
    <p:custDataLst>
      <p:tags r:id="rId1"/>
    </p:custDataLst>
  </p:cSld>
  <p:clrMapOvr>
    <a:masterClrMapping/>
  </p:clrMapOvr>
  <p:transition spd="slow"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a:extLst>
              <a:ext uri="{FF2B5EF4-FFF2-40B4-BE49-F238E27FC236}">
                <a16:creationId xmlns:a16="http://schemas.microsoft.com/office/drawing/2014/main" id="{4AABFA18-AC7F-401D-8E0B-6D79B8A21FA9}"/>
              </a:ext>
            </a:extLst>
          </p:cNvPr>
          <p:cNvSpPr>
            <a:spLocks noGrp="1" noChangeArrowheads="1"/>
          </p:cNvSpPr>
          <p:nvPr>
            <p:ph type="title"/>
          </p:nvPr>
        </p:nvSpPr>
        <p:spPr>
          <a:xfrm>
            <a:off x="457200" y="-171400"/>
            <a:ext cx="8229600" cy="1143000"/>
          </a:xfrm>
        </p:spPr>
        <p:txBody>
          <a:bodyPr/>
          <a:lstStyle/>
          <a:p>
            <a:r>
              <a:rPr lang="zh-CN" altLang="en-US" dirty="0"/>
              <a:t>模式识别环节的仿真</a:t>
            </a:r>
          </a:p>
        </p:txBody>
      </p:sp>
      <p:pic>
        <p:nvPicPr>
          <p:cNvPr id="67587" name="图片 3">
            <a:extLst>
              <a:ext uri="{FF2B5EF4-FFF2-40B4-BE49-F238E27FC236}">
                <a16:creationId xmlns:a16="http://schemas.microsoft.com/office/drawing/2014/main" id="{19F648DB-69E4-471A-901B-4432A17D4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29" y="599942"/>
            <a:ext cx="5273675"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56096F67-D92A-4471-AC2F-8B033B1B28B8}"/>
              </a:ext>
            </a:extLst>
          </p:cNvPr>
          <p:cNvSpPr txBox="1"/>
          <p:nvPr/>
        </p:nvSpPr>
        <p:spPr bwMode="auto">
          <a:xfrm>
            <a:off x="5435600" y="6237288"/>
            <a:ext cx="3505200"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zh-CN" altLang="en-US" sz="2000" dirty="0">
                <a:solidFill>
                  <a:srgbClr val="0033CC"/>
                </a:solidFill>
                <a:latin typeface="+mj-lt"/>
              </a:rPr>
              <a:t>基于</a:t>
            </a:r>
            <a:r>
              <a:rPr lang="en-US" altLang="zh-CN" sz="2000" dirty="0">
                <a:solidFill>
                  <a:srgbClr val="0033CC"/>
                </a:solidFill>
                <a:latin typeface="+mj-lt"/>
              </a:rPr>
              <a:t>Attention</a:t>
            </a:r>
            <a:r>
              <a:rPr lang="zh-CN" altLang="en-US" sz="2000" dirty="0">
                <a:solidFill>
                  <a:srgbClr val="0033CC"/>
                </a:solidFill>
                <a:latin typeface="+mj-lt"/>
              </a:rPr>
              <a:t>的语音识别技术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A125F39-85EF-419D-A30D-42B72BDE37EB}"/>
              </a:ext>
            </a:extLst>
          </p:cNvPr>
          <p:cNvSpPr>
            <a:spLocks noGrp="1" noChangeArrowheads="1"/>
          </p:cNvSpPr>
          <p:nvPr>
            <p:ph type="title"/>
          </p:nvPr>
        </p:nvSpPr>
        <p:spPr>
          <a:xfrm>
            <a:off x="528638" y="404813"/>
            <a:ext cx="8229600" cy="606425"/>
          </a:xfrm>
        </p:spPr>
        <p:txBody>
          <a:bodyPr/>
          <a:lstStyle/>
          <a:p>
            <a:pPr eaLnBrk="1" hangingPunct="1"/>
            <a:r>
              <a:rPr lang="zh-CN" altLang="en-US"/>
              <a:t>参考书</a:t>
            </a:r>
          </a:p>
        </p:txBody>
      </p:sp>
      <p:sp>
        <p:nvSpPr>
          <p:cNvPr id="38915" name="Rectangle 3">
            <a:extLst>
              <a:ext uri="{FF2B5EF4-FFF2-40B4-BE49-F238E27FC236}">
                <a16:creationId xmlns:a16="http://schemas.microsoft.com/office/drawing/2014/main" id="{567B11B9-C108-4B88-BB46-1DB57913A7ED}"/>
              </a:ext>
            </a:extLst>
          </p:cNvPr>
          <p:cNvSpPr>
            <a:spLocks noGrp="1" noChangeArrowheads="1"/>
          </p:cNvSpPr>
          <p:nvPr>
            <p:ph type="body" idx="1"/>
          </p:nvPr>
        </p:nvSpPr>
        <p:spPr/>
        <p:txBody>
          <a:bodyPr/>
          <a:lstStyle/>
          <a:p>
            <a:pPr eaLnBrk="1" hangingPunct="1"/>
            <a:r>
              <a:rPr lang="zh-CN" altLang="en-US" sz="2400">
                <a:solidFill>
                  <a:schemeClr val="tx2"/>
                </a:solidFill>
              </a:rPr>
              <a:t>韩纪庆、 张磊、郑铁然 《语音信号处理</a:t>
            </a:r>
            <a:r>
              <a:rPr lang="en-US" altLang="zh-CN" sz="2400">
                <a:solidFill>
                  <a:schemeClr val="tx2"/>
                </a:solidFill>
              </a:rPr>
              <a:t>》   </a:t>
            </a:r>
            <a:r>
              <a:rPr lang="zh-CN" altLang="en-US" sz="2400">
                <a:solidFill>
                  <a:schemeClr val="tx2"/>
                </a:solidFill>
              </a:rPr>
              <a:t>清华大学出版社。</a:t>
            </a:r>
            <a:endParaRPr lang="en-US" altLang="zh-CN" sz="2400">
              <a:solidFill>
                <a:schemeClr val="tx2"/>
              </a:solidFill>
            </a:endParaRPr>
          </a:p>
          <a:p>
            <a:pPr eaLnBrk="1" hangingPunct="1"/>
            <a:r>
              <a:rPr lang="en-US" altLang="zh-CN" sz="2400">
                <a:solidFill>
                  <a:schemeClr val="tx2"/>
                </a:solidFill>
              </a:rPr>
              <a:t>Huang X D, Acero A, Hon H, etal. Spoken Language Processing: A Guide to Theory, Algorithm and System Development. New Jersey: Prentice Hall PTR, 2001 </a:t>
            </a:r>
          </a:p>
          <a:p>
            <a:pPr eaLnBrk="1" hangingPunct="1"/>
            <a:r>
              <a:rPr lang="zh-CN" altLang="en-US" sz="2400"/>
              <a:t>余栋</a:t>
            </a:r>
            <a:r>
              <a:rPr lang="en-US" altLang="zh-CN" sz="2400"/>
              <a:t>, </a:t>
            </a:r>
            <a:r>
              <a:rPr lang="zh-CN" altLang="en-US" sz="2400"/>
              <a:t>邓力</a:t>
            </a:r>
            <a:r>
              <a:rPr lang="en-US" altLang="zh-CN" sz="2400"/>
              <a:t>. </a:t>
            </a:r>
            <a:r>
              <a:rPr lang="zh-CN" altLang="en-US" sz="2400"/>
              <a:t>解析深度学习</a:t>
            </a:r>
            <a:r>
              <a:rPr lang="en-US" altLang="zh-CN" sz="2400"/>
              <a:t>——</a:t>
            </a:r>
            <a:r>
              <a:rPr lang="zh-CN" altLang="en-US" sz="2400"/>
              <a:t>语音识别实践</a:t>
            </a:r>
            <a:r>
              <a:rPr lang="en-US" altLang="zh-CN" sz="2400"/>
              <a:t>, </a:t>
            </a:r>
            <a:r>
              <a:rPr lang="zh-CN" altLang="en-US" sz="2400"/>
              <a:t>电子工业出版社</a:t>
            </a:r>
            <a:r>
              <a:rPr lang="en-US" altLang="zh-CN" sz="2400"/>
              <a:t>, 2016</a:t>
            </a:r>
            <a:endParaRPr lang="en-US" altLang="zh-CN" sz="2400">
              <a:solidFill>
                <a:schemeClr val="tx2"/>
              </a:solidFill>
            </a:endParaRPr>
          </a:p>
          <a:p>
            <a:pPr eaLnBrk="1" hangingPunct="1"/>
            <a:r>
              <a:rPr lang="zh-CN" altLang="en-US" sz="2400">
                <a:solidFill>
                  <a:schemeClr val="tx2"/>
                </a:solidFill>
              </a:rPr>
              <a:t>易克初、田斌 等《语音信号处理》国防工业出版社。</a:t>
            </a:r>
          </a:p>
          <a:p>
            <a:pPr eaLnBrk="1" hangingPunct="1"/>
            <a:r>
              <a:rPr lang="zh-CN" altLang="en-US" sz="2400">
                <a:solidFill>
                  <a:schemeClr val="tx2"/>
                </a:solidFill>
              </a:rPr>
              <a:t>蔡莲红、黄德智等《现代语音技术 基础与应用》清华大学出版社</a:t>
            </a:r>
          </a:p>
          <a:p>
            <a:pPr eaLnBrk="1" hangingPunct="1"/>
            <a:r>
              <a:rPr lang="en-US" altLang="zh-CN" sz="2400" b="1">
                <a:solidFill>
                  <a:schemeClr val="tx2"/>
                </a:solidFill>
              </a:rPr>
              <a:t>Rabiner L</a:t>
            </a:r>
            <a:r>
              <a:rPr lang="zh-CN" altLang="en-US" sz="2400" b="1">
                <a:solidFill>
                  <a:schemeClr val="tx2"/>
                </a:solidFill>
              </a:rPr>
              <a:t>，</a:t>
            </a:r>
            <a:r>
              <a:rPr lang="en-US" altLang="zh-CN" sz="2400" b="1">
                <a:solidFill>
                  <a:schemeClr val="tx2"/>
                </a:solidFill>
              </a:rPr>
              <a:t>Juang B H.  Fundamentals of Speech Recognition. New Jersey: Prentice Hall PTR, </a:t>
            </a:r>
            <a:r>
              <a:rPr lang="zh-CN" altLang="en-US" sz="2400" b="1">
                <a:solidFill>
                  <a:schemeClr val="tx2"/>
                </a:solidFill>
              </a:rPr>
              <a:t>北京：清华大学出版社，</a:t>
            </a:r>
            <a:r>
              <a:rPr lang="en-US" altLang="zh-CN" sz="2400" b="1">
                <a:solidFill>
                  <a:schemeClr val="tx2"/>
                </a:solidFill>
              </a:rPr>
              <a:t>1999</a:t>
            </a:r>
            <a:r>
              <a:rPr lang="en-US" altLang="zh-CN" sz="2400">
                <a:solidFill>
                  <a:schemeClr val="tx2"/>
                </a:solidFill>
              </a:rPr>
              <a:t> </a:t>
            </a:r>
            <a:endParaRPr lang="zh-CN" altLang="en-US" sz="2400" b="1">
              <a:solidFill>
                <a:schemeClr val="tx2"/>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up)">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ipe(up)">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wipe(up)">
                                      <p:cBhvr>
                                        <p:cTn id="22" dur="500"/>
                                        <p:tgtEl>
                                          <p:spTgt spid="3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wipe(up)">
                                      <p:cBhvr>
                                        <p:cTn id="27" dur="500"/>
                                        <p:tgtEl>
                                          <p:spTgt spid="38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wipe(up)">
                                      <p:cBhvr>
                                        <p:cTn id="32"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D1C9EC8-B064-4D8F-8BB3-DDA8281E85F8}"/>
              </a:ext>
            </a:extLst>
          </p:cNvPr>
          <p:cNvSpPr>
            <a:spLocks noGrp="1" noChangeArrowheads="1"/>
          </p:cNvSpPr>
          <p:nvPr>
            <p:ph type="ctrTitle"/>
          </p:nvPr>
        </p:nvSpPr>
        <p:spPr/>
        <p:txBody>
          <a:bodyPr/>
          <a:lstStyle/>
          <a:p>
            <a:pPr eaLnBrk="1" hangingPunct="1"/>
            <a:r>
              <a:rPr lang="zh-CN" altLang="en-US" sz="6000">
                <a:solidFill>
                  <a:schemeClr val="accent2"/>
                </a:solidFill>
                <a:ea typeface="仿宋_GB2312" pitchFamily="49" charset="-122"/>
              </a:rPr>
              <a:t>语音的声学表示</a:t>
            </a:r>
            <a:endParaRPr lang="en-US" altLang="zh-CN" sz="6000">
              <a:solidFill>
                <a:schemeClr val="accent2"/>
              </a:solidFill>
              <a:ea typeface="仿宋_GB2312" pitchFamily="49"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DBA67CEC-01E7-44FD-B106-582EF33E76F5}"/>
              </a:ext>
            </a:extLst>
          </p:cNvPr>
          <p:cNvSpPr>
            <a:spLocks noGrp="1" noChangeArrowheads="1"/>
          </p:cNvSpPr>
          <p:nvPr>
            <p:ph type="body" idx="1"/>
          </p:nvPr>
        </p:nvSpPr>
        <p:spPr>
          <a:xfrm>
            <a:off x="1116013" y="1628775"/>
            <a:ext cx="6913562" cy="3816350"/>
          </a:xfrm>
        </p:spPr>
        <p:txBody>
          <a:bodyPr/>
          <a:lstStyle/>
          <a:p>
            <a:pPr algn="just" eaLnBrk="1" hangingPunct="1">
              <a:lnSpc>
                <a:spcPct val="150000"/>
              </a:lnSpc>
              <a:buFontTx/>
              <a:buNone/>
            </a:pPr>
            <a:r>
              <a:rPr lang="zh-CN" altLang="en-US" sz="4800">
                <a:solidFill>
                  <a:schemeClr val="tx2"/>
                </a:solidFill>
                <a:latin typeface="黑体" panose="02010609060101010101" pitchFamily="49" charset="-122"/>
                <a:ea typeface="黑体" panose="02010609060101010101" pitchFamily="49" charset="-122"/>
              </a:rPr>
              <a:t>为什么讲“视听觉”？</a:t>
            </a:r>
            <a:endParaRPr lang="en-US" altLang="zh-CN" sz="4800">
              <a:solidFill>
                <a:schemeClr val="tx2"/>
              </a:solidFill>
              <a:latin typeface="黑体" panose="02010609060101010101" pitchFamily="49" charset="-122"/>
              <a:ea typeface="黑体" panose="02010609060101010101" pitchFamily="49" charset="-122"/>
            </a:endParaRPr>
          </a:p>
          <a:p>
            <a:pPr eaLnBrk="1" hangingPunct="1">
              <a:lnSpc>
                <a:spcPct val="150000"/>
              </a:lnSpc>
              <a:buFontTx/>
              <a:buNone/>
            </a:pPr>
            <a:r>
              <a:rPr lang="zh-CN" altLang="en-US" sz="4800">
                <a:solidFill>
                  <a:schemeClr val="tx2"/>
                </a:solidFill>
                <a:latin typeface="黑体" panose="02010609060101010101" pitchFamily="49" charset="-122"/>
                <a:ea typeface="黑体" panose="02010609060101010101" pitchFamily="49" charset="-122"/>
              </a:rPr>
              <a:t>为什么视觉和听觉一起讲？</a:t>
            </a:r>
            <a:endParaRPr lang="en-US" altLang="zh-CN" sz="4800">
              <a:solidFill>
                <a:schemeClr val="tx2"/>
              </a:solidFill>
              <a:latin typeface="黑体" panose="02010609060101010101" pitchFamily="49" charset="-122"/>
              <a:ea typeface="黑体" panose="02010609060101010101" pitchFamily="49" charset="-122"/>
            </a:endParaRPr>
          </a:p>
          <a:p>
            <a:pPr eaLnBrk="1" hangingPunct="1">
              <a:lnSpc>
                <a:spcPct val="150000"/>
              </a:lnSpc>
              <a:buFontTx/>
              <a:buNone/>
            </a:pPr>
            <a:r>
              <a:rPr lang="zh-CN" altLang="en-US" sz="4800">
                <a:solidFill>
                  <a:schemeClr val="tx2"/>
                </a:solidFill>
                <a:latin typeface="黑体" panose="02010609060101010101" pitchFamily="49" charset="-122"/>
                <a:ea typeface="黑体" panose="02010609060101010101" pitchFamily="49" charset="-122"/>
              </a:rPr>
              <a:t>为什么有三门课程？</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698C55C-4E83-48D9-B0F9-D61AC5C762B0}"/>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语音的声学特性</a:t>
            </a:r>
            <a:endParaRPr lang="en-US" altLang="zh-CN">
              <a:solidFill>
                <a:schemeClr val="accent2"/>
              </a:solidFill>
            </a:endParaRPr>
          </a:p>
        </p:txBody>
      </p:sp>
      <p:sp>
        <p:nvSpPr>
          <p:cNvPr id="47107" name="Rectangle 3">
            <a:extLst>
              <a:ext uri="{FF2B5EF4-FFF2-40B4-BE49-F238E27FC236}">
                <a16:creationId xmlns:a16="http://schemas.microsoft.com/office/drawing/2014/main" id="{D508E6DE-BB19-47BD-AA7D-3C5BFD170E9A}"/>
              </a:ext>
            </a:extLst>
          </p:cNvPr>
          <p:cNvSpPr>
            <a:spLocks noGrp="1" noChangeArrowheads="1"/>
          </p:cNvSpPr>
          <p:nvPr>
            <p:ph type="body" idx="1"/>
          </p:nvPr>
        </p:nvSpPr>
        <p:spPr>
          <a:xfrm>
            <a:off x="685800" y="1700213"/>
            <a:ext cx="7848600" cy="4395787"/>
          </a:xfrm>
        </p:spPr>
        <p:txBody>
          <a:bodyPr lIns="18000" rIns="18000"/>
          <a:lstStyle/>
          <a:p>
            <a:pPr eaLnBrk="1" hangingPunct="1">
              <a:lnSpc>
                <a:spcPct val="110000"/>
              </a:lnSpc>
              <a:buClr>
                <a:srgbClr val="9900FF"/>
              </a:buClr>
              <a:buFont typeface="Wingdings" panose="05000000000000000000" pitchFamily="2" charset="2"/>
              <a:buChar char="Ø"/>
            </a:pPr>
            <a:r>
              <a:rPr lang="zh-CN" altLang="en-US" sz="2400">
                <a:solidFill>
                  <a:srgbClr val="161628"/>
                </a:solidFill>
                <a:latin typeface="Times New Roman" panose="02020603050405020304" pitchFamily="18" charset="0"/>
              </a:rPr>
              <a:t> </a:t>
            </a:r>
            <a:r>
              <a:rPr lang="zh-CN" altLang="en-US" sz="2400">
                <a:solidFill>
                  <a:srgbClr val="161628"/>
                </a:solidFill>
                <a:latin typeface="Times New Roman" panose="02020603050405020304" pitchFamily="18" charset="0"/>
                <a:ea typeface="黑体" panose="02010609060101010101" pitchFamily="49" charset="-122"/>
              </a:rPr>
              <a:t>语音是以声波的方式在空气中传播。声波是一种纵波，它的振动方向和传播方向是一致的。</a:t>
            </a:r>
            <a:endParaRPr lang="en-US" altLang="zh-CN" sz="2400">
              <a:solidFill>
                <a:srgbClr val="161628"/>
              </a:solidFill>
              <a:latin typeface="Times New Roman" panose="02020603050405020304" pitchFamily="18" charset="0"/>
              <a:ea typeface="黑体" panose="02010609060101010101" pitchFamily="49" charset="-122"/>
            </a:endParaRPr>
          </a:p>
          <a:p>
            <a:pPr eaLnBrk="1" hangingPunct="1">
              <a:lnSpc>
                <a:spcPct val="110000"/>
              </a:lnSpc>
              <a:buClr>
                <a:srgbClr val="9900FF"/>
              </a:buClr>
              <a:buFont typeface="Wingdings" panose="05000000000000000000" pitchFamily="2" charset="2"/>
              <a:buChar char="Ø"/>
            </a:pPr>
            <a:endParaRPr lang="en-US" altLang="zh-CN" sz="2400">
              <a:solidFill>
                <a:srgbClr val="161628"/>
              </a:solidFill>
              <a:latin typeface="Times New Roman" panose="02020603050405020304" pitchFamily="18" charset="0"/>
              <a:ea typeface="黑体" panose="02010609060101010101" pitchFamily="49" charset="-122"/>
            </a:endParaRPr>
          </a:p>
          <a:p>
            <a:pPr eaLnBrk="1" hangingPunct="1">
              <a:lnSpc>
                <a:spcPct val="110000"/>
              </a:lnSpc>
              <a:buClr>
                <a:srgbClr val="9900FF"/>
              </a:buClr>
              <a:buFont typeface="Wingdings" panose="05000000000000000000" pitchFamily="2" charset="2"/>
              <a:buChar char="Ø"/>
            </a:pPr>
            <a:endParaRPr lang="zh-CN" altLang="en-US" sz="2400">
              <a:solidFill>
                <a:srgbClr val="161628"/>
              </a:solidFill>
              <a:latin typeface="Times New Roman" panose="02020603050405020304" pitchFamily="18" charset="0"/>
              <a:ea typeface="黑体" panose="02010609060101010101" pitchFamily="49" charset="-122"/>
            </a:endParaRPr>
          </a:p>
          <a:p>
            <a:pPr eaLnBrk="1" hangingPunct="1">
              <a:lnSpc>
                <a:spcPct val="110000"/>
              </a:lnSpc>
              <a:spcBef>
                <a:spcPct val="50000"/>
              </a:spcBef>
              <a:buClr>
                <a:srgbClr val="9900FF"/>
              </a:buClr>
              <a:buFont typeface="Wingdings" panose="05000000000000000000" pitchFamily="2" charset="2"/>
              <a:buChar char="Ø"/>
            </a:pPr>
            <a:r>
              <a:rPr lang="zh-CN" altLang="en-US" sz="2400">
                <a:solidFill>
                  <a:srgbClr val="161628"/>
                </a:solidFill>
                <a:latin typeface="Times New Roman" panose="02020603050405020304" pitchFamily="18" charset="0"/>
                <a:ea typeface="黑体" panose="02010609060101010101" pitchFamily="49" charset="-122"/>
              </a:rPr>
              <a:t>声波的基本物理量</a:t>
            </a:r>
            <a:r>
              <a:rPr lang="en-US" altLang="zh-CN" sz="2400">
                <a:solidFill>
                  <a:srgbClr val="161628"/>
                </a:solidFill>
                <a:latin typeface="Times New Roman" panose="02020603050405020304" pitchFamily="18" charset="0"/>
                <a:ea typeface="黑体" panose="02010609060101010101" pitchFamily="49" charset="-122"/>
              </a:rPr>
              <a:t>---</a:t>
            </a:r>
            <a:r>
              <a:rPr lang="zh-CN" altLang="en-US" sz="2400">
                <a:solidFill>
                  <a:srgbClr val="161628"/>
                </a:solidFill>
                <a:latin typeface="Times New Roman" panose="02020603050405020304" pitchFamily="18" charset="0"/>
                <a:ea typeface="黑体" panose="02010609060101010101" pitchFamily="49" charset="-122"/>
              </a:rPr>
              <a:t>频率：</a:t>
            </a:r>
          </a:p>
          <a:p>
            <a:pPr lvl="1" eaLnBrk="1" hangingPunct="1">
              <a:lnSpc>
                <a:spcPct val="150000"/>
              </a:lnSpc>
            </a:pPr>
            <a:r>
              <a:rPr lang="zh-CN" altLang="en-US" sz="2400">
                <a:solidFill>
                  <a:srgbClr val="161628"/>
                </a:solidFill>
                <a:latin typeface="Times New Roman" panose="02020603050405020304" pitchFamily="18" charset="0"/>
              </a:rPr>
              <a:t>单位时间内，声波的周期数。（波长 传播速度）</a:t>
            </a:r>
          </a:p>
          <a:p>
            <a:pPr lvl="1" eaLnBrk="1" hangingPunct="1">
              <a:lnSpc>
                <a:spcPct val="150000"/>
              </a:lnSpc>
            </a:pPr>
            <a:r>
              <a:rPr lang="zh-CN" altLang="en-US" sz="2400">
                <a:solidFill>
                  <a:srgbClr val="161628"/>
                </a:solidFill>
                <a:latin typeface="Times New Roman" panose="02020603050405020304" pitchFamily="18" charset="0"/>
              </a:rPr>
              <a:t>人耳对于声波频率高低的感觉与实际频率近似成对数关系。</a:t>
            </a:r>
          </a:p>
          <a:p>
            <a:pPr lvl="1" eaLnBrk="1" hangingPunct="1">
              <a:lnSpc>
                <a:spcPct val="150000"/>
              </a:lnSpc>
            </a:pPr>
            <a:r>
              <a:rPr lang="zh-CN" altLang="en-US" sz="2400">
                <a:solidFill>
                  <a:srgbClr val="161628"/>
                </a:solidFill>
                <a:latin typeface="Times New Roman" panose="02020603050405020304" pitchFamily="18" charset="0"/>
              </a:rPr>
              <a:t>基频：60</a:t>
            </a:r>
            <a:r>
              <a:rPr lang="en-US" altLang="zh-CN" sz="2400">
                <a:solidFill>
                  <a:srgbClr val="161628"/>
                </a:solidFill>
                <a:latin typeface="Times New Roman" panose="02020603050405020304" pitchFamily="18" charset="0"/>
              </a:rPr>
              <a:t>Hz~500Hz</a:t>
            </a:r>
            <a:r>
              <a:rPr lang="zh-CN" altLang="en-US" sz="2000">
                <a:solidFill>
                  <a:srgbClr val="161628"/>
                </a:solidFill>
                <a:latin typeface="Times New Roman" panose="02020603050405020304" pitchFamily="18" charset="0"/>
              </a:rPr>
              <a:t>       </a:t>
            </a:r>
          </a:p>
        </p:txBody>
      </p:sp>
      <p:pic>
        <p:nvPicPr>
          <p:cNvPr id="61444" name="图片 2">
            <a:extLst>
              <a:ext uri="{FF2B5EF4-FFF2-40B4-BE49-F238E27FC236}">
                <a16:creationId xmlns:a16="http://schemas.microsoft.com/office/drawing/2014/main" id="{9469F956-39C0-4BBD-9FDA-6DFE02418F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2565400"/>
            <a:ext cx="31750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animEffect transition="in" filter="wipe(up)">
                                      <p:cBhvr>
                                        <p:cTn id="13" dur="500"/>
                                        <p:tgtEl>
                                          <p:spTgt spid="614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7107">
                                            <p:txEl>
                                              <p:pRg st="3" end="3"/>
                                            </p:txEl>
                                          </p:spTgt>
                                        </p:tgtEl>
                                        <p:attrNameLst>
                                          <p:attrName>style.visibility</p:attrName>
                                        </p:attrNameLst>
                                      </p:cBhvr>
                                      <p:to>
                                        <p:strVal val="visible"/>
                                      </p:to>
                                    </p:set>
                                    <p:animEffect transition="in" filter="wipe(up)">
                                      <p:cBhvr>
                                        <p:cTn id="18" dur="500"/>
                                        <p:tgtEl>
                                          <p:spTgt spid="4710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Effect transition="in" filter="wipe(up)">
                                      <p:cBhvr>
                                        <p:cTn id="23" dur="500"/>
                                        <p:tgtEl>
                                          <p:spTgt spid="4710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7107">
                                            <p:txEl>
                                              <p:pRg st="5" end="5"/>
                                            </p:txEl>
                                          </p:spTgt>
                                        </p:tgtEl>
                                        <p:attrNameLst>
                                          <p:attrName>style.visibility</p:attrName>
                                        </p:attrNameLst>
                                      </p:cBhvr>
                                      <p:to>
                                        <p:strVal val="visible"/>
                                      </p:to>
                                    </p:set>
                                    <p:animEffect transition="in" filter="wipe(up)">
                                      <p:cBhvr>
                                        <p:cTn id="28" dur="500"/>
                                        <p:tgtEl>
                                          <p:spTgt spid="4710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7107">
                                            <p:txEl>
                                              <p:pRg st="6" end="6"/>
                                            </p:txEl>
                                          </p:spTgt>
                                        </p:tgtEl>
                                        <p:attrNameLst>
                                          <p:attrName>style.visibility</p:attrName>
                                        </p:attrNameLst>
                                      </p:cBhvr>
                                      <p:to>
                                        <p:strVal val="visible"/>
                                      </p:to>
                                    </p:set>
                                    <p:animEffect transition="in" filter="wipe(up)">
                                      <p:cBhvr>
                                        <p:cTn id="33" dur="5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40A14D1-3D18-4189-B48C-140FA204FC76}"/>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语音的声学特性</a:t>
            </a:r>
            <a:endParaRPr lang="en-US" altLang="zh-CN">
              <a:solidFill>
                <a:schemeClr val="accent2"/>
              </a:solidFill>
            </a:endParaRPr>
          </a:p>
        </p:txBody>
      </p:sp>
      <p:sp>
        <p:nvSpPr>
          <p:cNvPr id="48131" name="Rectangle 3">
            <a:extLst>
              <a:ext uri="{FF2B5EF4-FFF2-40B4-BE49-F238E27FC236}">
                <a16:creationId xmlns:a16="http://schemas.microsoft.com/office/drawing/2014/main" id="{D5DC5994-11D9-4C51-8A91-8091FC7A12AC}"/>
              </a:ext>
            </a:extLst>
          </p:cNvPr>
          <p:cNvSpPr>
            <a:spLocks noGrp="1" noChangeArrowheads="1"/>
          </p:cNvSpPr>
          <p:nvPr>
            <p:ph type="body" idx="1"/>
          </p:nvPr>
        </p:nvSpPr>
        <p:spPr/>
        <p:txBody>
          <a:bodyPr/>
          <a:lstStyle/>
          <a:p>
            <a:pPr eaLnBrk="1" hangingPunct="1">
              <a:lnSpc>
                <a:spcPct val="90000"/>
              </a:lnSpc>
              <a:buFontTx/>
              <a:buNone/>
            </a:pPr>
            <a:r>
              <a:rPr lang="zh-CN" altLang="en-US" sz="2800">
                <a:solidFill>
                  <a:srgbClr val="161628"/>
                </a:solidFill>
                <a:latin typeface="黑体" panose="02010609060101010101" pitchFamily="49" charset="-122"/>
                <a:ea typeface="黑体" panose="02010609060101010101" pitchFamily="49" charset="-122"/>
              </a:rPr>
              <a:t>声波的基本物理量</a:t>
            </a:r>
            <a:r>
              <a:rPr lang="en-US" altLang="zh-CN" sz="2800">
                <a:solidFill>
                  <a:srgbClr val="161628"/>
                </a:solidFill>
                <a:latin typeface="黑体" panose="02010609060101010101" pitchFamily="49" charset="-122"/>
                <a:ea typeface="黑体" panose="02010609060101010101" pitchFamily="49" charset="-122"/>
              </a:rPr>
              <a:t>---</a:t>
            </a:r>
            <a:r>
              <a:rPr lang="zh-CN" altLang="en-US" sz="2800">
                <a:solidFill>
                  <a:srgbClr val="161628"/>
                </a:solidFill>
                <a:latin typeface="黑体" panose="02010609060101010101" pitchFamily="49" charset="-122"/>
                <a:ea typeface="黑体" panose="02010609060101010101" pitchFamily="49" charset="-122"/>
              </a:rPr>
              <a:t>振幅：</a:t>
            </a:r>
          </a:p>
          <a:p>
            <a:pPr lvl="1" eaLnBrk="1" hangingPunct="1">
              <a:lnSpc>
                <a:spcPct val="120000"/>
              </a:lnSpc>
            </a:pPr>
            <a:r>
              <a:rPr lang="zh-CN" altLang="en-US" sz="2400">
                <a:solidFill>
                  <a:srgbClr val="161628"/>
                </a:solidFill>
                <a:latin typeface="Times New Roman" panose="02020603050405020304" pitchFamily="18" charset="0"/>
              </a:rPr>
              <a:t>用声压或声强来表示声音的强度</a:t>
            </a:r>
          </a:p>
          <a:p>
            <a:pPr lvl="1" eaLnBrk="1" hangingPunct="1">
              <a:lnSpc>
                <a:spcPct val="120000"/>
              </a:lnSpc>
            </a:pPr>
            <a:r>
              <a:rPr lang="zh-CN" altLang="en-US" sz="2400">
                <a:solidFill>
                  <a:srgbClr val="161628"/>
                </a:solidFill>
                <a:latin typeface="Times New Roman" panose="02020603050405020304" pitchFamily="18" charset="0"/>
              </a:rPr>
              <a:t>声压</a:t>
            </a:r>
            <a:r>
              <a:rPr lang="en-US" altLang="zh-CN" sz="2400" i="1">
                <a:solidFill>
                  <a:srgbClr val="161628"/>
                </a:solidFill>
                <a:latin typeface="Times New Roman" panose="02020603050405020304" pitchFamily="18" charset="0"/>
              </a:rPr>
              <a:t>p</a:t>
            </a:r>
            <a:r>
              <a:rPr lang="zh-CN" altLang="en-US" sz="2400">
                <a:solidFill>
                  <a:srgbClr val="161628"/>
                </a:solidFill>
                <a:latin typeface="Times New Roman" panose="02020603050405020304" pitchFamily="18" charset="0"/>
              </a:rPr>
              <a:t>用来度量由于声波的传播而带来的气压的变化，单位为帕斯卡（</a:t>
            </a:r>
            <a:r>
              <a:rPr lang="en-US" altLang="zh-CN" sz="2400">
                <a:solidFill>
                  <a:srgbClr val="161628"/>
                </a:solidFill>
                <a:latin typeface="Times New Roman" panose="02020603050405020304" pitchFamily="18" charset="0"/>
              </a:rPr>
              <a:t>Pa）。</a:t>
            </a:r>
          </a:p>
          <a:p>
            <a:pPr lvl="1" eaLnBrk="1" hangingPunct="1">
              <a:lnSpc>
                <a:spcPct val="120000"/>
              </a:lnSpc>
            </a:pPr>
            <a:r>
              <a:rPr lang="zh-CN" altLang="en-US" sz="2400">
                <a:solidFill>
                  <a:srgbClr val="161628"/>
                </a:solidFill>
                <a:latin typeface="Times New Roman" panose="02020603050405020304" pitchFamily="18" charset="0"/>
              </a:rPr>
              <a:t>声强</a:t>
            </a:r>
            <a:r>
              <a:rPr lang="en-US" altLang="zh-CN" sz="2400">
                <a:solidFill>
                  <a:srgbClr val="161628"/>
                </a:solidFill>
                <a:latin typeface="Times New Roman" panose="02020603050405020304" pitchFamily="18" charset="0"/>
              </a:rPr>
              <a:t>I</a:t>
            </a:r>
            <a:r>
              <a:rPr lang="zh-CN" altLang="en-US" sz="2400">
                <a:solidFill>
                  <a:srgbClr val="161628"/>
                </a:solidFill>
                <a:latin typeface="Times New Roman" panose="02020603050405020304" pitchFamily="18" charset="0"/>
              </a:rPr>
              <a:t>为单位时间内通过与声波传播方向垂直的某一单位面积上声能的平均值，单位</a:t>
            </a:r>
            <a:r>
              <a:rPr lang="en-US" altLang="zh-CN" sz="2400">
                <a:solidFill>
                  <a:srgbClr val="161628"/>
                </a:solidFill>
                <a:latin typeface="Times New Roman" panose="02020603050405020304" pitchFamily="18" charset="0"/>
              </a:rPr>
              <a:t>W/m</a:t>
            </a:r>
            <a:r>
              <a:rPr lang="en-US" altLang="zh-CN" sz="2400" baseline="30000">
                <a:solidFill>
                  <a:srgbClr val="161628"/>
                </a:solidFill>
                <a:latin typeface="Times New Roman" panose="02020603050405020304" pitchFamily="18" charset="0"/>
              </a:rPr>
              <a:t>2</a:t>
            </a:r>
            <a:r>
              <a:rPr lang="en-US" altLang="zh-CN" sz="2400">
                <a:solidFill>
                  <a:srgbClr val="161628"/>
                </a:solidFill>
                <a:latin typeface="Times New Roman" panose="02020603050405020304" pitchFamily="18" charset="0"/>
              </a:rPr>
              <a:t>。</a:t>
            </a:r>
          </a:p>
          <a:p>
            <a:pPr lvl="1" eaLnBrk="1" hangingPunct="1">
              <a:lnSpc>
                <a:spcPct val="120000"/>
              </a:lnSpc>
            </a:pPr>
            <a:r>
              <a:rPr lang="zh-CN" altLang="en-US" sz="2400">
                <a:solidFill>
                  <a:srgbClr val="161628"/>
                </a:solidFill>
                <a:latin typeface="Times New Roman" panose="02020603050405020304" pitchFamily="18" charset="0"/>
              </a:rPr>
              <a:t>人耳对声音的强度非常敏感，且动态范围很大。能感受的最小声压称为闻阈，约为2</a:t>
            </a:r>
            <a:r>
              <a:rPr lang="zh-CN" altLang="en-US" sz="2400">
                <a:solidFill>
                  <a:srgbClr val="161628"/>
                </a:solidFill>
                <a:latin typeface="Times New Roman" panose="02020603050405020304" pitchFamily="18" charset="0"/>
                <a:cs typeface="Times New Roman" panose="02020603050405020304" pitchFamily="18" charset="0"/>
              </a:rPr>
              <a:t>×10</a:t>
            </a:r>
            <a:r>
              <a:rPr lang="zh-CN" altLang="en-US" sz="2400" baseline="30000">
                <a:solidFill>
                  <a:srgbClr val="161628"/>
                </a:solidFill>
                <a:latin typeface="Times New Roman" panose="02020603050405020304" pitchFamily="18" charset="0"/>
                <a:cs typeface="Times New Roman" panose="02020603050405020304" pitchFamily="18" charset="0"/>
              </a:rPr>
              <a:t>-5</a:t>
            </a:r>
            <a:r>
              <a:rPr lang="en-US" altLang="zh-CN" sz="2400">
                <a:solidFill>
                  <a:srgbClr val="161628"/>
                </a:solidFill>
                <a:latin typeface="Times New Roman" panose="02020603050405020304" pitchFamily="18" charset="0"/>
                <a:cs typeface="Times New Roman" panose="02020603050405020304" pitchFamily="18" charset="0"/>
              </a:rPr>
              <a:t>Pa</a:t>
            </a:r>
            <a:r>
              <a:rPr lang="en-US" altLang="zh-CN" sz="2400">
                <a:solidFill>
                  <a:srgbClr val="161628"/>
                </a:solidFill>
                <a:latin typeface="Times New Roman" panose="02020603050405020304" pitchFamily="18" charset="0"/>
              </a:rPr>
              <a:t>；</a:t>
            </a:r>
            <a:r>
              <a:rPr lang="zh-CN" altLang="en-US" sz="2400">
                <a:solidFill>
                  <a:srgbClr val="161628"/>
                </a:solidFill>
                <a:latin typeface="Times New Roman" panose="02020603050405020304" pitchFamily="18" charset="0"/>
              </a:rPr>
              <a:t>能承受的最大声压称为痛阈，约为200</a:t>
            </a:r>
            <a:r>
              <a:rPr lang="en-US" altLang="zh-CN" sz="2400">
                <a:solidFill>
                  <a:srgbClr val="161628"/>
                </a:solidFill>
                <a:latin typeface="Times New Roman" panose="02020603050405020304" pitchFamily="18" charset="0"/>
              </a:rPr>
              <a:t>Pa。</a:t>
            </a:r>
          </a:p>
          <a:p>
            <a:pPr eaLnBrk="1" hangingPunct="1">
              <a:lnSpc>
                <a:spcPct val="120000"/>
              </a:lnSpc>
              <a:buFontTx/>
              <a:buNone/>
            </a:pPr>
            <a:endParaRPr lang="en-US" altLang="zh-CN" sz="2800" baseline="30000">
              <a:solidFill>
                <a:srgbClr val="161628"/>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Effect transition="in" filter="wipe(up)">
                                      <p:cBhvr>
                                        <p:cTn id="13" dur="500"/>
                                        <p:tgtEl>
                                          <p:spTgt spid="48131">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wipe(up)">
                                      <p:cBhvr>
                                        <p:cTn id="18" dur="500"/>
                                        <p:tgtEl>
                                          <p:spTgt spid="4813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8131">
                                            <p:txEl>
                                              <p:pRg st="3" end="3"/>
                                            </p:txEl>
                                          </p:spTgt>
                                        </p:tgtEl>
                                        <p:attrNameLst>
                                          <p:attrName>style.visibility</p:attrName>
                                        </p:attrNameLst>
                                      </p:cBhvr>
                                      <p:to>
                                        <p:strVal val="visible"/>
                                      </p:to>
                                    </p:set>
                                    <p:animEffect transition="in" filter="wipe(up)">
                                      <p:cBhvr>
                                        <p:cTn id="23" dur="500"/>
                                        <p:tgtEl>
                                          <p:spTgt spid="4813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131">
                                            <p:txEl>
                                              <p:pRg st="4" end="4"/>
                                            </p:txEl>
                                          </p:spTgt>
                                        </p:tgtEl>
                                        <p:attrNameLst>
                                          <p:attrName>style.visibility</p:attrName>
                                        </p:attrNameLst>
                                      </p:cBhvr>
                                      <p:to>
                                        <p:strVal val="visible"/>
                                      </p:to>
                                    </p:set>
                                    <p:animEffect transition="in" filter="wipe(up)">
                                      <p:cBhvr>
                                        <p:cTn id="28"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083DE53-1A71-4151-B79E-BD31F2DF4C81}"/>
              </a:ext>
            </a:extLst>
          </p:cNvPr>
          <p:cNvSpPr>
            <a:spLocks noGrp="1" noChangeArrowheads="1"/>
          </p:cNvSpPr>
          <p:nvPr>
            <p:ph type="title"/>
          </p:nvPr>
        </p:nvSpPr>
        <p:spPr>
          <a:xfrm>
            <a:off x="760413" y="333375"/>
            <a:ext cx="7772400" cy="1143000"/>
          </a:xfrm>
        </p:spPr>
        <p:txBody>
          <a:bodyPr/>
          <a:lstStyle/>
          <a:p>
            <a:pPr eaLnBrk="1" hangingPunct="1"/>
            <a:r>
              <a:rPr lang="zh-CN" altLang="en-US">
                <a:solidFill>
                  <a:schemeClr val="accent2"/>
                </a:solidFill>
                <a:ea typeface="仿宋_GB2312" pitchFamily="49" charset="-122"/>
              </a:rPr>
              <a:t>语音的声学特性</a:t>
            </a:r>
          </a:p>
        </p:txBody>
      </p:sp>
      <p:sp>
        <p:nvSpPr>
          <p:cNvPr id="73731" name="Rectangle 3">
            <a:extLst>
              <a:ext uri="{FF2B5EF4-FFF2-40B4-BE49-F238E27FC236}">
                <a16:creationId xmlns:a16="http://schemas.microsoft.com/office/drawing/2014/main" id="{5E38B122-BAA3-4B9F-A8EC-F2EF8D39B940}"/>
              </a:ext>
            </a:extLst>
          </p:cNvPr>
          <p:cNvSpPr>
            <a:spLocks noGrp="1" noChangeArrowheads="1"/>
          </p:cNvSpPr>
          <p:nvPr>
            <p:ph type="body" idx="1"/>
          </p:nvPr>
        </p:nvSpPr>
        <p:spPr>
          <a:xfrm>
            <a:off x="457200" y="1773238"/>
            <a:ext cx="8001000" cy="609600"/>
          </a:xfrm>
        </p:spPr>
        <p:txBody>
          <a:bodyPr/>
          <a:lstStyle/>
          <a:p>
            <a:pPr eaLnBrk="1" hangingPunct="1">
              <a:lnSpc>
                <a:spcPct val="90000"/>
              </a:lnSpc>
              <a:buSzPct val="90000"/>
              <a:buFont typeface="Arial" panose="020B0604020202020204" pitchFamily="34" charset="0"/>
              <a:buChar char="–"/>
            </a:pPr>
            <a:r>
              <a:rPr lang="zh-CN" altLang="en-US" sz="2800" dirty="0">
                <a:solidFill>
                  <a:srgbClr val="161628"/>
                </a:solidFill>
              </a:rPr>
              <a:t>习惯上采用相对强度，以闻阈</a:t>
            </a:r>
            <a:r>
              <a:rPr lang="en-US" altLang="zh-CN" sz="2800" dirty="0">
                <a:solidFill>
                  <a:srgbClr val="161628"/>
                </a:solidFill>
              </a:rPr>
              <a:t>P</a:t>
            </a:r>
            <a:r>
              <a:rPr lang="en-US" altLang="zh-CN" sz="2800" baseline="-25000" dirty="0">
                <a:solidFill>
                  <a:srgbClr val="161628"/>
                </a:solidFill>
              </a:rPr>
              <a:t>0</a:t>
            </a:r>
            <a:r>
              <a:rPr lang="zh-CN" altLang="en-US" sz="2800" dirty="0">
                <a:solidFill>
                  <a:srgbClr val="161628"/>
                </a:solidFill>
              </a:rPr>
              <a:t>为基准，单位为</a:t>
            </a:r>
            <a:r>
              <a:rPr lang="en-US" altLang="zh-CN" sz="2800" dirty="0">
                <a:solidFill>
                  <a:srgbClr val="161628"/>
                </a:solidFill>
              </a:rPr>
              <a:t>dB</a:t>
            </a:r>
            <a:endParaRPr lang="en-US" altLang="zh-CN" sz="2800" baseline="-25000" dirty="0">
              <a:solidFill>
                <a:srgbClr val="161628"/>
              </a:solidFill>
            </a:endParaRPr>
          </a:p>
          <a:p>
            <a:pPr eaLnBrk="1" hangingPunct="1">
              <a:lnSpc>
                <a:spcPct val="90000"/>
              </a:lnSpc>
              <a:buFontTx/>
              <a:buNone/>
            </a:pPr>
            <a:endParaRPr lang="zh-CN" altLang="en-US" sz="2800" dirty="0">
              <a:solidFill>
                <a:srgbClr val="161628"/>
              </a:solidFill>
            </a:endParaRPr>
          </a:p>
          <a:p>
            <a:pPr eaLnBrk="1" hangingPunct="1">
              <a:lnSpc>
                <a:spcPct val="90000"/>
              </a:lnSpc>
              <a:buFontTx/>
              <a:buNone/>
            </a:pPr>
            <a:endParaRPr lang="zh-CN" altLang="en-US" sz="2800" dirty="0">
              <a:solidFill>
                <a:srgbClr val="161628"/>
              </a:solidFill>
            </a:endParaRPr>
          </a:p>
        </p:txBody>
      </p:sp>
      <p:sp>
        <p:nvSpPr>
          <p:cNvPr id="49161" name="Rectangle 9">
            <a:extLst>
              <a:ext uri="{FF2B5EF4-FFF2-40B4-BE49-F238E27FC236}">
                <a16:creationId xmlns:a16="http://schemas.microsoft.com/office/drawing/2014/main" id="{29661E44-4E25-4E30-95D2-04306ABFA6CA}"/>
              </a:ext>
            </a:extLst>
          </p:cNvPr>
          <p:cNvSpPr>
            <a:spLocks noChangeArrowheads="1"/>
          </p:cNvSpPr>
          <p:nvPr/>
        </p:nvSpPr>
        <p:spPr bwMode="auto">
          <a:xfrm>
            <a:off x="468313" y="3429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kumimoji="1" lang="zh-CN" altLang="en-US" sz="2400">
                <a:solidFill>
                  <a:srgbClr val="161628"/>
                </a:solidFill>
              </a:rPr>
              <a:t>闻阈相当于0</a:t>
            </a:r>
            <a:r>
              <a:rPr kumimoji="1" lang="en-US" altLang="zh-CN" sz="2400">
                <a:solidFill>
                  <a:srgbClr val="161628"/>
                </a:solidFill>
              </a:rPr>
              <a:t>dB；</a:t>
            </a:r>
            <a:r>
              <a:rPr kumimoji="1" lang="zh-CN" altLang="en-US" sz="2400">
                <a:solidFill>
                  <a:srgbClr val="161628"/>
                </a:solidFill>
              </a:rPr>
              <a:t>痛阈相当于1</a:t>
            </a:r>
            <a:r>
              <a:rPr kumimoji="1" lang="en-US" altLang="zh-CN" sz="2400">
                <a:solidFill>
                  <a:srgbClr val="161628"/>
                </a:solidFill>
              </a:rPr>
              <a:t>2</a:t>
            </a:r>
            <a:r>
              <a:rPr kumimoji="1" lang="zh-CN" altLang="en-US" sz="2400">
                <a:solidFill>
                  <a:srgbClr val="161628"/>
                </a:solidFill>
              </a:rPr>
              <a:t>0</a:t>
            </a:r>
            <a:r>
              <a:rPr kumimoji="1" lang="en-US" altLang="zh-CN" sz="2400">
                <a:solidFill>
                  <a:srgbClr val="161628"/>
                </a:solidFill>
              </a:rPr>
              <a:t>dB；</a:t>
            </a:r>
            <a:r>
              <a:rPr kumimoji="1" lang="zh-CN" altLang="en-US" sz="2400">
                <a:solidFill>
                  <a:srgbClr val="161628"/>
                </a:solidFill>
              </a:rPr>
              <a:t>一个讲话时，离他一米远处的声强大约为60~80</a:t>
            </a:r>
            <a:r>
              <a:rPr kumimoji="1" lang="en-US" altLang="zh-CN" sz="2400">
                <a:solidFill>
                  <a:srgbClr val="161628"/>
                </a:solidFill>
              </a:rPr>
              <a:t>dB；</a:t>
            </a:r>
            <a:endParaRPr kumimoji="1" lang="zh-CN" altLang="en-US" sz="2400">
              <a:solidFill>
                <a:srgbClr val="161628"/>
              </a:solidFill>
            </a:endParaRPr>
          </a:p>
        </p:txBody>
      </p:sp>
      <p:sp>
        <p:nvSpPr>
          <p:cNvPr id="49162" name="Rectangle 10">
            <a:extLst>
              <a:ext uri="{FF2B5EF4-FFF2-40B4-BE49-F238E27FC236}">
                <a16:creationId xmlns:a16="http://schemas.microsoft.com/office/drawing/2014/main" id="{70D83DDF-A6CE-4F19-B899-46346062DFEF}"/>
              </a:ext>
            </a:extLst>
          </p:cNvPr>
          <p:cNvSpPr>
            <a:spLocks noChangeArrowheads="1"/>
          </p:cNvSpPr>
          <p:nvPr/>
        </p:nvSpPr>
        <p:spPr bwMode="auto">
          <a:xfrm>
            <a:off x="457200" y="4343400"/>
            <a:ext cx="7924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9900FF"/>
              </a:buClr>
              <a:buFont typeface="Wingdings" panose="05000000000000000000" pitchFamily="2" charset="2"/>
              <a:buChar char="Ø"/>
            </a:pPr>
            <a:r>
              <a:rPr lang="zh-CN" altLang="en-US" sz="2400">
                <a:solidFill>
                  <a:srgbClr val="161628"/>
                </a:solidFill>
                <a:ea typeface="黑体" panose="02010609060101010101" pitchFamily="49" charset="-122"/>
              </a:rPr>
              <a:t>声波的基本物理量</a:t>
            </a:r>
            <a:r>
              <a:rPr lang="en-US" altLang="zh-CN" sz="2400">
                <a:solidFill>
                  <a:srgbClr val="161628"/>
                </a:solidFill>
                <a:ea typeface="黑体" panose="02010609060101010101" pitchFamily="49" charset="-122"/>
              </a:rPr>
              <a:t>---</a:t>
            </a:r>
            <a:r>
              <a:rPr kumimoji="1" lang="zh-CN" altLang="en-US" sz="2400">
                <a:solidFill>
                  <a:srgbClr val="161628"/>
                </a:solidFill>
                <a:ea typeface="黑体" panose="02010609060101010101" pitchFamily="49" charset="-122"/>
              </a:rPr>
              <a:t>共振和共振峰</a:t>
            </a:r>
          </a:p>
          <a:p>
            <a:pPr eaLnBrk="1" hangingPunct="1">
              <a:buSzPct val="80000"/>
              <a:buFont typeface="Arial" panose="020B0604020202020204" pitchFamily="34" charset="0"/>
              <a:buChar char="–"/>
            </a:pPr>
            <a:r>
              <a:rPr kumimoji="1" lang="zh-CN" altLang="en-US" sz="2400">
                <a:solidFill>
                  <a:srgbClr val="161628"/>
                </a:solidFill>
              </a:rPr>
              <a:t>共振：当一个物体受迫震动时，所加驱动频率等于物体固有频率时，便以最大的振幅来震荡。</a:t>
            </a:r>
          </a:p>
          <a:p>
            <a:pPr eaLnBrk="1" hangingPunct="1">
              <a:buSzPct val="80000"/>
              <a:buFont typeface="Arial" panose="020B0604020202020204" pitchFamily="34" charset="0"/>
              <a:buChar char="–"/>
            </a:pPr>
            <a:r>
              <a:rPr kumimoji="1" lang="zh-CN" altLang="en-US" sz="2400">
                <a:solidFill>
                  <a:srgbClr val="161628"/>
                </a:solidFill>
              </a:rPr>
              <a:t>语音中也有共振现象，元音的音色和区别特征主要取决于声道的共振峰特性。</a:t>
            </a:r>
          </a:p>
        </p:txBody>
      </p:sp>
      <p:pic>
        <p:nvPicPr>
          <p:cNvPr id="2" name="图片 1">
            <a:extLst>
              <a:ext uri="{FF2B5EF4-FFF2-40B4-BE49-F238E27FC236}">
                <a16:creationId xmlns:a16="http://schemas.microsoft.com/office/drawing/2014/main" id="{AF1B9B5B-EA73-4B3D-B7ED-C12EFAABD66D}"/>
              </a:ext>
            </a:extLst>
          </p:cNvPr>
          <p:cNvPicPr>
            <a:picLocks noChangeAspect="1"/>
          </p:cNvPicPr>
          <p:nvPr/>
        </p:nvPicPr>
        <p:blipFill>
          <a:blip r:embed="rId2"/>
          <a:stretch>
            <a:fillRect/>
          </a:stretch>
        </p:blipFill>
        <p:spPr>
          <a:xfrm>
            <a:off x="1916975" y="2497345"/>
            <a:ext cx="5005250" cy="103031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ipe(up)">
                                      <p:cBhvr>
                                        <p:cTn id="7" dur="500"/>
                                        <p:tgtEl>
                                          <p:spTgt spid="491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62">
                                            <p:txEl>
                                              <p:pRg st="0" end="0"/>
                                            </p:txEl>
                                          </p:spTgt>
                                        </p:tgtEl>
                                        <p:attrNameLst>
                                          <p:attrName>style.visibility</p:attrName>
                                        </p:attrNameLst>
                                      </p:cBhvr>
                                      <p:to>
                                        <p:strVal val="visible"/>
                                      </p:to>
                                    </p:set>
                                    <p:animEffect transition="in" filter="wipe(up)">
                                      <p:cBhvr>
                                        <p:cTn id="12" dur="500"/>
                                        <p:tgtEl>
                                          <p:spTgt spid="491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62">
                                            <p:txEl>
                                              <p:pRg st="1" end="1"/>
                                            </p:txEl>
                                          </p:spTgt>
                                        </p:tgtEl>
                                        <p:attrNameLst>
                                          <p:attrName>style.visibility</p:attrName>
                                        </p:attrNameLst>
                                      </p:cBhvr>
                                      <p:to>
                                        <p:strVal val="visible"/>
                                      </p:to>
                                    </p:set>
                                    <p:animEffect transition="in" filter="wipe(up)">
                                      <p:cBhvr>
                                        <p:cTn id="17" dur="500"/>
                                        <p:tgtEl>
                                          <p:spTgt spid="491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162">
                                            <p:txEl>
                                              <p:pRg st="2" end="2"/>
                                            </p:txEl>
                                          </p:spTgt>
                                        </p:tgtEl>
                                        <p:attrNameLst>
                                          <p:attrName>style.visibility</p:attrName>
                                        </p:attrNameLst>
                                      </p:cBhvr>
                                      <p:to>
                                        <p:strVal val="visible"/>
                                      </p:to>
                                    </p:set>
                                    <p:animEffect transition="in" filter="wipe(up)">
                                      <p:cBhvr>
                                        <p:cTn id="22" dur="500"/>
                                        <p:tgtEl>
                                          <p:spTgt spid="491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utoUpdateAnimBg="0"/>
      <p:bldP spid="49162"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11B7EDE-68F7-4240-907C-46E768324E36}"/>
              </a:ext>
            </a:extLst>
          </p:cNvPr>
          <p:cNvSpPr>
            <a:spLocks noGrp="1" noChangeArrowheads="1"/>
          </p:cNvSpPr>
          <p:nvPr>
            <p:ph type="ctrTitle"/>
          </p:nvPr>
        </p:nvSpPr>
        <p:spPr/>
        <p:txBody>
          <a:bodyPr/>
          <a:lstStyle/>
          <a:p>
            <a:pPr eaLnBrk="1" hangingPunct="1"/>
            <a:r>
              <a:rPr lang="zh-CN" altLang="en-US" sz="6000">
                <a:solidFill>
                  <a:schemeClr val="accent2"/>
                </a:solidFill>
                <a:ea typeface="仿宋_GB2312" pitchFamily="49" charset="-122"/>
              </a:rPr>
              <a:t>语音的数字信号表示</a:t>
            </a:r>
            <a:endParaRPr lang="en-US" altLang="zh-CN" sz="6000">
              <a:solidFill>
                <a:schemeClr val="accent2"/>
              </a:solidFill>
              <a:ea typeface="仿宋_GB2312" pitchFamily="49" charset="-122"/>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17FF96E-9585-4DE3-8807-098370229847}"/>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语音的数字信号表示</a:t>
            </a:r>
            <a:endParaRPr lang="en-US" altLang="zh-CN">
              <a:solidFill>
                <a:schemeClr val="accent2"/>
              </a:solidFill>
            </a:endParaRPr>
          </a:p>
        </p:txBody>
      </p:sp>
      <p:sp>
        <p:nvSpPr>
          <p:cNvPr id="75779" name="Rectangle 3">
            <a:extLst>
              <a:ext uri="{FF2B5EF4-FFF2-40B4-BE49-F238E27FC236}">
                <a16:creationId xmlns:a16="http://schemas.microsoft.com/office/drawing/2014/main" id="{3D7203B8-5728-49B5-8F4A-A9767D7EEFA8}"/>
              </a:ext>
            </a:extLst>
          </p:cNvPr>
          <p:cNvSpPr>
            <a:spLocks noChangeArrowheads="1"/>
          </p:cNvSpPr>
          <p:nvPr/>
        </p:nvSpPr>
        <p:spPr bwMode="auto">
          <a:xfrm>
            <a:off x="2133600" y="3063875"/>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a) </a:t>
            </a:r>
            <a:r>
              <a:rPr kumimoji="1" lang="zh-CN" altLang="en-US" sz="2400">
                <a:latin typeface="Times New Roman" panose="02020603050405020304" pitchFamily="18" charset="0"/>
              </a:rPr>
              <a:t>语音信号“开始”时域波形</a:t>
            </a:r>
          </a:p>
        </p:txBody>
      </p:sp>
      <p:graphicFrame>
        <p:nvGraphicFramePr>
          <p:cNvPr id="75780" name="Object 4">
            <a:extLst>
              <a:ext uri="{FF2B5EF4-FFF2-40B4-BE49-F238E27FC236}">
                <a16:creationId xmlns:a16="http://schemas.microsoft.com/office/drawing/2014/main" id="{03309B1E-67DD-4AFC-9FB3-D8B5511240C4}"/>
              </a:ext>
            </a:extLst>
          </p:cNvPr>
          <p:cNvGraphicFramePr>
            <a:graphicFrameLocks noChangeAspect="1"/>
          </p:cNvGraphicFramePr>
          <p:nvPr/>
        </p:nvGraphicFramePr>
        <p:xfrm>
          <a:off x="2076450" y="1981200"/>
          <a:ext cx="4629150" cy="990600"/>
        </p:xfrm>
        <a:graphic>
          <a:graphicData uri="http://schemas.openxmlformats.org/presentationml/2006/ole">
            <mc:AlternateContent xmlns:mc="http://schemas.openxmlformats.org/markup-compatibility/2006">
              <mc:Choice xmlns:v="urn:schemas-microsoft-com:vml" Requires="v">
                <p:oleObj r:id="rId2" imgW="4629796" imgH="1628571" progId="PBrush">
                  <p:embed/>
                </p:oleObj>
              </mc:Choice>
              <mc:Fallback>
                <p:oleObj r:id="rId2" imgW="4629796" imgH="1628571"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981200"/>
                        <a:ext cx="4629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Object 5">
            <a:extLst>
              <a:ext uri="{FF2B5EF4-FFF2-40B4-BE49-F238E27FC236}">
                <a16:creationId xmlns:a16="http://schemas.microsoft.com/office/drawing/2014/main" id="{699EC605-3FC0-4949-BAAF-18AD40C0864D}"/>
              </a:ext>
            </a:extLst>
          </p:cNvPr>
          <p:cNvGraphicFramePr>
            <a:graphicFrameLocks noChangeAspect="1"/>
          </p:cNvGraphicFramePr>
          <p:nvPr/>
        </p:nvGraphicFramePr>
        <p:xfrm>
          <a:off x="1905000" y="3733800"/>
          <a:ext cx="4457700" cy="866775"/>
        </p:xfrm>
        <a:graphic>
          <a:graphicData uri="http://schemas.openxmlformats.org/presentationml/2006/ole">
            <mc:AlternateContent xmlns:mc="http://schemas.openxmlformats.org/markup-compatibility/2006">
              <mc:Choice xmlns:v="urn:schemas-microsoft-com:vml" Requires="v">
                <p:oleObj r:id="rId4" imgW="5296639" imgH="1380952" progId="PBrush">
                  <p:embed/>
                </p:oleObj>
              </mc:Choice>
              <mc:Fallback>
                <p:oleObj r:id="rId4" imgW="5296639" imgH="1380952" progId="PBrus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733800"/>
                        <a:ext cx="44577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Object 6">
            <a:extLst>
              <a:ext uri="{FF2B5EF4-FFF2-40B4-BE49-F238E27FC236}">
                <a16:creationId xmlns:a16="http://schemas.microsoft.com/office/drawing/2014/main" id="{12D13FC9-E3A0-43EE-B261-42780C521580}"/>
              </a:ext>
            </a:extLst>
          </p:cNvPr>
          <p:cNvGraphicFramePr>
            <a:graphicFrameLocks noChangeAspect="1"/>
          </p:cNvGraphicFramePr>
          <p:nvPr/>
        </p:nvGraphicFramePr>
        <p:xfrm>
          <a:off x="1952625" y="5181600"/>
          <a:ext cx="4448175" cy="809625"/>
        </p:xfrm>
        <a:graphic>
          <a:graphicData uri="http://schemas.openxmlformats.org/presentationml/2006/ole">
            <mc:AlternateContent xmlns:mc="http://schemas.openxmlformats.org/markup-compatibility/2006">
              <mc:Choice xmlns:v="urn:schemas-microsoft-com:vml" Requires="v">
                <p:oleObj r:id="rId6" imgW="4447619" imgH="809738" progId="PBrush">
                  <p:embed/>
                </p:oleObj>
              </mc:Choice>
              <mc:Fallback>
                <p:oleObj r:id="rId6" imgW="4447619" imgH="809738" progId="PBrush">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625" y="5181600"/>
                        <a:ext cx="44481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3" name="Text Box 7">
            <a:extLst>
              <a:ext uri="{FF2B5EF4-FFF2-40B4-BE49-F238E27FC236}">
                <a16:creationId xmlns:a16="http://schemas.microsoft.com/office/drawing/2014/main" id="{56DF274F-35ED-4832-9515-4B1073D00DEC}"/>
              </a:ext>
            </a:extLst>
          </p:cNvPr>
          <p:cNvSpPr txBox="1">
            <a:spLocks noChangeArrowheads="1"/>
          </p:cNvSpPr>
          <p:nvPr/>
        </p:nvSpPr>
        <p:spPr bwMode="auto">
          <a:xfrm>
            <a:off x="2501900" y="4648200"/>
            <a:ext cx="313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b) </a:t>
            </a:r>
            <a:r>
              <a:rPr kumimoji="1" lang="zh-CN" altLang="en-US" sz="2400">
                <a:latin typeface="Times New Roman" panose="02020603050405020304" pitchFamily="18" charset="0"/>
              </a:rPr>
              <a:t>元音部分/</a:t>
            </a:r>
            <a:r>
              <a:rPr kumimoji="1" lang="en-US" altLang="zh-CN" sz="2400">
                <a:latin typeface="Times New Roman" panose="02020603050405020304" pitchFamily="18" charset="0"/>
              </a:rPr>
              <a:t>ai/</a:t>
            </a:r>
            <a:r>
              <a:rPr kumimoji="1" lang="zh-CN" altLang="en-US" sz="2400">
                <a:latin typeface="Times New Roman" panose="02020603050405020304" pitchFamily="18" charset="0"/>
              </a:rPr>
              <a:t>展开图</a:t>
            </a:r>
          </a:p>
        </p:txBody>
      </p:sp>
      <p:sp>
        <p:nvSpPr>
          <p:cNvPr id="75784" name="Text Box 8">
            <a:extLst>
              <a:ext uri="{FF2B5EF4-FFF2-40B4-BE49-F238E27FC236}">
                <a16:creationId xmlns:a16="http://schemas.microsoft.com/office/drawing/2014/main" id="{495D2FE6-8240-477F-AEAE-F5633C89ABA4}"/>
              </a:ext>
            </a:extLst>
          </p:cNvPr>
          <p:cNvSpPr txBox="1">
            <a:spLocks noChangeArrowheads="1"/>
          </p:cNvSpPr>
          <p:nvPr/>
        </p:nvSpPr>
        <p:spPr bwMode="auto">
          <a:xfrm>
            <a:off x="2438400" y="6019800"/>
            <a:ext cx="343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c) </a:t>
            </a:r>
            <a:r>
              <a:rPr kumimoji="1" lang="zh-CN" altLang="en-US" sz="2400">
                <a:latin typeface="宋体" panose="02010600030101010101" pitchFamily="2" charset="-122"/>
              </a:rPr>
              <a:t>辅音部分</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k/</a:t>
            </a:r>
            <a:r>
              <a:rPr kumimoji="1" lang="zh-CN" altLang="en-US" sz="2400">
                <a:latin typeface="宋体" panose="02010600030101010101" pitchFamily="2" charset="-122"/>
              </a:rPr>
              <a:t>的展开图</a:t>
            </a:r>
            <a:r>
              <a:rPr kumimoji="1" lang="zh-CN" altLang="en-US" sz="2400">
                <a:latin typeface="Times New Roman" panose="02020603050405020304" pitchFamily="18" charset="0"/>
              </a:rPr>
              <a:t> </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4D9BBA0-094C-403F-B0F0-801ABCBB9328}"/>
              </a:ext>
            </a:extLst>
          </p:cNvPr>
          <p:cNvSpPr>
            <a:spLocks noGrp="1" noChangeArrowheads="1"/>
          </p:cNvSpPr>
          <p:nvPr>
            <p:ph type="title"/>
          </p:nvPr>
        </p:nvSpPr>
        <p:spPr>
          <a:xfrm>
            <a:off x="493713" y="312738"/>
            <a:ext cx="8158162" cy="1081087"/>
          </a:xfrm>
        </p:spPr>
        <p:txBody>
          <a:bodyPr/>
          <a:lstStyle/>
          <a:p>
            <a:pPr eaLnBrk="1" hangingPunct="1"/>
            <a:r>
              <a:rPr lang="zh-CN" altLang="en-US">
                <a:solidFill>
                  <a:schemeClr val="accent2"/>
                </a:solidFill>
                <a:ea typeface="仿宋_GB2312" pitchFamily="49" charset="-122"/>
              </a:rPr>
              <a:t>数字信号处理的相关知识</a:t>
            </a:r>
          </a:p>
        </p:txBody>
      </p:sp>
      <p:sp>
        <p:nvSpPr>
          <p:cNvPr id="36867" name="Rectangle 3">
            <a:extLst>
              <a:ext uri="{FF2B5EF4-FFF2-40B4-BE49-F238E27FC236}">
                <a16:creationId xmlns:a16="http://schemas.microsoft.com/office/drawing/2014/main" id="{EFEA2F85-B7AE-4193-B1BD-76CECF8E5D92}"/>
              </a:ext>
            </a:extLst>
          </p:cNvPr>
          <p:cNvSpPr>
            <a:spLocks noGrp="1" noChangeArrowheads="1"/>
          </p:cNvSpPr>
          <p:nvPr>
            <p:ph type="body" idx="1"/>
          </p:nvPr>
        </p:nvSpPr>
        <p:spPr>
          <a:xfrm>
            <a:off x="684213" y="1989138"/>
            <a:ext cx="7772400" cy="4191000"/>
          </a:xfrm>
        </p:spPr>
        <p:txBody>
          <a:bodyPr/>
          <a:lstStyle/>
          <a:p>
            <a:pPr eaLnBrk="1" hangingPunct="1">
              <a:lnSpc>
                <a:spcPct val="90000"/>
              </a:lnSpc>
              <a:buClr>
                <a:srgbClr val="9900FF"/>
              </a:buClr>
              <a:buFont typeface="Wingdings" panose="05000000000000000000" pitchFamily="2" charset="2"/>
              <a:buChar char="Ø"/>
            </a:pPr>
            <a:r>
              <a:rPr lang="zh-CN" altLang="en-US" dirty="0">
                <a:solidFill>
                  <a:srgbClr val="161628"/>
                </a:solidFill>
                <a:ea typeface="黑体" panose="02010609060101010101" pitchFamily="49" charset="-122"/>
              </a:rPr>
              <a:t>离散时间信号与系统</a:t>
            </a:r>
            <a:endParaRPr lang="zh-CN" altLang="en-US" dirty="0">
              <a:solidFill>
                <a:srgbClr val="161628"/>
              </a:solidFill>
            </a:endParaRPr>
          </a:p>
          <a:p>
            <a:pPr eaLnBrk="1" hangingPunct="1">
              <a:lnSpc>
                <a:spcPct val="110000"/>
              </a:lnSpc>
              <a:spcBef>
                <a:spcPct val="40000"/>
              </a:spcBef>
            </a:pPr>
            <a:r>
              <a:rPr lang="zh-CN" altLang="en-US" sz="2800" dirty="0">
                <a:solidFill>
                  <a:srgbClr val="161628"/>
                </a:solidFill>
              </a:rPr>
              <a:t>离散时间信号</a:t>
            </a:r>
          </a:p>
          <a:p>
            <a:pPr eaLnBrk="1" hangingPunct="1">
              <a:lnSpc>
                <a:spcPct val="110000"/>
              </a:lnSpc>
              <a:buFontTx/>
              <a:buNone/>
            </a:pPr>
            <a:r>
              <a:rPr lang="zh-CN" altLang="en-US" sz="2800" dirty="0">
                <a:solidFill>
                  <a:srgbClr val="161628"/>
                </a:solidFill>
              </a:rPr>
              <a:t>   在时间上是离散的，只在某些不连续的规定瞬间给出函数值。若幅值连续又称抽样信号。幅值离散又称数字信号 </a:t>
            </a:r>
            <a:endParaRPr lang="zh-CN" altLang="en-US" sz="2800" dirty="0">
              <a:solidFill>
                <a:srgbClr val="161628"/>
              </a:solidFill>
              <a:latin typeface="Times New Roman" panose="02020603050405020304" pitchFamily="18" charset="0"/>
            </a:endParaRPr>
          </a:p>
          <a:p>
            <a:pPr eaLnBrk="1" hangingPunct="1">
              <a:lnSpc>
                <a:spcPct val="90000"/>
              </a:lnSpc>
              <a:buFontTx/>
              <a:buNone/>
            </a:pPr>
            <a:r>
              <a:rPr lang="zh-CN" altLang="en-US" sz="2800" dirty="0">
                <a:solidFill>
                  <a:srgbClr val="161628"/>
                </a:solidFill>
              </a:rPr>
              <a:t>   </a:t>
            </a:r>
          </a:p>
        </p:txBody>
      </p:sp>
      <p:grpSp>
        <p:nvGrpSpPr>
          <p:cNvPr id="2" name="Group 11">
            <a:extLst>
              <a:ext uri="{FF2B5EF4-FFF2-40B4-BE49-F238E27FC236}">
                <a16:creationId xmlns:a16="http://schemas.microsoft.com/office/drawing/2014/main" id="{179287A6-7E1C-4D26-B203-CB7841F8B5F1}"/>
              </a:ext>
            </a:extLst>
          </p:cNvPr>
          <p:cNvGrpSpPr>
            <a:grpSpLocks/>
          </p:cNvGrpSpPr>
          <p:nvPr/>
        </p:nvGrpSpPr>
        <p:grpSpPr bwMode="auto">
          <a:xfrm>
            <a:off x="971551" y="4778378"/>
            <a:ext cx="7343775" cy="960438"/>
            <a:chOff x="656" y="2835"/>
            <a:chExt cx="4626" cy="605"/>
          </a:xfrm>
        </p:grpSpPr>
        <p:sp>
          <p:nvSpPr>
            <p:cNvPr id="76808" name="Rectangle 5">
              <a:extLst>
                <a:ext uri="{FF2B5EF4-FFF2-40B4-BE49-F238E27FC236}">
                  <a16:creationId xmlns:a16="http://schemas.microsoft.com/office/drawing/2014/main" id="{D229FCE2-14F9-45F1-B34B-295218D9A732}"/>
                </a:ext>
              </a:extLst>
            </p:cNvPr>
            <p:cNvSpPr>
              <a:spLocks noChangeArrowheads="1"/>
            </p:cNvSpPr>
            <p:nvPr/>
          </p:nvSpPr>
          <p:spPr bwMode="auto">
            <a:xfrm>
              <a:off x="3424" y="3113"/>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solidFill>
                    <a:srgbClr val="161628"/>
                  </a:solidFill>
                </a:rPr>
                <a:t>来表示</a:t>
              </a:r>
            </a:p>
          </p:txBody>
        </p:sp>
        <p:sp>
          <p:nvSpPr>
            <p:cNvPr id="76806" name="Rectangle 9">
              <a:extLst>
                <a:ext uri="{FF2B5EF4-FFF2-40B4-BE49-F238E27FC236}">
                  <a16:creationId xmlns:a16="http://schemas.microsoft.com/office/drawing/2014/main" id="{9FBFC7F3-D734-4409-9F37-00223C6A0332}"/>
                </a:ext>
              </a:extLst>
            </p:cNvPr>
            <p:cNvSpPr>
              <a:spLocks noChangeArrowheads="1"/>
            </p:cNvSpPr>
            <p:nvPr/>
          </p:nvSpPr>
          <p:spPr bwMode="auto">
            <a:xfrm>
              <a:off x="656" y="2835"/>
              <a:ext cx="462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800" dirty="0">
                  <a:solidFill>
                    <a:srgbClr val="161628"/>
                  </a:solidFill>
                </a:rPr>
                <a:t>通常函数值的离散时刻之间的间隔是均匀的。  一般以序列</a:t>
              </a:r>
            </a:p>
          </p:txBody>
        </p:sp>
      </p:grpSp>
      <p:pic>
        <p:nvPicPr>
          <p:cNvPr id="4" name="图片 3">
            <a:extLst>
              <a:ext uri="{FF2B5EF4-FFF2-40B4-BE49-F238E27FC236}">
                <a16:creationId xmlns:a16="http://schemas.microsoft.com/office/drawing/2014/main" id="{EC5C6800-1987-4015-B8D6-265E2BA62E74}"/>
              </a:ext>
            </a:extLst>
          </p:cNvPr>
          <p:cNvPicPr>
            <a:picLocks noChangeAspect="1"/>
          </p:cNvPicPr>
          <p:nvPr/>
        </p:nvPicPr>
        <p:blipFill>
          <a:blip r:embed="rId2"/>
          <a:stretch>
            <a:fillRect/>
          </a:stretch>
        </p:blipFill>
        <p:spPr>
          <a:xfrm>
            <a:off x="2905100" y="5275043"/>
            <a:ext cx="2516124" cy="40843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up)">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up)">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up)">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ECEDB52-F443-4CAB-B2A4-7E695910E92E}"/>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77827" name="Rectangle 3">
            <a:extLst>
              <a:ext uri="{FF2B5EF4-FFF2-40B4-BE49-F238E27FC236}">
                <a16:creationId xmlns:a16="http://schemas.microsoft.com/office/drawing/2014/main" id="{9B78F05D-284C-4053-9BC6-10606D96C59A}"/>
              </a:ext>
            </a:extLst>
          </p:cNvPr>
          <p:cNvSpPr>
            <a:spLocks noGrp="1" noChangeArrowheads="1"/>
          </p:cNvSpPr>
          <p:nvPr>
            <p:ph type="body" idx="1"/>
          </p:nvPr>
        </p:nvSpPr>
        <p:spPr>
          <a:xfrm>
            <a:off x="684213" y="1628775"/>
            <a:ext cx="8351837" cy="1524000"/>
          </a:xfrm>
        </p:spPr>
        <p:txBody>
          <a:bodyPr/>
          <a:lstStyle/>
          <a:p>
            <a:pPr eaLnBrk="1" hangingPunct="1">
              <a:lnSpc>
                <a:spcPct val="110000"/>
              </a:lnSpc>
            </a:pPr>
            <a:r>
              <a:rPr lang="zh-CN" altLang="en-US" sz="2800" dirty="0">
                <a:solidFill>
                  <a:srgbClr val="161628"/>
                </a:solidFill>
              </a:rPr>
              <a:t>离散信号序列的基本运算</a:t>
            </a:r>
          </a:p>
          <a:p>
            <a:pPr eaLnBrk="1" hangingPunct="1">
              <a:lnSpc>
                <a:spcPct val="110000"/>
              </a:lnSpc>
              <a:buFontTx/>
              <a:buNone/>
            </a:pPr>
            <a:r>
              <a:rPr lang="zh-CN" altLang="en-US" sz="2800" dirty="0">
                <a:solidFill>
                  <a:srgbClr val="161628"/>
                </a:solidFill>
              </a:rPr>
              <a:t>   序列中同序号的数值逐项运算而构成一个新序列。</a:t>
            </a:r>
          </a:p>
          <a:p>
            <a:pPr eaLnBrk="1" hangingPunct="1">
              <a:buFontTx/>
              <a:buNone/>
            </a:pPr>
            <a:endParaRPr lang="zh-CN" altLang="en-US" sz="2800" dirty="0">
              <a:solidFill>
                <a:srgbClr val="161628"/>
              </a:solidFill>
            </a:endParaRPr>
          </a:p>
          <a:p>
            <a:pPr eaLnBrk="1" hangingPunct="1">
              <a:buFontTx/>
              <a:buNone/>
            </a:pPr>
            <a:endParaRPr lang="zh-CN" altLang="en-US" sz="2800" dirty="0">
              <a:solidFill>
                <a:srgbClr val="161628"/>
              </a:solidFill>
            </a:endParaRPr>
          </a:p>
        </p:txBody>
      </p:sp>
      <p:pic>
        <p:nvPicPr>
          <p:cNvPr id="6" name="图片 5">
            <a:extLst>
              <a:ext uri="{FF2B5EF4-FFF2-40B4-BE49-F238E27FC236}">
                <a16:creationId xmlns:a16="http://schemas.microsoft.com/office/drawing/2014/main" id="{6A2D5EE2-215E-4A1E-87A5-8C494E498D7E}"/>
              </a:ext>
            </a:extLst>
          </p:cNvPr>
          <p:cNvPicPr>
            <a:picLocks noChangeAspect="1"/>
          </p:cNvPicPr>
          <p:nvPr/>
        </p:nvPicPr>
        <p:blipFill>
          <a:blip r:embed="rId2"/>
          <a:stretch>
            <a:fillRect/>
          </a:stretch>
        </p:blipFill>
        <p:spPr>
          <a:xfrm>
            <a:off x="1043608" y="2996952"/>
            <a:ext cx="6529382" cy="2895851"/>
          </a:xfrm>
          <a:prstGeom prst="rect">
            <a:avLst/>
          </a:prstGeom>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0399984-DF23-490D-8C54-782B7B6CC42F}"/>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78851" name="Rectangle 3">
            <a:extLst>
              <a:ext uri="{FF2B5EF4-FFF2-40B4-BE49-F238E27FC236}">
                <a16:creationId xmlns:a16="http://schemas.microsoft.com/office/drawing/2014/main" id="{A1077355-DB25-43A3-B6AE-9D732475A594}"/>
              </a:ext>
            </a:extLst>
          </p:cNvPr>
          <p:cNvSpPr>
            <a:spLocks noGrp="1" noChangeArrowheads="1"/>
          </p:cNvSpPr>
          <p:nvPr>
            <p:ph type="body" idx="1"/>
          </p:nvPr>
        </p:nvSpPr>
        <p:spPr>
          <a:xfrm>
            <a:off x="395288" y="1773238"/>
            <a:ext cx="8210550" cy="1219200"/>
          </a:xfrm>
        </p:spPr>
        <p:txBody>
          <a:bodyPr/>
          <a:lstStyle/>
          <a:p>
            <a:pPr eaLnBrk="1" hangingPunct="1"/>
            <a:r>
              <a:rPr lang="zh-CN" altLang="en-US" sz="2800">
                <a:solidFill>
                  <a:srgbClr val="161628"/>
                </a:solidFill>
              </a:rPr>
              <a:t>离散时间系统：系统的激励和响应都是离散信号序列。离散时间系统的数学模型是差分方程。</a:t>
            </a:r>
          </a:p>
        </p:txBody>
      </p:sp>
      <p:sp>
        <p:nvSpPr>
          <p:cNvPr id="40964" name="AutoShape 4">
            <a:extLst>
              <a:ext uri="{FF2B5EF4-FFF2-40B4-BE49-F238E27FC236}">
                <a16:creationId xmlns:a16="http://schemas.microsoft.com/office/drawing/2014/main" id="{3FCC7768-A18B-43BB-93E8-98982BC81B5C}"/>
              </a:ext>
            </a:extLst>
          </p:cNvPr>
          <p:cNvSpPr>
            <a:spLocks noChangeArrowheads="1"/>
          </p:cNvSpPr>
          <p:nvPr/>
        </p:nvSpPr>
        <p:spPr bwMode="auto">
          <a:xfrm>
            <a:off x="3886200" y="3027363"/>
            <a:ext cx="1143000" cy="838200"/>
          </a:xfrm>
          <a:prstGeom prst="cube">
            <a:avLst>
              <a:gd name="adj"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dirty="0">
                <a:latin typeface="Times New Roman" panose="02020603050405020304" pitchFamily="18" charset="0"/>
              </a:rPr>
              <a:t>离散时间</a:t>
            </a:r>
          </a:p>
          <a:p>
            <a:pPr algn="ctr" eaLnBrk="1" hangingPunct="1">
              <a:spcBef>
                <a:spcPct val="0"/>
              </a:spcBef>
              <a:buFontTx/>
              <a:buNone/>
            </a:pPr>
            <a:r>
              <a:rPr kumimoji="1" lang="zh-CN" altLang="en-US" sz="1800" dirty="0">
                <a:latin typeface="Times New Roman" panose="02020603050405020304" pitchFamily="18" charset="0"/>
              </a:rPr>
              <a:t>系统</a:t>
            </a:r>
          </a:p>
        </p:txBody>
      </p:sp>
      <p:grpSp>
        <p:nvGrpSpPr>
          <p:cNvPr id="2" name="Group 5">
            <a:extLst>
              <a:ext uri="{FF2B5EF4-FFF2-40B4-BE49-F238E27FC236}">
                <a16:creationId xmlns:a16="http://schemas.microsoft.com/office/drawing/2014/main" id="{32B964AA-0A7B-4450-B62D-D2A54FFF5AF7}"/>
              </a:ext>
            </a:extLst>
          </p:cNvPr>
          <p:cNvGrpSpPr>
            <a:grpSpLocks/>
          </p:cNvGrpSpPr>
          <p:nvPr/>
        </p:nvGrpSpPr>
        <p:grpSpPr bwMode="auto">
          <a:xfrm>
            <a:off x="3124200" y="2997200"/>
            <a:ext cx="685800" cy="639763"/>
            <a:chOff x="2016" y="1968"/>
            <a:chExt cx="432" cy="403"/>
          </a:xfrm>
        </p:grpSpPr>
        <p:sp>
          <p:nvSpPr>
            <p:cNvPr id="78894" name="AutoShape 6">
              <a:extLst>
                <a:ext uri="{FF2B5EF4-FFF2-40B4-BE49-F238E27FC236}">
                  <a16:creationId xmlns:a16="http://schemas.microsoft.com/office/drawing/2014/main" id="{3AFB555B-C834-4746-ACD4-B4A86EFD851C}"/>
                </a:ext>
              </a:extLst>
            </p:cNvPr>
            <p:cNvSpPr>
              <a:spLocks noChangeArrowheads="1"/>
            </p:cNvSpPr>
            <p:nvPr/>
          </p:nvSpPr>
          <p:spPr bwMode="auto">
            <a:xfrm>
              <a:off x="2016" y="2227"/>
              <a:ext cx="384" cy="144"/>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895" name="Object 7">
              <a:extLst>
                <a:ext uri="{FF2B5EF4-FFF2-40B4-BE49-F238E27FC236}">
                  <a16:creationId xmlns:a16="http://schemas.microsoft.com/office/drawing/2014/main" id="{97D8F7AF-BDCE-49F5-BC06-E8B1CF9134A2}"/>
                </a:ext>
              </a:extLst>
            </p:cNvPr>
            <p:cNvGraphicFramePr>
              <a:graphicFrameLocks noChangeAspect="1"/>
            </p:cNvGraphicFramePr>
            <p:nvPr/>
          </p:nvGraphicFramePr>
          <p:xfrm>
            <a:off x="2044" y="1968"/>
            <a:ext cx="404" cy="259"/>
          </p:xfrm>
          <a:graphic>
            <a:graphicData uri="http://schemas.openxmlformats.org/presentationml/2006/ole">
              <mc:AlternateContent xmlns:mc="http://schemas.openxmlformats.org/markup-compatibility/2006">
                <mc:Choice xmlns:v="urn:schemas-microsoft-com:vml" Requires="v">
                  <p:oleObj name="Equation" r:id="rId2" imgW="317225" imgH="203024" progId="Equation.3">
                    <p:embed/>
                  </p:oleObj>
                </mc:Choice>
                <mc:Fallback>
                  <p:oleObj name="Equation" r:id="rId2" imgW="317225" imgH="203024"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 y="1968"/>
                          <a:ext cx="40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F28C3667-2096-408F-98EF-493CAE5FD152}"/>
              </a:ext>
            </a:extLst>
          </p:cNvPr>
          <p:cNvGrpSpPr>
            <a:grpSpLocks/>
          </p:cNvGrpSpPr>
          <p:nvPr/>
        </p:nvGrpSpPr>
        <p:grpSpPr bwMode="auto">
          <a:xfrm>
            <a:off x="5181600" y="2997200"/>
            <a:ext cx="641350" cy="639763"/>
            <a:chOff x="3312" y="1968"/>
            <a:chExt cx="404" cy="403"/>
          </a:xfrm>
        </p:grpSpPr>
        <p:sp>
          <p:nvSpPr>
            <p:cNvPr id="78892" name="AutoShape 9">
              <a:extLst>
                <a:ext uri="{FF2B5EF4-FFF2-40B4-BE49-F238E27FC236}">
                  <a16:creationId xmlns:a16="http://schemas.microsoft.com/office/drawing/2014/main" id="{A490B316-7D6D-4B92-9F2D-AAE10AF3958E}"/>
                </a:ext>
              </a:extLst>
            </p:cNvPr>
            <p:cNvSpPr>
              <a:spLocks noChangeArrowheads="1"/>
            </p:cNvSpPr>
            <p:nvPr/>
          </p:nvSpPr>
          <p:spPr bwMode="auto">
            <a:xfrm>
              <a:off x="3312" y="2227"/>
              <a:ext cx="384" cy="144"/>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893" name="Object 10">
              <a:extLst>
                <a:ext uri="{FF2B5EF4-FFF2-40B4-BE49-F238E27FC236}">
                  <a16:creationId xmlns:a16="http://schemas.microsoft.com/office/drawing/2014/main" id="{0FA48504-91F0-49DF-AB6C-B7C2BFF3A5FF}"/>
                </a:ext>
              </a:extLst>
            </p:cNvPr>
            <p:cNvGraphicFramePr>
              <a:graphicFrameLocks noChangeAspect="1"/>
            </p:cNvGraphicFramePr>
            <p:nvPr/>
          </p:nvGraphicFramePr>
          <p:xfrm>
            <a:off x="3312" y="1968"/>
            <a:ext cx="404" cy="259"/>
          </p:xfrm>
          <a:graphic>
            <a:graphicData uri="http://schemas.openxmlformats.org/presentationml/2006/ole">
              <mc:AlternateContent xmlns:mc="http://schemas.openxmlformats.org/markup-compatibility/2006">
                <mc:Choice xmlns:v="urn:schemas-microsoft-com:vml" Requires="v">
                  <p:oleObj name="Equation" r:id="rId4" imgW="317225" imgH="203024" progId="Equation.3">
                    <p:embed/>
                  </p:oleObj>
                </mc:Choice>
                <mc:Fallback>
                  <p:oleObj name="Equation" r:id="rId4" imgW="317225" imgH="203024"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1968"/>
                          <a:ext cx="40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82" name="Rectangle 22">
            <a:extLst>
              <a:ext uri="{FF2B5EF4-FFF2-40B4-BE49-F238E27FC236}">
                <a16:creationId xmlns:a16="http://schemas.microsoft.com/office/drawing/2014/main" id="{5EB5B4E0-D0ED-4541-BF13-FA1779A28D92}"/>
              </a:ext>
            </a:extLst>
          </p:cNvPr>
          <p:cNvSpPr>
            <a:spLocks noChangeArrowheads="1"/>
          </p:cNvSpPr>
          <p:nvPr/>
        </p:nvSpPr>
        <p:spPr bwMode="auto">
          <a:xfrm>
            <a:off x="704850" y="3989388"/>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a:solidFill>
                  <a:srgbClr val="161628"/>
                </a:solidFill>
              </a:rPr>
              <a:t>最常见的系统是线性时不变系统。</a:t>
            </a:r>
          </a:p>
          <a:p>
            <a:pPr eaLnBrk="1" hangingPunct="1">
              <a:buSzPct val="80000"/>
              <a:buFontTx/>
              <a:buNone/>
            </a:pPr>
            <a:r>
              <a:rPr kumimoji="1" lang="zh-CN" altLang="en-US" sz="2800">
                <a:solidFill>
                  <a:srgbClr val="161628"/>
                </a:solidFill>
              </a:rPr>
              <a:t>   </a:t>
            </a:r>
          </a:p>
        </p:txBody>
      </p:sp>
      <p:grpSp>
        <p:nvGrpSpPr>
          <p:cNvPr id="12" name="Group 49">
            <a:extLst>
              <a:ext uri="{FF2B5EF4-FFF2-40B4-BE49-F238E27FC236}">
                <a16:creationId xmlns:a16="http://schemas.microsoft.com/office/drawing/2014/main" id="{9FCCAC2F-5E3F-487A-830D-DE71CAE49186}"/>
              </a:ext>
            </a:extLst>
          </p:cNvPr>
          <p:cNvGrpSpPr>
            <a:grpSpLocks/>
          </p:cNvGrpSpPr>
          <p:nvPr/>
        </p:nvGrpSpPr>
        <p:grpSpPr bwMode="auto">
          <a:xfrm>
            <a:off x="677863" y="4479925"/>
            <a:ext cx="7854950" cy="533400"/>
            <a:chOff x="427" y="2867"/>
            <a:chExt cx="4948" cy="336"/>
          </a:xfrm>
        </p:grpSpPr>
        <p:grpSp>
          <p:nvGrpSpPr>
            <p:cNvPr id="78861" name="Group 24">
              <a:extLst>
                <a:ext uri="{FF2B5EF4-FFF2-40B4-BE49-F238E27FC236}">
                  <a16:creationId xmlns:a16="http://schemas.microsoft.com/office/drawing/2014/main" id="{4C9A8848-4F54-4118-B732-61662C719255}"/>
                </a:ext>
              </a:extLst>
            </p:cNvPr>
            <p:cNvGrpSpPr>
              <a:grpSpLocks/>
            </p:cNvGrpSpPr>
            <p:nvPr/>
          </p:nvGrpSpPr>
          <p:grpSpPr bwMode="auto">
            <a:xfrm>
              <a:off x="757" y="2867"/>
              <a:ext cx="4032" cy="336"/>
              <a:chOff x="480" y="2856"/>
              <a:chExt cx="4032" cy="336"/>
            </a:xfrm>
          </p:grpSpPr>
          <p:graphicFrame>
            <p:nvGraphicFramePr>
              <p:cNvPr id="78864" name="Object 25">
                <a:extLst>
                  <a:ext uri="{FF2B5EF4-FFF2-40B4-BE49-F238E27FC236}">
                    <a16:creationId xmlns:a16="http://schemas.microsoft.com/office/drawing/2014/main" id="{37F92D31-F807-4FFD-ADCA-691E98ADC1AA}"/>
                  </a:ext>
                </a:extLst>
              </p:cNvPr>
              <p:cNvGraphicFramePr>
                <a:graphicFrameLocks noChangeAspect="1"/>
              </p:cNvGraphicFramePr>
              <p:nvPr/>
            </p:nvGraphicFramePr>
            <p:xfrm>
              <a:off x="480" y="2897"/>
              <a:ext cx="435" cy="255"/>
            </p:xfrm>
            <a:graphic>
              <a:graphicData uri="http://schemas.openxmlformats.org/presentationml/2006/ole">
                <mc:AlternateContent xmlns:mc="http://schemas.openxmlformats.org/markup-compatibility/2006">
                  <mc:Choice xmlns:v="urn:schemas-microsoft-com:vml" Requires="v">
                    <p:oleObj name="Equation" r:id="rId6" imgW="368140" imgH="215806" progId="Equation.3">
                      <p:embed/>
                    </p:oleObj>
                  </mc:Choice>
                  <mc:Fallback>
                    <p:oleObj name="Equation" r:id="rId6" imgW="368140" imgH="215806"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2897"/>
                            <a:ext cx="4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5" name="Object 26">
                <a:extLst>
                  <a:ext uri="{FF2B5EF4-FFF2-40B4-BE49-F238E27FC236}">
                    <a16:creationId xmlns:a16="http://schemas.microsoft.com/office/drawing/2014/main" id="{98F1B38D-29EB-4546-845B-4D717C54160B}"/>
                  </a:ext>
                </a:extLst>
              </p:cNvPr>
              <p:cNvGraphicFramePr>
                <a:graphicFrameLocks noChangeAspect="1"/>
              </p:cNvGraphicFramePr>
              <p:nvPr/>
            </p:nvGraphicFramePr>
            <p:xfrm>
              <a:off x="1008" y="2897"/>
              <a:ext cx="450" cy="255"/>
            </p:xfrm>
            <a:graphic>
              <a:graphicData uri="http://schemas.openxmlformats.org/presentationml/2006/ole">
                <mc:AlternateContent xmlns:mc="http://schemas.openxmlformats.org/markup-compatibility/2006">
                  <mc:Choice xmlns:v="urn:schemas-microsoft-com:vml" Requires="v">
                    <p:oleObj name="Equation" r:id="rId8" imgW="380835" imgH="215806" progId="Equation.3">
                      <p:embed/>
                    </p:oleObj>
                  </mc:Choice>
                  <mc:Fallback>
                    <p:oleObj name="Equation" r:id="rId8" imgW="380835" imgH="215806"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2897"/>
                            <a:ext cx="45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6" name="Rectangle 27">
                <a:extLst>
                  <a:ext uri="{FF2B5EF4-FFF2-40B4-BE49-F238E27FC236}">
                    <a16:creationId xmlns:a16="http://schemas.microsoft.com/office/drawing/2014/main" id="{829AEF9F-12AA-46F7-806F-8FF3A0123130}"/>
                  </a:ext>
                </a:extLst>
              </p:cNvPr>
              <p:cNvSpPr>
                <a:spLocks noChangeArrowheads="1"/>
              </p:cNvSpPr>
              <p:nvPr/>
            </p:nvSpPr>
            <p:spPr bwMode="auto">
              <a:xfrm>
                <a:off x="1488" y="2856"/>
                <a:ext cx="1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t" hangingPunct="1">
                  <a:buSzPct val="80000"/>
                  <a:buFontTx/>
                  <a:buNone/>
                </a:pPr>
                <a:r>
                  <a:rPr kumimoji="1" lang="zh-CN" altLang="en-US" sz="2800">
                    <a:solidFill>
                      <a:srgbClr val="161628"/>
                    </a:solidFill>
                  </a:rPr>
                  <a:t>分别为激励</a:t>
                </a:r>
              </a:p>
            </p:txBody>
          </p:sp>
          <p:graphicFrame>
            <p:nvGraphicFramePr>
              <p:cNvPr id="78867" name="Object 28">
                <a:extLst>
                  <a:ext uri="{FF2B5EF4-FFF2-40B4-BE49-F238E27FC236}">
                    <a16:creationId xmlns:a16="http://schemas.microsoft.com/office/drawing/2014/main" id="{2BAEF7B2-4A6A-4564-8626-303E6181569D}"/>
                  </a:ext>
                </a:extLst>
              </p:cNvPr>
              <p:cNvGraphicFramePr>
                <a:graphicFrameLocks noChangeAspect="1"/>
              </p:cNvGraphicFramePr>
              <p:nvPr/>
            </p:nvGraphicFramePr>
            <p:xfrm>
              <a:off x="2695" y="2897"/>
              <a:ext cx="420" cy="255"/>
            </p:xfrm>
            <a:graphic>
              <a:graphicData uri="http://schemas.openxmlformats.org/presentationml/2006/ole">
                <mc:AlternateContent xmlns:mc="http://schemas.openxmlformats.org/markup-compatibility/2006">
                  <mc:Choice xmlns:v="urn:schemas-microsoft-com:vml" Requires="v">
                    <p:oleObj name="Equation" r:id="rId10" imgW="355292" imgH="215713" progId="Equation.3">
                      <p:embed/>
                    </p:oleObj>
                  </mc:Choice>
                  <mc:Fallback>
                    <p:oleObj name="Equation" r:id="rId10" imgW="355292" imgH="215713" progId="Equation.3">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5" y="2897"/>
                            <a:ext cx="42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8" name="Object 29">
                <a:extLst>
                  <a:ext uri="{FF2B5EF4-FFF2-40B4-BE49-F238E27FC236}">
                    <a16:creationId xmlns:a16="http://schemas.microsoft.com/office/drawing/2014/main" id="{FDD03E29-1BCB-4D07-B0AE-5A9C2290DD73}"/>
                  </a:ext>
                </a:extLst>
              </p:cNvPr>
              <p:cNvGraphicFramePr>
                <a:graphicFrameLocks noChangeAspect="1"/>
              </p:cNvGraphicFramePr>
              <p:nvPr/>
            </p:nvGraphicFramePr>
            <p:xfrm>
              <a:off x="3223" y="2897"/>
              <a:ext cx="435" cy="255"/>
            </p:xfrm>
            <a:graphic>
              <a:graphicData uri="http://schemas.openxmlformats.org/presentationml/2006/ole">
                <mc:AlternateContent xmlns:mc="http://schemas.openxmlformats.org/markup-compatibility/2006">
                  <mc:Choice xmlns:v="urn:schemas-microsoft-com:vml" Requires="v">
                    <p:oleObj name="Equation" r:id="rId12" imgW="368140" imgH="215806" progId="Equation.3">
                      <p:embed/>
                    </p:oleObj>
                  </mc:Choice>
                  <mc:Fallback>
                    <p:oleObj name="Equation" r:id="rId12" imgW="368140" imgH="215806" progId="Equation.3">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23" y="2897"/>
                            <a:ext cx="4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9" name="Rectangle 30">
                <a:extLst>
                  <a:ext uri="{FF2B5EF4-FFF2-40B4-BE49-F238E27FC236}">
                    <a16:creationId xmlns:a16="http://schemas.microsoft.com/office/drawing/2014/main" id="{49ACBEE3-864E-4E39-A584-7A86B1EB1E78}"/>
                  </a:ext>
                </a:extLst>
              </p:cNvPr>
              <p:cNvSpPr>
                <a:spLocks noChangeArrowheads="1"/>
              </p:cNvSpPr>
              <p:nvPr/>
            </p:nvSpPr>
            <p:spPr bwMode="auto">
              <a:xfrm>
                <a:off x="3696" y="2856"/>
                <a:ext cx="81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a:solidFill>
                      <a:srgbClr val="161628"/>
                    </a:solidFill>
                  </a:rPr>
                  <a:t>的响应</a:t>
                </a:r>
              </a:p>
            </p:txBody>
          </p:sp>
        </p:grpSp>
        <p:sp>
          <p:nvSpPr>
            <p:cNvPr id="78862" name="Text Box 47">
              <a:extLst>
                <a:ext uri="{FF2B5EF4-FFF2-40B4-BE49-F238E27FC236}">
                  <a16:creationId xmlns:a16="http://schemas.microsoft.com/office/drawing/2014/main" id="{7878D448-90B5-4C75-ABEA-57F886F90ABB}"/>
                </a:ext>
              </a:extLst>
            </p:cNvPr>
            <p:cNvSpPr txBox="1">
              <a:spLocks noChangeArrowheads="1"/>
            </p:cNvSpPr>
            <p:nvPr/>
          </p:nvSpPr>
          <p:spPr bwMode="auto">
            <a:xfrm>
              <a:off x="427" y="287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rPr>
                <a:t>设</a:t>
              </a:r>
            </a:p>
          </p:txBody>
        </p:sp>
        <p:sp>
          <p:nvSpPr>
            <p:cNvPr id="78863" name="Text Box 48">
              <a:extLst>
                <a:ext uri="{FF2B5EF4-FFF2-40B4-BE49-F238E27FC236}">
                  <a16:creationId xmlns:a16="http://schemas.microsoft.com/office/drawing/2014/main" id="{7896FC42-095D-4A05-B3C3-0C34C88D2760}"/>
                </a:ext>
              </a:extLst>
            </p:cNvPr>
            <p:cNvSpPr txBox="1">
              <a:spLocks noChangeArrowheads="1"/>
            </p:cNvSpPr>
            <p:nvPr/>
          </p:nvSpPr>
          <p:spPr bwMode="auto">
            <a:xfrm>
              <a:off x="4703" y="28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rPr>
                <a:t>，则：</a:t>
              </a:r>
            </a:p>
          </p:txBody>
        </p:sp>
      </p:grpSp>
      <p:pic>
        <p:nvPicPr>
          <p:cNvPr id="5" name="图片 4">
            <a:extLst>
              <a:ext uri="{FF2B5EF4-FFF2-40B4-BE49-F238E27FC236}">
                <a16:creationId xmlns:a16="http://schemas.microsoft.com/office/drawing/2014/main" id="{7D5908B5-8CF4-4556-B3DB-20CEAC42D20A}"/>
              </a:ext>
            </a:extLst>
          </p:cNvPr>
          <p:cNvPicPr>
            <a:picLocks noChangeAspect="1"/>
          </p:cNvPicPr>
          <p:nvPr/>
        </p:nvPicPr>
        <p:blipFill>
          <a:blip r:embed="rId14"/>
          <a:stretch>
            <a:fillRect/>
          </a:stretch>
        </p:blipFill>
        <p:spPr>
          <a:xfrm>
            <a:off x="457200" y="4949826"/>
            <a:ext cx="7602371" cy="132904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arn(outHorizontal)">
                                      <p:cBhvr>
                                        <p:cTn id="7" dur="500"/>
                                        <p:tgtEl>
                                          <p:spTgt spid="40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982"/>
                                        </p:tgtEl>
                                        <p:attrNameLst>
                                          <p:attrName>style.visibility</p:attrName>
                                        </p:attrNameLst>
                                      </p:cBhvr>
                                      <p:to>
                                        <p:strVal val="visible"/>
                                      </p:to>
                                    </p:set>
                                    <p:animEffect transition="in" filter="wipe(up)">
                                      <p:cBhvr>
                                        <p:cTn id="23" dur="500"/>
                                        <p:tgtEl>
                                          <p:spTgt spid="409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8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A869400-6C46-4748-8617-82390E81338F}"/>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79875" name="Rectangle 3">
            <a:extLst>
              <a:ext uri="{FF2B5EF4-FFF2-40B4-BE49-F238E27FC236}">
                <a16:creationId xmlns:a16="http://schemas.microsoft.com/office/drawing/2014/main" id="{BBE68195-6071-4F39-AC35-6B4C19ED3BE1}"/>
              </a:ext>
            </a:extLst>
          </p:cNvPr>
          <p:cNvSpPr>
            <a:spLocks noGrp="1" noChangeArrowheads="1"/>
          </p:cNvSpPr>
          <p:nvPr>
            <p:ph type="body" idx="1"/>
          </p:nvPr>
        </p:nvSpPr>
        <p:spPr>
          <a:xfrm>
            <a:off x="455613" y="1485900"/>
            <a:ext cx="8229600" cy="503238"/>
          </a:xfrm>
        </p:spPr>
        <p:txBody>
          <a:bodyPr/>
          <a:lstStyle/>
          <a:p>
            <a:pPr eaLnBrk="1" hangingPunct="1">
              <a:lnSpc>
                <a:spcPct val="90000"/>
              </a:lnSpc>
            </a:pPr>
            <a:r>
              <a:rPr lang="zh-CN" altLang="en-US" sz="2800">
                <a:solidFill>
                  <a:srgbClr val="161628"/>
                </a:solidFill>
                <a:latin typeface="Times New Roman" panose="02020603050405020304" pitchFamily="18" charset="0"/>
              </a:rPr>
              <a:t> 卷积和滤波</a:t>
            </a:r>
          </a:p>
          <a:p>
            <a:pPr eaLnBrk="1" hangingPunct="1">
              <a:lnSpc>
                <a:spcPct val="90000"/>
              </a:lnSpc>
              <a:buFontTx/>
              <a:buNone/>
            </a:pPr>
            <a:endParaRPr lang="zh-CN" altLang="en-US" sz="2800">
              <a:solidFill>
                <a:srgbClr val="161628"/>
              </a:solidFill>
              <a:latin typeface="Times New Roman" panose="02020603050405020304" pitchFamily="18" charset="0"/>
            </a:endParaRPr>
          </a:p>
        </p:txBody>
      </p:sp>
      <p:pic>
        <p:nvPicPr>
          <p:cNvPr id="4" name="图片 3">
            <a:extLst>
              <a:ext uri="{FF2B5EF4-FFF2-40B4-BE49-F238E27FC236}">
                <a16:creationId xmlns:a16="http://schemas.microsoft.com/office/drawing/2014/main" id="{3A59622C-2A54-493B-A36D-7B8378DA175C}"/>
              </a:ext>
            </a:extLst>
          </p:cNvPr>
          <p:cNvPicPr>
            <a:picLocks noChangeAspect="1"/>
          </p:cNvPicPr>
          <p:nvPr/>
        </p:nvPicPr>
        <p:blipFill>
          <a:blip r:embed="rId2"/>
          <a:stretch>
            <a:fillRect/>
          </a:stretch>
        </p:blipFill>
        <p:spPr>
          <a:xfrm>
            <a:off x="-26775" y="2057400"/>
            <a:ext cx="9144000" cy="4553761"/>
          </a:xfrm>
          <a:prstGeom prst="rect">
            <a:avLst/>
          </a:prstGeom>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51A33AB-D262-4711-988E-C0375A31E8C0}"/>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pic>
        <p:nvPicPr>
          <p:cNvPr id="7" name="内容占位符 6">
            <a:extLst>
              <a:ext uri="{FF2B5EF4-FFF2-40B4-BE49-F238E27FC236}">
                <a16:creationId xmlns:a16="http://schemas.microsoft.com/office/drawing/2014/main" id="{14FA02DF-613A-410F-8CBA-C1E143683319}"/>
              </a:ext>
            </a:extLst>
          </p:cNvPr>
          <p:cNvPicPr>
            <a:picLocks noGrp="1" noChangeAspect="1"/>
          </p:cNvPicPr>
          <p:nvPr>
            <p:ph idx="1"/>
          </p:nvPr>
        </p:nvPicPr>
        <p:blipFill>
          <a:blip r:embed="rId2"/>
          <a:stretch>
            <a:fillRect/>
          </a:stretch>
        </p:blipFill>
        <p:spPr>
          <a:xfrm>
            <a:off x="935065" y="1600200"/>
            <a:ext cx="7273869" cy="4525963"/>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197661B0-7331-426C-B1E7-5AB0CBD0D741}"/>
              </a:ext>
            </a:extLst>
          </p:cNvPr>
          <p:cNvSpPr>
            <a:spLocks noGrp="1" noChangeArrowheads="1"/>
          </p:cNvSpPr>
          <p:nvPr>
            <p:ph type="title"/>
          </p:nvPr>
        </p:nvSpPr>
        <p:spPr/>
        <p:txBody>
          <a:bodyPr/>
          <a:lstStyle/>
          <a:p>
            <a:r>
              <a:rPr lang="zh-CN" altLang="en-US"/>
              <a:t>视听觉信息理解系列课程</a:t>
            </a:r>
          </a:p>
        </p:txBody>
      </p:sp>
      <p:grpSp>
        <p:nvGrpSpPr>
          <p:cNvPr id="7" name="组合 6">
            <a:extLst>
              <a:ext uri="{FF2B5EF4-FFF2-40B4-BE49-F238E27FC236}">
                <a16:creationId xmlns:a16="http://schemas.microsoft.com/office/drawing/2014/main" id="{CA83EA26-6918-469D-9EAC-5657F04862CE}"/>
              </a:ext>
            </a:extLst>
          </p:cNvPr>
          <p:cNvGrpSpPr>
            <a:grpSpLocks/>
          </p:cNvGrpSpPr>
          <p:nvPr/>
        </p:nvGrpSpPr>
        <p:grpSpPr bwMode="auto">
          <a:xfrm>
            <a:off x="1160463" y="2308225"/>
            <a:ext cx="2265362" cy="569913"/>
            <a:chOff x="1820411" y="2308240"/>
            <a:chExt cx="2265028" cy="569387"/>
          </a:xfrm>
        </p:grpSpPr>
        <p:sp>
          <p:nvSpPr>
            <p:cNvPr id="3" name="文本框 2">
              <a:extLst>
                <a:ext uri="{FF2B5EF4-FFF2-40B4-BE49-F238E27FC236}">
                  <a16:creationId xmlns:a16="http://schemas.microsoft.com/office/drawing/2014/main" id="{D7395429-1652-4613-9F29-D5B8524F4A9F}"/>
                </a:ext>
              </a:extLst>
            </p:cNvPr>
            <p:cNvSpPr txBox="1"/>
            <p:nvPr/>
          </p:nvSpPr>
          <p:spPr bwMode="auto">
            <a:xfrm>
              <a:off x="1820411" y="2308240"/>
              <a:ext cx="2265028"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课程一</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视听觉信号处理</a:t>
              </a:r>
            </a:p>
          </p:txBody>
        </p:sp>
        <p:cxnSp>
          <p:nvCxnSpPr>
            <p:cNvPr id="14362" name="直接连接符 4">
              <a:extLst>
                <a:ext uri="{FF2B5EF4-FFF2-40B4-BE49-F238E27FC236}">
                  <a16:creationId xmlns:a16="http://schemas.microsoft.com/office/drawing/2014/main" id="{05E2E30E-ABF8-41F9-BBAF-C0B3901F4F1A}"/>
                </a:ext>
              </a:extLst>
            </p:cNvPr>
            <p:cNvCxnSpPr>
              <a:cxnSpLocks noChangeShapeType="1"/>
            </p:cNvCxnSpPr>
            <p:nvPr/>
          </p:nvCxnSpPr>
          <p:spPr bwMode="auto">
            <a:xfrm>
              <a:off x="1820411" y="2542601"/>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grpSp>
        <p:nvGrpSpPr>
          <p:cNvPr id="10" name="组合 9">
            <a:extLst>
              <a:ext uri="{FF2B5EF4-FFF2-40B4-BE49-F238E27FC236}">
                <a16:creationId xmlns:a16="http://schemas.microsoft.com/office/drawing/2014/main" id="{195FB830-4F57-4D38-82FA-7229A759EBA5}"/>
              </a:ext>
            </a:extLst>
          </p:cNvPr>
          <p:cNvGrpSpPr>
            <a:grpSpLocks/>
          </p:cNvGrpSpPr>
          <p:nvPr/>
        </p:nvGrpSpPr>
        <p:grpSpPr bwMode="auto">
          <a:xfrm>
            <a:off x="1160463" y="3451225"/>
            <a:ext cx="2281237" cy="568325"/>
            <a:chOff x="1803633" y="2308240"/>
            <a:chExt cx="2281806" cy="569387"/>
          </a:xfrm>
        </p:grpSpPr>
        <p:sp>
          <p:nvSpPr>
            <p:cNvPr id="11" name="文本框 10">
              <a:extLst>
                <a:ext uri="{FF2B5EF4-FFF2-40B4-BE49-F238E27FC236}">
                  <a16:creationId xmlns:a16="http://schemas.microsoft.com/office/drawing/2014/main" id="{7D3C0F85-E71D-4605-9579-D245ED19D17C}"/>
                </a:ext>
              </a:extLst>
            </p:cNvPr>
            <p:cNvSpPr txBox="1"/>
            <p:nvPr/>
          </p:nvSpPr>
          <p:spPr bwMode="auto">
            <a:xfrm>
              <a:off x="1803633" y="2308240"/>
              <a:ext cx="2264340"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课程二</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模式识别与深度学习</a:t>
              </a:r>
            </a:p>
          </p:txBody>
        </p:sp>
        <p:cxnSp>
          <p:nvCxnSpPr>
            <p:cNvPr id="14360" name="直接连接符 11">
              <a:extLst>
                <a:ext uri="{FF2B5EF4-FFF2-40B4-BE49-F238E27FC236}">
                  <a16:creationId xmlns:a16="http://schemas.microsoft.com/office/drawing/2014/main" id="{2A9CD75D-FA4C-4D52-BF67-D7085A5169A5}"/>
                </a:ext>
              </a:extLst>
            </p:cNvPr>
            <p:cNvCxnSpPr>
              <a:cxnSpLocks noChangeShapeType="1"/>
            </p:cNvCxnSpPr>
            <p:nvPr/>
          </p:nvCxnSpPr>
          <p:spPr bwMode="auto">
            <a:xfrm>
              <a:off x="1820411" y="2542601"/>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grpSp>
        <p:nvGrpSpPr>
          <p:cNvPr id="16" name="组合 15">
            <a:extLst>
              <a:ext uri="{FF2B5EF4-FFF2-40B4-BE49-F238E27FC236}">
                <a16:creationId xmlns:a16="http://schemas.microsoft.com/office/drawing/2014/main" id="{6BD5E807-15B2-4F26-90C5-6E56A578C170}"/>
              </a:ext>
            </a:extLst>
          </p:cNvPr>
          <p:cNvGrpSpPr>
            <a:grpSpLocks/>
          </p:cNvGrpSpPr>
          <p:nvPr/>
        </p:nvGrpSpPr>
        <p:grpSpPr bwMode="auto">
          <a:xfrm>
            <a:off x="1160463" y="4592638"/>
            <a:ext cx="2265362" cy="569912"/>
            <a:chOff x="1820411" y="2308240"/>
            <a:chExt cx="2265028" cy="569387"/>
          </a:xfrm>
        </p:grpSpPr>
        <p:sp>
          <p:nvSpPr>
            <p:cNvPr id="17" name="文本框 16">
              <a:extLst>
                <a:ext uri="{FF2B5EF4-FFF2-40B4-BE49-F238E27FC236}">
                  <a16:creationId xmlns:a16="http://schemas.microsoft.com/office/drawing/2014/main" id="{51B9E64E-C8EB-4647-9772-70F606C186CB}"/>
                </a:ext>
              </a:extLst>
            </p:cNvPr>
            <p:cNvSpPr txBox="1"/>
            <p:nvPr/>
          </p:nvSpPr>
          <p:spPr bwMode="auto">
            <a:xfrm>
              <a:off x="1820411" y="2308240"/>
              <a:ext cx="2265028"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课程三</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视听觉信息理解</a:t>
              </a:r>
            </a:p>
          </p:txBody>
        </p:sp>
        <p:cxnSp>
          <p:nvCxnSpPr>
            <p:cNvPr id="14358" name="直接连接符 17">
              <a:extLst>
                <a:ext uri="{FF2B5EF4-FFF2-40B4-BE49-F238E27FC236}">
                  <a16:creationId xmlns:a16="http://schemas.microsoft.com/office/drawing/2014/main" id="{1E26EED6-B9D7-4E8E-B799-022D2F43582F}"/>
                </a:ext>
              </a:extLst>
            </p:cNvPr>
            <p:cNvCxnSpPr>
              <a:cxnSpLocks noChangeShapeType="1"/>
            </p:cNvCxnSpPr>
            <p:nvPr/>
          </p:nvCxnSpPr>
          <p:spPr bwMode="auto">
            <a:xfrm>
              <a:off x="1820411" y="2542601"/>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grpSp>
        <p:nvGrpSpPr>
          <p:cNvPr id="9" name="组合 8">
            <a:extLst>
              <a:ext uri="{FF2B5EF4-FFF2-40B4-BE49-F238E27FC236}">
                <a16:creationId xmlns:a16="http://schemas.microsoft.com/office/drawing/2014/main" id="{B28E1B2B-0BFF-45BE-8A16-51D1F29A2DC3}"/>
              </a:ext>
            </a:extLst>
          </p:cNvPr>
          <p:cNvGrpSpPr>
            <a:grpSpLocks/>
          </p:cNvGrpSpPr>
          <p:nvPr/>
        </p:nvGrpSpPr>
        <p:grpSpPr bwMode="auto">
          <a:xfrm>
            <a:off x="3846513" y="2479675"/>
            <a:ext cx="492125" cy="260350"/>
            <a:chOff x="3846773" y="2480382"/>
            <a:chExt cx="491734" cy="259322"/>
          </a:xfrm>
        </p:grpSpPr>
        <p:sp>
          <p:nvSpPr>
            <p:cNvPr id="8" name="燕尾形 7">
              <a:extLst>
                <a:ext uri="{FF2B5EF4-FFF2-40B4-BE49-F238E27FC236}">
                  <a16:creationId xmlns:a16="http://schemas.microsoft.com/office/drawing/2014/main" id="{5A07CB88-D762-445E-A125-996F7371C919}"/>
                </a:ext>
              </a:extLst>
            </p:cNvPr>
            <p:cNvSpPr/>
            <p:nvPr/>
          </p:nvSpPr>
          <p:spPr bwMode="auto">
            <a:xfrm>
              <a:off x="3846773" y="2480382"/>
              <a:ext cx="204624"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sp>
          <p:nvSpPr>
            <p:cNvPr id="20" name="燕尾形 19">
              <a:extLst>
                <a:ext uri="{FF2B5EF4-FFF2-40B4-BE49-F238E27FC236}">
                  <a16:creationId xmlns:a16="http://schemas.microsoft.com/office/drawing/2014/main" id="{15C5A43E-C0DC-47D4-9588-9501B39683FA}"/>
                </a:ext>
              </a:extLst>
            </p:cNvPr>
            <p:cNvSpPr/>
            <p:nvPr/>
          </p:nvSpPr>
          <p:spPr bwMode="auto">
            <a:xfrm>
              <a:off x="3989534" y="2480382"/>
              <a:ext cx="206211"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sp>
          <p:nvSpPr>
            <p:cNvPr id="21" name="燕尾形 20">
              <a:extLst>
                <a:ext uri="{FF2B5EF4-FFF2-40B4-BE49-F238E27FC236}">
                  <a16:creationId xmlns:a16="http://schemas.microsoft.com/office/drawing/2014/main" id="{8DA6A3B5-B1C9-4F25-A060-357985B4ECD3}"/>
                </a:ext>
              </a:extLst>
            </p:cNvPr>
            <p:cNvSpPr/>
            <p:nvPr/>
          </p:nvSpPr>
          <p:spPr bwMode="auto">
            <a:xfrm>
              <a:off x="4133882" y="2480382"/>
              <a:ext cx="204625"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grpSp>
      <p:grpSp>
        <p:nvGrpSpPr>
          <p:cNvPr id="23" name="组合 22">
            <a:extLst>
              <a:ext uri="{FF2B5EF4-FFF2-40B4-BE49-F238E27FC236}">
                <a16:creationId xmlns:a16="http://schemas.microsoft.com/office/drawing/2014/main" id="{8B01C9E0-4273-47F7-BA7B-4636CE0C2FC6}"/>
              </a:ext>
            </a:extLst>
          </p:cNvPr>
          <p:cNvGrpSpPr>
            <a:grpSpLocks/>
          </p:cNvGrpSpPr>
          <p:nvPr/>
        </p:nvGrpSpPr>
        <p:grpSpPr bwMode="auto">
          <a:xfrm>
            <a:off x="3846513" y="3581400"/>
            <a:ext cx="492125" cy="258763"/>
            <a:chOff x="3846773" y="2480382"/>
            <a:chExt cx="491734" cy="259322"/>
          </a:xfrm>
        </p:grpSpPr>
        <p:sp>
          <p:nvSpPr>
            <p:cNvPr id="24" name="燕尾形 23">
              <a:extLst>
                <a:ext uri="{FF2B5EF4-FFF2-40B4-BE49-F238E27FC236}">
                  <a16:creationId xmlns:a16="http://schemas.microsoft.com/office/drawing/2014/main" id="{98D5D07A-E688-45DB-AC99-D426967A4D95}"/>
                </a:ext>
              </a:extLst>
            </p:cNvPr>
            <p:cNvSpPr/>
            <p:nvPr/>
          </p:nvSpPr>
          <p:spPr bwMode="auto">
            <a:xfrm>
              <a:off x="3846773" y="2480382"/>
              <a:ext cx="204624"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sp>
          <p:nvSpPr>
            <p:cNvPr id="25" name="燕尾形 24">
              <a:extLst>
                <a:ext uri="{FF2B5EF4-FFF2-40B4-BE49-F238E27FC236}">
                  <a16:creationId xmlns:a16="http://schemas.microsoft.com/office/drawing/2014/main" id="{96B43C88-5EEB-490B-8574-FFCBD24F67DD}"/>
                </a:ext>
              </a:extLst>
            </p:cNvPr>
            <p:cNvSpPr/>
            <p:nvPr/>
          </p:nvSpPr>
          <p:spPr bwMode="auto">
            <a:xfrm>
              <a:off x="3989534" y="2480382"/>
              <a:ext cx="206211"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sp>
          <p:nvSpPr>
            <p:cNvPr id="26" name="燕尾形 25">
              <a:extLst>
                <a:ext uri="{FF2B5EF4-FFF2-40B4-BE49-F238E27FC236}">
                  <a16:creationId xmlns:a16="http://schemas.microsoft.com/office/drawing/2014/main" id="{837E2F99-08B8-46B1-96A8-BFDB5412E746}"/>
                </a:ext>
              </a:extLst>
            </p:cNvPr>
            <p:cNvSpPr/>
            <p:nvPr/>
          </p:nvSpPr>
          <p:spPr bwMode="auto">
            <a:xfrm>
              <a:off x="4133882" y="2480382"/>
              <a:ext cx="204625"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grpSp>
      <p:grpSp>
        <p:nvGrpSpPr>
          <p:cNvPr id="27" name="组合 26">
            <a:extLst>
              <a:ext uri="{FF2B5EF4-FFF2-40B4-BE49-F238E27FC236}">
                <a16:creationId xmlns:a16="http://schemas.microsoft.com/office/drawing/2014/main" id="{E686F7A5-0463-44EB-8FBF-39AB6920E85B}"/>
              </a:ext>
            </a:extLst>
          </p:cNvPr>
          <p:cNvGrpSpPr>
            <a:grpSpLocks/>
          </p:cNvGrpSpPr>
          <p:nvPr/>
        </p:nvGrpSpPr>
        <p:grpSpPr bwMode="auto">
          <a:xfrm>
            <a:off x="3846513" y="4730750"/>
            <a:ext cx="492125" cy="260350"/>
            <a:chOff x="3846773" y="2480382"/>
            <a:chExt cx="491734" cy="259322"/>
          </a:xfrm>
        </p:grpSpPr>
        <p:sp>
          <p:nvSpPr>
            <p:cNvPr id="28" name="燕尾形 27">
              <a:extLst>
                <a:ext uri="{FF2B5EF4-FFF2-40B4-BE49-F238E27FC236}">
                  <a16:creationId xmlns:a16="http://schemas.microsoft.com/office/drawing/2014/main" id="{E3C3BA53-C675-4E3A-B023-4F15207B94E1}"/>
                </a:ext>
              </a:extLst>
            </p:cNvPr>
            <p:cNvSpPr/>
            <p:nvPr/>
          </p:nvSpPr>
          <p:spPr bwMode="auto">
            <a:xfrm>
              <a:off x="3846773" y="2480382"/>
              <a:ext cx="204624"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sp>
          <p:nvSpPr>
            <p:cNvPr id="29" name="燕尾形 28">
              <a:extLst>
                <a:ext uri="{FF2B5EF4-FFF2-40B4-BE49-F238E27FC236}">
                  <a16:creationId xmlns:a16="http://schemas.microsoft.com/office/drawing/2014/main" id="{61B75EE6-0F41-491F-9C12-4FBA523F32AB}"/>
                </a:ext>
              </a:extLst>
            </p:cNvPr>
            <p:cNvSpPr/>
            <p:nvPr/>
          </p:nvSpPr>
          <p:spPr bwMode="auto">
            <a:xfrm>
              <a:off x="3989534" y="2480382"/>
              <a:ext cx="206211"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sp>
          <p:nvSpPr>
            <p:cNvPr id="30" name="燕尾形 29">
              <a:extLst>
                <a:ext uri="{FF2B5EF4-FFF2-40B4-BE49-F238E27FC236}">
                  <a16:creationId xmlns:a16="http://schemas.microsoft.com/office/drawing/2014/main" id="{F081C739-637C-44EA-AD18-C76CC8DB44A1}"/>
                </a:ext>
              </a:extLst>
            </p:cNvPr>
            <p:cNvSpPr/>
            <p:nvPr/>
          </p:nvSpPr>
          <p:spPr bwMode="auto">
            <a:xfrm>
              <a:off x="4133882" y="2480382"/>
              <a:ext cx="204625"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charset="0"/>
              </a:endParaRPr>
            </a:p>
          </p:txBody>
        </p:sp>
      </p:grpSp>
      <p:sp>
        <p:nvSpPr>
          <p:cNvPr id="2" name="文本框 1">
            <a:extLst>
              <a:ext uri="{FF2B5EF4-FFF2-40B4-BE49-F238E27FC236}">
                <a16:creationId xmlns:a16="http://schemas.microsoft.com/office/drawing/2014/main" id="{5D893F85-6495-4503-B1D2-2448FD513357}"/>
              </a:ext>
            </a:extLst>
          </p:cNvPr>
          <p:cNvSpPr txBox="1">
            <a:spLocks noChangeArrowheads="1"/>
          </p:cNvSpPr>
          <p:nvPr/>
        </p:nvSpPr>
        <p:spPr bwMode="auto">
          <a:xfrm>
            <a:off x="4491038" y="2265363"/>
            <a:ext cx="3686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730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1"/>
              </a:buClr>
              <a:buFontTx/>
              <a:buNone/>
            </a:pPr>
            <a:r>
              <a:rPr lang="zh-CN" altLang="zh-CN" sz="1800" b="1"/>
              <a:t>视觉</a:t>
            </a:r>
            <a:r>
              <a:rPr lang="en-US" altLang="zh-CN" sz="1800" b="1"/>
              <a:t>/</a:t>
            </a:r>
            <a:r>
              <a:rPr lang="zh-CN" altLang="zh-CN" sz="1800" b="1"/>
              <a:t>听觉信号的分析和压缩表示</a:t>
            </a:r>
            <a:r>
              <a:rPr lang="zh-CN" altLang="en-US" sz="1800" b="1"/>
              <a:t>的理论与</a:t>
            </a:r>
            <a:r>
              <a:rPr lang="zh-CN" altLang="zh-CN" sz="1800" b="1"/>
              <a:t>方法</a:t>
            </a:r>
            <a:endParaRPr lang="zh-CN" altLang="en-US" sz="1800" b="1">
              <a:solidFill>
                <a:srgbClr val="0033CC"/>
              </a:solidFill>
              <a:latin typeface="黑体" panose="02010609060101010101" pitchFamily="49" charset="-122"/>
            </a:endParaRPr>
          </a:p>
        </p:txBody>
      </p:sp>
      <p:sp>
        <p:nvSpPr>
          <p:cNvPr id="31" name="文本框 30">
            <a:extLst>
              <a:ext uri="{FF2B5EF4-FFF2-40B4-BE49-F238E27FC236}">
                <a16:creationId xmlns:a16="http://schemas.microsoft.com/office/drawing/2014/main" id="{B5C265E4-3653-4B2B-890E-B8D4E84B5E62}"/>
              </a:ext>
            </a:extLst>
          </p:cNvPr>
          <p:cNvSpPr txBox="1">
            <a:spLocks noChangeArrowheads="1"/>
          </p:cNvSpPr>
          <p:nvPr/>
        </p:nvSpPr>
        <p:spPr bwMode="auto">
          <a:xfrm>
            <a:off x="4491038" y="3497263"/>
            <a:ext cx="368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730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1"/>
              </a:buClr>
              <a:buFontTx/>
              <a:buNone/>
            </a:pPr>
            <a:r>
              <a:rPr lang="zh-CN" altLang="zh-CN" sz="1800" b="1"/>
              <a:t>模式识别与深度学习理论</a:t>
            </a:r>
            <a:r>
              <a:rPr lang="zh-CN" altLang="en-US" sz="1800" b="1"/>
              <a:t>与</a:t>
            </a:r>
            <a:r>
              <a:rPr lang="zh-CN" altLang="zh-CN" sz="1800" b="1"/>
              <a:t>方法</a:t>
            </a:r>
            <a:endParaRPr lang="zh-CN" altLang="en-US" sz="1800" b="1">
              <a:solidFill>
                <a:srgbClr val="0033CC"/>
              </a:solidFill>
              <a:latin typeface="黑体" panose="02010609060101010101" pitchFamily="49" charset="-122"/>
            </a:endParaRPr>
          </a:p>
        </p:txBody>
      </p:sp>
      <p:sp>
        <p:nvSpPr>
          <p:cNvPr id="32" name="文本框 31">
            <a:extLst>
              <a:ext uri="{FF2B5EF4-FFF2-40B4-BE49-F238E27FC236}">
                <a16:creationId xmlns:a16="http://schemas.microsoft.com/office/drawing/2014/main" id="{13EB04DD-072D-431B-AE7D-A1EA15200009}"/>
              </a:ext>
            </a:extLst>
          </p:cNvPr>
          <p:cNvSpPr txBox="1">
            <a:spLocks noChangeArrowheads="1"/>
          </p:cNvSpPr>
          <p:nvPr/>
        </p:nvSpPr>
        <p:spPr bwMode="auto">
          <a:xfrm>
            <a:off x="4754563" y="4503738"/>
            <a:ext cx="34559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1800" b="1"/>
              <a:t>面向特定视</a:t>
            </a:r>
            <a:r>
              <a:rPr lang="zh-CN" altLang="en-US" sz="1800" b="1"/>
              <a:t>觉</a:t>
            </a:r>
            <a:r>
              <a:rPr lang="en-US" altLang="zh-CN" sz="1800" b="1"/>
              <a:t>/</a:t>
            </a:r>
            <a:r>
              <a:rPr lang="zh-CN" altLang="zh-CN" sz="1800" b="1"/>
              <a:t>听觉信息理解</a:t>
            </a:r>
            <a:r>
              <a:rPr lang="zh-CN" altLang="en-US" sz="1800" b="1"/>
              <a:t>任务的</a:t>
            </a:r>
            <a:r>
              <a:rPr lang="zh-CN" altLang="zh-CN" sz="1800" b="1"/>
              <a:t>解决方案</a:t>
            </a:r>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A5F96FB-604F-41D4-B0FA-A22DC308B34B}"/>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pic>
        <p:nvPicPr>
          <p:cNvPr id="4" name="内容占位符 3">
            <a:extLst>
              <a:ext uri="{FF2B5EF4-FFF2-40B4-BE49-F238E27FC236}">
                <a16:creationId xmlns:a16="http://schemas.microsoft.com/office/drawing/2014/main" id="{8EBDF96D-007B-46A8-82B9-86C6A240F349}"/>
              </a:ext>
            </a:extLst>
          </p:cNvPr>
          <p:cNvPicPr>
            <a:picLocks noGrp="1" noChangeAspect="1"/>
          </p:cNvPicPr>
          <p:nvPr>
            <p:ph idx="1"/>
          </p:nvPr>
        </p:nvPicPr>
        <p:blipFill>
          <a:blip r:embed="rId2"/>
          <a:stretch>
            <a:fillRect/>
          </a:stretch>
        </p:blipFill>
        <p:spPr>
          <a:xfrm>
            <a:off x="880722" y="1600200"/>
            <a:ext cx="7382555" cy="4525963"/>
          </a:xfrm>
          <a:prstGeom prst="rect">
            <a:avLst/>
          </a:prstGeom>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B5A26A2-74ED-4707-BF1D-9CFA23F6603A}"/>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82947" name="Rectangle 5">
            <a:extLst>
              <a:ext uri="{FF2B5EF4-FFF2-40B4-BE49-F238E27FC236}">
                <a16:creationId xmlns:a16="http://schemas.microsoft.com/office/drawing/2014/main" id="{CF1156D9-FD23-4A50-A211-F63444E438AC}"/>
              </a:ext>
            </a:extLst>
          </p:cNvPr>
          <p:cNvSpPr>
            <a:spLocks noChangeArrowheads="1"/>
          </p:cNvSpPr>
          <p:nvPr/>
        </p:nvSpPr>
        <p:spPr bwMode="auto">
          <a:xfrm>
            <a:off x="1828800" y="426720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a:t> </a:t>
            </a:r>
            <a:r>
              <a:rPr kumimoji="1" lang="zh-CN" altLang="en-US" sz="2800">
                <a:latin typeface="Times New Roman" panose="02020603050405020304" pitchFamily="18" charset="0"/>
              </a:rPr>
              <a:t>“</a:t>
            </a:r>
            <a:r>
              <a:rPr kumimoji="1" lang="zh-CN" altLang="en-US" sz="2800">
                <a:latin typeface="宋体" panose="02010600030101010101" pitchFamily="2" charset="-122"/>
              </a:rPr>
              <a:t>开始</a:t>
            </a:r>
            <a:r>
              <a:rPr kumimoji="1" lang="zh-CN" altLang="en-US" sz="2800">
                <a:latin typeface="Times New Roman" panose="02020603050405020304" pitchFamily="18" charset="0"/>
              </a:rPr>
              <a:t>”</a:t>
            </a:r>
            <a:r>
              <a:rPr kumimoji="1" lang="zh-CN" altLang="en-US" sz="2800">
                <a:latin typeface="宋体" panose="02010600030101010101" pitchFamily="2" charset="-122"/>
              </a:rPr>
              <a:t>中</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ai/</a:t>
            </a:r>
            <a:r>
              <a:rPr kumimoji="1" lang="zh-CN" altLang="en-US" sz="2800">
                <a:latin typeface="宋体" panose="02010600030101010101" pitchFamily="2" charset="-122"/>
              </a:rPr>
              <a:t>的频谱特性</a:t>
            </a:r>
            <a:r>
              <a:rPr kumimoji="1" lang="zh-CN" altLang="en-US" sz="2800">
                <a:latin typeface="Times New Roman" panose="02020603050405020304" pitchFamily="18" charset="0"/>
              </a:rPr>
              <a:t> </a:t>
            </a:r>
            <a:endParaRPr kumimoji="1" lang="zh-CN" altLang="en-US" sz="2800"/>
          </a:p>
        </p:txBody>
      </p:sp>
      <p:graphicFrame>
        <p:nvGraphicFramePr>
          <p:cNvPr id="82948" name="Object 4">
            <a:extLst>
              <a:ext uri="{FF2B5EF4-FFF2-40B4-BE49-F238E27FC236}">
                <a16:creationId xmlns:a16="http://schemas.microsoft.com/office/drawing/2014/main" id="{03BB5B91-4625-4027-A3B8-1F144B2ED00D}"/>
              </a:ext>
            </a:extLst>
          </p:cNvPr>
          <p:cNvGraphicFramePr>
            <a:graphicFrameLocks noChangeAspect="1"/>
          </p:cNvGraphicFramePr>
          <p:nvPr/>
        </p:nvGraphicFramePr>
        <p:xfrm>
          <a:off x="2200275" y="2286000"/>
          <a:ext cx="4200525" cy="1781175"/>
        </p:xfrm>
        <a:graphic>
          <a:graphicData uri="http://schemas.openxmlformats.org/presentationml/2006/ole">
            <mc:AlternateContent xmlns:mc="http://schemas.openxmlformats.org/markup-compatibility/2006">
              <mc:Choice xmlns:v="urn:schemas-microsoft-com:vml" Requires="v">
                <p:oleObj name="位图图像" r:id="rId2" imgW="4200000" imgH="1991003" progId="Paint.Picture">
                  <p:embed/>
                </p:oleObj>
              </mc:Choice>
              <mc:Fallback>
                <p:oleObj name="位图图像" r:id="rId2" imgW="4200000" imgH="1991003"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2286000"/>
                        <a:ext cx="42005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5971830-4F67-45F7-8A50-7469E9768843}"/>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pic>
        <p:nvPicPr>
          <p:cNvPr id="6" name="内容占位符 5">
            <a:extLst>
              <a:ext uri="{FF2B5EF4-FFF2-40B4-BE49-F238E27FC236}">
                <a16:creationId xmlns:a16="http://schemas.microsoft.com/office/drawing/2014/main" id="{A5294B72-3A71-4295-9D78-D5CBB1CAE13B}"/>
              </a:ext>
            </a:extLst>
          </p:cNvPr>
          <p:cNvPicPr>
            <a:picLocks noGrp="1" noChangeAspect="1"/>
          </p:cNvPicPr>
          <p:nvPr>
            <p:ph idx="1"/>
          </p:nvPr>
        </p:nvPicPr>
        <p:blipFill>
          <a:blip r:embed="rId2"/>
          <a:stretch>
            <a:fillRect/>
          </a:stretch>
        </p:blipFill>
        <p:spPr>
          <a:xfrm>
            <a:off x="845884" y="1600200"/>
            <a:ext cx="7452231" cy="4525963"/>
          </a:xfrm>
          <a:prstGeom prst="rect">
            <a:avLst/>
          </a:prstGeom>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EC5EA97-377D-4AA2-AB5F-384DFDC360A3}"/>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pic>
        <p:nvPicPr>
          <p:cNvPr id="6" name="内容占位符 5">
            <a:extLst>
              <a:ext uri="{FF2B5EF4-FFF2-40B4-BE49-F238E27FC236}">
                <a16:creationId xmlns:a16="http://schemas.microsoft.com/office/drawing/2014/main" id="{1ABF8B26-99E3-4323-A287-8197BE62CEB4}"/>
              </a:ext>
            </a:extLst>
          </p:cNvPr>
          <p:cNvPicPr>
            <a:picLocks noGrp="1" noChangeAspect="1"/>
          </p:cNvPicPr>
          <p:nvPr>
            <p:ph idx="1"/>
          </p:nvPr>
        </p:nvPicPr>
        <p:blipFill>
          <a:blip r:embed="rId2"/>
          <a:stretch>
            <a:fillRect/>
          </a:stretch>
        </p:blipFill>
        <p:spPr>
          <a:xfrm>
            <a:off x="457200" y="1688474"/>
            <a:ext cx="8229600" cy="4349415"/>
          </a:xfrm>
          <a:prstGeom prst="rect">
            <a:avLst/>
          </a:prstGeom>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863F783-008D-4806-8D9B-BE5389D83AC9}"/>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pic>
        <p:nvPicPr>
          <p:cNvPr id="3" name="内容占位符 2">
            <a:extLst>
              <a:ext uri="{FF2B5EF4-FFF2-40B4-BE49-F238E27FC236}">
                <a16:creationId xmlns:a16="http://schemas.microsoft.com/office/drawing/2014/main" id="{94BFEC5F-4A66-428E-ADBB-67A1F5E3871B}"/>
              </a:ext>
            </a:extLst>
          </p:cNvPr>
          <p:cNvPicPr>
            <a:picLocks noGrp="1" noChangeAspect="1"/>
          </p:cNvPicPr>
          <p:nvPr>
            <p:ph idx="1"/>
          </p:nvPr>
        </p:nvPicPr>
        <p:blipFill>
          <a:blip r:embed="rId2"/>
          <a:stretch>
            <a:fillRect/>
          </a:stretch>
        </p:blipFill>
        <p:spPr>
          <a:xfrm>
            <a:off x="589610" y="1600200"/>
            <a:ext cx="7964779" cy="4525963"/>
          </a:xfrm>
          <a:prstGeom prst="rect">
            <a:avLst/>
          </a:prstGeom>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01C6424-8712-4FE5-9BBF-CEE6BF23B5AA}"/>
              </a:ext>
            </a:extLst>
          </p:cNvPr>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语音的语言表示</a:t>
            </a:r>
            <a:endParaRPr lang="en-US" altLang="zh-CN" sz="5400">
              <a:solidFill>
                <a:schemeClr val="hlink"/>
              </a:solidFill>
              <a:ea typeface="隶书" panose="02010509060101010101" pitchFamily="49" charset="-122"/>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64B6308-260C-4693-A780-5285683CB83F}"/>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endParaRPr lang="en-US" altLang="zh-CN">
              <a:solidFill>
                <a:schemeClr val="accent2"/>
              </a:solidFill>
            </a:endParaRPr>
          </a:p>
        </p:txBody>
      </p:sp>
      <p:sp>
        <p:nvSpPr>
          <p:cNvPr id="59395" name="Rectangle 3">
            <a:extLst>
              <a:ext uri="{FF2B5EF4-FFF2-40B4-BE49-F238E27FC236}">
                <a16:creationId xmlns:a16="http://schemas.microsoft.com/office/drawing/2014/main" id="{2143A015-B65D-466C-B031-E998436D8DEC}"/>
              </a:ext>
            </a:extLst>
          </p:cNvPr>
          <p:cNvSpPr>
            <a:spLocks noGrp="1" noChangeArrowheads="1"/>
          </p:cNvSpPr>
          <p:nvPr>
            <p:ph type="body" idx="1"/>
          </p:nvPr>
        </p:nvSpPr>
        <p:spPr/>
        <p:txBody>
          <a:bodyPr/>
          <a:lstStyle/>
          <a:p>
            <a:pPr eaLnBrk="1" hangingPunct="1">
              <a:lnSpc>
                <a:spcPct val="110000"/>
              </a:lnSpc>
              <a:spcBef>
                <a:spcPct val="40000"/>
              </a:spcBef>
            </a:pPr>
            <a:r>
              <a:rPr lang="zh-CN" altLang="en-US" sz="2800">
                <a:solidFill>
                  <a:schemeClr val="tx2"/>
                </a:solidFill>
              </a:rPr>
              <a:t>句子 </a:t>
            </a:r>
            <a:r>
              <a:rPr lang="en-US" altLang="zh-CN" sz="2800">
                <a:solidFill>
                  <a:schemeClr val="tx2"/>
                </a:solidFill>
              </a:rPr>
              <a:t>=&gt; </a:t>
            </a:r>
            <a:r>
              <a:rPr lang="zh-CN" altLang="en-US" sz="2800">
                <a:solidFill>
                  <a:schemeClr val="tx2"/>
                </a:solidFill>
              </a:rPr>
              <a:t>短语 </a:t>
            </a:r>
            <a:r>
              <a:rPr lang="en-US" altLang="zh-CN" sz="2800">
                <a:solidFill>
                  <a:schemeClr val="tx2"/>
                </a:solidFill>
              </a:rPr>
              <a:t>=&gt; </a:t>
            </a:r>
            <a:r>
              <a:rPr lang="zh-CN" altLang="en-US" sz="2800">
                <a:solidFill>
                  <a:schemeClr val="tx2"/>
                </a:solidFill>
              </a:rPr>
              <a:t>词语 </a:t>
            </a:r>
            <a:r>
              <a:rPr lang="en-US" altLang="zh-CN" sz="2800">
                <a:solidFill>
                  <a:schemeClr val="tx2"/>
                </a:solidFill>
              </a:rPr>
              <a:t>=&gt; </a:t>
            </a:r>
            <a:r>
              <a:rPr lang="zh-CN" altLang="en-US" sz="2800">
                <a:solidFill>
                  <a:schemeClr val="tx2"/>
                </a:solidFill>
              </a:rPr>
              <a:t>音节 </a:t>
            </a:r>
            <a:r>
              <a:rPr lang="en-US" altLang="zh-CN" sz="2800">
                <a:solidFill>
                  <a:schemeClr val="tx2"/>
                </a:solidFill>
              </a:rPr>
              <a:t>=&gt; </a:t>
            </a:r>
            <a:r>
              <a:rPr lang="zh-CN" altLang="en-US" sz="2800">
                <a:solidFill>
                  <a:schemeClr val="tx2"/>
                </a:solidFill>
              </a:rPr>
              <a:t>音素</a:t>
            </a:r>
          </a:p>
          <a:p>
            <a:pPr eaLnBrk="1" hangingPunct="1">
              <a:lnSpc>
                <a:spcPct val="110000"/>
              </a:lnSpc>
              <a:spcBef>
                <a:spcPct val="40000"/>
              </a:spcBef>
            </a:pPr>
            <a:r>
              <a:rPr lang="zh-CN" altLang="en-US" sz="2800">
                <a:solidFill>
                  <a:schemeClr val="tx2"/>
                </a:solidFill>
              </a:rPr>
              <a:t>音素是语音的基本单位。可以分为元音（浊音）和辅音（清音）。</a:t>
            </a:r>
          </a:p>
          <a:p>
            <a:pPr eaLnBrk="1" hangingPunct="1">
              <a:lnSpc>
                <a:spcPct val="110000"/>
              </a:lnSpc>
              <a:spcBef>
                <a:spcPct val="40000"/>
              </a:spcBef>
            </a:pPr>
            <a:r>
              <a:rPr lang="zh-CN" altLang="en-US" sz="2800">
                <a:solidFill>
                  <a:schemeClr val="tx2"/>
                </a:solidFill>
              </a:rPr>
              <a:t>元音是指发音的过程中，对声腔气流无明显阻塞而发出的音段，如[</a:t>
            </a:r>
            <a:r>
              <a:rPr lang="en-US" altLang="zh-CN" sz="2800">
                <a:solidFill>
                  <a:schemeClr val="tx2"/>
                </a:solidFill>
              </a:rPr>
              <a:t>a]、[i]</a:t>
            </a:r>
            <a:r>
              <a:rPr lang="zh-CN" altLang="en-US" sz="2800">
                <a:solidFill>
                  <a:schemeClr val="tx2"/>
                </a:solidFill>
              </a:rPr>
              <a:t>等。</a:t>
            </a:r>
          </a:p>
          <a:p>
            <a:pPr eaLnBrk="1" hangingPunct="1">
              <a:lnSpc>
                <a:spcPct val="110000"/>
              </a:lnSpc>
              <a:spcBef>
                <a:spcPct val="40000"/>
              </a:spcBef>
            </a:pPr>
            <a:r>
              <a:rPr lang="zh-CN" altLang="en-US" sz="2800">
                <a:solidFill>
                  <a:schemeClr val="tx2"/>
                </a:solidFill>
              </a:rPr>
              <a:t>辅音是声腔气流明显受阻时所发出的音段，如[</a:t>
            </a:r>
            <a:r>
              <a:rPr lang="en-US" altLang="zh-CN" sz="2800">
                <a:solidFill>
                  <a:schemeClr val="tx2"/>
                </a:solidFill>
              </a:rPr>
              <a:t>m][n]</a:t>
            </a:r>
            <a:r>
              <a:rPr lang="zh-CN" altLang="en-US" sz="2800">
                <a:solidFill>
                  <a:schemeClr val="tx2"/>
                </a:solidFill>
              </a:rPr>
              <a:t>等。</a:t>
            </a:r>
          </a:p>
          <a:p>
            <a:pPr eaLnBrk="1" hangingPunct="1">
              <a:lnSpc>
                <a:spcPct val="110000"/>
              </a:lnSpc>
              <a:spcBef>
                <a:spcPct val="40000"/>
              </a:spcBef>
            </a:pPr>
            <a:r>
              <a:rPr lang="zh-CN" altLang="en-US" sz="2800">
                <a:solidFill>
                  <a:schemeClr val="tx2"/>
                </a:solidFill>
              </a:rPr>
              <a:t>此外还用半元音、双元音、半辅音等等。</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up)">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up)">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up)">
                                      <p:cBhvr>
                                        <p:cTn id="17" dur="500"/>
                                        <p:tgtEl>
                                          <p:spTgt spid="5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up)">
                                      <p:cBhvr>
                                        <p:cTn id="22" dur="500"/>
                                        <p:tgtEl>
                                          <p:spTgt spid="59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up)">
                                      <p:cBhvr>
                                        <p:cTn id="27"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1026">
            <a:extLst>
              <a:ext uri="{FF2B5EF4-FFF2-40B4-BE49-F238E27FC236}">
                <a16:creationId xmlns:a16="http://schemas.microsoft.com/office/drawing/2014/main" id="{6DAF5403-6395-4A08-8BD4-FBD6EEB7C89A}"/>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p>
        </p:txBody>
      </p:sp>
      <p:sp>
        <p:nvSpPr>
          <p:cNvPr id="60575" name="Rectangle 1183">
            <a:extLst>
              <a:ext uri="{FF2B5EF4-FFF2-40B4-BE49-F238E27FC236}">
                <a16:creationId xmlns:a16="http://schemas.microsoft.com/office/drawing/2014/main" id="{7AB5A338-0B76-469E-A19B-15CE04DEE0C3}"/>
              </a:ext>
            </a:extLst>
          </p:cNvPr>
          <p:cNvSpPr>
            <a:spLocks noGrp="1" noChangeArrowheads="1"/>
          </p:cNvSpPr>
          <p:nvPr>
            <p:ph type="body" idx="1"/>
          </p:nvPr>
        </p:nvSpPr>
        <p:spPr>
          <a:xfrm>
            <a:off x="684213" y="1557338"/>
            <a:ext cx="7772400" cy="4897437"/>
          </a:xfrm>
        </p:spPr>
        <p:txBody>
          <a:bodyPr/>
          <a:lstStyle/>
          <a:p>
            <a:pPr eaLnBrk="1" hangingPunct="1">
              <a:spcBef>
                <a:spcPct val="30000"/>
              </a:spcBef>
            </a:pPr>
            <a:r>
              <a:rPr lang="zh-CN" altLang="en-US" sz="2800">
                <a:solidFill>
                  <a:schemeClr val="tx2"/>
                </a:solidFill>
              </a:rPr>
              <a:t>对一组语言来讲，可以用一组音素来描述。</a:t>
            </a:r>
          </a:p>
          <a:p>
            <a:pPr eaLnBrk="1" hangingPunct="1">
              <a:spcBef>
                <a:spcPct val="30000"/>
              </a:spcBef>
            </a:pPr>
            <a:r>
              <a:rPr lang="zh-CN" altLang="en-US" sz="2800">
                <a:solidFill>
                  <a:schemeClr val="tx2"/>
                </a:solidFill>
              </a:rPr>
              <a:t>美国英语包括42个音素，分为：元音12个；双元音6个；半元音4个；辅音20个。</a:t>
            </a:r>
          </a:p>
          <a:p>
            <a:pPr eaLnBrk="1" hangingPunct="1">
              <a:spcBef>
                <a:spcPct val="30000"/>
              </a:spcBef>
            </a:pPr>
            <a:r>
              <a:rPr lang="zh-CN" altLang="en-US" sz="2800">
                <a:solidFill>
                  <a:schemeClr val="tx2"/>
                </a:solidFill>
              </a:rPr>
              <a:t>汉语普通话是以北京语音为标准音，以北方话为基准，国际上常用的词为（</a:t>
            </a:r>
            <a:r>
              <a:rPr lang="en-US" altLang="zh-CN" sz="2800">
                <a:solidFill>
                  <a:schemeClr val="tx2"/>
                </a:solidFill>
              </a:rPr>
              <a:t>mandarin）。</a:t>
            </a:r>
          </a:p>
          <a:p>
            <a:pPr eaLnBrk="1" hangingPunct="1">
              <a:spcBef>
                <a:spcPct val="30000"/>
              </a:spcBef>
            </a:pPr>
            <a:r>
              <a:rPr lang="zh-CN" altLang="en-US" sz="2800">
                <a:solidFill>
                  <a:schemeClr val="tx2"/>
                </a:solidFill>
              </a:rPr>
              <a:t>汉语采用声韵结构，每个字音分成两部分，前面的部分称为声母（</a:t>
            </a:r>
            <a:r>
              <a:rPr lang="en-US" altLang="zh-CN" sz="2800">
                <a:solidFill>
                  <a:schemeClr val="tx2"/>
                </a:solidFill>
              </a:rPr>
              <a:t>initial）,</a:t>
            </a:r>
            <a:r>
              <a:rPr lang="zh-CN" altLang="en-US" sz="2800">
                <a:solidFill>
                  <a:schemeClr val="tx2"/>
                </a:solidFill>
              </a:rPr>
              <a:t>后一部分称为韵母（</a:t>
            </a:r>
            <a:r>
              <a:rPr lang="en-US" altLang="zh-CN" sz="2800">
                <a:solidFill>
                  <a:schemeClr val="tx2"/>
                </a:solidFill>
              </a:rPr>
              <a:t>final</a:t>
            </a:r>
            <a:r>
              <a:rPr lang="zh-CN" altLang="en-US" sz="2800">
                <a:solidFill>
                  <a:schemeClr val="tx2"/>
                </a:solidFill>
              </a:rPr>
              <a:t>）。</a:t>
            </a:r>
          </a:p>
          <a:p>
            <a:pPr eaLnBrk="1" hangingPunct="1">
              <a:spcBef>
                <a:spcPct val="30000"/>
              </a:spcBef>
            </a:pPr>
            <a:r>
              <a:rPr lang="zh-CN" altLang="en-US" sz="2800">
                <a:solidFill>
                  <a:schemeClr val="tx2"/>
                </a:solidFill>
              </a:rPr>
              <a:t>声母为辅音，但不是所有的辅音都可以做声母。声母共22个。</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575">
                                            <p:txEl>
                                              <p:pRg st="0" end="0"/>
                                            </p:txEl>
                                          </p:spTgt>
                                        </p:tgtEl>
                                        <p:attrNameLst>
                                          <p:attrName>style.visibility</p:attrName>
                                        </p:attrNameLst>
                                      </p:cBhvr>
                                      <p:to>
                                        <p:strVal val="visible"/>
                                      </p:to>
                                    </p:set>
                                    <p:animEffect transition="in" filter="wipe(up)">
                                      <p:cBhvr>
                                        <p:cTn id="7" dur="500"/>
                                        <p:tgtEl>
                                          <p:spTgt spid="605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575">
                                            <p:txEl>
                                              <p:pRg st="1" end="1"/>
                                            </p:txEl>
                                          </p:spTgt>
                                        </p:tgtEl>
                                        <p:attrNameLst>
                                          <p:attrName>style.visibility</p:attrName>
                                        </p:attrNameLst>
                                      </p:cBhvr>
                                      <p:to>
                                        <p:strVal val="visible"/>
                                      </p:to>
                                    </p:set>
                                    <p:animEffect transition="in" filter="wipe(up)">
                                      <p:cBhvr>
                                        <p:cTn id="12" dur="500"/>
                                        <p:tgtEl>
                                          <p:spTgt spid="605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575">
                                            <p:txEl>
                                              <p:pRg st="2" end="2"/>
                                            </p:txEl>
                                          </p:spTgt>
                                        </p:tgtEl>
                                        <p:attrNameLst>
                                          <p:attrName>style.visibility</p:attrName>
                                        </p:attrNameLst>
                                      </p:cBhvr>
                                      <p:to>
                                        <p:strVal val="visible"/>
                                      </p:to>
                                    </p:set>
                                    <p:animEffect transition="in" filter="wipe(up)">
                                      <p:cBhvr>
                                        <p:cTn id="17" dur="500"/>
                                        <p:tgtEl>
                                          <p:spTgt spid="605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0575">
                                            <p:txEl>
                                              <p:pRg st="3" end="3"/>
                                            </p:txEl>
                                          </p:spTgt>
                                        </p:tgtEl>
                                        <p:attrNameLst>
                                          <p:attrName>style.visibility</p:attrName>
                                        </p:attrNameLst>
                                      </p:cBhvr>
                                      <p:to>
                                        <p:strVal val="visible"/>
                                      </p:to>
                                    </p:set>
                                    <p:animEffect transition="in" filter="wipe(up)">
                                      <p:cBhvr>
                                        <p:cTn id="22" dur="500"/>
                                        <p:tgtEl>
                                          <p:spTgt spid="605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0575">
                                            <p:txEl>
                                              <p:pRg st="4" end="4"/>
                                            </p:txEl>
                                          </p:spTgt>
                                        </p:tgtEl>
                                        <p:attrNameLst>
                                          <p:attrName>style.visibility</p:attrName>
                                        </p:attrNameLst>
                                      </p:cBhvr>
                                      <p:to>
                                        <p:strVal val="visible"/>
                                      </p:to>
                                    </p:set>
                                    <p:animEffect transition="in" filter="wipe(up)">
                                      <p:cBhvr>
                                        <p:cTn id="27" dur="500"/>
                                        <p:tgtEl>
                                          <p:spTgt spid="605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7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09A4E04-35EB-4505-9BEC-B7B881CE4E40}"/>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p>
        </p:txBody>
      </p:sp>
      <p:sp>
        <p:nvSpPr>
          <p:cNvPr id="62467" name="Rectangle 3">
            <a:extLst>
              <a:ext uri="{FF2B5EF4-FFF2-40B4-BE49-F238E27FC236}">
                <a16:creationId xmlns:a16="http://schemas.microsoft.com/office/drawing/2014/main" id="{1F8C388E-B4AD-4D08-BD81-C9BCADCF7B68}"/>
              </a:ext>
            </a:extLst>
          </p:cNvPr>
          <p:cNvSpPr>
            <a:spLocks noGrp="1" noChangeArrowheads="1"/>
          </p:cNvSpPr>
          <p:nvPr>
            <p:ph type="body" idx="1"/>
          </p:nvPr>
        </p:nvSpPr>
        <p:spPr>
          <a:xfrm>
            <a:off x="685800" y="1600200"/>
            <a:ext cx="7772400" cy="4800600"/>
          </a:xfrm>
        </p:spPr>
        <p:txBody>
          <a:bodyPr/>
          <a:lstStyle/>
          <a:p>
            <a:pPr eaLnBrk="1" hangingPunct="1">
              <a:lnSpc>
                <a:spcPct val="90000"/>
              </a:lnSpc>
            </a:pPr>
            <a:r>
              <a:rPr lang="zh-CN" altLang="en-US" sz="2800" b="1">
                <a:solidFill>
                  <a:schemeClr val="tx2"/>
                </a:solidFill>
              </a:rPr>
              <a:t>声母表</a:t>
            </a:r>
          </a:p>
          <a:p>
            <a:pPr eaLnBrk="1" hangingPunct="1">
              <a:lnSpc>
                <a:spcPct val="90000"/>
              </a:lnSpc>
              <a:buFontTx/>
              <a:buNone/>
            </a:pPr>
            <a:r>
              <a:rPr lang="zh-CN" altLang="en-US" sz="2800" b="1">
                <a:solidFill>
                  <a:schemeClr val="tx2"/>
                </a:solidFill>
              </a:rPr>
              <a:t>       </a:t>
            </a:r>
            <a:r>
              <a:rPr lang="en-US" altLang="zh-CN" sz="2800" b="1">
                <a:solidFill>
                  <a:schemeClr val="tx2"/>
                </a:solidFill>
              </a:rPr>
              <a:t>b   p   m   f   d   t   n   l</a:t>
            </a:r>
          </a:p>
          <a:p>
            <a:pPr eaLnBrk="1" hangingPunct="1">
              <a:lnSpc>
                <a:spcPct val="90000"/>
              </a:lnSpc>
              <a:buFontTx/>
              <a:buNone/>
            </a:pPr>
            <a:r>
              <a:rPr lang="en-US" altLang="zh-CN" sz="2800" b="1">
                <a:solidFill>
                  <a:schemeClr val="tx2"/>
                </a:solidFill>
              </a:rPr>
              <a:t>       g   k   h    j   q   x </a:t>
            </a:r>
          </a:p>
          <a:p>
            <a:pPr eaLnBrk="1" hangingPunct="1">
              <a:lnSpc>
                <a:spcPct val="90000"/>
              </a:lnSpc>
              <a:buFontTx/>
              <a:buNone/>
            </a:pPr>
            <a:r>
              <a:rPr lang="en-US" altLang="zh-CN" sz="2800" b="1">
                <a:solidFill>
                  <a:schemeClr val="tx2"/>
                </a:solidFill>
              </a:rPr>
              <a:t>       zh ch sh  r   z   c   s</a:t>
            </a:r>
          </a:p>
          <a:p>
            <a:pPr eaLnBrk="1" hangingPunct="1">
              <a:lnSpc>
                <a:spcPct val="90000"/>
              </a:lnSpc>
            </a:pPr>
            <a:r>
              <a:rPr lang="zh-CN" altLang="en-US" sz="2800" b="1">
                <a:solidFill>
                  <a:schemeClr val="tx2"/>
                </a:solidFill>
              </a:rPr>
              <a:t>韵母可以包括一个元音，也可以包括多个元音，也可以包括辅音。韵母共38个。</a:t>
            </a:r>
          </a:p>
          <a:p>
            <a:pPr eaLnBrk="1" hangingPunct="1">
              <a:lnSpc>
                <a:spcPct val="90000"/>
              </a:lnSpc>
            </a:pPr>
            <a:r>
              <a:rPr lang="zh-CN" altLang="en-US" sz="2800" b="1">
                <a:solidFill>
                  <a:schemeClr val="tx2"/>
                </a:solidFill>
              </a:rPr>
              <a:t>韵母表</a:t>
            </a:r>
          </a:p>
          <a:p>
            <a:pPr eaLnBrk="1" hangingPunct="1">
              <a:lnSpc>
                <a:spcPct val="90000"/>
              </a:lnSpc>
              <a:buFontTx/>
              <a:buNone/>
            </a:pPr>
            <a:r>
              <a:rPr lang="en-US" altLang="zh-CN" sz="2800" b="1">
                <a:solidFill>
                  <a:schemeClr val="tx2"/>
                </a:solidFill>
              </a:rPr>
              <a:t>I u ü</a:t>
            </a:r>
            <a:r>
              <a:rPr lang="en-US" altLang="zh-CN" sz="2800" b="1">
                <a:solidFill>
                  <a:schemeClr val="tx2"/>
                </a:solidFill>
                <a:cs typeface="Arial" panose="020B0604020202020204" pitchFamily="34" charset="0"/>
              </a:rPr>
              <a:t> A ia ua  o uo e ie </a:t>
            </a:r>
            <a:r>
              <a:rPr lang="en-US" altLang="zh-CN" sz="2800" b="1">
                <a:solidFill>
                  <a:schemeClr val="tx2"/>
                </a:solidFill>
              </a:rPr>
              <a:t>ü</a:t>
            </a:r>
            <a:r>
              <a:rPr lang="en-US" altLang="zh-CN" sz="2800" b="1">
                <a:solidFill>
                  <a:schemeClr val="tx2"/>
                </a:solidFill>
                <a:cs typeface="Arial" panose="020B0604020202020204" pitchFamily="34" charset="0"/>
              </a:rPr>
              <a:t>e  ai uai ei uei ao iao</a:t>
            </a:r>
          </a:p>
          <a:p>
            <a:pPr eaLnBrk="1" hangingPunct="1">
              <a:lnSpc>
                <a:spcPct val="90000"/>
              </a:lnSpc>
              <a:buFontTx/>
              <a:buNone/>
            </a:pPr>
            <a:r>
              <a:rPr lang="en-US" altLang="zh-CN" sz="2800" b="1">
                <a:solidFill>
                  <a:schemeClr val="tx2"/>
                </a:solidFill>
              </a:rPr>
              <a:t>ou iou an ian  uan ü</a:t>
            </a:r>
            <a:r>
              <a:rPr lang="en-US" altLang="zh-CN" sz="2800" b="1">
                <a:solidFill>
                  <a:schemeClr val="tx2"/>
                </a:solidFill>
                <a:cs typeface="Arial" panose="020B0604020202020204" pitchFamily="34" charset="0"/>
              </a:rPr>
              <a:t>an en in uen </a:t>
            </a:r>
            <a:r>
              <a:rPr lang="en-US" altLang="zh-CN" sz="2800" b="1">
                <a:solidFill>
                  <a:schemeClr val="tx2"/>
                </a:solidFill>
              </a:rPr>
              <a:t>ü</a:t>
            </a:r>
            <a:r>
              <a:rPr lang="en-US" altLang="zh-CN" sz="2800" b="1">
                <a:solidFill>
                  <a:schemeClr val="tx2"/>
                </a:solidFill>
                <a:latin typeface="Times New Roman" panose="02020603050405020304" pitchFamily="18" charset="0"/>
              </a:rPr>
              <a:t>n ang</a:t>
            </a:r>
            <a:r>
              <a:rPr lang="en-US" altLang="zh-CN" sz="2800" b="1">
                <a:solidFill>
                  <a:schemeClr val="tx2"/>
                </a:solidFill>
                <a:latin typeface="宋体" panose="02010600030101010101" pitchFamily="2" charset="-122"/>
              </a:rPr>
              <a:t> iang</a:t>
            </a:r>
          </a:p>
          <a:p>
            <a:pPr eaLnBrk="1" hangingPunct="1">
              <a:lnSpc>
                <a:spcPct val="90000"/>
              </a:lnSpc>
              <a:buFontTx/>
              <a:buNone/>
            </a:pPr>
            <a:r>
              <a:rPr lang="en-US" altLang="zh-CN" sz="2800" b="1">
                <a:solidFill>
                  <a:schemeClr val="tx2"/>
                </a:solidFill>
              </a:rPr>
              <a:t>uang eng ing ueng ong iong</a:t>
            </a:r>
          </a:p>
          <a:p>
            <a:pPr eaLnBrk="1" hangingPunct="1">
              <a:lnSpc>
                <a:spcPct val="90000"/>
              </a:lnSpc>
              <a:buFontTx/>
              <a:buNone/>
            </a:pPr>
            <a:endParaRPr lang="zh-CN" altLang="en-US" sz="2800" b="1">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up)">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up)">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up)">
                                      <p:cBhvr>
                                        <p:cTn id="17" dur="500"/>
                                        <p:tgtEl>
                                          <p:spTgt spid="6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wipe(up)">
                                      <p:cBhvr>
                                        <p:cTn id="22" dur="500"/>
                                        <p:tgtEl>
                                          <p:spTgt spid="62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wipe(up)">
                                      <p:cBhvr>
                                        <p:cTn id="27" dur="500"/>
                                        <p:tgtEl>
                                          <p:spTgt spid="62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wipe(up)">
                                      <p:cBhvr>
                                        <p:cTn id="32" dur="500"/>
                                        <p:tgtEl>
                                          <p:spTgt spid="624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wipe(up)">
                                      <p:cBhvr>
                                        <p:cTn id="37" dur="500"/>
                                        <p:tgtEl>
                                          <p:spTgt spid="624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Effect transition="in" filter="wipe(up)">
                                      <p:cBhvr>
                                        <p:cTn id="42" dur="500"/>
                                        <p:tgtEl>
                                          <p:spTgt spid="624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2467">
                                            <p:txEl>
                                              <p:pRg st="8" end="8"/>
                                            </p:txEl>
                                          </p:spTgt>
                                        </p:tgtEl>
                                        <p:attrNameLst>
                                          <p:attrName>style.visibility</p:attrName>
                                        </p:attrNameLst>
                                      </p:cBhvr>
                                      <p:to>
                                        <p:strVal val="visible"/>
                                      </p:to>
                                    </p:set>
                                    <p:animEffect transition="in" filter="wipe(up)">
                                      <p:cBhvr>
                                        <p:cTn id="47" dur="500"/>
                                        <p:tgtEl>
                                          <p:spTgt spid="62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560F4ED-691F-4E2F-A6E2-3E36E191358E}"/>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p>
        </p:txBody>
      </p:sp>
      <p:sp>
        <p:nvSpPr>
          <p:cNvPr id="63491" name="Rectangle 3">
            <a:extLst>
              <a:ext uri="{FF2B5EF4-FFF2-40B4-BE49-F238E27FC236}">
                <a16:creationId xmlns:a16="http://schemas.microsoft.com/office/drawing/2014/main" id="{EF37D473-36CB-42AF-95C6-2F2615015E5B}"/>
              </a:ext>
            </a:extLst>
          </p:cNvPr>
          <p:cNvSpPr>
            <a:spLocks noGrp="1" noChangeArrowheads="1"/>
          </p:cNvSpPr>
          <p:nvPr>
            <p:ph type="body" idx="1"/>
          </p:nvPr>
        </p:nvSpPr>
        <p:spPr/>
        <p:txBody>
          <a:bodyPr/>
          <a:lstStyle/>
          <a:p>
            <a:pPr eaLnBrk="1" hangingPunct="1"/>
            <a:r>
              <a:rPr lang="zh-CN" altLang="en-US" sz="2800" b="1">
                <a:solidFill>
                  <a:schemeClr val="tx2"/>
                </a:solidFill>
              </a:rPr>
              <a:t>汉语音素为64个，分为辅音、单元音、复元音和复鼻尾音。</a:t>
            </a:r>
          </a:p>
          <a:p>
            <a:pPr eaLnBrk="1" hangingPunct="1"/>
            <a:r>
              <a:rPr lang="zh-CN" altLang="en-US" sz="2800" b="1">
                <a:solidFill>
                  <a:schemeClr val="tx2"/>
                </a:solidFill>
              </a:rPr>
              <a:t>汉语的每个字就是一个音节。音节由声母和韵母拼接而成，音节中也可以不包含声母。</a:t>
            </a:r>
          </a:p>
          <a:p>
            <a:pPr eaLnBrk="1" hangingPunct="1"/>
            <a:r>
              <a:rPr lang="zh-CN" altLang="en-US" sz="2800" b="1">
                <a:solidFill>
                  <a:schemeClr val="tx2"/>
                </a:solidFill>
              </a:rPr>
              <a:t>无调音节415个。    </a:t>
            </a:r>
            <a:r>
              <a:rPr lang="zh-CN" altLang="en-US" sz="2800" b="1">
                <a:solidFill>
                  <a:schemeClr val="tx2"/>
                </a:solidFill>
                <a:hlinkClick r:id="rId2" action="ppaction://hlinkfile"/>
              </a:rPr>
              <a:t>无调音节列表</a:t>
            </a:r>
            <a:endParaRPr lang="zh-CN" altLang="en-US" sz="2800" b="1">
              <a:solidFill>
                <a:schemeClr val="tx2"/>
              </a:solidFill>
            </a:endParaRPr>
          </a:p>
          <a:p>
            <a:pPr eaLnBrk="1" hangingPunct="1"/>
            <a:r>
              <a:rPr lang="zh-CN" altLang="en-US" sz="2800" b="1">
                <a:solidFill>
                  <a:schemeClr val="tx2"/>
                </a:solidFill>
              </a:rPr>
              <a:t>每个音节可以有四种声调，因此有调音节一千二百多个。</a:t>
            </a:r>
          </a:p>
          <a:p>
            <a:pPr eaLnBrk="1" hangingPunct="1"/>
            <a:endParaRPr lang="zh-CN" altLang="en-US" sz="2800" b="1">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up)">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up)">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up)">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up)">
                                      <p:cBhvr>
                                        <p:cTn id="22"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08D37FB9-4E8B-4F42-9A93-4AA414032F65}"/>
              </a:ext>
            </a:extLst>
          </p:cNvPr>
          <p:cNvSpPr>
            <a:spLocks noGrp="1" noChangeArrowheads="1"/>
          </p:cNvSpPr>
          <p:nvPr>
            <p:ph type="title"/>
          </p:nvPr>
        </p:nvSpPr>
        <p:spPr/>
        <p:txBody>
          <a:bodyPr/>
          <a:lstStyle/>
          <a:p>
            <a:r>
              <a:rPr lang="zh-CN" altLang="en-US"/>
              <a:t>视听觉信息理解系列课程</a:t>
            </a:r>
          </a:p>
        </p:txBody>
      </p:sp>
      <p:grpSp>
        <p:nvGrpSpPr>
          <p:cNvPr id="7" name="组合 6">
            <a:extLst>
              <a:ext uri="{FF2B5EF4-FFF2-40B4-BE49-F238E27FC236}">
                <a16:creationId xmlns:a16="http://schemas.microsoft.com/office/drawing/2014/main" id="{7ECF3CB8-3326-4A48-A397-0DC2F82716B0}"/>
              </a:ext>
            </a:extLst>
          </p:cNvPr>
          <p:cNvGrpSpPr>
            <a:grpSpLocks/>
          </p:cNvGrpSpPr>
          <p:nvPr/>
        </p:nvGrpSpPr>
        <p:grpSpPr bwMode="auto">
          <a:xfrm>
            <a:off x="1160463" y="2308225"/>
            <a:ext cx="2265362" cy="569913"/>
            <a:chOff x="1820411" y="2308240"/>
            <a:chExt cx="2265028" cy="569387"/>
          </a:xfrm>
        </p:grpSpPr>
        <p:sp>
          <p:nvSpPr>
            <p:cNvPr id="3" name="文本框 2">
              <a:extLst>
                <a:ext uri="{FF2B5EF4-FFF2-40B4-BE49-F238E27FC236}">
                  <a16:creationId xmlns:a16="http://schemas.microsoft.com/office/drawing/2014/main" id="{25ACADDC-F78F-414E-BD8C-3E11E1F1CE19}"/>
                </a:ext>
              </a:extLst>
            </p:cNvPr>
            <p:cNvSpPr txBox="1"/>
            <p:nvPr/>
          </p:nvSpPr>
          <p:spPr bwMode="auto">
            <a:xfrm>
              <a:off x="1820411" y="2308240"/>
              <a:ext cx="2265028"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课程一</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视听觉信号处理</a:t>
              </a:r>
            </a:p>
          </p:txBody>
        </p:sp>
        <p:cxnSp>
          <p:nvCxnSpPr>
            <p:cNvPr id="16395" name="直接连接符 4">
              <a:extLst>
                <a:ext uri="{FF2B5EF4-FFF2-40B4-BE49-F238E27FC236}">
                  <a16:creationId xmlns:a16="http://schemas.microsoft.com/office/drawing/2014/main" id="{BC6F5BDA-D47D-4954-A784-01418D2CC7ED}"/>
                </a:ext>
              </a:extLst>
            </p:cNvPr>
            <p:cNvCxnSpPr>
              <a:cxnSpLocks noChangeShapeType="1"/>
            </p:cNvCxnSpPr>
            <p:nvPr/>
          </p:nvCxnSpPr>
          <p:spPr bwMode="auto">
            <a:xfrm>
              <a:off x="1820411" y="2542601"/>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grpSp>
        <p:nvGrpSpPr>
          <p:cNvPr id="10" name="组合 9">
            <a:extLst>
              <a:ext uri="{FF2B5EF4-FFF2-40B4-BE49-F238E27FC236}">
                <a16:creationId xmlns:a16="http://schemas.microsoft.com/office/drawing/2014/main" id="{7E97D936-3C45-40D6-82E4-B71A948BAD27}"/>
              </a:ext>
            </a:extLst>
          </p:cNvPr>
          <p:cNvGrpSpPr>
            <a:grpSpLocks/>
          </p:cNvGrpSpPr>
          <p:nvPr/>
        </p:nvGrpSpPr>
        <p:grpSpPr bwMode="auto">
          <a:xfrm>
            <a:off x="1160463" y="3451225"/>
            <a:ext cx="2281237" cy="568325"/>
            <a:chOff x="1803633" y="2308240"/>
            <a:chExt cx="2281806" cy="569387"/>
          </a:xfrm>
        </p:grpSpPr>
        <p:sp>
          <p:nvSpPr>
            <p:cNvPr id="11" name="文本框 10">
              <a:extLst>
                <a:ext uri="{FF2B5EF4-FFF2-40B4-BE49-F238E27FC236}">
                  <a16:creationId xmlns:a16="http://schemas.microsoft.com/office/drawing/2014/main" id="{D81CF07C-804B-4D66-9DFD-244211ACB96E}"/>
                </a:ext>
              </a:extLst>
            </p:cNvPr>
            <p:cNvSpPr txBox="1"/>
            <p:nvPr/>
          </p:nvSpPr>
          <p:spPr bwMode="auto">
            <a:xfrm>
              <a:off x="1803633" y="2308240"/>
              <a:ext cx="2264340"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课程二</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模式识别与深度学习</a:t>
              </a:r>
            </a:p>
          </p:txBody>
        </p:sp>
        <p:cxnSp>
          <p:nvCxnSpPr>
            <p:cNvPr id="16393" name="直接连接符 11">
              <a:extLst>
                <a:ext uri="{FF2B5EF4-FFF2-40B4-BE49-F238E27FC236}">
                  <a16:creationId xmlns:a16="http://schemas.microsoft.com/office/drawing/2014/main" id="{75E089BE-1C36-41ED-84B3-8A453CB706A4}"/>
                </a:ext>
              </a:extLst>
            </p:cNvPr>
            <p:cNvCxnSpPr>
              <a:cxnSpLocks noChangeShapeType="1"/>
            </p:cNvCxnSpPr>
            <p:nvPr/>
          </p:nvCxnSpPr>
          <p:spPr bwMode="auto">
            <a:xfrm>
              <a:off x="1820411" y="2542601"/>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grpSp>
        <p:nvGrpSpPr>
          <p:cNvPr id="16" name="组合 15">
            <a:extLst>
              <a:ext uri="{FF2B5EF4-FFF2-40B4-BE49-F238E27FC236}">
                <a16:creationId xmlns:a16="http://schemas.microsoft.com/office/drawing/2014/main" id="{04C4AE0F-2F26-430A-9EEB-F0341EEB01AC}"/>
              </a:ext>
            </a:extLst>
          </p:cNvPr>
          <p:cNvGrpSpPr>
            <a:grpSpLocks/>
          </p:cNvGrpSpPr>
          <p:nvPr/>
        </p:nvGrpSpPr>
        <p:grpSpPr bwMode="auto">
          <a:xfrm>
            <a:off x="1160463" y="4592638"/>
            <a:ext cx="2265362" cy="569912"/>
            <a:chOff x="1820411" y="2308240"/>
            <a:chExt cx="2265028" cy="569387"/>
          </a:xfrm>
        </p:grpSpPr>
        <p:sp>
          <p:nvSpPr>
            <p:cNvPr id="17" name="文本框 16">
              <a:extLst>
                <a:ext uri="{FF2B5EF4-FFF2-40B4-BE49-F238E27FC236}">
                  <a16:creationId xmlns:a16="http://schemas.microsoft.com/office/drawing/2014/main" id="{F48FAAC0-4AD9-47C3-9ECE-5393D0308CAE}"/>
                </a:ext>
              </a:extLst>
            </p:cNvPr>
            <p:cNvSpPr txBox="1"/>
            <p:nvPr/>
          </p:nvSpPr>
          <p:spPr bwMode="auto">
            <a:xfrm>
              <a:off x="1820411" y="2308240"/>
              <a:ext cx="2265028"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课程三</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视听觉信息理解</a:t>
              </a:r>
            </a:p>
          </p:txBody>
        </p:sp>
        <p:cxnSp>
          <p:nvCxnSpPr>
            <p:cNvPr id="16391" name="直接连接符 17">
              <a:extLst>
                <a:ext uri="{FF2B5EF4-FFF2-40B4-BE49-F238E27FC236}">
                  <a16:creationId xmlns:a16="http://schemas.microsoft.com/office/drawing/2014/main" id="{CA0D7DF6-A3EF-4A06-BA90-FD698B1B2208}"/>
                </a:ext>
              </a:extLst>
            </p:cNvPr>
            <p:cNvCxnSpPr>
              <a:cxnSpLocks noChangeShapeType="1"/>
            </p:cNvCxnSpPr>
            <p:nvPr/>
          </p:nvCxnSpPr>
          <p:spPr bwMode="auto">
            <a:xfrm>
              <a:off x="1820411" y="2542601"/>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nodeType="afterEffect">
                                  <p:stCondLst>
                                    <p:cond delay="0"/>
                                  </p:stCondLst>
                                  <p:childTnLst>
                                    <p:animMotion origin="layout" path="M -4.44444E-6 7.40741E-7 L 0.07379 0.31968 " pathEditMode="relative" rAng="0" ptsTypes="AA">
                                      <p:cBhvr>
                                        <p:cTn id="6" dur="2000" fill="hold"/>
                                        <p:tgtEl>
                                          <p:spTgt spid="7"/>
                                        </p:tgtEl>
                                        <p:attrNameLst>
                                          <p:attrName>ppt_x</p:attrName>
                                          <p:attrName>ppt_y</p:attrName>
                                        </p:attrNameLst>
                                      </p:cBhvr>
                                      <p:rCtr x="3681" y="15972"/>
                                    </p:animMotion>
                                  </p:childTnLst>
                                </p:cTn>
                              </p:par>
                              <p:par>
                                <p:cTn id="7" presetID="42" presetClass="path" presetSubtype="0" accel="50000" decel="50000" fill="hold" nodeType="withEffect">
                                  <p:stCondLst>
                                    <p:cond delay="0"/>
                                  </p:stCondLst>
                                  <p:childTnLst>
                                    <p:animMotion origin="layout" path="M -2.5E-6 4.07407E-6 L 0.43455 0.15347 " pathEditMode="relative" rAng="0" ptsTypes="AA">
                                      <p:cBhvr>
                                        <p:cTn id="8" dur="2000" fill="hold"/>
                                        <p:tgtEl>
                                          <p:spTgt spid="10"/>
                                        </p:tgtEl>
                                        <p:attrNameLst>
                                          <p:attrName>ppt_x</p:attrName>
                                          <p:attrName>ppt_y</p:attrName>
                                        </p:attrNameLst>
                                      </p:cBhvr>
                                      <p:rCtr x="21719" y="7662"/>
                                    </p:animMotion>
                                  </p:childTnLst>
                                </p:cTn>
                              </p:par>
                              <p:par>
                                <p:cTn id="9" presetID="42" presetClass="path" presetSubtype="0" accel="50000" decel="50000" fill="hold" nodeType="withEffect">
                                  <p:stCondLst>
                                    <p:cond delay="0"/>
                                  </p:stCondLst>
                                  <p:childTnLst>
                                    <p:animMotion origin="layout" path="M -4.44444E-6 -1.11111E-6 L 0.24688 -0.26481 " pathEditMode="relative" rAng="0" ptsTypes="AA">
                                      <p:cBhvr>
                                        <p:cTn id="10" dur="2000" fill="hold"/>
                                        <p:tgtEl>
                                          <p:spTgt spid="16"/>
                                        </p:tgtEl>
                                        <p:attrNameLst>
                                          <p:attrName>ppt_x</p:attrName>
                                          <p:attrName>ppt_y</p:attrName>
                                        </p:attrNameLst>
                                      </p:cBhvr>
                                      <p:rCtr x="12344" y="-1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D08559D-68FA-455B-B1A8-25995E161D67}"/>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p>
        </p:txBody>
      </p:sp>
      <p:sp>
        <p:nvSpPr>
          <p:cNvPr id="92163" name="Rectangle 3">
            <a:extLst>
              <a:ext uri="{FF2B5EF4-FFF2-40B4-BE49-F238E27FC236}">
                <a16:creationId xmlns:a16="http://schemas.microsoft.com/office/drawing/2014/main" id="{5D94E7FA-2A06-4675-9E02-9AB044BFFA65}"/>
              </a:ext>
            </a:extLst>
          </p:cNvPr>
          <p:cNvSpPr>
            <a:spLocks noGrp="1" noChangeArrowheads="1"/>
          </p:cNvSpPr>
          <p:nvPr>
            <p:ph type="body" idx="1"/>
          </p:nvPr>
        </p:nvSpPr>
        <p:spPr/>
        <p:txBody>
          <a:bodyPr/>
          <a:lstStyle/>
          <a:p>
            <a:pPr eaLnBrk="1" hangingPunct="1"/>
            <a:r>
              <a:rPr lang="zh-CN" altLang="en-US" sz="2800" b="1">
                <a:solidFill>
                  <a:schemeClr val="tx2"/>
                </a:solidFill>
              </a:rPr>
              <a:t>汉语音节的声调主要体现在信号的基音频率随时间而变的规律上。</a:t>
            </a:r>
            <a:endParaRPr lang="en-US" altLang="zh-CN" sz="2800" b="1">
              <a:solidFill>
                <a:schemeClr val="tx2"/>
              </a:solidFill>
            </a:endParaRPr>
          </a:p>
        </p:txBody>
      </p:sp>
      <p:grpSp>
        <p:nvGrpSpPr>
          <p:cNvPr id="92164" name="Group 16">
            <a:extLst>
              <a:ext uri="{FF2B5EF4-FFF2-40B4-BE49-F238E27FC236}">
                <a16:creationId xmlns:a16="http://schemas.microsoft.com/office/drawing/2014/main" id="{E450FF19-BD3B-4240-A0DA-DC8AF32268D0}"/>
              </a:ext>
            </a:extLst>
          </p:cNvPr>
          <p:cNvGrpSpPr>
            <a:grpSpLocks/>
          </p:cNvGrpSpPr>
          <p:nvPr/>
        </p:nvGrpSpPr>
        <p:grpSpPr bwMode="auto">
          <a:xfrm>
            <a:off x="2438400" y="3276600"/>
            <a:ext cx="3424238" cy="2938463"/>
            <a:chOff x="1536" y="1872"/>
            <a:chExt cx="1928" cy="1700"/>
          </a:xfrm>
        </p:grpSpPr>
        <p:sp>
          <p:nvSpPr>
            <p:cNvPr id="92165" name="Line 4">
              <a:extLst>
                <a:ext uri="{FF2B5EF4-FFF2-40B4-BE49-F238E27FC236}">
                  <a16:creationId xmlns:a16="http://schemas.microsoft.com/office/drawing/2014/main" id="{53C0AF9C-BE53-4CC7-B2BF-B1CAA36AE779}"/>
                </a:ext>
              </a:extLst>
            </p:cNvPr>
            <p:cNvSpPr>
              <a:spLocks noChangeShapeType="1"/>
            </p:cNvSpPr>
            <p:nvPr/>
          </p:nvSpPr>
          <p:spPr bwMode="auto">
            <a:xfrm>
              <a:off x="1824" y="1968"/>
              <a:ext cx="0" cy="1344"/>
            </a:xfrm>
            <a:prstGeom prst="line">
              <a:avLst/>
            </a:prstGeom>
            <a:noFill/>
            <a:ln w="254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6" name="Line 5">
              <a:extLst>
                <a:ext uri="{FF2B5EF4-FFF2-40B4-BE49-F238E27FC236}">
                  <a16:creationId xmlns:a16="http://schemas.microsoft.com/office/drawing/2014/main" id="{6308E241-CC99-4412-9036-4E27CE00EBCC}"/>
                </a:ext>
              </a:extLst>
            </p:cNvPr>
            <p:cNvSpPr>
              <a:spLocks noChangeShapeType="1"/>
            </p:cNvSpPr>
            <p:nvPr/>
          </p:nvSpPr>
          <p:spPr bwMode="auto">
            <a:xfrm>
              <a:off x="1824" y="3312"/>
              <a:ext cx="1296"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67" name="Freeform 6">
              <a:extLst>
                <a:ext uri="{FF2B5EF4-FFF2-40B4-BE49-F238E27FC236}">
                  <a16:creationId xmlns:a16="http://schemas.microsoft.com/office/drawing/2014/main" id="{4DD48730-69B7-4F88-99C2-482BB4967230}"/>
                </a:ext>
              </a:extLst>
            </p:cNvPr>
            <p:cNvSpPr>
              <a:spLocks/>
            </p:cNvSpPr>
            <p:nvPr/>
          </p:nvSpPr>
          <p:spPr bwMode="auto">
            <a:xfrm>
              <a:off x="1872" y="2112"/>
              <a:ext cx="720" cy="1008"/>
            </a:xfrm>
            <a:custGeom>
              <a:avLst/>
              <a:gdLst>
                <a:gd name="T0" fmla="*/ 0 w 576"/>
                <a:gd name="T1" fmla="*/ 7453175 h 704"/>
                <a:gd name="T2" fmla="*/ 93075 w 576"/>
                <a:gd name="T3" fmla="*/ 1072877 h 704"/>
                <a:gd name="T4" fmla="*/ 155186 w 576"/>
                <a:gd name="T5" fmla="*/ 1072877 h 704"/>
                <a:gd name="T6" fmla="*/ 186326 w 576"/>
                <a:gd name="T7" fmla="*/ 2666329 h 704"/>
                <a:gd name="T8" fmla="*/ 310130 w 576"/>
                <a:gd name="T9" fmla="*/ 13797988 h 704"/>
                <a:gd name="T10" fmla="*/ 372525 w 576"/>
                <a:gd name="T11" fmla="*/ 23343413 h 704"/>
                <a:gd name="T12" fmla="*/ 0 60000 65536"/>
                <a:gd name="T13" fmla="*/ 0 60000 65536"/>
                <a:gd name="T14" fmla="*/ 0 60000 65536"/>
                <a:gd name="T15" fmla="*/ 0 60000 65536"/>
                <a:gd name="T16" fmla="*/ 0 60000 65536"/>
                <a:gd name="T17" fmla="*/ 0 60000 65536"/>
                <a:gd name="T18" fmla="*/ 0 w 576"/>
                <a:gd name="T19" fmla="*/ 0 h 704"/>
                <a:gd name="T20" fmla="*/ 576 w 576"/>
                <a:gd name="T21" fmla="*/ 704 h 704"/>
              </a:gdLst>
              <a:ahLst/>
              <a:cxnLst>
                <a:cxn ang="T12">
                  <a:pos x="T0" y="T1"/>
                </a:cxn>
                <a:cxn ang="T13">
                  <a:pos x="T2" y="T3"/>
                </a:cxn>
                <a:cxn ang="T14">
                  <a:pos x="T4" y="T5"/>
                </a:cxn>
                <a:cxn ang="T15">
                  <a:pos x="T6" y="T7"/>
                </a:cxn>
                <a:cxn ang="T16">
                  <a:pos x="T8" y="T9"/>
                </a:cxn>
                <a:cxn ang="T17">
                  <a:pos x="T10" y="T11"/>
                </a:cxn>
              </a:cxnLst>
              <a:rect l="T18" t="T19" r="T20" b="T21"/>
              <a:pathLst>
                <a:path w="576" h="704">
                  <a:moveTo>
                    <a:pt x="0" y="224"/>
                  </a:moveTo>
                  <a:cubicBezTo>
                    <a:pt x="52" y="144"/>
                    <a:pt x="104" y="64"/>
                    <a:pt x="144" y="32"/>
                  </a:cubicBezTo>
                  <a:cubicBezTo>
                    <a:pt x="184" y="0"/>
                    <a:pt x="216" y="24"/>
                    <a:pt x="240" y="32"/>
                  </a:cubicBezTo>
                  <a:cubicBezTo>
                    <a:pt x="264" y="40"/>
                    <a:pt x="248" y="16"/>
                    <a:pt x="288" y="80"/>
                  </a:cubicBezTo>
                  <a:cubicBezTo>
                    <a:pt x="328" y="144"/>
                    <a:pt x="432" y="312"/>
                    <a:pt x="480" y="416"/>
                  </a:cubicBezTo>
                  <a:cubicBezTo>
                    <a:pt x="528" y="520"/>
                    <a:pt x="560" y="664"/>
                    <a:pt x="576" y="704"/>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68" name="Freeform 7">
              <a:extLst>
                <a:ext uri="{FF2B5EF4-FFF2-40B4-BE49-F238E27FC236}">
                  <a16:creationId xmlns:a16="http://schemas.microsoft.com/office/drawing/2014/main" id="{E77525C4-3DF3-4D67-8C02-ECF10538FF43}"/>
                </a:ext>
              </a:extLst>
            </p:cNvPr>
            <p:cNvSpPr>
              <a:spLocks/>
            </p:cNvSpPr>
            <p:nvPr/>
          </p:nvSpPr>
          <p:spPr bwMode="auto">
            <a:xfrm>
              <a:off x="1872" y="2432"/>
              <a:ext cx="960" cy="112"/>
            </a:xfrm>
            <a:custGeom>
              <a:avLst/>
              <a:gdLst>
                <a:gd name="T0" fmla="*/ 0 w 960"/>
                <a:gd name="T1" fmla="*/ 96 h 112"/>
                <a:gd name="T2" fmla="*/ 48 w 960"/>
                <a:gd name="T3" fmla="*/ 48 h 112"/>
                <a:gd name="T4" fmla="*/ 288 w 960"/>
                <a:gd name="T5" fmla="*/ 96 h 112"/>
                <a:gd name="T6" fmla="*/ 624 w 960"/>
                <a:gd name="T7" fmla="*/ 96 h 112"/>
                <a:gd name="T8" fmla="*/ 960 w 960"/>
                <a:gd name="T9" fmla="*/ 0 h 112"/>
                <a:gd name="T10" fmla="*/ 0 60000 65536"/>
                <a:gd name="T11" fmla="*/ 0 60000 65536"/>
                <a:gd name="T12" fmla="*/ 0 60000 65536"/>
                <a:gd name="T13" fmla="*/ 0 60000 65536"/>
                <a:gd name="T14" fmla="*/ 0 60000 65536"/>
                <a:gd name="T15" fmla="*/ 0 w 960"/>
                <a:gd name="T16" fmla="*/ 0 h 112"/>
                <a:gd name="T17" fmla="*/ 960 w 960"/>
                <a:gd name="T18" fmla="*/ 112 h 112"/>
              </a:gdLst>
              <a:ahLst/>
              <a:cxnLst>
                <a:cxn ang="T10">
                  <a:pos x="T0" y="T1"/>
                </a:cxn>
                <a:cxn ang="T11">
                  <a:pos x="T2" y="T3"/>
                </a:cxn>
                <a:cxn ang="T12">
                  <a:pos x="T4" y="T5"/>
                </a:cxn>
                <a:cxn ang="T13">
                  <a:pos x="T6" y="T7"/>
                </a:cxn>
                <a:cxn ang="T14">
                  <a:pos x="T8" y="T9"/>
                </a:cxn>
              </a:cxnLst>
              <a:rect l="T15" t="T16" r="T17" b="T18"/>
              <a:pathLst>
                <a:path w="960" h="112">
                  <a:moveTo>
                    <a:pt x="0" y="96"/>
                  </a:moveTo>
                  <a:cubicBezTo>
                    <a:pt x="0" y="72"/>
                    <a:pt x="0" y="48"/>
                    <a:pt x="48" y="48"/>
                  </a:cubicBezTo>
                  <a:cubicBezTo>
                    <a:pt x="96" y="48"/>
                    <a:pt x="192" y="88"/>
                    <a:pt x="288" y="96"/>
                  </a:cubicBezTo>
                  <a:cubicBezTo>
                    <a:pt x="384" y="104"/>
                    <a:pt x="512" y="112"/>
                    <a:pt x="624" y="96"/>
                  </a:cubicBezTo>
                  <a:cubicBezTo>
                    <a:pt x="736" y="80"/>
                    <a:pt x="904" y="16"/>
                    <a:pt x="960" y="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69" name="Freeform 8">
              <a:extLst>
                <a:ext uri="{FF2B5EF4-FFF2-40B4-BE49-F238E27FC236}">
                  <a16:creationId xmlns:a16="http://schemas.microsoft.com/office/drawing/2014/main" id="{FCF6F765-5E6B-4925-BC80-0113829FE394}"/>
                </a:ext>
              </a:extLst>
            </p:cNvPr>
            <p:cNvSpPr>
              <a:spLocks/>
            </p:cNvSpPr>
            <p:nvPr/>
          </p:nvSpPr>
          <p:spPr bwMode="auto">
            <a:xfrm>
              <a:off x="1864" y="2384"/>
              <a:ext cx="1200" cy="400"/>
            </a:xfrm>
            <a:custGeom>
              <a:avLst/>
              <a:gdLst>
                <a:gd name="T0" fmla="*/ 8 w 1200"/>
                <a:gd name="T1" fmla="*/ 392 h 400"/>
                <a:gd name="T2" fmla="*/ 56 w 1200"/>
                <a:gd name="T3" fmla="*/ 344 h 400"/>
                <a:gd name="T4" fmla="*/ 344 w 1200"/>
                <a:gd name="T5" fmla="*/ 392 h 400"/>
                <a:gd name="T6" fmla="*/ 632 w 1200"/>
                <a:gd name="T7" fmla="*/ 344 h 400"/>
                <a:gd name="T8" fmla="*/ 1112 w 1200"/>
                <a:gd name="T9" fmla="*/ 56 h 400"/>
                <a:gd name="T10" fmla="*/ 1160 w 1200"/>
                <a:gd name="T11" fmla="*/ 8 h 400"/>
                <a:gd name="T12" fmla="*/ 0 60000 65536"/>
                <a:gd name="T13" fmla="*/ 0 60000 65536"/>
                <a:gd name="T14" fmla="*/ 0 60000 65536"/>
                <a:gd name="T15" fmla="*/ 0 60000 65536"/>
                <a:gd name="T16" fmla="*/ 0 60000 65536"/>
                <a:gd name="T17" fmla="*/ 0 60000 65536"/>
                <a:gd name="T18" fmla="*/ 0 w 1200"/>
                <a:gd name="T19" fmla="*/ 0 h 400"/>
                <a:gd name="T20" fmla="*/ 1200 w 1200"/>
                <a:gd name="T21" fmla="*/ 400 h 400"/>
              </a:gdLst>
              <a:ahLst/>
              <a:cxnLst>
                <a:cxn ang="T12">
                  <a:pos x="T0" y="T1"/>
                </a:cxn>
                <a:cxn ang="T13">
                  <a:pos x="T2" y="T3"/>
                </a:cxn>
                <a:cxn ang="T14">
                  <a:pos x="T4" y="T5"/>
                </a:cxn>
                <a:cxn ang="T15">
                  <a:pos x="T6" y="T7"/>
                </a:cxn>
                <a:cxn ang="T16">
                  <a:pos x="T8" y="T9"/>
                </a:cxn>
                <a:cxn ang="T17">
                  <a:pos x="T10" y="T11"/>
                </a:cxn>
              </a:cxnLst>
              <a:rect l="T18" t="T19" r="T20" b="T21"/>
              <a:pathLst>
                <a:path w="1200" h="400">
                  <a:moveTo>
                    <a:pt x="8" y="392"/>
                  </a:moveTo>
                  <a:cubicBezTo>
                    <a:pt x="4" y="368"/>
                    <a:pt x="0" y="344"/>
                    <a:pt x="56" y="344"/>
                  </a:cubicBezTo>
                  <a:cubicBezTo>
                    <a:pt x="112" y="344"/>
                    <a:pt x="248" y="392"/>
                    <a:pt x="344" y="392"/>
                  </a:cubicBezTo>
                  <a:cubicBezTo>
                    <a:pt x="440" y="392"/>
                    <a:pt x="504" y="400"/>
                    <a:pt x="632" y="344"/>
                  </a:cubicBezTo>
                  <a:cubicBezTo>
                    <a:pt x="760" y="288"/>
                    <a:pt x="1024" y="112"/>
                    <a:pt x="1112" y="56"/>
                  </a:cubicBezTo>
                  <a:cubicBezTo>
                    <a:pt x="1200" y="0"/>
                    <a:pt x="1180" y="4"/>
                    <a:pt x="1160" y="8"/>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70" name="Freeform 9">
              <a:extLst>
                <a:ext uri="{FF2B5EF4-FFF2-40B4-BE49-F238E27FC236}">
                  <a16:creationId xmlns:a16="http://schemas.microsoft.com/office/drawing/2014/main" id="{1825C705-CBAF-4C97-A616-E99B7B822AA3}"/>
                </a:ext>
              </a:extLst>
            </p:cNvPr>
            <p:cNvSpPr>
              <a:spLocks/>
            </p:cNvSpPr>
            <p:nvPr/>
          </p:nvSpPr>
          <p:spPr bwMode="auto">
            <a:xfrm>
              <a:off x="1872" y="2592"/>
              <a:ext cx="1240" cy="384"/>
            </a:xfrm>
            <a:custGeom>
              <a:avLst/>
              <a:gdLst>
                <a:gd name="T0" fmla="*/ 3 w 1432"/>
                <a:gd name="T1" fmla="*/ 454777 h 296"/>
                <a:gd name="T2" fmla="*/ 3 w 1432"/>
                <a:gd name="T3" fmla="*/ 274325 h 296"/>
                <a:gd name="T4" fmla="*/ 4 w 1432"/>
                <a:gd name="T5" fmla="*/ 454777 h 296"/>
                <a:gd name="T6" fmla="*/ 9 w 1432"/>
                <a:gd name="T7" fmla="*/ 546830 h 296"/>
                <a:gd name="T8" fmla="*/ 13 w 1432"/>
                <a:gd name="T9" fmla="*/ 546830 h 296"/>
                <a:gd name="T10" fmla="*/ 15 w 1432"/>
                <a:gd name="T11" fmla="*/ 454777 h 296"/>
                <a:gd name="T12" fmla="*/ 18 w 1432"/>
                <a:gd name="T13" fmla="*/ 182282 h 296"/>
                <a:gd name="T14" fmla="*/ 20 w 1432"/>
                <a:gd name="T15" fmla="*/ 0 h 296"/>
                <a:gd name="T16" fmla="*/ 23 w 1432"/>
                <a:gd name="T17" fmla="*/ 182282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2"/>
                <a:gd name="T28" fmla="*/ 0 h 296"/>
                <a:gd name="T29" fmla="*/ 1432 w 1432"/>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2" h="296">
                  <a:moveTo>
                    <a:pt x="40" y="240"/>
                  </a:moveTo>
                  <a:cubicBezTo>
                    <a:pt x="20" y="192"/>
                    <a:pt x="0" y="144"/>
                    <a:pt x="40" y="144"/>
                  </a:cubicBezTo>
                  <a:cubicBezTo>
                    <a:pt x="80" y="144"/>
                    <a:pt x="200" y="216"/>
                    <a:pt x="280" y="240"/>
                  </a:cubicBezTo>
                  <a:cubicBezTo>
                    <a:pt x="360" y="264"/>
                    <a:pt x="432" y="280"/>
                    <a:pt x="520" y="288"/>
                  </a:cubicBezTo>
                  <a:cubicBezTo>
                    <a:pt x="608" y="296"/>
                    <a:pt x="728" y="296"/>
                    <a:pt x="808" y="288"/>
                  </a:cubicBezTo>
                  <a:cubicBezTo>
                    <a:pt x="888" y="280"/>
                    <a:pt x="936" y="272"/>
                    <a:pt x="1000" y="240"/>
                  </a:cubicBezTo>
                  <a:cubicBezTo>
                    <a:pt x="1064" y="208"/>
                    <a:pt x="1144" y="136"/>
                    <a:pt x="1192" y="96"/>
                  </a:cubicBezTo>
                  <a:cubicBezTo>
                    <a:pt x="1240" y="56"/>
                    <a:pt x="1248" y="0"/>
                    <a:pt x="1288" y="0"/>
                  </a:cubicBezTo>
                  <a:cubicBezTo>
                    <a:pt x="1328" y="0"/>
                    <a:pt x="1408" y="80"/>
                    <a:pt x="1432" y="96"/>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71" name="Text Box 10">
              <a:extLst>
                <a:ext uri="{FF2B5EF4-FFF2-40B4-BE49-F238E27FC236}">
                  <a16:creationId xmlns:a16="http://schemas.microsoft.com/office/drawing/2014/main" id="{62202FDE-11F1-41FF-B7F8-147B1DCE1431}"/>
                </a:ext>
              </a:extLst>
            </p:cNvPr>
            <p:cNvSpPr txBox="1">
              <a:spLocks noChangeArrowheads="1"/>
            </p:cNvSpPr>
            <p:nvPr/>
          </p:nvSpPr>
          <p:spPr bwMode="auto">
            <a:xfrm>
              <a:off x="2592" y="2145"/>
              <a:ext cx="3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阴平</a:t>
              </a:r>
            </a:p>
          </p:txBody>
        </p:sp>
        <p:sp>
          <p:nvSpPr>
            <p:cNvPr id="92172" name="Text Box 11">
              <a:extLst>
                <a:ext uri="{FF2B5EF4-FFF2-40B4-BE49-F238E27FC236}">
                  <a16:creationId xmlns:a16="http://schemas.microsoft.com/office/drawing/2014/main" id="{10BAB585-CB54-4767-B74B-489650A90F90}"/>
                </a:ext>
              </a:extLst>
            </p:cNvPr>
            <p:cNvSpPr txBox="1">
              <a:spLocks noChangeArrowheads="1"/>
            </p:cNvSpPr>
            <p:nvPr/>
          </p:nvSpPr>
          <p:spPr bwMode="auto">
            <a:xfrm>
              <a:off x="3024" y="2256"/>
              <a:ext cx="3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阳平</a:t>
              </a:r>
            </a:p>
          </p:txBody>
        </p:sp>
        <p:sp>
          <p:nvSpPr>
            <p:cNvPr id="92173" name="Text Box 12">
              <a:extLst>
                <a:ext uri="{FF2B5EF4-FFF2-40B4-BE49-F238E27FC236}">
                  <a16:creationId xmlns:a16="http://schemas.microsoft.com/office/drawing/2014/main" id="{9A23374D-1E12-462E-94B6-3E2C1F24BF71}"/>
                </a:ext>
              </a:extLst>
            </p:cNvPr>
            <p:cNvSpPr txBox="1">
              <a:spLocks noChangeArrowheads="1"/>
            </p:cNvSpPr>
            <p:nvPr/>
          </p:nvSpPr>
          <p:spPr bwMode="auto">
            <a:xfrm>
              <a:off x="3072" y="2592"/>
              <a:ext cx="3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上声</a:t>
              </a:r>
            </a:p>
          </p:txBody>
        </p:sp>
        <p:sp>
          <p:nvSpPr>
            <p:cNvPr id="92174" name="Text Box 13">
              <a:extLst>
                <a:ext uri="{FF2B5EF4-FFF2-40B4-BE49-F238E27FC236}">
                  <a16:creationId xmlns:a16="http://schemas.microsoft.com/office/drawing/2014/main" id="{7B13BCC8-5075-4315-807C-695AD18AB034}"/>
                </a:ext>
              </a:extLst>
            </p:cNvPr>
            <p:cNvSpPr txBox="1">
              <a:spLocks noChangeArrowheads="1"/>
            </p:cNvSpPr>
            <p:nvPr/>
          </p:nvSpPr>
          <p:spPr bwMode="auto">
            <a:xfrm>
              <a:off x="2544" y="3024"/>
              <a:ext cx="3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去声</a:t>
              </a:r>
            </a:p>
          </p:txBody>
        </p:sp>
        <p:sp>
          <p:nvSpPr>
            <p:cNvPr id="92175" name="Text Box 14">
              <a:extLst>
                <a:ext uri="{FF2B5EF4-FFF2-40B4-BE49-F238E27FC236}">
                  <a16:creationId xmlns:a16="http://schemas.microsoft.com/office/drawing/2014/main" id="{11C012B2-FF72-4D34-8809-556A20884D13}"/>
                </a:ext>
              </a:extLst>
            </p:cNvPr>
            <p:cNvSpPr txBox="1">
              <a:spLocks noChangeArrowheads="1"/>
            </p:cNvSpPr>
            <p:nvPr/>
          </p:nvSpPr>
          <p:spPr bwMode="auto">
            <a:xfrm>
              <a:off x="2400" y="3360"/>
              <a:ext cx="7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tx2"/>
                  </a:solidFill>
                </a:rPr>
                <a:t>归一化时长</a:t>
              </a:r>
            </a:p>
          </p:txBody>
        </p:sp>
        <p:sp>
          <p:nvSpPr>
            <p:cNvPr id="92176" name="Text Box 15">
              <a:extLst>
                <a:ext uri="{FF2B5EF4-FFF2-40B4-BE49-F238E27FC236}">
                  <a16:creationId xmlns:a16="http://schemas.microsoft.com/office/drawing/2014/main" id="{CD2B17CA-3CE2-4BD2-8CBE-C2B31946CAA9}"/>
                </a:ext>
              </a:extLst>
            </p:cNvPr>
            <p:cNvSpPr txBox="1">
              <a:spLocks noChangeArrowheads="1"/>
            </p:cNvSpPr>
            <p:nvPr/>
          </p:nvSpPr>
          <p:spPr bwMode="auto">
            <a:xfrm>
              <a:off x="1536" y="1872"/>
              <a:ext cx="240"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tx2"/>
                  </a:solidFill>
                </a:rPr>
                <a:t>归一化基频</a:t>
              </a:r>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0A05466F-AA63-4523-B69C-5C0BF721947B}"/>
              </a:ext>
            </a:extLst>
          </p:cNvPr>
          <p:cNvSpPr>
            <a:spLocks noGrp="1" noChangeArrowheads="1"/>
          </p:cNvSpPr>
          <p:nvPr>
            <p:ph type="title"/>
          </p:nvPr>
        </p:nvSpPr>
        <p:spPr/>
        <p:txBody>
          <a:bodyPr/>
          <a:lstStyle/>
          <a:p>
            <a:r>
              <a:rPr lang="zh-CN" altLang="en-US"/>
              <a:t>视听觉信息理解系列课程</a:t>
            </a:r>
          </a:p>
        </p:txBody>
      </p:sp>
      <p:grpSp>
        <p:nvGrpSpPr>
          <p:cNvPr id="18435" name="组合 34">
            <a:extLst>
              <a:ext uri="{FF2B5EF4-FFF2-40B4-BE49-F238E27FC236}">
                <a16:creationId xmlns:a16="http://schemas.microsoft.com/office/drawing/2014/main" id="{432925FE-E730-4C0F-965D-B356E16C94BD}"/>
              </a:ext>
            </a:extLst>
          </p:cNvPr>
          <p:cNvGrpSpPr>
            <a:grpSpLocks/>
          </p:cNvGrpSpPr>
          <p:nvPr/>
        </p:nvGrpSpPr>
        <p:grpSpPr bwMode="auto">
          <a:xfrm>
            <a:off x="1830388" y="4500563"/>
            <a:ext cx="2265362" cy="568325"/>
            <a:chOff x="1820411" y="2308240"/>
            <a:chExt cx="2265028" cy="569387"/>
          </a:xfrm>
        </p:grpSpPr>
        <p:sp>
          <p:nvSpPr>
            <p:cNvPr id="36" name="文本框 35">
              <a:extLst>
                <a:ext uri="{FF2B5EF4-FFF2-40B4-BE49-F238E27FC236}">
                  <a16:creationId xmlns:a16="http://schemas.microsoft.com/office/drawing/2014/main" id="{A90D8810-0664-477B-A123-2DA4B6E69985}"/>
                </a:ext>
              </a:extLst>
            </p:cNvPr>
            <p:cNvSpPr txBox="1"/>
            <p:nvPr/>
          </p:nvSpPr>
          <p:spPr bwMode="auto">
            <a:xfrm>
              <a:off x="1820411" y="2308240"/>
              <a:ext cx="2265028"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课程一</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视听觉信号处理</a:t>
              </a:r>
            </a:p>
          </p:txBody>
        </p:sp>
        <p:cxnSp>
          <p:nvCxnSpPr>
            <p:cNvPr id="18445" name="直接连接符 36">
              <a:extLst>
                <a:ext uri="{FF2B5EF4-FFF2-40B4-BE49-F238E27FC236}">
                  <a16:creationId xmlns:a16="http://schemas.microsoft.com/office/drawing/2014/main" id="{FDE59D7D-B8D3-423B-8FF6-7420F1900082}"/>
                </a:ext>
              </a:extLst>
            </p:cNvPr>
            <p:cNvCxnSpPr>
              <a:cxnSpLocks noChangeShapeType="1"/>
            </p:cNvCxnSpPr>
            <p:nvPr/>
          </p:nvCxnSpPr>
          <p:spPr bwMode="auto">
            <a:xfrm>
              <a:off x="1820411" y="2536850"/>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grpSp>
        <p:nvGrpSpPr>
          <p:cNvPr id="18436" name="组合 37">
            <a:extLst>
              <a:ext uri="{FF2B5EF4-FFF2-40B4-BE49-F238E27FC236}">
                <a16:creationId xmlns:a16="http://schemas.microsoft.com/office/drawing/2014/main" id="{140FB377-8BF9-44F5-A2A3-4696643D18E7}"/>
              </a:ext>
            </a:extLst>
          </p:cNvPr>
          <p:cNvGrpSpPr>
            <a:grpSpLocks/>
          </p:cNvGrpSpPr>
          <p:nvPr/>
        </p:nvGrpSpPr>
        <p:grpSpPr bwMode="auto">
          <a:xfrm>
            <a:off x="5130800" y="4494213"/>
            <a:ext cx="2276475" cy="569912"/>
            <a:chOff x="1803633" y="2308240"/>
            <a:chExt cx="2276055" cy="569387"/>
          </a:xfrm>
        </p:grpSpPr>
        <p:sp>
          <p:nvSpPr>
            <p:cNvPr id="39" name="文本框 38">
              <a:extLst>
                <a:ext uri="{FF2B5EF4-FFF2-40B4-BE49-F238E27FC236}">
                  <a16:creationId xmlns:a16="http://schemas.microsoft.com/office/drawing/2014/main" id="{A62A6F52-A3A4-489B-9482-51E3A82B9FB0}"/>
                </a:ext>
              </a:extLst>
            </p:cNvPr>
            <p:cNvSpPr txBox="1"/>
            <p:nvPr/>
          </p:nvSpPr>
          <p:spPr bwMode="auto">
            <a:xfrm>
              <a:off x="1803633" y="2308240"/>
              <a:ext cx="2264945"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课程二</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模式识别与深度学</a:t>
              </a:r>
              <a:r>
                <a:rPr lang="zh-CN" altLang="en-US" dirty="0">
                  <a:latin typeface="黑体" pitchFamily="2" charset="-122"/>
                </a:rPr>
                <a:t>习</a:t>
              </a:r>
            </a:p>
          </p:txBody>
        </p:sp>
        <p:cxnSp>
          <p:nvCxnSpPr>
            <p:cNvPr id="18443" name="直接连接符 39">
              <a:extLst>
                <a:ext uri="{FF2B5EF4-FFF2-40B4-BE49-F238E27FC236}">
                  <a16:creationId xmlns:a16="http://schemas.microsoft.com/office/drawing/2014/main" id="{9B51B0AF-F774-4A2B-9086-21ABBFD11C98}"/>
                </a:ext>
              </a:extLst>
            </p:cNvPr>
            <p:cNvCxnSpPr>
              <a:cxnSpLocks noChangeShapeType="1"/>
            </p:cNvCxnSpPr>
            <p:nvPr/>
          </p:nvCxnSpPr>
          <p:spPr bwMode="auto">
            <a:xfrm>
              <a:off x="1814660" y="2548352"/>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grpSp>
        <p:nvGrpSpPr>
          <p:cNvPr id="18437" name="组合 40">
            <a:extLst>
              <a:ext uri="{FF2B5EF4-FFF2-40B4-BE49-F238E27FC236}">
                <a16:creationId xmlns:a16="http://schemas.microsoft.com/office/drawing/2014/main" id="{6B9353BC-9C74-432E-9F17-AFC28A0A3F15}"/>
              </a:ext>
            </a:extLst>
          </p:cNvPr>
          <p:cNvGrpSpPr>
            <a:grpSpLocks/>
          </p:cNvGrpSpPr>
          <p:nvPr/>
        </p:nvGrpSpPr>
        <p:grpSpPr bwMode="auto">
          <a:xfrm>
            <a:off x="3414713" y="2771775"/>
            <a:ext cx="2263775" cy="569913"/>
            <a:chOff x="1820411" y="2308240"/>
            <a:chExt cx="2265028" cy="569387"/>
          </a:xfrm>
        </p:grpSpPr>
        <p:sp>
          <p:nvSpPr>
            <p:cNvPr id="42" name="文本框 41">
              <a:extLst>
                <a:ext uri="{FF2B5EF4-FFF2-40B4-BE49-F238E27FC236}">
                  <a16:creationId xmlns:a16="http://schemas.microsoft.com/office/drawing/2014/main" id="{483AADE8-A9B3-4D9E-BD3E-FB51B8CB9F2B}"/>
                </a:ext>
              </a:extLst>
            </p:cNvPr>
            <p:cNvSpPr txBox="1"/>
            <p:nvPr/>
          </p:nvSpPr>
          <p:spPr bwMode="auto">
            <a:xfrm>
              <a:off x="1820411" y="2308240"/>
              <a:ext cx="2265028" cy="569387"/>
            </a:xfrm>
            <a:prstGeom prst="rect">
              <a:avLst/>
            </a:prstGeom>
            <a:noFill/>
            <a:ln w="25400">
              <a:solidFill>
                <a:schemeClr val="accent2">
                  <a:lumMod val="50000"/>
                </a:schemeClr>
              </a:solidFill>
              <a:miter lim="800000"/>
              <a:headEnd/>
              <a:tailEnd/>
            </a:ln>
          </p:spPr>
          <p:txBody>
            <a:bodyPr tIns="0" anchor="ctr">
              <a:spAutoFit/>
            </a:bodyPr>
            <a:lstStyle/>
            <a:p>
              <a:pPr marL="273050" indent="-273050" algn="ctr">
                <a:buClr>
                  <a:schemeClr val="accent1"/>
                </a:buClr>
                <a:defRPr/>
              </a:pPr>
              <a:r>
                <a:rPr lang="zh-CN" altLang="en-US" sz="1600" b="1" dirty="0">
                  <a:solidFill>
                    <a:srgbClr val="0033CC"/>
                  </a:solidFill>
                  <a:latin typeface="黑体" pitchFamily="2" charset="-122"/>
                </a:rPr>
                <a:t>课程三</a:t>
              </a:r>
              <a:endParaRPr lang="en-US" altLang="zh-CN" sz="1600" b="1" dirty="0">
                <a:solidFill>
                  <a:srgbClr val="0033CC"/>
                </a:solidFill>
                <a:latin typeface="黑体" pitchFamily="2" charset="-122"/>
              </a:endParaRPr>
            </a:p>
            <a:p>
              <a:pPr marL="273050" indent="-273050" algn="ctr">
                <a:buClr>
                  <a:schemeClr val="accent1"/>
                </a:buClr>
                <a:defRPr/>
              </a:pPr>
              <a:r>
                <a:rPr lang="zh-CN" altLang="en-US" b="1" dirty="0">
                  <a:latin typeface="黑体" pitchFamily="2" charset="-122"/>
                </a:rPr>
                <a:t>视听觉信息理解</a:t>
              </a:r>
            </a:p>
          </p:txBody>
        </p:sp>
        <p:cxnSp>
          <p:nvCxnSpPr>
            <p:cNvPr id="18441" name="直接连接符 42">
              <a:extLst>
                <a:ext uri="{FF2B5EF4-FFF2-40B4-BE49-F238E27FC236}">
                  <a16:creationId xmlns:a16="http://schemas.microsoft.com/office/drawing/2014/main" id="{28EB211B-9755-4E30-86E6-F93BD7A390FD}"/>
                </a:ext>
              </a:extLst>
            </p:cNvPr>
            <p:cNvCxnSpPr>
              <a:cxnSpLocks noChangeShapeType="1"/>
            </p:cNvCxnSpPr>
            <p:nvPr/>
          </p:nvCxnSpPr>
          <p:spPr bwMode="auto">
            <a:xfrm>
              <a:off x="1820411" y="2542601"/>
              <a:ext cx="2265028" cy="0"/>
            </a:xfrm>
            <a:prstGeom prst="line">
              <a:avLst/>
            </a:prstGeom>
            <a:noFill/>
            <a:ln w="12700" algn="ctr">
              <a:solidFill>
                <a:schemeClr val="bg2"/>
              </a:solidFill>
              <a:round/>
              <a:headEnd/>
              <a:tailEnd/>
            </a:ln>
            <a:extLst>
              <a:ext uri="{909E8E84-426E-40DD-AFC4-6F175D3DCCD1}">
                <a14:hiddenFill xmlns:a14="http://schemas.microsoft.com/office/drawing/2010/main">
                  <a:noFill/>
                </a14:hiddenFill>
              </a:ext>
            </a:extLst>
          </p:spPr>
        </p:cxnSp>
      </p:grpSp>
      <p:sp>
        <p:nvSpPr>
          <p:cNvPr id="2" name="右箭头 1">
            <a:extLst>
              <a:ext uri="{FF2B5EF4-FFF2-40B4-BE49-F238E27FC236}">
                <a16:creationId xmlns:a16="http://schemas.microsoft.com/office/drawing/2014/main" id="{EF110AA3-23B3-460F-9E57-D78AC2544EBA}"/>
              </a:ext>
            </a:extLst>
          </p:cNvPr>
          <p:cNvSpPr>
            <a:spLocks noChangeArrowheads="1"/>
          </p:cNvSpPr>
          <p:nvPr/>
        </p:nvSpPr>
        <p:spPr bwMode="auto">
          <a:xfrm rot="-2350265">
            <a:off x="2954338" y="3684588"/>
            <a:ext cx="919162" cy="508000"/>
          </a:xfrm>
          <a:prstGeom prst="rightArrow">
            <a:avLst>
              <a:gd name="adj1" fmla="val 24454"/>
              <a:gd name="adj2" fmla="val 77275"/>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2" name="右箭头 21">
            <a:extLst>
              <a:ext uri="{FF2B5EF4-FFF2-40B4-BE49-F238E27FC236}">
                <a16:creationId xmlns:a16="http://schemas.microsoft.com/office/drawing/2014/main" id="{3E75D561-60F9-42F2-B2A6-54BE40FBCED7}"/>
              </a:ext>
            </a:extLst>
          </p:cNvPr>
          <p:cNvSpPr>
            <a:spLocks noChangeArrowheads="1"/>
          </p:cNvSpPr>
          <p:nvPr/>
        </p:nvSpPr>
        <p:spPr bwMode="auto">
          <a:xfrm rot="-8287081">
            <a:off x="5359400" y="3721100"/>
            <a:ext cx="919163" cy="506413"/>
          </a:xfrm>
          <a:prstGeom prst="rightArrow">
            <a:avLst>
              <a:gd name="adj1" fmla="val 24454"/>
              <a:gd name="adj2" fmla="val 77518"/>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DB3F623F-7E07-4701-A20A-DACE601A963E}"/>
              </a:ext>
            </a:extLst>
          </p:cNvPr>
          <p:cNvSpPr>
            <a:spLocks noGrp="1" noChangeArrowheads="1"/>
          </p:cNvSpPr>
          <p:nvPr>
            <p:ph type="title"/>
          </p:nvPr>
        </p:nvSpPr>
        <p:spPr/>
        <p:txBody>
          <a:bodyPr/>
          <a:lstStyle/>
          <a:p>
            <a:r>
              <a:rPr lang="zh-CN" altLang="en-US"/>
              <a:t>课程设计的特点</a:t>
            </a:r>
          </a:p>
        </p:txBody>
      </p:sp>
      <p:sp>
        <p:nvSpPr>
          <p:cNvPr id="31" name="직사각형 64">
            <a:extLst>
              <a:ext uri="{FF2B5EF4-FFF2-40B4-BE49-F238E27FC236}">
                <a16:creationId xmlns:a16="http://schemas.microsoft.com/office/drawing/2014/main" id="{09EC55B3-EF32-4565-B0DC-888B08A9FB51}"/>
              </a:ext>
            </a:extLst>
          </p:cNvPr>
          <p:cNvSpPr>
            <a:spLocks noChangeArrowheads="1"/>
          </p:cNvSpPr>
          <p:nvPr/>
        </p:nvSpPr>
        <p:spPr bwMode="auto">
          <a:xfrm>
            <a:off x="477838" y="1427163"/>
            <a:ext cx="7664450" cy="4124325"/>
          </a:xfrm>
          <a:prstGeom prst="rect">
            <a:avLst/>
          </a:prstGeom>
          <a:noFill/>
          <a:ln w="9525">
            <a:noFill/>
            <a:miter lim="800000"/>
            <a:headEnd/>
            <a:tailEnd/>
          </a:ln>
        </p:spPr>
        <p:txBody>
          <a:bodyPr>
            <a:spAutoFit/>
          </a:bodyPr>
          <a:lstStyle/>
          <a:p>
            <a:pPr marL="285750" indent="-285750">
              <a:lnSpc>
                <a:spcPct val="150000"/>
              </a:lnSpc>
              <a:spcAft>
                <a:spcPts val="600"/>
              </a:spcAft>
              <a:buFont typeface="Wingdings" pitchFamily="2" charset="2"/>
              <a:buChar char="p"/>
              <a:defRPr/>
            </a:pPr>
            <a:r>
              <a:rPr lang="zh-CN" altLang="en-US" sz="2400" b="1" dirty="0">
                <a:latin typeface="宋体" panose="02010600030101010101" pitchFamily="2" charset="-122"/>
              </a:rPr>
              <a:t>所涉及的信号处理、模式识别等理论在系列课程内讲述，使学生带着问题去学习，并很快学以致用；</a:t>
            </a:r>
            <a:endParaRPr lang="en-US" altLang="zh-CN" sz="2400" b="1" dirty="0">
              <a:latin typeface="宋体" panose="02010600030101010101" pitchFamily="2" charset="-122"/>
            </a:endParaRPr>
          </a:p>
          <a:p>
            <a:pPr marL="285750" indent="-285750">
              <a:lnSpc>
                <a:spcPct val="150000"/>
              </a:lnSpc>
              <a:spcAft>
                <a:spcPts val="600"/>
              </a:spcAft>
              <a:buFont typeface="Wingdings" pitchFamily="2" charset="2"/>
              <a:buChar char="p"/>
              <a:defRPr/>
            </a:pPr>
            <a:r>
              <a:rPr lang="zh-CN" altLang="en-US" sz="2400" b="1" dirty="0">
                <a:latin typeface="宋体" panose="02010600030101010101" pitchFamily="2" charset="-122"/>
              </a:rPr>
              <a:t>同时包含视觉和听觉两方面内容，比对交融，使学生能够对人工智能技术形成更深层次的、更普适的理解和认识；</a:t>
            </a:r>
            <a:endParaRPr lang="en-US" altLang="zh-CN" sz="2400" b="1" dirty="0">
              <a:latin typeface="宋体" panose="02010600030101010101" pitchFamily="2" charset="-122"/>
            </a:endParaRPr>
          </a:p>
          <a:p>
            <a:pPr marL="285750" indent="-285750">
              <a:lnSpc>
                <a:spcPct val="150000"/>
              </a:lnSpc>
              <a:spcAft>
                <a:spcPts val="600"/>
              </a:spcAft>
              <a:buFont typeface="Wingdings" pitchFamily="2" charset="2"/>
              <a:buChar char="p"/>
              <a:defRPr/>
            </a:pPr>
            <a:r>
              <a:rPr lang="zh-CN" altLang="en-US" sz="2400" b="1" dirty="0">
                <a:latin typeface="宋体" panose="02010600030101010101" pitchFamily="2" charset="-122"/>
              </a:rPr>
              <a:t>可以有更多的时间（一年半），逐层递进地以任务驱动的方式完成对知识的学习。</a:t>
            </a:r>
            <a:endParaRPr lang="en-US" altLang="ko-KR" sz="2000" b="1" dirty="0">
              <a:solidFill>
                <a:schemeClr val="accent1">
                  <a:lumMod val="50000"/>
                </a:schemeClr>
              </a:solidFill>
              <a:latin typeface="宋体" panose="02010600030101010101" pitchFamily="2" charset="-122"/>
            </a:endParaRPr>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up)">
                                      <p:cBhvr>
                                        <p:cTn id="7" dur="500"/>
                                        <p:tgtEl>
                                          <p:spTgt spid="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up)">
                                      <p:cBhvr>
                                        <p:cTn id="12" dur="500"/>
                                        <p:tgtEl>
                                          <p:spTgt spid="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wipe(up)">
                                      <p:cBhvr>
                                        <p:cTn id="17" dur="500"/>
                                        <p:tgtEl>
                                          <p:spTgt spid="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A3B799C-B632-4DB4-8A00-F8636E14BAD8}"/>
              </a:ext>
            </a:extLst>
          </p:cNvPr>
          <p:cNvSpPr txBox="1">
            <a:spLocks noChangeArrowheads="1"/>
          </p:cNvSpPr>
          <p:nvPr/>
        </p:nvSpPr>
        <p:spPr bwMode="auto">
          <a:xfrm>
            <a:off x="395288" y="604838"/>
            <a:ext cx="4176712" cy="4524375"/>
          </a:xfrm>
          <a:prstGeom prst="rect">
            <a:avLst/>
          </a:prstGeom>
          <a:noFill/>
          <a:ln w="9525">
            <a:noFill/>
            <a:miter lim="800000"/>
            <a:headEnd/>
            <a:tailEnd/>
          </a:ln>
        </p:spPr>
        <p:txBody>
          <a:bodyPr/>
          <a:lstStyle/>
          <a:p>
            <a:pPr marL="457200" indent="-457200" eaLnBrk="1" hangingPunct="1">
              <a:spcBef>
                <a:spcPct val="200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itchFamily="49" charset="-122"/>
                <a:ea typeface="黑体" pitchFamily="49" charset="-122"/>
              </a:rPr>
              <a:t> 声音：</a:t>
            </a:r>
            <a:endParaRPr lang="en-US" altLang="zh-CN" sz="3200" kern="0" dirty="0">
              <a:solidFill>
                <a:srgbClr val="161628"/>
              </a:solidFill>
              <a:latin typeface="黑体" pitchFamily="49" charset="-122"/>
              <a:ea typeface="黑体" pitchFamily="49" charset="-122"/>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语音</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音乐</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其它声音等</a:t>
            </a:r>
            <a:endParaRPr lang="en-US" altLang="zh-CN" sz="2400" kern="0" dirty="0">
              <a:latin typeface="黑体" pitchFamily="49" charset="-122"/>
              <a:ea typeface="黑体" pitchFamily="49" charset="-122"/>
            </a:endParaRPr>
          </a:p>
          <a:p>
            <a:pPr marL="457200" indent="-457200" eaLnBrk="1" hangingPunct="1">
              <a:spcBef>
                <a:spcPts val="1800"/>
              </a:spcBef>
              <a:buClr>
                <a:srgbClr val="996633"/>
              </a:buClr>
              <a:buFont typeface="Wingdings" panose="05000000000000000000" pitchFamily="2" charset="2"/>
              <a:buChar char="p"/>
              <a:defRPr/>
            </a:pPr>
            <a:r>
              <a:rPr lang="zh-CN" altLang="en-US" sz="3200" kern="0" dirty="0">
                <a:solidFill>
                  <a:srgbClr val="161628"/>
                </a:solidFill>
                <a:latin typeface="黑体" pitchFamily="49" charset="-122"/>
                <a:ea typeface="黑体" pitchFamily="49" charset="-122"/>
              </a:rPr>
              <a:t> 声音是一维信号</a:t>
            </a:r>
            <a:endParaRPr lang="en-US" altLang="zh-CN" sz="3200" kern="0" dirty="0">
              <a:solidFill>
                <a:srgbClr val="161628"/>
              </a:solidFill>
              <a:latin typeface="黑体" pitchFamily="49" charset="-122"/>
              <a:ea typeface="黑体" pitchFamily="49" charset="-122"/>
            </a:endParaRPr>
          </a:p>
          <a:p>
            <a:pPr marL="457200" indent="-457200" eaLnBrk="1" hangingPunct="1">
              <a:spcBef>
                <a:spcPts val="18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itchFamily="49" charset="-122"/>
                <a:ea typeface="黑体" pitchFamily="49" charset="-122"/>
              </a:rPr>
              <a:t> 声音的感知和认知难度大</a:t>
            </a:r>
            <a:endParaRPr lang="en-US" altLang="zh-CN" sz="3200" kern="0" dirty="0">
              <a:solidFill>
                <a:srgbClr val="161628"/>
              </a:solidFill>
              <a:latin typeface="黑体" pitchFamily="49" charset="-122"/>
              <a:ea typeface="黑体" pitchFamily="49" charset="-122"/>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rPr>
              <a:t>可视化表示无法辨识</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rPr>
              <a:t>承载语言</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rPr>
              <a:t>动态变化范围大</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latin typeface="+mj-ea"/>
                <a:ea typeface="+mj-ea"/>
              </a:rPr>
              <a:t>环境声音始终存在</a:t>
            </a:r>
            <a:endParaRPr lang="en-US" altLang="zh-CN" sz="2800" kern="0" dirty="0">
              <a:solidFill>
                <a:srgbClr val="161628"/>
              </a:solidFill>
              <a:latin typeface="黑体" pitchFamily="49" charset="-122"/>
              <a:ea typeface="黑体" pitchFamily="49" charset="-122"/>
            </a:endParaRPr>
          </a:p>
        </p:txBody>
      </p:sp>
      <p:pic>
        <p:nvPicPr>
          <p:cNvPr id="3" name="图片 2">
            <a:extLst>
              <a:ext uri="{FF2B5EF4-FFF2-40B4-BE49-F238E27FC236}">
                <a16:creationId xmlns:a16="http://schemas.microsoft.com/office/drawing/2014/main" id="{2C616351-F679-4B75-900E-34DC4A8A81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1875" y="1138238"/>
            <a:ext cx="41148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7348DA5E-1529-4C06-A052-7A83F216F2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1875" y="4745038"/>
            <a:ext cx="4114800"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E01ACDFE-A171-4CB0-B21F-4E33C788260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3175000"/>
            <a:ext cx="4114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wipe(up)">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wipe(up)">
                                      <p:cBhvr>
                                        <p:cTn id="52" dur="500"/>
                                        <p:tgtEl>
                                          <p:spTgt spid="5">
                                            <p:txEl>
                                              <p:pRg st="6" end="6"/>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wipe(up)">
                                      <p:cBhvr>
                                        <p:cTn id="57" dur="500"/>
                                        <p:tgtEl>
                                          <p:spTgt spid="5">
                                            <p:txEl>
                                              <p:pRg st="7" end="7"/>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wipe(up)">
                                      <p:cBhvr>
                                        <p:cTn id="62" dur="500"/>
                                        <p:tgtEl>
                                          <p:spTgt spid="5">
                                            <p:txEl>
                                              <p:pRg st="8" end="8"/>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Effect transition="in" filter="wipe(up)">
                                      <p:cBhvr>
                                        <p:cTn id="6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8"/>
</p:tagLst>
</file>

<file path=ppt/tags/tag10.xml><?xml version="1.0" encoding="utf-8"?>
<p:tagLst xmlns:a="http://schemas.openxmlformats.org/drawingml/2006/main" xmlns:r="http://schemas.openxmlformats.org/officeDocument/2006/relationships" xmlns:p="http://schemas.openxmlformats.org/presentationml/2006/main">
  <p:tag name="TIMING" val="|0.3|8"/>
</p:tagLst>
</file>

<file path=ppt/tags/tag11.xml><?xml version="1.0" encoding="utf-8"?>
<p:tagLst xmlns:a="http://schemas.openxmlformats.org/drawingml/2006/main" xmlns:r="http://schemas.openxmlformats.org/officeDocument/2006/relationships" xmlns:p="http://schemas.openxmlformats.org/presentationml/2006/main">
  <p:tag name="TIMING" val="|0.3|8"/>
</p:tagLst>
</file>

<file path=ppt/tags/tag12.xml><?xml version="1.0" encoding="utf-8"?>
<p:tagLst xmlns:a="http://schemas.openxmlformats.org/drawingml/2006/main" xmlns:r="http://schemas.openxmlformats.org/officeDocument/2006/relationships" xmlns:p="http://schemas.openxmlformats.org/presentationml/2006/main">
  <p:tag name="TIMING" val="|0.3|8"/>
</p:tagLst>
</file>

<file path=ppt/tags/tag13.xml><?xml version="1.0" encoding="utf-8"?>
<p:tagLst xmlns:a="http://schemas.openxmlformats.org/drawingml/2006/main" xmlns:r="http://schemas.openxmlformats.org/officeDocument/2006/relationships" xmlns:p="http://schemas.openxmlformats.org/presentationml/2006/main">
  <p:tag name="TIMING" val="|0.3|8"/>
</p:tagLst>
</file>

<file path=ppt/tags/tag14.xml><?xml version="1.0" encoding="utf-8"?>
<p:tagLst xmlns:a="http://schemas.openxmlformats.org/drawingml/2006/main" xmlns:r="http://schemas.openxmlformats.org/officeDocument/2006/relationships" xmlns:p="http://schemas.openxmlformats.org/presentationml/2006/main">
  <p:tag name="TIMING" val="|0.3|8"/>
</p:tagLst>
</file>

<file path=ppt/tags/tag15.xml><?xml version="1.0" encoding="utf-8"?>
<p:tagLst xmlns:a="http://schemas.openxmlformats.org/drawingml/2006/main" xmlns:r="http://schemas.openxmlformats.org/officeDocument/2006/relationships" xmlns:p="http://schemas.openxmlformats.org/presentationml/2006/main">
  <p:tag name="TIMING" val="|0.3|8"/>
</p:tagLst>
</file>

<file path=ppt/tags/tag16.xml><?xml version="1.0" encoding="utf-8"?>
<p:tagLst xmlns:a="http://schemas.openxmlformats.org/drawingml/2006/main" xmlns:r="http://schemas.openxmlformats.org/officeDocument/2006/relationships" xmlns:p="http://schemas.openxmlformats.org/presentationml/2006/main">
  <p:tag name="TIMING" val="|0.3|8"/>
</p:tagLst>
</file>

<file path=ppt/tags/tag17.xml><?xml version="1.0" encoding="utf-8"?>
<p:tagLst xmlns:a="http://schemas.openxmlformats.org/drawingml/2006/main" xmlns:r="http://schemas.openxmlformats.org/officeDocument/2006/relationships" xmlns:p="http://schemas.openxmlformats.org/presentationml/2006/main">
  <p:tag name="TIMING" val="|0.3|8"/>
</p:tagLst>
</file>

<file path=ppt/tags/tag2.xml><?xml version="1.0" encoding="utf-8"?>
<p:tagLst xmlns:a="http://schemas.openxmlformats.org/drawingml/2006/main" xmlns:r="http://schemas.openxmlformats.org/officeDocument/2006/relationships" xmlns:p="http://schemas.openxmlformats.org/presentationml/2006/main">
  <p:tag name="TIMING" val="|0.3|8"/>
</p:tagLst>
</file>

<file path=ppt/tags/tag3.xml><?xml version="1.0" encoding="utf-8"?>
<p:tagLst xmlns:a="http://schemas.openxmlformats.org/drawingml/2006/main" xmlns:r="http://schemas.openxmlformats.org/officeDocument/2006/relationships" xmlns:p="http://schemas.openxmlformats.org/presentationml/2006/main">
  <p:tag name="TIMING" val="|0.3|8"/>
</p:tagLst>
</file>

<file path=ppt/tags/tag4.xml><?xml version="1.0" encoding="utf-8"?>
<p:tagLst xmlns:a="http://schemas.openxmlformats.org/drawingml/2006/main" xmlns:r="http://schemas.openxmlformats.org/officeDocument/2006/relationships" xmlns:p="http://schemas.openxmlformats.org/presentationml/2006/main">
  <p:tag name="TIMING" val="|0.3|8"/>
</p:tagLst>
</file>

<file path=ppt/tags/tag5.xml><?xml version="1.0" encoding="utf-8"?>
<p:tagLst xmlns:a="http://schemas.openxmlformats.org/drawingml/2006/main" xmlns:r="http://schemas.openxmlformats.org/officeDocument/2006/relationships" xmlns:p="http://schemas.openxmlformats.org/presentationml/2006/main">
  <p:tag name="TIMING" val="|0.3|8"/>
</p:tagLst>
</file>

<file path=ppt/tags/tag6.xml><?xml version="1.0" encoding="utf-8"?>
<p:tagLst xmlns:a="http://schemas.openxmlformats.org/drawingml/2006/main" xmlns:r="http://schemas.openxmlformats.org/officeDocument/2006/relationships" xmlns:p="http://schemas.openxmlformats.org/presentationml/2006/main">
  <p:tag name="TIMING" val="|0.3|8"/>
</p:tagLst>
</file>

<file path=ppt/tags/tag7.xml><?xml version="1.0" encoding="utf-8"?>
<p:tagLst xmlns:a="http://schemas.openxmlformats.org/drawingml/2006/main" xmlns:r="http://schemas.openxmlformats.org/officeDocument/2006/relationships" xmlns:p="http://schemas.openxmlformats.org/presentationml/2006/main">
  <p:tag name="TIMING" val="|0.3|8"/>
</p:tagLst>
</file>

<file path=ppt/tags/tag8.xml><?xml version="1.0" encoding="utf-8"?>
<p:tagLst xmlns:a="http://schemas.openxmlformats.org/drawingml/2006/main" xmlns:r="http://schemas.openxmlformats.org/officeDocument/2006/relationships" xmlns:p="http://schemas.openxmlformats.org/presentationml/2006/main">
  <p:tag name="TIMING" val="|0.3|8"/>
</p:tagLst>
</file>

<file path=ppt/tags/tag9.xml><?xml version="1.0" encoding="utf-8"?>
<p:tagLst xmlns:a="http://schemas.openxmlformats.org/drawingml/2006/main" xmlns:r="http://schemas.openxmlformats.org/officeDocument/2006/relationships" xmlns:p="http://schemas.openxmlformats.org/presentationml/2006/main">
  <p:tag name="TIMING" val="|0.3|8"/>
</p:tagLst>
</file>

<file path=ppt/theme/theme1.xml><?xml version="1.0" encoding="utf-8"?>
<a:theme xmlns:a="http://schemas.openxmlformats.org/drawingml/2006/main" name="1_Radial">
  <a:themeElements>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1_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1_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1_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1_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1_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1_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1_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1_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1_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1_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2598</TotalTime>
  <Words>2337</Words>
  <Application>Microsoft Office PowerPoint</Application>
  <PresentationFormat>全屏显示(4:3)</PresentationFormat>
  <Paragraphs>438</Paragraphs>
  <Slides>60</Slides>
  <Notes>25</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3</vt:i4>
      </vt:variant>
      <vt:variant>
        <vt:lpstr>幻灯片标题</vt:lpstr>
      </vt:variant>
      <vt:variant>
        <vt:i4>60</vt:i4>
      </vt:variant>
    </vt:vector>
  </HeadingPairs>
  <TitlesOfParts>
    <vt:vector size="75" baseType="lpstr">
      <vt:lpstr>黑体</vt:lpstr>
      <vt:lpstr>华文新魏</vt:lpstr>
      <vt:lpstr>宋体</vt:lpstr>
      <vt:lpstr>幼圆</vt:lpstr>
      <vt:lpstr>Arial</vt:lpstr>
      <vt:lpstr>Arial Black</vt:lpstr>
      <vt:lpstr>Arial Narrow</vt:lpstr>
      <vt:lpstr>Times New Roman</vt:lpstr>
      <vt:lpstr>Wingdings</vt:lpstr>
      <vt:lpstr>1_Radial</vt:lpstr>
      <vt:lpstr>Radial</vt:lpstr>
      <vt:lpstr>默认设计模板</vt:lpstr>
      <vt:lpstr>Microsoft Word Picture</vt:lpstr>
      <vt:lpstr>Equation</vt:lpstr>
      <vt:lpstr>位图图像</vt:lpstr>
      <vt:lpstr>视听觉信号处理  Visual and Auditory Signal Processing</vt:lpstr>
      <vt:lpstr>PowerPoint 演示文稿</vt:lpstr>
      <vt:lpstr>语 音 学 概 要</vt:lpstr>
      <vt:lpstr>PowerPoint 演示文稿</vt:lpstr>
      <vt:lpstr>视听觉信息理解系列课程</vt:lpstr>
      <vt:lpstr>视听觉信息理解系列课程</vt:lpstr>
      <vt:lpstr>视听觉信息理解系列课程</vt:lpstr>
      <vt:lpstr>课程设计的特点</vt:lpstr>
      <vt:lpstr>PowerPoint 演示文稿</vt:lpstr>
      <vt:lpstr>PowerPoint 演示文稿</vt:lpstr>
      <vt:lpstr>PowerPoint 演示文稿</vt:lpstr>
      <vt:lpstr>听觉信号处理？</vt:lpstr>
      <vt:lpstr>PowerPoint 演示文稿</vt:lpstr>
      <vt:lpstr>听觉信号处理？</vt:lpstr>
      <vt:lpstr>PowerPoint 演示文稿</vt:lpstr>
      <vt:lpstr>听觉信号处理？</vt:lpstr>
      <vt:lpstr>PowerPoint 演示文稿</vt:lpstr>
      <vt:lpstr>听觉信号处理？</vt:lpstr>
      <vt:lpstr>PowerPoint 演示文稿</vt:lpstr>
      <vt:lpstr>听觉信号处理？</vt:lpstr>
      <vt:lpstr>听觉信号处理？</vt:lpstr>
      <vt:lpstr>听觉信号处理？</vt:lpstr>
      <vt:lpstr>听觉信号处理？</vt:lpstr>
      <vt:lpstr>PowerPoint 演示文稿</vt:lpstr>
      <vt:lpstr>语音识别技术</vt:lpstr>
      <vt:lpstr>历史和现状</vt:lpstr>
      <vt:lpstr>语音识别技术的框架</vt:lpstr>
      <vt:lpstr>特征提取环节的仿真-发生机理</vt:lpstr>
      <vt:lpstr>特征提取环节的仿真-发生机理</vt:lpstr>
      <vt:lpstr>特征提取环节的仿真-感知机理</vt:lpstr>
      <vt:lpstr>模式识别环节的仿真</vt:lpstr>
      <vt:lpstr>模式识别环节的仿真</vt:lpstr>
      <vt:lpstr>模式识别环节的仿真</vt:lpstr>
      <vt:lpstr>模式识别环节的仿真</vt:lpstr>
      <vt:lpstr>模式识别环节的仿真</vt:lpstr>
      <vt:lpstr>模式识别环节的仿真</vt:lpstr>
      <vt:lpstr>模式识别环节的仿真</vt:lpstr>
      <vt:lpstr>参考书</vt:lpstr>
      <vt:lpstr>语音的声学表示</vt:lpstr>
      <vt:lpstr>语音的声学特性</vt:lpstr>
      <vt:lpstr>语音的声学特性</vt:lpstr>
      <vt:lpstr>语音的声学特性</vt:lpstr>
      <vt:lpstr>语音的数字信号表示</vt:lpstr>
      <vt:lpstr>语音的数字信号表示</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语音的语言表示</vt:lpstr>
      <vt:lpstr>语音的语言表示</vt:lpstr>
      <vt:lpstr>语音的语言表示</vt:lpstr>
      <vt:lpstr>语音的语言表示</vt:lpstr>
      <vt:lpstr>语音的语言表示</vt:lpstr>
      <vt:lpstr>语音的语言表示</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语音信号处理</dc:title>
  <dc:creator>雨薇</dc:creator>
  <cp:lastModifiedBy>Yao Shunyu</cp:lastModifiedBy>
  <cp:revision>79</cp:revision>
  <cp:lastPrinted>2018-09-25T10:48:26Z</cp:lastPrinted>
  <dcterms:created xsi:type="dcterms:W3CDTF">2004-08-18T11:10:35Z</dcterms:created>
  <dcterms:modified xsi:type="dcterms:W3CDTF">2021-12-25T06:49:55Z</dcterms:modified>
</cp:coreProperties>
</file>