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0"/>
  </p:notesMasterIdLst>
  <p:sldIdLst>
    <p:sldId id="655" r:id="rId2"/>
    <p:sldId id="656" r:id="rId3"/>
    <p:sldId id="418" r:id="rId4"/>
    <p:sldId id="419" r:id="rId5"/>
    <p:sldId id="317" r:id="rId6"/>
    <p:sldId id="368" r:id="rId7"/>
    <p:sldId id="658" r:id="rId8"/>
    <p:sldId id="420" r:id="rId9"/>
    <p:sldId id="369" r:id="rId10"/>
    <p:sldId id="370" r:id="rId11"/>
    <p:sldId id="371" r:id="rId12"/>
    <p:sldId id="372" r:id="rId13"/>
    <p:sldId id="373" r:id="rId14"/>
    <p:sldId id="374" r:id="rId15"/>
    <p:sldId id="375" r:id="rId16"/>
    <p:sldId id="660" r:id="rId17"/>
    <p:sldId id="378" r:id="rId18"/>
    <p:sldId id="379" r:id="rId19"/>
    <p:sldId id="421" r:id="rId20"/>
    <p:sldId id="388" r:id="rId21"/>
    <p:sldId id="391" r:id="rId22"/>
    <p:sldId id="422" r:id="rId23"/>
    <p:sldId id="423" r:id="rId24"/>
    <p:sldId id="424" r:id="rId25"/>
    <p:sldId id="392" r:id="rId26"/>
    <p:sldId id="393" r:id="rId27"/>
    <p:sldId id="394" r:id="rId28"/>
    <p:sldId id="395" r:id="rId29"/>
    <p:sldId id="425" r:id="rId30"/>
    <p:sldId id="426" r:id="rId31"/>
    <p:sldId id="427" r:id="rId32"/>
    <p:sldId id="396" r:id="rId33"/>
    <p:sldId id="662" r:id="rId34"/>
    <p:sldId id="663" r:id="rId35"/>
    <p:sldId id="664" r:id="rId36"/>
    <p:sldId id="397" r:id="rId37"/>
    <p:sldId id="398" r:id="rId38"/>
    <p:sldId id="399" r:id="rId39"/>
    <p:sldId id="400" r:id="rId40"/>
    <p:sldId id="401" r:id="rId41"/>
    <p:sldId id="402" r:id="rId42"/>
    <p:sldId id="403" r:id="rId43"/>
    <p:sldId id="404" r:id="rId44"/>
    <p:sldId id="405" r:id="rId45"/>
    <p:sldId id="665" r:id="rId46"/>
    <p:sldId id="406" r:id="rId47"/>
    <p:sldId id="407" r:id="rId48"/>
    <p:sldId id="408" r:id="rId49"/>
    <p:sldId id="409" r:id="rId50"/>
    <p:sldId id="412" r:id="rId51"/>
    <p:sldId id="413" r:id="rId52"/>
    <p:sldId id="414" r:id="rId53"/>
    <p:sldId id="277" r:id="rId54"/>
    <p:sldId id="278" r:id="rId55"/>
    <p:sldId id="279" r:id="rId56"/>
    <p:sldId id="415" r:id="rId57"/>
    <p:sldId id="416" r:id="rId58"/>
    <p:sldId id="659"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FF"/>
    <a:srgbClr val="66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719" autoAdjust="0"/>
  </p:normalViewPr>
  <p:slideViewPr>
    <p:cSldViewPr>
      <p:cViewPr varScale="1">
        <p:scale>
          <a:sx n="83" d="100"/>
          <a:sy n="83" d="100"/>
        </p:scale>
        <p:origin x="1205"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7.xml"/><Relationship Id="rId18" Type="http://schemas.openxmlformats.org/officeDocument/2006/relationships/slide" Target="slides/slide34.xml"/><Relationship Id="rId26" Type="http://schemas.openxmlformats.org/officeDocument/2006/relationships/slide" Target="slides/slide42.xml"/><Relationship Id="rId3" Type="http://schemas.openxmlformats.org/officeDocument/2006/relationships/slide" Target="slides/slide10.xml"/><Relationship Id="rId21" Type="http://schemas.openxmlformats.org/officeDocument/2006/relationships/slide" Target="slides/slide37.xml"/><Relationship Id="rId7" Type="http://schemas.openxmlformats.org/officeDocument/2006/relationships/slide" Target="slides/slide14.xml"/><Relationship Id="rId12" Type="http://schemas.openxmlformats.org/officeDocument/2006/relationships/slide" Target="slides/slide26.xml"/><Relationship Id="rId17" Type="http://schemas.openxmlformats.org/officeDocument/2006/relationships/slide" Target="slides/slide33.xml"/><Relationship Id="rId25" Type="http://schemas.openxmlformats.org/officeDocument/2006/relationships/slide" Target="slides/slide41.xml"/><Relationship Id="rId33" Type="http://schemas.openxmlformats.org/officeDocument/2006/relationships/slide" Target="slides/slide56.xml"/><Relationship Id="rId2" Type="http://schemas.openxmlformats.org/officeDocument/2006/relationships/slide" Target="slides/slide9.xml"/><Relationship Id="rId16" Type="http://schemas.openxmlformats.org/officeDocument/2006/relationships/slide" Target="slides/slide32.xml"/><Relationship Id="rId20" Type="http://schemas.openxmlformats.org/officeDocument/2006/relationships/slide" Target="slides/slide36.xml"/><Relationship Id="rId29" Type="http://schemas.openxmlformats.org/officeDocument/2006/relationships/slide" Target="slides/slide50.xml"/><Relationship Id="rId1" Type="http://schemas.openxmlformats.org/officeDocument/2006/relationships/slide" Target="slides/slide5.xml"/><Relationship Id="rId6" Type="http://schemas.openxmlformats.org/officeDocument/2006/relationships/slide" Target="slides/slide13.xml"/><Relationship Id="rId11" Type="http://schemas.openxmlformats.org/officeDocument/2006/relationships/slide" Target="slides/slide25.xml"/><Relationship Id="rId24" Type="http://schemas.openxmlformats.org/officeDocument/2006/relationships/slide" Target="slides/slide40.xml"/><Relationship Id="rId32" Type="http://schemas.openxmlformats.org/officeDocument/2006/relationships/slide" Target="slides/slide55.xml"/><Relationship Id="rId5" Type="http://schemas.openxmlformats.org/officeDocument/2006/relationships/slide" Target="slides/slide12.xml"/><Relationship Id="rId15" Type="http://schemas.openxmlformats.org/officeDocument/2006/relationships/slide" Target="slides/slide30.xml"/><Relationship Id="rId23" Type="http://schemas.openxmlformats.org/officeDocument/2006/relationships/slide" Target="slides/slide39.xml"/><Relationship Id="rId28" Type="http://schemas.openxmlformats.org/officeDocument/2006/relationships/slide" Target="slides/slide49.xml"/><Relationship Id="rId10" Type="http://schemas.openxmlformats.org/officeDocument/2006/relationships/slide" Target="slides/slide22.xml"/><Relationship Id="rId19" Type="http://schemas.openxmlformats.org/officeDocument/2006/relationships/slide" Target="slides/slide35.xml"/><Relationship Id="rId31" Type="http://schemas.openxmlformats.org/officeDocument/2006/relationships/slide" Target="slides/slide54.xml"/><Relationship Id="rId4" Type="http://schemas.openxmlformats.org/officeDocument/2006/relationships/slide" Target="slides/slide11.xml"/><Relationship Id="rId9" Type="http://schemas.openxmlformats.org/officeDocument/2006/relationships/slide" Target="slides/slide20.xml"/><Relationship Id="rId14" Type="http://schemas.openxmlformats.org/officeDocument/2006/relationships/slide" Target="slides/slide28.xml"/><Relationship Id="rId22" Type="http://schemas.openxmlformats.org/officeDocument/2006/relationships/slide" Target="slides/slide38.xml"/><Relationship Id="rId27" Type="http://schemas.openxmlformats.org/officeDocument/2006/relationships/slide" Target="slides/slide48.xml"/><Relationship Id="rId30"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73FAD84-D874-4128-B0AB-0D401C00763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zh-CN" altLang="en-US"/>
          </a:p>
        </p:txBody>
      </p:sp>
      <p:sp>
        <p:nvSpPr>
          <p:cNvPr id="76803" name="Rectangle 3">
            <a:extLst>
              <a:ext uri="{FF2B5EF4-FFF2-40B4-BE49-F238E27FC236}">
                <a16:creationId xmlns:a16="http://schemas.microsoft.com/office/drawing/2014/main" id="{D44C08DD-802C-4C83-956B-42A5E110054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CN"/>
          </a:p>
        </p:txBody>
      </p:sp>
      <p:sp>
        <p:nvSpPr>
          <p:cNvPr id="2052" name="Rectangle 4">
            <a:extLst>
              <a:ext uri="{FF2B5EF4-FFF2-40B4-BE49-F238E27FC236}">
                <a16:creationId xmlns:a16="http://schemas.microsoft.com/office/drawing/2014/main" id="{BC032F0A-3970-4B7C-AFF3-4CCA8EEB7A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a:extLst>
              <a:ext uri="{FF2B5EF4-FFF2-40B4-BE49-F238E27FC236}">
                <a16:creationId xmlns:a16="http://schemas.microsoft.com/office/drawing/2014/main" id="{FB92C1AB-923E-4C04-B47B-716D6805B6A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6806" name="Rectangle 6">
            <a:extLst>
              <a:ext uri="{FF2B5EF4-FFF2-40B4-BE49-F238E27FC236}">
                <a16:creationId xmlns:a16="http://schemas.microsoft.com/office/drawing/2014/main" id="{CCE54C98-FD9F-4F1B-BB8E-A3C73706F64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CN"/>
          </a:p>
        </p:txBody>
      </p:sp>
      <p:sp>
        <p:nvSpPr>
          <p:cNvPr id="76807" name="Rectangle 7">
            <a:extLst>
              <a:ext uri="{FF2B5EF4-FFF2-40B4-BE49-F238E27FC236}">
                <a16:creationId xmlns:a16="http://schemas.microsoft.com/office/drawing/2014/main" id="{82D68E20-68DA-4FC2-9DFE-B49982047A0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8805CE59-F177-40C8-A93C-3F6446A35C0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9EF0B84-4B8B-482E-B290-2FDCE259F8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D70033F-50D4-4572-BFA7-B3780EC8C504}" type="slidenum">
              <a:rPr lang="zh-CN" altLang="en-US" smtClean="0">
                <a:latin typeface="Times New Roman" panose="02020603050405020304" pitchFamily="18" charset="0"/>
              </a:rPr>
              <a:pPr>
                <a:spcBef>
                  <a:spcPct val="0"/>
                </a:spcBef>
              </a:pPr>
              <a:t>1</a:t>
            </a:fld>
            <a:endParaRPr lang="en-US" altLang="zh-CN">
              <a:latin typeface="Times New Roman" panose="02020603050405020304" pitchFamily="18" charset="0"/>
            </a:endParaRPr>
          </a:p>
        </p:txBody>
      </p:sp>
      <p:sp>
        <p:nvSpPr>
          <p:cNvPr id="4099" name="Rectangle 2">
            <a:extLst>
              <a:ext uri="{FF2B5EF4-FFF2-40B4-BE49-F238E27FC236}">
                <a16:creationId xmlns:a16="http://schemas.microsoft.com/office/drawing/2014/main" id="{0E96B858-604A-4004-9423-94475817C6D2}"/>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B75B343E-7256-4DDF-BFDD-30E2939F28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AE443A7-8F4E-4ABA-A819-2F8B96406B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4C9AB3C-F372-462F-B1FD-6EA053874114}" type="slidenum">
              <a:rPr lang="zh-CN" altLang="en-US" smtClean="0"/>
              <a:pPr>
                <a:spcBef>
                  <a:spcPct val="0"/>
                </a:spcBef>
              </a:pPr>
              <a:t>13</a:t>
            </a:fld>
            <a:endParaRPr lang="en-US" altLang="zh-CN"/>
          </a:p>
        </p:txBody>
      </p:sp>
      <p:sp>
        <p:nvSpPr>
          <p:cNvPr id="25603" name="Rectangle 2">
            <a:extLst>
              <a:ext uri="{FF2B5EF4-FFF2-40B4-BE49-F238E27FC236}">
                <a16:creationId xmlns:a16="http://schemas.microsoft.com/office/drawing/2014/main" id="{5E315608-229A-4412-8387-7DC3615F1DB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B7BE3CB-49CF-4467-8713-AEB9344753C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35FAABD-F107-4B77-B8E4-D633B1A08B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8CF7920-E2A2-45B4-9D7A-42610B591188}" type="slidenum">
              <a:rPr lang="zh-CN" altLang="en-US" smtClean="0"/>
              <a:pPr>
                <a:spcBef>
                  <a:spcPct val="0"/>
                </a:spcBef>
              </a:pPr>
              <a:t>14</a:t>
            </a:fld>
            <a:endParaRPr lang="en-US" altLang="zh-CN"/>
          </a:p>
        </p:txBody>
      </p:sp>
      <p:sp>
        <p:nvSpPr>
          <p:cNvPr id="27651" name="Rectangle 2">
            <a:extLst>
              <a:ext uri="{FF2B5EF4-FFF2-40B4-BE49-F238E27FC236}">
                <a16:creationId xmlns:a16="http://schemas.microsoft.com/office/drawing/2014/main" id="{B38A360F-9A5C-42B0-96E1-A9156733D34C}"/>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0DF6165-F188-4471-8DA5-274DCD1025E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4EF948D-9983-47CC-A3E9-4AE668B479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26CFFF-B5E9-4803-B563-0785154031DE}" type="slidenum">
              <a:rPr lang="zh-CN" altLang="en-US" smtClean="0"/>
              <a:pPr>
                <a:spcBef>
                  <a:spcPct val="0"/>
                </a:spcBef>
              </a:pPr>
              <a:t>15</a:t>
            </a:fld>
            <a:endParaRPr lang="en-US" altLang="zh-CN"/>
          </a:p>
        </p:txBody>
      </p:sp>
      <p:sp>
        <p:nvSpPr>
          <p:cNvPr id="29699" name="Rectangle 2">
            <a:extLst>
              <a:ext uri="{FF2B5EF4-FFF2-40B4-BE49-F238E27FC236}">
                <a16:creationId xmlns:a16="http://schemas.microsoft.com/office/drawing/2014/main" id="{E14E316E-F8AD-4C23-BAC0-12B237F3142A}"/>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E7A5D64-6AED-41F7-80AA-C0DED898C07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C924C8C-7CCC-495A-8012-B6C32EC336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1B9D94-F45A-4FEA-B187-36B8C012B8D7}" type="slidenum">
              <a:rPr lang="zh-CN" altLang="en-US" smtClean="0"/>
              <a:pPr>
                <a:spcBef>
                  <a:spcPct val="0"/>
                </a:spcBef>
              </a:pPr>
              <a:t>16</a:t>
            </a:fld>
            <a:endParaRPr lang="en-US" altLang="zh-CN"/>
          </a:p>
        </p:txBody>
      </p:sp>
      <p:sp>
        <p:nvSpPr>
          <p:cNvPr id="31747" name="Rectangle 2">
            <a:extLst>
              <a:ext uri="{FF2B5EF4-FFF2-40B4-BE49-F238E27FC236}">
                <a16:creationId xmlns:a16="http://schemas.microsoft.com/office/drawing/2014/main" id="{EEAFD43D-C27E-48AB-8639-B2EF2157411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5A6978C7-5ED1-48E3-B81F-1F5E717B628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870AD7D-C7F1-4460-AC6B-EF686A0428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D775BF-AD69-4AA3-B590-C5B5FC3576E7}" type="slidenum">
              <a:rPr lang="zh-CN" altLang="en-US" smtClean="0"/>
              <a:pPr>
                <a:spcBef>
                  <a:spcPct val="0"/>
                </a:spcBef>
              </a:pPr>
              <a:t>17</a:t>
            </a:fld>
            <a:endParaRPr lang="en-US" altLang="zh-CN"/>
          </a:p>
        </p:txBody>
      </p:sp>
      <p:sp>
        <p:nvSpPr>
          <p:cNvPr id="33795" name="Rectangle 2">
            <a:extLst>
              <a:ext uri="{FF2B5EF4-FFF2-40B4-BE49-F238E27FC236}">
                <a16:creationId xmlns:a16="http://schemas.microsoft.com/office/drawing/2014/main" id="{A249A348-EAD7-4B10-B4BF-A315A7F4D086}"/>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41C5D08-A1B3-4855-AEA2-71AE231DCCE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5A1D4E3-E08A-42F1-BA32-4E391AAA9F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C64E77-011E-4043-8875-ADE0366D0E49}" type="slidenum">
              <a:rPr lang="zh-CN" altLang="en-US" smtClean="0"/>
              <a:pPr>
                <a:spcBef>
                  <a:spcPct val="0"/>
                </a:spcBef>
              </a:pPr>
              <a:t>18</a:t>
            </a:fld>
            <a:endParaRPr lang="en-US" altLang="zh-CN"/>
          </a:p>
        </p:txBody>
      </p:sp>
      <p:sp>
        <p:nvSpPr>
          <p:cNvPr id="35843" name="Rectangle 2">
            <a:extLst>
              <a:ext uri="{FF2B5EF4-FFF2-40B4-BE49-F238E27FC236}">
                <a16:creationId xmlns:a16="http://schemas.microsoft.com/office/drawing/2014/main" id="{726E4529-9A4D-426D-9ED0-F46135EB1E9C}"/>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D238158-8F62-4536-AE2F-5F8E3BF3C78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FC105D6-1743-4A63-92CB-B11A258C0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753F75-92A2-438C-917B-DE365EE6DE8D}" type="slidenum">
              <a:rPr lang="zh-CN" altLang="en-US" smtClean="0"/>
              <a:pPr>
                <a:spcBef>
                  <a:spcPct val="0"/>
                </a:spcBef>
              </a:pPr>
              <a:t>20</a:t>
            </a:fld>
            <a:endParaRPr lang="en-US" altLang="zh-CN"/>
          </a:p>
        </p:txBody>
      </p:sp>
      <p:sp>
        <p:nvSpPr>
          <p:cNvPr id="38915" name="Rectangle 2">
            <a:extLst>
              <a:ext uri="{FF2B5EF4-FFF2-40B4-BE49-F238E27FC236}">
                <a16:creationId xmlns:a16="http://schemas.microsoft.com/office/drawing/2014/main" id="{DDB11AEE-F491-4A9C-B171-15365720D40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4EF787AF-97FA-41FE-827D-15C6AD3094A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4593AE2-5611-4824-938A-5A314C2A94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2ADE04-6933-41D7-9726-D4590B5D5DF6}" type="slidenum">
              <a:rPr lang="zh-CN" altLang="en-US" smtClean="0"/>
              <a:pPr>
                <a:spcBef>
                  <a:spcPct val="0"/>
                </a:spcBef>
              </a:pPr>
              <a:t>21</a:t>
            </a:fld>
            <a:endParaRPr lang="en-US" altLang="zh-CN"/>
          </a:p>
        </p:txBody>
      </p:sp>
      <p:sp>
        <p:nvSpPr>
          <p:cNvPr id="40963" name="Rectangle 2">
            <a:extLst>
              <a:ext uri="{FF2B5EF4-FFF2-40B4-BE49-F238E27FC236}">
                <a16:creationId xmlns:a16="http://schemas.microsoft.com/office/drawing/2014/main" id="{969C8ACA-8545-4B21-9A1C-CF081D93B30B}"/>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9FA57B4E-8B7D-45E8-A6CF-F1962368777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BB3B87C-31A7-48A5-B0C9-E795088715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00B043D-891C-45B3-B756-BDE3CCFABF7B}" type="slidenum">
              <a:rPr lang="zh-CN" altLang="en-US" smtClean="0"/>
              <a:pPr>
                <a:spcBef>
                  <a:spcPct val="0"/>
                </a:spcBef>
              </a:pPr>
              <a:t>25</a:t>
            </a:fld>
            <a:endParaRPr lang="en-US" altLang="zh-CN"/>
          </a:p>
        </p:txBody>
      </p:sp>
      <p:sp>
        <p:nvSpPr>
          <p:cNvPr id="46083" name="Rectangle 2">
            <a:extLst>
              <a:ext uri="{FF2B5EF4-FFF2-40B4-BE49-F238E27FC236}">
                <a16:creationId xmlns:a16="http://schemas.microsoft.com/office/drawing/2014/main" id="{AFB6D326-9B42-4796-8B47-9C8AA24AB88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08FF3891-3756-494C-9F2E-0E81184E2B8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5767FCD-8173-42D4-BBE7-045EA07D1B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FE109CF-C21E-4467-8C9D-8894196C6D85}" type="slidenum">
              <a:rPr lang="zh-CN" altLang="en-US" smtClean="0"/>
              <a:pPr>
                <a:spcBef>
                  <a:spcPct val="0"/>
                </a:spcBef>
              </a:pPr>
              <a:t>26</a:t>
            </a:fld>
            <a:endParaRPr lang="en-US" altLang="zh-CN"/>
          </a:p>
        </p:txBody>
      </p:sp>
      <p:sp>
        <p:nvSpPr>
          <p:cNvPr id="48131" name="Rectangle 2">
            <a:extLst>
              <a:ext uri="{FF2B5EF4-FFF2-40B4-BE49-F238E27FC236}">
                <a16:creationId xmlns:a16="http://schemas.microsoft.com/office/drawing/2014/main" id="{CB3B863D-105C-44E9-A276-A19A2E2D463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4455B2B-F109-4C85-AB12-54652008F1A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1CCEFD9-CFB8-46D7-B589-7FF4D69467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E3A85EF-48AC-4F4E-B6E5-602374EE1E03}" type="slidenum">
              <a:rPr lang="zh-CN" altLang="en-US" smtClean="0">
                <a:latin typeface="Times New Roman" panose="02020603050405020304" pitchFamily="18" charset="0"/>
              </a:rPr>
              <a:pPr>
                <a:spcBef>
                  <a:spcPct val="0"/>
                </a:spcBef>
              </a:pPr>
              <a:t>2</a:t>
            </a:fld>
            <a:endParaRPr lang="en-US" altLang="zh-CN">
              <a:latin typeface="Times New Roman" panose="02020603050405020304" pitchFamily="18" charset="0"/>
            </a:endParaRPr>
          </a:p>
        </p:txBody>
      </p:sp>
      <p:sp>
        <p:nvSpPr>
          <p:cNvPr id="6147" name="Rectangle 2">
            <a:extLst>
              <a:ext uri="{FF2B5EF4-FFF2-40B4-BE49-F238E27FC236}">
                <a16:creationId xmlns:a16="http://schemas.microsoft.com/office/drawing/2014/main" id="{E2117E04-3392-4DF0-848D-8D85B23A885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BC6AF758-B093-40CA-B10F-BF01275115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C536F71-7AEF-4DC4-8561-C0DEBB55FB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065FD9-6560-4F3B-B886-541E44324DCA}" type="slidenum">
              <a:rPr lang="zh-CN" altLang="en-US" smtClean="0"/>
              <a:pPr>
                <a:spcBef>
                  <a:spcPct val="0"/>
                </a:spcBef>
              </a:pPr>
              <a:t>27</a:t>
            </a:fld>
            <a:endParaRPr lang="en-US" altLang="zh-CN"/>
          </a:p>
        </p:txBody>
      </p:sp>
      <p:sp>
        <p:nvSpPr>
          <p:cNvPr id="50179" name="Rectangle 2">
            <a:extLst>
              <a:ext uri="{FF2B5EF4-FFF2-40B4-BE49-F238E27FC236}">
                <a16:creationId xmlns:a16="http://schemas.microsoft.com/office/drawing/2014/main" id="{AF6AD17B-C0EE-42F1-9D96-CD6B08F75E6F}"/>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CD892052-FE7E-4BD2-90E8-4DC7D7FFD11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7DB99A1-5F33-4517-A499-1DB240E16A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AC721A6-33C7-4665-BFF7-463745CE7373}" type="slidenum">
              <a:rPr lang="zh-CN" altLang="en-US" smtClean="0"/>
              <a:pPr>
                <a:spcBef>
                  <a:spcPct val="0"/>
                </a:spcBef>
              </a:pPr>
              <a:t>28</a:t>
            </a:fld>
            <a:endParaRPr lang="en-US" altLang="zh-CN"/>
          </a:p>
        </p:txBody>
      </p:sp>
      <p:sp>
        <p:nvSpPr>
          <p:cNvPr id="52227" name="Rectangle 2">
            <a:extLst>
              <a:ext uri="{FF2B5EF4-FFF2-40B4-BE49-F238E27FC236}">
                <a16:creationId xmlns:a16="http://schemas.microsoft.com/office/drawing/2014/main" id="{BB154FE9-9EB0-461B-94C6-8A9441F2C762}"/>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5D868BD9-C9DC-47AF-81D1-FB02D47ADE4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B901E13-CEB8-4B7C-B27A-0AA181608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DCBD689-BB33-4096-A7E3-AF9D1696905C}" type="slidenum">
              <a:rPr lang="zh-CN" altLang="en-US" smtClean="0"/>
              <a:pPr>
                <a:spcBef>
                  <a:spcPct val="0"/>
                </a:spcBef>
              </a:pPr>
              <a:t>32</a:t>
            </a:fld>
            <a:endParaRPr lang="en-US" altLang="zh-CN"/>
          </a:p>
        </p:txBody>
      </p:sp>
      <p:sp>
        <p:nvSpPr>
          <p:cNvPr id="57347" name="Rectangle 2">
            <a:extLst>
              <a:ext uri="{FF2B5EF4-FFF2-40B4-BE49-F238E27FC236}">
                <a16:creationId xmlns:a16="http://schemas.microsoft.com/office/drawing/2014/main" id="{882901D4-A7A4-46E0-8AD2-29172D2E26FB}"/>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8A7BF89-0A3D-4D23-A507-5800881687B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6043A80-0538-40BA-9F49-326F0F966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803D29D-D4E2-4C11-B455-35717D85138D}" type="slidenum">
              <a:rPr lang="zh-CN" altLang="en-US" smtClean="0"/>
              <a:pPr>
                <a:spcBef>
                  <a:spcPct val="0"/>
                </a:spcBef>
              </a:pPr>
              <a:t>33</a:t>
            </a:fld>
            <a:endParaRPr lang="en-US" altLang="zh-CN"/>
          </a:p>
        </p:txBody>
      </p:sp>
      <p:sp>
        <p:nvSpPr>
          <p:cNvPr id="59395" name="Rectangle 2">
            <a:extLst>
              <a:ext uri="{FF2B5EF4-FFF2-40B4-BE49-F238E27FC236}">
                <a16:creationId xmlns:a16="http://schemas.microsoft.com/office/drawing/2014/main" id="{F06349FA-966D-4ED4-9C8F-C7C778E2B36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B54E0AAF-CE46-4C5C-9CAB-5BF452078F5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599ADF79-41BE-4F1E-A281-0680C3CA52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6D1E5E1-629A-4098-97E8-15CBF3BCF80A}" type="slidenum">
              <a:rPr lang="zh-CN" altLang="en-US" smtClean="0"/>
              <a:pPr>
                <a:spcBef>
                  <a:spcPct val="0"/>
                </a:spcBef>
              </a:pPr>
              <a:t>34</a:t>
            </a:fld>
            <a:endParaRPr lang="en-US" altLang="zh-CN"/>
          </a:p>
        </p:txBody>
      </p:sp>
      <p:sp>
        <p:nvSpPr>
          <p:cNvPr id="61443" name="Rectangle 2">
            <a:extLst>
              <a:ext uri="{FF2B5EF4-FFF2-40B4-BE49-F238E27FC236}">
                <a16:creationId xmlns:a16="http://schemas.microsoft.com/office/drawing/2014/main" id="{FCB03CC1-C57B-48BB-8D47-1C360F22EE95}"/>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BC58542F-9877-4E01-8C46-FDE3A780669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0703E61-D7A2-4292-8108-B71BF909A9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5E0AFE-1C56-4B02-AB17-7F4910FA0001}" type="slidenum">
              <a:rPr lang="zh-CN" altLang="en-US" smtClean="0"/>
              <a:pPr>
                <a:spcBef>
                  <a:spcPct val="0"/>
                </a:spcBef>
              </a:pPr>
              <a:t>35</a:t>
            </a:fld>
            <a:endParaRPr lang="en-US" altLang="zh-CN"/>
          </a:p>
        </p:txBody>
      </p:sp>
      <p:sp>
        <p:nvSpPr>
          <p:cNvPr id="63491" name="Rectangle 2">
            <a:extLst>
              <a:ext uri="{FF2B5EF4-FFF2-40B4-BE49-F238E27FC236}">
                <a16:creationId xmlns:a16="http://schemas.microsoft.com/office/drawing/2014/main" id="{C7DD7B19-0CE6-4B97-9A9F-4A6A9068996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D3A28D7-F7A1-4FBE-B09B-65C3D41DE13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80D3693-5270-42F7-A67D-D694A51CA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366602-51FC-4240-9770-3A7BCF0DD9D6}" type="slidenum">
              <a:rPr lang="zh-CN" altLang="en-US" smtClean="0"/>
              <a:pPr>
                <a:spcBef>
                  <a:spcPct val="0"/>
                </a:spcBef>
              </a:pPr>
              <a:t>36</a:t>
            </a:fld>
            <a:endParaRPr lang="en-US" altLang="zh-CN"/>
          </a:p>
        </p:txBody>
      </p:sp>
      <p:sp>
        <p:nvSpPr>
          <p:cNvPr id="65539" name="Rectangle 2">
            <a:extLst>
              <a:ext uri="{FF2B5EF4-FFF2-40B4-BE49-F238E27FC236}">
                <a16:creationId xmlns:a16="http://schemas.microsoft.com/office/drawing/2014/main" id="{BB65D5AD-064B-4986-9C7E-8AC6432E9151}"/>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F8001201-60AE-4E45-B0CA-3E2FFB44F4B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E8E9AC1F-195D-42D1-A29A-CF8D569A3D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5916743-23E6-44BB-A8B2-F812A1DDEF33}" type="slidenum">
              <a:rPr lang="zh-CN" altLang="en-US" smtClean="0"/>
              <a:pPr>
                <a:spcBef>
                  <a:spcPct val="0"/>
                </a:spcBef>
              </a:pPr>
              <a:t>37</a:t>
            </a:fld>
            <a:endParaRPr lang="en-US" altLang="zh-CN"/>
          </a:p>
        </p:txBody>
      </p:sp>
      <p:sp>
        <p:nvSpPr>
          <p:cNvPr id="67587" name="Rectangle 2">
            <a:extLst>
              <a:ext uri="{FF2B5EF4-FFF2-40B4-BE49-F238E27FC236}">
                <a16:creationId xmlns:a16="http://schemas.microsoft.com/office/drawing/2014/main" id="{C2F0E751-D708-446F-B315-82F694E4D06B}"/>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16161CBF-F2C2-4913-B20A-79ED567196C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CE67020-CA9B-479B-B4E6-3F71687168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4272196-5356-4AE9-BE18-6E2A60870B6C}" type="slidenum">
              <a:rPr lang="zh-CN" altLang="en-US" smtClean="0"/>
              <a:pPr>
                <a:spcBef>
                  <a:spcPct val="0"/>
                </a:spcBef>
              </a:pPr>
              <a:t>38</a:t>
            </a:fld>
            <a:endParaRPr lang="en-US" altLang="zh-CN"/>
          </a:p>
        </p:txBody>
      </p:sp>
      <p:sp>
        <p:nvSpPr>
          <p:cNvPr id="69635" name="Rectangle 2">
            <a:extLst>
              <a:ext uri="{FF2B5EF4-FFF2-40B4-BE49-F238E27FC236}">
                <a16:creationId xmlns:a16="http://schemas.microsoft.com/office/drawing/2014/main" id="{0FEC3D75-60C7-4158-BB85-4F8108C178F7}"/>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2AAADD5-2B66-4CFB-BF0C-ABB7411C134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E348340-FCD6-432E-8DC9-8EC6892F9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E7BF8C1-086B-4A12-BC0F-8B1D4EDDC372}" type="slidenum">
              <a:rPr lang="zh-CN" altLang="en-US" smtClean="0"/>
              <a:pPr>
                <a:spcBef>
                  <a:spcPct val="0"/>
                </a:spcBef>
              </a:pPr>
              <a:t>39</a:t>
            </a:fld>
            <a:endParaRPr lang="en-US" altLang="zh-CN"/>
          </a:p>
        </p:txBody>
      </p:sp>
      <p:sp>
        <p:nvSpPr>
          <p:cNvPr id="71683" name="Rectangle 2">
            <a:extLst>
              <a:ext uri="{FF2B5EF4-FFF2-40B4-BE49-F238E27FC236}">
                <a16:creationId xmlns:a16="http://schemas.microsoft.com/office/drawing/2014/main" id="{8AA5D917-692C-4EBB-AFC3-7A8BADAAA9C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03D3F8AB-CDEC-42BC-9871-B9F7523C6DE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82C0D2A-6DB8-41EB-89DD-9B8B228658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6316CC-08F7-48D1-A192-1A5413CEAC68}" type="slidenum">
              <a:rPr lang="zh-CN" altLang="en-US" smtClean="0"/>
              <a:pPr>
                <a:spcBef>
                  <a:spcPct val="0"/>
                </a:spcBef>
              </a:pPr>
              <a:t>5</a:t>
            </a:fld>
            <a:endParaRPr lang="en-US" altLang="zh-CN"/>
          </a:p>
        </p:txBody>
      </p:sp>
      <p:sp>
        <p:nvSpPr>
          <p:cNvPr id="10243" name="Rectangle 2">
            <a:extLst>
              <a:ext uri="{FF2B5EF4-FFF2-40B4-BE49-F238E27FC236}">
                <a16:creationId xmlns:a16="http://schemas.microsoft.com/office/drawing/2014/main" id="{25A55C35-4A90-4F7C-A45C-34A1DD5F541A}"/>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CA1EB32-5607-49B1-BCA0-DCF7524A35A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1E0D75F-766C-4AD1-A418-F7F4215FCE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7EEB5B-5C08-486A-BEE9-CE9E247ACE42}" type="slidenum">
              <a:rPr lang="zh-CN" altLang="en-US" smtClean="0"/>
              <a:pPr>
                <a:spcBef>
                  <a:spcPct val="0"/>
                </a:spcBef>
              </a:pPr>
              <a:t>40</a:t>
            </a:fld>
            <a:endParaRPr lang="en-US" altLang="zh-CN"/>
          </a:p>
        </p:txBody>
      </p:sp>
      <p:sp>
        <p:nvSpPr>
          <p:cNvPr id="73731" name="Rectangle 2">
            <a:extLst>
              <a:ext uri="{FF2B5EF4-FFF2-40B4-BE49-F238E27FC236}">
                <a16:creationId xmlns:a16="http://schemas.microsoft.com/office/drawing/2014/main" id="{3E7AAAB9-C3DA-444C-8C47-FFF2574CF911}"/>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091F56DF-E070-4589-89AB-419411BE3DC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20B51DB-A7BB-401F-88A5-983BF55BD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CDEA63-D842-468D-AF55-2F6C783F6326}" type="slidenum">
              <a:rPr lang="zh-CN" altLang="en-US" smtClean="0"/>
              <a:pPr>
                <a:spcBef>
                  <a:spcPct val="0"/>
                </a:spcBef>
              </a:pPr>
              <a:t>41</a:t>
            </a:fld>
            <a:endParaRPr lang="en-US" altLang="zh-CN"/>
          </a:p>
        </p:txBody>
      </p:sp>
      <p:sp>
        <p:nvSpPr>
          <p:cNvPr id="75779" name="Rectangle 2">
            <a:extLst>
              <a:ext uri="{FF2B5EF4-FFF2-40B4-BE49-F238E27FC236}">
                <a16:creationId xmlns:a16="http://schemas.microsoft.com/office/drawing/2014/main" id="{B673AEB8-07F7-4D39-8EE2-7B0824326DE0}"/>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6E1EF75-1584-4437-984F-FAF75CFD49E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CF58824-5C6D-4994-A042-300CE98DE7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DB66765-E75A-446D-B36D-DD0E3D7D9EFA}" type="slidenum">
              <a:rPr lang="zh-CN" altLang="en-US" smtClean="0"/>
              <a:pPr>
                <a:spcBef>
                  <a:spcPct val="0"/>
                </a:spcBef>
              </a:pPr>
              <a:t>42</a:t>
            </a:fld>
            <a:endParaRPr lang="en-US" altLang="zh-CN"/>
          </a:p>
        </p:txBody>
      </p:sp>
      <p:sp>
        <p:nvSpPr>
          <p:cNvPr id="77827" name="Rectangle 2">
            <a:extLst>
              <a:ext uri="{FF2B5EF4-FFF2-40B4-BE49-F238E27FC236}">
                <a16:creationId xmlns:a16="http://schemas.microsoft.com/office/drawing/2014/main" id="{A86E1B14-1EF8-4F08-B278-4CFD5D350892}"/>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B9BD17E2-9208-4B52-9F15-242D4353C5E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D90C3EF0-500E-4293-B48B-F801F8C7C8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1476913-C869-4A31-A25B-AAA481DD2EAD}" type="slidenum">
              <a:rPr lang="zh-CN" altLang="en-US" smtClean="0"/>
              <a:pPr>
                <a:spcBef>
                  <a:spcPct val="0"/>
                </a:spcBef>
              </a:pPr>
              <a:t>43</a:t>
            </a:fld>
            <a:endParaRPr lang="en-US" altLang="zh-CN"/>
          </a:p>
        </p:txBody>
      </p:sp>
      <p:sp>
        <p:nvSpPr>
          <p:cNvPr id="79875" name="Rectangle 2">
            <a:extLst>
              <a:ext uri="{FF2B5EF4-FFF2-40B4-BE49-F238E27FC236}">
                <a16:creationId xmlns:a16="http://schemas.microsoft.com/office/drawing/2014/main" id="{A2C8CF05-F00F-4A9A-A3E7-B2FCB39C388F}"/>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33B8DCBD-3741-4246-85C5-274FA4EA002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9FA1606-61A1-4492-BD40-91D9FA107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A5F2494-9014-44A9-A3E4-6AFDAA068110}" type="slidenum">
              <a:rPr lang="zh-CN" altLang="en-US" smtClean="0"/>
              <a:pPr>
                <a:spcBef>
                  <a:spcPct val="0"/>
                </a:spcBef>
              </a:pPr>
              <a:t>44</a:t>
            </a:fld>
            <a:endParaRPr lang="en-US" altLang="zh-CN"/>
          </a:p>
        </p:txBody>
      </p:sp>
      <p:sp>
        <p:nvSpPr>
          <p:cNvPr id="81923" name="Rectangle 2">
            <a:extLst>
              <a:ext uri="{FF2B5EF4-FFF2-40B4-BE49-F238E27FC236}">
                <a16:creationId xmlns:a16="http://schemas.microsoft.com/office/drawing/2014/main" id="{830DCF33-3121-43AF-8D67-42685C976557}"/>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EB5938F1-E1F4-4D72-BD9D-F981349B24B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37871BE-43DA-4189-9329-F7295C63C8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63B3170-1268-4AAC-9118-17BB30263CF3}" type="slidenum">
              <a:rPr lang="zh-CN" altLang="en-US" smtClean="0"/>
              <a:pPr>
                <a:spcBef>
                  <a:spcPct val="0"/>
                </a:spcBef>
              </a:pPr>
              <a:t>45</a:t>
            </a:fld>
            <a:endParaRPr lang="en-US" altLang="zh-CN"/>
          </a:p>
        </p:txBody>
      </p:sp>
      <p:sp>
        <p:nvSpPr>
          <p:cNvPr id="83971" name="Rectangle 2">
            <a:extLst>
              <a:ext uri="{FF2B5EF4-FFF2-40B4-BE49-F238E27FC236}">
                <a16:creationId xmlns:a16="http://schemas.microsoft.com/office/drawing/2014/main" id="{A9D0593A-0091-4AA7-A67C-624F99068724}"/>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11DA642E-CBA0-4FD3-BD97-75344DCF6A3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7C50C00-D619-439A-A770-D15924DDF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1AB9645-2EFB-4EF2-ABD6-494BD5D10DB3}" type="slidenum">
              <a:rPr lang="zh-CN" altLang="en-US" smtClean="0"/>
              <a:pPr>
                <a:spcBef>
                  <a:spcPct val="0"/>
                </a:spcBef>
              </a:pPr>
              <a:t>46</a:t>
            </a:fld>
            <a:endParaRPr lang="en-US" altLang="zh-CN"/>
          </a:p>
        </p:txBody>
      </p:sp>
      <p:sp>
        <p:nvSpPr>
          <p:cNvPr id="86019" name="Rectangle 2">
            <a:extLst>
              <a:ext uri="{FF2B5EF4-FFF2-40B4-BE49-F238E27FC236}">
                <a16:creationId xmlns:a16="http://schemas.microsoft.com/office/drawing/2014/main" id="{67ECD419-7EF6-4A29-9701-293BD5554329}"/>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7AD894AF-7CE8-4663-AC13-A6D8A96D359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B60E99EE-E48A-4CE3-BE11-6B5AF0C36A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28F5D28-F3C6-4E2F-B426-9CCA047C392E}" type="slidenum">
              <a:rPr lang="zh-CN" altLang="en-US" smtClean="0"/>
              <a:pPr>
                <a:spcBef>
                  <a:spcPct val="0"/>
                </a:spcBef>
              </a:pPr>
              <a:t>47</a:t>
            </a:fld>
            <a:endParaRPr lang="en-US" altLang="zh-CN"/>
          </a:p>
        </p:txBody>
      </p:sp>
      <p:sp>
        <p:nvSpPr>
          <p:cNvPr id="88067" name="Rectangle 2">
            <a:extLst>
              <a:ext uri="{FF2B5EF4-FFF2-40B4-BE49-F238E27FC236}">
                <a16:creationId xmlns:a16="http://schemas.microsoft.com/office/drawing/2014/main" id="{E8DB1929-DCF1-49CA-B9CC-D6ECA60D9051}"/>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9CA478C5-4F0F-48D1-9DC1-4CCEF0FE637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3654B03-285C-42CC-B513-01024338A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E969C0-5BEC-4358-AFAE-3A9B35E909E9}" type="slidenum">
              <a:rPr lang="zh-CN" altLang="en-US" smtClean="0"/>
              <a:pPr>
                <a:spcBef>
                  <a:spcPct val="0"/>
                </a:spcBef>
              </a:pPr>
              <a:t>48</a:t>
            </a:fld>
            <a:endParaRPr lang="en-US" altLang="zh-CN"/>
          </a:p>
        </p:txBody>
      </p:sp>
      <p:sp>
        <p:nvSpPr>
          <p:cNvPr id="90115" name="Rectangle 2">
            <a:extLst>
              <a:ext uri="{FF2B5EF4-FFF2-40B4-BE49-F238E27FC236}">
                <a16:creationId xmlns:a16="http://schemas.microsoft.com/office/drawing/2014/main" id="{82086503-2A72-4A38-A77C-7A644680017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F47D5DC-6957-42CC-82FB-5D83F804C4C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B2597A4-6670-49DC-8AB9-62D2CBE152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41E913-1350-4717-AA76-390627DAA3C6}" type="slidenum">
              <a:rPr lang="zh-CN" altLang="en-US" smtClean="0"/>
              <a:pPr>
                <a:spcBef>
                  <a:spcPct val="0"/>
                </a:spcBef>
              </a:pPr>
              <a:t>49</a:t>
            </a:fld>
            <a:endParaRPr lang="en-US" altLang="zh-CN"/>
          </a:p>
        </p:txBody>
      </p:sp>
      <p:sp>
        <p:nvSpPr>
          <p:cNvPr id="92163" name="Rectangle 2">
            <a:extLst>
              <a:ext uri="{FF2B5EF4-FFF2-40B4-BE49-F238E27FC236}">
                <a16:creationId xmlns:a16="http://schemas.microsoft.com/office/drawing/2014/main" id="{D1956AD9-FEA9-421F-86B6-659BEF42EB24}"/>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542BCF0-832A-43E3-B3AC-5A7732B64D4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19AAE45-ACD8-43AF-A033-F0A1484B69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4EC83F-8ACB-46D4-AB33-E5525D8396BE}" type="slidenum">
              <a:rPr lang="zh-CN" altLang="en-US" smtClean="0"/>
              <a:pPr>
                <a:spcBef>
                  <a:spcPct val="0"/>
                </a:spcBef>
              </a:pPr>
              <a:t>6</a:t>
            </a:fld>
            <a:endParaRPr lang="en-US" altLang="zh-CN"/>
          </a:p>
        </p:txBody>
      </p:sp>
      <p:sp>
        <p:nvSpPr>
          <p:cNvPr id="12291" name="Rectangle 2">
            <a:extLst>
              <a:ext uri="{FF2B5EF4-FFF2-40B4-BE49-F238E27FC236}">
                <a16:creationId xmlns:a16="http://schemas.microsoft.com/office/drawing/2014/main" id="{8C150EA8-2772-4EEA-A245-0D57FABCF8CA}"/>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FA8EC5BF-44F7-42C6-8BC0-C8B5AAAB1C7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EF3C3F3-DD2F-4931-A2A1-B185464C25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9B6B73-7C34-471F-B72D-F836282655DB}" type="slidenum">
              <a:rPr lang="zh-CN" altLang="en-US" smtClean="0"/>
              <a:pPr>
                <a:spcBef>
                  <a:spcPct val="0"/>
                </a:spcBef>
              </a:pPr>
              <a:t>50</a:t>
            </a:fld>
            <a:endParaRPr lang="en-US" altLang="zh-CN"/>
          </a:p>
        </p:txBody>
      </p:sp>
      <p:sp>
        <p:nvSpPr>
          <p:cNvPr id="94211" name="Rectangle 2">
            <a:extLst>
              <a:ext uri="{FF2B5EF4-FFF2-40B4-BE49-F238E27FC236}">
                <a16:creationId xmlns:a16="http://schemas.microsoft.com/office/drawing/2014/main" id="{159171EF-3DCF-4278-99F6-96378DB03E08}"/>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B7113B3E-BAF8-4BBD-95D8-2153B192C58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48426CE2-07D8-43F9-BBEE-14B408EB2F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7895B-3714-4FC3-9C6D-C029D21E0A50}" type="slidenum">
              <a:rPr lang="zh-CN" altLang="en-US" smtClean="0"/>
              <a:pPr>
                <a:spcBef>
                  <a:spcPct val="0"/>
                </a:spcBef>
              </a:pPr>
              <a:t>51</a:t>
            </a:fld>
            <a:endParaRPr lang="en-US" altLang="zh-CN"/>
          </a:p>
        </p:txBody>
      </p:sp>
      <p:sp>
        <p:nvSpPr>
          <p:cNvPr id="96259" name="Rectangle 2">
            <a:extLst>
              <a:ext uri="{FF2B5EF4-FFF2-40B4-BE49-F238E27FC236}">
                <a16:creationId xmlns:a16="http://schemas.microsoft.com/office/drawing/2014/main" id="{5ACFEF01-0B31-4886-9BC2-23A00F784BF8}"/>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F44ED30D-A17E-48BF-9564-353AA978A70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F039CE1-CF3D-4A89-A1AA-38ACB99C6A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D06E8B-49A4-47D6-82C3-676A628445B5}" type="slidenum">
              <a:rPr lang="zh-CN" altLang="en-US" smtClean="0"/>
              <a:pPr>
                <a:spcBef>
                  <a:spcPct val="0"/>
                </a:spcBef>
              </a:pPr>
              <a:t>52</a:t>
            </a:fld>
            <a:endParaRPr lang="en-US" altLang="zh-CN"/>
          </a:p>
        </p:txBody>
      </p:sp>
      <p:sp>
        <p:nvSpPr>
          <p:cNvPr id="98307" name="Rectangle 2">
            <a:extLst>
              <a:ext uri="{FF2B5EF4-FFF2-40B4-BE49-F238E27FC236}">
                <a16:creationId xmlns:a16="http://schemas.microsoft.com/office/drawing/2014/main" id="{D38C010F-0F95-4868-B1AE-EFB0DB79EA46}"/>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4306C8A5-499D-4D33-8DBB-CF1B4827DCB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9E83250-A28E-4EF5-8CD9-06041DA2B1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50E554-FCCA-4B0A-9CCA-CBDFED18F660}" type="slidenum">
              <a:rPr lang="zh-CN" altLang="en-US" smtClean="0"/>
              <a:pPr>
                <a:spcBef>
                  <a:spcPct val="0"/>
                </a:spcBef>
              </a:pPr>
              <a:t>56</a:t>
            </a:fld>
            <a:endParaRPr lang="en-US" altLang="zh-CN"/>
          </a:p>
        </p:txBody>
      </p:sp>
      <p:sp>
        <p:nvSpPr>
          <p:cNvPr id="103427" name="Rectangle 2">
            <a:extLst>
              <a:ext uri="{FF2B5EF4-FFF2-40B4-BE49-F238E27FC236}">
                <a16:creationId xmlns:a16="http://schemas.microsoft.com/office/drawing/2014/main" id="{D66A2AAF-1D26-4AC4-A083-591D268C2F5D}"/>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DF653504-967E-417E-83E6-D5CEB2616FC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A5DE10B-CE48-49A9-BED7-8FBAAFE547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182E825-6774-4C7B-A697-89851BE31128}" type="slidenum">
              <a:rPr lang="zh-CN" altLang="en-US" smtClean="0"/>
              <a:pPr>
                <a:spcBef>
                  <a:spcPct val="0"/>
                </a:spcBef>
              </a:pPr>
              <a:t>57</a:t>
            </a:fld>
            <a:endParaRPr lang="en-US" altLang="zh-CN"/>
          </a:p>
        </p:txBody>
      </p:sp>
      <p:sp>
        <p:nvSpPr>
          <p:cNvPr id="105475" name="Rectangle 2">
            <a:extLst>
              <a:ext uri="{FF2B5EF4-FFF2-40B4-BE49-F238E27FC236}">
                <a16:creationId xmlns:a16="http://schemas.microsoft.com/office/drawing/2014/main" id="{3A919F30-2640-4C02-B96A-C1A96B3C65E2}"/>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6EAD960A-58C3-4E6D-BB82-C482244D841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D69EE27-BBE0-4EA8-8F61-7D9607D145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6B8317F-58FF-43DC-96ED-EA535F662AE6}" type="slidenum">
              <a:rPr lang="zh-CN" altLang="en-US" smtClean="0"/>
              <a:pPr>
                <a:spcBef>
                  <a:spcPct val="0"/>
                </a:spcBef>
              </a:pPr>
              <a:t>58</a:t>
            </a:fld>
            <a:endParaRPr lang="en-US" altLang="zh-CN"/>
          </a:p>
        </p:txBody>
      </p:sp>
      <p:sp>
        <p:nvSpPr>
          <p:cNvPr id="107523" name="Rectangle 2">
            <a:extLst>
              <a:ext uri="{FF2B5EF4-FFF2-40B4-BE49-F238E27FC236}">
                <a16:creationId xmlns:a16="http://schemas.microsoft.com/office/drawing/2014/main" id="{0240B9CF-B938-4000-83A8-B87A7EA4C8AE}"/>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7029A900-1B93-4E8D-AB7E-C0CB731E89C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49C3F09-A692-4895-BFC8-E3952BC8D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A26500E-47BC-4C43-A039-0FF61307F14D}" type="slidenum">
              <a:rPr lang="zh-CN" altLang="en-US" smtClean="0"/>
              <a:pPr>
                <a:spcBef>
                  <a:spcPct val="0"/>
                </a:spcBef>
              </a:pPr>
              <a:t>7</a:t>
            </a:fld>
            <a:endParaRPr lang="en-US" altLang="zh-CN"/>
          </a:p>
        </p:txBody>
      </p:sp>
      <p:sp>
        <p:nvSpPr>
          <p:cNvPr id="14339" name="Rectangle 2">
            <a:extLst>
              <a:ext uri="{FF2B5EF4-FFF2-40B4-BE49-F238E27FC236}">
                <a16:creationId xmlns:a16="http://schemas.microsoft.com/office/drawing/2014/main" id="{02A1811F-6501-4356-BFFC-36C008567DAD}"/>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3E88D05-85C7-478C-8E4D-0D682874EDC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68E65C7-3714-48A8-B2E5-C682A01048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12DD4B-6B5C-4B4B-A14B-B9CD257C5B33}" type="slidenum">
              <a:rPr lang="zh-CN" altLang="en-US" smtClean="0"/>
              <a:pPr>
                <a:spcBef>
                  <a:spcPct val="0"/>
                </a:spcBef>
              </a:pPr>
              <a:t>9</a:t>
            </a:fld>
            <a:endParaRPr lang="en-US" altLang="zh-CN"/>
          </a:p>
        </p:txBody>
      </p:sp>
      <p:sp>
        <p:nvSpPr>
          <p:cNvPr id="17411" name="Rectangle 2">
            <a:extLst>
              <a:ext uri="{FF2B5EF4-FFF2-40B4-BE49-F238E27FC236}">
                <a16:creationId xmlns:a16="http://schemas.microsoft.com/office/drawing/2014/main" id="{3D49BC5A-D7D7-465D-948C-713629EB170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7CD04D90-75AD-4214-943F-CEDAA33E9F8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CDC5CB4-E515-42A0-96D1-FB5A4C506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5CCD82-86C8-4034-844A-B745D05C5299}" type="slidenum">
              <a:rPr lang="zh-CN" altLang="en-US" smtClean="0"/>
              <a:pPr>
                <a:spcBef>
                  <a:spcPct val="0"/>
                </a:spcBef>
              </a:pPr>
              <a:t>10</a:t>
            </a:fld>
            <a:endParaRPr lang="en-US" altLang="zh-CN"/>
          </a:p>
        </p:txBody>
      </p:sp>
      <p:sp>
        <p:nvSpPr>
          <p:cNvPr id="19459" name="Rectangle 2">
            <a:extLst>
              <a:ext uri="{FF2B5EF4-FFF2-40B4-BE49-F238E27FC236}">
                <a16:creationId xmlns:a16="http://schemas.microsoft.com/office/drawing/2014/main" id="{A9675AFA-A740-4152-9ED6-4A84E60F98D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2C8759C-9534-487E-8E05-781F21861DA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EA8B0BC-6867-49E0-B728-68E99BAF9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553A394-11D4-4340-B113-A350197F67F7}" type="slidenum">
              <a:rPr lang="zh-CN" altLang="en-US" smtClean="0"/>
              <a:pPr>
                <a:spcBef>
                  <a:spcPct val="0"/>
                </a:spcBef>
              </a:pPr>
              <a:t>11</a:t>
            </a:fld>
            <a:endParaRPr lang="en-US" altLang="zh-CN"/>
          </a:p>
        </p:txBody>
      </p:sp>
      <p:sp>
        <p:nvSpPr>
          <p:cNvPr id="21507" name="Rectangle 2">
            <a:extLst>
              <a:ext uri="{FF2B5EF4-FFF2-40B4-BE49-F238E27FC236}">
                <a16:creationId xmlns:a16="http://schemas.microsoft.com/office/drawing/2014/main" id="{6218A851-3F2D-43BE-ACDF-8EE144AE094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2FF3D94-7E50-481C-AAB5-E5368A1C0D6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89092E6-CC49-45CC-9A61-1AD04D821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6B3EF8D-64DC-4283-949B-16D9E369000A}" type="slidenum">
              <a:rPr lang="zh-CN" altLang="en-US" smtClean="0"/>
              <a:pPr>
                <a:spcBef>
                  <a:spcPct val="0"/>
                </a:spcBef>
              </a:pPr>
              <a:t>12</a:t>
            </a:fld>
            <a:endParaRPr lang="en-US" altLang="zh-CN"/>
          </a:p>
        </p:txBody>
      </p:sp>
      <p:sp>
        <p:nvSpPr>
          <p:cNvPr id="23555" name="Rectangle 2">
            <a:extLst>
              <a:ext uri="{FF2B5EF4-FFF2-40B4-BE49-F238E27FC236}">
                <a16:creationId xmlns:a16="http://schemas.microsoft.com/office/drawing/2014/main" id="{701F0AE3-3D58-4560-A8E9-818E338ECAB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FB2C40D-77EC-4589-BA6C-F1B0747290D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178567A4-37C8-4637-8E0D-A4963CFE9C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12D8A7-EA3A-4667-883A-921DE159A0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A0191EA-1EDC-4559-BB06-B22599CD65BF}"/>
              </a:ext>
            </a:extLst>
          </p:cNvPr>
          <p:cNvSpPr>
            <a:spLocks noGrp="1" noChangeArrowheads="1"/>
          </p:cNvSpPr>
          <p:nvPr>
            <p:ph type="sldNum" sz="quarter" idx="12"/>
          </p:nvPr>
        </p:nvSpPr>
        <p:spPr>
          <a:ln/>
        </p:spPr>
        <p:txBody>
          <a:bodyPr/>
          <a:lstStyle>
            <a:lvl1pPr>
              <a:defRPr/>
            </a:lvl1pPr>
          </a:lstStyle>
          <a:p>
            <a:pPr>
              <a:defRPr/>
            </a:pPr>
            <a:fld id="{FC639631-9738-4736-83AA-079DDA9BCBBF}" type="slidenum">
              <a:rPr lang="zh-CN" altLang="en-US"/>
              <a:pPr>
                <a:defRPr/>
              </a:pPr>
              <a:t>‹#›</a:t>
            </a:fld>
            <a:endParaRPr lang="en-US" altLang="zh-CN"/>
          </a:p>
        </p:txBody>
      </p:sp>
    </p:spTree>
    <p:extLst>
      <p:ext uri="{BB962C8B-B14F-4D97-AF65-F5344CB8AC3E}">
        <p14:creationId xmlns:p14="http://schemas.microsoft.com/office/powerpoint/2010/main" val="10852683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5CFE1A9-7F5D-4295-8418-ABCF4A756B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FDB1562-8390-4E6D-8854-CAB2A1F984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929A131-F51D-43A5-9634-B2B8FC4BD658}"/>
              </a:ext>
            </a:extLst>
          </p:cNvPr>
          <p:cNvSpPr>
            <a:spLocks noGrp="1" noChangeArrowheads="1"/>
          </p:cNvSpPr>
          <p:nvPr>
            <p:ph type="sldNum" sz="quarter" idx="12"/>
          </p:nvPr>
        </p:nvSpPr>
        <p:spPr>
          <a:ln/>
        </p:spPr>
        <p:txBody>
          <a:bodyPr/>
          <a:lstStyle>
            <a:lvl1pPr>
              <a:defRPr/>
            </a:lvl1pPr>
          </a:lstStyle>
          <a:p>
            <a:pPr>
              <a:defRPr/>
            </a:pPr>
            <a:fld id="{CE72F55E-5EE9-4EA1-BDD0-8C490DD04986}" type="slidenum">
              <a:rPr lang="zh-CN" altLang="en-US"/>
              <a:pPr>
                <a:defRPr/>
              </a:pPr>
              <a:t>‹#›</a:t>
            </a:fld>
            <a:endParaRPr lang="en-US" altLang="zh-CN"/>
          </a:p>
        </p:txBody>
      </p:sp>
    </p:spTree>
    <p:extLst>
      <p:ext uri="{BB962C8B-B14F-4D97-AF65-F5344CB8AC3E}">
        <p14:creationId xmlns:p14="http://schemas.microsoft.com/office/powerpoint/2010/main" val="3570809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88750E4-FCEA-4ECD-971C-B0047B7953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32C7221-7BEC-430F-92C7-0FCA27E649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7874255-F10E-4F37-ACE1-29E293C603CD}"/>
              </a:ext>
            </a:extLst>
          </p:cNvPr>
          <p:cNvSpPr>
            <a:spLocks noGrp="1" noChangeArrowheads="1"/>
          </p:cNvSpPr>
          <p:nvPr>
            <p:ph type="sldNum" sz="quarter" idx="12"/>
          </p:nvPr>
        </p:nvSpPr>
        <p:spPr>
          <a:ln/>
        </p:spPr>
        <p:txBody>
          <a:bodyPr/>
          <a:lstStyle>
            <a:lvl1pPr>
              <a:defRPr/>
            </a:lvl1pPr>
          </a:lstStyle>
          <a:p>
            <a:pPr>
              <a:defRPr/>
            </a:pPr>
            <a:fld id="{3B79CF4A-0DF8-499C-828A-2116922C1F3C}" type="slidenum">
              <a:rPr lang="zh-CN" altLang="en-US"/>
              <a:pPr>
                <a:defRPr/>
              </a:pPr>
              <a:t>‹#›</a:t>
            </a:fld>
            <a:endParaRPr lang="en-US" altLang="zh-CN"/>
          </a:p>
        </p:txBody>
      </p:sp>
    </p:spTree>
    <p:extLst>
      <p:ext uri="{BB962C8B-B14F-4D97-AF65-F5344CB8AC3E}">
        <p14:creationId xmlns:p14="http://schemas.microsoft.com/office/powerpoint/2010/main" val="33507600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AE06825-FF8F-43B8-B668-6150811BB4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5067CC9-9B9D-4522-B615-02B909CED7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0E57F70-6AE2-42E9-9ED8-876551D690EB}"/>
              </a:ext>
            </a:extLst>
          </p:cNvPr>
          <p:cNvSpPr>
            <a:spLocks noGrp="1" noChangeArrowheads="1"/>
          </p:cNvSpPr>
          <p:nvPr>
            <p:ph type="sldNum" sz="quarter" idx="12"/>
          </p:nvPr>
        </p:nvSpPr>
        <p:spPr>
          <a:ln/>
        </p:spPr>
        <p:txBody>
          <a:bodyPr/>
          <a:lstStyle>
            <a:lvl1pPr>
              <a:defRPr/>
            </a:lvl1pPr>
          </a:lstStyle>
          <a:p>
            <a:pPr>
              <a:defRPr/>
            </a:pPr>
            <a:fld id="{D58FD83A-E6F6-4A48-B97A-38769676AFAD}" type="slidenum">
              <a:rPr lang="zh-CN" altLang="en-US"/>
              <a:pPr>
                <a:defRPr/>
              </a:pPr>
              <a:t>‹#›</a:t>
            </a:fld>
            <a:endParaRPr lang="en-US" altLang="zh-CN"/>
          </a:p>
        </p:txBody>
      </p:sp>
    </p:spTree>
    <p:extLst>
      <p:ext uri="{BB962C8B-B14F-4D97-AF65-F5344CB8AC3E}">
        <p14:creationId xmlns:p14="http://schemas.microsoft.com/office/powerpoint/2010/main" val="330658105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961F66C7-7886-461D-89CC-0056E72B35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C8A84F99-DDF5-4D72-85DF-8ABAEA39D5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F4172FFB-B930-4E80-A9D1-FC9A63A729EB}"/>
              </a:ext>
            </a:extLst>
          </p:cNvPr>
          <p:cNvSpPr>
            <a:spLocks noGrp="1" noChangeArrowheads="1"/>
          </p:cNvSpPr>
          <p:nvPr>
            <p:ph type="sldNum" sz="quarter" idx="12"/>
          </p:nvPr>
        </p:nvSpPr>
        <p:spPr>
          <a:ln/>
        </p:spPr>
        <p:txBody>
          <a:bodyPr/>
          <a:lstStyle>
            <a:lvl1pPr>
              <a:defRPr/>
            </a:lvl1pPr>
          </a:lstStyle>
          <a:p>
            <a:pPr>
              <a:defRPr/>
            </a:pPr>
            <a:fld id="{3AD2A0FE-B78D-499D-A1BD-EAE1DC5EFD8C}" type="slidenum">
              <a:rPr lang="zh-CN" altLang="en-US"/>
              <a:pPr>
                <a:defRPr/>
              </a:pPr>
              <a:t>‹#›</a:t>
            </a:fld>
            <a:endParaRPr lang="en-US" altLang="zh-CN"/>
          </a:p>
        </p:txBody>
      </p:sp>
    </p:spTree>
    <p:extLst>
      <p:ext uri="{BB962C8B-B14F-4D97-AF65-F5344CB8AC3E}">
        <p14:creationId xmlns:p14="http://schemas.microsoft.com/office/powerpoint/2010/main" val="40494820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0267FBF-12DC-4681-B3FC-6B3806D5C0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28219B7-0443-413D-9D7E-0AB4BCF2EB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93FA1E7-4E82-41AD-ADCE-FFF1237CE911}"/>
              </a:ext>
            </a:extLst>
          </p:cNvPr>
          <p:cNvSpPr>
            <a:spLocks noGrp="1" noChangeArrowheads="1"/>
          </p:cNvSpPr>
          <p:nvPr>
            <p:ph type="sldNum" sz="quarter" idx="12"/>
          </p:nvPr>
        </p:nvSpPr>
        <p:spPr>
          <a:ln/>
        </p:spPr>
        <p:txBody>
          <a:bodyPr/>
          <a:lstStyle>
            <a:lvl1pPr>
              <a:defRPr/>
            </a:lvl1pPr>
          </a:lstStyle>
          <a:p>
            <a:pPr>
              <a:defRPr/>
            </a:pPr>
            <a:fld id="{974867DF-EA22-41A2-9975-03494F277405}" type="slidenum">
              <a:rPr lang="zh-CN" altLang="en-US"/>
              <a:pPr>
                <a:defRPr/>
              </a:pPr>
              <a:t>‹#›</a:t>
            </a:fld>
            <a:endParaRPr lang="en-US" altLang="zh-CN"/>
          </a:p>
        </p:txBody>
      </p:sp>
    </p:spTree>
    <p:extLst>
      <p:ext uri="{BB962C8B-B14F-4D97-AF65-F5344CB8AC3E}">
        <p14:creationId xmlns:p14="http://schemas.microsoft.com/office/powerpoint/2010/main" val="21766347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CF0E965-35EF-4012-8761-3368EA3ACE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D858A3-E4AE-4337-8B7D-004ADF1111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62FF778-B56F-4672-98D2-32264891FD94}"/>
              </a:ext>
            </a:extLst>
          </p:cNvPr>
          <p:cNvSpPr>
            <a:spLocks noGrp="1" noChangeArrowheads="1"/>
          </p:cNvSpPr>
          <p:nvPr>
            <p:ph type="sldNum" sz="quarter" idx="12"/>
          </p:nvPr>
        </p:nvSpPr>
        <p:spPr>
          <a:ln/>
        </p:spPr>
        <p:txBody>
          <a:bodyPr/>
          <a:lstStyle>
            <a:lvl1pPr>
              <a:defRPr/>
            </a:lvl1pPr>
          </a:lstStyle>
          <a:p>
            <a:pPr>
              <a:defRPr/>
            </a:pPr>
            <a:fld id="{5B992776-5625-4CE8-95BC-DCE0BF00569A}" type="slidenum">
              <a:rPr lang="zh-CN" altLang="en-US"/>
              <a:pPr>
                <a:defRPr/>
              </a:pPr>
              <a:t>‹#›</a:t>
            </a:fld>
            <a:endParaRPr lang="en-US" altLang="zh-CN"/>
          </a:p>
        </p:txBody>
      </p:sp>
    </p:spTree>
    <p:extLst>
      <p:ext uri="{BB962C8B-B14F-4D97-AF65-F5344CB8AC3E}">
        <p14:creationId xmlns:p14="http://schemas.microsoft.com/office/powerpoint/2010/main" val="34119676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3DDE922-6B6B-47EC-9557-3722103315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F9359B6-8A1B-4204-B607-E9DD8339B6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E921ABE-74E5-467B-BCCD-19D1AFF5E9CA}"/>
              </a:ext>
            </a:extLst>
          </p:cNvPr>
          <p:cNvSpPr>
            <a:spLocks noGrp="1" noChangeArrowheads="1"/>
          </p:cNvSpPr>
          <p:nvPr>
            <p:ph type="sldNum" sz="quarter" idx="12"/>
          </p:nvPr>
        </p:nvSpPr>
        <p:spPr>
          <a:ln/>
        </p:spPr>
        <p:txBody>
          <a:bodyPr/>
          <a:lstStyle>
            <a:lvl1pPr>
              <a:defRPr/>
            </a:lvl1pPr>
          </a:lstStyle>
          <a:p>
            <a:pPr>
              <a:defRPr/>
            </a:pPr>
            <a:fld id="{3A0D8785-0CC3-4034-ACFC-300F65DFEB18}" type="slidenum">
              <a:rPr lang="zh-CN" altLang="en-US"/>
              <a:pPr>
                <a:defRPr/>
              </a:pPr>
              <a:t>‹#›</a:t>
            </a:fld>
            <a:endParaRPr lang="en-US" altLang="zh-CN"/>
          </a:p>
        </p:txBody>
      </p:sp>
    </p:spTree>
    <p:extLst>
      <p:ext uri="{BB962C8B-B14F-4D97-AF65-F5344CB8AC3E}">
        <p14:creationId xmlns:p14="http://schemas.microsoft.com/office/powerpoint/2010/main" val="25427239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8FCB218-97A5-4F5D-9DDD-B45A607179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4DD159A-D101-4A7E-83CE-42470260DC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0F57E4B-5EE8-4204-9C9B-88265B3F12E2}"/>
              </a:ext>
            </a:extLst>
          </p:cNvPr>
          <p:cNvSpPr>
            <a:spLocks noGrp="1" noChangeArrowheads="1"/>
          </p:cNvSpPr>
          <p:nvPr>
            <p:ph type="sldNum" sz="quarter" idx="12"/>
          </p:nvPr>
        </p:nvSpPr>
        <p:spPr>
          <a:ln/>
        </p:spPr>
        <p:txBody>
          <a:bodyPr/>
          <a:lstStyle>
            <a:lvl1pPr>
              <a:defRPr/>
            </a:lvl1pPr>
          </a:lstStyle>
          <a:p>
            <a:pPr>
              <a:defRPr/>
            </a:pPr>
            <a:fld id="{13E551C1-47B2-4FC3-896D-9510E878F7D4}" type="slidenum">
              <a:rPr lang="zh-CN" altLang="en-US"/>
              <a:pPr>
                <a:defRPr/>
              </a:pPr>
              <a:t>‹#›</a:t>
            </a:fld>
            <a:endParaRPr lang="en-US" altLang="zh-CN"/>
          </a:p>
        </p:txBody>
      </p:sp>
    </p:spTree>
    <p:extLst>
      <p:ext uri="{BB962C8B-B14F-4D97-AF65-F5344CB8AC3E}">
        <p14:creationId xmlns:p14="http://schemas.microsoft.com/office/powerpoint/2010/main" val="41818839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4367E8D-DEAF-4716-A0FE-B4A53FC320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975E3004-4FD6-4DD7-9DB7-B111E937B5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BF640BF-296D-4571-91C8-C4937C3A84EB}"/>
              </a:ext>
            </a:extLst>
          </p:cNvPr>
          <p:cNvSpPr>
            <a:spLocks noGrp="1" noChangeArrowheads="1"/>
          </p:cNvSpPr>
          <p:nvPr>
            <p:ph type="sldNum" sz="quarter" idx="12"/>
          </p:nvPr>
        </p:nvSpPr>
        <p:spPr>
          <a:ln/>
        </p:spPr>
        <p:txBody>
          <a:bodyPr/>
          <a:lstStyle>
            <a:lvl1pPr>
              <a:defRPr/>
            </a:lvl1pPr>
          </a:lstStyle>
          <a:p>
            <a:pPr>
              <a:defRPr/>
            </a:pPr>
            <a:fld id="{355145BE-0F37-4493-B677-95FBFC6184F4}" type="slidenum">
              <a:rPr lang="zh-CN" altLang="en-US"/>
              <a:pPr>
                <a:defRPr/>
              </a:pPr>
              <a:t>‹#›</a:t>
            </a:fld>
            <a:endParaRPr lang="en-US" altLang="zh-CN"/>
          </a:p>
        </p:txBody>
      </p:sp>
    </p:spTree>
    <p:extLst>
      <p:ext uri="{BB962C8B-B14F-4D97-AF65-F5344CB8AC3E}">
        <p14:creationId xmlns:p14="http://schemas.microsoft.com/office/powerpoint/2010/main" val="3667709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E10C3FC-58E5-4FC6-9EDA-FC01C3B4D5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0DCA556-FC10-43C6-9CD8-33FAFB41B2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F31ABBC-E35A-4B32-A8B6-B586D3C6AC34}"/>
              </a:ext>
            </a:extLst>
          </p:cNvPr>
          <p:cNvSpPr>
            <a:spLocks noGrp="1" noChangeArrowheads="1"/>
          </p:cNvSpPr>
          <p:nvPr>
            <p:ph type="sldNum" sz="quarter" idx="12"/>
          </p:nvPr>
        </p:nvSpPr>
        <p:spPr>
          <a:ln/>
        </p:spPr>
        <p:txBody>
          <a:bodyPr/>
          <a:lstStyle>
            <a:lvl1pPr>
              <a:defRPr/>
            </a:lvl1pPr>
          </a:lstStyle>
          <a:p>
            <a:pPr>
              <a:defRPr/>
            </a:pPr>
            <a:fld id="{8F4D9EED-C09E-4905-9BC2-18DEED47A665}" type="slidenum">
              <a:rPr lang="zh-CN" altLang="en-US"/>
              <a:pPr>
                <a:defRPr/>
              </a:pPr>
              <a:t>‹#›</a:t>
            </a:fld>
            <a:endParaRPr lang="en-US" altLang="zh-CN"/>
          </a:p>
        </p:txBody>
      </p:sp>
    </p:spTree>
    <p:extLst>
      <p:ext uri="{BB962C8B-B14F-4D97-AF65-F5344CB8AC3E}">
        <p14:creationId xmlns:p14="http://schemas.microsoft.com/office/powerpoint/2010/main" val="2548691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2ECE218-1DCF-4294-AFF8-34E764FE28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44B6671-D8CD-4120-AA8B-C8DFC4AC0E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37C9B33-1B9F-468D-B0E0-B21052F08D17}"/>
              </a:ext>
            </a:extLst>
          </p:cNvPr>
          <p:cNvSpPr>
            <a:spLocks noGrp="1" noChangeArrowheads="1"/>
          </p:cNvSpPr>
          <p:nvPr>
            <p:ph type="sldNum" sz="quarter" idx="12"/>
          </p:nvPr>
        </p:nvSpPr>
        <p:spPr>
          <a:ln/>
        </p:spPr>
        <p:txBody>
          <a:bodyPr/>
          <a:lstStyle>
            <a:lvl1pPr>
              <a:defRPr/>
            </a:lvl1pPr>
          </a:lstStyle>
          <a:p>
            <a:pPr>
              <a:defRPr/>
            </a:pPr>
            <a:fld id="{6EF5E383-8B44-424B-A572-A18C610FE9F4}" type="slidenum">
              <a:rPr lang="zh-CN" altLang="en-US"/>
              <a:pPr>
                <a:defRPr/>
              </a:pPr>
              <a:t>‹#›</a:t>
            </a:fld>
            <a:endParaRPr lang="en-US" altLang="zh-CN"/>
          </a:p>
        </p:txBody>
      </p:sp>
    </p:spTree>
    <p:extLst>
      <p:ext uri="{BB962C8B-B14F-4D97-AF65-F5344CB8AC3E}">
        <p14:creationId xmlns:p14="http://schemas.microsoft.com/office/powerpoint/2010/main" val="8589053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59249D4-F897-41DB-A896-1D09478E58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8F5ACD5-38DA-40BE-A2FF-3130F27EE8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B17B8F1-59CC-4201-B35A-17C4EA0A8DA3}"/>
              </a:ext>
            </a:extLst>
          </p:cNvPr>
          <p:cNvSpPr>
            <a:spLocks noGrp="1" noChangeArrowheads="1"/>
          </p:cNvSpPr>
          <p:nvPr>
            <p:ph type="sldNum" sz="quarter" idx="12"/>
          </p:nvPr>
        </p:nvSpPr>
        <p:spPr>
          <a:ln/>
        </p:spPr>
        <p:txBody>
          <a:bodyPr/>
          <a:lstStyle>
            <a:lvl1pPr>
              <a:defRPr/>
            </a:lvl1pPr>
          </a:lstStyle>
          <a:p>
            <a:pPr>
              <a:defRPr/>
            </a:pPr>
            <a:fld id="{0E5EAA5C-C8AF-4C1C-831B-569A1F535872}" type="slidenum">
              <a:rPr lang="zh-CN" altLang="en-US"/>
              <a:pPr>
                <a:defRPr/>
              </a:pPr>
              <a:t>‹#›</a:t>
            </a:fld>
            <a:endParaRPr lang="en-US" altLang="zh-CN"/>
          </a:p>
        </p:txBody>
      </p:sp>
    </p:spTree>
    <p:extLst>
      <p:ext uri="{BB962C8B-B14F-4D97-AF65-F5344CB8AC3E}">
        <p14:creationId xmlns:p14="http://schemas.microsoft.com/office/powerpoint/2010/main" val="4152451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F3E918D-D718-40B8-9124-4E629AB4CC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4344D54-9194-4D49-BF70-9E38800729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72A0E77-D280-4740-A862-4E089AEB38AD}"/>
              </a:ext>
            </a:extLst>
          </p:cNvPr>
          <p:cNvSpPr>
            <a:spLocks noGrp="1" noChangeArrowheads="1"/>
          </p:cNvSpPr>
          <p:nvPr>
            <p:ph type="sldNum" sz="quarter" idx="12"/>
          </p:nvPr>
        </p:nvSpPr>
        <p:spPr>
          <a:ln/>
        </p:spPr>
        <p:txBody>
          <a:bodyPr/>
          <a:lstStyle>
            <a:lvl1pPr>
              <a:defRPr/>
            </a:lvl1pPr>
          </a:lstStyle>
          <a:p>
            <a:pPr>
              <a:defRPr/>
            </a:pPr>
            <a:fld id="{441E60AF-7850-42E9-8105-1B190501D3B0}" type="slidenum">
              <a:rPr lang="zh-CN" altLang="en-US"/>
              <a:pPr>
                <a:defRPr/>
              </a:pPr>
              <a:t>‹#›</a:t>
            </a:fld>
            <a:endParaRPr lang="en-US" altLang="zh-CN"/>
          </a:p>
        </p:txBody>
      </p:sp>
    </p:spTree>
    <p:extLst>
      <p:ext uri="{BB962C8B-B14F-4D97-AF65-F5344CB8AC3E}">
        <p14:creationId xmlns:p14="http://schemas.microsoft.com/office/powerpoint/2010/main" val="42027166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00DAB0-F23F-486A-ADDF-AD8661B2114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FD49418-ACC9-468A-8D90-69F5BF5A285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8612" name="Rectangle 4">
            <a:extLst>
              <a:ext uri="{FF2B5EF4-FFF2-40B4-BE49-F238E27FC236}">
                <a16:creationId xmlns:a16="http://schemas.microsoft.com/office/drawing/2014/main" id="{7A3B462A-F9AC-4962-AF68-2A4E6CFE966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68613" name="Rectangle 5">
            <a:extLst>
              <a:ext uri="{FF2B5EF4-FFF2-40B4-BE49-F238E27FC236}">
                <a16:creationId xmlns:a16="http://schemas.microsoft.com/office/drawing/2014/main" id="{60E238B4-D014-43F8-A8E7-2228515A05D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68614" name="Rectangle 6">
            <a:extLst>
              <a:ext uri="{FF2B5EF4-FFF2-40B4-BE49-F238E27FC236}">
                <a16:creationId xmlns:a16="http://schemas.microsoft.com/office/drawing/2014/main" id="{F0E5DFD4-811B-47FD-947F-A9E8A72CCBB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D8FEFA8-BF16-444F-8335-F1498B641DA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wmf"/><Relationship Id="rId11" Type="http://schemas.openxmlformats.org/officeDocument/2006/relationships/image" Target="../media/image25.emf"/><Relationship Id="rId5" Type="http://schemas.openxmlformats.org/officeDocument/2006/relationships/oleObject" Target="../embeddings/oleObject6.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oleObject" Target="../embeddings/oleObject11.bin"/><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38.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png"/><Relationship Id="rId4" Type="http://schemas.openxmlformats.org/officeDocument/2006/relationships/image" Target="../media/image3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0.png"/><Relationship Id="rId4" Type="http://schemas.openxmlformats.org/officeDocument/2006/relationships/image" Target="../media/image42.wmf"/></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8.bin"/><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wmf"/></Relationships>
</file>

<file path=ppt/slides/_rels/slide33.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20.bin"/><Relationship Id="rId7" Type="http://schemas.openxmlformats.org/officeDocument/2006/relationships/image" Target="../media/image50.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21.bin"/><Relationship Id="rId10" Type="http://schemas.openxmlformats.org/officeDocument/2006/relationships/image" Target="../media/image53.emf"/><Relationship Id="rId4" Type="http://schemas.openxmlformats.org/officeDocument/2006/relationships/image" Target="../media/image48.wmf"/><Relationship Id="rId9" Type="http://schemas.openxmlformats.org/officeDocument/2006/relationships/image" Target="../media/image52.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58.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9.wmf"/><Relationship Id="rId11" Type="http://schemas.openxmlformats.org/officeDocument/2006/relationships/image" Target="../media/image57.emf"/><Relationship Id="rId5" Type="http://schemas.openxmlformats.org/officeDocument/2006/relationships/oleObject" Target="../embeddings/oleObject23.bin"/><Relationship Id="rId10" Type="http://schemas.openxmlformats.org/officeDocument/2006/relationships/image" Target="../media/image56.png"/><Relationship Id="rId4" Type="http://schemas.openxmlformats.org/officeDocument/2006/relationships/image" Target="../media/image54.wmf"/><Relationship Id="rId9" Type="http://schemas.openxmlformats.org/officeDocument/2006/relationships/image" Target="../media/image55.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62.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3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emf"/></Relationships>
</file>

<file path=ppt/slides/_rels/slide39.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7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7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emf"/><Relationship Id="rId4" Type="http://schemas.openxmlformats.org/officeDocument/2006/relationships/image" Target="../media/image73.wmf"/></Relationships>
</file>

<file path=ppt/slides/_rels/slide42.xml.rels><?xml version="1.0" encoding="UTF-8" standalone="yes"?>
<Relationships xmlns="http://schemas.openxmlformats.org/package/2006/relationships"><Relationship Id="rId3" Type="http://schemas.openxmlformats.org/officeDocument/2006/relationships/image" Target="../media/image77.emf"/><Relationship Id="rId7" Type="http://schemas.openxmlformats.org/officeDocument/2006/relationships/image" Target="../media/image81.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0.emf"/><Relationship Id="rId5" Type="http://schemas.openxmlformats.org/officeDocument/2006/relationships/image" Target="../media/image79.png"/><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84.wmf"/><Relationship Id="rId5" Type="http://schemas.openxmlformats.org/officeDocument/2006/relationships/oleObject" Target="../embeddings/oleObject28.bin"/><Relationship Id="rId4" Type="http://schemas.openxmlformats.org/officeDocument/2006/relationships/image" Target="../media/image83.wmf"/></Relationships>
</file>

<file path=ppt/slides/_rels/slide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29.bin"/><Relationship Id="rId7" Type="http://schemas.openxmlformats.org/officeDocument/2006/relationships/image" Target="../media/image9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92.wmf"/><Relationship Id="rId5" Type="http://schemas.openxmlformats.org/officeDocument/2006/relationships/oleObject" Target="../embeddings/oleObject30.bin"/><Relationship Id="rId4" Type="http://schemas.openxmlformats.org/officeDocument/2006/relationships/image" Target="../media/image91.wmf"/></Relationships>
</file>

<file path=ppt/slides/_rels/slide5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98.emf"/><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97.wmf"/><Relationship Id="rId5" Type="http://schemas.openxmlformats.org/officeDocument/2006/relationships/oleObject" Target="../embeddings/oleObject32.bin"/><Relationship Id="rId4" Type="http://schemas.openxmlformats.org/officeDocument/2006/relationships/image" Target="../media/image96.wmf"/></Relationships>
</file>

<file path=ppt/slides/_rels/slide53.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FC024FD-F66B-4B59-AF15-442969EF6FDF}"/>
              </a:ext>
            </a:extLst>
          </p:cNvPr>
          <p:cNvSpPr>
            <a:spLocks noGrp="1" noChangeArrowheads="1"/>
          </p:cNvSpPr>
          <p:nvPr>
            <p:ph type="ctrTitle"/>
          </p:nvPr>
        </p:nvSpPr>
        <p:spPr>
          <a:xfrm>
            <a:off x="685800" y="1557338"/>
            <a:ext cx="7989888" cy="792162"/>
          </a:xfrm>
        </p:spPr>
        <p:txBody>
          <a:bodyPr/>
          <a:lstStyle/>
          <a:p>
            <a:pPr eaLnBrk="1" hangingPunct="1"/>
            <a:r>
              <a:rPr lang="zh-CN" altLang="en-US"/>
              <a:t>视听觉信号处理</a:t>
            </a:r>
            <a:br>
              <a:rPr lang="zh-CN" altLang="en-US"/>
            </a:br>
            <a:r>
              <a:rPr lang="zh-CN" altLang="en-US"/>
              <a:t> </a:t>
            </a:r>
            <a:r>
              <a:rPr lang="en-US" altLang="zh-CN" sz="3600" b="1">
                <a:solidFill>
                  <a:schemeClr val="folHlink"/>
                </a:solidFill>
                <a:latin typeface="Times New Roman" panose="02020603050405020304" pitchFamily="18" charset="0"/>
              </a:rPr>
              <a:t>Visual and Auditory Signal Processing</a:t>
            </a:r>
            <a:endParaRPr lang="zh-CN" altLang="en-US" sz="3600" b="1">
              <a:solidFill>
                <a:schemeClr val="folHlink"/>
              </a:solidFill>
              <a:latin typeface="Times New Roman" panose="02020603050405020304" pitchFamily="18" charset="0"/>
            </a:endParaRPr>
          </a:p>
        </p:txBody>
      </p:sp>
      <p:pic>
        <p:nvPicPr>
          <p:cNvPr id="3075" name="图片 6" descr="HIT-Logo-AL.png">
            <a:extLst>
              <a:ext uri="{FF2B5EF4-FFF2-40B4-BE49-F238E27FC236}">
                <a16:creationId xmlns:a16="http://schemas.microsoft.com/office/drawing/2014/main" id="{C02BE8CA-EC2B-46F9-8719-D558571296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8DCFBED-C866-4C02-9151-F6FB70F3364F}"/>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36547" name="Rectangle 3">
            <a:extLst>
              <a:ext uri="{FF2B5EF4-FFF2-40B4-BE49-F238E27FC236}">
                <a16:creationId xmlns:a16="http://schemas.microsoft.com/office/drawing/2014/main" id="{90E5D3B9-0180-4AEB-B4C3-E5EACA53856F}"/>
              </a:ext>
            </a:extLst>
          </p:cNvPr>
          <p:cNvSpPr>
            <a:spLocks noGrp="1" noChangeArrowheads="1"/>
          </p:cNvSpPr>
          <p:nvPr>
            <p:ph type="body" idx="1"/>
          </p:nvPr>
        </p:nvSpPr>
        <p:spPr>
          <a:xfrm>
            <a:off x="457200" y="1684338"/>
            <a:ext cx="8229600" cy="585787"/>
          </a:xfrm>
        </p:spPr>
        <p:txBody>
          <a:bodyPr/>
          <a:lstStyle/>
          <a:p>
            <a:pPr eaLnBrk="1" hangingPunct="1"/>
            <a:r>
              <a:rPr lang="zh-CN" altLang="en-US" sz="2800" b="1">
                <a:solidFill>
                  <a:schemeClr val="tx2"/>
                </a:solidFill>
                <a:latin typeface="Times New Roman" panose="02020603050405020304" pitchFamily="18" charset="0"/>
              </a:rPr>
              <a:t>短时平均幅度</a:t>
            </a:r>
          </a:p>
          <a:p>
            <a:pPr eaLnBrk="1" hangingPunct="1">
              <a:buFontTx/>
              <a:buNone/>
            </a:pPr>
            <a:endParaRPr lang="en-US" altLang="zh-CN" sz="2800" b="1">
              <a:solidFill>
                <a:schemeClr val="tx2"/>
              </a:solidFill>
              <a:latin typeface="Times New Roman" panose="02020603050405020304" pitchFamily="18" charset="0"/>
            </a:endParaRPr>
          </a:p>
        </p:txBody>
      </p:sp>
      <p:sp>
        <p:nvSpPr>
          <p:cNvPr id="18436" name="Rectangle 4">
            <a:extLst>
              <a:ext uri="{FF2B5EF4-FFF2-40B4-BE49-F238E27FC236}">
                <a16:creationId xmlns:a16="http://schemas.microsoft.com/office/drawing/2014/main" id="{F9D20A7D-F2FC-4D5E-BC53-82B76A533D43}"/>
              </a:ext>
            </a:extLst>
          </p:cNvPr>
          <p:cNvSpPr>
            <a:spLocks noChangeArrowheads="1"/>
          </p:cNvSpPr>
          <p:nvPr/>
        </p:nvSpPr>
        <p:spPr bwMode="auto">
          <a:xfrm>
            <a:off x="33575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38" name="Rectangle 6">
            <a:extLst>
              <a:ext uri="{FF2B5EF4-FFF2-40B4-BE49-F238E27FC236}">
                <a16:creationId xmlns:a16="http://schemas.microsoft.com/office/drawing/2014/main" id="{FA9BD224-DB86-4C3F-A6AD-C5D583F71A89}"/>
              </a:ext>
            </a:extLst>
          </p:cNvPr>
          <p:cNvSpPr>
            <a:spLocks noChangeArrowheads="1"/>
          </p:cNvSpPr>
          <p:nvPr/>
        </p:nvSpPr>
        <p:spPr bwMode="auto">
          <a:xfrm>
            <a:off x="31480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6" name="Rectangle 8">
            <a:extLst>
              <a:ext uri="{FF2B5EF4-FFF2-40B4-BE49-F238E27FC236}">
                <a16:creationId xmlns:a16="http://schemas.microsoft.com/office/drawing/2014/main" id="{7E7B1C3B-3854-4120-9D87-7A2B30BBBCA2}"/>
              </a:ext>
            </a:extLst>
          </p:cNvPr>
          <p:cNvSpPr>
            <a:spLocks noChangeArrowheads="1"/>
          </p:cNvSpPr>
          <p:nvPr/>
        </p:nvSpPr>
        <p:spPr bwMode="auto">
          <a:xfrm>
            <a:off x="468313" y="3429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tx2"/>
                </a:solidFill>
                <a:latin typeface="Times New Roman" panose="02020603050405020304" pitchFamily="18" charset="0"/>
              </a:rPr>
              <a:t>短时过零率：单位时间内过零发生的次数。</a:t>
            </a:r>
          </a:p>
          <a:p>
            <a:pPr eaLnBrk="1" hangingPunct="1">
              <a:buSzPct val="80000"/>
              <a:buFontTx/>
              <a:buNone/>
            </a:pPr>
            <a:endParaRPr kumimoji="1" lang="en-US" altLang="zh-CN" sz="2800" b="1">
              <a:solidFill>
                <a:schemeClr val="tx2"/>
              </a:solidFill>
              <a:latin typeface="Times New Roman" panose="02020603050405020304" pitchFamily="18" charset="0"/>
            </a:endParaRPr>
          </a:p>
        </p:txBody>
      </p:sp>
      <p:sp>
        <p:nvSpPr>
          <p:cNvPr id="18440" name="Rectangle 10">
            <a:extLst>
              <a:ext uri="{FF2B5EF4-FFF2-40B4-BE49-F238E27FC236}">
                <a16:creationId xmlns:a16="http://schemas.microsoft.com/office/drawing/2014/main" id="{5D025C05-8FF8-4773-8377-3338E811E9C2}"/>
              </a:ext>
            </a:extLst>
          </p:cNvPr>
          <p:cNvSpPr>
            <a:spLocks noChangeArrowheads="1"/>
          </p:cNvSpPr>
          <p:nvPr/>
        </p:nvSpPr>
        <p:spPr bwMode="auto">
          <a:xfrm>
            <a:off x="37480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1" name="Rectangle 11">
            <a:extLst>
              <a:ext uri="{FF2B5EF4-FFF2-40B4-BE49-F238E27FC236}">
                <a16:creationId xmlns:a16="http://schemas.microsoft.com/office/drawing/2014/main" id="{85D32BDB-2BBC-4AC9-8E68-933EA517FC35}"/>
              </a:ext>
            </a:extLst>
          </p:cNvPr>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5" name="Text Box 15">
            <a:extLst>
              <a:ext uri="{FF2B5EF4-FFF2-40B4-BE49-F238E27FC236}">
                <a16:creationId xmlns:a16="http://schemas.microsoft.com/office/drawing/2014/main" id="{B3F684A5-6DF1-499A-AA81-58FB39438DBE}"/>
              </a:ext>
            </a:extLst>
          </p:cNvPr>
          <p:cNvSpPr txBox="1">
            <a:spLocks noChangeArrowheads="1"/>
          </p:cNvSpPr>
          <p:nvPr/>
        </p:nvSpPr>
        <p:spPr bwMode="auto">
          <a:xfrm>
            <a:off x="1127125" y="5049838"/>
            <a:ext cx="61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式中</a:t>
            </a:r>
          </a:p>
        </p:txBody>
      </p:sp>
      <p:pic>
        <p:nvPicPr>
          <p:cNvPr id="4" name="图片 3">
            <a:extLst>
              <a:ext uri="{FF2B5EF4-FFF2-40B4-BE49-F238E27FC236}">
                <a16:creationId xmlns:a16="http://schemas.microsoft.com/office/drawing/2014/main" id="{BF8B1AA8-BF8C-4706-8CBF-0A35482B5D14}"/>
              </a:ext>
            </a:extLst>
          </p:cNvPr>
          <p:cNvPicPr>
            <a:picLocks noChangeAspect="1"/>
          </p:cNvPicPr>
          <p:nvPr/>
        </p:nvPicPr>
        <p:blipFill>
          <a:blip r:embed="rId3"/>
          <a:stretch>
            <a:fillRect/>
          </a:stretch>
        </p:blipFill>
        <p:spPr>
          <a:xfrm>
            <a:off x="2712784" y="2357994"/>
            <a:ext cx="2051304" cy="844296"/>
          </a:xfrm>
          <a:prstGeom prst="rect">
            <a:avLst/>
          </a:prstGeom>
        </p:spPr>
      </p:pic>
      <p:pic>
        <p:nvPicPr>
          <p:cNvPr id="5" name="图片 4">
            <a:extLst>
              <a:ext uri="{FF2B5EF4-FFF2-40B4-BE49-F238E27FC236}">
                <a16:creationId xmlns:a16="http://schemas.microsoft.com/office/drawing/2014/main" id="{06D1B81E-56A7-4D63-AA7D-6CB2FEE27DA1}"/>
              </a:ext>
            </a:extLst>
          </p:cNvPr>
          <p:cNvPicPr>
            <a:picLocks noChangeAspect="1"/>
          </p:cNvPicPr>
          <p:nvPr/>
        </p:nvPicPr>
        <p:blipFill>
          <a:blip r:embed="rId4"/>
          <a:stretch>
            <a:fillRect/>
          </a:stretch>
        </p:blipFill>
        <p:spPr>
          <a:xfrm>
            <a:off x="2168544" y="3940304"/>
            <a:ext cx="4480560" cy="1149096"/>
          </a:xfrm>
          <a:prstGeom prst="rect">
            <a:avLst/>
          </a:prstGeom>
        </p:spPr>
      </p:pic>
      <p:pic>
        <p:nvPicPr>
          <p:cNvPr id="6" name="图片 5">
            <a:extLst>
              <a:ext uri="{FF2B5EF4-FFF2-40B4-BE49-F238E27FC236}">
                <a16:creationId xmlns:a16="http://schemas.microsoft.com/office/drawing/2014/main" id="{43DCF17D-00EC-4C83-9137-3A96A5D2B0F4}"/>
              </a:ext>
            </a:extLst>
          </p:cNvPr>
          <p:cNvPicPr>
            <a:picLocks noChangeAspect="1"/>
          </p:cNvPicPr>
          <p:nvPr/>
        </p:nvPicPr>
        <p:blipFill>
          <a:blip r:embed="rId5"/>
          <a:stretch>
            <a:fillRect/>
          </a:stretch>
        </p:blipFill>
        <p:spPr>
          <a:xfrm>
            <a:off x="1433512" y="5487559"/>
            <a:ext cx="3278124" cy="911352"/>
          </a:xfrm>
          <a:prstGeom prst="rect">
            <a:avLst/>
          </a:prstGeom>
        </p:spPr>
      </p:pic>
      <p:pic>
        <p:nvPicPr>
          <p:cNvPr id="7" name="图片 6">
            <a:extLst>
              <a:ext uri="{FF2B5EF4-FFF2-40B4-BE49-F238E27FC236}">
                <a16:creationId xmlns:a16="http://schemas.microsoft.com/office/drawing/2014/main" id="{7F0762F3-AFB6-408A-B6EF-C5FD105064EC}"/>
              </a:ext>
            </a:extLst>
          </p:cNvPr>
          <p:cNvPicPr>
            <a:picLocks noChangeAspect="1"/>
          </p:cNvPicPr>
          <p:nvPr/>
        </p:nvPicPr>
        <p:blipFill>
          <a:blip r:embed="rId6"/>
          <a:stretch>
            <a:fillRect/>
          </a:stretch>
        </p:blipFill>
        <p:spPr>
          <a:xfrm>
            <a:off x="4945293" y="5487559"/>
            <a:ext cx="3735324" cy="9113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up)">
                                      <p:cBhvr>
                                        <p:cTn id="7" dur="500"/>
                                        <p:tgtEl>
                                          <p:spTgt spid="236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80D9AAF-6D42-4585-A159-BA51255AFE6A}"/>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38595" name="Rectangle 3">
            <a:extLst>
              <a:ext uri="{FF2B5EF4-FFF2-40B4-BE49-F238E27FC236}">
                <a16:creationId xmlns:a16="http://schemas.microsoft.com/office/drawing/2014/main" id="{226902CE-06DA-4BC5-9824-8DC1E1D71989}"/>
              </a:ext>
            </a:extLst>
          </p:cNvPr>
          <p:cNvSpPr>
            <a:spLocks noGrp="1" noChangeArrowheads="1"/>
          </p:cNvSpPr>
          <p:nvPr>
            <p:ph type="body" idx="1"/>
          </p:nvPr>
        </p:nvSpPr>
        <p:spPr>
          <a:xfrm>
            <a:off x="457200" y="1600200"/>
            <a:ext cx="8229600" cy="503238"/>
          </a:xfrm>
        </p:spPr>
        <p:txBody>
          <a:bodyPr/>
          <a:lstStyle/>
          <a:p>
            <a:pPr eaLnBrk="1" hangingPunct="1">
              <a:lnSpc>
                <a:spcPct val="90000"/>
              </a:lnSpc>
            </a:pPr>
            <a:r>
              <a:rPr lang="zh-CN" altLang="en-US" sz="2800" b="1">
                <a:solidFill>
                  <a:schemeClr val="tx2"/>
                </a:solidFill>
                <a:latin typeface="宋体" panose="02010600030101010101" pitchFamily="2" charset="-122"/>
              </a:rPr>
              <a:t>短时平均过零率容易受到噪声的干扰</a:t>
            </a:r>
            <a:r>
              <a:rPr lang="zh-CN" altLang="en-US" sz="2800" b="1">
                <a:solidFill>
                  <a:schemeClr val="tx2"/>
                </a:solidFill>
                <a:latin typeface="Times New Roman" panose="02020603050405020304" pitchFamily="18" charset="0"/>
              </a:rPr>
              <a:t> ,因而提出了门限过零率的思想。</a:t>
            </a:r>
            <a:endParaRPr lang="en-US" altLang="zh-CN" sz="2800" b="1">
              <a:solidFill>
                <a:schemeClr val="tx2"/>
              </a:solidFill>
              <a:latin typeface="Times New Roman" panose="02020603050405020304" pitchFamily="18" charset="0"/>
            </a:endParaRPr>
          </a:p>
          <a:p>
            <a:pPr eaLnBrk="1" hangingPunct="1">
              <a:lnSpc>
                <a:spcPct val="90000"/>
              </a:lnSpc>
              <a:buFontTx/>
              <a:buNone/>
            </a:pPr>
            <a:endParaRPr lang="zh-CN" altLang="en-US" sz="2800" b="1">
              <a:solidFill>
                <a:schemeClr val="tx2"/>
              </a:solidFill>
              <a:latin typeface="Times New Roman" panose="02020603050405020304" pitchFamily="18" charset="0"/>
            </a:endParaRPr>
          </a:p>
        </p:txBody>
      </p:sp>
      <p:sp>
        <p:nvSpPr>
          <p:cNvPr id="20484" name="Rectangle 4">
            <a:extLst>
              <a:ext uri="{FF2B5EF4-FFF2-40B4-BE49-F238E27FC236}">
                <a16:creationId xmlns:a16="http://schemas.microsoft.com/office/drawing/2014/main" id="{7CEF2CAF-B399-428E-95C6-BDF46170F5E0}"/>
              </a:ext>
            </a:extLst>
          </p:cNvPr>
          <p:cNvSpPr>
            <a:spLocks noChangeArrowheads="1"/>
          </p:cNvSpPr>
          <p:nvPr/>
        </p:nvSpPr>
        <p:spPr bwMode="auto">
          <a:xfrm>
            <a:off x="240030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8597" name="Object 5">
            <a:extLst>
              <a:ext uri="{FF2B5EF4-FFF2-40B4-BE49-F238E27FC236}">
                <a16:creationId xmlns:a16="http://schemas.microsoft.com/office/drawing/2014/main" id="{51288AB4-6726-4B33-9217-AEA955228B28}"/>
              </a:ext>
            </a:extLst>
          </p:cNvPr>
          <p:cNvGraphicFramePr>
            <a:graphicFrameLocks noChangeAspect="1"/>
          </p:cNvGraphicFramePr>
          <p:nvPr/>
        </p:nvGraphicFramePr>
        <p:xfrm>
          <a:off x="2057400" y="3024188"/>
          <a:ext cx="4343400" cy="1628775"/>
        </p:xfrm>
        <a:graphic>
          <a:graphicData uri="http://schemas.openxmlformats.org/presentationml/2006/ole">
            <mc:AlternateContent xmlns:mc="http://schemas.openxmlformats.org/markup-compatibility/2006">
              <mc:Choice xmlns:v="urn:schemas-microsoft-com:vml" Requires="v">
                <p:oleObj r:id="rId3" imgW="4343400" imgH="1627632" progId="Word.Picture.8">
                  <p:embed/>
                </p:oleObj>
              </mc:Choice>
              <mc:Fallback>
                <p:oleObj r:id="rId3" imgW="4343400" imgH="162763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024188"/>
                        <a:ext cx="4343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6">
            <a:extLst>
              <a:ext uri="{FF2B5EF4-FFF2-40B4-BE49-F238E27FC236}">
                <a16:creationId xmlns:a16="http://schemas.microsoft.com/office/drawing/2014/main" id="{F7F3308A-39D7-45FE-B43B-69FFF97ED739}"/>
              </a:ext>
            </a:extLst>
          </p:cNvPr>
          <p:cNvSpPr>
            <a:spLocks noChangeArrowheads="1"/>
          </p:cNvSpPr>
          <p:nvPr/>
        </p:nvSpPr>
        <p:spPr bwMode="auto">
          <a:xfrm>
            <a:off x="3062288"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 name="图片 1">
            <a:extLst>
              <a:ext uri="{FF2B5EF4-FFF2-40B4-BE49-F238E27FC236}">
                <a16:creationId xmlns:a16="http://schemas.microsoft.com/office/drawing/2014/main" id="{A0ECE049-8400-4C8C-9F10-7DF87A35D156}"/>
              </a:ext>
            </a:extLst>
          </p:cNvPr>
          <p:cNvPicPr>
            <a:picLocks noChangeAspect="1"/>
          </p:cNvPicPr>
          <p:nvPr/>
        </p:nvPicPr>
        <p:blipFill>
          <a:blip r:embed="rId5"/>
          <a:stretch>
            <a:fillRect/>
          </a:stretch>
        </p:blipFill>
        <p:spPr>
          <a:xfrm>
            <a:off x="1475656" y="4863529"/>
            <a:ext cx="5724144" cy="142036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wipe(up)">
                                      <p:cBhvr>
                                        <p:cTn id="7" dur="500"/>
                                        <p:tgtEl>
                                          <p:spTgt spid="23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8597"/>
                                        </p:tgtEl>
                                        <p:attrNameLst>
                                          <p:attrName>style.visibility</p:attrName>
                                        </p:attrNameLst>
                                      </p:cBhvr>
                                      <p:to>
                                        <p:strVal val="visible"/>
                                      </p:to>
                                    </p:set>
                                    <p:animEffect transition="in" filter="wipe(up)">
                                      <p:cBhvr>
                                        <p:cTn id="12"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13DE270-4BE3-4479-B0D6-5DEB7315E2EF}"/>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40643" name="Rectangle 3">
            <a:extLst>
              <a:ext uri="{FF2B5EF4-FFF2-40B4-BE49-F238E27FC236}">
                <a16:creationId xmlns:a16="http://schemas.microsoft.com/office/drawing/2014/main" id="{C9639F9E-C55D-4EAE-A16E-F9C551814622}"/>
              </a:ext>
            </a:extLst>
          </p:cNvPr>
          <p:cNvSpPr>
            <a:spLocks noGrp="1" noChangeArrowheads="1"/>
          </p:cNvSpPr>
          <p:nvPr>
            <p:ph type="body" idx="1"/>
          </p:nvPr>
        </p:nvSpPr>
        <p:spPr>
          <a:xfrm>
            <a:off x="381000" y="1828800"/>
            <a:ext cx="8439150" cy="4267200"/>
          </a:xfrm>
        </p:spPr>
        <p:txBody>
          <a:bodyPr/>
          <a:lstStyle/>
          <a:p>
            <a:pPr eaLnBrk="1" hangingPunct="1">
              <a:spcAft>
                <a:spcPct val="30000"/>
              </a:spcAft>
              <a:buClr>
                <a:srgbClr val="9900FF"/>
              </a:buClr>
              <a:buFont typeface="Wingdings" panose="05000000000000000000" pitchFamily="2" charset="2"/>
              <a:buChar char="Ø"/>
            </a:pPr>
            <a:r>
              <a:rPr lang="zh-CN" altLang="en-US" sz="2800" b="1">
                <a:solidFill>
                  <a:schemeClr val="tx2"/>
                </a:solidFill>
                <a:latin typeface="黑体" panose="02010609060101010101" pitchFamily="49" charset="-122"/>
                <a:ea typeface="黑体" panose="02010609060101010101" pitchFamily="49" charset="-122"/>
              </a:rPr>
              <a:t>端点检测-----能量过零率特征的应用示例</a:t>
            </a:r>
          </a:p>
          <a:p>
            <a:pPr eaLnBrk="1" hangingPunct="1">
              <a:lnSpc>
                <a:spcPct val="150000"/>
              </a:lnSpc>
              <a:spcBef>
                <a:spcPct val="3000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对于语音进行“浊音/清音/无声”的判定。</a:t>
            </a:r>
          </a:p>
          <a:p>
            <a:pPr eaLnBrk="1" hangingPunct="1">
              <a:lnSpc>
                <a:spcPct val="150000"/>
              </a:lnSpc>
              <a:spcBef>
                <a:spcPct val="3000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在汉语中，若浊音处于音节的末尾，容易通过短时能量来区别，但在音节的前端，清音与环境噪声则很难区分。</a:t>
            </a:r>
          </a:p>
          <a:p>
            <a:pPr eaLnBrk="1" hangingPunct="1">
              <a:lnSpc>
                <a:spcPct val="150000"/>
              </a:lnSpc>
              <a:spcBef>
                <a:spcPct val="3000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浊音的能量高于清音，清音的过零率高于无声段。</a:t>
            </a:r>
          </a:p>
        </p:txBody>
      </p:sp>
      <p:sp>
        <p:nvSpPr>
          <p:cNvPr id="22532" name="Rectangle 4">
            <a:extLst>
              <a:ext uri="{FF2B5EF4-FFF2-40B4-BE49-F238E27FC236}">
                <a16:creationId xmlns:a16="http://schemas.microsoft.com/office/drawing/2014/main" id="{6E2E1573-5BC3-4E47-9BB3-E519D253B6C7}"/>
              </a:ext>
            </a:extLst>
          </p:cNvPr>
          <p:cNvSpPr>
            <a:spLocks noChangeArrowheads="1"/>
          </p:cNvSpPr>
          <p:nvPr/>
        </p:nvSpPr>
        <p:spPr bwMode="auto">
          <a:xfrm>
            <a:off x="2747963"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up)">
                                      <p:cBhvr>
                                        <p:cTn id="7" dur="500"/>
                                        <p:tgtEl>
                                          <p:spTgt spid="240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wipe(up)">
                                      <p:cBhvr>
                                        <p:cTn id="12" dur="500"/>
                                        <p:tgtEl>
                                          <p:spTgt spid="240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wipe(up)">
                                      <p:cBhvr>
                                        <p:cTn id="17" dur="500"/>
                                        <p:tgtEl>
                                          <p:spTgt spid="240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wipe(up)">
                                      <p:cBhvr>
                                        <p:cTn id="22" dur="500"/>
                                        <p:tgtEl>
                                          <p:spTgt spid="240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EE710B0-D2FC-4BBF-B4DD-DEE316C5861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4579" name="Rectangle 3">
            <a:extLst>
              <a:ext uri="{FF2B5EF4-FFF2-40B4-BE49-F238E27FC236}">
                <a16:creationId xmlns:a16="http://schemas.microsoft.com/office/drawing/2014/main" id="{8350205B-510E-4DE0-9243-BD77733827A6}"/>
              </a:ext>
            </a:extLst>
          </p:cNvPr>
          <p:cNvSpPr>
            <a:spLocks noGrp="1" noChangeArrowheads="1"/>
          </p:cNvSpPr>
          <p:nvPr>
            <p:ph type="body" idx="1"/>
          </p:nvPr>
        </p:nvSpPr>
        <p:spPr/>
        <p:txBody>
          <a:bodyPr/>
          <a:lstStyle/>
          <a:p>
            <a:pPr eaLnBrk="1" hangingPunct="1"/>
            <a:r>
              <a:rPr lang="zh-CN" altLang="en-US" sz="2800" b="1">
                <a:solidFill>
                  <a:schemeClr val="tx2"/>
                </a:solidFill>
                <a:latin typeface="黑体" panose="02010609060101010101" pitchFamily="49" charset="-122"/>
                <a:ea typeface="黑体" panose="02010609060101010101" pitchFamily="49" charset="-122"/>
              </a:rPr>
              <a:t>双门限法</a:t>
            </a:r>
          </a:p>
          <a:p>
            <a:pPr eaLnBrk="1" hangingPunct="1"/>
            <a:endParaRPr lang="zh-CN" altLang="en-US" sz="2800" b="1">
              <a:solidFill>
                <a:schemeClr val="tx2"/>
              </a:solidFill>
            </a:endParaRPr>
          </a:p>
        </p:txBody>
      </p:sp>
      <p:graphicFrame>
        <p:nvGraphicFramePr>
          <p:cNvPr id="242692" name="Object 4">
            <a:extLst>
              <a:ext uri="{FF2B5EF4-FFF2-40B4-BE49-F238E27FC236}">
                <a16:creationId xmlns:a16="http://schemas.microsoft.com/office/drawing/2014/main" id="{285AEC8A-A09D-4335-A099-4C1E246DDFD4}"/>
              </a:ext>
            </a:extLst>
          </p:cNvPr>
          <p:cNvGraphicFramePr>
            <a:graphicFrameLocks noChangeAspect="1"/>
          </p:cNvGraphicFramePr>
          <p:nvPr/>
        </p:nvGraphicFramePr>
        <p:xfrm>
          <a:off x="609600" y="2852738"/>
          <a:ext cx="4800600" cy="3175000"/>
        </p:xfrm>
        <a:graphic>
          <a:graphicData uri="http://schemas.openxmlformats.org/presentationml/2006/ole">
            <mc:AlternateContent xmlns:mc="http://schemas.openxmlformats.org/markup-compatibility/2006">
              <mc:Choice xmlns:v="urn:schemas-microsoft-com:vml" Requires="v">
                <p:oleObj r:id="rId3" imgW="3267456" imgH="2191512" progId="Word.Picture.8">
                  <p:embed/>
                </p:oleObj>
              </mc:Choice>
              <mc:Fallback>
                <p:oleObj r:id="rId3" imgW="3267456" imgH="21915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52738"/>
                        <a:ext cx="48006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2693" name="Text Box 5">
            <a:extLst>
              <a:ext uri="{FF2B5EF4-FFF2-40B4-BE49-F238E27FC236}">
                <a16:creationId xmlns:a16="http://schemas.microsoft.com/office/drawing/2014/main" id="{23819E3E-5BFE-4DC8-B92C-8EB6214C2016}"/>
              </a:ext>
            </a:extLst>
          </p:cNvPr>
          <p:cNvSpPr txBox="1">
            <a:spLocks noChangeArrowheads="1"/>
          </p:cNvSpPr>
          <p:nvPr/>
        </p:nvSpPr>
        <p:spPr bwMode="auto">
          <a:xfrm>
            <a:off x="5638800" y="1676400"/>
            <a:ext cx="2971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chemeClr val="tx2"/>
                </a:solidFill>
              </a:rPr>
              <a:t>（1） 用较高的短时能量门限</a:t>
            </a:r>
            <a:r>
              <a:rPr kumimoji="1" lang="en-US" altLang="zh-CN" sz="2400" b="1">
                <a:solidFill>
                  <a:schemeClr val="tx2"/>
                </a:solidFill>
              </a:rPr>
              <a:t>M</a:t>
            </a:r>
            <a:r>
              <a:rPr kumimoji="1" lang="en-US" altLang="zh-CN" sz="2400" b="1" baseline="-25000">
                <a:solidFill>
                  <a:schemeClr val="tx2"/>
                </a:solidFill>
              </a:rPr>
              <a:t>H</a:t>
            </a:r>
            <a:r>
              <a:rPr kumimoji="1" lang="zh-CN" altLang="en-US" sz="2400" b="1">
                <a:solidFill>
                  <a:schemeClr val="tx2"/>
                </a:solidFill>
              </a:rPr>
              <a:t>确保</a:t>
            </a:r>
            <a:r>
              <a:rPr kumimoji="1" lang="en-US" altLang="zh-CN" sz="2400" b="1">
                <a:solidFill>
                  <a:schemeClr val="tx2"/>
                </a:solidFill>
              </a:rPr>
              <a:t>A1-A2</a:t>
            </a:r>
            <a:r>
              <a:rPr kumimoji="1" lang="zh-CN" altLang="en-US" sz="2400" b="1">
                <a:solidFill>
                  <a:schemeClr val="tx2"/>
                </a:solidFill>
              </a:rPr>
              <a:t>肯定是浊音。</a:t>
            </a:r>
          </a:p>
          <a:p>
            <a:pPr eaLnBrk="1" hangingPunct="1">
              <a:spcBef>
                <a:spcPct val="50000"/>
              </a:spcBef>
              <a:buFontTx/>
              <a:buNone/>
            </a:pPr>
            <a:r>
              <a:rPr kumimoji="1" lang="zh-CN" altLang="en-US" sz="2400" b="1">
                <a:solidFill>
                  <a:schemeClr val="tx2"/>
                </a:solidFill>
              </a:rPr>
              <a:t>（2）从</a:t>
            </a:r>
            <a:r>
              <a:rPr kumimoji="1" lang="en-US" altLang="zh-CN" sz="2400" b="1">
                <a:solidFill>
                  <a:schemeClr val="tx2"/>
                </a:solidFill>
              </a:rPr>
              <a:t>A1 A2</a:t>
            </a:r>
            <a:r>
              <a:rPr kumimoji="1" lang="zh-CN" altLang="en-US" sz="2400" b="1">
                <a:solidFill>
                  <a:schemeClr val="tx2"/>
                </a:solidFill>
              </a:rPr>
              <a:t>开始向两端搜索，短时能量&gt;较低门限</a:t>
            </a:r>
            <a:r>
              <a:rPr kumimoji="1" lang="en-US" altLang="zh-CN" sz="2400" b="1">
                <a:solidFill>
                  <a:schemeClr val="tx2"/>
                </a:solidFill>
              </a:rPr>
              <a:t>M</a:t>
            </a:r>
            <a:r>
              <a:rPr kumimoji="1" lang="en-US" altLang="zh-CN" sz="2400" b="1" baseline="-25000">
                <a:solidFill>
                  <a:schemeClr val="tx2"/>
                </a:solidFill>
              </a:rPr>
              <a:t>l</a:t>
            </a:r>
            <a:r>
              <a:rPr kumimoji="1" lang="zh-CN" altLang="en-US" sz="2400" b="1">
                <a:solidFill>
                  <a:schemeClr val="tx2"/>
                </a:solidFill>
              </a:rPr>
              <a:t>的</a:t>
            </a:r>
            <a:r>
              <a:rPr kumimoji="1" lang="en-US" altLang="zh-CN" sz="2400" b="1">
                <a:solidFill>
                  <a:schemeClr val="tx2"/>
                </a:solidFill>
              </a:rPr>
              <a:t>B1-B2</a:t>
            </a:r>
            <a:r>
              <a:rPr kumimoji="1" lang="zh-CN" altLang="en-US" sz="2400" b="1">
                <a:solidFill>
                  <a:schemeClr val="tx2"/>
                </a:solidFill>
              </a:rPr>
              <a:t>还是语音段</a:t>
            </a:r>
          </a:p>
          <a:p>
            <a:pPr eaLnBrk="1" hangingPunct="1">
              <a:spcBef>
                <a:spcPct val="50000"/>
              </a:spcBef>
              <a:buFontTx/>
              <a:buNone/>
            </a:pPr>
            <a:r>
              <a:rPr kumimoji="1" lang="zh-CN" altLang="en-US" sz="2400" b="1">
                <a:solidFill>
                  <a:schemeClr val="tx2"/>
                </a:solidFill>
              </a:rPr>
              <a:t>（3）从</a:t>
            </a:r>
            <a:r>
              <a:rPr kumimoji="1" lang="en-US" altLang="zh-CN" sz="2400" b="1">
                <a:solidFill>
                  <a:schemeClr val="tx2"/>
                </a:solidFill>
              </a:rPr>
              <a:t>B1</a:t>
            </a:r>
            <a:r>
              <a:rPr kumimoji="1" lang="zh-CN" altLang="en-US" sz="2400" b="1">
                <a:solidFill>
                  <a:schemeClr val="tx2"/>
                </a:solidFill>
              </a:rPr>
              <a:t>开始向前搜索，短时过零率&lt;门限</a:t>
            </a:r>
            <a:r>
              <a:rPr kumimoji="1" lang="en-US" altLang="zh-CN" sz="2400" b="1">
                <a:solidFill>
                  <a:schemeClr val="tx2"/>
                </a:solidFill>
              </a:rPr>
              <a:t>Zs</a:t>
            </a:r>
            <a:r>
              <a:rPr kumimoji="1" lang="zh-CN" altLang="en-US" sz="2400" b="1">
                <a:solidFill>
                  <a:schemeClr val="tx2"/>
                </a:solidFill>
              </a:rPr>
              <a:t>的为清音部分。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up)">
                                      <p:cBhvr>
                                        <p:cTn id="7" dur="500"/>
                                        <p:tgtEl>
                                          <p:spTgt spid="242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2693">
                                            <p:txEl>
                                              <p:pRg st="0" end="0"/>
                                            </p:txEl>
                                          </p:spTgt>
                                        </p:tgtEl>
                                        <p:attrNameLst>
                                          <p:attrName>style.visibility</p:attrName>
                                        </p:attrNameLst>
                                      </p:cBhvr>
                                      <p:to>
                                        <p:strVal val="visible"/>
                                      </p:to>
                                    </p:set>
                                    <p:animEffect transition="in" filter="wipe(up)">
                                      <p:cBhvr>
                                        <p:cTn id="12" dur="500"/>
                                        <p:tgtEl>
                                          <p:spTgt spid="2426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2693">
                                            <p:txEl>
                                              <p:pRg st="1" end="1"/>
                                            </p:txEl>
                                          </p:spTgt>
                                        </p:tgtEl>
                                        <p:attrNameLst>
                                          <p:attrName>style.visibility</p:attrName>
                                        </p:attrNameLst>
                                      </p:cBhvr>
                                      <p:to>
                                        <p:strVal val="visible"/>
                                      </p:to>
                                    </p:set>
                                    <p:animEffect transition="in" filter="wipe(up)">
                                      <p:cBhvr>
                                        <p:cTn id="17" dur="500"/>
                                        <p:tgtEl>
                                          <p:spTgt spid="24269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2693">
                                            <p:txEl>
                                              <p:pRg st="2" end="2"/>
                                            </p:txEl>
                                          </p:spTgt>
                                        </p:tgtEl>
                                        <p:attrNameLst>
                                          <p:attrName>style.visibility</p:attrName>
                                        </p:attrNameLst>
                                      </p:cBhvr>
                                      <p:to>
                                        <p:strVal val="visible"/>
                                      </p:to>
                                    </p:set>
                                    <p:animEffect transition="in" filter="wipe(up)">
                                      <p:cBhvr>
                                        <p:cTn id="22" dur="500"/>
                                        <p:tgtEl>
                                          <p:spTgt spid="2426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759CB01-4F5B-4B9D-BA42-2244ED883C9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6627" name="Rectangle 3">
            <a:extLst>
              <a:ext uri="{FF2B5EF4-FFF2-40B4-BE49-F238E27FC236}">
                <a16:creationId xmlns:a16="http://schemas.microsoft.com/office/drawing/2014/main" id="{28060713-CD77-44A4-8467-6FD82901DB18}"/>
              </a:ext>
            </a:extLst>
          </p:cNvPr>
          <p:cNvSpPr>
            <a:spLocks noGrp="1" noChangeArrowheads="1"/>
          </p:cNvSpPr>
          <p:nvPr>
            <p:ph type="body" idx="1"/>
          </p:nvPr>
        </p:nvSpPr>
        <p:spPr/>
        <p:txBody>
          <a:bodyPr/>
          <a:lstStyle/>
          <a:p>
            <a:pPr eaLnBrk="1" hangingPunct="1">
              <a:buClr>
                <a:srgbClr val="9900FF"/>
              </a:buClr>
              <a:buFont typeface="Wingdings" panose="05000000000000000000" pitchFamily="2" charset="2"/>
              <a:buChar char="Ø"/>
            </a:pPr>
            <a:r>
              <a:rPr lang="zh-CN" altLang="en-US" sz="2800" b="1">
                <a:solidFill>
                  <a:schemeClr val="tx2"/>
                </a:solidFill>
                <a:latin typeface="黑体" panose="02010609060101010101" pitchFamily="49" charset="-122"/>
                <a:ea typeface="黑体" panose="02010609060101010101" pitchFamily="49" charset="-122"/>
              </a:rPr>
              <a:t>短时自相关函数</a:t>
            </a:r>
          </a:p>
          <a:p>
            <a:pPr eaLnBrk="1" hangingPunct="1">
              <a:spcBef>
                <a:spcPts val="1800"/>
              </a:spcBef>
            </a:pPr>
            <a:r>
              <a:rPr lang="zh-CN" altLang="en-US" sz="2800" b="1">
                <a:solidFill>
                  <a:schemeClr val="tx2"/>
                </a:solidFill>
                <a:latin typeface="Times New Roman" panose="02020603050405020304" pitchFamily="18" charset="0"/>
              </a:rPr>
              <a:t>自相关函数</a:t>
            </a:r>
          </a:p>
          <a:p>
            <a:pPr eaLnBrk="1" hangingPunct="1">
              <a:buFontTx/>
              <a:buNone/>
            </a:pPr>
            <a:r>
              <a:rPr lang="zh-CN" altLang="en-US" sz="2800" b="1">
                <a:solidFill>
                  <a:schemeClr val="tx2"/>
                </a:solidFill>
                <a:latin typeface="Times New Roman" panose="02020603050405020304" pitchFamily="18" charset="0"/>
              </a:rPr>
              <a:t>   对于确定性离散信号</a:t>
            </a:r>
          </a:p>
        </p:txBody>
      </p:sp>
      <p:sp>
        <p:nvSpPr>
          <p:cNvPr id="26628" name="Rectangle 4">
            <a:extLst>
              <a:ext uri="{FF2B5EF4-FFF2-40B4-BE49-F238E27FC236}">
                <a16:creationId xmlns:a16="http://schemas.microsoft.com/office/drawing/2014/main" id="{8DE00FC2-680A-440B-9CC2-9F2A0FC97150}"/>
              </a:ext>
            </a:extLst>
          </p:cNvPr>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6630" name="Object 6">
            <a:extLst>
              <a:ext uri="{FF2B5EF4-FFF2-40B4-BE49-F238E27FC236}">
                <a16:creationId xmlns:a16="http://schemas.microsoft.com/office/drawing/2014/main" id="{83F20845-5342-44EB-BB59-DD94513E3FAF}"/>
              </a:ext>
            </a:extLst>
          </p:cNvPr>
          <p:cNvGraphicFramePr>
            <a:graphicFrameLocks noChangeAspect="1"/>
          </p:cNvGraphicFramePr>
          <p:nvPr/>
        </p:nvGraphicFramePr>
        <p:xfrm>
          <a:off x="4067175" y="2816225"/>
          <a:ext cx="619125" cy="396875"/>
        </p:xfrm>
        <a:graphic>
          <a:graphicData uri="http://schemas.openxmlformats.org/presentationml/2006/ole">
            <mc:AlternateContent xmlns:mc="http://schemas.openxmlformats.org/markup-compatibility/2006">
              <mc:Choice xmlns:v="urn:schemas-microsoft-com:vml" Requires="v">
                <p:oleObj name="Equation" r:id="rId3" imgW="317225" imgH="203024" progId="Equation.3">
                  <p:embed/>
                </p:oleObj>
              </mc:Choice>
              <mc:Fallback>
                <p:oleObj name="Equation" r:id="rId3" imgW="317225" imgH="20302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816225"/>
                        <a:ext cx="6191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4746" name="Text Box 10">
            <a:extLst>
              <a:ext uri="{FF2B5EF4-FFF2-40B4-BE49-F238E27FC236}">
                <a16:creationId xmlns:a16="http://schemas.microsoft.com/office/drawing/2014/main" id="{9A112806-BD79-4E9C-B003-274F54D77707}"/>
              </a:ext>
            </a:extLst>
          </p:cNvPr>
          <p:cNvSpPr txBox="1">
            <a:spLocks noChangeArrowheads="1"/>
          </p:cNvSpPr>
          <p:nvPr/>
        </p:nvSpPr>
        <p:spPr bwMode="auto">
          <a:xfrm>
            <a:off x="900113" y="4749800"/>
            <a:ext cx="72723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cs typeface="Times New Roman" panose="02020603050405020304" pitchFamily="18" charset="0"/>
              </a:rPr>
              <a:t>R</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zh-CN" altLang="en-US" sz="2800" b="1">
                <a:solidFill>
                  <a:schemeClr val="tx2"/>
                </a:solidFill>
                <a:latin typeface="Times New Roman" panose="02020603050405020304" pitchFamily="18" charset="0"/>
                <a:cs typeface="Times New Roman" panose="02020603050405020304" pitchFamily="18" charset="0"/>
              </a:rPr>
              <a:t>表示一个信号和延迟</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zh-CN" altLang="en-US" sz="2800" b="1">
                <a:solidFill>
                  <a:schemeClr val="tx2"/>
                </a:solidFill>
                <a:latin typeface="Times New Roman" panose="02020603050405020304" pitchFamily="18" charset="0"/>
                <a:cs typeface="Times New Roman" panose="02020603050405020304" pitchFamily="18" charset="0"/>
              </a:rPr>
              <a:t>点后的该信号本身的相似性。 </a:t>
            </a:r>
          </a:p>
        </p:txBody>
      </p:sp>
      <p:pic>
        <p:nvPicPr>
          <p:cNvPr id="2" name="图片 1">
            <a:extLst>
              <a:ext uri="{FF2B5EF4-FFF2-40B4-BE49-F238E27FC236}">
                <a16:creationId xmlns:a16="http://schemas.microsoft.com/office/drawing/2014/main" id="{3E48FF3F-BD09-402E-9057-D33C2B93FE41}"/>
              </a:ext>
            </a:extLst>
          </p:cNvPr>
          <p:cNvPicPr>
            <a:picLocks noChangeAspect="1"/>
          </p:cNvPicPr>
          <p:nvPr/>
        </p:nvPicPr>
        <p:blipFill>
          <a:blip r:embed="rId5"/>
          <a:stretch>
            <a:fillRect/>
          </a:stretch>
        </p:blipFill>
        <p:spPr>
          <a:xfrm>
            <a:off x="2699792" y="3610380"/>
            <a:ext cx="3279648" cy="90220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4746"/>
                                        </p:tgtEl>
                                        <p:attrNameLst>
                                          <p:attrName>style.visibility</p:attrName>
                                        </p:attrNameLst>
                                      </p:cBhvr>
                                      <p:to>
                                        <p:strVal val="visible"/>
                                      </p:to>
                                    </p:set>
                                    <p:animEffect transition="in" filter="wipe(up)">
                                      <p:cBhvr>
                                        <p:cTn id="7" dur="500"/>
                                        <p:tgtEl>
                                          <p:spTgt spid="244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31364AA-B690-465C-8091-89E95421F88A}"/>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46787" name="Text Box 3">
            <a:extLst>
              <a:ext uri="{FF2B5EF4-FFF2-40B4-BE49-F238E27FC236}">
                <a16:creationId xmlns:a16="http://schemas.microsoft.com/office/drawing/2014/main" id="{DEFDD407-2FB3-4418-B260-FB2AAFFAA32A}"/>
              </a:ext>
            </a:extLst>
          </p:cNvPr>
          <p:cNvSpPr txBox="1">
            <a:spLocks noChangeArrowheads="1"/>
          </p:cNvSpPr>
          <p:nvPr/>
        </p:nvSpPr>
        <p:spPr bwMode="auto">
          <a:xfrm>
            <a:off x="822325" y="210185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自相关函数的性质：</a:t>
            </a:r>
          </a:p>
        </p:txBody>
      </p:sp>
      <p:sp>
        <p:nvSpPr>
          <p:cNvPr id="28676" name="Text Box 4">
            <a:extLst>
              <a:ext uri="{FF2B5EF4-FFF2-40B4-BE49-F238E27FC236}">
                <a16:creationId xmlns:a16="http://schemas.microsoft.com/office/drawing/2014/main" id="{D98A073F-AF71-4992-9DCB-9FA27136ADBB}"/>
              </a:ext>
            </a:extLst>
          </p:cNvPr>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246789" name="Rectangle 5">
            <a:extLst>
              <a:ext uri="{FF2B5EF4-FFF2-40B4-BE49-F238E27FC236}">
                <a16:creationId xmlns:a16="http://schemas.microsoft.com/office/drawing/2014/main" id="{88073271-26AC-4C66-A459-0374DDA21B16}"/>
              </a:ext>
            </a:extLst>
          </p:cNvPr>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81" name="Text Box 7">
            <a:extLst>
              <a:ext uri="{FF2B5EF4-FFF2-40B4-BE49-F238E27FC236}">
                <a16:creationId xmlns:a16="http://schemas.microsoft.com/office/drawing/2014/main" id="{9CC02A35-A5F8-4CCF-B464-3B78F2038271}"/>
              </a:ext>
            </a:extLst>
          </p:cNvPr>
          <p:cNvSpPr txBox="1">
            <a:spLocks noChangeArrowheads="1"/>
          </p:cNvSpPr>
          <p:nvPr/>
        </p:nvSpPr>
        <p:spPr bwMode="auto">
          <a:xfrm>
            <a:off x="990600" y="2840038"/>
            <a:ext cx="181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1偶函数：</a:t>
            </a:r>
          </a:p>
        </p:txBody>
      </p:sp>
      <p:sp>
        <p:nvSpPr>
          <p:cNvPr id="246793" name="Text Box 9">
            <a:extLst>
              <a:ext uri="{FF2B5EF4-FFF2-40B4-BE49-F238E27FC236}">
                <a16:creationId xmlns:a16="http://schemas.microsoft.com/office/drawing/2014/main" id="{E4E80B98-1109-4D82-9108-5F007CA5869C}"/>
              </a:ext>
            </a:extLst>
          </p:cNvPr>
          <p:cNvSpPr txBox="1">
            <a:spLocks noChangeArrowheads="1"/>
          </p:cNvSpPr>
          <p:nvPr/>
        </p:nvSpPr>
        <p:spPr bwMode="auto">
          <a:xfrm>
            <a:off x="1017588" y="3505200"/>
            <a:ext cx="75168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2 </a:t>
            </a:r>
            <a:r>
              <a:rPr kumimoji="1" lang="en-US" altLang="zh-CN" sz="2800" i="1">
                <a:solidFill>
                  <a:schemeClr val="tx2"/>
                </a:solidFill>
                <a:latin typeface="Times New Roman" panose="02020603050405020304" pitchFamily="18" charset="0"/>
                <a:cs typeface="Times New Roman" panose="02020603050405020304" pitchFamily="18" charset="0"/>
              </a:rPr>
              <a:t>k=0</a:t>
            </a:r>
            <a:r>
              <a:rPr kumimoji="1" lang="zh-CN" altLang="en-US" sz="2800" b="1">
                <a:solidFill>
                  <a:schemeClr val="tx2"/>
                </a:solidFill>
              </a:rPr>
              <a:t>时函数取最大值，对于确定性信号其值为能量。对于随机信号，其值为该信号的平均功率。</a:t>
            </a:r>
            <a:endParaRPr kumimoji="1" lang="en-US" altLang="zh-CN" sz="2800" b="1">
              <a:solidFill>
                <a:schemeClr val="tx2"/>
              </a:solidFill>
            </a:endParaRPr>
          </a:p>
        </p:txBody>
      </p:sp>
      <p:sp>
        <p:nvSpPr>
          <p:cNvPr id="246794" name="Text Box 10">
            <a:extLst>
              <a:ext uri="{FF2B5EF4-FFF2-40B4-BE49-F238E27FC236}">
                <a16:creationId xmlns:a16="http://schemas.microsoft.com/office/drawing/2014/main" id="{1953C250-B101-482A-B6C4-F1B98605546A}"/>
              </a:ext>
            </a:extLst>
          </p:cNvPr>
          <p:cNvSpPr txBox="1">
            <a:spLocks noChangeArrowheads="1"/>
          </p:cNvSpPr>
          <p:nvPr/>
        </p:nvSpPr>
        <p:spPr bwMode="auto">
          <a:xfrm>
            <a:off x="1066800" y="4953000"/>
            <a:ext cx="7516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3 </a:t>
            </a:r>
            <a:r>
              <a:rPr kumimoji="1" lang="zh-CN" altLang="en-US" sz="2800" b="1">
                <a:solidFill>
                  <a:schemeClr val="tx2"/>
                </a:solidFill>
              </a:rPr>
              <a:t>如果原序列是周期为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的周期信号，那么自相关函数也是周期为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的周期函数。</a:t>
            </a:r>
          </a:p>
        </p:txBody>
      </p:sp>
      <p:pic>
        <p:nvPicPr>
          <p:cNvPr id="3" name="图片 2">
            <a:extLst>
              <a:ext uri="{FF2B5EF4-FFF2-40B4-BE49-F238E27FC236}">
                <a16:creationId xmlns:a16="http://schemas.microsoft.com/office/drawing/2014/main" id="{7747B367-A57E-4C2B-8305-968AB4E9C299}"/>
              </a:ext>
            </a:extLst>
          </p:cNvPr>
          <p:cNvPicPr>
            <a:picLocks noChangeAspect="1"/>
          </p:cNvPicPr>
          <p:nvPr/>
        </p:nvPicPr>
        <p:blipFill>
          <a:blip r:embed="rId3"/>
          <a:stretch>
            <a:fillRect/>
          </a:stretch>
        </p:blipFill>
        <p:spPr>
          <a:xfrm>
            <a:off x="3275856" y="2894330"/>
            <a:ext cx="2031492" cy="4648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wipe(up)">
                                      <p:cBhvr>
                                        <p:cTn id="7" dur="500"/>
                                        <p:tgtEl>
                                          <p:spTgt spid="246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246789"/>
                                        </p:tgtEl>
                                        <p:attrNameLst>
                                          <p:attrName>style.visibility</p:attrName>
                                        </p:attrNameLst>
                                      </p:cBhvr>
                                      <p:to>
                                        <p:strVal val="visible"/>
                                      </p:to>
                                    </p:set>
                                    <p:animEffect transition="in" filter="wipe(up)">
                                      <p:cBhvr>
                                        <p:cTn id="12" dur="500"/>
                                        <p:tgtEl>
                                          <p:spTgt spid="246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6793"/>
                                        </p:tgtEl>
                                        <p:attrNameLst>
                                          <p:attrName>style.visibility</p:attrName>
                                        </p:attrNameLst>
                                      </p:cBhvr>
                                      <p:to>
                                        <p:strVal val="visible"/>
                                      </p:to>
                                    </p:set>
                                    <p:animEffect transition="in" filter="wipe(up)">
                                      <p:cBhvr>
                                        <p:cTn id="17" dur="500"/>
                                        <p:tgtEl>
                                          <p:spTgt spid="2467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6794"/>
                                        </p:tgtEl>
                                        <p:attrNameLst>
                                          <p:attrName>style.visibility</p:attrName>
                                        </p:attrNameLst>
                                      </p:cBhvr>
                                      <p:to>
                                        <p:strVal val="visible"/>
                                      </p:to>
                                    </p:set>
                                    <p:animEffect transition="in" filter="wipe(up)">
                                      <p:cBhvr>
                                        <p:cTn id="22" dur="500"/>
                                        <p:tgtEl>
                                          <p:spTgt spid="246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utoUpdateAnimBg="0"/>
      <p:bldP spid="246789" grpId="0" animBg="1"/>
      <p:bldP spid="246793" grpId="0" autoUpdateAnimBg="0"/>
      <p:bldP spid="24679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E1A87D50-7551-46E6-9975-0E8387A95D60}"/>
              </a:ext>
            </a:extLst>
          </p:cNvPr>
          <p:cNvSpPr>
            <a:spLocks noGrp="1" noChangeArrowheads="1"/>
          </p:cNvSpPr>
          <p:nvPr>
            <p:ph idx="1"/>
          </p:nvPr>
        </p:nvSpPr>
        <p:spPr/>
        <p:txBody>
          <a:bodyPr/>
          <a:lstStyle/>
          <a:p>
            <a:pPr marL="0" indent="0">
              <a:buFontTx/>
              <a:buNone/>
            </a:pPr>
            <a:endParaRPr lang="en-US" altLang="zh-CN" sz="2800" dirty="0"/>
          </a:p>
          <a:p>
            <a:pPr marL="0" indent="0">
              <a:buFontTx/>
              <a:buNone/>
            </a:pPr>
            <a:r>
              <a:rPr lang="zh-CN" altLang="en-US" sz="2800" dirty="0">
                <a:solidFill>
                  <a:srgbClr val="FF0000"/>
                </a:solidFill>
              </a:rPr>
              <a:t>短时自相关函数</a:t>
            </a:r>
            <a:r>
              <a:rPr lang="zh-CN" altLang="en-US" sz="2800" dirty="0"/>
              <a:t>在假定窗外为</a:t>
            </a:r>
            <a:r>
              <a:rPr lang="en-US" altLang="zh-CN" sz="2800" dirty="0"/>
              <a:t>0</a:t>
            </a:r>
            <a:r>
              <a:rPr lang="zh-CN" altLang="en-US" sz="2800" dirty="0"/>
              <a:t>时是偶函数</a:t>
            </a:r>
            <a:endParaRPr lang="en-US" altLang="zh-CN" sz="2800" dirty="0"/>
          </a:p>
          <a:p>
            <a:pPr marL="0" indent="0">
              <a:spcBef>
                <a:spcPct val="0"/>
              </a:spcBef>
              <a:buFontTx/>
              <a:buNone/>
            </a:pPr>
            <a:endParaRPr lang="en-US" altLang="zh-CN" sz="2800" dirty="0"/>
          </a:p>
          <a:p>
            <a:pPr marL="0" indent="0">
              <a:spcBef>
                <a:spcPct val="0"/>
              </a:spcBef>
              <a:buFontTx/>
              <a:buNone/>
            </a:pPr>
            <a:endParaRPr lang="en-US" altLang="zh-CN" sz="2800" dirty="0"/>
          </a:p>
          <a:p>
            <a:pPr marL="0" indent="0">
              <a:spcBef>
                <a:spcPct val="0"/>
              </a:spcBef>
              <a:buFontTx/>
              <a:buNone/>
            </a:pPr>
            <a:endParaRPr lang="en-US" altLang="zh-CN" sz="2800" dirty="0"/>
          </a:p>
          <a:p>
            <a:pPr marL="0" indent="0">
              <a:spcBef>
                <a:spcPct val="0"/>
              </a:spcBef>
              <a:buFontTx/>
              <a:buNone/>
            </a:pPr>
            <a:r>
              <a:rPr lang="zh-CN" altLang="en-US" sz="2800" dirty="0"/>
              <a:t>令             ，则</a:t>
            </a:r>
            <a:endParaRPr lang="en-US" altLang="zh-CN" sz="2800" dirty="0"/>
          </a:p>
          <a:p>
            <a:pPr marL="0" indent="0">
              <a:spcBef>
                <a:spcPct val="0"/>
              </a:spcBef>
              <a:buFontTx/>
              <a:buNone/>
            </a:pPr>
            <a:endParaRPr lang="en-US" altLang="zh-CN" sz="2800" dirty="0"/>
          </a:p>
          <a:p>
            <a:pPr marL="0" indent="0">
              <a:spcBef>
                <a:spcPct val="0"/>
              </a:spcBef>
              <a:buFontTx/>
              <a:buNone/>
            </a:pPr>
            <a:endParaRPr lang="en-US" altLang="zh-CN" sz="2800" dirty="0"/>
          </a:p>
          <a:p>
            <a:pPr marL="0" indent="0">
              <a:buFontTx/>
              <a:buNone/>
            </a:pPr>
            <a:endParaRPr lang="zh-CN" altLang="en-US" sz="2800" dirty="0"/>
          </a:p>
        </p:txBody>
      </p:sp>
      <p:sp>
        <p:nvSpPr>
          <p:cNvPr id="30723" name="Rectangle 2">
            <a:extLst>
              <a:ext uri="{FF2B5EF4-FFF2-40B4-BE49-F238E27FC236}">
                <a16:creationId xmlns:a16="http://schemas.microsoft.com/office/drawing/2014/main" id="{ECA9AA47-1AF6-45DC-A205-3D14DEA6A17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pic>
        <p:nvPicPr>
          <p:cNvPr id="2" name="图片 1">
            <a:extLst>
              <a:ext uri="{FF2B5EF4-FFF2-40B4-BE49-F238E27FC236}">
                <a16:creationId xmlns:a16="http://schemas.microsoft.com/office/drawing/2014/main" id="{9D3BB7A5-4602-451F-AE2B-611963AFB86A}"/>
              </a:ext>
            </a:extLst>
          </p:cNvPr>
          <p:cNvPicPr>
            <a:picLocks noChangeAspect="1"/>
          </p:cNvPicPr>
          <p:nvPr/>
        </p:nvPicPr>
        <p:blipFill>
          <a:blip r:embed="rId3"/>
          <a:stretch>
            <a:fillRect/>
          </a:stretch>
        </p:blipFill>
        <p:spPr>
          <a:xfrm>
            <a:off x="2411760" y="2740404"/>
            <a:ext cx="4210812" cy="705612"/>
          </a:xfrm>
          <a:prstGeom prst="rect">
            <a:avLst/>
          </a:prstGeom>
        </p:spPr>
      </p:pic>
      <p:pic>
        <p:nvPicPr>
          <p:cNvPr id="3" name="图片 2">
            <a:extLst>
              <a:ext uri="{FF2B5EF4-FFF2-40B4-BE49-F238E27FC236}">
                <a16:creationId xmlns:a16="http://schemas.microsoft.com/office/drawing/2014/main" id="{6F27C544-4274-4D47-9F03-AFE151BA1997}"/>
              </a:ext>
            </a:extLst>
          </p:cNvPr>
          <p:cNvPicPr>
            <a:picLocks noChangeAspect="1"/>
          </p:cNvPicPr>
          <p:nvPr/>
        </p:nvPicPr>
        <p:blipFill>
          <a:blip r:embed="rId4"/>
          <a:stretch>
            <a:fillRect/>
          </a:stretch>
        </p:blipFill>
        <p:spPr>
          <a:xfrm>
            <a:off x="2133147" y="4552188"/>
            <a:ext cx="4930140" cy="705612"/>
          </a:xfrm>
          <a:prstGeom prst="rect">
            <a:avLst/>
          </a:prstGeom>
        </p:spPr>
      </p:pic>
      <p:pic>
        <p:nvPicPr>
          <p:cNvPr id="4" name="图片 3">
            <a:extLst>
              <a:ext uri="{FF2B5EF4-FFF2-40B4-BE49-F238E27FC236}">
                <a16:creationId xmlns:a16="http://schemas.microsoft.com/office/drawing/2014/main" id="{BBC570FB-9DF6-4926-88BD-AB6DA5A0877A}"/>
              </a:ext>
            </a:extLst>
          </p:cNvPr>
          <p:cNvPicPr>
            <a:picLocks noChangeAspect="1"/>
          </p:cNvPicPr>
          <p:nvPr/>
        </p:nvPicPr>
        <p:blipFill>
          <a:blip r:embed="rId5"/>
          <a:stretch>
            <a:fillRect/>
          </a:stretch>
        </p:blipFill>
        <p:spPr>
          <a:xfrm>
            <a:off x="1121372" y="3933056"/>
            <a:ext cx="987552" cy="291084"/>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F756F68-4A16-40EA-9093-A5B155BBA92F}"/>
              </a:ext>
            </a:extLst>
          </p:cNvPr>
          <p:cNvSpPr>
            <a:spLocks noGrp="1" noChangeArrowheads="1"/>
          </p:cNvSpPr>
          <p:nvPr>
            <p:ph type="title"/>
          </p:nvPr>
        </p:nvSpPr>
        <p:spPr/>
        <p:txBody>
          <a:bodyPr/>
          <a:lstStyle/>
          <a:p>
            <a:pPr eaLnBrk="1" hangingPunct="1"/>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endParaRPr lang="zh-CN" altLang="en-US">
              <a:solidFill>
                <a:schemeClr val="accent2"/>
              </a:solidFill>
            </a:endParaRPr>
          </a:p>
        </p:txBody>
      </p:sp>
      <p:graphicFrame>
        <p:nvGraphicFramePr>
          <p:cNvPr id="32771" name="Object 3">
            <a:extLst>
              <a:ext uri="{FF2B5EF4-FFF2-40B4-BE49-F238E27FC236}">
                <a16:creationId xmlns:a16="http://schemas.microsoft.com/office/drawing/2014/main" id="{71456268-A538-484A-9942-4A3404EEC747}"/>
              </a:ext>
            </a:extLst>
          </p:cNvPr>
          <p:cNvGraphicFramePr>
            <a:graphicFrameLocks noChangeAspect="1"/>
          </p:cNvGraphicFramePr>
          <p:nvPr/>
        </p:nvGraphicFramePr>
        <p:xfrm>
          <a:off x="2654300" y="1836738"/>
          <a:ext cx="3879850" cy="1304925"/>
        </p:xfrm>
        <a:graphic>
          <a:graphicData uri="http://schemas.openxmlformats.org/presentationml/2006/ole">
            <mc:AlternateContent xmlns:mc="http://schemas.openxmlformats.org/markup-compatibility/2006">
              <mc:Choice xmlns:v="urn:schemas-microsoft-com:vml" Requires="v">
                <p:oleObj name="Picture2" r:id="rId3" imgW="2733675" imgH="923925" progId="Word.Picture.8">
                  <p:embed/>
                </p:oleObj>
              </mc:Choice>
              <mc:Fallback>
                <p:oleObj name="Picture2" r:id="rId3" imgW="2733675" imgH="923925"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300" y="1836738"/>
                        <a:ext cx="387985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Text Box 4">
            <a:extLst>
              <a:ext uri="{FF2B5EF4-FFF2-40B4-BE49-F238E27FC236}">
                <a16:creationId xmlns:a16="http://schemas.microsoft.com/office/drawing/2014/main" id="{5E009EE9-4E61-4478-869A-CFB3227F7663}"/>
              </a:ext>
            </a:extLst>
          </p:cNvPr>
          <p:cNvSpPr txBox="1">
            <a:spLocks noChangeArrowheads="1"/>
          </p:cNvSpPr>
          <p:nvPr/>
        </p:nvSpPr>
        <p:spPr bwMode="auto">
          <a:xfrm>
            <a:off x="539750" y="850900"/>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浊音自相关函数波形</a:t>
            </a:r>
          </a:p>
        </p:txBody>
      </p:sp>
      <p:sp>
        <p:nvSpPr>
          <p:cNvPr id="32773" name="Text Box 5">
            <a:extLst>
              <a:ext uri="{FF2B5EF4-FFF2-40B4-BE49-F238E27FC236}">
                <a16:creationId xmlns:a16="http://schemas.microsoft.com/office/drawing/2014/main" id="{D56A8A7A-AA70-4CF4-9F31-C4D5ECD0F95E}"/>
              </a:ext>
            </a:extLst>
          </p:cNvPr>
          <p:cNvSpPr txBox="1">
            <a:spLocks noChangeArrowheads="1"/>
          </p:cNvSpPr>
          <p:nvPr/>
        </p:nvSpPr>
        <p:spPr bwMode="auto">
          <a:xfrm>
            <a:off x="806450" y="3476625"/>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清音自相关函数波形</a:t>
            </a:r>
          </a:p>
        </p:txBody>
      </p:sp>
      <p:graphicFrame>
        <p:nvGraphicFramePr>
          <p:cNvPr id="32774" name="Object 7">
            <a:extLst>
              <a:ext uri="{FF2B5EF4-FFF2-40B4-BE49-F238E27FC236}">
                <a16:creationId xmlns:a16="http://schemas.microsoft.com/office/drawing/2014/main" id="{1F343339-E34C-4293-8707-B82EA23F6E7F}"/>
              </a:ext>
            </a:extLst>
          </p:cNvPr>
          <p:cNvGraphicFramePr>
            <a:graphicFrameLocks noChangeAspect="1"/>
          </p:cNvGraphicFramePr>
          <p:nvPr/>
        </p:nvGraphicFramePr>
        <p:xfrm>
          <a:off x="2616200" y="4186238"/>
          <a:ext cx="3995738" cy="1406525"/>
        </p:xfrm>
        <a:graphic>
          <a:graphicData uri="http://schemas.openxmlformats.org/presentationml/2006/ole">
            <mc:AlternateContent xmlns:mc="http://schemas.openxmlformats.org/markup-compatibility/2006">
              <mc:Choice xmlns:v="urn:schemas-microsoft-com:vml" Requires="v">
                <p:oleObj name="Picture2" r:id="rId5" imgW="2733675" imgH="1028700" progId="Word.Picture.8">
                  <p:embed/>
                </p:oleObj>
              </mc:Choice>
              <mc:Fallback>
                <p:oleObj name="Picture2" r:id="rId5" imgW="2733675" imgH="1028700"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200" y="4186238"/>
                        <a:ext cx="3995738"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下箭头 1">
            <a:extLst>
              <a:ext uri="{FF2B5EF4-FFF2-40B4-BE49-F238E27FC236}">
                <a16:creationId xmlns:a16="http://schemas.microsoft.com/office/drawing/2014/main" id="{5EA3F2C3-74F3-4A86-ADEF-5C8957D93ECF}"/>
              </a:ext>
            </a:extLst>
          </p:cNvPr>
          <p:cNvSpPr>
            <a:spLocks noChangeArrowheads="1"/>
          </p:cNvSpPr>
          <p:nvPr/>
        </p:nvSpPr>
        <p:spPr bwMode="auto">
          <a:xfrm rot="2700000">
            <a:off x="3798888" y="1639888"/>
            <a:ext cx="103187" cy="503237"/>
          </a:xfrm>
          <a:prstGeom prst="downArrow">
            <a:avLst>
              <a:gd name="adj1" fmla="val 50000"/>
              <a:gd name="adj2" fmla="val 50237"/>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Text Box 4">
            <a:extLst>
              <a:ext uri="{FF2B5EF4-FFF2-40B4-BE49-F238E27FC236}">
                <a16:creationId xmlns:a16="http://schemas.microsoft.com/office/drawing/2014/main" id="{86A1148F-7451-476D-BC8E-7C6129350A7F}"/>
              </a:ext>
            </a:extLst>
          </p:cNvPr>
          <p:cNvSpPr txBox="1">
            <a:spLocks noChangeArrowheads="1"/>
          </p:cNvSpPr>
          <p:nvPr/>
        </p:nvSpPr>
        <p:spPr bwMode="auto">
          <a:xfrm>
            <a:off x="4060825" y="13287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基频位置</a:t>
            </a:r>
          </a:p>
        </p:txBody>
      </p:sp>
      <p:sp>
        <p:nvSpPr>
          <p:cNvPr id="32777" name="文本框 2">
            <a:extLst>
              <a:ext uri="{FF2B5EF4-FFF2-40B4-BE49-F238E27FC236}">
                <a16:creationId xmlns:a16="http://schemas.microsoft.com/office/drawing/2014/main" id="{658846C8-6EA3-4EEC-B29F-CA36909A64FF}"/>
              </a:ext>
            </a:extLst>
          </p:cNvPr>
          <p:cNvSpPr txBox="1">
            <a:spLocks noChangeArrowheads="1"/>
          </p:cNvSpPr>
          <p:nvPr/>
        </p:nvSpPr>
        <p:spPr bwMode="auto">
          <a:xfrm>
            <a:off x="4572000" y="3049588"/>
            <a:ext cx="261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200">
                <a:latin typeface="Times New Roman" panose="02020603050405020304" pitchFamily="18" charset="0"/>
                <a:cs typeface="Times New Roman" panose="02020603050405020304" pitchFamily="18" charset="0"/>
              </a:rPr>
              <a:t>k</a:t>
            </a:r>
            <a:endParaRPr lang="zh-CN" altLang="en-US" sz="1200">
              <a:latin typeface="Times New Roman" panose="02020603050405020304" pitchFamily="18" charset="0"/>
              <a:cs typeface="Times New Roman" panose="02020603050405020304" pitchFamily="18" charset="0"/>
            </a:endParaRPr>
          </a:p>
        </p:txBody>
      </p:sp>
      <p:sp>
        <p:nvSpPr>
          <p:cNvPr id="10" name="下箭头 9">
            <a:extLst>
              <a:ext uri="{FF2B5EF4-FFF2-40B4-BE49-F238E27FC236}">
                <a16:creationId xmlns:a16="http://schemas.microsoft.com/office/drawing/2014/main" id="{54D4C3E6-72CC-4A9E-A3A7-C117F1485EDA}"/>
              </a:ext>
            </a:extLst>
          </p:cNvPr>
          <p:cNvSpPr>
            <a:spLocks noChangeArrowheads="1"/>
          </p:cNvSpPr>
          <p:nvPr/>
        </p:nvSpPr>
        <p:spPr bwMode="auto">
          <a:xfrm rot="-3720000">
            <a:off x="2386013" y="1962150"/>
            <a:ext cx="109537" cy="493713"/>
          </a:xfrm>
          <a:prstGeom prst="downArrow">
            <a:avLst>
              <a:gd name="adj1" fmla="val 50000"/>
              <a:gd name="adj2" fmla="val 49914"/>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Text Box 4">
            <a:extLst>
              <a:ext uri="{FF2B5EF4-FFF2-40B4-BE49-F238E27FC236}">
                <a16:creationId xmlns:a16="http://schemas.microsoft.com/office/drawing/2014/main" id="{63257E81-A950-442F-8E2F-618F3341A425}"/>
              </a:ext>
            </a:extLst>
          </p:cNvPr>
          <p:cNvSpPr txBox="1">
            <a:spLocks noChangeArrowheads="1"/>
          </p:cNvSpPr>
          <p:nvPr/>
        </p:nvSpPr>
        <p:spPr bwMode="auto">
          <a:xfrm>
            <a:off x="849313" y="1763713"/>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规整自相关</a:t>
            </a:r>
          </a:p>
        </p:txBody>
      </p:sp>
      <p:graphicFrame>
        <p:nvGraphicFramePr>
          <p:cNvPr id="12" name="Object 8">
            <a:extLst>
              <a:ext uri="{FF2B5EF4-FFF2-40B4-BE49-F238E27FC236}">
                <a16:creationId xmlns:a16="http://schemas.microsoft.com/office/drawing/2014/main" id="{9E9866A7-A452-43A7-8D91-7E6082532A0F}"/>
              </a:ext>
            </a:extLst>
          </p:cNvPr>
          <p:cNvGraphicFramePr>
            <a:graphicFrameLocks noChangeAspect="1"/>
          </p:cNvGraphicFramePr>
          <p:nvPr/>
        </p:nvGraphicFramePr>
        <p:xfrm>
          <a:off x="1220788" y="2127250"/>
          <a:ext cx="601662" cy="325438"/>
        </p:xfrm>
        <a:graphic>
          <a:graphicData uri="http://schemas.openxmlformats.org/presentationml/2006/ole">
            <mc:AlternateContent xmlns:mc="http://schemas.openxmlformats.org/markup-compatibility/2006">
              <mc:Choice xmlns:v="urn:schemas-microsoft-com:vml" Requires="v">
                <p:oleObj name="Equation" r:id="rId7" imgW="647419" imgH="355446" progId="Equation.DSMT4">
                  <p:embed/>
                </p:oleObj>
              </mc:Choice>
              <mc:Fallback>
                <p:oleObj name="Equation" r:id="rId7" imgW="647419" imgH="355446"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0788" y="2127250"/>
                        <a:ext cx="6016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
            <a:extLst>
              <a:ext uri="{FF2B5EF4-FFF2-40B4-BE49-F238E27FC236}">
                <a16:creationId xmlns:a16="http://schemas.microsoft.com/office/drawing/2014/main" id="{067B0E47-EDAC-40EA-B2AB-0793026B049B}"/>
              </a:ext>
            </a:extLst>
          </p:cNvPr>
          <p:cNvGraphicFramePr>
            <a:graphicFrameLocks noChangeAspect="1"/>
          </p:cNvGraphicFramePr>
          <p:nvPr/>
        </p:nvGraphicFramePr>
        <p:xfrm>
          <a:off x="5175250" y="1392238"/>
          <a:ext cx="138113" cy="236537"/>
        </p:xfrm>
        <a:graphic>
          <a:graphicData uri="http://schemas.openxmlformats.org/presentationml/2006/ole">
            <mc:AlternateContent xmlns:mc="http://schemas.openxmlformats.org/markup-compatibility/2006">
              <mc:Choice xmlns:v="urn:schemas-microsoft-com:vml" Requires="v">
                <p:oleObj name="Equation" r:id="rId9" imgW="126780" imgH="215526" progId="Equation.DSMT4">
                  <p:embed/>
                </p:oleObj>
              </mc:Choice>
              <mc:Fallback>
                <p:oleObj name="Equation" r:id="rId9" imgW="126780" imgH="215526"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5250" y="1392238"/>
                        <a:ext cx="13811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下箭头 14">
            <a:extLst>
              <a:ext uri="{FF2B5EF4-FFF2-40B4-BE49-F238E27FC236}">
                <a16:creationId xmlns:a16="http://schemas.microsoft.com/office/drawing/2014/main" id="{F0337AFB-AFB3-423B-91C6-F204791EF8BB}"/>
              </a:ext>
            </a:extLst>
          </p:cNvPr>
          <p:cNvSpPr>
            <a:spLocks noChangeArrowheads="1"/>
          </p:cNvSpPr>
          <p:nvPr/>
        </p:nvSpPr>
        <p:spPr bwMode="auto">
          <a:xfrm rot="2700000">
            <a:off x="7624763" y="1824038"/>
            <a:ext cx="103187" cy="503237"/>
          </a:xfrm>
          <a:prstGeom prst="downArrow">
            <a:avLst>
              <a:gd name="adj1" fmla="val 50000"/>
              <a:gd name="adj2" fmla="val 50237"/>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 name="Text Box 4">
            <a:extLst>
              <a:ext uri="{FF2B5EF4-FFF2-40B4-BE49-F238E27FC236}">
                <a16:creationId xmlns:a16="http://schemas.microsoft.com/office/drawing/2014/main" id="{D0CF3AF3-8CB2-41A6-B9D4-72A8DDF775B4}"/>
              </a:ext>
            </a:extLst>
          </p:cNvPr>
          <p:cNvSpPr txBox="1">
            <a:spLocks noChangeArrowheads="1"/>
          </p:cNvSpPr>
          <p:nvPr/>
        </p:nvSpPr>
        <p:spPr bwMode="auto">
          <a:xfrm>
            <a:off x="7886700" y="15128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采样频率</a:t>
            </a:r>
          </a:p>
        </p:txBody>
      </p:sp>
      <p:pic>
        <p:nvPicPr>
          <p:cNvPr id="3" name="图片 2">
            <a:extLst>
              <a:ext uri="{FF2B5EF4-FFF2-40B4-BE49-F238E27FC236}">
                <a16:creationId xmlns:a16="http://schemas.microsoft.com/office/drawing/2014/main" id="{304D1310-25C8-429A-AC3A-BEF75EEFEDB0}"/>
              </a:ext>
            </a:extLst>
          </p:cNvPr>
          <p:cNvPicPr>
            <a:picLocks noChangeAspect="1"/>
          </p:cNvPicPr>
          <p:nvPr/>
        </p:nvPicPr>
        <p:blipFill>
          <a:blip r:embed="rId11"/>
          <a:stretch>
            <a:fillRect/>
          </a:stretch>
        </p:blipFill>
        <p:spPr>
          <a:xfrm>
            <a:off x="6777196" y="2386246"/>
            <a:ext cx="899160" cy="355092"/>
          </a:xfrm>
          <a:prstGeom prst="rect">
            <a:avLst/>
          </a:prstGeom>
        </p:spPr>
      </p:pic>
      <p:pic>
        <p:nvPicPr>
          <p:cNvPr id="4" name="图片 3">
            <a:extLst>
              <a:ext uri="{FF2B5EF4-FFF2-40B4-BE49-F238E27FC236}">
                <a16:creationId xmlns:a16="http://schemas.microsoft.com/office/drawing/2014/main" id="{FC4FD15D-11AE-4829-A101-046D2ED24A62}"/>
              </a:ext>
            </a:extLst>
          </p:cNvPr>
          <p:cNvPicPr>
            <a:picLocks noChangeAspect="1"/>
          </p:cNvPicPr>
          <p:nvPr/>
        </p:nvPicPr>
        <p:blipFill>
          <a:blip r:embed="rId12"/>
          <a:stretch>
            <a:fillRect/>
          </a:stretch>
        </p:blipFill>
        <p:spPr>
          <a:xfrm>
            <a:off x="6983698" y="4567941"/>
            <a:ext cx="1385316" cy="55473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nodeType="afterGroup">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1"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a:extLst>
              <a:ext uri="{FF2B5EF4-FFF2-40B4-BE49-F238E27FC236}">
                <a16:creationId xmlns:a16="http://schemas.microsoft.com/office/drawing/2014/main" id="{BF708DA1-7166-457A-95BF-2F0E072CC52E}"/>
              </a:ext>
            </a:extLst>
          </p:cNvPr>
          <p:cNvSpPr txBox="1">
            <a:spLocks noChangeArrowheads="1"/>
          </p:cNvSpPr>
          <p:nvPr/>
        </p:nvSpPr>
        <p:spPr bwMode="auto">
          <a:xfrm>
            <a:off x="395288" y="692150"/>
            <a:ext cx="8424862"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q"/>
            </a:pPr>
            <a:r>
              <a:rPr kumimoji="1" lang="zh-CN" altLang="en-US" sz="2800" b="1">
                <a:solidFill>
                  <a:schemeClr val="tx2"/>
                </a:solidFill>
                <a:latin typeface="华文新魏" panose="02010800040101010101" pitchFamily="2" charset="-122"/>
                <a:ea typeface="华文新魏" panose="02010800040101010101" pitchFamily="2" charset="-122"/>
              </a:rPr>
              <a:t>基音周期检测</a:t>
            </a:r>
            <a:r>
              <a:rPr kumimoji="1" lang="en-US" altLang="zh-CN" sz="2800" b="1">
                <a:solidFill>
                  <a:schemeClr val="tx2"/>
                </a:solidFill>
                <a:latin typeface="华文新魏" panose="02010800040101010101" pitchFamily="2" charset="-122"/>
                <a:ea typeface="华文新魏" panose="02010800040101010101" pitchFamily="2" charset="-122"/>
              </a:rPr>
              <a:t>---</a:t>
            </a:r>
            <a:r>
              <a:rPr kumimoji="1" lang="zh-CN" altLang="en-US" sz="2800" b="1">
                <a:solidFill>
                  <a:schemeClr val="tx2"/>
                </a:solidFill>
                <a:latin typeface="华文新魏" panose="02010800040101010101" pitchFamily="2" charset="-122"/>
                <a:ea typeface="华文新魏" panose="02010800040101010101" pitchFamily="2" charset="-122"/>
              </a:rPr>
              <a:t>短时自相关函数特征的应用示例</a:t>
            </a:r>
            <a:endParaRPr kumimoji="1" lang="en-US" altLang="zh-CN" sz="2800" b="1">
              <a:solidFill>
                <a:schemeClr val="tx2"/>
              </a:solidFill>
              <a:latin typeface="华文新魏" panose="02010800040101010101" pitchFamily="2" charset="-122"/>
              <a:ea typeface="华文新魏" panose="0201080004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基音是指发浊音时声带振动所引起的周期性，它只是准周期性的。  </a:t>
            </a: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在语音编解码器、语音识别、说话人确认和辨认，以及生理缺陷人的辅助系统等许多领域都是重要的一环。</a:t>
            </a: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浊音信号的自相关函数在基音周期的整数倍位置上出现峰值，而清音的自相关函数没有明显的峰值出现 。</a:t>
            </a: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峰—峰值之间对应的就是基音周期</a:t>
            </a:r>
            <a:r>
              <a:rPr kumimoji="1" lang="zh-CN" altLang="en-US" sz="2400">
                <a:solidFill>
                  <a:schemeClr val="tx2"/>
                </a:solidFill>
                <a:latin typeface="宋体" panose="02010600030101010101" pitchFamily="2" charset="-122"/>
              </a:rPr>
              <a:t>。</a:t>
            </a:r>
            <a:endParaRPr kumimoji="1" lang="en-US" altLang="zh-CN" sz="240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400">
                <a:solidFill>
                  <a:schemeClr val="tx2"/>
                </a:solidFill>
                <a:latin typeface="Times New Roman" panose="02020603050405020304" pitchFamily="18" charset="0"/>
                <a:cs typeface="Times New Roman" panose="02020603050405020304" pitchFamily="18" charset="0"/>
              </a:rPr>
              <a:t>在限定</a:t>
            </a:r>
            <a:r>
              <a:rPr kumimoji="1" lang="en-US" altLang="zh-CN" sz="2400">
                <a:solidFill>
                  <a:schemeClr val="tx2"/>
                </a:solidFill>
                <a:latin typeface="Times New Roman" panose="02020603050405020304" pitchFamily="18" charset="0"/>
                <a:cs typeface="Times New Roman" panose="02020603050405020304" pitchFamily="18" charset="0"/>
              </a:rPr>
              <a:t>K</a:t>
            </a:r>
            <a:r>
              <a:rPr kumimoji="1" lang="zh-CN" altLang="en-US" sz="2400">
                <a:solidFill>
                  <a:schemeClr val="tx2"/>
                </a:solidFill>
                <a:latin typeface="Times New Roman" panose="02020603050405020304" pitchFamily="18" charset="0"/>
                <a:cs typeface="Times New Roman" panose="02020603050405020304" pitchFamily="18" charset="0"/>
              </a:rPr>
              <a:t>值内的最大峰值出现的位置</a:t>
            </a:r>
          </a:p>
          <a:p>
            <a:pPr eaLnBrk="1" hangingPunct="1">
              <a:buClr>
                <a:schemeClr val="accent2"/>
              </a:buClr>
              <a:buSzPct val="80000"/>
              <a:buFont typeface="Wingdings" panose="05000000000000000000" pitchFamily="2" charset="2"/>
              <a:buChar char="ü"/>
            </a:pPr>
            <a:endParaRPr kumimoji="1" lang="zh-CN" altLang="en-US" sz="2800">
              <a:solidFill>
                <a:schemeClr val="tx2"/>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Effect transition="in" filter="wipe(up)">
                                      <p:cBhvr>
                                        <p:cTn id="7" dur="500"/>
                                        <p:tgtEl>
                                          <p:spTgt spid="2549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4978">
                                            <p:txEl>
                                              <p:pRg st="1" end="1"/>
                                            </p:txEl>
                                          </p:spTgt>
                                        </p:tgtEl>
                                        <p:attrNameLst>
                                          <p:attrName>style.visibility</p:attrName>
                                        </p:attrNameLst>
                                      </p:cBhvr>
                                      <p:to>
                                        <p:strVal val="visible"/>
                                      </p:to>
                                    </p:set>
                                    <p:animEffect transition="in" filter="wipe(up)">
                                      <p:cBhvr>
                                        <p:cTn id="12" dur="500"/>
                                        <p:tgtEl>
                                          <p:spTgt spid="2549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4978">
                                            <p:txEl>
                                              <p:pRg st="2" end="2"/>
                                            </p:txEl>
                                          </p:spTgt>
                                        </p:tgtEl>
                                        <p:attrNameLst>
                                          <p:attrName>style.visibility</p:attrName>
                                        </p:attrNameLst>
                                      </p:cBhvr>
                                      <p:to>
                                        <p:strVal val="visible"/>
                                      </p:to>
                                    </p:set>
                                    <p:animEffect transition="in" filter="wipe(up)">
                                      <p:cBhvr>
                                        <p:cTn id="17" dur="500"/>
                                        <p:tgtEl>
                                          <p:spTgt spid="2549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4978">
                                            <p:txEl>
                                              <p:pRg st="3" end="3"/>
                                            </p:txEl>
                                          </p:spTgt>
                                        </p:tgtEl>
                                        <p:attrNameLst>
                                          <p:attrName>style.visibility</p:attrName>
                                        </p:attrNameLst>
                                      </p:cBhvr>
                                      <p:to>
                                        <p:strVal val="visible"/>
                                      </p:to>
                                    </p:set>
                                    <p:animEffect transition="in" filter="wipe(up)">
                                      <p:cBhvr>
                                        <p:cTn id="22" dur="500"/>
                                        <p:tgtEl>
                                          <p:spTgt spid="2549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4978">
                                            <p:txEl>
                                              <p:pRg st="4" end="4"/>
                                            </p:txEl>
                                          </p:spTgt>
                                        </p:tgtEl>
                                        <p:attrNameLst>
                                          <p:attrName>style.visibility</p:attrName>
                                        </p:attrNameLst>
                                      </p:cBhvr>
                                      <p:to>
                                        <p:strVal val="visible"/>
                                      </p:to>
                                    </p:set>
                                    <p:animEffect transition="in" filter="wipe(up)">
                                      <p:cBhvr>
                                        <p:cTn id="27" dur="500"/>
                                        <p:tgtEl>
                                          <p:spTgt spid="25497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4978">
                                            <p:txEl>
                                              <p:pRg st="5" end="5"/>
                                            </p:txEl>
                                          </p:spTgt>
                                        </p:tgtEl>
                                        <p:attrNameLst>
                                          <p:attrName>style.visibility</p:attrName>
                                        </p:attrNameLst>
                                      </p:cBhvr>
                                      <p:to>
                                        <p:strVal val="visible"/>
                                      </p:to>
                                    </p:set>
                                    <p:animEffect transition="in" filter="wipe(up)">
                                      <p:cBhvr>
                                        <p:cTn id="32" dur="500"/>
                                        <p:tgtEl>
                                          <p:spTgt spid="2549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D04DFD3-52C8-427D-820A-CE0190E8E9C4}"/>
              </a:ext>
            </a:extLst>
          </p:cNvPr>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特征的频域分析方法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F35727E-E0E8-4F8D-910A-571F3701F6D6}"/>
              </a:ext>
            </a:extLst>
          </p:cNvPr>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语音的时频域分析</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5123" name="图片 6" descr="HIT-Logo-AL.png">
            <a:extLst>
              <a:ext uri="{FF2B5EF4-FFF2-40B4-BE49-F238E27FC236}">
                <a16:creationId xmlns:a16="http://schemas.microsoft.com/office/drawing/2014/main" id="{2881F029-504D-43C1-A20A-A489B0B26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1D5623B-386C-4174-959F-BAECBBA67E5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73411" name="Rectangle 3">
            <a:extLst>
              <a:ext uri="{FF2B5EF4-FFF2-40B4-BE49-F238E27FC236}">
                <a16:creationId xmlns:a16="http://schemas.microsoft.com/office/drawing/2014/main" id="{1EB7DD40-7FA5-4974-803C-6AE10B7DB657}"/>
              </a:ext>
            </a:extLst>
          </p:cNvPr>
          <p:cNvSpPr>
            <a:spLocks noGrp="1" noChangeArrowheads="1"/>
          </p:cNvSpPr>
          <p:nvPr>
            <p:ph type="body" idx="1"/>
          </p:nvPr>
        </p:nvSpPr>
        <p:spPr>
          <a:xfrm>
            <a:off x="539750" y="1484313"/>
            <a:ext cx="8208963" cy="2819400"/>
          </a:xfrm>
        </p:spPr>
        <p:txBody>
          <a:bodyPr/>
          <a:lstStyle/>
          <a:p>
            <a:pPr marL="180000" eaLnBrk="1" hangingPunct="1">
              <a:buFontTx/>
              <a:buNone/>
              <a:defRPr/>
            </a:pPr>
            <a:r>
              <a:rPr lang="zh-CN" altLang="en-US" sz="2800" dirty="0">
                <a:solidFill>
                  <a:schemeClr val="tx2"/>
                </a:solidFill>
                <a:latin typeface="宋体" panose="02010600030101010101" pitchFamily="2" charset="-122"/>
              </a:rPr>
              <a:t>    语音的感知过程与人类听觉系统具有频谱分析功能是紧密相关的。因此，对语音信号进行频谱分析，是认识语音信号和处理语音信号的重要方法</a:t>
            </a:r>
          </a:p>
          <a:p>
            <a:pPr eaLnBrk="1" hangingPunct="1">
              <a:buFontTx/>
              <a:buNone/>
              <a:defRPr/>
            </a:pPr>
            <a:endParaRPr lang="zh-CN" altLang="en-US" b="1" dirty="0">
              <a:solidFill>
                <a:schemeClr val="tx2"/>
              </a:solidFill>
              <a:latin typeface="Times New Roman" panose="02020603050405020304" pitchFamily="18" charset="0"/>
            </a:endParaRPr>
          </a:p>
          <a:p>
            <a:pPr eaLnBrk="1" hangingPunct="1">
              <a:defRPr/>
            </a:pPr>
            <a:r>
              <a:rPr lang="zh-CN" altLang="en-US" b="1" dirty="0">
                <a:solidFill>
                  <a:schemeClr val="tx2"/>
                </a:solidFill>
                <a:latin typeface="Times New Roman" panose="02020603050405020304" pitchFamily="18" charset="0"/>
              </a:rPr>
              <a:t>滤波器组方法 </a:t>
            </a:r>
          </a:p>
          <a:p>
            <a:pPr eaLnBrk="1" hangingPunct="1">
              <a:buFontTx/>
              <a:buNone/>
              <a:defRPr/>
            </a:pPr>
            <a:endParaRPr lang="zh-CN" altLang="en-US" b="1" dirty="0">
              <a:solidFill>
                <a:schemeClr val="tx2"/>
              </a:solidFill>
              <a:latin typeface="Times New Roman" panose="02020603050405020304" pitchFamily="18" charset="0"/>
            </a:endParaRPr>
          </a:p>
          <a:p>
            <a:pPr eaLnBrk="1" hangingPunct="1">
              <a:buFontTx/>
              <a:buNone/>
              <a:defRPr/>
            </a:pPr>
            <a:endParaRPr lang="en-US" altLang="zh-CN" b="1" dirty="0">
              <a:solidFill>
                <a:schemeClr val="tx2"/>
              </a:solidFill>
              <a:latin typeface="Times New Roman" panose="02020603050405020304" pitchFamily="18" charset="0"/>
            </a:endParaRPr>
          </a:p>
        </p:txBody>
      </p:sp>
      <p:sp>
        <p:nvSpPr>
          <p:cNvPr id="37892" name="Rectangle 4">
            <a:extLst>
              <a:ext uri="{FF2B5EF4-FFF2-40B4-BE49-F238E27FC236}">
                <a16:creationId xmlns:a16="http://schemas.microsoft.com/office/drawing/2014/main" id="{49D28E31-9054-4A47-9C45-A175CB18BDE5}"/>
              </a:ext>
            </a:extLst>
          </p:cNvPr>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73413" name="Object 5">
            <a:extLst>
              <a:ext uri="{FF2B5EF4-FFF2-40B4-BE49-F238E27FC236}">
                <a16:creationId xmlns:a16="http://schemas.microsoft.com/office/drawing/2014/main" id="{4AA8D84A-FAFF-46F8-8305-EB861EE0D40D}"/>
              </a:ext>
            </a:extLst>
          </p:cNvPr>
          <p:cNvGraphicFramePr>
            <a:graphicFrameLocks noChangeAspect="1"/>
          </p:cNvGraphicFramePr>
          <p:nvPr/>
        </p:nvGraphicFramePr>
        <p:xfrm>
          <a:off x="3124200" y="3933825"/>
          <a:ext cx="4572000" cy="2514600"/>
        </p:xfrm>
        <a:graphic>
          <a:graphicData uri="http://schemas.openxmlformats.org/presentationml/2006/ole">
            <mc:AlternateContent xmlns:mc="http://schemas.openxmlformats.org/markup-compatibility/2006">
              <mc:Choice xmlns:v="urn:schemas-microsoft-com:vml" Requires="v">
                <p:oleObj r:id="rId3" imgW="4572000" imgH="2516124" progId="Word.Picture.8">
                  <p:embed/>
                </p:oleObj>
              </mc:Choice>
              <mc:Fallback>
                <p:oleObj r:id="rId3" imgW="4572000" imgH="251612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933825"/>
                        <a:ext cx="457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up)">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3411">
                                            <p:txEl>
                                              <p:pRg st="2" end="2"/>
                                            </p:txEl>
                                          </p:spTgt>
                                        </p:tgtEl>
                                        <p:attrNameLst>
                                          <p:attrName>style.visibility</p:attrName>
                                        </p:attrNameLst>
                                      </p:cBhvr>
                                      <p:to>
                                        <p:strVal val="visible"/>
                                      </p:to>
                                    </p:set>
                                    <p:animEffect transition="in" filter="wipe(up)">
                                      <p:cBhvr>
                                        <p:cTn id="12" dur="500"/>
                                        <p:tgtEl>
                                          <p:spTgt spid="273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wipe(up)">
                                      <p:cBhvr>
                                        <p:cTn id="17" dur="5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4D44E52-3CDA-4C05-A9AF-CCCC9A98F52B}"/>
              </a:ext>
            </a:extLst>
          </p:cNvPr>
          <p:cNvSpPr>
            <a:spLocks noGrp="1" noChangeArrowheads="1"/>
          </p:cNvSpPr>
          <p:nvPr>
            <p:ph type="title"/>
          </p:nvPr>
        </p:nvSpPr>
        <p:spPr>
          <a:xfrm>
            <a:off x="457200" y="341313"/>
            <a:ext cx="8229600" cy="1143000"/>
          </a:xfrm>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9939" name="Rectangle 3">
            <a:extLst>
              <a:ext uri="{FF2B5EF4-FFF2-40B4-BE49-F238E27FC236}">
                <a16:creationId xmlns:a16="http://schemas.microsoft.com/office/drawing/2014/main" id="{FE818299-4AA7-40F3-9BD2-5B5963A07748}"/>
              </a:ext>
            </a:extLst>
          </p:cNvPr>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9940" name="Object 4">
            <a:extLst>
              <a:ext uri="{FF2B5EF4-FFF2-40B4-BE49-F238E27FC236}">
                <a16:creationId xmlns:a16="http://schemas.microsoft.com/office/drawing/2014/main" id="{69014FCE-6C87-4D61-BCAB-3EEF4B458C51}"/>
              </a:ext>
            </a:extLst>
          </p:cNvPr>
          <p:cNvGraphicFramePr>
            <a:graphicFrameLocks noChangeAspect="1"/>
          </p:cNvGraphicFramePr>
          <p:nvPr/>
        </p:nvGraphicFramePr>
        <p:xfrm>
          <a:off x="2438400" y="1981200"/>
          <a:ext cx="4648200" cy="1981200"/>
        </p:xfrm>
        <a:graphic>
          <a:graphicData uri="http://schemas.openxmlformats.org/presentationml/2006/ole">
            <mc:AlternateContent xmlns:mc="http://schemas.openxmlformats.org/markup-compatibility/2006">
              <mc:Choice xmlns:v="urn:schemas-microsoft-com:vml" Requires="v">
                <p:oleObj r:id="rId3" imgW="7114286" imgH="2676899" progId="Paint.Picture">
                  <p:embed/>
                </p:oleObj>
              </mc:Choice>
              <mc:Fallback>
                <p:oleObj r:id="rId3" imgW="7114286" imgH="2676899"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981200"/>
                        <a:ext cx="4648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5">
            <a:extLst>
              <a:ext uri="{FF2B5EF4-FFF2-40B4-BE49-F238E27FC236}">
                <a16:creationId xmlns:a16="http://schemas.microsoft.com/office/drawing/2014/main" id="{D1A71DA6-8C0A-4D07-A93A-236527E26829}"/>
              </a:ext>
            </a:extLst>
          </p:cNvPr>
          <p:cNvGraphicFramePr>
            <a:graphicFrameLocks noChangeAspect="1"/>
          </p:cNvGraphicFramePr>
          <p:nvPr/>
        </p:nvGraphicFramePr>
        <p:xfrm>
          <a:off x="2438400" y="4343400"/>
          <a:ext cx="4610100" cy="1943100"/>
        </p:xfrm>
        <a:graphic>
          <a:graphicData uri="http://schemas.openxmlformats.org/presentationml/2006/ole">
            <mc:AlternateContent xmlns:mc="http://schemas.openxmlformats.org/markup-compatibility/2006">
              <mc:Choice xmlns:v="urn:schemas-microsoft-com:vml" Requires="v">
                <p:oleObj r:id="rId5" imgW="7125695" imgH="2629267" progId="Paint.Picture">
                  <p:embed/>
                </p:oleObj>
              </mc:Choice>
              <mc:Fallback>
                <p:oleObj r:id="rId5" imgW="7125695" imgH="2629267"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343400"/>
                        <a:ext cx="46101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6">
            <a:extLst>
              <a:ext uri="{FF2B5EF4-FFF2-40B4-BE49-F238E27FC236}">
                <a16:creationId xmlns:a16="http://schemas.microsoft.com/office/drawing/2014/main" id="{BA4EDAC5-558F-45FA-8A59-0F1A970985F4}"/>
              </a:ext>
            </a:extLst>
          </p:cNvPr>
          <p:cNvSpPr txBox="1">
            <a:spLocks noChangeArrowheads="1"/>
          </p:cNvSpPr>
          <p:nvPr/>
        </p:nvSpPr>
        <p:spPr bwMode="auto">
          <a:xfrm>
            <a:off x="212725" y="22764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p>
          <a:p>
            <a:pPr eaLnBrk="1" hangingPunct="1">
              <a:spcBef>
                <a:spcPct val="0"/>
              </a:spcBef>
              <a:buFontTx/>
              <a:buNone/>
            </a:pPr>
            <a:r>
              <a:rPr kumimoji="1" lang="zh-CN" altLang="en-US" sz="2800">
                <a:solidFill>
                  <a:schemeClr val="tx2"/>
                </a:solidFill>
                <a:latin typeface="宋体" panose="02010600030101010101" pitchFamily="2" charset="-122"/>
              </a:rPr>
              <a:t>宽带语谱图</a:t>
            </a:r>
            <a:r>
              <a:rPr kumimoji="1" lang="zh-CN" altLang="en-US" sz="2800">
                <a:solidFill>
                  <a:schemeClr val="tx2"/>
                </a:solidFill>
              </a:rPr>
              <a:t> </a:t>
            </a:r>
          </a:p>
        </p:txBody>
      </p:sp>
      <p:sp>
        <p:nvSpPr>
          <p:cNvPr id="39943" name="Text Box 7">
            <a:extLst>
              <a:ext uri="{FF2B5EF4-FFF2-40B4-BE49-F238E27FC236}">
                <a16:creationId xmlns:a16="http://schemas.microsoft.com/office/drawing/2014/main" id="{30972050-1786-4AA6-8F52-45EA9A5AE88C}"/>
              </a:ext>
            </a:extLst>
          </p:cNvPr>
          <p:cNvSpPr txBox="1">
            <a:spLocks noChangeArrowheads="1"/>
          </p:cNvSpPr>
          <p:nvPr/>
        </p:nvSpPr>
        <p:spPr bwMode="auto">
          <a:xfrm>
            <a:off x="288925" y="44862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p>
          <a:p>
            <a:pPr eaLnBrk="1" hangingPunct="1">
              <a:spcBef>
                <a:spcPct val="0"/>
              </a:spcBef>
              <a:buFontTx/>
              <a:buNone/>
            </a:pPr>
            <a:r>
              <a:rPr kumimoji="1" lang="zh-CN" altLang="en-US" sz="2800">
                <a:solidFill>
                  <a:schemeClr val="tx2"/>
                </a:solidFill>
                <a:latin typeface="宋体" panose="02010600030101010101" pitchFamily="2" charset="-122"/>
              </a:rPr>
              <a:t>窄带语谱图</a:t>
            </a:r>
            <a:r>
              <a:rPr kumimoji="1" lang="zh-CN" altLang="en-US" sz="2800">
                <a:solidFill>
                  <a:schemeClr val="tx2"/>
                </a:solidFill>
              </a:rPr>
              <a:t> </a:t>
            </a:r>
          </a:p>
        </p:txBody>
      </p:sp>
      <p:sp>
        <p:nvSpPr>
          <p:cNvPr id="39944" name="Text Box 8">
            <a:extLst>
              <a:ext uri="{FF2B5EF4-FFF2-40B4-BE49-F238E27FC236}">
                <a16:creationId xmlns:a16="http://schemas.microsoft.com/office/drawing/2014/main" id="{077A0E4A-0A37-4F6E-A44A-82978B009787}"/>
              </a:ext>
            </a:extLst>
          </p:cNvPr>
          <p:cNvSpPr txBox="1">
            <a:spLocks noChangeArrowheads="1"/>
          </p:cNvSpPr>
          <p:nvPr/>
        </p:nvSpPr>
        <p:spPr bwMode="auto">
          <a:xfrm>
            <a:off x="6756400" y="2487613"/>
            <a:ext cx="2241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窗长：6.4</a:t>
            </a:r>
            <a:r>
              <a:rPr kumimoji="1" lang="en-US" altLang="zh-CN" sz="2800">
                <a:solidFill>
                  <a:schemeClr val="tx2"/>
                </a:solidFill>
              </a:rPr>
              <a:t>ms</a:t>
            </a:r>
          </a:p>
        </p:txBody>
      </p:sp>
      <p:sp>
        <p:nvSpPr>
          <p:cNvPr id="39945" name="Text Box 9">
            <a:extLst>
              <a:ext uri="{FF2B5EF4-FFF2-40B4-BE49-F238E27FC236}">
                <a16:creationId xmlns:a16="http://schemas.microsoft.com/office/drawing/2014/main" id="{5D264650-B12D-4A6A-B76B-F449F4242413}"/>
              </a:ext>
            </a:extLst>
          </p:cNvPr>
          <p:cNvSpPr txBox="1">
            <a:spLocks noChangeArrowheads="1"/>
          </p:cNvSpPr>
          <p:nvPr/>
        </p:nvSpPr>
        <p:spPr bwMode="auto">
          <a:xfrm>
            <a:off x="6756400" y="4908550"/>
            <a:ext cx="2441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窗长：51.2</a:t>
            </a:r>
            <a:r>
              <a:rPr kumimoji="1" lang="en-US" altLang="zh-CN" sz="2800">
                <a:solidFill>
                  <a:schemeClr val="tx2"/>
                </a:solidFill>
              </a:rPr>
              <a:t>ms</a:t>
            </a:r>
          </a:p>
        </p:txBody>
      </p:sp>
      <p:sp>
        <p:nvSpPr>
          <p:cNvPr id="39946" name="Rectangle 10">
            <a:extLst>
              <a:ext uri="{FF2B5EF4-FFF2-40B4-BE49-F238E27FC236}">
                <a16:creationId xmlns:a16="http://schemas.microsoft.com/office/drawing/2014/main" id="{6FD47800-306A-4533-BB8F-0B73666044F4}"/>
              </a:ext>
            </a:extLst>
          </p:cNvPr>
          <p:cNvSpPr>
            <a:spLocks noChangeArrowheads="1"/>
          </p:cNvSpPr>
          <p:nvPr/>
        </p:nvSpPr>
        <p:spPr bwMode="auto">
          <a:xfrm>
            <a:off x="179388" y="1409700"/>
            <a:ext cx="2446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b="1">
                <a:solidFill>
                  <a:schemeClr val="tx2"/>
                </a:solidFill>
              </a:rPr>
              <a:t> </a:t>
            </a:r>
            <a:r>
              <a:rPr lang="zh-CN" altLang="en-US" b="1">
                <a:solidFill>
                  <a:schemeClr val="tx2"/>
                </a:solidFill>
              </a:rPr>
              <a:t>语谱图方法</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72B60AA-9F7B-4D13-8CDE-AA2948F54AB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41987" name="Rectangle 3">
            <a:extLst>
              <a:ext uri="{FF2B5EF4-FFF2-40B4-BE49-F238E27FC236}">
                <a16:creationId xmlns:a16="http://schemas.microsoft.com/office/drawing/2014/main" id="{35EDC109-5978-4694-B864-8C284A0DF272}"/>
              </a:ext>
            </a:extLst>
          </p:cNvPr>
          <p:cNvSpPr>
            <a:spLocks noGrp="1" noChangeArrowheads="1"/>
          </p:cNvSpPr>
          <p:nvPr>
            <p:ph type="body" idx="1"/>
          </p:nvPr>
        </p:nvSpPr>
        <p:spPr/>
        <p:txBody>
          <a:bodyPr/>
          <a:lstStyle/>
          <a:p>
            <a:pPr eaLnBrk="1" hangingPunct="1"/>
            <a:r>
              <a:rPr lang="zh-CN" altLang="en-US" sz="2800" b="1">
                <a:solidFill>
                  <a:schemeClr val="tx2"/>
                </a:solidFill>
              </a:rPr>
              <a:t>语音的产生</a:t>
            </a:r>
            <a:endParaRPr lang="en-US" altLang="zh-CN" sz="2800" b="1">
              <a:solidFill>
                <a:schemeClr val="tx2"/>
              </a:solidFill>
            </a:endParaRPr>
          </a:p>
        </p:txBody>
      </p:sp>
      <p:sp>
        <p:nvSpPr>
          <p:cNvPr id="41988" name="Rectangle 4">
            <a:extLst>
              <a:ext uri="{FF2B5EF4-FFF2-40B4-BE49-F238E27FC236}">
                <a16:creationId xmlns:a16="http://schemas.microsoft.com/office/drawing/2014/main" id="{6C59DCE5-6DA3-4922-A76D-E9F042B63418}"/>
              </a:ext>
            </a:extLst>
          </p:cNvPr>
          <p:cNvSpPr>
            <a:spLocks noChangeArrowheads="1"/>
          </p:cNvSpPr>
          <p:nvPr/>
        </p:nvSpPr>
        <p:spPr bwMode="auto">
          <a:xfrm>
            <a:off x="257175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989" name="Object 5">
            <a:extLst>
              <a:ext uri="{FF2B5EF4-FFF2-40B4-BE49-F238E27FC236}">
                <a16:creationId xmlns:a16="http://schemas.microsoft.com/office/drawing/2014/main" id="{E40B2E81-AD03-4911-8AD6-B2A1272D87DA}"/>
              </a:ext>
            </a:extLst>
          </p:cNvPr>
          <p:cNvGraphicFramePr>
            <a:graphicFrameLocks noChangeAspect="1"/>
          </p:cNvGraphicFramePr>
          <p:nvPr/>
        </p:nvGraphicFramePr>
        <p:xfrm>
          <a:off x="2667000" y="2590800"/>
          <a:ext cx="4000500" cy="3790950"/>
        </p:xfrm>
        <a:graphic>
          <a:graphicData uri="http://schemas.openxmlformats.org/presentationml/2006/ole">
            <mc:AlternateContent xmlns:mc="http://schemas.openxmlformats.org/markup-compatibility/2006">
              <mc:Choice xmlns:v="urn:schemas-microsoft-com:vml" Requires="v">
                <p:oleObj r:id="rId2" imgW="4000500" imgH="3787140" progId="Word.Picture.8">
                  <p:embed/>
                </p:oleObj>
              </mc:Choice>
              <mc:Fallback>
                <p:oleObj r:id="rId2" imgW="4000500" imgH="378714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90800"/>
                        <a:ext cx="40005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ECB0FF5-DC4B-4B80-8003-EDA269598FA1}"/>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43011" name="Rectangle 3">
            <a:extLst>
              <a:ext uri="{FF2B5EF4-FFF2-40B4-BE49-F238E27FC236}">
                <a16:creationId xmlns:a16="http://schemas.microsoft.com/office/drawing/2014/main" id="{1F3044EE-9734-4E6F-9E63-E7EA9CDC9103}"/>
              </a:ext>
            </a:extLst>
          </p:cNvPr>
          <p:cNvSpPr>
            <a:spLocks noChangeArrowheads="1"/>
          </p:cNvSpPr>
          <p:nvPr/>
        </p:nvSpPr>
        <p:spPr bwMode="auto">
          <a:xfrm>
            <a:off x="2171700"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3012" name="Object 4">
            <a:extLst>
              <a:ext uri="{FF2B5EF4-FFF2-40B4-BE49-F238E27FC236}">
                <a16:creationId xmlns:a16="http://schemas.microsoft.com/office/drawing/2014/main" id="{57E3F55E-CA4B-46D5-B745-B8910C8EE240}"/>
              </a:ext>
            </a:extLst>
          </p:cNvPr>
          <p:cNvGraphicFramePr>
            <a:graphicFrameLocks noChangeAspect="1"/>
          </p:cNvGraphicFramePr>
          <p:nvPr/>
        </p:nvGraphicFramePr>
        <p:xfrm>
          <a:off x="2209800" y="2209800"/>
          <a:ext cx="4800600" cy="3390900"/>
        </p:xfrm>
        <a:graphic>
          <a:graphicData uri="http://schemas.openxmlformats.org/presentationml/2006/ole">
            <mc:AlternateContent xmlns:mc="http://schemas.openxmlformats.org/markup-compatibility/2006">
              <mc:Choice xmlns:v="urn:schemas-microsoft-com:vml" Requires="v">
                <p:oleObj r:id="rId2" imgW="4800600" imgH="3390900" progId="Word.Picture.8">
                  <p:embed/>
                </p:oleObj>
              </mc:Choice>
              <mc:Fallback>
                <p:oleObj r:id="rId2" imgW="4800600" imgH="339090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09800"/>
                        <a:ext cx="4800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Text Box 5">
            <a:extLst>
              <a:ext uri="{FF2B5EF4-FFF2-40B4-BE49-F238E27FC236}">
                <a16:creationId xmlns:a16="http://schemas.microsoft.com/office/drawing/2014/main" id="{246DB6A6-B6A9-4DE9-8FA6-D86089086A80}"/>
              </a:ext>
            </a:extLst>
          </p:cNvPr>
          <p:cNvSpPr txBox="1">
            <a:spLocks noChangeArrowheads="1"/>
          </p:cNvSpPr>
          <p:nvPr/>
        </p:nvSpPr>
        <p:spPr bwMode="auto">
          <a:xfrm>
            <a:off x="3352800" y="5756275"/>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语音产生的机理图</a:t>
            </a:r>
            <a:r>
              <a:rPr kumimoji="1" lang="zh-CN" altLang="en-US" sz="2400" b="1">
                <a:solidFill>
                  <a:schemeClr val="tx2"/>
                </a:solidFill>
                <a:latin typeface="Times New Roman" panose="02020603050405020304"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5CC3B64-522A-4673-BAA4-A52E7E736D9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44035" name="Group 3">
            <a:extLst>
              <a:ext uri="{FF2B5EF4-FFF2-40B4-BE49-F238E27FC236}">
                <a16:creationId xmlns:a16="http://schemas.microsoft.com/office/drawing/2014/main" id="{B6952BAC-7D52-4E95-BBDC-1EC7D3A921C0}"/>
              </a:ext>
            </a:extLst>
          </p:cNvPr>
          <p:cNvGrpSpPr>
            <a:grpSpLocks/>
          </p:cNvGrpSpPr>
          <p:nvPr/>
        </p:nvGrpSpPr>
        <p:grpSpPr bwMode="auto">
          <a:xfrm>
            <a:off x="1143000" y="2514600"/>
            <a:ext cx="6629400" cy="3155950"/>
            <a:chOff x="1056" y="960"/>
            <a:chExt cx="4032" cy="2422"/>
          </a:xfrm>
        </p:grpSpPr>
        <p:pic>
          <p:nvPicPr>
            <p:cNvPr id="44036" name="Picture 4" descr="图1">
              <a:extLst>
                <a:ext uri="{FF2B5EF4-FFF2-40B4-BE49-F238E27FC236}">
                  <a16:creationId xmlns:a16="http://schemas.microsoft.com/office/drawing/2014/main" id="{81A16BB6-702F-4BF7-89A3-4E2A625C6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5">
              <a:extLst>
                <a:ext uri="{FF2B5EF4-FFF2-40B4-BE49-F238E27FC236}">
                  <a16:creationId xmlns:a16="http://schemas.microsoft.com/office/drawing/2014/main" id="{451EF4B3-1E59-410E-8987-D131AD722575}"/>
                </a:ext>
              </a:extLst>
            </p:cNvPr>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p>
          </p:txBody>
        </p:sp>
        <p:sp>
          <p:nvSpPr>
            <p:cNvPr id="44038" name="Text Box 6">
              <a:extLst>
                <a:ext uri="{FF2B5EF4-FFF2-40B4-BE49-F238E27FC236}">
                  <a16:creationId xmlns:a16="http://schemas.microsoft.com/office/drawing/2014/main" id="{79FF402C-3316-4B2D-A69A-3E1C3693B165}"/>
                </a:ext>
              </a:extLst>
            </p:cNvPr>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BF8E305-1900-415B-8400-114203FAFB7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1603" name="Rectangle 3">
            <a:extLst>
              <a:ext uri="{FF2B5EF4-FFF2-40B4-BE49-F238E27FC236}">
                <a16:creationId xmlns:a16="http://schemas.microsoft.com/office/drawing/2014/main" id="{6B96F963-3D44-430B-B0A0-5FD9EF610C3F}"/>
              </a:ext>
            </a:extLst>
          </p:cNvPr>
          <p:cNvSpPr>
            <a:spLocks noGrp="1" noChangeArrowheads="1"/>
          </p:cNvSpPr>
          <p:nvPr>
            <p:ph type="body" idx="1"/>
          </p:nvPr>
        </p:nvSpPr>
        <p:spPr>
          <a:xfrm>
            <a:off x="685800" y="1752600"/>
            <a:ext cx="7989888" cy="2286000"/>
          </a:xfrm>
          <a:noFill/>
        </p:spPr>
        <p:txBody>
          <a:bodyPr lIns="36000" rIns="36000"/>
          <a:lstStyle/>
          <a:p>
            <a:pPr eaLnBrk="1" hangingPunct="1"/>
            <a:r>
              <a:rPr lang="zh-CN" altLang="en-US" b="1">
                <a:solidFill>
                  <a:schemeClr val="tx2"/>
                </a:solidFill>
                <a:latin typeface="宋体" panose="02010600030101010101" pitchFamily="2" charset="-122"/>
              </a:rPr>
              <a:t>卷积同态信号处理方法</a:t>
            </a:r>
            <a:r>
              <a:rPr lang="zh-CN" altLang="en-US" b="1">
                <a:solidFill>
                  <a:schemeClr val="tx2"/>
                </a:solidFill>
              </a:rPr>
              <a:t> </a:t>
            </a:r>
          </a:p>
          <a:p>
            <a:pPr eaLnBrk="1" hangingPunct="1">
              <a:buFontTx/>
              <a:buNone/>
            </a:pPr>
            <a:r>
              <a:rPr lang="zh-CN" altLang="en-US" sz="2800">
                <a:solidFill>
                  <a:schemeClr val="tx2"/>
                </a:solidFill>
                <a:latin typeface="宋体" panose="02010600030101010101" pitchFamily="2" charset="-122"/>
              </a:rPr>
              <a:t>目的：乘积性组合信号或卷积性组合信号转化为加性信号。将非线性问题转化为线性问题来处理。</a:t>
            </a:r>
          </a:p>
          <a:p>
            <a:pPr eaLnBrk="1" hangingPunct="1">
              <a:buFontTx/>
              <a:buNone/>
            </a:pPr>
            <a:endParaRPr lang="zh-CN" altLang="en-US" b="1">
              <a:solidFill>
                <a:schemeClr val="tx2"/>
              </a:solidFill>
            </a:endParaRPr>
          </a:p>
        </p:txBody>
      </p:sp>
      <p:sp>
        <p:nvSpPr>
          <p:cNvPr id="281604" name="Rectangle 4">
            <a:extLst>
              <a:ext uri="{FF2B5EF4-FFF2-40B4-BE49-F238E27FC236}">
                <a16:creationId xmlns:a16="http://schemas.microsoft.com/office/drawing/2014/main" id="{ADE61DA0-04CC-45DF-89A1-E8F3CED606CD}"/>
              </a:ext>
            </a:extLst>
          </p:cNvPr>
          <p:cNvSpPr>
            <a:spLocks noChangeArrowheads="1"/>
          </p:cNvSpPr>
          <p:nvPr/>
        </p:nvSpPr>
        <p:spPr bwMode="auto">
          <a:xfrm>
            <a:off x="2566988" y="3128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1605" name="Rectangle 5">
            <a:extLst>
              <a:ext uri="{FF2B5EF4-FFF2-40B4-BE49-F238E27FC236}">
                <a16:creationId xmlns:a16="http://schemas.microsoft.com/office/drawing/2014/main" id="{2CA7210D-F098-4091-8F3B-668DF0CB490A}"/>
              </a:ext>
            </a:extLst>
          </p:cNvPr>
          <p:cNvSpPr>
            <a:spLocks noChangeArrowheads="1"/>
          </p:cNvSpPr>
          <p:nvPr/>
        </p:nvSpPr>
        <p:spPr bwMode="auto">
          <a:xfrm>
            <a:off x="3038475"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76" name="Text Box 8">
            <a:extLst>
              <a:ext uri="{FF2B5EF4-FFF2-40B4-BE49-F238E27FC236}">
                <a16:creationId xmlns:a16="http://schemas.microsoft.com/office/drawing/2014/main" id="{EE14C669-B687-4059-82F7-16DD76A682C0}"/>
              </a:ext>
            </a:extLst>
          </p:cNvPr>
          <p:cNvSpPr txBox="1">
            <a:spLocks noChangeArrowheads="1"/>
          </p:cNvSpPr>
          <p:nvPr/>
        </p:nvSpPr>
        <p:spPr bwMode="auto">
          <a:xfrm>
            <a:off x="2819400" y="4449763"/>
            <a:ext cx="302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卷积同态系统示意图</a:t>
            </a:r>
            <a:r>
              <a:rPr kumimoji="1" lang="zh-CN" altLang="en-US" sz="2400" b="1">
                <a:solidFill>
                  <a:schemeClr val="tx2"/>
                </a:solidFill>
              </a:rPr>
              <a:t> </a:t>
            </a:r>
          </a:p>
        </p:txBody>
      </p:sp>
      <p:grpSp>
        <p:nvGrpSpPr>
          <p:cNvPr id="3" name="Group 9">
            <a:extLst>
              <a:ext uri="{FF2B5EF4-FFF2-40B4-BE49-F238E27FC236}">
                <a16:creationId xmlns:a16="http://schemas.microsoft.com/office/drawing/2014/main" id="{017FADEA-7021-4EE1-B5C4-F02CD87E5F65}"/>
              </a:ext>
            </a:extLst>
          </p:cNvPr>
          <p:cNvGrpSpPr>
            <a:grpSpLocks/>
          </p:cNvGrpSpPr>
          <p:nvPr/>
        </p:nvGrpSpPr>
        <p:grpSpPr bwMode="auto">
          <a:xfrm>
            <a:off x="2362200" y="5257800"/>
            <a:ext cx="4267200" cy="1371600"/>
            <a:chOff x="1488" y="3312"/>
            <a:chExt cx="2688" cy="864"/>
          </a:xfrm>
        </p:grpSpPr>
        <p:graphicFrame>
          <p:nvGraphicFramePr>
            <p:cNvPr id="45073" name="Object 10">
              <a:extLst>
                <a:ext uri="{FF2B5EF4-FFF2-40B4-BE49-F238E27FC236}">
                  <a16:creationId xmlns:a16="http://schemas.microsoft.com/office/drawing/2014/main" id="{1946FECF-C865-47DF-AC0A-C702CF223579}"/>
                </a:ext>
              </a:extLst>
            </p:cNvPr>
            <p:cNvGraphicFramePr>
              <a:graphicFrameLocks noChangeAspect="1"/>
            </p:cNvGraphicFramePr>
            <p:nvPr/>
          </p:nvGraphicFramePr>
          <p:xfrm>
            <a:off x="1488" y="3312"/>
            <a:ext cx="2688" cy="776"/>
          </p:xfrm>
          <a:graphic>
            <a:graphicData uri="http://schemas.openxmlformats.org/presentationml/2006/ole">
              <mc:AlternateContent xmlns:mc="http://schemas.openxmlformats.org/markup-compatibility/2006">
                <mc:Choice xmlns:v="urn:schemas-microsoft-com:vml" Requires="v">
                  <p:oleObj r:id="rId3" imgW="3067812" imgH="890016" progId="Word.Picture.8">
                    <p:embed/>
                  </p:oleObj>
                </mc:Choice>
                <mc:Fallback>
                  <p:oleObj r:id="rId3" imgW="3067812" imgH="890016"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3312"/>
                          <a:ext cx="2688"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4" name="Text Box 11">
              <a:extLst>
                <a:ext uri="{FF2B5EF4-FFF2-40B4-BE49-F238E27FC236}">
                  <a16:creationId xmlns:a16="http://schemas.microsoft.com/office/drawing/2014/main" id="{F32C0D6E-CEEC-4F35-9888-114EF32DB2C3}"/>
                </a:ext>
              </a:extLst>
            </p:cNvPr>
            <p:cNvSpPr txBox="1">
              <a:spLocks noChangeArrowheads="1"/>
            </p:cNvSpPr>
            <p:nvPr/>
          </p:nvSpPr>
          <p:spPr bwMode="auto">
            <a:xfrm>
              <a:off x="1584" y="3888"/>
              <a:ext cx="2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卷积同态系统分解示意图 </a:t>
              </a:r>
            </a:p>
          </p:txBody>
        </p:sp>
      </p:grpSp>
      <p:sp>
        <p:nvSpPr>
          <p:cNvPr id="12" name="下箭头 11">
            <a:extLst>
              <a:ext uri="{FF2B5EF4-FFF2-40B4-BE49-F238E27FC236}">
                <a16:creationId xmlns:a16="http://schemas.microsoft.com/office/drawing/2014/main" id="{656A25FF-C370-4944-827D-1CAFE4FC8AF0}"/>
              </a:ext>
            </a:extLst>
          </p:cNvPr>
          <p:cNvSpPr>
            <a:spLocks noChangeArrowheads="1"/>
          </p:cNvSpPr>
          <p:nvPr/>
        </p:nvSpPr>
        <p:spPr bwMode="auto">
          <a:xfrm rot="-3720000">
            <a:off x="3430588" y="5087937"/>
            <a:ext cx="109538" cy="493713"/>
          </a:xfrm>
          <a:prstGeom prst="downArrow">
            <a:avLst>
              <a:gd name="adj1" fmla="val 50000"/>
              <a:gd name="adj2" fmla="val 49913"/>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Text Box 4">
            <a:extLst>
              <a:ext uri="{FF2B5EF4-FFF2-40B4-BE49-F238E27FC236}">
                <a16:creationId xmlns:a16="http://schemas.microsoft.com/office/drawing/2014/main" id="{FA788BC1-A0BD-4FE0-AA16-D728D967CC7C}"/>
              </a:ext>
            </a:extLst>
          </p:cNvPr>
          <p:cNvSpPr txBox="1">
            <a:spLocks noChangeArrowheads="1"/>
          </p:cNvSpPr>
          <p:nvPr/>
        </p:nvSpPr>
        <p:spPr bwMode="auto">
          <a:xfrm>
            <a:off x="2312988" y="4972050"/>
            <a:ext cx="1012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加性信号</a:t>
            </a:r>
          </a:p>
        </p:txBody>
      </p:sp>
      <p:sp>
        <p:nvSpPr>
          <p:cNvPr id="14" name="下箭头 13">
            <a:extLst>
              <a:ext uri="{FF2B5EF4-FFF2-40B4-BE49-F238E27FC236}">
                <a16:creationId xmlns:a16="http://schemas.microsoft.com/office/drawing/2014/main" id="{1DCDC4F8-01FE-458C-B55B-F3DD30A87D05}"/>
              </a:ext>
            </a:extLst>
          </p:cNvPr>
          <p:cNvSpPr>
            <a:spLocks noChangeArrowheads="1"/>
          </p:cNvSpPr>
          <p:nvPr/>
        </p:nvSpPr>
        <p:spPr bwMode="auto">
          <a:xfrm rot="-6000000">
            <a:off x="2620169" y="5749132"/>
            <a:ext cx="84137" cy="495300"/>
          </a:xfrm>
          <a:prstGeom prst="downArrow">
            <a:avLst>
              <a:gd name="adj1" fmla="val 50000"/>
              <a:gd name="adj2" fmla="val 50501"/>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Text Box 4">
            <a:extLst>
              <a:ext uri="{FF2B5EF4-FFF2-40B4-BE49-F238E27FC236}">
                <a16:creationId xmlns:a16="http://schemas.microsoft.com/office/drawing/2014/main" id="{F213A3C0-2560-4EC3-ACA8-4C80D05C8E67}"/>
              </a:ext>
            </a:extLst>
          </p:cNvPr>
          <p:cNvSpPr txBox="1">
            <a:spLocks noChangeArrowheads="1"/>
          </p:cNvSpPr>
          <p:nvPr/>
        </p:nvSpPr>
        <p:spPr bwMode="auto">
          <a:xfrm>
            <a:off x="1427163" y="6022975"/>
            <a:ext cx="1011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特征系统</a:t>
            </a:r>
          </a:p>
        </p:txBody>
      </p:sp>
      <p:sp>
        <p:nvSpPr>
          <p:cNvPr id="16" name="下箭头 15">
            <a:extLst>
              <a:ext uri="{FF2B5EF4-FFF2-40B4-BE49-F238E27FC236}">
                <a16:creationId xmlns:a16="http://schemas.microsoft.com/office/drawing/2014/main" id="{362F09F2-E4BC-41FC-89C2-16BF021AC9F9}"/>
              </a:ext>
            </a:extLst>
          </p:cNvPr>
          <p:cNvSpPr>
            <a:spLocks noChangeArrowheads="1"/>
          </p:cNvSpPr>
          <p:nvPr/>
        </p:nvSpPr>
        <p:spPr bwMode="auto">
          <a:xfrm>
            <a:off x="4392613" y="5229225"/>
            <a:ext cx="107950" cy="287338"/>
          </a:xfrm>
          <a:prstGeom prst="downArrow">
            <a:avLst>
              <a:gd name="adj1" fmla="val 50000"/>
              <a:gd name="adj2" fmla="val 50142"/>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4">
            <a:extLst>
              <a:ext uri="{FF2B5EF4-FFF2-40B4-BE49-F238E27FC236}">
                <a16:creationId xmlns:a16="http://schemas.microsoft.com/office/drawing/2014/main" id="{DD166C7E-41E5-48BA-997B-D4F24D24479D}"/>
              </a:ext>
            </a:extLst>
          </p:cNvPr>
          <p:cNvSpPr txBox="1">
            <a:spLocks noChangeArrowheads="1"/>
          </p:cNvSpPr>
          <p:nvPr/>
        </p:nvSpPr>
        <p:spPr bwMode="auto">
          <a:xfrm>
            <a:off x="3965575" y="4911725"/>
            <a:ext cx="1011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线性操作</a:t>
            </a:r>
          </a:p>
        </p:txBody>
      </p:sp>
      <p:sp>
        <p:nvSpPr>
          <p:cNvPr id="18" name="下箭头 17">
            <a:extLst>
              <a:ext uri="{FF2B5EF4-FFF2-40B4-BE49-F238E27FC236}">
                <a16:creationId xmlns:a16="http://schemas.microsoft.com/office/drawing/2014/main" id="{00430800-F116-4759-AD08-DCD92FCC7E0A}"/>
              </a:ext>
            </a:extLst>
          </p:cNvPr>
          <p:cNvSpPr>
            <a:spLocks noChangeArrowheads="1"/>
          </p:cNvSpPr>
          <p:nvPr/>
        </p:nvSpPr>
        <p:spPr bwMode="auto">
          <a:xfrm>
            <a:off x="5589588" y="5229225"/>
            <a:ext cx="107950" cy="287338"/>
          </a:xfrm>
          <a:prstGeom prst="downArrow">
            <a:avLst>
              <a:gd name="adj1" fmla="val 50000"/>
              <a:gd name="adj2" fmla="val 50142"/>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Text Box 4">
            <a:extLst>
              <a:ext uri="{FF2B5EF4-FFF2-40B4-BE49-F238E27FC236}">
                <a16:creationId xmlns:a16="http://schemas.microsoft.com/office/drawing/2014/main" id="{5E54FD5E-24B9-4B4E-B730-23E867027865}"/>
              </a:ext>
            </a:extLst>
          </p:cNvPr>
          <p:cNvSpPr txBox="1">
            <a:spLocks noChangeArrowheads="1"/>
          </p:cNvSpPr>
          <p:nvPr/>
        </p:nvSpPr>
        <p:spPr bwMode="auto">
          <a:xfrm>
            <a:off x="5003800" y="4911725"/>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反特征系统</a:t>
            </a:r>
          </a:p>
        </p:txBody>
      </p:sp>
      <p:sp>
        <p:nvSpPr>
          <p:cNvPr id="4" name="矩形标注 3">
            <a:extLst>
              <a:ext uri="{FF2B5EF4-FFF2-40B4-BE49-F238E27FC236}">
                <a16:creationId xmlns:a16="http://schemas.microsoft.com/office/drawing/2014/main" id="{DD3B5CAF-75F2-4AD2-B9EB-93093D306BD7}"/>
              </a:ext>
            </a:extLst>
          </p:cNvPr>
          <p:cNvSpPr>
            <a:spLocks noChangeArrowheads="1"/>
          </p:cNvSpPr>
          <p:nvPr/>
        </p:nvSpPr>
        <p:spPr bwMode="auto">
          <a:xfrm>
            <a:off x="7092950" y="4329113"/>
            <a:ext cx="1746250" cy="395287"/>
          </a:xfrm>
          <a:prstGeom prst="wedgeRectCallout">
            <a:avLst>
              <a:gd name="adj1" fmla="val -157954"/>
              <a:gd name="adj2" fmla="val -94722"/>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  </a:t>
            </a:r>
            <a:r>
              <a:rPr lang="zh-CN" altLang="en-US" sz="1600"/>
              <a:t>如让</a:t>
            </a:r>
            <a:r>
              <a:rPr lang="en-US" altLang="zh-CN" sz="1600" i="1">
                <a:latin typeface="Times New Roman" panose="02020603050405020304" pitchFamily="18" charset="0"/>
                <a:cs typeface="Times New Roman" panose="02020603050405020304" pitchFamily="18" charset="0"/>
              </a:rPr>
              <a:t>y</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endParaRPr lang="zh-CN" altLang="en-US" sz="160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48BDCF0-2AE3-4839-9E41-D80796682ECA}"/>
              </a:ext>
            </a:extLst>
          </p:cNvPr>
          <p:cNvPicPr>
            <a:picLocks noChangeAspect="1"/>
          </p:cNvPicPr>
          <p:nvPr/>
        </p:nvPicPr>
        <p:blipFill>
          <a:blip r:embed="rId5"/>
          <a:stretch>
            <a:fillRect/>
          </a:stretch>
        </p:blipFill>
        <p:spPr>
          <a:xfrm>
            <a:off x="2170938" y="3687032"/>
            <a:ext cx="4802124" cy="83972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up)">
                                      <p:cBhvr>
                                        <p:cTn id="7" dur="5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wipe(up)">
                                      <p:cBhvr>
                                        <p:cTn id="12" dur="500"/>
                                        <p:tgtEl>
                                          <p:spTgt spid="281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281605"/>
                                        </p:tgtEl>
                                        <p:attrNameLst>
                                          <p:attrName>style.visibility</p:attrName>
                                        </p:attrNameLst>
                                      </p:cBhvr>
                                      <p:to>
                                        <p:strVal val="visible"/>
                                      </p:to>
                                    </p:set>
                                    <p:animEffect transition="in" filter="wipe(up)">
                                      <p:cBhvr>
                                        <p:cTn id="17" dur="500"/>
                                        <p:tgtEl>
                                          <p:spTgt spid="281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nodePh="1">
                                  <p:stCondLst>
                                    <p:cond delay="0"/>
                                  </p:stCondLst>
                                  <p:endCondLst>
                                    <p:cond evt="begin" delay="0">
                                      <p:tn val="30"/>
                                    </p:cond>
                                  </p:endCondLst>
                                  <p:childTnLst>
                                    <p:set>
                                      <p:cBhvr>
                                        <p:cTn id="31" dur="1" fill="hold">
                                          <p:stCondLst>
                                            <p:cond delay="0"/>
                                          </p:stCondLst>
                                        </p:cTn>
                                        <p:tgtEl>
                                          <p:spTgt spid="281604"/>
                                        </p:tgtEl>
                                        <p:attrNameLst>
                                          <p:attrName>style.visibility</p:attrName>
                                        </p:attrNameLst>
                                      </p:cBhvr>
                                      <p:to>
                                        <p:strVal val="visible"/>
                                      </p:to>
                                    </p:set>
                                    <p:animEffect transition="in" filter="wipe(up)">
                                      <p:cBhvr>
                                        <p:cTn id="32" dur="500"/>
                                        <p:tgtEl>
                                          <p:spTgt spid="2816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nodeType="afterGroup">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up)">
                                      <p:cBhvr>
                                        <p:cTn id="50" dur="500"/>
                                        <p:tgtEl>
                                          <p:spTgt spid="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up)">
                                      <p:cBhvr>
                                        <p:cTn id="55" dur="500"/>
                                        <p:tgtEl>
                                          <p:spTgt spid="17"/>
                                        </p:tgtEl>
                                      </p:cBhvr>
                                    </p:animEffect>
                                  </p:childTnLst>
                                </p:cTn>
                              </p:par>
                            </p:childTnLst>
                          </p:cTn>
                        </p:par>
                        <p:par>
                          <p:cTn id="56" fill="hold" nodeType="afterGroup">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up)">
                                      <p:cBhvr>
                                        <p:cTn id="64" dur="500"/>
                                        <p:tgtEl>
                                          <p:spTgt spid="19"/>
                                        </p:tgtEl>
                                      </p:cBhvr>
                                    </p:animEffect>
                                  </p:childTnLst>
                                </p:cTn>
                              </p:par>
                            </p:childTnLst>
                          </p:cTn>
                        </p:par>
                        <p:par>
                          <p:cTn id="65" fill="hold" nodeType="afterGroup">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up)">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P spid="281604" grpId="0" animBg="1"/>
      <p:bldP spid="281605" grpId="0" animBg="1"/>
      <p:bldP spid="12" grpId="0" animBg="1"/>
      <p:bldP spid="13" grpId="0"/>
      <p:bldP spid="14" grpId="0" animBg="1"/>
      <p:bldP spid="15" grpId="0"/>
      <p:bldP spid="16" grpId="0" animBg="1"/>
      <p:bldP spid="17" grpId="0"/>
      <p:bldP spid="18" grpId="0" animBg="1"/>
      <p:bldP spid="19" grpId="0"/>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73E8BDD-B5A4-462E-B287-B849E065569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3651" name="Rectangle 3">
            <a:extLst>
              <a:ext uri="{FF2B5EF4-FFF2-40B4-BE49-F238E27FC236}">
                <a16:creationId xmlns:a16="http://schemas.microsoft.com/office/drawing/2014/main" id="{3BF106E9-9167-4B0F-8D21-CB76E866E512}"/>
              </a:ext>
            </a:extLst>
          </p:cNvPr>
          <p:cNvSpPr>
            <a:spLocks noGrp="1" noChangeArrowheads="1"/>
          </p:cNvSpPr>
          <p:nvPr>
            <p:ph type="body" idx="1"/>
          </p:nvPr>
        </p:nvSpPr>
        <p:spPr>
          <a:xfrm>
            <a:off x="685800" y="1828800"/>
            <a:ext cx="7772400" cy="533400"/>
          </a:xfrm>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p>
        </p:txBody>
      </p:sp>
      <p:sp>
        <p:nvSpPr>
          <p:cNvPr id="47108" name="Rectangle 4">
            <a:extLst>
              <a:ext uri="{FF2B5EF4-FFF2-40B4-BE49-F238E27FC236}">
                <a16:creationId xmlns:a16="http://schemas.microsoft.com/office/drawing/2014/main" id="{3D76555C-457D-4672-902B-5F2AC9160FFB}"/>
              </a:ext>
            </a:extLst>
          </p:cNvPr>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09" name="Rectangle 5">
            <a:extLst>
              <a:ext uri="{FF2B5EF4-FFF2-40B4-BE49-F238E27FC236}">
                <a16:creationId xmlns:a16="http://schemas.microsoft.com/office/drawing/2014/main" id="{8761635D-3D2F-4AAD-BB44-515B87935E8F}"/>
              </a:ext>
            </a:extLst>
          </p:cNvPr>
          <p:cNvSpPr>
            <a:spLocks noChangeArrowheads="1"/>
          </p:cNvSpPr>
          <p:nvPr/>
        </p:nvSpPr>
        <p:spPr bwMode="auto">
          <a:xfrm>
            <a:off x="3038475"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3654" name="Object 6">
            <a:extLst>
              <a:ext uri="{FF2B5EF4-FFF2-40B4-BE49-F238E27FC236}">
                <a16:creationId xmlns:a16="http://schemas.microsoft.com/office/drawing/2014/main" id="{25C43326-9657-4672-B75E-78E27369F58B}"/>
              </a:ext>
            </a:extLst>
          </p:cNvPr>
          <p:cNvGraphicFramePr>
            <a:graphicFrameLocks noChangeAspect="1"/>
          </p:cNvGraphicFramePr>
          <p:nvPr/>
        </p:nvGraphicFramePr>
        <p:xfrm>
          <a:off x="2438400" y="2590800"/>
          <a:ext cx="3895725" cy="1246188"/>
        </p:xfrm>
        <a:graphic>
          <a:graphicData uri="http://schemas.openxmlformats.org/presentationml/2006/ole">
            <mc:AlternateContent xmlns:mc="http://schemas.openxmlformats.org/markup-compatibility/2006">
              <mc:Choice xmlns:v="urn:schemas-microsoft-com:vml" Requires="v">
                <p:oleObj r:id="rId3" imgW="3067812" imgH="984504" progId="Word.Picture.8">
                  <p:embed/>
                </p:oleObj>
              </mc:Choice>
              <mc:Fallback>
                <p:oleObj r:id="rId3" imgW="3067812" imgH="984504"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3895725"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Rectangle 7">
            <a:extLst>
              <a:ext uri="{FF2B5EF4-FFF2-40B4-BE49-F238E27FC236}">
                <a16:creationId xmlns:a16="http://schemas.microsoft.com/office/drawing/2014/main" id="{52E7D353-243E-4BE0-B6C6-56C3421D8313}"/>
              </a:ext>
            </a:extLst>
          </p:cNvPr>
          <p:cNvSpPr>
            <a:spLocks noChangeArrowheads="1"/>
          </p:cNvSpPr>
          <p:nvPr/>
        </p:nvSpPr>
        <p:spPr bwMode="auto">
          <a:xfrm>
            <a:off x="3652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2" name="Rectangle 8">
            <a:extLst>
              <a:ext uri="{FF2B5EF4-FFF2-40B4-BE49-F238E27FC236}">
                <a16:creationId xmlns:a16="http://schemas.microsoft.com/office/drawing/2014/main" id="{37D43A98-667D-436D-8464-924F6444B7A1}"/>
              </a:ext>
            </a:extLst>
          </p:cNvPr>
          <p:cNvSpPr>
            <a:spLocks noChangeArrowheads="1"/>
          </p:cNvSpPr>
          <p:nvPr/>
        </p:nvSpPr>
        <p:spPr bwMode="auto">
          <a:xfrm>
            <a:off x="29575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3" name="Rectangle 9">
            <a:extLst>
              <a:ext uri="{FF2B5EF4-FFF2-40B4-BE49-F238E27FC236}">
                <a16:creationId xmlns:a16="http://schemas.microsoft.com/office/drawing/2014/main" id="{2E20792F-40E3-4CAE-A842-75E0575CA860}"/>
              </a:ext>
            </a:extLst>
          </p:cNvPr>
          <p:cNvSpPr>
            <a:spLocks noChangeArrowheads="1"/>
          </p:cNvSpPr>
          <p:nvPr/>
        </p:nvSpPr>
        <p:spPr bwMode="auto">
          <a:xfrm>
            <a:off x="3024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23" name="Rectangle 12">
            <a:extLst>
              <a:ext uri="{FF2B5EF4-FFF2-40B4-BE49-F238E27FC236}">
                <a16:creationId xmlns:a16="http://schemas.microsoft.com/office/drawing/2014/main" id="{4E3B4A15-171E-4760-8BBF-C9DE055FF75E}"/>
              </a:ext>
            </a:extLst>
          </p:cNvPr>
          <p:cNvSpPr>
            <a:spLocks noChangeArrowheads="1"/>
          </p:cNvSpPr>
          <p:nvPr/>
        </p:nvSpPr>
        <p:spPr bwMode="auto">
          <a:xfrm>
            <a:off x="762000" y="3733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第一步是对信号进行</a:t>
            </a:r>
            <a:r>
              <a:rPr kumimoji="1" lang="en-US" altLang="zh-CN" sz="2400" b="1">
                <a:solidFill>
                  <a:schemeClr val="tx2"/>
                </a:solidFill>
                <a:latin typeface="宋体" panose="02010600030101010101" pitchFamily="2" charset="-122"/>
              </a:rPr>
              <a:t>Z</a:t>
            </a:r>
            <a:r>
              <a:rPr kumimoji="1" lang="zh-CN" altLang="en-US" sz="2400" b="1">
                <a:solidFill>
                  <a:schemeClr val="tx2"/>
                </a:solidFill>
                <a:latin typeface="宋体" panose="02010600030101010101" pitchFamily="2" charset="-122"/>
              </a:rPr>
              <a:t>变换，将卷积信号转变为乘积信号</a:t>
            </a:r>
            <a:r>
              <a:rPr kumimoji="1" lang="zh-CN" altLang="en-US" sz="2400" b="1">
                <a:solidFill>
                  <a:schemeClr val="tx2"/>
                </a:solidFill>
              </a:rPr>
              <a:t> </a:t>
            </a:r>
            <a:endParaRPr kumimoji="1" lang="en-US" altLang="zh-CN" sz="2400" b="1">
              <a:solidFill>
                <a:schemeClr val="tx2"/>
              </a:solidFill>
            </a:endParaRPr>
          </a:p>
        </p:txBody>
      </p:sp>
      <p:sp>
        <p:nvSpPr>
          <p:cNvPr id="47121" name="Rectangle 15">
            <a:extLst>
              <a:ext uri="{FF2B5EF4-FFF2-40B4-BE49-F238E27FC236}">
                <a16:creationId xmlns:a16="http://schemas.microsoft.com/office/drawing/2014/main" id="{10B37C8A-AD4C-4594-B5BF-65D504056BEB}"/>
              </a:ext>
            </a:extLst>
          </p:cNvPr>
          <p:cNvSpPr>
            <a:spLocks noChangeArrowheads="1"/>
          </p:cNvSpPr>
          <p:nvPr/>
        </p:nvSpPr>
        <p:spPr bwMode="auto">
          <a:xfrm>
            <a:off x="762000" y="4572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第二步是进行对数运算，将乘积信号变为加性信号 </a:t>
            </a:r>
            <a:endParaRPr kumimoji="1" lang="en-US" altLang="zh-CN" sz="2400" b="1">
              <a:solidFill>
                <a:schemeClr val="tx2"/>
              </a:solidFill>
              <a:latin typeface="宋体" panose="02010600030101010101" pitchFamily="2" charset="-122"/>
            </a:endParaRPr>
          </a:p>
        </p:txBody>
      </p:sp>
      <p:sp>
        <p:nvSpPr>
          <p:cNvPr id="47119" name="Rectangle 18">
            <a:extLst>
              <a:ext uri="{FF2B5EF4-FFF2-40B4-BE49-F238E27FC236}">
                <a16:creationId xmlns:a16="http://schemas.microsoft.com/office/drawing/2014/main" id="{7D24673F-E8CD-45F9-8CAD-DB8D0CC02DF5}"/>
              </a:ext>
            </a:extLst>
          </p:cNvPr>
          <p:cNvSpPr>
            <a:spLocks noChangeArrowheads="1"/>
          </p:cNvSpPr>
          <p:nvPr/>
        </p:nvSpPr>
        <p:spPr bwMode="auto">
          <a:xfrm>
            <a:off x="762000" y="5410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dirty="0">
                <a:solidFill>
                  <a:schemeClr val="tx2"/>
                </a:solidFill>
                <a:latin typeface="宋体" panose="02010600030101010101" pitchFamily="2" charset="-122"/>
              </a:rPr>
              <a:t>第三步进行反</a:t>
            </a:r>
            <a:r>
              <a:rPr kumimoji="1" lang="en-US" altLang="zh-CN" sz="2400" b="1" dirty="0">
                <a:solidFill>
                  <a:schemeClr val="tx2"/>
                </a:solidFill>
                <a:latin typeface="宋体" panose="02010600030101010101" pitchFamily="2" charset="-122"/>
              </a:rPr>
              <a:t>Z</a:t>
            </a:r>
            <a:r>
              <a:rPr kumimoji="1" lang="zh-CN" altLang="en-US" sz="2400" b="1" dirty="0">
                <a:solidFill>
                  <a:schemeClr val="tx2"/>
                </a:solidFill>
                <a:latin typeface="宋体" panose="02010600030101010101" pitchFamily="2" charset="-122"/>
              </a:rPr>
              <a:t>变换运算,变回时域信号 </a:t>
            </a:r>
            <a:endParaRPr kumimoji="1" lang="en-US" altLang="zh-CN" sz="2400" b="1" dirty="0">
              <a:solidFill>
                <a:schemeClr val="tx2"/>
              </a:solidFill>
              <a:latin typeface="宋体" panose="02010600030101010101" pitchFamily="2" charset="-122"/>
            </a:endParaRPr>
          </a:p>
        </p:txBody>
      </p:sp>
      <p:sp>
        <p:nvSpPr>
          <p:cNvPr id="19" name="矩形标注 18">
            <a:extLst>
              <a:ext uri="{FF2B5EF4-FFF2-40B4-BE49-F238E27FC236}">
                <a16:creationId xmlns:a16="http://schemas.microsoft.com/office/drawing/2014/main" id="{08AAB94A-B837-413D-A0FB-78E76BECCCBF}"/>
              </a:ext>
            </a:extLst>
          </p:cNvPr>
          <p:cNvSpPr>
            <a:spLocks noChangeArrowheads="1"/>
          </p:cNvSpPr>
          <p:nvPr/>
        </p:nvSpPr>
        <p:spPr bwMode="auto">
          <a:xfrm>
            <a:off x="7237413" y="5430838"/>
            <a:ext cx="1747837" cy="873125"/>
          </a:xfrm>
          <a:prstGeom prst="wedgeRectCallout">
            <a:avLst>
              <a:gd name="adj1" fmla="val -57194"/>
              <a:gd name="adj2" fmla="val 17963"/>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i="1">
                <a:latin typeface="Times New Roman" panose="02020603050405020304" pitchFamily="18" charset="0"/>
                <a:cs typeface="Times New Roman" panose="02020603050405020304" pitchFamily="18" charset="0"/>
              </a:rPr>
              <a:t>e</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已知的条件下</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很容易通过线性运</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算得到</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p>
          <a:p>
            <a:pPr eaLnBrk="1" hangingPunct="1">
              <a:spcBef>
                <a:spcPct val="0"/>
              </a:spcBef>
              <a:buFontTx/>
              <a:buNone/>
            </a:pPr>
            <a:endParaRPr lang="zh-CN" altLang="en-US" sz="160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9939AE6-EE85-4F89-A2A0-5A97CF987EB5}"/>
              </a:ext>
            </a:extLst>
          </p:cNvPr>
          <p:cNvPicPr>
            <a:picLocks noChangeAspect="1"/>
          </p:cNvPicPr>
          <p:nvPr/>
        </p:nvPicPr>
        <p:blipFill>
          <a:blip r:embed="rId5"/>
          <a:stretch>
            <a:fillRect/>
          </a:stretch>
        </p:blipFill>
        <p:spPr>
          <a:xfrm>
            <a:off x="2578798" y="4210408"/>
            <a:ext cx="3614928" cy="394716"/>
          </a:xfrm>
          <a:prstGeom prst="rect">
            <a:avLst/>
          </a:prstGeom>
        </p:spPr>
      </p:pic>
      <p:pic>
        <p:nvPicPr>
          <p:cNvPr id="6" name="图片 5">
            <a:extLst>
              <a:ext uri="{FF2B5EF4-FFF2-40B4-BE49-F238E27FC236}">
                <a16:creationId xmlns:a16="http://schemas.microsoft.com/office/drawing/2014/main" id="{697C0F62-D838-4A66-9278-4B9979FC484F}"/>
              </a:ext>
            </a:extLst>
          </p:cNvPr>
          <p:cNvPicPr>
            <a:picLocks noChangeAspect="1"/>
          </p:cNvPicPr>
          <p:nvPr/>
        </p:nvPicPr>
        <p:blipFill>
          <a:blip r:embed="rId6"/>
          <a:stretch>
            <a:fillRect/>
          </a:stretch>
        </p:blipFill>
        <p:spPr>
          <a:xfrm>
            <a:off x="1769111" y="5033074"/>
            <a:ext cx="5425440" cy="397764"/>
          </a:xfrm>
          <a:prstGeom prst="rect">
            <a:avLst/>
          </a:prstGeom>
        </p:spPr>
      </p:pic>
      <p:pic>
        <p:nvPicPr>
          <p:cNvPr id="7" name="图片 6">
            <a:extLst>
              <a:ext uri="{FF2B5EF4-FFF2-40B4-BE49-F238E27FC236}">
                <a16:creationId xmlns:a16="http://schemas.microsoft.com/office/drawing/2014/main" id="{CDC510A0-2ABF-431F-A075-E2D7DF0003ED}"/>
              </a:ext>
            </a:extLst>
          </p:cNvPr>
          <p:cNvPicPr>
            <a:picLocks noChangeAspect="1"/>
          </p:cNvPicPr>
          <p:nvPr/>
        </p:nvPicPr>
        <p:blipFill>
          <a:blip r:embed="rId7"/>
          <a:stretch>
            <a:fillRect/>
          </a:stretch>
        </p:blipFill>
        <p:spPr>
          <a:xfrm>
            <a:off x="1683258" y="5891912"/>
            <a:ext cx="5117592" cy="39776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up)">
                                      <p:cBhvr>
                                        <p:cTn id="7" dur="500"/>
                                        <p:tgtEl>
                                          <p:spTgt spid="28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wipe(up)">
                                      <p:cBhvr>
                                        <p:cTn id="12" dur="500"/>
                                        <p:tgtEl>
                                          <p:spTgt spid="283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D202FC2-C1B7-40ED-987D-96F7D142C03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5699" name="Rectangle 3">
            <a:extLst>
              <a:ext uri="{FF2B5EF4-FFF2-40B4-BE49-F238E27FC236}">
                <a16:creationId xmlns:a16="http://schemas.microsoft.com/office/drawing/2014/main" id="{3F13D988-1555-4D66-81F4-EA46BB262AFC}"/>
              </a:ext>
            </a:extLst>
          </p:cNvPr>
          <p:cNvSpPr>
            <a:spLocks noGrp="1" noChangeArrowheads="1"/>
          </p:cNvSpPr>
          <p:nvPr>
            <p:ph type="body" idx="1"/>
          </p:nvPr>
        </p:nvSpPr>
        <p:spPr>
          <a:xfrm>
            <a:off x="685800" y="1828800"/>
            <a:ext cx="7772400" cy="533400"/>
          </a:xfrm>
          <a:noFill/>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rPr>
              <a:t>反</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r>
              <a:rPr lang="en-US" altLang="zh-CN" sz="2800" b="1" baseline="30000">
                <a:solidFill>
                  <a:schemeClr val="tx2"/>
                </a:solidFill>
              </a:rPr>
              <a:t>-1</a:t>
            </a:r>
            <a:r>
              <a:rPr lang="en-US" altLang="zh-CN" sz="2800" b="1">
                <a:solidFill>
                  <a:schemeClr val="tx2"/>
                </a:solidFill>
              </a:rPr>
              <a:t>：</a:t>
            </a:r>
            <a:r>
              <a:rPr lang="zh-CN" altLang="en-US" sz="2800" b="1">
                <a:solidFill>
                  <a:schemeClr val="tx2"/>
                </a:solidFill>
                <a:latin typeface="宋体" panose="02010600030101010101" pitchFamily="2" charset="-122"/>
              </a:rPr>
              <a:t>它是特征系统的反运算。</a:t>
            </a:r>
            <a:r>
              <a:rPr lang="zh-CN" altLang="en-US" sz="2800" b="1">
                <a:solidFill>
                  <a:schemeClr val="tx2"/>
                </a:solidFill>
              </a:rPr>
              <a:t> </a:t>
            </a:r>
            <a:endParaRPr lang="en-US" altLang="zh-CN" sz="2800" b="1">
              <a:solidFill>
                <a:schemeClr val="tx2"/>
              </a:solidFill>
            </a:endParaRPr>
          </a:p>
        </p:txBody>
      </p:sp>
      <p:sp>
        <p:nvSpPr>
          <p:cNvPr id="49156" name="Rectangle 4">
            <a:extLst>
              <a:ext uri="{FF2B5EF4-FFF2-40B4-BE49-F238E27FC236}">
                <a16:creationId xmlns:a16="http://schemas.microsoft.com/office/drawing/2014/main" id="{3D239238-626E-4366-9929-BF2842B153B6}"/>
              </a:ext>
            </a:extLst>
          </p:cNvPr>
          <p:cNvSpPr>
            <a:spLocks noChangeArrowheads="1"/>
          </p:cNvSpPr>
          <p:nvPr/>
        </p:nvSpPr>
        <p:spPr bwMode="auto">
          <a:xfrm>
            <a:off x="2995613" y="2962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5701" name="Object 5">
            <a:extLst>
              <a:ext uri="{FF2B5EF4-FFF2-40B4-BE49-F238E27FC236}">
                <a16:creationId xmlns:a16="http://schemas.microsoft.com/office/drawing/2014/main" id="{F2DD9FD8-EBDE-4D75-BDE1-C627C3BE9756}"/>
              </a:ext>
            </a:extLst>
          </p:cNvPr>
          <p:cNvGraphicFramePr>
            <a:graphicFrameLocks noChangeAspect="1"/>
          </p:cNvGraphicFramePr>
          <p:nvPr/>
        </p:nvGraphicFramePr>
        <p:xfrm>
          <a:off x="2667000" y="2667000"/>
          <a:ext cx="3657600" cy="1082675"/>
        </p:xfrm>
        <a:graphic>
          <a:graphicData uri="http://schemas.openxmlformats.org/presentationml/2006/ole">
            <mc:AlternateContent xmlns:mc="http://schemas.openxmlformats.org/markup-compatibility/2006">
              <mc:Choice xmlns:v="urn:schemas-microsoft-com:vml" Requires="v">
                <p:oleObj r:id="rId3" imgW="3153156" imgH="934212" progId="Word.Picture.8">
                  <p:embed/>
                </p:oleObj>
              </mc:Choice>
              <mc:Fallback>
                <p:oleObj r:id="rId3" imgW="3153156" imgH="93421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667000"/>
                        <a:ext cx="36576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a:extLst>
              <a:ext uri="{FF2B5EF4-FFF2-40B4-BE49-F238E27FC236}">
                <a16:creationId xmlns:a16="http://schemas.microsoft.com/office/drawing/2014/main" id="{CE90A404-EB7A-4DF4-9AEF-DCFCFAB3E870}"/>
              </a:ext>
            </a:extLst>
          </p:cNvPr>
          <p:cNvGrpSpPr>
            <a:grpSpLocks/>
          </p:cNvGrpSpPr>
          <p:nvPr/>
        </p:nvGrpSpPr>
        <p:grpSpPr bwMode="auto">
          <a:xfrm>
            <a:off x="762000" y="4038600"/>
            <a:ext cx="7772400" cy="2163763"/>
            <a:chOff x="480" y="2544"/>
            <a:chExt cx="4896" cy="1363"/>
          </a:xfrm>
        </p:grpSpPr>
        <p:sp>
          <p:nvSpPr>
            <p:cNvPr id="49161" name="Rectangle 8">
              <a:extLst>
                <a:ext uri="{FF2B5EF4-FFF2-40B4-BE49-F238E27FC236}">
                  <a16:creationId xmlns:a16="http://schemas.microsoft.com/office/drawing/2014/main" id="{68E0F978-44AF-480D-9A87-90B4DE0E008D}"/>
                </a:ext>
              </a:extLst>
            </p:cNvPr>
            <p:cNvSpPr>
              <a:spLocks noChangeArrowheads="1"/>
            </p:cNvSpPr>
            <p:nvPr/>
          </p:nvSpPr>
          <p:spPr bwMode="auto">
            <a:xfrm>
              <a:off x="480" y="2544"/>
              <a:ext cx="489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800" b="1">
                  <a:solidFill>
                    <a:schemeClr val="tx2"/>
                  </a:solidFill>
                  <a:latin typeface="Times New Roman" panose="02020603050405020304" pitchFamily="18" charset="0"/>
                </a:rPr>
                <a:t>复倒谱(</a:t>
              </a:r>
              <a:r>
                <a:rPr kumimoji="1" lang="en-US" altLang="zh-CN" sz="2800" b="1">
                  <a:solidFill>
                    <a:schemeClr val="tx2"/>
                  </a:solidFill>
                  <a:latin typeface="Times New Roman" panose="02020603050405020304" pitchFamily="18" charset="0"/>
                </a:rPr>
                <a:t>Complex Cepstrum):</a:t>
              </a:r>
              <a:r>
                <a:rPr kumimoji="1" lang="zh-CN" altLang="en-US" sz="2800" b="1">
                  <a:solidFill>
                    <a:schemeClr val="tx2"/>
                  </a:solidFill>
                  <a:latin typeface="Times New Roman" panose="02020603050405020304" pitchFamily="18" charset="0"/>
                </a:rPr>
                <a:t>将特征系统的输出称为复倒谱或对数复倒谱。</a:t>
              </a:r>
              <a:endParaRPr kumimoji="1" lang="zh-CN" altLang="en-US" sz="2800" b="1">
                <a:solidFill>
                  <a:schemeClr val="tx2"/>
                </a:solidFill>
              </a:endParaRPr>
            </a:p>
          </p:txBody>
        </p:sp>
        <p:sp>
          <p:nvSpPr>
            <p:cNvPr id="49160" name="Text Box 10">
              <a:extLst>
                <a:ext uri="{FF2B5EF4-FFF2-40B4-BE49-F238E27FC236}">
                  <a16:creationId xmlns:a16="http://schemas.microsoft.com/office/drawing/2014/main" id="{95C69AD2-A8F3-420B-BA8F-64024989633A}"/>
                </a:ext>
              </a:extLst>
            </p:cNvPr>
            <p:cNvSpPr txBox="1">
              <a:spLocks noChangeArrowheads="1"/>
            </p:cNvSpPr>
            <p:nvPr/>
          </p:nvSpPr>
          <p:spPr bwMode="auto">
            <a:xfrm>
              <a:off x="720" y="3580"/>
              <a:ext cx="2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其所在域称之为倒谱域。</a:t>
              </a:r>
              <a:endParaRPr kumimoji="1" lang="en-US" altLang="zh-CN" sz="2800" b="1">
                <a:solidFill>
                  <a:schemeClr val="tx2"/>
                </a:solidFill>
              </a:endParaRPr>
            </a:p>
          </p:txBody>
        </p:sp>
      </p:grpSp>
      <p:pic>
        <p:nvPicPr>
          <p:cNvPr id="3" name="图片 2">
            <a:extLst>
              <a:ext uri="{FF2B5EF4-FFF2-40B4-BE49-F238E27FC236}">
                <a16:creationId xmlns:a16="http://schemas.microsoft.com/office/drawing/2014/main" id="{939753CE-BB2C-4D0F-A5E7-ABB451462C29}"/>
              </a:ext>
            </a:extLst>
          </p:cNvPr>
          <p:cNvPicPr>
            <a:picLocks noChangeAspect="1"/>
          </p:cNvPicPr>
          <p:nvPr/>
        </p:nvPicPr>
        <p:blipFill>
          <a:blip r:embed="rId6"/>
          <a:stretch>
            <a:fillRect/>
          </a:stretch>
        </p:blipFill>
        <p:spPr>
          <a:xfrm>
            <a:off x="2843808" y="5088572"/>
            <a:ext cx="2737104" cy="4114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wipe(up)">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5701"/>
                                        </p:tgtEl>
                                        <p:attrNameLst>
                                          <p:attrName>style.visibility</p:attrName>
                                        </p:attrNameLst>
                                      </p:cBhvr>
                                      <p:to>
                                        <p:strVal val="visible"/>
                                      </p:to>
                                    </p:set>
                                    <p:animEffect transition="in" filter="wipe(up)">
                                      <p:cBhvr>
                                        <p:cTn id="12" dur="500"/>
                                        <p:tgtEl>
                                          <p:spTgt spid="285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FAAA2B3-61C9-4720-B6EC-1007A7641D4E}"/>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51203" name="Rectangle 3">
            <a:extLst>
              <a:ext uri="{FF2B5EF4-FFF2-40B4-BE49-F238E27FC236}">
                <a16:creationId xmlns:a16="http://schemas.microsoft.com/office/drawing/2014/main" id="{D7A7DAC1-7B3A-4BF1-B4C7-EECE6EC6C676}"/>
              </a:ext>
            </a:extLst>
          </p:cNvPr>
          <p:cNvSpPr>
            <a:spLocks noGrp="1" noChangeArrowheads="1"/>
          </p:cNvSpPr>
          <p:nvPr>
            <p:ph type="body" idx="1"/>
          </p:nvPr>
        </p:nvSpPr>
        <p:spPr>
          <a:xfrm>
            <a:off x="457200" y="1600200"/>
            <a:ext cx="3711575" cy="587375"/>
          </a:xfrm>
          <a:noFill/>
        </p:spPr>
        <p:txBody>
          <a:bodyPr/>
          <a:lstStyle/>
          <a:p>
            <a:pPr eaLnBrk="1" hangingPunct="1"/>
            <a:r>
              <a:rPr lang="zh-CN" altLang="en-US" sz="2800" b="1">
                <a:solidFill>
                  <a:schemeClr val="tx2"/>
                </a:solidFill>
              </a:rPr>
              <a:t>倒谱：仅对</a:t>
            </a:r>
          </a:p>
        </p:txBody>
      </p:sp>
      <p:grpSp>
        <p:nvGrpSpPr>
          <p:cNvPr id="51204" name="Group 4">
            <a:extLst>
              <a:ext uri="{FF2B5EF4-FFF2-40B4-BE49-F238E27FC236}">
                <a16:creationId xmlns:a16="http://schemas.microsoft.com/office/drawing/2014/main" id="{5FF0E21A-772D-4875-93C5-E8777CE37A8D}"/>
              </a:ext>
            </a:extLst>
          </p:cNvPr>
          <p:cNvGrpSpPr>
            <a:grpSpLocks/>
          </p:cNvGrpSpPr>
          <p:nvPr/>
        </p:nvGrpSpPr>
        <p:grpSpPr bwMode="auto">
          <a:xfrm>
            <a:off x="2832101" y="1547812"/>
            <a:ext cx="4625975" cy="519112"/>
            <a:chOff x="1784" y="975"/>
            <a:chExt cx="2914" cy="327"/>
          </a:xfrm>
        </p:grpSpPr>
        <p:graphicFrame>
          <p:nvGraphicFramePr>
            <p:cNvPr id="51207" name="Object 5">
              <a:extLst>
                <a:ext uri="{FF2B5EF4-FFF2-40B4-BE49-F238E27FC236}">
                  <a16:creationId xmlns:a16="http://schemas.microsoft.com/office/drawing/2014/main" id="{93A665DE-516B-4F28-80FC-3936119FD734}"/>
                </a:ext>
              </a:extLst>
            </p:cNvPr>
            <p:cNvGraphicFramePr>
              <a:graphicFrameLocks noChangeAspect="1"/>
            </p:cNvGraphicFramePr>
            <p:nvPr/>
          </p:nvGraphicFramePr>
          <p:xfrm>
            <a:off x="1784" y="1051"/>
            <a:ext cx="370" cy="251"/>
          </p:xfrm>
          <a:graphic>
            <a:graphicData uri="http://schemas.openxmlformats.org/presentationml/2006/ole">
              <mc:AlternateContent xmlns:mc="http://schemas.openxmlformats.org/markup-compatibility/2006">
                <mc:Choice xmlns:v="urn:schemas-microsoft-com:vml" Requires="v">
                  <p:oleObj name="Equation" r:id="rId3" imgW="355446" imgH="241195" progId="Equation.3">
                    <p:embed/>
                  </p:oleObj>
                </mc:Choice>
                <mc:Fallback>
                  <p:oleObj name="Equation" r:id="rId3" imgW="355446"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 y="1051"/>
                          <a:ext cx="37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9" name="Text Box 7">
              <a:extLst>
                <a:ext uri="{FF2B5EF4-FFF2-40B4-BE49-F238E27FC236}">
                  <a16:creationId xmlns:a16="http://schemas.microsoft.com/office/drawing/2014/main" id="{AA63AA30-80A1-47F9-B6A9-3D5C2A3506F9}"/>
                </a:ext>
              </a:extLst>
            </p:cNvPr>
            <p:cNvSpPr txBox="1">
              <a:spLocks noChangeArrowheads="1"/>
            </p:cNvSpPr>
            <p:nvPr/>
          </p:nvSpPr>
          <p:spPr bwMode="auto">
            <a:xfrm>
              <a:off x="2154" y="975"/>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的实部作逆</a:t>
              </a:r>
              <a:r>
                <a:rPr kumimoji="1" lang="en-US" altLang="zh-CN" sz="2800" b="1">
                  <a:solidFill>
                    <a:schemeClr val="tx2"/>
                  </a:solidFill>
                </a:rPr>
                <a:t>Z</a:t>
              </a:r>
              <a:r>
                <a:rPr kumimoji="1" lang="zh-CN" altLang="en-US" sz="2800" b="1">
                  <a:solidFill>
                    <a:schemeClr val="tx2"/>
                  </a:solidFill>
                </a:rPr>
                <a:t>变换</a:t>
              </a:r>
            </a:p>
          </p:txBody>
        </p:sp>
      </p:grpSp>
      <p:sp>
        <p:nvSpPr>
          <p:cNvPr id="51205" name="Text Box 9">
            <a:extLst>
              <a:ext uri="{FF2B5EF4-FFF2-40B4-BE49-F238E27FC236}">
                <a16:creationId xmlns:a16="http://schemas.microsoft.com/office/drawing/2014/main" id="{4611A8CD-6715-44B0-A25A-50113D86148C}"/>
              </a:ext>
            </a:extLst>
          </p:cNvPr>
          <p:cNvSpPr txBox="1">
            <a:spLocks noChangeArrowheads="1"/>
          </p:cNvSpPr>
          <p:nvPr/>
        </p:nvSpPr>
        <p:spPr bwMode="auto">
          <a:xfrm>
            <a:off x="1050925" y="2971800"/>
            <a:ext cx="6256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倒谱不能通过逆特征系统还原成自身。</a:t>
            </a:r>
          </a:p>
        </p:txBody>
      </p:sp>
      <p:sp>
        <p:nvSpPr>
          <p:cNvPr id="51206" name="Rectangle 10">
            <a:extLst>
              <a:ext uri="{FF2B5EF4-FFF2-40B4-BE49-F238E27FC236}">
                <a16:creationId xmlns:a16="http://schemas.microsoft.com/office/drawing/2014/main" id="{E88DD8A9-2B7E-4BEF-A55B-B5BEF7093B91}"/>
              </a:ext>
            </a:extLst>
          </p:cNvPr>
          <p:cNvSpPr>
            <a:spLocks noChangeArrowheads="1"/>
          </p:cNvSpPr>
          <p:nvPr/>
        </p:nvSpPr>
        <p:spPr bwMode="auto">
          <a:xfrm>
            <a:off x="685800" y="3886200"/>
            <a:ext cx="7543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800" b="1">
                <a:solidFill>
                  <a:schemeClr val="tx2"/>
                </a:solidFill>
              </a:rPr>
              <a:t>在绝大多数应用场合，特征系统和逆特征系统中的正反</a:t>
            </a:r>
            <a:r>
              <a:rPr kumimoji="1" lang="en-US" altLang="zh-CN" sz="2800" b="1">
                <a:solidFill>
                  <a:schemeClr val="tx2"/>
                </a:solidFill>
              </a:rPr>
              <a:t>Z</a:t>
            </a:r>
            <a:r>
              <a:rPr kumimoji="1" lang="zh-CN" altLang="en-US" sz="2800" b="1">
                <a:solidFill>
                  <a:schemeClr val="tx2"/>
                </a:solidFill>
              </a:rPr>
              <a:t>变换都可以用正反傅立叶变换（</a:t>
            </a:r>
            <a:r>
              <a:rPr kumimoji="1" lang="en-US" altLang="zh-CN" sz="2800" b="1">
                <a:solidFill>
                  <a:schemeClr val="tx2"/>
                </a:solidFill>
              </a:rPr>
              <a:t>DFT</a:t>
            </a:r>
            <a:r>
              <a:rPr kumimoji="1" lang="zh-CN" altLang="en-US" sz="2800" b="1">
                <a:solidFill>
                  <a:schemeClr val="tx2"/>
                </a:solidFill>
              </a:rPr>
              <a:t>和</a:t>
            </a:r>
            <a:r>
              <a:rPr kumimoji="1" lang="en-US" altLang="zh-CN" sz="2800" b="1">
                <a:solidFill>
                  <a:schemeClr val="tx2"/>
                </a:solidFill>
              </a:rPr>
              <a:t>IDFT）</a:t>
            </a:r>
            <a:r>
              <a:rPr kumimoji="1" lang="zh-CN" altLang="en-US" sz="2800" b="1">
                <a:solidFill>
                  <a:schemeClr val="tx2"/>
                </a:solidFill>
              </a:rPr>
              <a:t>来代替。</a:t>
            </a:r>
          </a:p>
        </p:txBody>
      </p:sp>
      <p:pic>
        <p:nvPicPr>
          <p:cNvPr id="2" name="图片 1">
            <a:extLst>
              <a:ext uri="{FF2B5EF4-FFF2-40B4-BE49-F238E27FC236}">
                <a16:creationId xmlns:a16="http://schemas.microsoft.com/office/drawing/2014/main" id="{69D5E15B-3D21-4E3B-9FDE-7B5B5F09F198}"/>
              </a:ext>
            </a:extLst>
          </p:cNvPr>
          <p:cNvPicPr>
            <a:picLocks noChangeAspect="1"/>
          </p:cNvPicPr>
          <p:nvPr/>
        </p:nvPicPr>
        <p:blipFill>
          <a:blip r:embed="rId6"/>
          <a:stretch>
            <a:fillRect/>
          </a:stretch>
        </p:blipFill>
        <p:spPr>
          <a:xfrm>
            <a:off x="2724436" y="2304478"/>
            <a:ext cx="2909316" cy="429768"/>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CD89B74-AA6D-4B4F-B228-C9A3131C382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53251" name="Group 3">
            <a:extLst>
              <a:ext uri="{FF2B5EF4-FFF2-40B4-BE49-F238E27FC236}">
                <a16:creationId xmlns:a16="http://schemas.microsoft.com/office/drawing/2014/main" id="{CD39BE9F-F47B-477A-B9A3-F464C4FE0112}"/>
              </a:ext>
            </a:extLst>
          </p:cNvPr>
          <p:cNvGrpSpPr>
            <a:grpSpLocks/>
          </p:cNvGrpSpPr>
          <p:nvPr/>
        </p:nvGrpSpPr>
        <p:grpSpPr bwMode="auto">
          <a:xfrm>
            <a:off x="1143000" y="2514600"/>
            <a:ext cx="6629400" cy="3155950"/>
            <a:chOff x="1056" y="960"/>
            <a:chExt cx="4032" cy="2422"/>
          </a:xfrm>
        </p:grpSpPr>
        <p:pic>
          <p:nvPicPr>
            <p:cNvPr id="53253" name="Picture 4" descr="图1">
              <a:extLst>
                <a:ext uri="{FF2B5EF4-FFF2-40B4-BE49-F238E27FC236}">
                  <a16:creationId xmlns:a16="http://schemas.microsoft.com/office/drawing/2014/main" id="{F0BF7B0F-88E6-4037-AD51-AC4B93DE3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5">
              <a:extLst>
                <a:ext uri="{FF2B5EF4-FFF2-40B4-BE49-F238E27FC236}">
                  <a16:creationId xmlns:a16="http://schemas.microsoft.com/office/drawing/2014/main" id="{D92086D9-644B-455C-8F24-50846C1874DB}"/>
                </a:ext>
              </a:extLst>
            </p:cNvPr>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p>
          </p:txBody>
        </p:sp>
        <p:sp>
          <p:nvSpPr>
            <p:cNvPr id="53255" name="Text Box 6">
              <a:extLst>
                <a:ext uri="{FF2B5EF4-FFF2-40B4-BE49-F238E27FC236}">
                  <a16:creationId xmlns:a16="http://schemas.microsoft.com/office/drawing/2014/main" id="{505E2C96-3962-4AA4-8E70-308625F31A6F}"/>
                </a:ext>
              </a:extLst>
            </p:cNvPr>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p>
          </p:txBody>
        </p:sp>
      </p:grpSp>
      <p:sp>
        <p:nvSpPr>
          <p:cNvPr id="53252" name="Rectangle 7">
            <a:extLst>
              <a:ext uri="{FF2B5EF4-FFF2-40B4-BE49-F238E27FC236}">
                <a16:creationId xmlns:a16="http://schemas.microsoft.com/office/drawing/2014/main" id="{3A6072BA-D820-4D99-B810-CFE4F3AFF636}"/>
              </a:ext>
            </a:extLst>
          </p:cNvPr>
          <p:cNvSpPr>
            <a:spLocks noGrp="1" noChangeArrowheads="1"/>
          </p:cNvSpPr>
          <p:nvPr>
            <p:ph type="body" idx="1"/>
          </p:nvPr>
        </p:nvSpPr>
        <p:spPr>
          <a:xfrm>
            <a:off x="457200" y="1600200"/>
            <a:ext cx="7570788" cy="587375"/>
          </a:xfrm>
          <a:noFill/>
        </p:spPr>
        <p:txBody>
          <a:bodyPr/>
          <a:lstStyle/>
          <a:p>
            <a:pPr eaLnBrk="1" hangingPunct="1"/>
            <a:r>
              <a:rPr lang="zh-CN" altLang="en-US" b="1"/>
              <a:t>为人类的发声过程建立数学模型</a:t>
            </a:r>
            <a:endParaRPr lang="en-US" altLang="zh-CN"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271E022D-0F42-4418-B87E-07F6B169CDD3}"/>
              </a:ext>
            </a:extLst>
          </p:cNvPr>
          <p:cNvSpPr>
            <a:spLocks noGrp="1" noChangeArrowheads="1"/>
          </p:cNvSpPr>
          <p:nvPr>
            <p:ph type="body" idx="1"/>
          </p:nvPr>
        </p:nvSpPr>
        <p:spPr/>
        <p:txBody>
          <a:bodyPr/>
          <a:lstStyle/>
          <a:p>
            <a:pPr marL="0" indent="0" eaLnBrk="1" hangingPunct="1">
              <a:buFontTx/>
              <a:buNone/>
            </a:pPr>
            <a:r>
              <a:rPr lang="zh-CN" altLang="en-US" sz="4400">
                <a:latin typeface="华文细黑" panose="02010600040101010101" pitchFamily="2" charset="-122"/>
                <a:ea typeface="华文细黑" panose="02010600040101010101" pitchFamily="2" charset="-122"/>
              </a:rPr>
              <a:t>如何理解语音信号？</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sz="4400">
                <a:latin typeface="华文细黑" panose="02010600040101010101" pitchFamily="2" charset="-122"/>
                <a:ea typeface="华文细黑" panose="02010600040101010101" pitchFamily="2" charset="-122"/>
              </a:rPr>
              <a:t>如何用更少的属性数据来刻画声音的内容？</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endParaRPr lang="en-US" altLang="zh-CN">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对识别类应用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特征提取</a:t>
            </a:r>
            <a:endParaRPr lang="en-US" altLang="zh-CN">
              <a:solidFill>
                <a:srgbClr val="FF0000"/>
              </a:solidFill>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对表示类应用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表示机理</a:t>
            </a:r>
            <a:endParaRPr lang="en-US" altLang="zh-CN">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up)">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up)">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wipe(left)">
                                      <p:cBhvr>
                                        <p:cTn id="17" dur="500"/>
                                        <p:tgtEl>
                                          <p:spTgt spid="7171">
                                            <p:txEl>
                                              <p:pRg st="3" end="3"/>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wipe(left)">
                                      <p:cBhvr>
                                        <p:cTn id="21"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C740804-5EBE-4477-91BE-48A882C027AF}"/>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43043" name="Rectangle 3">
            <a:extLst>
              <a:ext uri="{FF2B5EF4-FFF2-40B4-BE49-F238E27FC236}">
                <a16:creationId xmlns:a16="http://schemas.microsoft.com/office/drawing/2014/main" id="{627B52C0-B20D-425C-B6B9-1C82F5F02808}"/>
              </a:ext>
            </a:extLst>
          </p:cNvPr>
          <p:cNvSpPr>
            <a:spLocks noGrp="1" noChangeArrowheads="1"/>
          </p:cNvSpPr>
          <p:nvPr>
            <p:ph type="body" idx="1"/>
          </p:nvPr>
        </p:nvSpPr>
        <p:spPr/>
        <p:txBody>
          <a:bodyPr/>
          <a:lstStyle/>
          <a:p>
            <a:pPr eaLnBrk="1" hangingPunct="1"/>
            <a:r>
              <a:rPr lang="zh-CN" altLang="en-US" sz="2400" b="1">
                <a:solidFill>
                  <a:schemeClr val="tx2"/>
                </a:solidFill>
              </a:rPr>
              <a:t>在声学上对均匀的无损耗的管道的声学特性有非常简单的数学描述。均匀：截面积不变；无损耗：不考虑声波在管内的热损耗、粘滞摩擦损耗和管壁的热传导作用。</a:t>
            </a:r>
          </a:p>
          <a:p>
            <a:pPr eaLnBrk="1" hangingPunct="1"/>
            <a:r>
              <a:rPr lang="zh-CN" altLang="en-US" sz="2400" b="1">
                <a:solidFill>
                  <a:schemeClr val="tx2"/>
                </a:solidFill>
              </a:rPr>
              <a:t>在此基础上，可以将声道简化成一些截面积不等的均匀无损声管的级联。用该模型来逼近真实的声道，称之为声道的时间离散模型。</a:t>
            </a:r>
          </a:p>
        </p:txBody>
      </p:sp>
      <p:grpSp>
        <p:nvGrpSpPr>
          <p:cNvPr id="2" name="Group 4">
            <a:extLst>
              <a:ext uri="{FF2B5EF4-FFF2-40B4-BE49-F238E27FC236}">
                <a16:creationId xmlns:a16="http://schemas.microsoft.com/office/drawing/2014/main" id="{59C0D82E-CA67-4969-AFFF-95F4F8172E1A}"/>
              </a:ext>
            </a:extLst>
          </p:cNvPr>
          <p:cNvGrpSpPr>
            <a:grpSpLocks/>
          </p:cNvGrpSpPr>
          <p:nvPr/>
        </p:nvGrpSpPr>
        <p:grpSpPr bwMode="auto">
          <a:xfrm>
            <a:off x="2286000" y="4876800"/>
            <a:ext cx="5105400" cy="1524000"/>
            <a:chOff x="1440" y="3072"/>
            <a:chExt cx="3216" cy="960"/>
          </a:xfrm>
        </p:grpSpPr>
        <p:sp>
          <p:nvSpPr>
            <p:cNvPr id="54277" name="Rectangle 5">
              <a:extLst>
                <a:ext uri="{FF2B5EF4-FFF2-40B4-BE49-F238E27FC236}">
                  <a16:creationId xmlns:a16="http://schemas.microsoft.com/office/drawing/2014/main" id="{DA902697-4DBF-4A1B-B940-69DB0D2A8E68}"/>
                </a:ext>
              </a:extLst>
            </p:cNvPr>
            <p:cNvSpPr>
              <a:spLocks noChangeArrowheads="1"/>
            </p:cNvSpPr>
            <p:nvPr/>
          </p:nvSpPr>
          <p:spPr bwMode="auto">
            <a:xfrm>
              <a:off x="1776" y="3384"/>
              <a:ext cx="240" cy="3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8" name="Rectangle 6">
              <a:extLst>
                <a:ext uri="{FF2B5EF4-FFF2-40B4-BE49-F238E27FC236}">
                  <a16:creationId xmlns:a16="http://schemas.microsoft.com/office/drawing/2014/main" id="{89F15119-B632-4D85-8A47-2F0D62D46E3E}"/>
                </a:ext>
              </a:extLst>
            </p:cNvPr>
            <p:cNvSpPr>
              <a:spLocks noChangeArrowheads="1"/>
            </p:cNvSpPr>
            <p:nvPr/>
          </p:nvSpPr>
          <p:spPr bwMode="auto">
            <a:xfrm>
              <a:off x="2016" y="3264"/>
              <a:ext cx="240"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9" name="Rectangle 7">
              <a:extLst>
                <a:ext uri="{FF2B5EF4-FFF2-40B4-BE49-F238E27FC236}">
                  <a16:creationId xmlns:a16="http://schemas.microsoft.com/office/drawing/2014/main" id="{B0D32AC2-94BE-41FC-8BA1-F43C2B558E36}"/>
                </a:ext>
              </a:extLst>
            </p:cNvPr>
            <p:cNvSpPr>
              <a:spLocks noChangeArrowheads="1"/>
            </p:cNvSpPr>
            <p:nvPr/>
          </p:nvSpPr>
          <p:spPr bwMode="auto">
            <a:xfrm>
              <a:off x="2256" y="3168"/>
              <a:ext cx="240" cy="76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0" name="Rectangle 8">
              <a:extLst>
                <a:ext uri="{FF2B5EF4-FFF2-40B4-BE49-F238E27FC236}">
                  <a16:creationId xmlns:a16="http://schemas.microsoft.com/office/drawing/2014/main" id="{309B9C71-D65E-417F-AF79-335A7B7DC06C}"/>
                </a:ext>
              </a:extLst>
            </p:cNvPr>
            <p:cNvSpPr>
              <a:spLocks noChangeArrowheads="1"/>
            </p:cNvSpPr>
            <p:nvPr/>
          </p:nvSpPr>
          <p:spPr bwMode="auto">
            <a:xfrm>
              <a:off x="2736" y="3168"/>
              <a:ext cx="240" cy="76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1" name="Rectangle 9">
              <a:extLst>
                <a:ext uri="{FF2B5EF4-FFF2-40B4-BE49-F238E27FC236}">
                  <a16:creationId xmlns:a16="http://schemas.microsoft.com/office/drawing/2014/main" id="{656B3DBA-8F80-4A6F-B6D4-A25B502E3167}"/>
                </a:ext>
              </a:extLst>
            </p:cNvPr>
            <p:cNvSpPr>
              <a:spLocks noChangeArrowheads="1"/>
            </p:cNvSpPr>
            <p:nvPr/>
          </p:nvSpPr>
          <p:spPr bwMode="auto">
            <a:xfrm>
              <a:off x="2976" y="3312"/>
              <a:ext cx="240" cy="4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2" name="Rectangle 10">
              <a:extLst>
                <a:ext uri="{FF2B5EF4-FFF2-40B4-BE49-F238E27FC236}">
                  <a16:creationId xmlns:a16="http://schemas.microsoft.com/office/drawing/2014/main" id="{979C0D67-256C-46FC-9B78-424750968509}"/>
                </a:ext>
              </a:extLst>
            </p:cNvPr>
            <p:cNvSpPr>
              <a:spLocks noChangeArrowheads="1"/>
            </p:cNvSpPr>
            <p:nvPr/>
          </p:nvSpPr>
          <p:spPr bwMode="auto">
            <a:xfrm>
              <a:off x="3216" y="3240"/>
              <a:ext cx="240" cy="62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3" name="Rectangle 11">
              <a:extLst>
                <a:ext uri="{FF2B5EF4-FFF2-40B4-BE49-F238E27FC236}">
                  <a16:creationId xmlns:a16="http://schemas.microsoft.com/office/drawing/2014/main" id="{EB0008EF-7246-4BE8-AED4-D300FFF8D264}"/>
                </a:ext>
              </a:extLst>
            </p:cNvPr>
            <p:cNvSpPr>
              <a:spLocks noChangeArrowheads="1"/>
            </p:cNvSpPr>
            <p:nvPr/>
          </p:nvSpPr>
          <p:spPr bwMode="auto">
            <a:xfrm>
              <a:off x="3456" y="3312"/>
              <a:ext cx="240" cy="4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4" name="Rectangle 12">
              <a:extLst>
                <a:ext uri="{FF2B5EF4-FFF2-40B4-BE49-F238E27FC236}">
                  <a16:creationId xmlns:a16="http://schemas.microsoft.com/office/drawing/2014/main" id="{7605D740-44AC-49FF-AB3E-C29FDA4A70F0}"/>
                </a:ext>
              </a:extLst>
            </p:cNvPr>
            <p:cNvSpPr>
              <a:spLocks noChangeArrowheads="1"/>
            </p:cNvSpPr>
            <p:nvPr/>
          </p:nvSpPr>
          <p:spPr bwMode="auto">
            <a:xfrm>
              <a:off x="3696" y="3384"/>
              <a:ext cx="240" cy="3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5" name="Rectangle 13">
              <a:extLst>
                <a:ext uri="{FF2B5EF4-FFF2-40B4-BE49-F238E27FC236}">
                  <a16:creationId xmlns:a16="http://schemas.microsoft.com/office/drawing/2014/main" id="{AB88EBF0-263B-4618-955F-9F97681BE585}"/>
                </a:ext>
              </a:extLst>
            </p:cNvPr>
            <p:cNvSpPr>
              <a:spLocks noChangeArrowheads="1"/>
            </p:cNvSpPr>
            <p:nvPr/>
          </p:nvSpPr>
          <p:spPr bwMode="auto">
            <a:xfrm>
              <a:off x="2496" y="3072"/>
              <a:ext cx="240" cy="96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6" name="Line 14">
              <a:extLst>
                <a:ext uri="{FF2B5EF4-FFF2-40B4-BE49-F238E27FC236}">
                  <a16:creationId xmlns:a16="http://schemas.microsoft.com/office/drawing/2014/main" id="{F34A1F26-A0CE-42A9-B089-43582D86BC54}"/>
                </a:ext>
              </a:extLst>
            </p:cNvPr>
            <p:cNvSpPr>
              <a:spLocks noChangeShapeType="1"/>
            </p:cNvSpPr>
            <p:nvPr/>
          </p:nvSpPr>
          <p:spPr bwMode="auto">
            <a:xfrm>
              <a:off x="1440" y="3552"/>
              <a:ext cx="32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wipe(up)">
                                      <p:cBhvr>
                                        <p:cTn id="7" dur="500"/>
                                        <p:tgtEl>
                                          <p:spTgt spid="34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wipe(up)">
                                      <p:cBhvr>
                                        <p:cTn id="12" dur="500"/>
                                        <p:tgtEl>
                                          <p:spTgt spid="343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EB41EFF-887C-4D2B-9836-7439E5C1ECF7}"/>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55299" name="Group 3">
            <a:extLst>
              <a:ext uri="{FF2B5EF4-FFF2-40B4-BE49-F238E27FC236}">
                <a16:creationId xmlns:a16="http://schemas.microsoft.com/office/drawing/2014/main" id="{78E8F0F4-612A-4FC5-B88E-CA4237432B37}"/>
              </a:ext>
            </a:extLst>
          </p:cNvPr>
          <p:cNvGrpSpPr>
            <a:grpSpLocks/>
          </p:cNvGrpSpPr>
          <p:nvPr/>
        </p:nvGrpSpPr>
        <p:grpSpPr bwMode="auto">
          <a:xfrm>
            <a:off x="822325" y="1720850"/>
            <a:ext cx="7327900" cy="2227263"/>
            <a:chOff x="518" y="1084"/>
            <a:chExt cx="4616" cy="1403"/>
          </a:xfrm>
        </p:grpSpPr>
        <p:sp>
          <p:nvSpPr>
            <p:cNvPr id="55303" name="Text Box 4">
              <a:extLst>
                <a:ext uri="{FF2B5EF4-FFF2-40B4-BE49-F238E27FC236}">
                  <a16:creationId xmlns:a16="http://schemas.microsoft.com/office/drawing/2014/main" id="{8B38CD65-ABA5-4D01-9A97-6B3C476288AA}"/>
                </a:ext>
              </a:extLst>
            </p:cNvPr>
            <p:cNvSpPr txBox="1">
              <a:spLocks noChangeArrowheads="1"/>
            </p:cNvSpPr>
            <p:nvPr/>
          </p:nvSpPr>
          <p:spPr bwMode="auto">
            <a:xfrm>
              <a:off x="518" y="1084"/>
              <a:ext cx="4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经过推导，该模型系统的传递函数为如下形式</a:t>
              </a:r>
            </a:p>
          </p:txBody>
        </p:sp>
        <p:sp>
          <p:nvSpPr>
            <p:cNvPr id="55305" name="Text Box 6">
              <a:extLst>
                <a:ext uri="{FF2B5EF4-FFF2-40B4-BE49-F238E27FC236}">
                  <a16:creationId xmlns:a16="http://schemas.microsoft.com/office/drawing/2014/main" id="{5DECFB25-E8DE-4FF9-968E-B18DAE93E3C1}"/>
                </a:ext>
              </a:extLst>
            </p:cNvPr>
            <p:cNvSpPr txBox="1">
              <a:spLocks noChangeArrowheads="1"/>
            </p:cNvSpPr>
            <p:nvPr/>
          </p:nvSpPr>
          <p:spPr bwMode="auto">
            <a:xfrm>
              <a:off x="528" y="2160"/>
              <a:ext cx="4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N</a:t>
              </a:r>
              <a:r>
                <a:rPr kumimoji="1" lang="zh-CN" altLang="en-US" sz="2800" b="1">
                  <a:solidFill>
                    <a:schemeClr val="tx2"/>
                  </a:solidFill>
                  <a:latin typeface="Times New Roman" panose="02020603050405020304" pitchFamily="18" charset="0"/>
                </a:rPr>
                <a:t>为级联声管的节数，上式为全极点形式。</a:t>
              </a:r>
            </a:p>
          </p:txBody>
        </p:sp>
      </p:grpSp>
      <p:grpSp>
        <p:nvGrpSpPr>
          <p:cNvPr id="3" name="Group 7">
            <a:extLst>
              <a:ext uri="{FF2B5EF4-FFF2-40B4-BE49-F238E27FC236}">
                <a16:creationId xmlns:a16="http://schemas.microsoft.com/office/drawing/2014/main" id="{3B832339-54F7-4891-BD25-F2B4F6E20CE7}"/>
              </a:ext>
            </a:extLst>
          </p:cNvPr>
          <p:cNvGrpSpPr>
            <a:grpSpLocks/>
          </p:cNvGrpSpPr>
          <p:nvPr/>
        </p:nvGrpSpPr>
        <p:grpSpPr bwMode="auto">
          <a:xfrm>
            <a:off x="1447800" y="4267200"/>
            <a:ext cx="7086600" cy="2209800"/>
            <a:chOff x="912" y="2688"/>
            <a:chExt cx="4464" cy="1392"/>
          </a:xfrm>
        </p:grpSpPr>
        <p:sp>
          <p:nvSpPr>
            <p:cNvPr id="55301" name="Rectangle 8">
              <a:extLst>
                <a:ext uri="{FF2B5EF4-FFF2-40B4-BE49-F238E27FC236}">
                  <a16:creationId xmlns:a16="http://schemas.microsoft.com/office/drawing/2014/main" id="{653C8AC1-9509-4D53-BD9B-85E2F7464F81}"/>
                </a:ext>
              </a:extLst>
            </p:cNvPr>
            <p:cNvSpPr>
              <a:spLocks noChangeArrowheads="1"/>
            </p:cNvSpPr>
            <p:nvPr/>
          </p:nvSpPr>
          <p:spPr bwMode="auto">
            <a:xfrm>
              <a:off x="2928" y="3792"/>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语音信号产生系统模型</a:t>
              </a:r>
              <a:endParaRPr kumimoji="1" lang="zh-CN" altLang="en-US" sz="2400" b="1">
                <a:solidFill>
                  <a:schemeClr val="tx2"/>
                </a:solidFill>
              </a:endParaRPr>
            </a:p>
          </p:txBody>
        </p:sp>
        <p:graphicFrame>
          <p:nvGraphicFramePr>
            <p:cNvPr id="55302" name="Object 9">
              <a:extLst>
                <a:ext uri="{FF2B5EF4-FFF2-40B4-BE49-F238E27FC236}">
                  <a16:creationId xmlns:a16="http://schemas.microsoft.com/office/drawing/2014/main" id="{4B890B00-D153-412F-9B09-36AC6E6DA0F0}"/>
                </a:ext>
              </a:extLst>
            </p:cNvPr>
            <p:cNvGraphicFramePr>
              <a:graphicFrameLocks noChangeAspect="1"/>
            </p:cNvGraphicFramePr>
            <p:nvPr/>
          </p:nvGraphicFramePr>
          <p:xfrm>
            <a:off x="912" y="2688"/>
            <a:ext cx="3741" cy="1247"/>
          </p:xfrm>
          <a:graphic>
            <a:graphicData uri="http://schemas.openxmlformats.org/presentationml/2006/ole">
              <mc:AlternateContent xmlns:mc="http://schemas.openxmlformats.org/markup-compatibility/2006">
                <mc:Choice xmlns:v="urn:schemas-microsoft-com:vml" Requires="v">
                  <p:oleObj name="Picture2" r:id="rId2" imgW="5943600" imgH="1981200" progId="Word.Picture.8">
                    <p:embed/>
                  </p:oleObj>
                </mc:Choice>
                <mc:Fallback>
                  <p:oleObj name="Picture2" r:id="rId2" imgW="5943600" imgH="1981200"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2688"/>
                          <a:ext cx="3741"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 name="图片 1">
            <a:extLst>
              <a:ext uri="{FF2B5EF4-FFF2-40B4-BE49-F238E27FC236}">
                <a16:creationId xmlns:a16="http://schemas.microsoft.com/office/drawing/2014/main" id="{A1CEACE3-8437-4067-A039-E5F140324A8C}"/>
              </a:ext>
            </a:extLst>
          </p:cNvPr>
          <p:cNvPicPr>
            <a:picLocks noChangeAspect="1"/>
          </p:cNvPicPr>
          <p:nvPr/>
        </p:nvPicPr>
        <p:blipFill>
          <a:blip r:embed="rId4"/>
          <a:stretch>
            <a:fillRect/>
          </a:stretch>
        </p:blipFill>
        <p:spPr>
          <a:xfrm>
            <a:off x="2771800" y="2173224"/>
            <a:ext cx="2455164" cy="12176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83C4DCD-9B31-4FFA-BF07-D3374F24FBD4}"/>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9795" name="Rectangle 3">
            <a:extLst>
              <a:ext uri="{FF2B5EF4-FFF2-40B4-BE49-F238E27FC236}">
                <a16:creationId xmlns:a16="http://schemas.microsoft.com/office/drawing/2014/main" id="{8A951B5D-A1D1-4850-BA35-1D41A9BE086E}"/>
              </a:ext>
            </a:extLst>
          </p:cNvPr>
          <p:cNvSpPr>
            <a:spLocks noGrp="1" noChangeArrowheads="1"/>
          </p:cNvSpPr>
          <p:nvPr>
            <p:ph type="body" idx="1"/>
          </p:nvPr>
        </p:nvSpPr>
        <p:spPr>
          <a:xfrm>
            <a:off x="685800" y="1600200"/>
            <a:ext cx="7772400" cy="4800600"/>
          </a:xfrm>
        </p:spPr>
        <p:txBody>
          <a:bodyPr/>
          <a:lstStyle/>
          <a:p>
            <a:pPr eaLnBrk="1" hangingPunct="1">
              <a:buClr>
                <a:srgbClr val="9900FF"/>
              </a:buClr>
              <a:buFont typeface="Wingdings" panose="05000000000000000000" pitchFamily="2" charset="2"/>
              <a:buChar char="Ø"/>
            </a:pPr>
            <a:r>
              <a:rPr lang="zh-CN" altLang="en-US" sz="2800" b="1" dirty="0">
                <a:solidFill>
                  <a:schemeClr val="tx2"/>
                </a:solidFill>
                <a:latin typeface="Times New Roman" panose="02020603050405020304" pitchFamily="18" charset="0"/>
              </a:rPr>
              <a:t>线性预测（</a:t>
            </a:r>
            <a:r>
              <a:rPr lang="en-US" altLang="zh-CN" sz="2800" b="1" dirty="0">
                <a:solidFill>
                  <a:schemeClr val="tx2"/>
                </a:solidFill>
                <a:latin typeface="Times New Roman" panose="02020603050405020304" pitchFamily="18" charset="0"/>
                <a:cs typeface="Times New Roman" panose="02020603050405020304" pitchFamily="18" charset="0"/>
              </a:rPr>
              <a:t>Linear Prediction</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分析</a:t>
            </a:r>
          </a:p>
          <a:p>
            <a:pPr eaLnBrk="1" hangingPunct="1"/>
            <a:r>
              <a:rPr lang="zh-CN" altLang="en-US" sz="2800" b="1" dirty="0">
                <a:solidFill>
                  <a:schemeClr val="tx2"/>
                </a:solidFill>
                <a:latin typeface="Times New Roman" panose="02020603050405020304" pitchFamily="18" charset="0"/>
              </a:rPr>
              <a:t>根据语音信号的产生模型，语音信号</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n</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可以看作以</a:t>
            </a:r>
            <a:r>
              <a:rPr lang="en-US" altLang="zh-CN" sz="2800" b="1" i="1" dirty="0">
                <a:solidFill>
                  <a:schemeClr val="tx2"/>
                </a:solidFill>
                <a:latin typeface="Times New Roman" panose="02020603050405020304" pitchFamily="18" charset="0"/>
              </a:rPr>
              <a:t>u</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n</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为激励的一个全极点滤波器的响应。</a:t>
            </a:r>
            <a:endParaRPr lang="en-US" altLang="zh-CN" sz="2800" b="1" dirty="0">
              <a:solidFill>
                <a:schemeClr val="tx2"/>
              </a:solidFill>
              <a:latin typeface="Times New Roman" panose="02020603050405020304" pitchFamily="18" charset="0"/>
            </a:endParaRPr>
          </a:p>
          <a:p>
            <a:pPr eaLnBrk="1" hangingPunct="1"/>
            <a:endParaRPr lang="zh-CN" altLang="en-US" sz="2800" b="1" dirty="0">
              <a:solidFill>
                <a:schemeClr val="tx2"/>
              </a:solidFill>
              <a:latin typeface="Times New Roman" panose="02020603050405020304" pitchFamily="18" charset="0"/>
            </a:endParaRPr>
          </a:p>
          <a:p>
            <a:pPr eaLnBrk="1" hangingPunct="1">
              <a:buFontTx/>
              <a:buNone/>
            </a:pPr>
            <a:endParaRPr lang="en-US" altLang="zh-CN" sz="2800" b="1" dirty="0">
              <a:solidFill>
                <a:schemeClr val="tx2"/>
              </a:solidFill>
              <a:latin typeface="Times New Roman" panose="02020603050405020304" pitchFamily="18" charset="0"/>
            </a:endParaRPr>
          </a:p>
        </p:txBody>
      </p:sp>
      <p:sp>
        <p:nvSpPr>
          <p:cNvPr id="56324" name="Rectangle 4">
            <a:extLst>
              <a:ext uri="{FF2B5EF4-FFF2-40B4-BE49-F238E27FC236}">
                <a16:creationId xmlns:a16="http://schemas.microsoft.com/office/drawing/2014/main" id="{2C12EECA-AB4E-4154-A81B-A671223B7ACA}"/>
              </a:ext>
            </a:extLst>
          </p:cNvPr>
          <p:cNvSpPr>
            <a:spLocks noChangeArrowheads="1"/>
          </p:cNvSpPr>
          <p:nvPr/>
        </p:nvSpPr>
        <p:spPr bwMode="auto">
          <a:xfrm>
            <a:off x="3295650" y="2909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9797" name="Object 5">
            <a:extLst>
              <a:ext uri="{FF2B5EF4-FFF2-40B4-BE49-F238E27FC236}">
                <a16:creationId xmlns:a16="http://schemas.microsoft.com/office/drawing/2014/main" id="{C289E090-5409-43DA-B845-DF6FD3F84518}"/>
              </a:ext>
            </a:extLst>
          </p:cNvPr>
          <p:cNvGraphicFramePr>
            <a:graphicFrameLocks noChangeAspect="1"/>
          </p:cNvGraphicFramePr>
          <p:nvPr/>
        </p:nvGraphicFramePr>
        <p:xfrm>
          <a:off x="914400" y="3463925"/>
          <a:ext cx="3276600" cy="1333500"/>
        </p:xfrm>
        <a:graphic>
          <a:graphicData uri="http://schemas.openxmlformats.org/presentationml/2006/ole">
            <mc:AlternateContent xmlns:mc="http://schemas.openxmlformats.org/markup-compatibility/2006">
              <mc:Choice xmlns:v="urn:schemas-microsoft-com:vml" Requires="v">
                <p:oleObj name="Picture2" r:id="rId3" imgW="2552700" imgH="1037844" progId="Word.Picture.8">
                  <p:embed/>
                </p:oleObj>
              </mc:Choice>
              <mc:Fallback>
                <p:oleObj name="Picture2" r:id="rId3" imgW="2552700" imgH="103784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63925"/>
                        <a:ext cx="32766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6" name="Rectangle 6">
            <a:extLst>
              <a:ext uri="{FF2B5EF4-FFF2-40B4-BE49-F238E27FC236}">
                <a16:creationId xmlns:a16="http://schemas.microsoft.com/office/drawing/2014/main" id="{456CA976-0591-47CC-A1A4-F17FD1831B17}"/>
              </a:ext>
            </a:extLst>
          </p:cNvPr>
          <p:cNvSpPr>
            <a:spLocks noChangeArrowheads="1"/>
          </p:cNvSpPr>
          <p:nvPr/>
        </p:nvSpPr>
        <p:spPr bwMode="auto">
          <a:xfrm>
            <a:off x="398145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800" name="Text Box 8">
            <a:extLst>
              <a:ext uri="{FF2B5EF4-FFF2-40B4-BE49-F238E27FC236}">
                <a16:creationId xmlns:a16="http://schemas.microsoft.com/office/drawing/2014/main" id="{29AD2B9F-04DC-4DAF-B858-E0B5B51355EB}"/>
              </a:ext>
            </a:extLst>
          </p:cNvPr>
          <p:cNvSpPr txBox="1">
            <a:spLocks noChangeArrowheads="1"/>
          </p:cNvSpPr>
          <p:nvPr/>
        </p:nvSpPr>
        <p:spPr bwMode="auto">
          <a:xfrm>
            <a:off x="822325" y="5172075"/>
            <a:ext cx="7483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问题：如何在已知</a:t>
            </a:r>
            <a:r>
              <a:rPr kumimoji="1" lang="en-US" altLang="zh-CN" sz="2800" b="1" i="1">
                <a:solidFill>
                  <a:schemeClr val="tx2"/>
                </a:solidFill>
                <a:latin typeface="Times New Roman" panose="02020603050405020304" pitchFamily="18" charset="0"/>
              </a:rPr>
              <a:t>x</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n</a:t>
            </a:r>
            <a:r>
              <a:rPr kumimoji="1" lang="en-US" altLang="zh-CN" sz="2800" b="1">
                <a:solidFill>
                  <a:schemeClr val="tx2"/>
                </a:solidFill>
                <a:latin typeface="Times New Roman" panose="02020603050405020304" pitchFamily="18" charset="0"/>
              </a:rPr>
              <a:t>)</a:t>
            </a:r>
            <a:r>
              <a:rPr kumimoji="1" lang="zh-CN" altLang="en-US" sz="2800" b="1">
                <a:solidFill>
                  <a:schemeClr val="tx2"/>
                </a:solidFill>
                <a:latin typeface="Times New Roman" panose="02020603050405020304" pitchFamily="18" charset="0"/>
              </a:rPr>
              <a:t>的条件下，求出系数 </a:t>
            </a:r>
          </a:p>
          <a:p>
            <a:pPr eaLnBrk="1" hangingPunct="1">
              <a:spcBef>
                <a:spcPct val="0"/>
              </a:spcBef>
              <a:buFontTx/>
              <a:buNone/>
            </a:pPr>
            <a:r>
              <a:rPr kumimoji="1" lang="zh-CN" altLang="en-US"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a</a:t>
            </a:r>
            <a:r>
              <a:rPr kumimoji="1" lang="en-US" altLang="zh-CN" sz="2800" b="1" baseline="-25000">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=1,…, </a:t>
            </a:r>
            <a:r>
              <a:rPr kumimoji="1" lang="en-US" altLang="zh-CN" sz="2800" b="1" i="1">
                <a:solidFill>
                  <a:schemeClr val="tx2"/>
                </a:solidFill>
                <a:latin typeface="Times New Roman" panose="02020603050405020304" pitchFamily="18" charset="0"/>
              </a:rPr>
              <a:t>p </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 </a:t>
            </a:r>
            <a:endParaRPr kumimoji="1" lang="zh-CN" altLang="en-US" sz="2800" b="1">
              <a:solidFill>
                <a:schemeClr val="tx2"/>
              </a:solidFill>
              <a:latin typeface="Times New Roman" panose="02020603050405020304" pitchFamily="18" charset="0"/>
            </a:endParaRPr>
          </a:p>
        </p:txBody>
      </p:sp>
      <p:sp>
        <p:nvSpPr>
          <p:cNvPr id="289801" name="AutoShape 9">
            <a:extLst>
              <a:ext uri="{FF2B5EF4-FFF2-40B4-BE49-F238E27FC236}">
                <a16:creationId xmlns:a16="http://schemas.microsoft.com/office/drawing/2014/main" id="{61E129DC-D632-4B81-AF00-281E57875EC4}"/>
              </a:ext>
            </a:extLst>
          </p:cNvPr>
          <p:cNvSpPr>
            <a:spLocks noChangeArrowheads="1"/>
          </p:cNvSpPr>
          <p:nvPr/>
        </p:nvSpPr>
        <p:spPr bwMode="auto">
          <a:xfrm>
            <a:off x="7391400" y="3505200"/>
            <a:ext cx="1219200" cy="838200"/>
          </a:xfrm>
          <a:prstGeom prst="leftArrowCallout">
            <a:avLst>
              <a:gd name="adj1" fmla="val 25000"/>
              <a:gd name="adj2" fmla="val 25000"/>
              <a:gd name="adj3" fmla="val 24242"/>
              <a:gd name="adj4"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rPr>
              <a:t>AR</a:t>
            </a:r>
          </a:p>
          <a:p>
            <a:pPr algn="ctr" eaLnBrk="1" hangingPunct="1">
              <a:spcBef>
                <a:spcPct val="0"/>
              </a:spcBef>
              <a:buFontTx/>
              <a:buNone/>
            </a:pPr>
            <a:r>
              <a:rPr kumimoji="1" lang="zh-CN" altLang="en-US" sz="2800" b="1">
                <a:solidFill>
                  <a:schemeClr val="tx2"/>
                </a:solidFill>
              </a:rPr>
              <a:t>模型</a:t>
            </a:r>
          </a:p>
        </p:txBody>
      </p:sp>
      <p:sp>
        <p:nvSpPr>
          <p:cNvPr id="289802" name="Text Box 10">
            <a:extLst>
              <a:ext uri="{FF2B5EF4-FFF2-40B4-BE49-F238E27FC236}">
                <a16:creationId xmlns:a16="http://schemas.microsoft.com/office/drawing/2014/main" id="{10510803-4D20-4727-BED7-93F33A1BD57F}"/>
              </a:ext>
            </a:extLst>
          </p:cNvPr>
          <p:cNvSpPr txBox="1">
            <a:spLocks noChangeArrowheads="1"/>
          </p:cNvSpPr>
          <p:nvPr/>
        </p:nvSpPr>
        <p:spPr bwMode="auto">
          <a:xfrm>
            <a:off x="838200" y="6172200"/>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解答：线性预测分析的方法。</a:t>
            </a:r>
          </a:p>
        </p:txBody>
      </p:sp>
      <p:pic>
        <p:nvPicPr>
          <p:cNvPr id="2" name="图片 1">
            <a:extLst>
              <a:ext uri="{FF2B5EF4-FFF2-40B4-BE49-F238E27FC236}">
                <a16:creationId xmlns:a16="http://schemas.microsoft.com/office/drawing/2014/main" id="{4A77035F-F38F-47CB-8D1D-2174DD54C062}"/>
              </a:ext>
            </a:extLst>
          </p:cNvPr>
          <p:cNvPicPr>
            <a:picLocks noChangeAspect="1"/>
          </p:cNvPicPr>
          <p:nvPr/>
        </p:nvPicPr>
        <p:blipFill>
          <a:blip r:embed="rId5"/>
          <a:stretch>
            <a:fillRect/>
          </a:stretch>
        </p:blipFill>
        <p:spPr>
          <a:xfrm>
            <a:off x="5347335" y="3549396"/>
            <a:ext cx="1668780" cy="90220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up)">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wipe(up)">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89797"/>
                                        </p:tgtEl>
                                        <p:attrNameLst>
                                          <p:attrName>style.visibility</p:attrName>
                                        </p:attrNameLst>
                                      </p:cBhvr>
                                      <p:to>
                                        <p:strVal val="visible"/>
                                      </p:to>
                                    </p:set>
                                    <p:animEffect transition="in" filter="wipe(up)">
                                      <p:cBhvr>
                                        <p:cTn id="17" dur="500"/>
                                        <p:tgtEl>
                                          <p:spTgt spid="289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9801"/>
                                        </p:tgtEl>
                                        <p:attrNameLst>
                                          <p:attrName>style.visibility</p:attrName>
                                        </p:attrNameLst>
                                      </p:cBhvr>
                                      <p:to>
                                        <p:strVal val="visible"/>
                                      </p:to>
                                    </p:set>
                                    <p:animEffect transition="in" filter="wipe(up)">
                                      <p:cBhvr>
                                        <p:cTn id="22" dur="500"/>
                                        <p:tgtEl>
                                          <p:spTgt spid="289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9800"/>
                                        </p:tgtEl>
                                        <p:attrNameLst>
                                          <p:attrName>style.visibility</p:attrName>
                                        </p:attrNameLst>
                                      </p:cBhvr>
                                      <p:to>
                                        <p:strVal val="visible"/>
                                      </p:to>
                                    </p:set>
                                    <p:animEffect transition="in" filter="wipe(up)">
                                      <p:cBhvr>
                                        <p:cTn id="27" dur="500"/>
                                        <p:tgtEl>
                                          <p:spTgt spid="2898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9802"/>
                                        </p:tgtEl>
                                        <p:attrNameLst>
                                          <p:attrName>style.visibility</p:attrName>
                                        </p:attrNameLst>
                                      </p:cBhvr>
                                      <p:to>
                                        <p:strVal val="visible"/>
                                      </p:to>
                                    </p:set>
                                    <p:animEffect transition="in" filter="wipe(up)">
                                      <p:cBhvr>
                                        <p:cTn id="32" dur="500"/>
                                        <p:tgtEl>
                                          <p:spTgt spid="289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800" grpId="0" autoUpdateAnimBg="0"/>
      <p:bldP spid="289801" grpId="0" animBg="1" autoUpdateAnimBg="0"/>
      <p:bldP spid="28980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032F413-2889-4CC8-8D6D-9E90AE0090D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1843" name="Rectangle 3">
            <a:extLst>
              <a:ext uri="{FF2B5EF4-FFF2-40B4-BE49-F238E27FC236}">
                <a16:creationId xmlns:a16="http://schemas.microsoft.com/office/drawing/2014/main" id="{A4C5676F-D2DE-4840-9DD1-BC6C9115DC7A}"/>
              </a:ext>
            </a:extLst>
          </p:cNvPr>
          <p:cNvSpPr>
            <a:spLocks noGrp="1" noChangeArrowheads="1"/>
          </p:cNvSpPr>
          <p:nvPr>
            <p:ph type="body" idx="1"/>
          </p:nvPr>
        </p:nvSpPr>
        <p:spPr>
          <a:xfrm>
            <a:off x="685800" y="1989138"/>
            <a:ext cx="8001000" cy="4114800"/>
          </a:xfrm>
        </p:spPr>
        <p:txBody>
          <a:bodyPr/>
          <a:lstStyle/>
          <a:p>
            <a:pPr marL="0" indent="0" eaLnBrk="1" hangingPunct="1">
              <a:spcBef>
                <a:spcPct val="0"/>
              </a:spcBef>
              <a:buFontTx/>
              <a:buNone/>
            </a:pPr>
            <a:r>
              <a:rPr lang="zh-CN" altLang="en-US" sz="2400" b="1" dirty="0">
                <a:solidFill>
                  <a:schemeClr val="tx2"/>
                </a:solidFill>
                <a:latin typeface="Times New Roman" panose="02020603050405020304" pitchFamily="18" charset="0"/>
              </a:rPr>
              <a:t>线性预测器：</a:t>
            </a: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r>
              <a:rPr lang="zh-CN" altLang="en-US" sz="2400" b="1" dirty="0">
                <a:solidFill>
                  <a:schemeClr val="tx2"/>
                </a:solidFill>
                <a:latin typeface="Times New Roman" panose="02020603050405020304" pitchFamily="18" charset="0"/>
              </a:rPr>
              <a:t>在</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域，是如下乘积关系</a:t>
            </a: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r>
              <a:rPr lang="zh-CN" altLang="en-US" sz="2400" b="1" dirty="0">
                <a:solidFill>
                  <a:schemeClr val="tx2"/>
                </a:solidFill>
                <a:latin typeface="Times New Roman" panose="02020603050405020304" pitchFamily="18" charset="0"/>
              </a:rPr>
              <a:t>反</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变换</a:t>
            </a: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可得到如下时域差分方程：   </a:t>
            </a:r>
          </a:p>
          <a:p>
            <a:pPr marL="0" indent="0" eaLnBrk="1" hangingPunct="1">
              <a:spcBef>
                <a:spcPct val="0"/>
              </a:spcBef>
              <a:buFontTx/>
              <a:buNone/>
            </a:pPr>
            <a:endParaRPr lang="zh-CN" altLang="en-US" sz="2400" b="1" dirty="0">
              <a:solidFill>
                <a:schemeClr val="tx2"/>
              </a:solidFill>
              <a:latin typeface="Times New Roman" panose="02020603050405020304" pitchFamily="18" charset="0"/>
            </a:endParaRPr>
          </a:p>
        </p:txBody>
      </p:sp>
      <p:sp>
        <p:nvSpPr>
          <p:cNvPr id="58372" name="Rectangle 4">
            <a:extLst>
              <a:ext uri="{FF2B5EF4-FFF2-40B4-BE49-F238E27FC236}">
                <a16:creationId xmlns:a16="http://schemas.microsoft.com/office/drawing/2014/main" id="{5F6067D9-4663-47E2-9B62-A46D9F587518}"/>
              </a:ext>
            </a:extLst>
          </p:cNvPr>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1846" name="Text Box 6">
            <a:extLst>
              <a:ext uri="{FF2B5EF4-FFF2-40B4-BE49-F238E27FC236}">
                <a16:creationId xmlns:a16="http://schemas.microsoft.com/office/drawing/2014/main" id="{4205ECFC-792D-4D51-BD3B-B07FA4AFDACF}"/>
              </a:ext>
            </a:extLst>
          </p:cNvPr>
          <p:cNvSpPr txBox="1">
            <a:spLocks noChangeArrowheads="1"/>
          </p:cNvSpPr>
          <p:nvPr/>
        </p:nvSpPr>
        <p:spPr bwMode="auto">
          <a:xfrm>
            <a:off x="539750" y="5872163"/>
            <a:ext cx="7848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从时域角度可以理解为，用信号的前</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个样本来预测当前的样本得到预测值</a:t>
            </a:r>
            <a:r>
              <a:rPr kumimoji="1" lang="zh-CN" altLang="en-US" sz="2400" b="1">
                <a:solidFill>
                  <a:schemeClr val="tx2"/>
                </a:solidFill>
              </a:rPr>
              <a:t> </a:t>
            </a:r>
          </a:p>
        </p:txBody>
      </p:sp>
      <p:sp>
        <p:nvSpPr>
          <p:cNvPr id="58375" name="Rectangle 7">
            <a:extLst>
              <a:ext uri="{FF2B5EF4-FFF2-40B4-BE49-F238E27FC236}">
                <a16:creationId xmlns:a16="http://schemas.microsoft.com/office/drawing/2014/main" id="{C0AEE5DF-A6ED-418E-AF45-A651BC5D03D2}"/>
              </a:ext>
            </a:extLst>
          </p:cNvPr>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6" name="组合 5">
            <a:extLst>
              <a:ext uri="{FF2B5EF4-FFF2-40B4-BE49-F238E27FC236}">
                <a16:creationId xmlns:a16="http://schemas.microsoft.com/office/drawing/2014/main" id="{D8C9C2F5-3BC1-4D8A-80DA-BB83E1C4EB30}"/>
              </a:ext>
            </a:extLst>
          </p:cNvPr>
          <p:cNvGrpSpPr>
            <a:grpSpLocks/>
          </p:cNvGrpSpPr>
          <p:nvPr/>
        </p:nvGrpSpPr>
        <p:grpSpPr bwMode="auto">
          <a:xfrm>
            <a:off x="2022475" y="2636838"/>
            <a:ext cx="4568825" cy="720725"/>
            <a:chOff x="2021943" y="2780928"/>
            <a:chExt cx="4568637" cy="720080"/>
          </a:xfrm>
        </p:grpSpPr>
        <p:sp>
          <p:nvSpPr>
            <p:cNvPr id="58379" name="矩形 2">
              <a:extLst>
                <a:ext uri="{FF2B5EF4-FFF2-40B4-BE49-F238E27FC236}">
                  <a16:creationId xmlns:a16="http://schemas.microsoft.com/office/drawing/2014/main" id="{3400A48F-0F43-4BF0-95B5-E3D5FD7DA9F6}"/>
                </a:ext>
              </a:extLst>
            </p:cNvPr>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58380" name="直接箭头连接符 4">
              <a:extLst>
                <a:ext uri="{FF2B5EF4-FFF2-40B4-BE49-F238E27FC236}">
                  <a16:creationId xmlns:a16="http://schemas.microsoft.com/office/drawing/2014/main" id="{1FEDD3C7-9C17-4744-BFFF-FE17B908D72B}"/>
                </a:ext>
              </a:extLst>
            </p:cNvPr>
            <p:cNvCxnSpPr>
              <a:cxnSpLocks noChangeShapeType="1"/>
            </p:cNvCxnSpPr>
            <p:nvPr/>
          </p:nvCxnSpPr>
          <p:spPr bwMode="auto">
            <a:xfrm>
              <a:off x="2555776"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81" name="直接箭头连接符 14">
              <a:extLst>
                <a:ext uri="{FF2B5EF4-FFF2-40B4-BE49-F238E27FC236}">
                  <a16:creationId xmlns:a16="http://schemas.microsoft.com/office/drawing/2014/main" id="{6227AC45-FD01-490C-9CCD-0A8D6F968336}"/>
                </a:ext>
              </a:extLst>
            </p:cNvPr>
            <p:cNvCxnSpPr>
              <a:cxnSpLocks noChangeShapeType="1"/>
            </p:cNvCxnSpPr>
            <p:nvPr/>
          </p:nvCxnSpPr>
          <p:spPr bwMode="auto">
            <a:xfrm>
              <a:off x="5004048"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58383" name="Object 9">
              <a:extLst>
                <a:ext uri="{FF2B5EF4-FFF2-40B4-BE49-F238E27FC236}">
                  <a16:creationId xmlns:a16="http://schemas.microsoft.com/office/drawing/2014/main" id="{27AADC27-6018-4269-8702-C2125C7E3896}"/>
                </a:ext>
              </a:extLst>
            </p:cNvPr>
            <p:cNvGraphicFramePr>
              <a:graphicFrameLocks noChangeAspect="1"/>
            </p:cNvGraphicFramePr>
            <p:nvPr/>
          </p:nvGraphicFramePr>
          <p:xfrm>
            <a:off x="6084168" y="2961134"/>
            <a:ext cx="506412" cy="323850"/>
          </p:xfrm>
          <a:graphic>
            <a:graphicData uri="http://schemas.openxmlformats.org/presentationml/2006/ole">
              <mc:AlternateContent xmlns:mc="http://schemas.openxmlformats.org/markup-compatibility/2006">
                <mc:Choice xmlns:v="urn:schemas-microsoft-com:vml" Requires="v">
                  <p:oleObj name="Equation" r:id="rId3" imgW="317225" imgH="203024" progId="Equation.DSMT4">
                    <p:embed/>
                  </p:oleObj>
                </mc:Choice>
                <mc:Fallback>
                  <p:oleObj name="Equation" r:id="rId3" imgW="317225" imgH="203024"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4" name="Object 9">
              <a:extLst>
                <a:ext uri="{FF2B5EF4-FFF2-40B4-BE49-F238E27FC236}">
                  <a16:creationId xmlns:a16="http://schemas.microsoft.com/office/drawing/2014/main" id="{31BD4A52-8A96-41C8-BDC3-B9F29B4BFD79}"/>
                </a:ext>
              </a:extLst>
            </p:cNvPr>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name="Equation" r:id="rId5" imgW="317225" imgH="203024" progId="Equation.DSMT4">
                    <p:embed/>
                  </p:oleObj>
                </mc:Choice>
                <mc:Fallback>
                  <p:oleObj name="Equation" r:id="rId5" imgW="317225" imgH="203024"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 name="图片 1">
            <a:extLst>
              <a:ext uri="{FF2B5EF4-FFF2-40B4-BE49-F238E27FC236}">
                <a16:creationId xmlns:a16="http://schemas.microsoft.com/office/drawing/2014/main" id="{AD52DC81-3892-416C-904C-46708B247CBC}"/>
              </a:ext>
            </a:extLst>
          </p:cNvPr>
          <p:cNvPicPr>
            <a:picLocks noChangeAspect="1"/>
          </p:cNvPicPr>
          <p:nvPr/>
        </p:nvPicPr>
        <p:blipFill>
          <a:blip r:embed="rId7"/>
          <a:stretch>
            <a:fillRect/>
          </a:stretch>
        </p:blipFill>
        <p:spPr>
          <a:xfrm>
            <a:off x="2759872" y="1874838"/>
            <a:ext cx="1459992" cy="649224"/>
          </a:xfrm>
          <a:prstGeom prst="rect">
            <a:avLst/>
          </a:prstGeom>
        </p:spPr>
      </p:pic>
      <p:pic>
        <p:nvPicPr>
          <p:cNvPr id="3" name="图片 2">
            <a:extLst>
              <a:ext uri="{FF2B5EF4-FFF2-40B4-BE49-F238E27FC236}">
                <a16:creationId xmlns:a16="http://schemas.microsoft.com/office/drawing/2014/main" id="{6909D8A3-BE4A-480E-9645-469B01F8B986}"/>
              </a:ext>
            </a:extLst>
          </p:cNvPr>
          <p:cNvPicPr>
            <a:picLocks noChangeAspect="1"/>
          </p:cNvPicPr>
          <p:nvPr/>
        </p:nvPicPr>
        <p:blipFill>
          <a:blip r:embed="rId8"/>
          <a:stretch>
            <a:fillRect/>
          </a:stretch>
        </p:blipFill>
        <p:spPr>
          <a:xfrm>
            <a:off x="3630753" y="2688920"/>
            <a:ext cx="1458468" cy="649224"/>
          </a:xfrm>
          <a:prstGeom prst="rect">
            <a:avLst/>
          </a:prstGeom>
        </p:spPr>
      </p:pic>
      <p:pic>
        <p:nvPicPr>
          <p:cNvPr id="4" name="图片 3">
            <a:extLst>
              <a:ext uri="{FF2B5EF4-FFF2-40B4-BE49-F238E27FC236}">
                <a16:creationId xmlns:a16="http://schemas.microsoft.com/office/drawing/2014/main" id="{46D011A3-8B3B-4118-B24E-89F766F7497B}"/>
              </a:ext>
            </a:extLst>
          </p:cNvPr>
          <p:cNvPicPr>
            <a:picLocks noChangeAspect="1"/>
          </p:cNvPicPr>
          <p:nvPr/>
        </p:nvPicPr>
        <p:blipFill>
          <a:blip r:embed="rId9"/>
          <a:stretch>
            <a:fillRect/>
          </a:stretch>
        </p:blipFill>
        <p:spPr>
          <a:xfrm>
            <a:off x="3335859" y="3870414"/>
            <a:ext cx="2048256" cy="687324"/>
          </a:xfrm>
          <a:prstGeom prst="rect">
            <a:avLst/>
          </a:prstGeom>
        </p:spPr>
      </p:pic>
      <p:pic>
        <p:nvPicPr>
          <p:cNvPr id="5" name="图片 4">
            <a:extLst>
              <a:ext uri="{FF2B5EF4-FFF2-40B4-BE49-F238E27FC236}">
                <a16:creationId xmlns:a16="http://schemas.microsoft.com/office/drawing/2014/main" id="{CC795A02-0EE0-46CB-8A8E-5B2BFEC8A08D}"/>
              </a:ext>
            </a:extLst>
          </p:cNvPr>
          <p:cNvPicPr>
            <a:picLocks noChangeAspect="1"/>
          </p:cNvPicPr>
          <p:nvPr/>
        </p:nvPicPr>
        <p:blipFill>
          <a:blip r:embed="rId10"/>
          <a:stretch>
            <a:fillRect/>
          </a:stretch>
        </p:blipFill>
        <p:spPr>
          <a:xfrm>
            <a:off x="3335859" y="5028273"/>
            <a:ext cx="1906524" cy="68732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1843">
                                            <p:txEl>
                                              <p:pRg st="4" end="4"/>
                                            </p:txEl>
                                          </p:spTgt>
                                        </p:tgtEl>
                                        <p:attrNameLst>
                                          <p:attrName>style.visibility</p:attrName>
                                        </p:attrNameLst>
                                      </p:cBhvr>
                                      <p:to>
                                        <p:strVal val="visible"/>
                                      </p:to>
                                    </p:set>
                                    <p:animEffect transition="in" filter="wipe(up)">
                                      <p:cBhvr>
                                        <p:cTn id="17" dur="500"/>
                                        <p:tgtEl>
                                          <p:spTgt spid="29184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7" end="7"/>
                                            </p:txEl>
                                          </p:spTgt>
                                        </p:tgtEl>
                                        <p:attrNameLst>
                                          <p:attrName>style.visibility</p:attrName>
                                        </p:attrNameLst>
                                      </p:cBhvr>
                                      <p:to>
                                        <p:strVal val="visible"/>
                                      </p:to>
                                    </p:set>
                                    <p:animEffect transition="in" filter="wipe(up)">
                                      <p:cBhvr>
                                        <p:cTn id="22" dur="500"/>
                                        <p:tgtEl>
                                          <p:spTgt spid="29184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1846"/>
                                        </p:tgtEl>
                                        <p:attrNameLst>
                                          <p:attrName>style.visibility</p:attrName>
                                        </p:attrNameLst>
                                      </p:cBhvr>
                                      <p:to>
                                        <p:strVal val="visible"/>
                                      </p:to>
                                    </p:set>
                                    <p:animEffect transition="in" filter="wipe(up)">
                                      <p:cBhvr>
                                        <p:cTn id="27" dur="500"/>
                                        <p:tgtEl>
                                          <p:spTgt spid="29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P spid="29184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24BD32B6-5FBD-4D4D-88D3-3C3D28CDAC9E}"/>
              </a:ext>
            </a:extLst>
          </p:cNvPr>
          <p:cNvSpPr>
            <a:spLocks noGrp="1" noChangeArrowheads="1"/>
          </p:cNvSpPr>
          <p:nvPr>
            <p:ph type="body" idx="1"/>
          </p:nvPr>
        </p:nvSpPr>
        <p:spPr>
          <a:xfrm>
            <a:off x="611188" y="1731963"/>
            <a:ext cx="8001000" cy="4114800"/>
          </a:xfrm>
        </p:spPr>
        <p:txBody>
          <a:bodyPr/>
          <a:lstStyle/>
          <a:p>
            <a:pPr marL="0" indent="0" eaLnBrk="1" hangingPunct="1">
              <a:spcBef>
                <a:spcPct val="0"/>
              </a:spcBef>
              <a:buFontTx/>
              <a:buNone/>
            </a:pPr>
            <a:r>
              <a:rPr lang="zh-CN" altLang="en-US" sz="2400" b="1" dirty="0">
                <a:solidFill>
                  <a:schemeClr val="tx2"/>
                </a:solidFill>
                <a:latin typeface="Times New Roman" panose="02020603050405020304" pitchFamily="18" charset="0"/>
              </a:rPr>
              <a:t>预测误差</a:t>
            </a: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r>
              <a:rPr lang="zh-CN" altLang="en-US" sz="2400" b="1" dirty="0">
                <a:solidFill>
                  <a:schemeClr val="tx2"/>
                </a:solidFill>
                <a:latin typeface="Times New Roman" panose="02020603050405020304" pitchFamily="18" charset="0"/>
              </a:rPr>
              <a:t>可以如下得到该预测器的预测误差</a:t>
            </a: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r>
              <a:rPr lang="zh-CN" altLang="en-US" sz="2400" b="1" dirty="0">
                <a:solidFill>
                  <a:schemeClr val="tx2"/>
                </a:solidFill>
                <a:latin typeface="Times New Roman" panose="02020603050405020304" pitchFamily="18" charset="0"/>
              </a:rPr>
              <a:t>它的逆滤波器形式：</a:t>
            </a: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endParaRPr lang="en-US" altLang="zh-CN" sz="2400" b="1" dirty="0">
              <a:solidFill>
                <a:schemeClr val="tx2"/>
              </a:solidFill>
              <a:latin typeface="Times New Roman" panose="02020603050405020304" pitchFamily="18" charset="0"/>
            </a:endParaRPr>
          </a:p>
          <a:p>
            <a:pPr marL="0" indent="0" eaLnBrk="1" hangingPunct="1">
              <a:spcBef>
                <a:spcPct val="0"/>
              </a:spcBef>
              <a:buFontTx/>
              <a:buNone/>
            </a:pPr>
            <a:r>
              <a:rPr lang="zh-CN" altLang="en-US" sz="2400" b="1" dirty="0">
                <a:solidFill>
                  <a:schemeClr val="tx2"/>
                </a:solidFill>
                <a:latin typeface="Times New Roman" panose="02020603050405020304" pitchFamily="18" charset="0"/>
              </a:rPr>
              <a:t>   </a:t>
            </a:r>
          </a:p>
          <a:p>
            <a:pPr marL="0" indent="0" eaLnBrk="1" hangingPunct="1">
              <a:spcBef>
                <a:spcPct val="0"/>
              </a:spcBef>
              <a:buFontTx/>
              <a:buNone/>
            </a:pPr>
            <a:endParaRPr lang="zh-CN" altLang="en-US" sz="2400" b="1" dirty="0">
              <a:solidFill>
                <a:schemeClr val="tx2"/>
              </a:solidFill>
              <a:latin typeface="Times New Roman" panose="02020603050405020304" pitchFamily="18" charset="0"/>
            </a:endParaRPr>
          </a:p>
        </p:txBody>
      </p:sp>
      <p:sp>
        <p:nvSpPr>
          <p:cNvPr id="60419" name="Rectangle 2">
            <a:extLst>
              <a:ext uri="{FF2B5EF4-FFF2-40B4-BE49-F238E27FC236}">
                <a16:creationId xmlns:a16="http://schemas.microsoft.com/office/drawing/2014/main" id="{2A4F0792-09FE-45C4-B56F-43106827F88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60433" name="组合 5">
            <a:extLst>
              <a:ext uri="{FF2B5EF4-FFF2-40B4-BE49-F238E27FC236}">
                <a16:creationId xmlns:a16="http://schemas.microsoft.com/office/drawing/2014/main" id="{61B9E44F-2A87-48C2-93CF-945A621B797D}"/>
              </a:ext>
            </a:extLst>
          </p:cNvPr>
          <p:cNvGrpSpPr>
            <a:grpSpLocks/>
          </p:cNvGrpSpPr>
          <p:nvPr/>
        </p:nvGrpSpPr>
        <p:grpSpPr bwMode="auto">
          <a:xfrm>
            <a:off x="2124075" y="3645121"/>
            <a:ext cx="4383088" cy="720504"/>
            <a:chOff x="2021943" y="2780928"/>
            <a:chExt cx="4559221" cy="720080"/>
          </a:xfrm>
        </p:grpSpPr>
        <p:sp>
          <p:nvSpPr>
            <p:cNvPr id="60435" name="矩形 2">
              <a:extLst>
                <a:ext uri="{FF2B5EF4-FFF2-40B4-BE49-F238E27FC236}">
                  <a16:creationId xmlns:a16="http://schemas.microsoft.com/office/drawing/2014/main" id="{7590B28A-D21F-4D26-AA8B-D0400B223B29}"/>
                </a:ext>
              </a:extLst>
            </p:cNvPr>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60436" name="直接箭头连接符 4">
              <a:extLst>
                <a:ext uri="{FF2B5EF4-FFF2-40B4-BE49-F238E27FC236}">
                  <a16:creationId xmlns:a16="http://schemas.microsoft.com/office/drawing/2014/main" id="{F2523FBE-2B52-4BA3-98BE-38BA5512D265}"/>
                </a:ext>
              </a:extLst>
            </p:cNvPr>
            <p:cNvCxnSpPr>
              <a:cxnSpLocks noChangeShapeType="1"/>
            </p:cNvCxnSpPr>
            <p:nvPr/>
          </p:nvCxnSpPr>
          <p:spPr bwMode="auto">
            <a:xfrm>
              <a:off x="2555776"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7" name="直接箭头连接符 14">
              <a:extLst>
                <a:ext uri="{FF2B5EF4-FFF2-40B4-BE49-F238E27FC236}">
                  <a16:creationId xmlns:a16="http://schemas.microsoft.com/office/drawing/2014/main" id="{D3132D62-3EEA-4905-94B8-E1DB81E47140}"/>
                </a:ext>
              </a:extLst>
            </p:cNvPr>
            <p:cNvCxnSpPr>
              <a:cxnSpLocks noChangeShapeType="1"/>
            </p:cNvCxnSpPr>
            <p:nvPr/>
          </p:nvCxnSpPr>
          <p:spPr bwMode="auto">
            <a:xfrm>
              <a:off x="5004048"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60438" name="Object 9">
              <a:extLst>
                <a:ext uri="{FF2B5EF4-FFF2-40B4-BE49-F238E27FC236}">
                  <a16:creationId xmlns:a16="http://schemas.microsoft.com/office/drawing/2014/main" id="{D700CE2D-BE30-4CF0-A6FC-97C9E706D884}"/>
                </a:ext>
              </a:extLst>
            </p:cNvPr>
            <p:cNvGraphicFramePr>
              <a:graphicFrameLocks noChangeAspect="1"/>
            </p:cNvGraphicFramePr>
            <p:nvPr/>
          </p:nvGraphicFramePr>
          <p:xfrm>
            <a:off x="6094071" y="2961829"/>
            <a:ext cx="487093" cy="323850"/>
          </p:xfrm>
          <a:graphic>
            <a:graphicData uri="http://schemas.openxmlformats.org/presentationml/2006/ole">
              <mc:AlternateContent xmlns:mc="http://schemas.openxmlformats.org/markup-compatibility/2006">
                <mc:Choice xmlns:v="urn:schemas-microsoft-com:vml" Requires="v">
                  <p:oleObj name="Equation" r:id="rId3" imgW="304536" imgH="203024" progId="Equation.DSMT4">
                    <p:embed/>
                  </p:oleObj>
                </mc:Choice>
                <mc:Fallback>
                  <p:oleObj name="Equation" r:id="rId3" imgW="304536" imgH="203024"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071" y="2961829"/>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39" name="Object 9">
              <a:extLst>
                <a:ext uri="{FF2B5EF4-FFF2-40B4-BE49-F238E27FC236}">
                  <a16:creationId xmlns:a16="http://schemas.microsoft.com/office/drawing/2014/main" id="{5A2B306C-AD91-4CBA-AA30-88D38B0EBA32}"/>
                </a:ext>
              </a:extLst>
            </p:cNvPr>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name="Equation" r:id="rId5" imgW="317225" imgH="203024" progId="Equation.DSMT4">
                    <p:embed/>
                  </p:oleObj>
                </mc:Choice>
                <mc:Fallback>
                  <p:oleObj name="Equation" r:id="rId5" imgW="317225" imgH="203024"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0424" name="组合 23">
            <a:extLst>
              <a:ext uri="{FF2B5EF4-FFF2-40B4-BE49-F238E27FC236}">
                <a16:creationId xmlns:a16="http://schemas.microsoft.com/office/drawing/2014/main" id="{BBAC3CEC-AC3E-4023-8AE6-D79AA273CBB3}"/>
              </a:ext>
            </a:extLst>
          </p:cNvPr>
          <p:cNvGrpSpPr>
            <a:grpSpLocks/>
          </p:cNvGrpSpPr>
          <p:nvPr/>
        </p:nvGrpSpPr>
        <p:grpSpPr bwMode="auto">
          <a:xfrm>
            <a:off x="2120900" y="5169866"/>
            <a:ext cx="4365625" cy="966097"/>
            <a:chOff x="1995414" y="2534911"/>
            <a:chExt cx="4541236" cy="966097"/>
          </a:xfrm>
        </p:grpSpPr>
        <p:sp>
          <p:nvSpPr>
            <p:cNvPr id="60426" name="矩形 25">
              <a:extLst>
                <a:ext uri="{FF2B5EF4-FFF2-40B4-BE49-F238E27FC236}">
                  <a16:creationId xmlns:a16="http://schemas.microsoft.com/office/drawing/2014/main" id="{853611AC-E7BF-4C12-8B31-6B3FADF94C21}"/>
                </a:ext>
              </a:extLst>
            </p:cNvPr>
            <p:cNvSpPr>
              <a:spLocks noChangeArrowheads="1"/>
            </p:cNvSpPr>
            <p:nvPr/>
          </p:nvSpPr>
          <p:spPr bwMode="auto">
            <a:xfrm>
              <a:off x="3491880" y="2534911"/>
              <a:ext cx="1512168" cy="966097"/>
            </a:xfrm>
            <a:prstGeom prst="rect">
              <a:avLst/>
            </a:prstGeom>
            <a:solidFill>
              <a:schemeClr val="accent1"/>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0427" name="Object 9">
              <a:extLst>
                <a:ext uri="{FF2B5EF4-FFF2-40B4-BE49-F238E27FC236}">
                  <a16:creationId xmlns:a16="http://schemas.microsoft.com/office/drawing/2014/main" id="{ABF52D3A-35C5-4CE3-B8BF-A4DDB5BA9621}"/>
                </a:ext>
              </a:extLst>
            </p:cNvPr>
            <p:cNvGraphicFramePr>
              <a:graphicFrameLocks noChangeAspect="1"/>
            </p:cNvGraphicFramePr>
            <p:nvPr/>
          </p:nvGraphicFramePr>
          <p:xfrm>
            <a:off x="6030238" y="2847055"/>
            <a:ext cx="506412" cy="323850"/>
          </p:xfrm>
          <a:graphic>
            <a:graphicData uri="http://schemas.openxmlformats.org/presentationml/2006/ole">
              <mc:AlternateContent xmlns:mc="http://schemas.openxmlformats.org/markup-compatibility/2006">
                <mc:Choice xmlns:v="urn:schemas-microsoft-com:vml" Requires="v">
                  <p:oleObj name="Equation" r:id="rId7" imgW="317225" imgH="203024" progId="Equation.DSMT4">
                    <p:embed/>
                  </p:oleObj>
                </mc:Choice>
                <mc:Fallback>
                  <p:oleObj name="Equation" r:id="rId7" imgW="317225" imgH="203024"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238" y="2847055"/>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0428" name="直接箭头连接符 30">
              <a:extLst>
                <a:ext uri="{FF2B5EF4-FFF2-40B4-BE49-F238E27FC236}">
                  <a16:creationId xmlns:a16="http://schemas.microsoft.com/office/drawing/2014/main" id="{5CFA0C28-D3A4-40D9-80B2-796DEC61D533}"/>
                </a:ext>
              </a:extLst>
            </p:cNvPr>
            <p:cNvCxnSpPr>
              <a:cxnSpLocks noChangeShapeType="1"/>
            </p:cNvCxnSpPr>
            <p:nvPr/>
          </p:nvCxnSpPr>
          <p:spPr bwMode="auto">
            <a:xfrm>
              <a:off x="2532852" y="3004609"/>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29" name="直接箭头连接符 31">
              <a:extLst>
                <a:ext uri="{FF2B5EF4-FFF2-40B4-BE49-F238E27FC236}">
                  <a16:creationId xmlns:a16="http://schemas.microsoft.com/office/drawing/2014/main" id="{B8161A49-4936-4814-A9CC-70DC9617B6D9}"/>
                </a:ext>
              </a:extLst>
            </p:cNvPr>
            <p:cNvCxnSpPr>
              <a:cxnSpLocks noChangeShapeType="1"/>
            </p:cNvCxnSpPr>
            <p:nvPr/>
          </p:nvCxnSpPr>
          <p:spPr bwMode="auto">
            <a:xfrm>
              <a:off x="4981124" y="3004609"/>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60430" name="Object 9">
              <a:extLst>
                <a:ext uri="{FF2B5EF4-FFF2-40B4-BE49-F238E27FC236}">
                  <a16:creationId xmlns:a16="http://schemas.microsoft.com/office/drawing/2014/main" id="{81214604-17C7-4396-A0CC-AB170C99AEFB}"/>
                </a:ext>
              </a:extLst>
            </p:cNvPr>
            <p:cNvGraphicFramePr>
              <a:graphicFrameLocks noChangeAspect="1"/>
            </p:cNvGraphicFramePr>
            <p:nvPr/>
          </p:nvGraphicFramePr>
          <p:xfrm>
            <a:off x="1995414" y="2842684"/>
            <a:ext cx="487093" cy="323850"/>
          </p:xfrm>
          <a:graphic>
            <a:graphicData uri="http://schemas.openxmlformats.org/presentationml/2006/ole">
              <mc:AlternateContent xmlns:mc="http://schemas.openxmlformats.org/markup-compatibility/2006">
                <mc:Choice xmlns:v="urn:schemas-microsoft-com:vml" Requires="v">
                  <p:oleObj name="Equation" r:id="rId8" imgW="304536" imgH="203024" progId="Equation.DSMT4">
                    <p:embed/>
                  </p:oleObj>
                </mc:Choice>
                <mc:Fallback>
                  <p:oleObj name="Equation" r:id="rId8" imgW="304536" imgH="203024"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414" y="2842684"/>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3" name="图片 2">
            <a:extLst>
              <a:ext uri="{FF2B5EF4-FFF2-40B4-BE49-F238E27FC236}">
                <a16:creationId xmlns:a16="http://schemas.microsoft.com/office/drawing/2014/main" id="{314F4D39-E8E9-48BA-A5DC-F1DBAF5E5B02}"/>
              </a:ext>
            </a:extLst>
          </p:cNvPr>
          <p:cNvPicPr>
            <a:picLocks noChangeAspect="1"/>
          </p:cNvPicPr>
          <p:nvPr/>
        </p:nvPicPr>
        <p:blipFill>
          <a:blip r:embed="rId9"/>
          <a:stretch>
            <a:fillRect/>
          </a:stretch>
        </p:blipFill>
        <p:spPr>
          <a:xfrm>
            <a:off x="2259682" y="1974198"/>
            <a:ext cx="4192524" cy="751332"/>
          </a:xfrm>
          <a:prstGeom prst="rect">
            <a:avLst/>
          </a:prstGeom>
        </p:spPr>
      </p:pic>
      <p:pic>
        <p:nvPicPr>
          <p:cNvPr id="4" name="图片 3">
            <a:extLst>
              <a:ext uri="{FF2B5EF4-FFF2-40B4-BE49-F238E27FC236}">
                <a16:creationId xmlns:a16="http://schemas.microsoft.com/office/drawing/2014/main" id="{A6766A01-F343-4CF7-A519-2E3CCC458DFE}"/>
              </a:ext>
            </a:extLst>
          </p:cNvPr>
          <p:cNvPicPr>
            <a:picLocks noChangeAspect="1"/>
          </p:cNvPicPr>
          <p:nvPr/>
        </p:nvPicPr>
        <p:blipFill>
          <a:blip r:embed="rId10"/>
          <a:stretch>
            <a:fillRect/>
          </a:stretch>
        </p:blipFill>
        <p:spPr>
          <a:xfrm>
            <a:off x="5505547" y="2494289"/>
            <a:ext cx="3377477" cy="1182727"/>
          </a:xfrm>
          <a:prstGeom prst="rect">
            <a:avLst/>
          </a:prstGeom>
        </p:spPr>
      </p:pic>
      <p:pic>
        <p:nvPicPr>
          <p:cNvPr id="5" name="图片 4">
            <a:extLst>
              <a:ext uri="{FF2B5EF4-FFF2-40B4-BE49-F238E27FC236}">
                <a16:creationId xmlns:a16="http://schemas.microsoft.com/office/drawing/2014/main" id="{3D1B8E18-AF81-42F8-93AF-DC8BAB749327}"/>
              </a:ext>
            </a:extLst>
          </p:cNvPr>
          <p:cNvPicPr>
            <a:picLocks noChangeAspect="1"/>
          </p:cNvPicPr>
          <p:nvPr/>
        </p:nvPicPr>
        <p:blipFill>
          <a:blip r:embed="rId11"/>
          <a:stretch>
            <a:fillRect/>
          </a:stretch>
        </p:blipFill>
        <p:spPr>
          <a:xfrm>
            <a:off x="3808061" y="3635871"/>
            <a:ext cx="993648" cy="687324"/>
          </a:xfrm>
          <a:prstGeom prst="rect">
            <a:avLst/>
          </a:prstGeom>
        </p:spPr>
      </p:pic>
      <p:pic>
        <p:nvPicPr>
          <p:cNvPr id="6" name="图片 5">
            <a:extLst>
              <a:ext uri="{FF2B5EF4-FFF2-40B4-BE49-F238E27FC236}">
                <a16:creationId xmlns:a16="http://schemas.microsoft.com/office/drawing/2014/main" id="{CB346751-3A10-4567-AB49-2182B45D2F01}"/>
              </a:ext>
            </a:extLst>
          </p:cNvPr>
          <p:cNvPicPr>
            <a:picLocks noChangeAspect="1"/>
          </p:cNvPicPr>
          <p:nvPr/>
        </p:nvPicPr>
        <p:blipFill>
          <a:blip r:embed="rId12"/>
          <a:stretch>
            <a:fillRect/>
          </a:stretch>
        </p:blipFill>
        <p:spPr>
          <a:xfrm>
            <a:off x="3827905" y="5188834"/>
            <a:ext cx="1054608" cy="98907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3" end="3"/>
                                            </p:txEl>
                                          </p:spTgt>
                                        </p:tgtEl>
                                        <p:attrNameLst>
                                          <p:attrName>style.visibility</p:attrName>
                                        </p:attrNameLst>
                                      </p:cBhvr>
                                      <p:to>
                                        <p:strVal val="visible"/>
                                      </p:to>
                                    </p:set>
                                    <p:animEffect transition="in" filter="wipe(up)">
                                      <p:cBhvr>
                                        <p:cTn id="12" dur="500"/>
                                        <p:tgtEl>
                                          <p:spTgt spid="29184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91843">
                                            <p:txEl>
                                              <p:pRg st="8" end="8"/>
                                            </p:txEl>
                                          </p:spTgt>
                                        </p:tgtEl>
                                        <p:attrNameLst>
                                          <p:attrName>style.visibility</p:attrName>
                                        </p:attrNameLst>
                                      </p:cBhvr>
                                      <p:to>
                                        <p:strVal val="visible"/>
                                      </p:to>
                                    </p:set>
                                    <p:animEffect transition="in" filter="wipe(up)">
                                      <p:cBhvr>
                                        <p:cTn id="17" dur="500"/>
                                        <p:tgtEl>
                                          <p:spTgt spid="291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BAD014B0-B9EB-4CDA-9671-620117C5EAB6}"/>
              </a:ext>
            </a:extLst>
          </p:cNvPr>
          <p:cNvSpPr>
            <a:spLocks noGrp="1" noChangeArrowheads="1"/>
          </p:cNvSpPr>
          <p:nvPr>
            <p:ph type="body" idx="1"/>
          </p:nvPr>
        </p:nvSpPr>
        <p:spPr>
          <a:xfrm>
            <a:off x="611188" y="1731963"/>
            <a:ext cx="8001000" cy="4114800"/>
          </a:xfrm>
        </p:spPr>
        <p:txBody>
          <a:bodyPr/>
          <a:lstStyle/>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线性预测器与全极点模型一一对应</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预测器也不容易确定，系数不同就是不同的预测器，有无数的预测器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有一个特殊的预测器：最佳线性预测器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最佳线性预测器的预测误差能量最小</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求最佳线性预测器的过程可以被成为线性预测分析，或者自回归（</a:t>
            </a:r>
            <a:r>
              <a:rPr lang="en-US" altLang="zh-CN" sz="2400" b="1" dirty="0"/>
              <a:t>A</a:t>
            </a:r>
            <a:r>
              <a:rPr lang="en-US" altLang="zh-CN" sz="2400" dirty="0"/>
              <a:t>uto</a:t>
            </a:r>
            <a:r>
              <a:rPr lang="en-US" altLang="zh-CN" sz="2400" b="1" dirty="0"/>
              <a:t>r</a:t>
            </a:r>
            <a:r>
              <a:rPr lang="en-US" altLang="zh-CN" sz="2400" dirty="0"/>
              <a:t>egressive</a:t>
            </a:r>
            <a:r>
              <a:rPr lang="zh-CN" altLang="en-US" sz="2400" dirty="0"/>
              <a:t>，</a:t>
            </a:r>
            <a:r>
              <a:rPr lang="en-US" altLang="zh-CN" sz="2400" dirty="0"/>
              <a:t>AR</a:t>
            </a:r>
            <a:r>
              <a:rPr lang="zh-CN" altLang="en-US" sz="2400" b="1" dirty="0">
                <a:solidFill>
                  <a:schemeClr val="tx2"/>
                </a:solidFill>
                <a:latin typeface="Times New Roman" panose="02020603050405020304" pitchFamily="18" charset="0"/>
              </a:rPr>
              <a:t>）分析</a:t>
            </a: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r>
              <a:rPr lang="zh-CN" altLang="en-US" sz="2400" b="1" dirty="0">
                <a:solidFill>
                  <a:schemeClr val="tx2"/>
                </a:solidFill>
                <a:latin typeface="Times New Roman" panose="02020603050405020304" pitchFamily="18" charset="0"/>
              </a:rPr>
              <a:t>它的逆滤波器形式：</a:t>
            </a: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r>
              <a:rPr lang="zh-CN" altLang="en-US" sz="2400" b="1" dirty="0">
                <a:solidFill>
                  <a:schemeClr val="tx2"/>
                </a:solidFill>
                <a:latin typeface="Times New Roman" panose="02020603050405020304" pitchFamily="18" charset="0"/>
              </a:rPr>
              <a:t>   </a:t>
            </a:r>
          </a:p>
          <a:p>
            <a:pPr marL="0" indent="0" eaLnBrk="1" hangingPunct="1">
              <a:spcBef>
                <a:spcPts val="0"/>
              </a:spcBef>
              <a:buFontTx/>
              <a:buNone/>
              <a:defRPr/>
            </a:pPr>
            <a:endParaRPr lang="zh-CN" altLang="en-US" sz="2400" b="1" dirty="0">
              <a:solidFill>
                <a:schemeClr val="tx2"/>
              </a:solidFill>
              <a:latin typeface="Times New Roman" panose="02020603050405020304" pitchFamily="18" charset="0"/>
            </a:endParaRPr>
          </a:p>
        </p:txBody>
      </p:sp>
      <p:sp>
        <p:nvSpPr>
          <p:cNvPr id="62467" name="Rectangle 2">
            <a:extLst>
              <a:ext uri="{FF2B5EF4-FFF2-40B4-BE49-F238E27FC236}">
                <a16:creationId xmlns:a16="http://schemas.microsoft.com/office/drawing/2014/main" id="{8EBCADC7-A14D-4D1C-95DA-19FB82E2391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wipe(up)">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up)">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wipe(up)">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91843">
                                            <p:txEl>
                                              <p:pRg st="11" end="11"/>
                                            </p:txEl>
                                          </p:spTgt>
                                        </p:tgtEl>
                                        <p:attrNameLst>
                                          <p:attrName>style.visibility</p:attrName>
                                        </p:attrNameLst>
                                      </p:cBhvr>
                                      <p:to>
                                        <p:strVal val="visible"/>
                                      </p:to>
                                    </p:set>
                                    <p:animEffect transition="in" filter="wipe(up)">
                                      <p:cBhvr>
                                        <p:cTn id="32" dur="500"/>
                                        <p:tgtEl>
                                          <p:spTgt spid="2918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CCDFF30-DD7A-4DEF-B654-9E6C32291E14}"/>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1843" name="Rectangle 3">
            <a:extLst>
              <a:ext uri="{FF2B5EF4-FFF2-40B4-BE49-F238E27FC236}">
                <a16:creationId xmlns:a16="http://schemas.microsoft.com/office/drawing/2014/main" id="{76B1C3EC-4F01-4909-8714-2A8B843DBDBA}"/>
              </a:ext>
            </a:extLst>
          </p:cNvPr>
          <p:cNvSpPr>
            <a:spLocks noGrp="1" noChangeArrowheads="1"/>
          </p:cNvSpPr>
          <p:nvPr>
            <p:ph type="body" idx="1"/>
          </p:nvPr>
        </p:nvSpPr>
        <p:spPr>
          <a:xfrm>
            <a:off x="685800" y="1981200"/>
            <a:ext cx="8001000" cy="4114800"/>
          </a:xfrm>
        </p:spPr>
        <p:txBody>
          <a:bodyPr/>
          <a:lstStyle/>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思路：在数字信号处理中，一个</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模型与一个最佳的线形预测器是等价的，也就是说，用</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模型的系数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zh-CN" altLang="en-US" sz="2400" b="1" dirty="0">
                <a:solidFill>
                  <a:schemeClr val="tx2"/>
                </a:solidFill>
                <a:latin typeface="Times New Roman" panose="02020603050405020304" pitchFamily="18" charset="0"/>
              </a:rPr>
              <a:t>构造的预测器必然是最佳预测器，即</a:t>
            </a:r>
            <a:r>
              <a:rPr lang="zh-CN" altLang="en-US" sz="2400" b="1" dirty="0">
                <a:solidFill>
                  <a:schemeClr val="tx2"/>
                </a:solidFill>
                <a:latin typeface="宋体" panose="02010600030101010101" pitchFamily="2" charset="-122"/>
              </a:rPr>
              <a:t>在最小均方意义上</a:t>
            </a:r>
            <a:r>
              <a:rPr lang="zh-CN" altLang="en-US" sz="2400" b="1" dirty="0">
                <a:solidFill>
                  <a:schemeClr val="tx2"/>
                </a:solidFill>
                <a:latin typeface="Times New Roman" panose="02020603050405020304" pitchFamily="18" charset="0"/>
              </a:rPr>
              <a:t> ，预测误差能量最小。因此从</a:t>
            </a:r>
            <a:r>
              <a:rPr lang="en-US" altLang="zh-CN" sz="2400" i="1" dirty="0">
                <a:solidFill>
                  <a:schemeClr val="tx2"/>
                </a:solidFill>
                <a:latin typeface="Times New Roman" panose="02020603050405020304" pitchFamily="18" charset="0"/>
              </a:rPr>
              <a:t>x</a:t>
            </a:r>
            <a:r>
              <a:rPr lang="en-US" altLang="zh-CN" sz="2400" dirty="0">
                <a:solidFill>
                  <a:schemeClr val="tx2"/>
                </a:solidFill>
                <a:latin typeface="Times New Roman" panose="02020603050405020304" pitchFamily="18" charset="0"/>
              </a:rPr>
              <a:t>(</a:t>
            </a:r>
            <a:r>
              <a:rPr lang="en-US" altLang="zh-CN" sz="2400" i="1" dirty="0">
                <a:solidFill>
                  <a:schemeClr val="tx2"/>
                </a:solidFill>
                <a:latin typeface="Times New Roman" panose="02020603050405020304" pitchFamily="18" charset="0"/>
              </a:rPr>
              <a:t>n</a:t>
            </a:r>
            <a:r>
              <a:rPr lang="en-US" altLang="zh-CN" sz="2400"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rPr>
              <a:t>出发，寻找其最佳预测器，从而得到系数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en-US" altLang="zh-CN" sz="2400" b="1" baseline="-25000" dirty="0">
                <a:solidFill>
                  <a:schemeClr val="tx2"/>
                </a:solidFill>
                <a:latin typeface="Times New Roman" panose="02020603050405020304" pitchFamily="18" charset="0"/>
              </a:rPr>
              <a:t>。</a:t>
            </a:r>
          </a:p>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系数被称为线性预测系数或</a:t>
            </a: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系数。</a:t>
            </a:r>
          </a:p>
          <a:p>
            <a:pPr marL="0" indent="0" eaLnBrk="1" hangingPunct="1">
              <a:buFontTx/>
              <a:buNone/>
              <a:defRPr/>
            </a:pPr>
            <a:endParaRPr lang="zh-CN" altLang="en-US" sz="2400" b="1" dirty="0">
              <a:solidFill>
                <a:schemeClr val="tx2"/>
              </a:solidFill>
              <a:latin typeface="Times New Roman" panose="02020603050405020304" pitchFamily="18" charset="0"/>
            </a:endParaRPr>
          </a:p>
        </p:txBody>
      </p:sp>
      <p:sp>
        <p:nvSpPr>
          <p:cNvPr id="64516" name="Rectangle 4">
            <a:extLst>
              <a:ext uri="{FF2B5EF4-FFF2-40B4-BE49-F238E27FC236}">
                <a16:creationId xmlns:a16="http://schemas.microsoft.com/office/drawing/2014/main" id="{317597DE-9497-4D73-BB60-7C91DDA3429D}"/>
              </a:ext>
            </a:extLst>
          </p:cNvPr>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17" name="Rectangle 7">
            <a:extLst>
              <a:ext uri="{FF2B5EF4-FFF2-40B4-BE49-F238E27FC236}">
                <a16:creationId xmlns:a16="http://schemas.microsoft.com/office/drawing/2014/main" id="{BB5F0305-A0EF-4D20-9E9A-8C79055A28A4}"/>
              </a:ext>
            </a:extLst>
          </p:cNvPr>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89AB843-A645-4140-9F46-9ED27DCCE21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3891" name="Rectangle 3">
            <a:extLst>
              <a:ext uri="{FF2B5EF4-FFF2-40B4-BE49-F238E27FC236}">
                <a16:creationId xmlns:a16="http://schemas.microsoft.com/office/drawing/2014/main" id="{B10CA1ED-F4CB-4AF3-83B9-29013E140A8D}"/>
              </a:ext>
            </a:extLst>
          </p:cNvPr>
          <p:cNvSpPr>
            <a:spLocks noGrp="1" noChangeArrowheads="1"/>
          </p:cNvSpPr>
          <p:nvPr>
            <p:ph type="body" idx="1"/>
          </p:nvPr>
        </p:nvSpPr>
        <p:spPr>
          <a:xfrm>
            <a:off x="457200" y="1600200"/>
            <a:ext cx="4679950" cy="503238"/>
          </a:xfrm>
        </p:spPr>
        <p:txBody>
          <a:bodyPr/>
          <a:lstStyle/>
          <a:p>
            <a:pPr eaLnBrk="1" hangingPunct="1">
              <a:buFontTx/>
              <a:buNone/>
            </a:pPr>
            <a:r>
              <a:rPr lang="zh-CN" altLang="en-US" sz="2400" b="1">
                <a:solidFill>
                  <a:schemeClr val="tx2"/>
                </a:solidFill>
                <a:latin typeface="宋体" panose="02010600030101010101" pitchFamily="2" charset="-122"/>
              </a:rPr>
              <a:t>预测误差</a:t>
            </a:r>
            <a:r>
              <a:rPr lang="zh-CN" altLang="en-US" sz="2400" b="1">
                <a:solidFill>
                  <a:schemeClr val="tx2"/>
                </a:solidFill>
              </a:rPr>
              <a:t> ：</a:t>
            </a:r>
            <a:endParaRPr lang="en-US" altLang="zh-CN" sz="2400" b="1">
              <a:solidFill>
                <a:schemeClr val="tx2"/>
              </a:solidFill>
            </a:endParaRPr>
          </a:p>
          <a:p>
            <a:pPr eaLnBrk="1" hangingPunct="1">
              <a:buFontTx/>
              <a:buNone/>
            </a:pPr>
            <a:endParaRPr lang="en-US" altLang="zh-CN" sz="2400" b="1">
              <a:solidFill>
                <a:schemeClr val="tx2"/>
              </a:solidFill>
            </a:endParaRPr>
          </a:p>
        </p:txBody>
      </p:sp>
      <p:sp>
        <p:nvSpPr>
          <p:cNvPr id="66564" name="Rectangle 4">
            <a:extLst>
              <a:ext uri="{FF2B5EF4-FFF2-40B4-BE49-F238E27FC236}">
                <a16:creationId xmlns:a16="http://schemas.microsoft.com/office/drawing/2014/main" id="{6F46BF8C-187D-4322-AB27-D16C01E0C9CD}"/>
              </a:ext>
            </a:extLst>
          </p:cNvPr>
          <p:cNvSpPr>
            <a:spLocks noChangeArrowheads="1"/>
          </p:cNvSpPr>
          <p:nvPr/>
        </p:nvSpPr>
        <p:spPr bwMode="auto">
          <a:xfrm>
            <a:off x="33718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566" name="Rectangle 6">
            <a:extLst>
              <a:ext uri="{FF2B5EF4-FFF2-40B4-BE49-F238E27FC236}">
                <a16:creationId xmlns:a16="http://schemas.microsoft.com/office/drawing/2014/main" id="{3130BB37-C750-4384-949D-3E5A314D7127}"/>
              </a:ext>
            </a:extLst>
          </p:cNvPr>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899" name="Text Box 11">
            <a:extLst>
              <a:ext uri="{FF2B5EF4-FFF2-40B4-BE49-F238E27FC236}">
                <a16:creationId xmlns:a16="http://schemas.microsoft.com/office/drawing/2014/main" id="{BFBA48BD-4681-494E-B433-2E2F02566876}"/>
              </a:ext>
            </a:extLst>
          </p:cNvPr>
          <p:cNvSpPr txBox="1">
            <a:spLocks noChangeArrowheads="1"/>
          </p:cNvSpPr>
          <p:nvPr/>
        </p:nvSpPr>
        <p:spPr bwMode="auto">
          <a:xfrm>
            <a:off x="500063" y="2789238"/>
            <a:ext cx="287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短时预测均方误差:</a:t>
            </a:r>
            <a:r>
              <a:rPr kumimoji="1" lang="zh-CN" altLang="en-US" sz="2400" b="1">
                <a:solidFill>
                  <a:schemeClr val="tx2"/>
                </a:solidFill>
              </a:rPr>
              <a:t> </a:t>
            </a:r>
          </a:p>
        </p:txBody>
      </p:sp>
      <p:sp>
        <p:nvSpPr>
          <p:cNvPr id="66568" name="Rectangle 12">
            <a:extLst>
              <a:ext uri="{FF2B5EF4-FFF2-40B4-BE49-F238E27FC236}">
                <a16:creationId xmlns:a16="http://schemas.microsoft.com/office/drawing/2014/main" id="{4667ABFD-10DD-4392-8240-80FE7B71C021}"/>
              </a:ext>
            </a:extLst>
          </p:cNvPr>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570" name="Rectangle 14">
            <a:extLst>
              <a:ext uri="{FF2B5EF4-FFF2-40B4-BE49-F238E27FC236}">
                <a16:creationId xmlns:a16="http://schemas.microsoft.com/office/drawing/2014/main" id="{DABA4D8B-0FD3-4768-A9DC-0E3694EE0873}"/>
              </a:ext>
            </a:extLst>
          </p:cNvPr>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903" name="Rectangle 15">
            <a:extLst>
              <a:ext uri="{FF2B5EF4-FFF2-40B4-BE49-F238E27FC236}">
                <a16:creationId xmlns:a16="http://schemas.microsoft.com/office/drawing/2014/main" id="{82180EBF-85E9-4298-9F4A-B9398A38F5B7}"/>
              </a:ext>
            </a:extLst>
          </p:cNvPr>
          <p:cNvSpPr>
            <a:spLocks noChangeArrowheads="1"/>
          </p:cNvSpPr>
          <p:nvPr/>
        </p:nvSpPr>
        <p:spPr bwMode="auto">
          <a:xfrm>
            <a:off x="533400" y="4343400"/>
            <a:ext cx="350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r>
              <a:rPr kumimoji="1" lang="zh-CN" altLang="en-US" sz="2400" b="1">
                <a:solidFill>
                  <a:schemeClr val="tx2"/>
                </a:solidFill>
              </a:rPr>
              <a:t>求解过程</a:t>
            </a:r>
          </a:p>
          <a:p>
            <a:pPr eaLnBrk="1" hangingPunct="1">
              <a:buSzPct val="80000"/>
              <a:buFontTx/>
              <a:buNone/>
            </a:pPr>
            <a:endParaRPr kumimoji="1" lang="zh-CN" altLang="en-US" sz="2400" b="1">
              <a:solidFill>
                <a:schemeClr val="tx2"/>
              </a:solidFill>
            </a:endParaRPr>
          </a:p>
          <a:p>
            <a:pPr eaLnBrk="1" hangingPunct="1">
              <a:buSzPct val="80000"/>
              <a:buFontTx/>
              <a:buNone/>
            </a:pPr>
            <a:r>
              <a:rPr kumimoji="1" lang="zh-CN" altLang="en-US" sz="2400" b="1">
                <a:solidFill>
                  <a:schemeClr val="tx2"/>
                </a:solidFill>
              </a:rPr>
              <a:t>  </a:t>
            </a:r>
          </a:p>
        </p:txBody>
      </p:sp>
      <p:sp>
        <p:nvSpPr>
          <p:cNvPr id="66572" name="Rectangle 16">
            <a:extLst>
              <a:ext uri="{FF2B5EF4-FFF2-40B4-BE49-F238E27FC236}">
                <a16:creationId xmlns:a16="http://schemas.microsoft.com/office/drawing/2014/main" id="{D1641DA9-BAFE-40EA-AD58-936F21C4EE8D}"/>
              </a:ext>
            </a:extLst>
          </p:cNvPr>
          <p:cNvSpPr>
            <a:spLocks noChangeArrowheads="1"/>
          </p:cNvSpPr>
          <p:nvPr/>
        </p:nvSpPr>
        <p:spPr bwMode="auto">
          <a:xfrm>
            <a:off x="3709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906" name="Text Box 18">
            <a:extLst>
              <a:ext uri="{FF2B5EF4-FFF2-40B4-BE49-F238E27FC236}">
                <a16:creationId xmlns:a16="http://schemas.microsoft.com/office/drawing/2014/main" id="{9C9762AB-4E8F-43D3-8B33-0A2369BBF94B}"/>
              </a:ext>
            </a:extLst>
          </p:cNvPr>
          <p:cNvSpPr txBox="1">
            <a:spLocks noChangeArrowheads="1"/>
          </p:cNvSpPr>
          <p:nvPr/>
        </p:nvSpPr>
        <p:spPr bwMode="auto">
          <a:xfrm>
            <a:off x="838200" y="48768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使</a:t>
            </a:r>
          </a:p>
        </p:txBody>
      </p:sp>
      <p:sp>
        <p:nvSpPr>
          <p:cNvPr id="293907" name="Text Box 19">
            <a:extLst>
              <a:ext uri="{FF2B5EF4-FFF2-40B4-BE49-F238E27FC236}">
                <a16:creationId xmlns:a16="http://schemas.microsoft.com/office/drawing/2014/main" id="{7D8E5FEF-19ED-4340-8CAE-EC704062B85F}"/>
              </a:ext>
            </a:extLst>
          </p:cNvPr>
          <p:cNvSpPr txBox="1">
            <a:spLocks noChangeArrowheads="1"/>
          </p:cNvSpPr>
          <p:nvPr/>
        </p:nvSpPr>
        <p:spPr bwMode="auto">
          <a:xfrm>
            <a:off x="3929063" y="48768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则有：</a:t>
            </a:r>
          </a:p>
        </p:txBody>
      </p:sp>
      <p:sp>
        <p:nvSpPr>
          <p:cNvPr id="66576" name="Rectangle 20">
            <a:extLst>
              <a:ext uri="{FF2B5EF4-FFF2-40B4-BE49-F238E27FC236}">
                <a16:creationId xmlns:a16="http://schemas.microsoft.com/office/drawing/2014/main" id="{321BA670-6018-47E7-8B06-18B7B8128636}"/>
              </a:ext>
            </a:extLst>
          </p:cNvPr>
          <p:cNvSpPr>
            <a:spLocks noChangeArrowheads="1"/>
          </p:cNvSpPr>
          <p:nvPr/>
        </p:nvSpPr>
        <p:spPr bwMode="auto">
          <a:xfrm>
            <a:off x="29479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 name="图片 1">
            <a:extLst>
              <a:ext uri="{FF2B5EF4-FFF2-40B4-BE49-F238E27FC236}">
                <a16:creationId xmlns:a16="http://schemas.microsoft.com/office/drawing/2014/main" id="{6D884D1A-5E8E-4A0F-B394-4B5592079C73}"/>
              </a:ext>
            </a:extLst>
          </p:cNvPr>
          <p:cNvPicPr>
            <a:picLocks noChangeAspect="1"/>
          </p:cNvPicPr>
          <p:nvPr/>
        </p:nvPicPr>
        <p:blipFill>
          <a:blip r:embed="rId4"/>
          <a:stretch>
            <a:fillRect/>
          </a:stretch>
        </p:blipFill>
        <p:spPr>
          <a:xfrm>
            <a:off x="2269259" y="1942939"/>
            <a:ext cx="4192524" cy="751332"/>
          </a:xfrm>
          <a:prstGeom prst="rect">
            <a:avLst/>
          </a:prstGeom>
        </p:spPr>
      </p:pic>
      <p:pic>
        <p:nvPicPr>
          <p:cNvPr id="3" name="图片 2">
            <a:extLst>
              <a:ext uri="{FF2B5EF4-FFF2-40B4-BE49-F238E27FC236}">
                <a16:creationId xmlns:a16="http://schemas.microsoft.com/office/drawing/2014/main" id="{4A8BE135-3C2A-4CD8-B59E-E381803C1B53}"/>
              </a:ext>
            </a:extLst>
          </p:cNvPr>
          <p:cNvPicPr>
            <a:picLocks noChangeAspect="1"/>
          </p:cNvPicPr>
          <p:nvPr/>
        </p:nvPicPr>
        <p:blipFill>
          <a:blip r:embed="rId5"/>
          <a:stretch>
            <a:fillRect/>
          </a:stretch>
        </p:blipFill>
        <p:spPr>
          <a:xfrm>
            <a:off x="1675638" y="3485388"/>
            <a:ext cx="5792724" cy="687324"/>
          </a:xfrm>
          <a:prstGeom prst="rect">
            <a:avLst/>
          </a:prstGeom>
        </p:spPr>
      </p:pic>
      <p:pic>
        <p:nvPicPr>
          <p:cNvPr id="4" name="图片 3">
            <a:extLst>
              <a:ext uri="{FF2B5EF4-FFF2-40B4-BE49-F238E27FC236}">
                <a16:creationId xmlns:a16="http://schemas.microsoft.com/office/drawing/2014/main" id="{4F77D4EB-4001-4FE1-94DF-B4D64181565A}"/>
              </a:ext>
            </a:extLst>
          </p:cNvPr>
          <p:cNvPicPr>
            <a:picLocks noChangeAspect="1"/>
          </p:cNvPicPr>
          <p:nvPr/>
        </p:nvPicPr>
        <p:blipFill>
          <a:blip r:embed="rId6"/>
          <a:stretch>
            <a:fillRect/>
          </a:stretch>
        </p:blipFill>
        <p:spPr>
          <a:xfrm>
            <a:off x="1422354" y="5000244"/>
            <a:ext cx="2516124" cy="333756"/>
          </a:xfrm>
          <a:prstGeom prst="rect">
            <a:avLst/>
          </a:prstGeom>
        </p:spPr>
      </p:pic>
      <p:pic>
        <p:nvPicPr>
          <p:cNvPr id="5" name="图片 4">
            <a:extLst>
              <a:ext uri="{FF2B5EF4-FFF2-40B4-BE49-F238E27FC236}">
                <a16:creationId xmlns:a16="http://schemas.microsoft.com/office/drawing/2014/main" id="{2F3D6962-D819-4BCE-87E5-5290D350298A}"/>
              </a:ext>
            </a:extLst>
          </p:cNvPr>
          <p:cNvPicPr>
            <a:picLocks noChangeAspect="1"/>
          </p:cNvPicPr>
          <p:nvPr/>
        </p:nvPicPr>
        <p:blipFill>
          <a:blip r:embed="rId7"/>
          <a:stretch>
            <a:fillRect/>
          </a:stretch>
        </p:blipFill>
        <p:spPr>
          <a:xfrm>
            <a:off x="1675638" y="5503926"/>
            <a:ext cx="5259324" cy="72694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wipe(up)">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3899"/>
                                        </p:tgtEl>
                                        <p:attrNameLst>
                                          <p:attrName>style.visibility</p:attrName>
                                        </p:attrNameLst>
                                      </p:cBhvr>
                                      <p:to>
                                        <p:strVal val="visible"/>
                                      </p:to>
                                    </p:set>
                                    <p:animEffect transition="in" filter="wipe(up)">
                                      <p:cBhvr>
                                        <p:cTn id="12" dur="500"/>
                                        <p:tgtEl>
                                          <p:spTgt spid="293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3903"/>
                                        </p:tgtEl>
                                        <p:attrNameLst>
                                          <p:attrName>style.visibility</p:attrName>
                                        </p:attrNameLst>
                                      </p:cBhvr>
                                      <p:to>
                                        <p:strVal val="visible"/>
                                      </p:to>
                                    </p:set>
                                    <p:animEffect transition="in" filter="wipe(up)">
                                      <p:cBhvr>
                                        <p:cTn id="17" dur="500"/>
                                        <p:tgtEl>
                                          <p:spTgt spid="29390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93906"/>
                                        </p:tgtEl>
                                        <p:attrNameLst>
                                          <p:attrName>style.visibility</p:attrName>
                                        </p:attrNameLst>
                                      </p:cBhvr>
                                      <p:to>
                                        <p:strVal val="visible"/>
                                      </p:to>
                                    </p:set>
                                    <p:animEffect transition="in" filter="wipe(up)">
                                      <p:cBhvr>
                                        <p:cTn id="20" dur="500"/>
                                        <p:tgtEl>
                                          <p:spTgt spid="29390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93907"/>
                                        </p:tgtEl>
                                        <p:attrNameLst>
                                          <p:attrName>style.visibility</p:attrName>
                                        </p:attrNameLst>
                                      </p:cBhvr>
                                      <p:to>
                                        <p:strVal val="visible"/>
                                      </p:to>
                                    </p:set>
                                    <p:animEffect transition="in" filter="wipe(up)">
                                      <p:cBhvr>
                                        <p:cTn id="23" dur="500"/>
                                        <p:tgtEl>
                                          <p:spTgt spid="29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P spid="293899" grpId="0"/>
      <p:bldP spid="293903" grpId="0"/>
      <p:bldP spid="293906" grpId="0"/>
      <p:bldP spid="29390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FF31818-9660-4E1C-A84C-653A89BE3736}"/>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68611" name="Rectangle 3">
            <a:extLst>
              <a:ext uri="{FF2B5EF4-FFF2-40B4-BE49-F238E27FC236}">
                <a16:creationId xmlns:a16="http://schemas.microsoft.com/office/drawing/2014/main" id="{CAFBC8D6-EF47-4A28-9883-18C112FC5F1A}"/>
              </a:ext>
            </a:extLst>
          </p:cNvPr>
          <p:cNvSpPr>
            <a:spLocks noGrp="1" noChangeArrowheads="1"/>
          </p:cNvSpPr>
          <p:nvPr>
            <p:ph type="body" idx="1"/>
          </p:nvPr>
        </p:nvSpPr>
        <p:spPr/>
        <p:txBody>
          <a:bodyPr/>
          <a:lstStyle/>
          <a:p>
            <a:pPr eaLnBrk="1" hangingPunct="1">
              <a:buFontTx/>
              <a:buNone/>
            </a:pPr>
            <a:r>
              <a:rPr lang="zh-CN" altLang="en-US" sz="2400" b="1">
                <a:solidFill>
                  <a:schemeClr val="tx2"/>
                </a:solidFill>
                <a:latin typeface="Times New Roman" panose="02020603050405020304" pitchFamily="18" charset="0"/>
              </a:rPr>
              <a:t>得到线性方程组</a:t>
            </a:r>
          </a:p>
        </p:txBody>
      </p:sp>
      <p:sp>
        <p:nvSpPr>
          <p:cNvPr id="68612" name="Rectangle 4">
            <a:extLst>
              <a:ext uri="{FF2B5EF4-FFF2-40B4-BE49-F238E27FC236}">
                <a16:creationId xmlns:a16="http://schemas.microsoft.com/office/drawing/2014/main" id="{BF65BDCF-C3B9-4CEC-A9A3-743CD9E2B6A3}"/>
              </a:ext>
            </a:extLst>
          </p:cNvPr>
          <p:cNvSpPr>
            <a:spLocks noChangeArrowheads="1"/>
          </p:cNvSpPr>
          <p:nvPr/>
        </p:nvSpPr>
        <p:spPr bwMode="auto">
          <a:xfrm>
            <a:off x="33099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14" name="Rectangle 6">
            <a:extLst>
              <a:ext uri="{FF2B5EF4-FFF2-40B4-BE49-F238E27FC236}">
                <a16:creationId xmlns:a16="http://schemas.microsoft.com/office/drawing/2014/main" id="{0D6EAE6C-1A2F-4563-BE34-1AF4020ABCE4}"/>
              </a:ext>
            </a:extLst>
          </p:cNvPr>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16" name="Rectangle 8">
            <a:extLst>
              <a:ext uri="{FF2B5EF4-FFF2-40B4-BE49-F238E27FC236}">
                <a16:creationId xmlns:a16="http://schemas.microsoft.com/office/drawing/2014/main" id="{8E8E5340-F36D-4AC1-AE2E-093A7E9BC8BA}"/>
              </a:ext>
            </a:extLst>
          </p:cNvPr>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17" name="Rectangle 9">
            <a:extLst>
              <a:ext uri="{FF2B5EF4-FFF2-40B4-BE49-F238E27FC236}">
                <a16:creationId xmlns:a16="http://schemas.microsoft.com/office/drawing/2014/main" id="{0A5F86DC-75F2-4AC5-B33F-768AEB21FDC9}"/>
              </a:ext>
            </a:extLst>
          </p:cNvPr>
          <p:cNvSpPr>
            <a:spLocks noChangeArrowheads="1"/>
          </p:cNvSpPr>
          <p:nvPr/>
        </p:nvSpPr>
        <p:spPr bwMode="auto">
          <a:xfrm>
            <a:off x="3690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19" name="Rectangle 14">
            <a:extLst>
              <a:ext uri="{FF2B5EF4-FFF2-40B4-BE49-F238E27FC236}">
                <a16:creationId xmlns:a16="http://schemas.microsoft.com/office/drawing/2014/main" id="{17A75DE9-ECEB-4FFE-8971-C52D2BC380FD}"/>
              </a:ext>
            </a:extLst>
          </p:cNvPr>
          <p:cNvSpPr>
            <a:spLocks noChangeArrowheads="1"/>
          </p:cNvSpPr>
          <p:nvPr/>
        </p:nvSpPr>
        <p:spPr bwMode="auto">
          <a:xfrm>
            <a:off x="39195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5954" name="AutoShape 18">
            <a:extLst>
              <a:ext uri="{FF2B5EF4-FFF2-40B4-BE49-F238E27FC236}">
                <a16:creationId xmlns:a16="http://schemas.microsoft.com/office/drawing/2014/main" id="{ACF5760B-8B61-4104-B1AC-2EAEC0B8CD8F}"/>
              </a:ext>
            </a:extLst>
          </p:cNvPr>
          <p:cNvSpPr>
            <a:spLocks noChangeArrowheads="1"/>
          </p:cNvSpPr>
          <p:nvPr/>
        </p:nvSpPr>
        <p:spPr bwMode="auto">
          <a:xfrm>
            <a:off x="6172200" y="4476750"/>
            <a:ext cx="2819400" cy="609600"/>
          </a:xfrm>
          <a:prstGeom prst="wedgeRoundRectCallout">
            <a:avLst>
              <a:gd name="adj1" fmla="val -57375"/>
              <a:gd name="adj2" fmla="val -61718"/>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宋体" panose="02010600030101010101" pitchFamily="2" charset="-122"/>
              </a:rPr>
              <a:t>一个由</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个方程组成的有</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个未知数的线性方程组</a:t>
            </a:r>
            <a:r>
              <a:rPr kumimoji="1" lang="zh-CN" altLang="en-US" sz="1800" b="1">
                <a:solidFill>
                  <a:schemeClr val="tx2"/>
                </a:solidFill>
              </a:rPr>
              <a:t> </a:t>
            </a:r>
          </a:p>
        </p:txBody>
      </p:sp>
      <p:sp>
        <p:nvSpPr>
          <p:cNvPr id="68622" name="Text Box 19">
            <a:extLst>
              <a:ext uri="{FF2B5EF4-FFF2-40B4-BE49-F238E27FC236}">
                <a16:creationId xmlns:a16="http://schemas.microsoft.com/office/drawing/2014/main" id="{477D354C-588B-452A-9FFE-522DFC9604E9}"/>
              </a:ext>
            </a:extLst>
          </p:cNvPr>
          <p:cNvSpPr txBox="1">
            <a:spLocks noChangeArrowheads="1"/>
          </p:cNvSpPr>
          <p:nvPr/>
        </p:nvSpPr>
        <p:spPr bwMode="auto">
          <a:xfrm>
            <a:off x="822325" y="50736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68623" name="Rectangle 20">
            <a:extLst>
              <a:ext uri="{FF2B5EF4-FFF2-40B4-BE49-F238E27FC236}">
                <a16:creationId xmlns:a16="http://schemas.microsoft.com/office/drawing/2014/main" id="{5AEA2370-C391-4414-9FFD-8AD68CD679FF}"/>
              </a:ext>
            </a:extLst>
          </p:cNvPr>
          <p:cNvSpPr>
            <a:spLocks noChangeArrowheads="1"/>
          </p:cNvSpPr>
          <p:nvPr/>
        </p:nvSpPr>
        <p:spPr bwMode="auto">
          <a:xfrm>
            <a:off x="37385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5960" name="Text Box 24">
            <a:extLst>
              <a:ext uri="{FF2B5EF4-FFF2-40B4-BE49-F238E27FC236}">
                <a16:creationId xmlns:a16="http://schemas.microsoft.com/office/drawing/2014/main" id="{9012A358-740D-49D5-89E0-4A01490232C8}"/>
              </a:ext>
            </a:extLst>
          </p:cNvPr>
          <p:cNvSpPr txBox="1">
            <a:spLocks noChangeArrowheads="1"/>
          </p:cNvSpPr>
          <p:nvPr/>
        </p:nvSpPr>
        <p:spPr bwMode="auto">
          <a:xfrm>
            <a:off x="822325" y="5029200"/>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求解方程，可得到</a:t>
            </a:r>
            <a:r>
              <a:rPr kumimoji="1" lang="en-US" altLang="zh-CN" sz="2400" b="1">
                <a:solidFill>
                  <a:schemeClr val="tx2"/>
                </a:solidFill>
              </a:rPr>
              <a:t>LPC</a:t>
            </a:r>
            <a:r>
              <a:rPr kumimoji="1" lang="zh-CN" altLang="en-US" sz="2400" b="1">
                <a:solidFill>
                  <a:schemeClr val="tx2"/>
                </a:solidFill>
              </a:rPr>
              <a:t>系数</a:t>
            </a:r>
          </a:p>
        </p:txBody>
      </p:sp>
      <p:pic>
        <p:nvPicPr>
          <p:cNvPr id="4" name="图片 3">
            <a:extLst>
              <a:ext uri="{FF2B5EF4-FFF2-40B4-BE49-F238E27FC236}">
                <a16:creationId xmlns:a16="http://schemas.microsoft.com/office/drawing/2014/main" id="{D1590FE9-4F9F-4666-A030-84E2A6663083}"/>
              </a:ext>
            </a:extLst>
          </p:cNvPr>
          <p:cNvPicPr>
            <a:picLocks noChangeAspect="1"/>
          </p:cNvPicPr>
          <p:nvPr/>
        </p:nvPicPr>
        <p:blipFill>
          <a:blip r:embed="rId3"/>
          <a:stretch>
            <a:fillRect/>
          </a:stretch>
        </p:blipFill>
        <p:spPr>
          <a:xfrm>
            <a:off x="1930908" y="2245496"/>
            <a:ext cx="4241292" cy="722376"/>
          </a:xfrm>
          <a:prstGeom prst="rect">
            <a:avLst/>
          </a:prstGeom>
        </p:spPr>
      </p:pic>
      <p:pic>
        <p:nvPicPr>
          <p:cNvPr id="5" name="图片 4">
            <a:extLst>
              <a:ext uri="{FF2B5EF4-FFF2-40B4-BE49-F238E27FC236}">
                <a16:creationId xmlns:a16="http://schemas.microsoft.com/office/drawing/2014/main" id="{9FCE52CA-211A-4B9C-9F14-C4A4CBA874F7}"/>
              </a:ext>
            </a:extLst>
          </p:cNvPr>
          <p:cNvPicPr>
            <a:picLocks noChangeAspect="1"/>
          </p:cNvPicPr>
          <p:nvPr/>
        </p:nvPicPr>
        <p:blipFill>
          <a:blip r:embed="rId4"/>
          <a:stretch>
            <a:fillRect/>
          </a:stretch>
        </p:blipFill>
        <p:spPr>
          <a:xfrm>
            <a:off x="6499765" y="2427288"/>
            <a:ext cx="1556004" cy="394716"/>
          </a:xfrm>
          <a:prstGeom prst="rect">
            <a:avLst/>
          </a:prstGeom>
        </p:spPr>
      </p:pic>
      <p:pic>
        <p:nvPicPr>
          <p:cNvPr id="6" name="图片 5">
            <a:extLst>
              <a:ext uri="{FF2B5EF4-FFF2-40B4-BE49-F238E27FC236}">
                <a16:creationId xmlns:a16="http://schemas.microsoft.com/office/drawing/2014/main" id="{24064835-9101-4499-ADCC-DAE9C329C713}"/>
              </a:ext>
            </a:extLst>
          </p:cNvPr>
          <p:cNvPicPr>
            <a:picLocks noChangeAspect="1"/>
          </p:cNvPicPr>
          <p:nvPr/>
        </p:nvPicPr>
        <p:blipFill>
          <a:blip r:embed="rId5"/>
          <a:stretch>
            <a:fillRect/>
          </a:stretch>
        </p:blipFill>
        <p:spPr>
          <a:xfrm>
            <a:off x="678857" y="3175763"/>
            <a:ext cx="7584081" cy="713294"/>
          </a:xfrm>
          <a:prstGeom prst="rect">
            <a:avLst/>
          </a:prstGeom>
        </p:spPr>
      </p:pic>
      <p:pic>
        <p:nvPicPr>
          <p:cNvPr id="7" name="图片 6">
            <a:extLst>
              <a:ext uri="{FF2B5EF4-FFF2-40B4-BE49-F238E27FC236}">
                <a16:creationId xmlns:a16="http://schemas.microsoft.com/office/drawing/2014/main" id="{82EC8F38-57B9-4059-AD5F-E9628D3684AA}"/>
              </a:ext>
            </a:extLst>
          </p:cNvPr>
          <p:cNvPicPr>
            <a:picLocks noChangeAspect="1"/>
          </p:cNvPicPr>
          <p:nvPr/>
        </p:nvPicPr>
        <p:blipFill>
          <a:blip r:embed="rId6"/>
          <a:stretch>
            <a:fillRect/>
          </a:stretch>
        </p:blipFill>
        <p:spPr>
          <a:xfrm>
            <a:off x="663756" y="3950969"/>
            <a:ext cx="5450296" cy="73158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5954"/>
                                        </p:tgtEl>
                                        <p:attrNameLst>
                                          <p:attrName>style.visibility</p:attrName>
                                        </p:attrNameLst>
                                      </p:cBhvr>
                                      <p:to>
                                        <p:strVal val="visible"/>
                                      </p:to>
                                    </p:set>
                                    <p:animEffect transition="in" filter="wipe(up)">
                                      <p:cBhvr>
                                        <p:cTn id="7" dur="500"/>
                                        <p:tgtEl>
                                          <p:spTgt spid="295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5960"/>
                                        </p:tgtEl>
                                        <p:attrNameLst>
                                          <p:attrName>style.visibility</p:attrName>
                                        </p:attrNameLst>
                                      </p:cBhvr>
                                      <p:to>
                                        <p:strVal val="visible"/>
                                      </p:to>
                                    </p:set>
                                    <p:animEffect transition="in" filter="wipe(up)">
                                      <p:cBhvr>
                                        <p:cTn id="12" dur="500"/>
                                        <p:tgtEl>
                                          <p:spTgt spid="29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4" grpId="0" animBg="1" autoUpdateAnimBg="0"/>
      <p:bldP spid="29596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CE594E8-0C09-4131-8B32-C8B47543BA3E}"/>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7987" name="Rectangle 3">
            <a:extLst>
              <a:ext uri="{FF2B5EF4-FFF2-40B4-BE49-F238E27FC236}">
                <a16:creationId xmlns:a16="http://schemas.microsoft.com/office/drawing/2014/main" id="{4293D368-1F59-4F61-BC12-976288061DBA}"/>
              </a:ext>
            </a:extLst>
          </p:cNvPr>
          <p:cNvSpPr>
            <a:spLocks noGrp="1" noChangeArrowheads="1"/>
          </p:cNvSpPr>
          <p:nvPr>
            <p:ph type="body" idx="1"/>
          </p:nvPr>
        </p:nvSpPr>
        <p:spPr>
          <a:xfrm>
            <a:off x="762000" y="1981200"/>
            <a:ext cx="7772400" cy="457200"/>
          </a:xfrm>
        </p:spPr>
        <p:txBody>
          <a:bodyPr/>
          <a:lstStyle/>
          <a:p>
            <a:pPr eaLnBrk="1" hangingPunct="1">
              <a:buFontTx/>
              <a:buNone/>
            </a:pPr>
            <a:r>
              <a:rPr lang="zh-CN" altLang="en-US" sz="2400" b="1">
                <a:solidFill>
                  <a:schemeClr val="tx2"/>
                </a:solidFill>
                <a:latin typeface="宋体" panose="02010600030101010101" pitchFamily="2" charset="-122"/>
              </a:rPr>
              <a:t>要构造信号的</a:t>
            </a:r>
            <a:r>
              <a:rPr lang="en-US" altLang="zh-CN" sz="2400" b="1">
                <a:solidFill>
                  <a:schemeClr val="tx2"/>
                </a:solidFill>
                <a:latin typeface="Times New Roman" panose="02020603050405020304" pitchFamily="18" charset="0"/>
              </a:rPr>
              <a:t>AR</a:t>
            </a:r>
            <a:r>
              <a:rPr lang="zh-CN" altLang="en-US" sz="2400" b="1">
                <a:solidFill>
                  <a:schemeClr val="tx2"/>
                </a:solidFill>
                <a:latin typeface="宋体" panose="02010600030101010101" pitchFamily="2" charset="-122"/>
              </a:rPr>
              <a:t>模型，还应估算增益因子</a:t>
            </a:r>
            <a:r>
              <a:rPr lang="zh-CN" altLang="en-US" sz="2400" b="1">
                <a:solidFill>
                  <a:schemeClr val="tx2"/>
                </a:solidFill>
                <a:latin typeface="Times New Roman" panose="02020603050405020304" pitchFamily="18" charset="0"/>
              </a:rPr>
              <a:t> </a:t>
            </a:r>
            <a:endParaRPr lang="en-US" altLang="zh-CN" sz="2400" b="1">
              <a:solidFill>
                <a:schemeClr val="tx2"/>
              </a:solidFill>
              <a:latin typeface="Times New Roman" panose="02020603050405020304" pitchFamily="18" charset="0"/>
            </a:endParaRPr>
          </a:p>
        </p:txBody>
      </p:sp>
      <p:sp>
        <p:nvSpPr>
          <p:cNvPr id="70660" name="Rectangle 4">
            <a:extLst>
              <a:ext uri="{FF2B5EF4-FFF2-40B4-BE49-F238E27FC236}">
                <a16:creationId xmlns:a16="http://schemas.microsoft.com/office/drawing/2014/main" id="{5EFD58AE-2BC4-407C-8AA7-F480836B0247}"/>
              </a:ext>
            </a:extLst>
          </p:cNvPr>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74" name="Text Box 7">
            <a:extLst>
              <a:ext uri="{FF2B5EF4-FFF2-40B4-BE49-F238E27FC236}">
                <a16:creationId xmlns:a16="http://schemas.microsoft.com/office/drawing/2014/main" id="{C6511E2F-224D-4B97-8593-411B5EE69881}"/>
              </a:ext>
            </a:extLst>
          </p:cNvPr>
          <p:cNvSpPr txBox="1">
            <a:spLocks noChangeArrowheads="1"/>
          </p:cNvSpPr>
          <p:nvPr/>
        </p:nvSpPr>
        <p:spPr bwMode="auto">
          <a:xfrm>
            <a:off x="822325" y="2630488"/>
            <a:ext cx="338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rPr>
              <a:t>AR</a:t>
            </a:r>
            <a:r>
              <a:rPr kumimoji="1" lang="zh-CN" altLang="en-US" sz="2400" b="1">
                <a:solidFill>
                  <a:schemeClr val="tx2"/>
                </a:solidFill>
              </a:rPr>
              <a:t>模型的差分方程形式</a:t>
            </a:r>
          </a:p>
        </p:txBody>
      </p:sp>
      <p:sp>
        <p:nvSpPr>
          <p:cNvPr id="70662" name="Rectangle 8">
            <a:extLst>
              <a:ext uri="{FF2B5EF4-FFF2-40B4-BE49-F238E27FC236}">
                <a16:creationId xmlns:a16="http://schemas.microsoft.com/office/drawing/2014/main" id="{F29221CF-2140-4829-9563-8F66871AA75A}"/>
              </a:ext>
            </a:extLst>
          </p:cNvPr>
          <p:cNvSpPr>
            <a:spLocks noChangeArrowheads="1"/>
          </p:cNvSpPr>
          <p:nvPr/>
        </p:nvSpPr>
        <p:spPr bwMode="auto">
          <a:xfrm>
            <a:off x="35242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71" name="Text Box 10">
            <a:extLst>
              <a:ext uri="{FF2B5EF4-FFF2-40B4-BE49-F238E27FC236}">
                <a16:creationId xmlns:a16="http://schemas.microsoft.com/office/drawing/2014/main" id="{EB4ACA14-83AA-4483-9295-44B436217D22}"/>
              </a:ext>
            </a:extLst>
          </p:cNvPr>
          <p:cNvSpPr txBox="1">
            <a:spLocks noChangeArrowheads="1"/>
          </p:cNvSpPr>
          <p:nvPr/>
        </p:nvSpPr>
        <p:spPr bwMode="auto">
          <a:xfrm>
            <a:off x="808038" y="3257550"/>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因此可计算预测误差</a:t>
            </a:r>
          </a:p>
        </p:txBody>
      </p:sp>
      <p:sp>
        <p:nvSpPr>
          <p:cNvPr id="70664" name="Rectangle 12">
            <a:extLst>
              <a:ext uri="{FF2B5EF4-FFF2-40B4-BE49-F238E27FC236}">
                <a16:creationId xmlns:a16="http://schemas.microsoft.com/office/drawing/2014/main" id="{7AEA5255-667F-48E7-BDF8-FFB832281F85}"/>
              </a:ext>
            </a:extLst>
          </p:cNvPr>
          <p:cNvSpPr>
            <a:spLocks noChangeArrowheads="1"/>
          </p:cNvSpPr>
          <p:nvPr/>
        </p:nvSpPr>
        <p:spPr bwMode="auto">
          <a:xfrm>
            <a:off x="403860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998" name="Text Box 14">
            <a:extLst>
              <a:ext uri="{FF2B5EF4-FFF2-40B4-BE49-F238E27FC236}">
                <a16:creationId xmlns:a16="http://schemas.microsoft.com/office/drawing/2014/main" id="{8FFA394E-A293-49B1-9B4A-A9D0C33B7E4D}"/>
              </a:ext>
            </a:extLst>
          </p:cNvPr>
          <p:cNvSpPr txBox="1">
            <a:spLocks noChangeArrowheads="1"/>
          </p:cNvSpPr>
          <p:nvPr/>
        </p:nvSpPr>
        <p:spPr bwMode="auto">
          <a:xfrm>
            <a:off x="762000" y="393382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且</a:t>
            </a:r>
          </a:p>
        </p:txBody>
      </p:sp>
      <p:sp>
        <p:nvSpPr>
          <p:cNvPr id="70667" name="Rectangle 15">
            <a:extLst>
              <a:ext uri="{FF2B5EF4-FFF2-40B4-BE49-F238E27FC236}">
                <a16:creationId xmlns:a16="http://schemas.microsoft.com/office/drawing/2014/main" id="{A41EDF6E-5940-497E-B76F-43938D805FA1}"/>
              </a:ext>
            </a:extLst>
          </p:cNvPr>
          <p:cNvSpPr>
            <a:spLocks noChangeArrowheads="1"/>
          </p:cNvSpPr>
          <p:nvPr/>
        </p:nvSpPr>
        <p:spPr bwMode="auto">
          <a:xfrm>
            <a:off x="42910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69" name="Text Box 17">
            <a:extLst>
              <a:ext uri="{FF2B5EF4-FFF2-40B4-BE49-F238E27FC236}">
                <a16:creationId xmlns:a16="http://schemas.microsoft.com/office/drawing/2014/main" id="{79805DA1-013F-4F54-8F8A-8CA6CD6956C0}"/>
              </a:ext>
            </a:extLst>
          </p:cNvPr>
          <p:cNvSpPr txBox="1">
            <a:spLocks noChangeArrowheads="1"/>
          </p:cNvSpPr>
          <p:nvPr/>
        </p:nvSpPr>
        <p:spPr bwMode="auto">
          <a:xfrm>
            <a:off x="762000" y="4627563"/>
            <a:ext cx="624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激励信号</a:t>
            </a:r>
            <a:r>
              <a:rPr kumimoji="1" lang="en-US" altLang="zh-CN" sz="2400" b="1" i="1">
                <a:solidFill>
                  <a:schemeClr val="tx2"/>
                </a:solidFill>
                <a:latin typeface="Times New Roman" panose="02020603050405020304" pitchFamily="18" charset="0"/>
              </a:rPr>
              <a:t>u</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总能量可以认为近似为</a:t>
            </a:r>
            <a:r>
              <a:rPr kumimoji="1" lang="zh-CN" altLang="en-US" sz="2400" b="1">
                <a:solidFill>
                  <a:schemeClr val="tx2"/>
                </a:solidFill>
                <a:latin typeface="Times New Roman" panose="02020603050405020304" pitchFamily="18" charset="0"/>
                <a:cs typeface="Times New Roman" panose="02020603050405020304" pitchFamily="18" charset="0"/>
              </a:rPr>
              <a:t>1,</a:t>
            </a:r>
            <a:r>
              <a:rPr kumimoji="1" lang="zh-CN" altLang="en-US" sz="2400" b="1">
                <a:solidFill>
                  <a:schemeClr val="tx2"/>
                </a:solidFill>
                <a:latin typeface="Times New Roman" panose="02020603050405020304" pitchFamily="18" charset="0"/>
              </a:rPr>
              <a:t>因此有</a:t>
            </a:r>
            <a:r>
              <a:rPr kumimoji="1" lang="en-US" altLang="zh-CN" sz="2400" b="1">
                <a:solidFill>
                  <a:schemeClr val="tx2"/>
                </a:solidFill>
                <a:latin typeface="Times New Roman" panose="02020603050405020304" pitchFamily="18" charset="0"/>
              </a:rPr>
              <a:t> </a:t>
            </a:r>
          </a:p>
        </p:txBody>
      </p:sp>
      <p:pic>
        <p:nvPicPr>
          <p:cNvPr id="5" name="图片 4">
            <a:extLst>
              <a:ext uri="{FF2B5EF4-FFF2-40B4-BE49-F238E27FC236}">
                <a16:creationId xmlns:a16="http://schemas.microsoft.com/office/drawing/2014/main" id="{5364F06E-D15A-41F6-964E-126F10BC76A8}"/>
              </a:ext>
            </a:extLst>
          </p:cNvPr>
          <p:cNvPicPr>
            <a:picLocks noChangeAspect="1"/>
          </p:cNvPicPr>
          <p:nvPr/>
        </p:nvPicPr>
        <p:blipFill>
          <a:blip r:embed="rId3"/>
          <a:stretch>
            <a:fillRect/>
          </a:stretch>
        </p:blipFill>
        <p:spPr>
          <a:xfrm>
            <a:off x="4564471" y="2528727"/>
            <a:ext cx="2897124" cy="713232"/>
          </a:xfrm>
          <a:prstGeom prst="rect">
            <a:avLst/>
          </a:prstGeom>
        </p:spPr>
      </p:pic>
      <p:pic>
        <p:nvPicPr>
          <p:cNvPr id="6" name="图片 5">
            <a:extLst>
              <a:ext uri="{FF2B5EF4-FFF2-40B4-BE49-F238E27FC236}">
                <a16:creationId xmlns:a16="http://schemas.microsoft.com/office/drawing/2014/main" id="{353B5295-FEF2-42AD-8F79-770BE695F181}"/>
              </a:ext>
            </a:extLst>
          </p:cNvPr>
          <p:cNvPicPr>
            <a:picLocks noChangeAspect="1"/>
          </p:cNvPicPr>
          <p:nvPr/>
        </p:nvPicPr>
        <p:blipFill>
          <a:blip r:embed="rId4"/>
          <a:stretch>
            <a:fillRect/>
          </a:stretch>
        </p:blipFill>
        <p:spPr>
          <a:xfrm>
            <a:off x="4502279" y="3425205"/>
            <a:ext cx="2593848" cy="487680"/>
          </a:xfrm>
          <a:prstGeom prst="rect">
            <a:avLst/>
          </a:prstGeom>
        </p:spPr>
      </p:pic>
      <p:pic>
        <p:nvPicPr>
          <p:cNvPr id="7" name="图片 6">
            <a:extLst>
              <a:ext uri="{FF2B5EF4-FFF2-40B4-BE49-F238E27FC236}">
                <a16:creationId xmlns:a16="http://schemas.microsoft.com/office/drawing/2014/main" id="{29491C53-4487-4510-8D43-63EE6323A43B}"/>
              </a:ext>
            </a:extLst>
          </p:cNvPr>
          <p:cNvPicPr>
            <a:picLocks noChangeAspect="1"/>
          </p:cNvPicPr>
          <p:nvPr/>
        </p:nvPicPr>
        <p:blipFill>
          <a:blip r:embed="rId5"/>
          <a:stretch>
            <a:fillRect/>
          </a:stretch>
        </p:blipFill>
        <p:spPr>
          <a:xfrm>
            <a:off x="4788024" y="4077025"/>
            <a:ext cx="1373124" cy="441960"/>
          </a:xfrm>
          <a:prstGeom prst="rect">
            <a:avLst/>
          </a:prstGeom>
        </p:spPr>
      </p:pic>
      <p:pic>
        <p:nvPicPr>
          <p:cNvPr id="8" name="图片 7">
            <a:extLst>
              <a:ext uri="{FF2B5EF4-FFF2-40B4-BE49-F238E27FC236}">
                <a16:creationId xmlns:a16="http://schemas.microsoft.com/office/drawing/2014/main" id="{99D29D4B-3ABE-43C7-B4DE-CD65B8C0C29C}"/>
              </a:ext>
            </a:extLst>
          </p:cNvPr>
          <p:cNvPicPr>
            <a:picLocks noChangeAspect="1"/>
          </p:cNvPicPr>
          <p:nvPr/>
        </p:nvPicPr>
        <p:blipFill>
          <a:blip r:embed="rId6"/>
          <a:stretch>
            <a:fillRect/>
          </a:stretch>
        </p:blipFill>
        <p:spPr>
          <a:xfrm>
            <a:off x="7033760" y="4688489"/>
            <a:ext cx="763524" cy="3505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wipe(up)">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998"/>
                                        </p:tgtEl>
                                        <p:attrNameLst>
                                          <p:attrName>style.visibility</p:attrName>
                                        </p:attrNameLst>
                                      </p:cBhvr>
                                      <p:to>
                                        <p:strVal val="visible"/>
                                      </p:to>
                                    </p:set>
                                    <p:animEffect transition="in" filter="wipe(up)">
                                      <p:cBhvr>
                                        <p:cTn id="12" dur="500"/>
                                        <p:tgtEl>
                                          <p:spTgt spid="297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P spid="2979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18AF680-0F4D-417A-A397-5D58F69E657E}"/>
              </a:ext>
            </a:extLst>
          </p:cNvPr>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特征的分析时长</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943B1F2-A6D2-4FD9-964A-DAFA9366A862}"/>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2707" name="Rectangle 3">
            <a:extLst>
              <a:ext uri="{FF2B5EF4-FFF2-40B4-BE49-F238E27FC236}">
                <a16:creationId xmlns:a16="http://schemas.microsoft.com/office/drawing/2014/main" id="{BD9324CB-32B0-4B0D-B175-D3E309503B03}"/>
              </a:ext>
            </a:extLst>
          </p:cNvPr>
          <p:cNvSpPr>
            <a:spLocks noGrp="1" noChangeArrowheads="1"/>
          </p:cNvSpPr>
          <p:nvPr>
            <p:ph type="body" idx="1"/>
          </p:nvPr>
        </p:nvSpPr>
        <p:spPr/>
        <p:txBody>
          <a:bodyPr/>
          <a:lstStyle/>
          <a:p>
            <a:pPr eaLnBrk="1" hangingPunct="1"/>
            <a:r>
              <a:rPr lang="zh-CN" altLang="en-US" sz="2400" b="1" dirty="0">
                <a:solidFill>
                  <a:schemeClr val="tx2"/>
                </a:solidFill>
                <a:latin typeface="Times New Roman" panose="02020603050405020304" pitchFamily="18" charset="0"/>
              </a:rPr>
              <a:t>求</a:t>
            </a: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系数需考虑两个因素</a:t>
            </a:r>
          </a:p>
          <a:p>
            <a:pPr eaLnBrk="1" hangingPunct="1">
              <a:lnSpc>
                <a:spcPct val="150000"/>
              </a:lnSpc>
              <a:buFontTx/>
              <a:buNone/>
            </a:pPr>
            <a:r>
              <a:rPr lang="zh-CN" altLang="en-US" sz="2400" b="1" dirty="0">
                <a:solidFill>
                  <a:schemeClr val="tx2"/>
                </a:solidFill>
                <a:latin typeface="Times New Roman" panose="02020603050405020304" pitchFamily="18" charset="0"/>
              </a:rPr>
              <a:t>    （1）模型阶数的选择               </a:t>
            </a:r>
            <a:r>
              <a:rPr lang="en-US" altLang="zh-CN" sz="2400" b="1" dirty="0">
                <a:solidFill>
                  <a:schemeClr val="tx2"/>
                </a:solidFill>
                <a:latin typeface="Times New Roman" panose="02020603050405020304" pitchFamily="18" charset="0"/>
              </a:rPr>
              <a:t>,  </a:t>
            </a:r>
            <a:r>
              <a:rPr lang="en-US" altLang="zh-CN" sz="2400" i="1" dirty="0">
                <a:solidFill>
                  <a:schemeClr val="tx2"/>
                </a:solidFill>
                <a:latin typeface="Times New Roman" panose="02020603050405020304" pitchFamily="18" charset="0"/>
              </a:rPr>
              <a:t>D</a:t>
            </a: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是共振峰的个数</a:t>
            </a:r>
          </a:p>
          <a:p>
            <a:pPr eaLnBrk="1" hangingPunct="1">
              <a:lnSpc>
                <a:spcPct val="150000"/>
              </a:lnSpc>
              <a:buFontTx/>
              <a:buNone/>
            </a:pPr>
            <a:r>
              <a:rPr lang="zh-CN" altLang="en-US" sz="2400" b="1" dirty="0">
                <a:solidFill>
                  <a:schemeClr val="tx2"/>
                </a:solidFill>
                <a:latin typeface="Times New Roman" panose="02020603050405020304" pitchFamily="18" charset="0"/>
              </a:rPr>
              <a:t>    （2）考虑口唇的高频衰减特性，在线性预测分析之前，需要通过预加重进行高频提升 </a:t>
            </a:r>
          </a:p>
        </p:txBody>
      </p:sp>
      <p:sp>
        <p:nvSpPr>
          <p:cNvPr id="72708" name="Rectangle 4">
            <a:extLst>
              <a:ext uri="{FF2B5EF4-FFF2-40B4-BE49-F238E27FC236}">
                <a16:creationId xmlns:a16="http://schemas.microsoft.com/office/drawing/2014/main" id="{EA45B4C9-EB47-4E04-A367-CA45316A9C83}"/>
              </a:ext>
            </a:extLst>
          </p:cNvPr>
          <p:cNvSpPr>
            <a:spLocks noChangeArrowheads="1"/>
          </p:cNvSpPr>
          <p:nvPr/>
        </p:nvSpPr>
        <p:spPr bwMode="auto">
          <a:xfrm>
            <a:off x="4229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0" name="Rectangle 6">
            <a:extLst>
              <a:ext uri="{FF2B5EF4-FFF2-40B4-BE49-F238E27FC236}">
                <a16:creationId xmlns:a16="http://schemas.microsoft.com/office/drawing/2014/main" id="{02B821B7-049E-4D96-85D7-65A98D194523}"/>
              </a:ext>
            </a:extLst>
          </p:cNvPr>
          <p:cNvSpPr>
            <a:spLocks noChangeArrowheads="1"/>
          </p:cNvSpPr>
          <p:nvPr/>
        </p:nvSpPr>
        <p:spPr bwMode="auto">
          <a:xfrm>
            <a:off x="43291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 name="图片 1">
            <a:extLst>
              <a:ext uri="{FF2B5EF4-FFF2-40B4-BE49-F238E27FC236}">
                <a16:creationId xmlns:a16="http://schemas.microsoft.com/office/drawing/2014/main" id="{BB994693-9B78-4F24-951C-F9D9D0FFB461}"/>
              </a:ext>
            </a:extLst>
          </p:cNvPr>
          <p:cNvPicPr>
            <a:picLocks noChangeAspect="1"/>
          </p:cNvPicPr>
          <p:nvPr/>
        </p:nvPicPr>
        <p:blipFill>
          <a:blip r:embed="rId3"/>
          <a:stretch>
            <a:fillRect/>
          </a:stretch>
        </p:blipFill>
        <p:spPr>
          <a:xfrm>
            <a:off x="3814001" y="2222437"/>
            <a:ext cx="1030224" cy="301752"/>
          </a:xfrm>
          <a:prstGeom prst="rect">
            <a:avLst/>
          </a:prstGeom>
        </p:spPr>
      </p:pic>
      <p:pic>
        <p:nvPicPr>
          <p:cNvPr id="3" name="图片 2">
            <a:extLst>
              <a:ext uri="{FF2B5EF4-FFF2-40B4-BE49-F238E27FC236}">
                <a16:creationId xmlns:a16="http://schemas.microsoft.com/office/drawing/2014/main" id="{F534473A-3B7C-42BB-AF72-E88B1B23A6D7}"/>
              </a:ext>
            </a:extLst>
          </p:cNvPr>
          <p:cNvPicPr>
            <a:picLocks noChangeAspect="1"/>
          </p:cNvPicPr>
          <p:nvPr/>
        </p:nvPicPr>
        <p:blipFill>
          <a:blip r:embed="rId4"/>
          <a:stretch>
            <a:fillRect/>
          </a:stretch>
        </p:blipFill>
        <p:spPr>
          <a:xfrm>
            <a:off x="5076056" y="3350769"/>
            <a:ext cx="777240" cy="321564"/>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02DBCC3-64F7-4E49-A942-F0C5AFED65B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4755" name="Rectangle 3">
            <a:extLst>
              <a:ext uri="{FF2B5EF4-FFF2-40B4-BE49-F238E27FC236}">
                <a16:creationId xmlns:a16="http://schemas.microsoft.com/office/drawing/2014/main" id="{17CE1DB3-34E0-4BC9-8D15-1F76402B9AC5}"/>
              </a:ext>
            </a:extLst>
          </p:cNvPr>
          <p:cNvSpPr>
            <a:spLocks noGrp="1" noChangeArrowheads="1"/>
          </p:cNvSpPr>
          <p:nvPr>
            <p:ph type="body" idx="1"/>
          </p:nvPr>
        </p:nvSpPr>
        <p:spPr>
          <a:xfrm>
            <a:off x="457200" y="1600200"/>
            <a:ext cx="8229600" cy="587375"/>
          </a:xfrm>
        </p:spPr>
        <p:txBody>
          <a:bodyPr/>
          <a:lstStyle/>
          <a:p>
            <a:pPr eaLnBrk="1" hangingPunct="1"/>
            <a:r>
              <a:rPr lang="zh-CN" altLang="en-US" sz="2400" b="1">
                <a:solidFill>
                  <a:schemeClr val="tx2"/>
                </a:solidFill>
                <a:latin typeface="宋体" panose="02010600030101010101" pitchFamily="2" charset="-122"/>
              </a:rPr>
              <a:t>自相关法</a:t>
            </a:r>
          </a:p>
        </p:txBody>
      </p:sp>
      <p:sp>
        <p:nvSpPr>
          <p:cNvPr id="74756" name="Rectangle 4">
            <a:extLst>
              <a:ext uri="{FF2B5EF4-FFF2-40B4-BE49-F238E27FC236}">
                <a16:creationId xmlns:a16="http://schemas.microsoft.com/office/drawing/2014/main" id="{6594E422-9899-40FB-A321-D17076D0502A}"/>
              </a:ext>
            </a:extLst>
          </p:cNvPr>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a:extLst>
              <a:ext uri="{FF2B5EF4-FFF2-40B4-BE49-F238E27FC236}">
                <a16:creationId xmlns:a16="http://schemas.microsoft.com/office/drawing/2014/main" id="{B02640F8-6F59-4602-9817-2CBA8100AA23}"/>
              </a:ext>
            </a:extLst>
          </p:cNvPr>
          <p:cNvGrpSpPr>
            <a:grpSpLocks/>
          </p:cNvGrpSpPr>
          <p:nvPr/>
        </p:nvGrpSpPr>
        <p:grpSpPr bwMode="auto">
          <a:xfrm>
            <a:off x="738188" y="2451100"/>
            <a:ext cx="8151812" cy="457200"/>
            <a:chOff x="465" y="1544"/>
            <a:chExt cx="5135" cy="288"/>
          </a:xfrm>
        </p:grpSpPr>
        <p:sp>
          <p:nvSpPr>
            <p:cNvPr id="74774" name="Text Box 7">
              <a:extLst>
                <a:ext uri="{FF2B5EF4-FFF2-40B4-BE49-F238E27FC236}">
                  <a16:creationId xmlns:a16="http://schemas.microsoft.com/office/drawing/2014/main" id="{52726636-450C-4076-8518-2CF24714A31E}"/>
                </a:ext>
              </a:extLst>
            </p:cNvPr>
            <p:cNvSpPr txBox="1">
              <a:spLocks noChangeArrowheads="1"/>
            </p:cNvSpPr>
            <p:nvPr/>
          </p:nvSpPr>
          <p:spPr bwMode="auto">
            <a:xfrm>
              <a:off x="465" y="1544"/>
              <a:ext cx="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rPr>
                <a:t> 我们定义</a:t>
              </a:r>
              <a:endParaRPr kumimoji="1" lang="zh-CN" altLang="en-US" sz="2400" b="1">
                <a:solidFill>
                  <a:schemeClr val="tx2"/>
                </a:solidFill>
                <a:latin typeface="Times New Roman" panose="02020603050405020304" pitchFamily="18" charset="0"/>
              </a:endParaRPr>
            </a:p>
          </p:txBody>
        </p:sp>
        <p:sp>
          <p:nvSpPr>
            <p:cNvPr id="74775" name="Text Box 8">
              <a:extLst>
                <a:ext uri="{FF2B5EF4-FFF2-40B4-BE49-F238E27FC236}">
                  <a16:creationId xmlns:a16="http://schemas.microsoft.com/office/drawing/2014/main" id="{84FB5805-16D5-473C-89ED-D4633B5B640D}"/>
                </a:ext>
              </a:extLst>
            </p:cNvPr>
            <p:cNvSpPr txBox="1">
              <a:spLocks noChangeArrowheads="1"/>
            </p:cNvSpPr>
            <p:nvPr/>
          </p:nvSpPr>
          <p:spPr bwMode="auto">
            <a:xfrm>
              <a:off x="3168" y="1544"/>
              <a:ext cx="2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时，未将求和范围具体化。</a:t>
              </a:r>
            </a:p>
          </p:txBody>
        </p:sp>
      </p:grpSp>
      <p:sp>
        <p:nvSpPr>
          <p:cNvPr id="302089" name="Text Box 9">
            <a:extLst>
              <a:ext uri="{FF2B5EF4-FFF2-40B4-BE49-F238E27FC236}">
                <a16:creationId xmlns:a16="http://schemas.microsoft.com/office/drawing/2014/main" id="{41C143EF-32F6-421B-8956-36CB4F18D3C3}"/>
              </a:ext>
            </a:extLst>
          </p:cNvPr>
          <p:cNvSpPr txBox="1">
            <a:spLocks noChangeArrowheads="1"/>
          </p:cNvSpPr>
          <p:nvPr/>
        </p:nvSpPr>
        <p:spPr bwMode="auto">
          <a:xfrm>
            <a:off x="838200" y="2860675"/>
            <a:ext cx="7788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一种较直接的方法是，认为语音段外的数据全为零，只计算范围</a:t>
            </a:r>
            <a:r>
              <a:rPr kumimoji="1" lang="en-US" altLang="zh-CN" sz="2400" b="1" i="1">
                <a:solidFill>
                  <a:schemeClr val="tx2"/>
                </a:solidFill>
                <a:latin typeface="Times New Roman" panose="02020603050405020304" pitchFamily="18" charset="0"/>
              </a:rPr>
              <a:t>n</a:t>
            </a:r>
            <a:r>
              <a:rPr kumimoji="1" lang="zh-CN" altLang="en-US" sz="2400" b="1">
                <a:solidFill>
                  <a:schemeClr val="tx2"/>
                </a:solidFill>
                <a:latin typeface="宋体" panose="02010600030101010101" pitchFamily="2" charset="-122"/>
              </a:rPr>
              <a:t>以内（</a:t>
            </a:r>
            <a:r>
              <a:rPr kumimoji="1" lang="zh-CN" altLang="en-US" sz="2400" b="1">
                <a:solidFill>
                  <a:schemeClr val="tx2"/>
                </a:solidFill>
                <a:latin typeface="Times New Roman" panose="02020603050405020304" pitchFamily="18" charset="0"/>
              </a:rPr>
              <a:t>0</a:t>
            </a:r>
            <a:r>
              <a:rPr kumimoji="1" lang="zh-CN" altLang="en-US"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的语音数据。</a:t>
            </a:r>
            <a:r>
              <a:rPr kumimoji="1" lang="zh-CN" altLang="en-US" sz="2400" b="1">
                <a:solidFill>
                  <a:schemeClr val="tx2"/>
                </a:solidFill>
                <a:latin typeface="Times New Roman" panose="02020603050405020304" pitchFamily="18" charset="0"/>
              </a:rPr>
              <a:t> </a:t>
            </a:r>
          </a:p>
        </p:txBody>
      </p:sp>
      <p:sp>
        <p:nvSpPr>
          <p:cNvPr id="74759" name="Rectangle 10">
            <a:extLst>
              <a:ext uri="{FF2B5EF4-FFF2-40B4-BE49-F238E27FC236}">
                <a16:creationId xmlns:a16="http://schemas.microsoft.com/office/drawing/2014/main" id="{5B4350C9-3681-4BBF-996D-0B8A01B90270}"/>
              </a:ext>
            </a:extLst>
          </p:cNvPr>
          <p:cNvSpPr>
            <a:spLocks noChangeArrowheads="1"/>
          </p:cNvSpPr>
          <p:nvPr/>
        </p:nvSpPr>
        <p:spPr bwMode="auto">
          <a:xfrm>
            <a:off x="35861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60" name="Rectangle 11">
            <a:extLst>
              <a:ext uri="{FF2B5EF4-FFF2-40B4-BE49-F238E27FC236}">
                <a16:creationId xmlns:a16="http://schemas.microsoft.com/office/drawing/2014/main" id="{68C27A77-6F65-4C04-8CFD-48BD03B87FCA}"/>
              </a:ext>
            </a:extLst>
          </p:cNvPr>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62" name="Rectangle 15">
            <a:extLst>
              <a:ext uri="{FF2B5EF4-FFF2-40B4-BE49-F238E27FC236}">
                <a16:creationId xmlns:a16="http://schemas.microsoft.com/office/drawing/2014/main" id="{87FF3F4A-5279-4534-80FD-DA3FED6ACB9F}"/>
              </a:ext>
            </a:extLst>
          </p:cNvPr>
          <p:cNvSpPr>
            <a:spLocks noChangeArrowheads="1"/>
          </p:cNvSpPr>
          <p:nvPr/>
        </p:nvSpPr>
        <p:spPr bwMode="auto">
          <a:xfrm>
            <a:off x="35194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64" name="Rectangle 20">
            <a:extLst>
              <a:ext uri="{FF2B5EF4-FFF2-40B4-BE49-F238E27FC236}">
                <a16:creationId xmlns:a16="http://schemas.microsoft.com/office/drawing/2014/main" id="{73CB0A5B-623D-4CDC-9C7B-701A04A5E54B}"/>
              </a:ext>
            </a:extLst>
          </p:cNvPr>
          <p:cNvSpPr>
            <a:spLocks noChangeArrowheads="1"/>
          </p:cNvSpPr>
          <p:nvPr/>
        </p:nvSpPr>
        <p:spPr bwMode="auto">
          <a:xfrm>
            <a:off x="4381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 name="Group 21">
            <a:extLst>
              <a:ext uri="{FF2B5EF4-FFF2-40B4-BE49-F238E27FC236}">
                <a16:creationId xmlns:a16="http://schemas.microsoft.com/office/drawing/2014/main" id="{5D7C8130-5FFE-4B94-9B61-053AAC4C7268}"/>
              </a:ext>
            </a:extLst>
          </p:cNvPr>
          <p:cNvGrpSpPr>
            <a:grpSpLocks/>
          </p:cNvGrpSpPr>
          <p:nvPr/>
        </p:nvGrpSpPr>
        <p:grpSpPr bwMode="auto">
          <a:xfrm>
            <a:off x="1020763" y="6061075"/>
            <a:ext cx="3887787" cy="457200"/>
            <a:chOff x="643" y="3818"/>
            <a:chExt cx="2449" cy="288"/>
          </a:xfrm>
        </p:grpSpPr>
        <p:graphicFrame>
          <p:nvGraphicFramePr>
            <p:cNvPr id="74766" name="Object 22">
              <a:extLst>
                <a:ext uri="{FF2B5EF4-FFF2-40B4-BE49-F238E27FC236}">
                  <a16:creationId xmlns:a16="http://schemas.microsoft.com/office/drawing/2014/main" id="{881CFA26-B6F6-4F6B-9259-DB6D4E2CD419}"/>
                </a:ext>
              </a:extLst>
            </p:cNvPr>
            <p:cNvGraphicFramePr>
              <a:graphicFrameLocks noChangeAspect="1"/>
            </p:cNvGraphicFramePr>
            <p:nvPr/>
          </p:nvGraphicFramePr>
          <p:xfrm>
            <a:off x="643" y="3840"/>
            <a:ext cx="413" cy="248"/>
          </p:xfrm>
          <a:graphic>
            <a:graphicData uri="http://schemas.openxmlformats.org/presentationml/2006/ole">
              <mc:AlternateContent xmlns:mc="http://schemas.openxmlformats.org/markup-compatibility/2006">
                <mc:Choice xmlns:v="urn:schemas-microsoft-com:vml" Requires="v">
                  <p:oleObj r:id="rId3" imgW="381000" imgH="228600" progId="Equation.3">
                    <p:embed/>
                  </p:oleObj>
                </mc:Choice>
                <mc:Fallback>
                  <p:oleObj r:id="rId3" imgW="381000" imgH="2286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 y="3840"/>
                          <a:ext cx="4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7" name="Text Box 23">
              <a:extLst>
                <a:ext uri="{FF2B5EF4-FFF2-40B4-BE49-F238E27FC236}">
                  <a16:creationId xmlns:a16="http://schemas.microsoft.com/office/drawing/2014/main" id="{83624701-DC31-406C-8887-2CD1FC360C99}"/>
                </a:ext>
              </a:extLst>
            </p:cNvPr>
            <p:cNvSpPr txBox="1">
              <a:spLocks noChangeArrowheads="1"/>
            </p:cNvSpPr>
            <p:nvPr/>
          </p:nvSpPr>
          <p:spPr bwMode="auto">
            <a:xfrm>
              <a:off x="998" y="3818"/>
              <a:ext cx="20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为加窗后的语音数据。</a:t>
              </a:r>
              <a:r>
                <a:rPr kumimoji="1" lang="zh-CN" altLang="en-US" sz="2400" b="1">
                  <a:solidFill>
                    <a:schemeClr val="tx2"/>
                  </a:solidFill>
                  <a:latin typeface="Times New Roman" panose="02020603050405020304" pitchFamily="18" charset="0"/>
                </a:rPr>
                <a:t> </a:t>
              </a:r>
            </a:p>
          </p:txBody>
        </p:sp>
      </p:grpSp>
      <p:pic>
        <p:nvPicPr>
          <p:cNvPr id="6" name="图片 5">
            <a:extLst>
              <a:ext uri="{FF2B5EF4-FFF2-40B4-BE49-F238E27FC236}">
                <a16:creationId xmlns:a16="http://schemas.microsoft.com/office/drawing/2014/main" id="{46B96338-4777-4AA6-B92C-8266C36FA1BD}"/>
              </a:ext>
            </a:extLst>
          </p:cNvPr>
          <p:cNvPicPr>
            <a:picLocks noChangeAspect="1"/>
          </p:cNvPicPr>
          <p:nvPr/>
        </p:nvPicPr>
        <p:blipFill>
          <a:blip r:embed="rId5"/>
          <a:stretch>
            <a:fillRect/>
          </a:stretch>
        </p:blipFill>
        <p:spPr>
          <a:xfrm>
            <a:off x="2278380" y="2488911"/>
            <a:ext cx="2750820" cy="550164"/>
          </a:xfrm>
          <a:prstGeom prst="rect">
            <a:avLst/>
          </a:prstGeom>
        </p:spPr>
      </p:pic>
      <p:pic>
        <p:nvPicPr>
          <p:cNvPr id="7" name="图片 6">
            <a:extLst>
              <a:ext uri="{FF2B5EF4-FFF2-40B4-BE49-F238E27FC236}">
                <a16:creationId xmlns:a16="http://schemas.microsoft.com/office/drawing/2014/main" id="{923C0B74-B845-407A-ABF8-2E189C21CA6F}"/>
              </a:ext>
            </a:extLst>
          </p:cNvPr>
          <p:cNvPicPr>
            <a:picLocks noChangeAspect="1"/>
          </p:cNvPicPr>
          <p:nvPr/>
        </p:nvPicPr>
        <p:blipFill>
          <a:blip r:embed="rId6"/>
          <a:stretch>
            <a:fillRect/>
          </a:stretch>
        </p:blipFill>
        <p:spPr>
          <a:xfrm>
            <a:off x="1679006" y="3901128"/>
            <a:ext cx="5102794" cy="664522"/>
          </a:xfrm>
          <a:prstGeom prst="rect">
            <a:avLst/>
          </a:prstGeom>
        </p:spPr>
      </p:pic>
      <p:pic>
        <p:nvPicPr>
          <p:cNvPr id="8" name="图片 7">
            <a:extLst>
              <a:ext uri="{FF2B5EF4-FFF2-40B4-BE49-F238E27FC236}">
                <a16:creationId xmlns:a16="http://schemas.microsoft.com/office/drawing/2014/main" id="{9D0C0F6B-6AB0-4C6A-B420-224AE855DC52}"/>
              </a:ext>
            </a:extLst>
          </p:cNvPr>
          <p:cNvPicPr>
            <a:picLocks noChangeAspect="1"/>
          </p:cNvPicPr>
          <p:nvPr/>
        </p:nvPicPr>
        <p:blipFill>
          <a:blip r:embed="rId7"/>
          <a:stretch>
            <a:fillRect/>
          </a:stretch>
        </p:blipFill>
        <p:spPr>
          <a:xfrm>
            <a:off x="1070545" y="4620636"/>
            <a:ext cx="5907536" cy="124369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2089"/>
                                        </p:tgtEl>
                                        <p:attrNameLst>
                                          <p:attrName>style.visibility</p:attrName>
                                        </p:attrNameLst>
                                      </p:cBhvr>
                                      <p:to>
                                        <p:strVal val="visible"/>
                                      </p:to>
                                    </p:set>
                                    <p:animEffect transition="in" filter="wipe(up)">
                                      <p:cBhvr>
                                        <p:cTn id="12" dur="500"/>
                                        <p:tgtEl>
                                          <p:spTgt spid="3020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55AE538-DECB-4C5C-936D-46C8D56FF2CA}"/>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6803" name="Rectangle 3">
            <a:extLst>
              <a:ext uri="{FF2B5EF4-FFF2-40B4-BE49-F238E27FC236}">
                <a16:creationId xmlns:a16="http://schemas.microsoft.com/office/drawing/2014/main" id="{05CDB8E4-0041-46ED-982F-45BB1D140944}"/>
              </a:ext>
            </a:extLst>
          </p:cNvPr>
          <p:cNvSpPr>
            <a:spLocks noGrp="1" noChangeArrowheads="1"/>
          </p:cNvSpPr>
          <p:nvPr>
            <p:ph type="body" idx="1"/>
          </p:nvPr>
        </p:nvSpPr>
        <p:spPr/>
        <p:txBody>
          <a:bodyPr/>
          <a:lstStyle/>
          <a:p>
            <a:pPr eaLnBrk="1" hangingPunct="1">
              <a:buFontTx/>
              <a:buNone/>
            </a:pPr>
            <a:r>
              <a:rPr lang="zh-CN" altLang="en-US" sz="2400" b="1">
                <a:solidFill>
                  <a:schemeClr val="tx2"/>
                </a:solidFill>
              </a:rPr>
              <a:t>由于短时自相关函数可以表示为：</a:t>
            </a:r>
          </a:p>
        </p:txBody>
      </p:sp>
      <p:sp>
        <p:nvSpPr>
          <p:cNvPr id="76804" name="Rectangle 4">
            <a:extLst>
              <a:ext uri="{FF2B5EF4-FFF2-40B4-BE49-F238E27FC236}">
                <a16:creationId xmlns:a16="http://schemas.microsoft.com/office/drawing/2014/main" id="{BA7321FD-426E-4FF6-AFDC-EEC384233647}"/>
              </a:ext>
            </a:extLst>
          </p:cNvPr>
          <p:cNvSpPr>
            <a:spLocks noChangeArrowheads="1"/>
          </p:cNvSpPr>
          <p:nvPr/>
        </p:nvSpPr>
        <p:spPr bwMode="auto">
          <a:xfrm>
            <a:off x="37147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6" name="Rectangle 6">
            <a:extLst>
              <a:ext uri="{FF2B5EF4-FFF2-40B4-BE49-F238E27FC236}">
                <a16:creationId xmlns:a16="http://schemas.microsoft.com/office/drawing/2014/main" id="{C7B563DF-FE97-452A-9ABF-24DF44BBBBA7}"/>
              </a:ext>
            </a:extLst>
          </p:cNvPr>
          <p:cNvSpPr>
            <a:spLocks noChangeArrowheads="1"/>
          </p:cNvSpPr>
          <p:nvPr/>
        </p:nvSpPr>
        <p:spPr bwMode="auto">
          <a:xfrm>
            <a:off x="4081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8" name="Rectangle 10">
            <a:extLst>
              <a:ext uri="{FF2B5EF4-FFF2-40B4-BE49-F238E27FC236}">
                <a16:creationId xmlns:a16="http://schemas.microsoft.com/office/drawing/2014/main" id="{255D8902-5EC5-4AF6-97ED-8443E2C64A39}"/>
              </a:ext>
            </a:extLst>
          </p:cNvPr>
          <p:cNvSpPr>
            <a:spLocks noChangeArrowheads="1"/>
          </p:cNvSpPr>
          <p:nvPr/>
        </p:nvSpPr>
        <p:spPr bwMode="auto">
          <a:xfrm>
            <a:off x="3619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9" name="Rectangle 11">
            <a:extLst>
              <a:ext uri="{FF2B5EF4-FFF2-40B4-BE49-F238E27FC236}">
                <a16:creationId xmlns:a16="http://schemas.microsoft.com/office/drawing/2014/main" id="{A1C7A7CE-6E9A-454A-AA31-C273CE466C6C}"/>
              </a:ext>
            </a:extLst>
          </p:cNvPr>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1" name="Rectangle 18">
            <a:extLst>
              <a:ext uri="{FF2B5EF4-FFF2-40B4-BE49-F238E27FC236}">
                <a16:creationId xmlns:a16="http://schemas.microsoft.com/office/drawing/2014/main" id="{2527C311-6114-44D2-809B-F0E54279CBA6}"/>
              </a:ext>
            </a:extLst>
          </p:cNvPr>
          <p:cNvSpPr>
            <a:spLocks noChangeArrowheads="1"/>
          </p:cNvSpPr>
          <p:nvPr/>
        </p:nvSpPr>
        <p:spPr bwMode="auto">
          <a:xfrm>
            <a:off x="38433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2" name="Rectangle 19">
            <a:extLst>
              <a:ext uri="{FF2B5EF4-FFF2-40B4-BE49-F238E27FC236}">
                <a16:creationId xmlns:a16="http://schemas.microsoft.com/office/drawing/2014/main" id="{BF93683C-851B-41F7-B496-FA50A27F46A8}"/>
              </a:ext>
            </a:extLst>
          </p:cNvPr>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4" name="Text Box 21">
            <a:extLst>
              <a:ext uri="{FF2B5EF4-FFF2-40B4-BE49-F238E27FC236}">
                <a16:creationId xmlns:a16="http://schemas.microsoft.com/office/drawing/2014/main" id="{DBA01F24-77EF-4CBB-8629-D26894A8AA54}"/>
              </a:ext>
            </a:extLst>
          </p:cNvPr>
          <p:cNvSpPr txBox="1">
            <a:spLocks noChangeArrowheads="1"/>
          </p:cNvSpPr>
          <p:nvPr/>
        </p:nvSpPr>
        <p:spPr bwMode="auto">
          <a:xfrm>
            <a:off x="685800" y="4724402"/>
            <a:ext cx="493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求解</a:t>
            </a:r>
            <a:r>
              <a:rPr kumimoji="1" lang="en-US" altLang="zh-CN" sz="2400" b="1">
                <a:solidFill>
                  <a:schemeClr val="tx2"/>
                </a:solidFill>
                <a:latin typeface="宋体" panose="02010600030101010101" pitchFamily="2" charset="-122"/>
              </a:rPr>
              <a:t>LPC</a:t>
            </a:r>
            <a:r>
              <a:rPr kumimoji="1" lang="zh-CN" altLang="en-US" sz="2400" b="1">
                <a:solidFill>
                  <a:schemeClr val="tx2"/>
                </a:solidFill>
                <a:latin typeface="宋体" panose="02010600030101010101" pitchFamily="2" charset="-122"/>
              </a:rPr>
              <a:t>系数的方程组就可以写为：</a:t>
            </a:r>
          </a:p>
        </p:txBody>
      </p:sp>
      <p:pic>
        <p:nvPicPr>
          <p:cNvPr id="5" name="图片 4">
            <a:extLst>
              <a:ext uri="{FF2B5EF4-FFF2-40B4-BE49-F238E27FC236}">
                <a16:creationId xmlns:a16="http://schemas.microsoft.com/office/drawing/2014/main" id="{67FB54D0-1281-4732-AF70-7169EC875CB0}"/>
              </a:ext>
            </a:extLst>
          </p:cNvPr>
          <p:cNvPicPr>
            <a:picLocks noChangeAspect="1"/>
          </p:cNvPicPr>
          <p:nvPr/>
        </p:nvPicPr>
        <p:blipFill>
          <a:blip r:embed="rId3"/>
          <a:stretch>
            <a:fillRect/>
          </a:stretch>
        </p:blipFill>
        <p:spPr>
          <a:xfrm>
            <a:off x="2785301" y="2207451"/>
            <a:ext cx="2592324" cy="649224"/>
          </a:xfrm>
          <a:prstGeom prst="rect">
            <a:avLst/>
          </a:prstGeom>
        </p:spPr>
      </p:pic>
      <p:pic>
        <p:nvPicPr>
          <p:cNvPr id="6" name="图片 5">
            <a:extLst>
              <a:ext uri="{FF2B5EF4-FFF2-40B4-BE49-F238E27FC236}">
                <a16:creationId xmlns:a16="http://schemas.microsoft.com/office/drawing/2014/main" id="{2EF2C0D9-1943-4C0E-BE75-07F4DBB2733F}"/>
              </a:ext>
            </a:extLst>
          </p:cNvPr>
          <p:cNvPicPr>
            <a:picLocks noChangeAspect="1"/>
          </p:cNvPicPr>
          <p:nvPr/>
        </p:nvPicPr>
        <p:blipFill>
          <a:blip r:embed="rId4"/>
          <a:stretch>
            <a:fillRect/>
          </a:stretch>
        </p:blipFill>
        <p:spPr>
          <a:xfrm>
            <a:off x="603179" y="2919293"/>
            <a:ext cx="2651990" cy="646232"/>
          </a:xfrm>
          <a:prstGeom prst="rect">
            <a:avLst/>
          </a:prstGeom>
        </p:spPr>
      </p:pic>
      <p:pic>
        <p:nvPicPr>
          <p:cNvPr id="7" name="图片 6">
            <a:extLst>
              <a:ext uri="{FF2B5EF4-FFF2-40B4-BE49-F238E27FC236}">
                <a16:creationId xmlns:a16="http://schemas.microsoft.com/office/drawing/2014/main" id="{C42B1A63-4C49-4B64-8FB8-6EBEB5212B0D}"/>
              </a:ext>
            </a:extLst>
          </p:cNvPr>
          <p:cNvPicPr>
            <a:picLocks noChangeAspect="1"/>
          </p:cNvPicPr>
          <p:nvPr/>
        </p:nvPicPr>
        <p:blipFill>
          <a:blip r:embed="rId5"/>
          <a:stretch>
            <a:fillRect/>
          </a:stretch>
        </p:blipFill>
        <p:spPr>
          <a:xfrm>
            <a:off x="603179" y="3560018"/>
            <a:ext cx="6626926" cy="1231499"/>
          </a:xfrm>
          <a:prstGeom prst="rect">
            <a:avLst/>
          </a:prstGeom>
        </p:spPr>
      </p:pic>
      <p:pic>
        <p:nvPicPr>
          <p:cNvPr id="8" name="图片 7">
            <a:extLst>
              <a:ext uri="{FF2B5EF4-FFF2-40B4-BE49-F238E27FC236}">
                <a16:creationId xmlns:a16="http://schemas.microsoft.com/office/drawing/2014/main" id="{F613C103-EF84-4A3A-9A3B-619E378C8883}"/>
              </a:ext>
            </a:extLst>
          </p:cNvPr>
          <p:cNvPicPr>
            <a:picLocks noChangeAspect="1"/>
          </p:cNvPicPr>
          <p:nvPr/>
        </p:nvPicPr>
        <p:blipFill>
          <a:blip r:embed="rId6"/>
          <a:stretch>
            <a:fillRect/>
          </a:stretch>
        </p:blipFill>
        <p:spPr>
          <a:xfrm>
            <a:off x="2515362" y="5257800"/>
            <a:ext cx="2208276" cy="650748"/>
          </a:xfrm>
          <a:prstGeom prst="rect">
            <a:avLst/>
          </a:prstGeom>
        </p:spPr>
      </p:pic>
      <p:pic>
        <p:nvPicPr>
          <p:cNvPr id="9" name="图片 8">
            <a:extLst>
              <a:ext uri="{FF2B5EF4-FFF2-40B4-BE49-F238E27FC236}">
                <a16:creationId xmlns:a16="http://schemas.microsoft.com/office/drawing/2014/main" id="{2F6710C9-44DE-4022-B23E-345CD3A57B8D}"/>
              </a:ext>
            </a:extLst>
          </p:cNvPr>
          <p:cNvPicPr>
            <a:picLocks noChangeAspect="1"/>
          </p:cNvPicPr>
          <p:nvPr/>
        </p:nvPicPr>
        <p:blipFill>
          <a:blip r:embed="rId7"/>
          <a:stretch>
            <a:fillRect/>
          </a:stretch>
        </p:blipFill>
        <p:spPr>
          <a:xfrm>
            <a:off x="5501259" y="5494860"/>
            <a:ext cx="1203960" cy="304800"/>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279846C-87E2-4D05-AD35-10BA6185E3E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8851" name="Rectangle 3">
            <a:extLst>
              <a:ext uri="{FF2B5EF4-FFF2-40B4-BE49-F238E27FC236}">
                <a16:creationId xmlns:a16="http://schemas.microsoft.com/office/drawing/2014/main" id="{EEC293F2-AC30-4A17-A24F-54DA06DA4464}"/>
              </a:ext>
            </a:extLst>
          </p:cNvPr>
          <p:cNvSpPr>
            <a:spLocks noChangeArrowheads="1"/>
          </p:cNvSpPr>
          <p:nvPr/>
        </p:nvSpPr>
        <p:spPr bwMode="auto">
          <a:xfrm>
            <a:off x="249555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7" name="Text Box 6">
            <a:extLst>
              <a:ext uri="{FF2B5EF4-FFF2-40B4-BE49-F238E27FC236}">
                <a16:creationId xmlns:a16="http://schemas.microsoft.com/office/drawing/2014/main" id="{5F406E4D-EC5E-4DA9-8AA1-E454EF07EC76}"/>
              </a:ext>
            </a:extLst>
          </p:cNvPr>
          <p:cNvSpPr txBox="1">
            <a:spLocks noChangeArrowheads="1"/>
          </p:cNvSpPr>
          <p:nvPr/>
        </p:nvSpPr>
        <p:spPr bwMode="auto">
          <a:xfrm>
            <a:off x="762000" y="1752600"/>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将其转换成矩阵形式 </a:t>
            </a:r>
          </a:p>
        </p:txBody>
      </p:sp>
      <p:sp>
        <p:nvSpPr>
          <p:cNvPr id="306183" name="Text Box 7">
            <a:extLst>
              <a:ext uri="{FF2B5EF4-FFF2-40B4-BE49-F238E27FC236}">
                <a16:creationId xmlns:a16="http://schemas.microsoft.com/office/drawing/2014/main" id="{F36C03B4-1803-4605-825C-124AA28466A2}"/>
              </a:ext>
            </a:extLst>
          </p:cNvPr>
          <p:cNvSpPr txBox="1">
            <a:spLocks noChangeArrowheads="1"/>
          </p:cNvSpPr>
          <p:nvPr/>
        </p:nvSpPr>
        <p:spPr bwMode="auto">
          <a:xfrm>
            <a:off x="654050" y="4511675"/>
            <a:ext cx="780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这种方程为</a:t>
            </a: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 ,其系数矩阵被称为托布里兹(</a:t>
            </a:r>
            <a:r>
              <a:rPr kumimoji="1" lang="en-US" altLang="zh-CN" sz="2400" b="1">
                <a:solidFill>
                  <a:schemeClr val="tx2"/>
                </a:solidFill>
                <a:latin typeface="宋体" panose="02010600030101010101" pitchFamily="2" charset="-122"/>
              </a:rPr>
              <a:t>Toeplitz)</a:t>
            </a:r>
            <a:r>
              <a:rPr kumimoji="1" lang="zh-CN" altLang="en-US" sz="2400" b="1">
                <a:solidFill>
                  <a:schemeClr val="tx2"/>
                </a:solidFill>
                <a:latin typeface="宋体" panose="02010600030101010101" pitchFamily="2" charset="-122"/>
              </a:rPr>
              <a:t>矩阵。具有如下性质：  </a:t>
            </a:r>
          </a:p>
        </p:txBody>
      </p:sp>
      <p:sp>
        <p:nvSpPr>
          <p:cNvPr id="306184" name="Text Box 8">
            <a:extLst>
              <a:ext uri="{FF2B5EF4-FFF2-40B4-BE49-F238E27FC236}">
                <a16:creationId xmlns:a16="http://schemas.microsoft.com/office/drawing/2014/main" id="{52821439-436A-47DC-BE4E-D75CF87FAD42}"/>
              </a:ext>
            </a:extLst>
          </p:cNvPr>
          <p:cNvSpPr txBox="1">
            <a:spLocks noChangeArrowheads="1"/>
          </p:cNvSpPr>
          <p:nvPr/>
        </p:nvSpPr>
        <p:spPr bwMode="auto">
          <a:xfrm>
            <a:off x="609600" y="5334000"/>
            <a:ext cx="355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（1）</a:t>
            </a:r>
            <a:r>
              <a:rPr kumimoji="1" lang="en-US" altLang="zh-CN" sz="2400" b="1" i="1">
                <a:solidFill>
                  <a:schemeClr val="tx2"/>
                </a:solidFill>
                <a:latin typeface="宋体" panose="02010600030101010101" pitchFamily="2" charset="-122"/>
              </a:rPr>
              <a:t>p</a:t>
            </a:r>
            <a:r>
              <a:rPr kumimoji="1" lang="en-US" altLang="zh-CN" sz="2400" b="1">
                <a:solidFill>
                  <a:schemeClr val="tx2"/>
                </a:solidFill>
                <a:latin typeface="宋体" panose="02010600030101010101" pitchFamily="2" charset="-122"/>
                <a:cs typeface="Times New Roman" panose="02020603050405020304" pitchFamily="18" charset="0"/>
              </a:rPr>
              <a:t>×</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阶的对称阵。 </a:t>
            </a:r>
          </a:p>
        </p:txBody>
      </p:sp>
      <p:sp>
        <p:nvSpPr>
          <p:cNvPr id="306185" name="Text Box 9">
            <a:extLst>
              <a:ext uri="{FF2B5EF4-FFF2-40B4-BE49-F238E27FC236}">
                <a16:creationId xmlns:a16="http://schemas.microsoft.com/office/drawing/2014/main" id="{F91B634C-5A5F-4AFC-AE97-81786DB0A143}"/>
              </a:ext>
            </a:extLst>
          </p:cNvPr>
          <p:cNvSpPr txBox="1">
            <a:spLocks noChangeArrowheads="1"/>
          </p:cNvSpPr>
          <p:nvPr/>
        </p:nvSpPr>
        <p:spPr bwMode="auto">
          <a:xfrm>
            <a:off x="609600" y="5694363"/>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（2）</a:t>
            </a:r>
            <a:r>
              <a:rPr kumimoji="1" lang="zh-CN" altLang="en-US" sz="2400" b="1">
                <a:solidFill>
                  <a:schemeClr val="tx2"/>
                </a:solidFill>
                <a:latin typeface="宋体" panose="02010600030101010101" pitchFamily="2" charset="-122"/>
              </a:rPr>
              <a:t>沿着主对角线及任何一条与主对角线平行的斜线上的所有元素都相等 。 </a:t>
            </a:r>
          </a:p>
        </p:txBody>
      </p:sp>
      <p:pic>
        <p:nvPicPr>
          <p:cNvPr id="3" name="图片 2">
            <a:extLst>
              <a:ext uri="{FF2B5EF4-FFF2-40B4-BE49-F238E27FC236}">
                <a16:creationId xmlns:a16="http://schemas.microsoft.com/office/drawing/2014/main" id="{0C54E42D-2A27-4A0F-9968-538947A462C6}"/>
              </a:ext>
            </a:extLst>
          </p:cNvPr>
          <p:cNvPicPr>
            <a:picLocks noChangeAspect="1"/>
          </p:cNvPicPr>
          <p:nvPr/>
        </p:nvPicPr>
        <p:blipFill>
          <a:blip r:embed="rId3"/>
          <a:stretch>
            <a:fillRect/>
          </a:stretch>
        </p:blipFill>
        <p:spPr>
          <a:xfrm>
            <a:off x="1440307" y="2338856"/>
            <a:ext cx="6231636" cy="21305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6183"/>
                                        </p:tgtEl>
                                        <p:attrNameLst>
                                          <p:attrName>style.visibility</p:attrName>
                                        </p:attrNameLst>
                                      </p:cBhvr>
                                      <p:to>
                                        <p:strVal val="visible"/>
                                      </p:to>
                                    </p:set>
                                    <p:animEffect transition="in" filter="wipe(up)">
                                      <p:cBhvr>
                                        <p:cTn id="7" dur="500"/>
                                        <p:tgtEl>
                                          <p:spTgt spid="306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6184"/>
                                        </p:tgtEl>
                                        <p:attrNameLst>
                                          <p:attrName>style.visibility</p:attrName>
                                        </p:attrNameLst>
                                      </p:cBhvr>
                                      <p:to>
                                        <p:strVal val="visible"/>
                                      </p:to>
                                    </p:set>
                                    <p:animEffect transition="in" filter="wipe(up)">
                                      <p:cBhvr>
                                        <p:cTn id="12" dur="500"/>
                                        <p:tgtEl>
                                          <p:spTgt spid="306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6185">
                                            <p:txEl>
                                              <p:pRg st="0" end="0"/>
                                            </p:txEl>
                                          </p:spTgt>
                                        </p:tgtEl>
                                        <p:attrNameLst>
                                          <p:attrName>style.visibility</p:attrName>
                                        </p:attrNameLst>
                                      </p:cBhvr>
                                      <p:to>
                                        <p:strVal val="visible"/>
                                      </p:to>
                                    </p:set>
                                    <p:animEffect transition="in" filter="wipe(up)">
                                      <p:cBhvr>
                                        <p:cTn id="17" dur="500"/>
                                        <p:tgtEl>
                                          <p:spTgt spid="3061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3" grpId="0" autoUpdateAnimBg="0"/>
      <p:bldP spid="306184" grpId="0" autoUpdateAnimBg="0"/>
      <p:bldP spid="30618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CC27FDC-F60F-457B-8FE3-B0C088C3D722}"/>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08227" name="Text Box 3">
            <a:extLst>
              <a:ext uri="{FF2B5EF4-FFF2-40B4-BE49-F238E27FC236}">
                <a16:creationId xmlns:a16="http://schemas.microsoft.com/office/drawing/2014/main" id="{440D8492-E046-4B53-BA2E-567FB681B0AF}"/>
              </a:ext>
            </a:extLst>
          </p:cNvPr>
          <p:cNvSpPr txBox="1">
            <a:spLocks noChangeArrowheads="1"/>
          </p:cNvSpPr>
          <p:nvPr/>
        </p:nvSpPr>
        <p:spPr bwMode="auto">
          <a:xfrm>
            <a:off x="585788" y="2060575"/>
            <a:ext cx="83121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方程可以用递推的方式来求解。典型的方法有：</a:t>
            </a:r>
          </a:p>
          <a:p>
            <a:pPr eaLnBrk="1" hangingPunct="1">
              <a:spcBef>
                <a:spcPct val="0"/>
              </a:spcBef>
              <a:buFontTx/>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莱文逊</a:t>
            </a:r>
            <a:r>
              <a:rPr kumimoji="1" lang="zh-CN" altLang="en-US" sz="2400" b="1">
                <a:solidFill>
                  <a:schemeClr val="tx2"/>
                </a:solidFill>
                <a:latin typeface="Times New Roman" panose="02020603050405020304" pitchFamily="18" charset="0"/>
              </a:rPr>
              <a:t>—</a:t>
            </a:r>
            <a:r>
              <a:rPr kumimoji="1" lang="zh-CN" altLang="en-US" sz="2400" b="1">
                <a:solidFill>
                  <a:schemeClr val="tx2"/>
                </a:solidFill>
                <a:latin typeface="宋体" panose="02010600030101010101" pitchFamily="2" charset="-122"/>
              </a:rPr>
              <a:t>杜宾（</a:t>
            </a:r>
            <a:r>
              <a:rPr kumimoji="1" lang="en-US" altLang="zh-CN" sz="2400" b="1">
                <a:solidFill>
                  <a:schemeClr val="tx2"/>
                </a:solidFill>
                <a:latin typeface="宋体" panose="02010600030101010101" pitchFamily="2" charset="-122"/>
              </a:rPr>
              <a:t>Levinson</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Durbin）</a:t>
            </a:r>
            <a:r>
              <a:rPr kumimoji="1" lang="zh-CN" altLang="en-US" sz="2400" b="1">
                <a:solidFill>
                  <a:schemeClr val="tx2"/>
                </a:solidFill>
                <a:latin typeface="宋体" panose="02010600030101010101" pitchFamily="2" charset="-122"/>
              </a:rPr>
              <a:t>递推算法 </a:t>
            </a:r>
          </a:p>
          <a:p>
            <a:pPr lvl="1" eaLnBrk="1" hangingPunct="1">
              <a:spcBef>
                <a:spcPct val="0"/>
              </a:spcBef>
              <a:buFont typeface="Wingdings" panose="05000000000000000000" pitchFamily="2" charset="2"/>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舒尔（</a:t>
            </a:r>
            <a:r>
              <a:rPr kumimoji="1" lang="en-US" altLang="zh-CN" sz="2400" b="1">
                <a:solidFill>
                  <a:schemeClr val="tx2"/>
                </a:solidFill>
                <a:latin typeface="宋体" panose="02010600030101010101" pitchFamily="2" charset="-122"/>
              </a:rPr>
              <a:t>Schur）</a:t>
            </a:r>
            <a:r>
              <a:rPr kumimoji="1" lang="zh-CN" altLang="en-US" sz="2400" b="1">
                <a:solidFill>
                  <a:schemeClr val="tx2"/>
                </a:solidFill>
                <a:latin typeface="宋体" panose="02010600030101010101" pitchFamily="2" charset="-122"/>
              </a:rPr>
              <a:t>递推算法 </a:t>
            </a:r>
          </a:p>
        </p:txBody>
      </p:sp>
      <p:sp>
        <p:nvSpPr>
          <p:cNvPr id="80900" name="Text Box 4">
            <a:extLst>
              <a:ext uri="{FF2B5EF4-FFF2-40B4-BE49-F238E27FC236}">
                <a16:creationId xmlns:a16="http://schemas.microsoft.com/office/drawing/2014/main" id="{84AABAFC-ECEC-4FC7-B65E-D8C3C0E6934B}"/>
              </a:ext>
            </a:extLst>
          </p:cNvPr>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0901" name="Rectangle 5">
            <a:extLst>
              <a:ext uri="{FF2B5EF4-FFF2-40B4-BE49-F238E27FC236}">
                <a16:creationId xmlns:a16="http://schemas.microsoft.com/office/drawing/2014/main" id="{FA1D570C-CE56-49E7-B791-1F4F5D8034AB}"/>
              </a:ext>
            </a:extLst>
          </p:cNvPr>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2" name="Rectangle 6">
            <a:extLst>
              <a:ext uri="{FF2B5EF4-FFF2-40B4-BE49-F238E27FC236}">
                <a16:creationId xmlns:a16="http://schemas.microsoft.com/office/drawing/2014/main" id="{E3DF5C4E-83B1-48B5-8BD5-2644B1D8F6E7}"/>
              </a:ext>
            </a:extLst>
          </p:cNvPr>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3" name="Rectangle 7">
            <a:extLst>
              <a:ext uri="{FF2B5EF4-FFF2-40B4-BE49-F238E27FC236}">
                <a16:creationId xmlns:a16="http://schemas.microsoft.com/office/drawing/2014/main" id="{B570DC83-F80B-4C38-92B7-C3E89D82E90B}"/>
              </a:ext>
            </a:extLst>
          </p:cNvPr>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4" name="Rectangle 8">
            <a:extLst>
              <a:ext uri="{FF2B5EF4-FFF2-40B4-BE49-F238E27FC236}">
                <a16:creationId xmlns:a16="http://schemas.microsoft.com/office/drawing/2014/main" id="{A1F836D7-13A5-4CFC-89F6-2E526F4CCA06}"/>
              </a:ext>
            </a:extLst>
          </p:cNvPr>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up)">
                                      <p:cBhvr>
                                        <p:cTn id="7" dur="500"/>
                                        <p:tgtEl>
                                          <p:spTgt spid="3082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8227">
                                            <p:txEl>
                                              <p:pRg st="2" end="2"/>
                                            </p:txEl>
                                          </p:spTgt>
                                        </p:tgtEl>
                                        <p:attrNameLst>
                                          <p:attrName>style.visibility</p:attrName>
                                        </p:attrNameLst>
                                      </p:cBhvr>
                                      <p:to>
                                        <p:strVal val="visible"/>
                                      </p:to>
                                    </p:set>
                                    <p:animEffect transition="in" filter="wipe(up)">
                                      <p:cBhvr>
                                        <p:cTn id="10" dur="500"/>
                                        <p:tgtEl>
                                          <p:spTgt spid="308227">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8227">
                                            <p:txEl>
                                              <p:pRg st="4" end="4"/>
                                            </p:txEl>
                                          </p:spTgt>
                                        </p:tgtEl>
                                        <p:attrNameLst>
                                          <p:attrName>style.visibility</p:attrName>
                                        </p:attrNameLst>
                                      </p:cBhvr>
                                      <p:to>
                                        <p:strVal val="visible"/>
                                      </p:to>
                                    </p:set>
                                    <p:animEffect transition="in" filter="wipe(up)">
                                      <p:cBhvr>
                                        <p:cTn id="13" dur="500"/>
                                        <p:tgtEl>
                                          <p:spTgt spid="308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95A9CF1-53FB-4EA7-84BB-E352361FE0EC}"/>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82947" name="Text Box 4">
            <a:extLst>
              <a:ext uri="{FF2B5EF4-FFF2-40B4-BE49-F238E27FC236}">
                <a16:creationId xmlns:a16="http://schemas.microsoft.com/office/drawing/2014/main" id="{01C9B5D4-3788-43DC-A306-73898C426849}"/>
              </a:ext>
            </a:extLst>
          </p:cNvPr>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2948" name="Rectangle 5">
            <a:extLst>
              <a:ext uri="{FF2B5EF4-FFF2-40B4-BE49-F238E27FC236}">
                <a16:creationId xmlns:a16="http://schemas.microsoft.com/office/drawing/2014/main" id="{E08AF44F-34A9-4F5E-BA4B-4DDFBCE6070F}"/>
              </a:ext>
            </a:extLst>
          </p:cNvPr>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49" name="Rectangle 6">
            <a:extLst>
              <a:ext uri="{FF2B5EF4-FFF2-40B4-BE49-F238E27FC236}">
                <a16:creationId xmlns:a16="http://schemas.microsoft.com/office/drawing/2014/main" id="{F38755D3-4A80-4249-87FA-B784C75F4D16}"/>
              </a:ext>
            </a:extLst>
          </p:cNvPr>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0" name="Rectangle 7">
            <a:extLst>
              <a:ext uri="{FF2B5EF4-FFF2-40B4-BE49-F238E27FC236}">
                <a16:creationId xmlns:a16="http://schemas.microsoft.com/office/drawing/2014/main" id="{BDD5B95B-1FC4-46B1-90B9-AF34585F90A7}"/>
              </a:ext>
            </a:extLst>
          </p:cNvPr>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1" name="Rectangle 8">
            <a:extLst>
              <a:ext uri="{FF2B5EF4-FFF2-40B4-BE49-F238E27FC236}">
                <a16:creationId xmlns:a16="http://schemas.microsoft.com/office/drawing/2014/main" id="{650FD00D-C9AB-4D11-8126-F540FD95A767}"/>
              </a:ext>
            </a:extLst>
          </p:cNvPr>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8233" name="Text Box 9">
            <a:extLst>
              <a:ext uri="{FF2B5EF4-FFF2-40B4-BE49-F238E27FC236}">
                <a16:creationId xmlns:a16="http://schemas.microsoft.com/office/drawing/2014/main" id="{60B7F6E2-83DE-4DBC-8E3F-0358FF42140A}"/>
              </a:ext>
            </a:extLst>
          </p:cNvPr>
          <p:cNvSpPr txBox="1">
            <a:spLocks noChangeArrowheads="1"/>
          </p:cNvSpPr>
          <p:nvPr/>
        </p:nvSpPr>
        <p:spPr bwMode="auto">
          <a:xfrm>
            <a:off x="955675" y="1562100"/>
            <a:ext cx="77724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defRPr/>
            </a:pPr>
            <a:r>
              <a:rPr kumimoji="1" lang="zh-CN" altLang="en-US" sz="2400" b="1" dirty="0">
                <a:solidFill>
                  <a:schemeClr val="tx2"/>
                </a:solidFill>
                <a:latin typeface="Times New Roman" panose="02020603050405020304" pitchFamily="18" charset="0"/>
                <a:cs typeface="Times New Roman" panose="02020603050405020304" pitchFamily="18" charset="0"/>
              </a:rPr>
              <a:t>莱文逊—杜宾</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en-US" altLang="zh-CN" sz="2400" b="1" dirty="0" err="1">
                <a:solidFill>
                  <a:schemeClr val="tx2"/>
                </a:solidFill>
                <a:latin typeface="Times New Roman" panose="02020603050405020304" pitchFamily="18" charset="0"/>
                <a:cs typeface="Times New Roman" panose="02020603050405020304" pitchFamily="18" charset="0"/>
              </a:rPr>
              <a:t>levinson-durbin</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zh-CN" altLang="en-US" sz="2400" b="1" dirty="0">
                <a:solidFill>
                  <a:schemeClr val="tx2"/>
                </a:solidFill>
                <a:latin typeface="Times New Roman" panose="02020603050405020304" pitchFamily="18" charset="0"/>
                <a:cs typeface="Times New Roman" panose="02020603050405020304" pitchFamily="18" charset="0"/>
              </a:rPr>
              <a:t>递推算法</a:t>
            </a:r>
            <a:endParaRPr kumimoji="1" lang="en-US" altLang="zh-CN" sz="2400" b="1" dirty="0">
              <a:solidFill>
                <a:schemeClr val="tx2"/>
              </a:solidFill>
              <a:latin typeface="Times New Roman" panose="02020603050405020304" pitchFamily="18" charset="0"/>
              <a:cs typeface="Times New Roman" panose="02020603050405020304" pitchFamily="18" charset="0"/>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不直接计算</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从一阶预测器开始，逐一递推各阶预测器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第</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阶预测器的系数可以用第</a:t>
            </a:r>
            <a:r>
              <a:rPr kumimoji="1" lang="en-US" altLang="zh-CN" sz="2400" i="1" dirty="0">
                <a:solidFill>
                  <a:schemeClr val="tx2"/>
                </a:solidFill>
                <a:latin typeface="Times New Roman" panose="02020603050405020304" pitchFamily="18" charset="0"/>
                <a:cs typeface="Times New Roman" panose="02020603050405020304" pitchFamily="18" charset="0"/>
              </a:rPr>
              <a:t>i</a:t>
            </a:r>
            <a:r>
              <a:rPr kumimoji="1" lang="en-US" altLang="zh-CN" sz="2400" b="1" dirty="0">
                <a:solidFill>
                  <a:schemeClr val="tx2"/>
                </a:solidFill>
                <a:latin typeface="宋体" panose="02010600030101010101" pitchFamily="2" charset="-122"/>
              </a:rPr>
              <a:t>-1</a:t>
            </a:r>
            <a:r>
              <a:rPr kumimoji="1" lang="zh-CN" altLang="en-US" sz="2400" b="1" dirty="0">
                <a:solidFill>
                  <a:schemeClr val="tx2"/>
                </a:solidFill>
                <a:latin typeface="宋体" panose="02010600030101010101" pitchFamily="2" charset="-122"/>
              </a:rPr>
              <a:t>阶预测器的系数递推得到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直到递推出</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阶预测器的系数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用到了</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阶预测器的预测误差能量   和一个中间系数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endParaRPr kumimoji="1" lang="zh-CN" altLang="en-US" sz="2400" b="1" dirty="0">
              <a:solidFill>
                <a:schemeClr val="tx2"/>
              </a:solidFill>
              <a:latin typeface="宋体" panose="02010600030101010101" pitchFamily="2" charset="-122"/>
            </a:endParaRPr>
          </a:p>
        </p:txBody>
      </p:sp>
      <p:graphicFrame>
        <p:nvGraphicFramePr>
          <p:cNvPr id="10" name="Object 19">
            <a:extLst>
              <a:ext uri="{FF2B5EF4-FFF2-40B4-BE49-F238E27FC236}">
                <a16:creationId xmlns:a16="http://schemas.microsoft.com/office/drawing/2014/main" id="{87B17A8B-692D-4EAA-9AB0-B633A59F7F75}"/>
              </a:ext>
            </a:extLst>
          </p:cNvPr>
          <p:cNvGraphicFramePr>
            <a:graphicFrameLocks noChangeAspect="1"/>
          </p:cNvGraphicFramePr>
          <p:nvPr/>
        </p:nvGraphicFramePr>
        <p:xfrm>
          <a:off x="5867400" y="4867275"/>
          <a:ext cx="384175" cy="284163"/>
        </p:xfrm>
        <a:graphic>
          <a:graphicData uri="http://schemas.openxmlformats.org/presentationml/2006/ole">
            <mc:AlternateContent xmlns:mc="http://schemas.openxmlformats.org/markup-compatibility/2006">
              <mc:Choice xmlns:v="urn:schemas-microsoft-com:vml" Requires="v">
                <p:oleObj name="Equation" r:id="rId3" imgW="253890" imgH="190417" progId="Equation.DSMT4">
                  <p:embed/>
                </p:oleObj>
              </mc:Choice>
              <mc:Fallback>
                <p:oleObj name="Equation" r:id="rId3" imgW="253890" imgH="190417"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867275"/>
                        <a:ext cx="3841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
            <a:extLst>
              <a:ext uri="{FF2B5EF4-FFF2-40B4-BE49-F238E27FC236}">
                <a16:creationId xmlns:a16="http://schemas.microsoft.com/office/drawing/2014/main" id="{B32E523E-6EC2-4213-8748-09785226E39D}"/>
              </a:ext>
            </a:extLst>
          </p:cNvPr>
          <p:cNvGraphicFramePr>
            <a:graphicFrameLocks noChangeAspect="1"/>
          </p:cNvGraphicFramePr>
          <p:nvPr/>
        </p:nvGraphicFramePr>
        <p:xfrm>
          <a:off x="8394700" y="4868863"/>
          <a:ext cx="209550" cy="341312"/>
        </p:xfrm>
        <a:graphic>
          <a:graphicData uri="http://schemas.openxmlformats.org/presentationml/2006/ole">
            <mc:AlternateContent xmlns:mc="http://schemas.openxmlformats.org/markup-compatibility/2006">
              <mc:Choice xmlns:v="urn:schemas-microsoft-com:vml" Requires="v">
                <p:oleObj name="Equation" r:id="rId5" imgW="139700" imgH="228600" progId="Equation.DSMT4">
                  <p:embed/>
                </p:oleObj>
              </mc:Choice>
              <mc:Fallback>
                <p:oleObj name="Equation" r:id="rId5" imgW="1397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4700" y="4868863"/>
                        <a:ext cx="2095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73FEC0CF-AEBE-4D84-BF6B-AF7FE8EB9442}"/>
              </a:ext>
            </a:extLst>
          </p:cNvPr>
          <p:cNvSpPr/>
          <p:nvPr/>
        </p:nvSpPr>
        <p:spPr>
          <a:xfrm>
            <a:off x="631825" y="6165850"/>
            <a:ext cx="8116888" cy="400050"/>
          </a:xfrm>
          <a:prstGeom prst="rect">
            <a:avLst/>
          </a:prstGeom>
        </p:spPr>
        <p:txBody>
          <a:bodyPr>
            <a:spAutoFit/>
          </a:bodyPr>
          <a:lstStyle/>
          <a:p>
            <a:pPr algn="just">
              <a:spcAft>
                <a:spcPts val="0"/>
              </a:spcAft>
              <a:defRPr/>
            </a:pPr>
            <a:r>
              <a:rPr lang="zh-CN" altLang="zh-CN" kern="100" dirty="0">
                <a:solidFill>
                  <a:srgbClr val="FF0000"/>
                </a:solidFill>
                <a:cs typeface="Arial" panose="020B0604020202020204" pitchFamily="34" charset="0"/>
              </a:rPr>
              <a:t>张贤达等</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《现代信号处理》</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清华大学出版社</a:t>
            </a:r>
            <a:endParaRPr lang="zh-CN" altLang="zh-CN" sz="2000" kern="100" dirty="0">
              <a:solidFill>
                <a:srgbClr val="FF0000"/>
              </a:solidFill>
              <a:latin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33">
                                            <p:txEl>
                                              <p:pRg st="0" end="0"/>
                                            </p:txEl>
                                          </p:spTgt>
                                        </p:tgtEl>
                                        <p:attrNameLst>
                                          <p:attrName>style.visibility</p:attrName>
                                        </p:attrNameLst>
                                      </p:cBhvr>
                                      <p:to>
                                        <p:strVal val="visible"/>
                                      </p:to>
                                    </p:set>
                                    <p:animEffect transition="in" filter="wipe(up)">
                                      <p:cBhvr>
                                        <p:cTn id="7" dur="500"/>
                                        <p:tgtEl>
                                          <p:spTgt spid="3082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233">
                                            <p:txEl>
                                              <p:pRg st="1" end="1"/>
                                            </p:txEl>
                                          </p:spTgt>
                                        </p:tgtEl>
                                        <p:attrNameLst>
                                          <p:attrName>style.visibility</p:attrName>
                                        </p:attrNameLst>
                                      </p:cBhvr>
                                      <p:to>
                                        <p:strVal val="visible"/>
                                      </p:to>
                                    </p:set>
                                    <p:animEffect transition="in" filter="wipe(up)">
                                      <p:cBhvr>
                                        <p:cTn id="12" dur="500"/>
                                        <p:tgtEl>
                                          <p:spTgt spid="3082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233">
                                            <p:txEl>
                                              <p:pRg st="2" end="2"/>
                                            </p:txEl>
                                          </p:spTgt>
                                        </p:tgtEl>
                                        <p:attrNameLst>
                                          <p:attrName>style.visibility</p:attrName>
                                        </p:attrNameLst>
                                      </p:cBhvr>
                                      <p:to>
                                        <p:strVal val="visible"/>
                                      </p:to>
                                    </p:set>
                                    <p:animEffect transition="in" filter="wipe(up)">
                                      <p:cBhvr>
                                        <p:cTn id="17" dur="500"/>
                                        <p:tgtEl>
                                          <p:spTgt spid="3082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233">
                                            <p:txEl>
                                              <p:pRg st="3" end="3"/>
                                            </p:txEl>
                                          </p:spTgt>
                                        </p:tgtEl>
                                        <p:attrNameLst>
                                          <p:attrName>style.visibility</p:attrName>
                                        </p:attrNameLst>
                                      </p:cBhvr>
                                      <p:to>
                                        <p:strVal val="visible"/>
                                      </p:to>
                                    </p:set>
                                    <p:animEffect transition="in" filter="wipe(up)">
                                      <p:cBhvr>
                                        <p:cTn id="22" dur="500"/>
                                        <p:tgtEl>
                                          <p:spTgt spid="3082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233">
                                            <p:txEl>
                                              <p:pRg st="4" end="4"/>
                                            </p:txEl>
                                          </p:spTgt>
                                        </p:tgtEl>
                                        <p:attrNameLst>
                                          <p:attrName>style.visibility</p:attrName>
                                        </p:attrNameLst>
                                      </p:cBhvr>
                                      <p:to>
                                        <p:strVal val="visible"/>
                                      </p:to>
                                    </p:set>
                                    <p:animEffect transition="in" filter="wipe(up)">
                                      <p:cBhvr>
                                        <p:cTn id="27" dur="500"/>
                                        <p:tgtEl>
                                          <p:spTgt spid="30823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8233">
                                            <p:txEl>
                                              <p:pRg st="5" end="5"/>
                                            </p:txEl>
                                          </p:spTgt>
                                        </p:tgtEl>
                                        <p:attrNameLst>
                                          <p:attrName>style.visibility</p:attrName>
                                        </p:attrNameLst>
                                      </p:cBhvr>
                                      <p:to>
                                        <p:strVal val="visible"/>
                                      </p:to>
                                    </p:set>
                                    <p:animEffect transition="in" filter="wipe(up)">
                                      <p:cBhvr>
                                        <p:cTn id="32" dur="500"/>
                                        <p:tgtEl>
                                          <p:spTgt spid="308233">
                                            <p:txEl>
                                              <p:pRg st="5" end="5"/>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3" grpId="0" build="p" bldLvl="2" autoUpdateAnimBg="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11">
            <a:extLst>
              <a:ext uri="{FF2B5EF4-FFF2-40B4-BE49-F238E27FC236}">
                <a16:creationId xmlns:a16="http://schemas.microsoft.com/office/drawing/2014/main" id="{63A21F9B-5BFE-4143-9D84-1FA6A61285C9}"/>
              </a:ext>
            </a:extLst>
          </p:cNvPr>
          <p:cNvSpPr>
            <a:spLocks noChangeArrowheads="1"/>
          </p:cNvSpPr>
          <p:nvPr/>
        </p:nvSpPr>
        <p:spPr bwMode="auto">
          <a:xfrm>
            <a:off x="43195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5000" name="Rectangle 13">
            <a:extLst>
              <a:ext uri="{FF2B5EF4-FFF2-40B4-BE49-F238E27FC236}">
                <a16:creationId xmlns:a16="http://schemas.microsoft.com/office/drawing/2014/main" id="{A0AE60B9-F0A1-4C82-9654-37C309A56F6F}"/>
              </a:ext>
            </a:extLst>
          </p:cNvPr>
          <p:cNvSpPr>
            <a:spLocks noChangeArrowheads="1"/>
          </p:cNvSpPr>
          <p:nvPr/>
        </p:nvSpPr>
        <p:spPr bwMode="auto">
          <a:xfrm>
            <a:off x="39814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5001" name="Rectangle 14">
            <a:extLst>
              <a:ext uri="{FF2B5EF4-FFF2-40B4-BE49-F238E27FC236}">
                <a16:creationId xmlns:a16="http://schemas.microsoft.com/office/drawing/2014/main" id="{C24B7CCF-F1BA-4ED5-99D3-6993D274B6DF}"/>
              </a:ext>
            </a:extLst>
          </p:cNvPr>
          <p:cNvSpPr>
            <a:spLocks noChangeArrowheads="1"/>
          </p:cNvSpPr>
          <p:nvPr/>
        </p:nvSpPr>
        <p:spPr bwMode="auto">
          <a:xfrm>
            <a:off x="41910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5003" name="Rectangle 18">
            <a:extLst>
              <a:ext uri="{FF2B5EF4-FFF2-40B4-BE49-F238E27FC236}">
                <a16:creationId xmlns:a16="http://schemas.microsoft.com/office/drawing/2014/main" id="{003707EE-0442-4DDA-AB91-2C21750F3CC0}"/>
              </a:ext>
            </a:extLst>
          </p:cNvPr>
          <p:cNvSpPr>
            <a:spLocks noChangeArrowheads="1"/>
          </p:cNvSpPr>
          <p:nvPr/>
        </p:nvSpPr>
        <p:spPr bwMode="auto">
          <a:xfrm>
            <a:off x="39814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0292" name="Text Box 20">
            <a:extLst>
              <a:ext uri="{FF2B5EF4-FFF2-40B4-BE49-F238E27FC236}">
                <a16:creationId xmlns:a16="http://schemas.microsoft.com/office/drawing/2014/main" id="{848C848F-7416-4356-83F1-4EA23BE22989}"/>
              </a:ext>
            </a:extLst>
          </p:cNvPr>
          <p:cNvSpPr txBox="1">
            <a:spLocks noChangeArrowheads="1"/>
          </p:cNvSpPr>
          <p:nvPr/>
        </p:nvSpPr>
        <p:spPr bwMode="auto">
          <a:xfrm>
            <a:off x="1027113" y="5581650"/>
            <a:ext cx="7742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(4)</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若</a:t>
            </a:r>
            <a:r>
              <a:rPr kumimoji="1" lang="en-US" altLang="zh-CN" sz="2400" b="1" i="1">
                <a:solidFill>
                  <a:schemeClr val="tx2"/>
                </a:solidFill>
                <a:latin typeface="Times New Roman" panose="02020603050405020304" pitchFamily="18" charset="0"/>
              </a:rPr>
              <a:t>i </a:t>
            </a:r>
            <a:r>
              <a:rPr kumimoji="1" lang="en-US" altLang="zh-CN" sz="2400" b="1">
                <a:solidFill>
                  <a:schemeClr val="tx2"/>
                </a:solidFill>
                <a:latin typeface="Times New Roman" panose="02020603050405020304" pitchFamily="18" charset="0"/>
              </a:rPr>
              <a:t>&gt;</a:t>
            </a:r>
            <a:r>
              <a:rPr kumimoji="1" lang="en-US" altLang="zh-CN" sz="2400" b="1" i="1">
                <a:solidFill>
                  <a:schemeClr val="tx2"/>
                </a:solidFill>
                <a:latin typeface="Times New Roman" panose="02020603050405020304" pitchFamily="18" charset="0"/>
              </a:rPr>
              <a:t>p</a:t>
            </a:r>
            <a:r>
              <a:rPr kumimoji="1" lang="zh-CN" altLang="en-US" sz="2400" b="1">
                <a:solidFill>
                  <a:schemeClr val="tx2"/>
                </a:solidFill>
                <a:latin typeface="Times New Roman" panose="02020603050405020304" pitchFamily="18" charset="0"/>
              </a:rPr>
              <a:t>则算法结束退出，否则返回第（3）步， </a:t>
            </a:r>
          </a:p>
        </p:txBody>
      </p:sp>
      <p:sp>
        <p:nvSpPr>
          <p:cNvPr id="85006" name="Rectangle 21">
            <a:extLst>
              <a:ext uri="{FF2B5EF4-FFF2-40B4-BE49-F238E27FC236}">
                <a16:creationId xmlns:a16="http://schemas.microsoft.com/office/drawing/2014/main" id="{0F0A0247-A319-45FD-93BD-824563062C1C}"/>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pic>
        <p:nvPicPr>
          <p:cNvPr id="5" name="图片 4">
            <a:extLst>
              <a:ext uri="{FF2B5EF4-FFF2-40B4-BE49-F238E27FC236}">
                <a16:creationId xmlns:a16="http://schemas.microsoft.com/office/drawing/2014/main" id="{DABFD233-B758-4304-A0AD-8013B81C0D90}"/>
              </a:ext>
            </a:extLst>
          </p:cNvPr>
          <p:cNvPicPr>
            <a:picLocks noChangeAspect="1"/>
          </p:cNvPicPr>
          <p:nvPr/>
        </p:nvPicPr>
        <p:blipFill>
          <a:blip r:embed="rId3"/>
          <a:stretch>
            <a:fillRect/>
          </a:stretch>
        </p:blipFill>
        <p:spPr>
          <a:xfrm>
            <a:off x="872440" y="1268759"/>
            <a:ext cx="6579880" cy="440830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0292"/>
                                        </p:tgtEl>
                                        <p:attrNameLst>
                                          <p:attrName>style.visibility</p:attrName>
                                        </p:attrNameLst>
                                      </p:cBhvr>
                                      <p:to>
                                        <p:strVal val="visible"/>
                                      </p:to>
                                    </p:set>
                                    <p:animEffect transition="in" filter="wipe(up)">
                                      <p:cBhvr>
                                        <p:cTn id="7" dur="500"/>
                                        <p:tgtEl>
                                          <p:spTgt spid="31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9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AD43F8D-3994-45D2-96A4-B631853FDC3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87043" name="Text Box 3">
            <a:extLst>
              <a:ext uri="{FF2B5EF4-FFF2-40B4-BE49-F238E27FC236}">
                <a16:creationId xmlns:a16="http://schemas.microsoft.com/office/drawing/2014/main" id="{8EEF61DE-E346-4F22-BD07-33F05E18B123}"/>
              </a:ext>
            </a:extLst>
          </p:cNvPr>
          <p:cNvSpPr txBox="1">
            <a:spLocks noChangeArrowheads="1"/>
          </p:cNvSpPr>
          <p:nvPr/>
        </p:nvSpPr>
        <p:spPr bwMode="auto">
          <a:xfrm>
            <a:off x="693738" y="1751013"/>
            <a:ext cx="417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经过递推计算后,最终解为:  </a:t>
            </a:r>
          </a:p>
        </p:txBody>
      </p:sp>
      <p:sp>
        <p:nvSpPr>
          <p:cNvPr id="87044" name="Rectangle 4">
            <a:extLst>
              <a:ext uri="{FF2B5EF4-FFF2-40B4-BE49-F238E27FC236}">
                <a16:creationId xmlns:a16="http://schemas.microsoft.com/office/drawing/2014/main" id="{56617708-51B5-48FE-8106-8EBDE549D388}"/>
              </a:ext>
            </a:extLst>
          </p:cNvPr>
          <p:cNvSpPr>
            <a:spLocks noChangeArrowheads="1"/>
          </p:cNvSpPr>
          <p:nvPr/>
        </p:nvSpPr>
        <p:spPr bwMode="auto">
          <a:xfrm>
            <a:off x="35623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46" name="Rectangle 6">
            <a:extLst>
              <a:ext uri="{FF2B5EF4-FFF2-40B4-BE49-F238E27FC236}">
                <a16:creationId xmlns:a16="http://schemas.microsoft.com/office/drawing/2014/main" id="{21F0C367-1F75-4A0C-A9FB-13B804001DC8}"/>
              </a:ext>
            </a:extLst>
          </p:cNvPr>
          <p:cNvSpPr>
            <a:spLocks noChangeArrowheads="1"/>
          </p:cNvSpPr>
          <p:nvPr/>
        </p:nvSpPr>
        <p:spPr bwMode="auto">
          <a:xfrm>
            <a:off x="40814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47" name="Rectangle 7">
            <a:extLst>
              <a:ext uri="{FF2B5EF4-FFF2-40B4-BE49-F238E27FC236}">
                <a16:creationId xmlns:a16="http://schemas.microsoft.com/office/drawing/2014/main" id="{44FB14E2-9190-4F9E-AB00-E66EB1B345C4}"/>
              </a:ext>
            </a:extLst>
          </p:cNvPr>
          <p:cNvSpPr>
            <a:spLocks noChangeArrowheads="1"/>
          </p:cNvSpPr>
          <p:nvPr/>
        </p:nvSpPr>
        <p:spPr bwMode="auto">
          <a:xfrm>
            <a:off x="43291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49" name="Text Box 11">
            <a:extLst>
              <a:ext uri="{FF2B5EF4-FFF2-40B4-BE49-F238E27FC236}">
                <a16:creationId xmlns:a16="http://schemas.microsoft.com/office/drawing/2014/main" id="{04E1D2CE-11E5-4B63-BF44-F5AA594DCAF5}"/>
              </a:ext>
            </a:extLst>
          </p:cNvPr>
          <p:cNvSpPr txBox="1">
            <a:spLocks noChangeArrowheads="1"/>
          </p:cNvSpPr>
          <p:nvPr/>
        </p:nvSpPr>
        <p:spPr bwMode="auto">
          <a:xfrm>
            <a:off x="763588" y="29194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可以推知</a:t>
            </a:r>
          </a:p>
        </p:txBody>
      </p:sp>
      <p:sp>
        <p:nvSpPr>
          <p:cNvPr id="87050" name="Rectangle 12">
            <a:extLst>
              <a:ext uri="{FF2B5EF4-FFF2-40B4-BE49-F238E27FC236}">
                <a16:creationId xmlns:a16="http://schemas.microsoft.com/office/drawing/2014/main" id="{C5483AA7-F94E-4A05-B140-1926E54BB3F0}"/>
              </a:ext>
            </a:extLst>
          </p:cNvPr>
          <p:cNvSpPr>
            <a:spLocks noChangeArrowheads="1"/>
          </p:cNvSpPr>
          <p:nvPr/>
        </p:nvSpPr>
        <p:spPr bwMode="auto">
          <a:xfrm>
            <a:off x="36576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52" name="Text Box 14">
            <a:extLst>
              <a:ext uri="{FF2B5EF4-FFF2-40B4-BE49-F238E27FC236}">
                <a16:creationId xmlns:a16="http://schemas.microsoft.com/office/drawing/2014/main" id="{F1E38D3A-2FD0-49E8-8173-476DA0F9DB9C}"/>
              </a:ext>
            </a:extLst>
          </p:cNvPr>
          <p:cNvSpPr txBox="1">
            <a:spLocks noChangeArrowheads="1"/>
          </p:cNvSpPr>
          <p:nvPr/>
        </p:nvSpPr>
        <p:spPr bwMode="auto">
          <a:xfrm>
            <a:off x="850900" y="3941763"/>
            <a:ext cx="545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solidFill>
                  <a:schemeClr val="tx2"/>
                </a:solidFill>
                <a:latin typeface="Times New Roman" panose="02020603050405020304" pitchFamily="18" charset="0"/>
              </a:rPr>
              <a:t>k</a:t>
            </a:r>
            <a:r>
              <a:rPr kumimoji="1" lang="en-US" altLang="zh-CN" sz="2400" b="1" baseline="-25000">
                <a:solidFill>
                  <a:schemeClr val="tx2"/>
                </a:solidFill>
                <a:latin typeface="Times New Roman" panose="02020603050405020304" pitchFamily="18" charset="0"/>
              </a:rPr>
              <a:t>i</a:t>
            </a:r>
            <a:r>
              <a:rPr kumimoji="1" lang="zh-CN" altLang="en-US" sz="2400" b="1">
                <a:solidFill>
                  <a:schemeClr val="tx2"/>
                </a:solidFill>
                <a:latin typeface="Times New Roman" panose="02020603050405020304" pitchFamily="18" charset="0"/>
              </a:rPr>
              <a:t>称为反射系数，也称</a:t>
            </a:r>
            <a:r>
              <a:rPr kumimoji="1" lang="en-US" altLang="zh-CN" sz="2400" b="1">
                <a:solidFill>
                  <a:schemeClr val="tx2"/>
                </a:solidFill>
                <a:latin typeface="Times New Roman" panose="02020603050405020304" pitchFamily="18" charset="0"/>
              </a:rPr>
              <a:t>PARCOR</a:t>
            </a:r>
            <a:r>
              <a:rPr kumimoji="1" lang="zh-CN" altLang="en-US" sz="2400" b="1">
                <a:solidFill>
                  <a:schemeClr val="tx2"/>
                </a:solidFill>
                <a:latin typeface="Times New Roman" panose="02020603050405020304" pitchFamily="18" charset="0"/>
              </a:rPr>
              <a:t>系数。 </a:t>
            </a:r>
          </a:p>
        </p:txBody>
      </p:sp>
      <p:pic>
        <p:nvPicPr>
          <p:cNvPr id="2" name="图片 1">
            <a:extLst>
              <a:ext uri="{FF2B5EF4-FFF2-40B4-BE49-F238E27FC236}">
                <a16:creationId xmlns:a16="http://schemas.microsoft.com/office/drawing/2014/main" id="{17C7307F-441E-4E1E-9522-BB4237F81CAB}"/>
              </a:ext>
            </a:extLst>
          </p:cNvPr>
          <p:cNvPicPr>
            <a:picLocks noChangeAspect="1"/>
          </p:cNvPicPr>
          <p:nvPr/>
        </p:nvPicPr>
        <p:blipFill>
          <a:blip r:embed="rId3"/>
          <a:stretch>
            <a:fillRect/>
          </a:stretch>
        </p:blipFill>
        <p:spPr>
          <a:xfrm>
            <a:off x="1907283" y="2205759"/>
            <a:ext cx="5913633" cy="1639966"/>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C6E851A7-7D8B-4336-AD3D-0FD5FF938383}"/>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89091" name="Rectangle 3">
            <a:extLst>
              <a:ext uri="{FF2B5EF4-FFF2-40B4-BE49-F238E27FC236}">
                <a16:creationId xmlns:a16="http://schemas.microsoft.com/office/drawing/2014/main" id="{D6273F35-0936-4C84-8BAB-433F53D3F004}"/>
              </a:ext>
            </a:extLst>
          </p:cNvPr>
          <p:cNvSpPr>
            <a:spLocks noGrp="1" noChangeArrowheads="1"/>
          </p:cNvSpPr>
          <p:nvPr>
            <p:ph type="body" idx="1"/>
          </p:nvPr>
        </p:nvSpPr>
        <p:spPr>
          <a:xfrm>
            <a:off x="457200" y="1600200"/>
            <a:ext cx="8229600" cy="534988"/>
          </a:xfrm>
        </p:spPr>
        <p:txBody>
          <a:bodyPr/>
          <a:lstStyle/>
          <a:p>
            <a:pPr eaLnBrk="1" hangingPunct="1">
              <a:lnSpc>
                <a:spcPct val="90000"/>
              </a:lnSpc>
            </a:pPr>
            <a:r>
              <a:rPr lang="zh-CN" altLang="en-US" sz="2400" b="1">
                <a:solidFill>
                  <a:schemeClr val="tx2"/>
                </a:solidFill>
                <a:latin typeface="Times New Roman" panose="02020603050405020304" pitchFamily="18" charset="0"/>
              </a:rPr>
              <a:t>协方差法</a:t>
            </a:r>
            <a:r>
              <a:rPr lang="zh-CN" altLang="en-US" sz="2000" b="1">
                <a:solidFill>
                  <a:schemeClr val="tx2"/>
                </a:solidFill>
                <a:latin typeface="Times New Roman" panose="02020603050405020304" pitchFamily="18" charset="0"/>
              </a:rPr>
              <a:t>：</a:t>
            </a:r>
            <a:br>
              <a:rPr lang="zh-CN" altLang="en-US" sz="2000" b="1">
                <a:solidFill>
                  <a:schemeClr val="tx2"/>
                </a:solidFill>
                <a:latin typeface="Times New Roman" panose="02020603050405020304" pitchFamily="18" charset="0"/>
              </a:rPr>
            </a:br>
            <a:endParaRPr lang="zh-CN" altLang="en-US" sz="2000" b="1">
              <a:solidFill>
                <a:schemeClr val="tx2"/>
              </a:solidFill>
              <a:latin typeface="Times New Roman" panose="02020603050405020304" pitchFamily="18" charset="0"/>
            </a:endParaRPr>
          </a:p>
        </p:txBody>
      </p:sp>
      <p:sp>
        <p:nvSpPr>
          <p:cNvPr id="89105" name="Text Box 5">
            <a:extLst>
              <a:ext uri="{FF2B5EF4-FFF2-40B4-BE49-F238E27FC236}">
                <a16:creationId xmlns:a16="http://schemas.microsoft.com/office/drawing/2014/main" id="{482F4BC8-3743-49F7-9242-A406D9947C47}"/>
              </a:ext>
            </a:extLst>
          </p:cNvPr>
          <p:cNvSpPr txBox="1">
            <a:spLocks noChangeArrowheads="1"/>
          </p:cNvSpPr>
          <p:nvPr/>
        </p:nvSpPr>
        <p:spPr bwMode="auto">
          <a:xfrm>
            <a:off x="977900" y="2316164"/>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重新定义求和范围</a:t>
            </a:r>
            <a:r>
              <a:rPr kumimoji="1" lang="zh-CN" altLang="en-US" sz="2400" b="1">
                <a:solidFill>
                  <a:schemeClr val="tx2"/>
                </a:solidFill>
                <a:latin typeface="Times New Roman" panose="02020603050405020304" pitchFamily="18" charset="0"/>
              </a:rPr>
              <a:t> </a:t>
            </a:r>
          </a:p>
        </p:txBody>
      </p:sp>
      <p:grpSp>
        <p:nvGrpSpPr>
          <p:cNvPr id="5" name="Group 14">
            <a:extLst>
              <a:ext uri="{FF2B5EF4-FFF2-40B4-BE49-F238E27FC236}">
                <a16:creationId xmlns:a16="http://schemas.microsoft.com/office/drawing/2014/main" id="{65D63C74-673C-4CA1-A210-F531972B4E3B}"/>
              </a:ext>
            </a:extLst>
          </p:cNvPr>
          <p:cNvGrpSpPr>
            <a:grpSpLocks/>
          </p:cNvGrpSpPr>
          <p:nvPr/>
        </p:nvGrpSpPr>
        <p:grpSpPr bwMode="auto">
          <a:xfrm>
            <a:off x="1054100" y="4141788"/>
            <a:ext cx="7924800" cy="531812"/>
            <a:chOff x="664" y="2708"/>
            <a:chExt cx="4992" cy="335"/>
          </a:xfrm>
        </p:grpSpPr>
        <p:sp>
          <p:nvSpPr>
            <p:cNvPr id="89100" name="Text Box 17">
              <a:extLst>
                <a:ext uri="{FF2B5EF4-FFF2-40B4-BE49-F238E27FC236}">
                  <a16:creationId xmlns:a16="http://schemas.microsoft.com/office/drawing/2014/main" id="{0422F018-FAEA-4A8D-925E-345E71066B33}"/>
                </a:ext>
              </a:extLst>
            </p:cNvPr>
            <p:cNvSpPr txBox="1">
              <a:spLocks noChangeArrowheads="1"/>
            </p:cNvSpPr>
            <p:nvPr/>
          </p:nvSpPr>
          <p:spPr bwMode="auto">
            <a:xfrm>
              <a:off x="664" y="2708"/>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此时不再满足</a:t>
              </a:r>
            </a:p>
          </p:txBody>
        </p:sp>
        <p:sp>
          <p:nvSpPr>
            <p:cNvPr id="89098" name="Text Box 18">
              <a:extLst>
                <a:ext uri="{FF2B5EF4-FFF2-40B4-BE49-F238E27FC236}">
                  <a16:creationId xmlns:a16="http://schemas.microsoft.com/office/drawing/2014/main" id="{00459BB1-D80D-4A9F-B83F-3A7BEBC4C5DF}"/>
                </a:ext>
              </a:extLst>
            </p:cNvPr>
            <p:cNvSpPr txBox="1">
              <a:spLocks noChangeArrowheads="1"/>
            </p:cNvSpPr>
            <p:nvPr/>
          </p:nvSpPr>
          <p:spPr bwMode="auto">
            <a:xfrm>
              <a:off x="3176" y="2755"/>
              <a:ext cx="2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,因而系数矩阵变成如下形式</a:t>
              </a:r>
              <a:endParaRPr kumimoji="1" lang="en-US" altLang="zh-CN" sz="2400" b="1">
                <a:solidFill>
                  <a:schemeClr val="tx2"/>
                </a:solidFill>
                <a:latin typeface="Times New Roman" panose="02020603050405020304" pitchFamily="18" charset="0"/>
              </a:endParaRPr>
            </a:p>
          </p:txBody>
        </p:sp>
      </p:grpSp>
      <p:pic>
        <p:nvPicPr>
          <p:cNvPr id="6" name="图片 5">
            <a:extLst>
              <a:ext uri="{FF2B5EF4-FFF2-40B4-BE49-F238E27FC236}">
                <a16:creationId xmlns:a16="http://schemas.microsoft.com/office/drawing/2014/main" id="{F57CE787-215E-44C4-A56F-7AD5DDF5DA54}"/>
              </a:ext>
            </a:extLst>
          </p:cNvPr>
          <p:cNvPicPr>
            <a:picLocks noChangeAspect="1"/>
          </p:cNvPicPr>
          <p:nvPr/>
        </p:nvPicPr>
        <p:blipFill>
          <a:blip r:embed="rId3"/>
          <a:stretch>
            <a:fillRect/>
          </a:stretch>
        </p:blipFill>
        <p:spPr>
          <a:xfrm>
            <a:off x="1781175" y="2764584"/>
            <a:ext cx="5791702" cy="646232"/>
          </a:xfrm>
          <a:prstGeom prst="rect">
            <a:avLst/>
          </a:prstGeom>
        </p:spPr>
      </p:pic>
      <p:pic>
        <p:nvPicPr>
          <p:cNvPr id="7" name="图片 6">
            <a:extLst>
              <a:ext uri="{FF2B5EF4-FFF2-40B4-BE49-F238E27FC236}">
                <a16:creationId xmlns:a16="http://schemas.microsoft.com/office/drawing/2014/main" id="{7DB0B0F7-C310-4521-861A-CA9930A63EE3}"/>
              </a:ext>
            </a:extLst>
          </p:cNvPr>
          <p:cNvPicPr>
            <a:picLocks noChangeAspect="1"/>
          </p:cNvPicPr>
          <p:nvPr/>
        </p:nvPicPr>
        <p:blipFill>
          <a:blip r:embed="rId4"/>
          <a:stretch>
            <a:fillRect/>
          </a:stretch>
        </p:blipFill>
        <p:spPr>
          <a:xfrm>
            <a:off x="868218" y="3244064"/>
            <a:ext cx="6980525" cy="1012024"/>
          </a:xfrm>
          <a:prstGeom prst="rect">
            <a:avLst/>
          </a:prstGeom>
        </p:spPr>
      </p:pic>
      <p:pic>
        <p:nvPicPr>
          <p:cNvPr id="8" name="图片 7">
            <a:extLst>
              <a:ext uri="{FF2B5EF4-FFF2-40B4-BE49-F238E27FC236}">
                <a16:creationId xmlns:a16="http://schemas.microsoft.com/office/drawing/2014/main" id="{E05218D8-F3DD-4E5A-BE50-178D5EFF995B}"/>
              </a:ext>
            </a:extLst>
          </p:cNvPr>
          <p:cNvPicPr>
            <a:picLocks noChangeAspect="1"/>
          </p:cNvPicPr>
          <p:nvPr/>
        </p:nvPicPr>
        <p:blipFill>
          <a:blip r:embed="rId5"/>
          <a:stretch>
            <a:fillRect/>
          </a:stretch>
        </p:blipFill>
        <p:spPr>
          <a:xfrm>
            <a:off x="3006154" y="4275265"/>
            <a:ext cx="2106168" cy="307848"/>
          </a:xfrm>
          <a:prstGeom prst="rect">
            <a:avLst/>
          </a:prstGeom>
        </p:spPr>
      </p:pic>
      <p:pic>
        <p:nvPicPr>
          <p:cNvPr id="9" name="图片 8">
            <a:extLst>
              <a:ext uri="{FF2B5EF4-FFF2-40B4-BE49-F238E27FC236}">
                <a16:creationId xmlns:a16="http://schemas.microsoft.com/office/drawing/2014/main" id="{A03DAE63-1336-40CE-93B4-DCE0B06AA222}"/>
              </a:ext>
            </a:extLst>
          </p:cNvPr>
          <p:cNvPicPr>
            <a:picLocks noChangeAspect="1"/>
          </p:cNvPicPr>
          <p:nvPr/>
        </p:nvPicPr>
        <p:blipFill>
          <a:blip r:embed="rId6"/>
          <a:stretch>
            <a:fillRect/>
          </a:stretch>
        </p:blipFill>
        <p:spPr>
          <a:xfrm>
            <a:off x="1854708" y="4726788"/>
            <a:ext cx="5155692" cy="18958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DD366B3-FFB8-4F01-8EB7-3DA2C9FB05B3}"/>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16419" name="Text Box 3">
            <a:extLst>
              <a:ext uri="{FF2B5EF4-FFF2-40B4-BE49-F238E27FC236}">
                <a16:creationId xmlns:a16="http://schemas.microsoft.com/office/drawing/2014/main" id="{8A17541C-8DD5-4CF8-815A-75C271D2FA82}"/>
              </a:ext>
            </a:extLst>
          </p:cNvPr>
          <p:cNvSpPr txBox="1">
            <a:spLocks noChangeArrowheads="1"/>
          </p:cNvSpPr>
          <p:nvPr/>
        </p:nvSpPr>
        <p:spPr bwMode="auto">
          <a:xfrm>
            <a:off x="738188" y="1911350"/>
            <a:ext cx="73993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此时的系数矩阵</a:t>
            </a:r>
            <a:r>
              <a:rPr kumimoji="1" lang="zh-CN" altLang="en-US" sz="2400" b="1">
                <a:solidFill>
                  <a:schemeClr val="tx2"/>
                </a:solidFill>
                <a:latin typeface="宋体" panose="02010600030101010101" pitchFamily="2" charset="-122"/>
              </a:rPr>
              <a:t>不再是一个托布里兹矩阵</a:t>
            </a:r>
            <a:r>
              <a:rPr kumimoji="1" lang="zh-CN" altLang="en-US" sz="2400" b="1">
                <a:solidFill>
                  <a:schemeClr val="tx2"/>
                </a:solidFill>
                <a:latin typeface="Times New Roman" panose="02020603050405020304" pitchFamily="18" charset="0"/>
              </a:rPr>
              <a:t> ，它一般用</a:t>
            </a:r>
            <a:r>
              <a:rPr kumimoji="1" lang="zh-CN" altLang="en-US" sz="2400" b="1">
                <a:solidFill>
                  <a:schemeClr val="tx2"/>
                </a:solidFill>
                <a:latin typeface="宋体" panose="02010600030101010101" pitchFamily="2" charset="-122"/>
              </a:rPr>
              <a:t>乔里斯基（</a:t>
            </a:r>
            <a:r>
              <a:rPr kumimoji="1" lang="en-US" altLang="zh-CN" sz="2400" b="1">
                <a:solidFill>
                  <a:schemeClr val="tx2"/>
                </a:solidFill>
                <a:latin typeface="Times New Roman" panose="02020603050405020304" pitchFamily="18" charset="0"/>
              </a:rPr>
              <a:t>Choleskey</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分解法来求解。</a:t>
            </a:r>
            <a:r>
              <a:rPr kumimoji="1" lang="zh-CN" altLang="en-US" sz="2400" b="1">
                <a:solidFill>
                  <a:schemeClr val="tx2"/>
                </a:solidFill>
                <a:latin typeface="Times New Roman" panose="02020603050405020304" pitchFamily="18" charset="0"/>
              </a:rPr>
              <a:t> </a:t>
            </a:r>
          </a:p>
        </p:txBody>
      </p:sp>
      <p:sp>
        <p:nvSpPr>
          <p:cNvPr id="316420" name="Rectangle 4">
            <a:extLst>
              <a:ext uri="{FF2B5EF4-FFF2-40B4-BE49-F238E27FC236}">
                <a16:creationId xmlns:a16="http://schemas.microsoft.com/office/drawing/2014/main" id="{146BC1BC-9735-4F66-A175-5CB7B70D916C}"/>
              </a:ext>
            </a:extLst>
          </p:cNvPr>
          <p:cNvSpPr>
            <a:spLocks noGrp="1" noChangeArrowheads="1"/>
          </p:cNvSpPr>
          <p:nvPr>
            <p:ph type="body" idx="1"/>
          </p:nvPr>
        </p:nvSpPr>
        <p:spPr>
          <a:xfrm>
            <a:off x="642938" y="2867025"/>
            <a:ext cx="7772400" cy="485775"/>
          </a:xfrm>
          <a:noFill/>
        </p:spPr>
        <p:txBody>
          <a:bodyPr/>
          <a:lstStyle/>
          <a:p>
            <a:pPr eaLnBrk="1" hangingPunct="1">
              <a:lnSpc>
                <a:spcPct val="90000"/>
              </a:lnSpc>
            </a:pPr>
            <a:r>
              <a:rPr lang="zh-CN" altLang="en-US" sz="2400" b="1">
                <a:solidFill>
                  <a:schemeClr val="tx2"/>
                </a:solidFill>
                <a:latin typeface="Times New Roman" panose="02020603050405020304" pitchFamily="18" charset="0"/>
              </a:rPr>
              <a:t>自相关法和协方差法的比较</a:t>
            </a:r>
            <a:br>
              <a:rPr lang="zh-CN" altLang="en-US" sz="2400" b="1">
                <a:solidFill>
                  <a:schemeClr val="tx2"/>
                </a:solidFill>
                <a:latin typeface="Times New Roman" panose="02020603050405020304" pitchFamily="18" charset="0"/>
              </a:rPr>
            </a:br>
            <a:endParaRPr lang="zh-CN" altLang="en-US" sz="2400" b="1">
              <a:solidFill>
                <a:schemeClr val="tx2"/>
              </a:solidFill>
              <a:latin typeface="Times New Roman" panose="02020603050405020304" pitchFamily="18" charset="0"/>
            </a:endParaRPr>
          </a:p>
        </p:txBody>
      </p:sp>
      <p:sp>
        <p:nvSpPr>
          <p:cNvPr id="316421" name="Text Box 5">
            <a:extLst>
              <a:ext uri="{FF2B5EF4-FFF2-40B4-BE49-F238E27FC236}">
                <a16:creationId xmlns:a16="http://schemas.microsoft.com/office/drawing/2014/main" id="{3253C89D-EE6A-4067-A84C-10A593DC9317}"/>
              </a:ext>
            </a:extLst>
          </p:cNvPr>
          <p:cNvSpPr txBox="1">
            <a:spLocks noChangeArrowheads="1"/>
          </p:cNvSpPr>
          <p:nvPr/>
        </p:nvSpPr>
        <p:spPr bwMode="auto">
          <a:xfrm>
            <a:off x="668338" y="3311525"/>
            <a:ext cx="79724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自相关法必须对语音信号进行加窗处理，规定了信号的长度范围，假定窗外的语音样本值为零，所以自相关法误差较大，计算结果精度差，但自相关法能够保证系统的稳定性</a:t>
            </a:r>
            <a:r>
              <a:rPr kumimoji="1" lang="zh-CN" altLang="en-US" sz="2400" b="1">
                <a:solidFill>
                  <a:schemeClr val="tx2"/>
                </a:solidFill>
                <a:latin typeface="Times New Roman" panose="02020603050405020304" pitchFamily="18" charset="0"/>
              </a:rPr>
              <a:t> 。</a:t>
            </a:r>
          </a:p>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协方差法因不需要加窗，所给出的参数估值要比自相关法精确的多，但不如自相关法稳定，另外乔里斯基分解法因没有快速算法，也需要较大的计算量</a:t>
            </a:r>
            <a:r>
              <a:rPr kumimoji="1" lang="zh-CN" altLang="en-US" sz="2400" b="1">
                <a:solidFill>
                  <a:schemeClr val="tx2"/>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6420">
                                            <p:txEl>
                                              <p:pRg st="0" end="0"/>
                                            </p:txEl>
                                          </p:spTgt>
                                        </p:tgtEl>
                                        <p:attrNameLst>
                                          <p:attrName>style.visibility</p:attrName>
                                        </p:attrNameLst>
                                      </p:cBhvr>
                                      <p:to>
                                        <p:strVal val="visible"/>
                                      </p:to>
                                    </p:set>
                                    <p:animEffect transition="in" filter="wipe(up)">
                                      <p:cBhvr>
                                        <p:cTn id="12" dur="500"/>
                                        <p:tgtEl>
                                          <p:spTgt spid="3164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6421">
                                            <p:txEl>
                                              <p:pRg st="0" end="0"/>
                                            </p:txEl>
                                          </p:spTgt>
                                        </p:tgtEl>
                                        <p:attrNameLst>
                                          <p:attrName>style.visibility</p:attrName>
                                        </p:attrNameLst>
                                      </p:cBhvr>
                                      <p:to>
                                        <p:strVal val="visible"/>
                                      </p:to>
                                    </p:set>
                                    <p:animEffect transition="in" filter="wipe(up)">
                                      <p:cBhvr>
                                        <p:cTn id="17" dur="500"/>
                                        <p:tgtEl>
                                          <p:spTgt spid="31642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6421">
                                            <p:txEl>
                                              <p:pRg st="1" end="1"/>
                                            </p:txEl>
                                          </p:spTgt>
                                        </p:tgtEl>
                                        <p:attrNameLst>
                                          <p:attrName>style.visibility</p:attrName>
                                        </p:attrNameLst>
                                      </p:cBhvr>
                                      <p:to>
                                        <p:strVal val="visible"/>
                                      </p:to>
                                    </p:set>
                                    <p:animEffect transition="in" filter="wipe(up)">
                                      <p:cBhvr>
                                        <p:cTn id="22" dur="500"/>
                                        <p:tgtEl>
                                          <p:spTgt spid="3164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utoUpdateAnimBg="0"/>
      <p:bldP spid="316420" grpId="0" build="p" autoUpdateAnimBg="0"/>
      <p:bldP spid="31642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CCD2AB0-D0A7-4B9A-A117-B5105F5A631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特征的分析时长</a:t>
            </a:r>
            <a:endParaRPr lang="en-US" altLang="zh-CN">
              <a:solidFill>
                <a:schemeClr val="accent2"/>
              </a:solidFill>
            </a:endParaRPr>
          </a:p>
        </p:txBody>
      </p:sp>
      <p:sp>
        <p:nvSpPr>
          <p:cNvPr id="128003" name="Rectangle 3">
            <a:extLst>
              <a:ext uri="{FF2B5EF4-FFF2-40B4-BE49-F238E27FC236}">
                <a16:creationId xmlns:a16="http://schemas.microsoft.com/office/drawing/2014/main" id="{BAE6253B-0004-44BC-99F4-E3F4BA31A952}"/>
              </a:ext>
            </a:extLst>
          </p:cNvPr>
          <p:cNvSpPr>
            <a:spLocks noGrp="1" noChangeArrowheads="1"/>
          </p:cNvSpPr>
          <p:nvPr>
            <p:ph type="body" idx="1"/>
          </p:nvPr>
        </p:nvSpPr>
        <p:spPr>
          <a:xfrm>
            <a:off x="609600" y="1981200"/>
            <a:ext cx="8229600" cy="2133600"/>
          </a:xfrm>
        </p:spPr>
        <p:txBody>
          <a:bodyPr/>
          <a:lstStyle/>
          <a:p>
            <a:pPr eaLnBrk="1" hangingPunct="1">
              <a:buClr>
                <a:srgbClr val="9900FF"/>
              </a:buClr>
              <a:buFont typeface="Wingdings" panose="05000000000000000000" pitchFamily="2" charset="2"/>
              <a:buChar char="Ø"/>
            </a:pPr>
            <a:r>
              <a:rPr lang="zh-CN" altLang="en-US" sz="2800" b="1">
                <a:solidFill>
                  <a:schemeClr val="tx2"/>
                </a:solidFill>
              </a:rPr>
              <a:t>短时分析</a:t>
            </a:r>
          </a:p>
          <a:p>
            <a:pPr eaLnBrk="1" hangingPunct="1"/>
            <a:r>
              <a:rPr lang="zh-CN" altLang="en-US" sz="2800" b="1">
                <a:solidFill>
                  <a:schemeClr val="tx2"/>
                </a:solidFill>
              </a:rPr>
              <a:t>语音信号是非平稳信号，但是可以认为10~30</a:t>
            </a:r>
            <a:r>
              <a:rPr lang="en-US" altLang="zh-CN" sz="2800" b="1">
                <a:solidFill>
                  <a:schemeClr val="tx2"/>
                </a:solidFill>
              </a:rPr>
              <a:t>ms</a:t>
            </a:r>
            <a:r>
              <a:rPr lang="zh-CN" altLang="en-US" sz="2800" b="1">
                <a:solidFill>
                  <a:schemeClr val="tx2"/>
                </a:solidFill>
              </a:rPr>
              <a:t>的时间范围内，语音信号是平稳信号。</a:t>
            </a:r>
          </a:p>
          <a:p>
            <a:pPr eaLnBrk="1" hangingPunct="1"/>
            <a:r>
              <a:rPr lang="zh-CN" altLang="en-US" sz="2800" b="1">
                <a:solidFill>
                  <a:schemeClr val="tx2"/>
                </a:solidFill>
              </a:rPr>
              <a:t>短时分析的最基本手段是对语音信号加窗。</a:t>
            </a:r>
          </a:p>
        </p:txBody>
      </p:sp>
      <p:sp>
        <p:nvSpPr>
          <p:cNvPr id="9221" name="Rectangle 5">
            <a:extLst>
              <a:ext uri="{FF2B5EF4-FFF2-40B4-BE49-F238E27FC236}">
                <a16:creationId xmlns:a16="http://schemas.microsoft.com/office/drawing/2014/main" id="{3E67D48D-07A5-49AE-8529-84022A8FC499}"/>
              </a:ext>
            </a:extLst>
          </p:cNvPr>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a:extLst>
              <a:ext uri="{FF2B5EF4-FFF2-40B4-BE49-F238E27FC236}">
                <a16:creationId xmlns:a16="http://schemas.microsoft.com/office/drawing/2014/main" id="{6D5496F8-E377-4961-8535-8FF31180BC29}"/>
              </a:ext>
            </a:extLst>
          </p:cNvPr>
          <p:cNvGrpSpPr>
            <a:grpSpLocks/>
          </p:cNvGrpSpPr>
          <p:nvPr/>
        </p:nvGrpSpPr>
        <p:grpSpPr bwMode="auto">
          <a:xfrm>
            <a:off x="1119188" y="4724400"/>
            <a:ext cx="6477000" cy="1419225"/>
            <a:chOff x="849" y="2976"/>
            <a:chExt cx="4080" cy="894"/>
          </a:xfrm>
        </p:grpSpPr>
        <p:sp>
          <p:nvSpPr>
            <p:cNvPr id="9225" name="Rectangle 8">
              <a:extLst>
                <a:ext uri="{FF2B5EF4-FFF2-40B4-BE49-F238E27FC236}">
                  <a16:creationId xmlns:a16="http://schemas.microsoft.com/office/drawing/2014/main" id="{838CD6D7-F32B-433B-ABB6-769B1D534C30}"/>
                </a:ext>
              </a:extLst>
            </p:cNvPr>
            <p:cNvSpPr>
              <a:spLocks noChangeArrowheads="1"/>
            </p:cNvSpPr>
            <p:nvPr/>
          </p:nvSpPr>
          <p:spPr bwMode="auto">
            <a:xfrm>
              <a:off x="849" y="2976"/>
              <a:ext cx="4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常见窗函数:   </a:t>
              </a:r>
              <a:r>
                <a:rPr kumimoji="1" lang="en-US" altLang="zh-CN" sz="2800" b="1">
                  <a:solidFill>
                    <a:schemeClr val="tx2"/>
                  </a:solidFill>
                </a:rPr>
                <a:t>N</a:t>
              </a:r>
              <a:r>
                <a:rPr kumimoji="1" lang="zh-CN" altLang="en-US" sz="2800" b="1">
                  <a:solidFill>
                    <a:schemeClr val="tx2"/>
                  </a:solidFill>
                </a:rPr>
                <a:t>为窗长</a:t>
              </a:r>
            </a:p>
          </p:txBody>
        </p:sp>
        <p:sp>
          <p:nvSpPr>
            <p:cNvPr id="9224" name="Text Box 10">
              <a:extLst>
                <a:ext uri="{FF2B5EF4-FFF2-40B4-BE49-F238E27FC236}">
                  <a16:creationId xmlns:a16="http://schemas.microsoft.com/office/drawing/2014/main" id="{4FB7A0B5-29A6-4B68-B519-3FF9AA1459F9}"/>
                </a:ext>
              </a:extLst>
            </p:cNvPr>
            <p:cNvSpPr txBox="1">
              <a:spLocks noChangeArrowheads="1"/>
            </p:cNvSpPr>
            <p:nvPr/>
          </p:nvSpPr>
          <p:spPr bwMode="auto">
            <a:xfrm>
              <a:off x="963" y="3540"/>
              <a:ext cx="5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方窗</a:t>
              </a:r>
              <a:r>
                <a:rPr kumimoji="1" lang="en-US" altLang="zh-CN" sz="2800" b="1">
                  <a:solidFill>
                    <a:schemeClr val="tx2"/>
                  </a:solidFill>
                </a:rPr>
                <a:t>:</a:t>
              </a:r>
              <a:endParaRPr kumimoji="1" lang="zh-CN" altLang="en-US" sz="2800" b="1">
                <a:solidFill>
                  <a:schemeClr val="tx2"/>
                </a:solidFill>
              </a:endParaRPr>
            </a:p>
          </p:txBody>
        </p:sp>
      </p:grpSp>
      <p:pic>
        <p:nvPicPr>
          <p:cNvPr id="3" name="图片 2">
            <a:extLst>
              <a:ext uri="{FF2B5EF4-FFF2-40B4-BE49-F238E27FC236}">
                <a16:creationId xmlns:a16="http://schemas.microsoft.com/office/drawing/2014/main" id="{DB77E0A8-B3CA-45AF-97F6-E240B045DB48}"/>
              </a:ext>
            </a:extLst>
          </p:cNvPr>
          <p:cNvPicPr>
            <a:picLocks noChangeAspect="1"/>
          </p:cNvPicPr>
          <p:nvPr/>
        </p:nvPicPr>
        <p:blipFill>
          <a:blip r:embed="rId3"/>
          <a:stretch>
            <a:fillRect/>
          </a:stretch>
        </p:blipFill>
        <p:spPr>
          <a:xfrm>
            <a:off x="2915816" y="4030599"/>
            <a:ext cx="2284476" cy="454152"/>
          </a:xfrm>
          <a:prstGeom prst="rect">
            <a:avLst/>
          </a:prstGeom>
        </p:spPr>
      </p:pic>
      <p:graphicFrame>
        <p:nvGraphicFramePr>
          <p:cNvPr id="12" name="Object 9">
            <a:extLst>
              <a:ext uri="{FF2B5EF4-FFF2-40B4-BE49-F238E27FC236}">
                <a16:creationId xmlns:a16="http://schemas.microsoft.com/office/drawing/2014/main" id="{050FBDAC-B7E4-46CC-9405-09915399A881}"/>
              </a:ext>
            </a:extLst>
          </p:cNvPr>
          <p:cNvGraphicFramePr>
            <a:graphicFrameLocks noChangeAspect="1"/>
          </p:cNvGraphicFramePr>
          <p:nvPr>
            <p:extLst>
              <p:ext uri="{D42A27DB-BD31-4B8C-83A1-F6EECF244321}">
                <p14:modId xmlns:p14="http://schemas.microsoft.com/office/powerpoint/2010/main" val="3464450952"/>
              </p:ext>
            </p:extLst>
          </p:nvPr>
        </p:nvGraphicFramePr>
        <p:xfrm>
          <a:off x="2719388" y="5416549"/>
          <a:ext cx="3276600" cy="930275"/>
        </p:xfrm>
        <a:graphic>
          <a:graphicData uri="http://schemas.openxmlformats.org/presentationml/2006/ole">
            <mc:AlternateContent xmlns:mc="http://schemas.openxmlformats.org/markup-compatibility/2006">
              <mc:Choice xmlns:v="urn:schemas-microsoft-com:vml" Requires="v">
                <p:oleObj r:id="rId4" imgW="1612900" imgH="457200" progId="Equation.3">
                  <p:embed/>
                </p:oleObj>
              </mc:Choice>
              <mc:Fallback>
                <p:oleObj r:id="rId4" imgW="1612900" imgH="457200" progId="Equation.3">
                  <p:embed/>
                  <p:pic>
                    <p:nvPicPr>
                      <p:cNvPr id="9226" name="Object 9">
                        <a:extLst>
                          <a:ext uri="{FF2B5EF4-FFF2-40B4-BE49-F238E27FC236}">
                            <a16:creationId xmlns:a16="http://schemas.microsoft.com/office/drawing/2014/main" id="{D5A2E991-B5EA-46DD-838A-4837604E1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9388" y="5416549"/>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up)">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wipe(up)">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wipe(up)">
                                      <p:cBhvr>
                                        <p:cTn id="17" dur="5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AB0B652-2EC8-4273-9F55-DC01349AA2A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22563" name="Rectangle 3">
            <a:extLst>
              <a:ext uri="{FF2B5EF4-FFF2-40B4-BE49-F238E27FC236}">
                <a16:creationId xmlns:a16="http://schemas.microsoft.com/office/drawing/2014/main" id="{DD74E550-039F-469C-89BD-F4843AE79EBA}"/>
              </a:ext>
            </a:extLst>
          </p:cNvPr>
          <p:cNvSpPr>
            <a:spLocks noGrp="1" noChangeArrowheads="1"/>
          </p:cNvSpPr>
          <p:nvPr>
            <p:ph type="body" idx="1"/>
          </p:nvPr>
        </p:nvSpPr>
        <p:spPr>
          <a:xfrm>
            <a:off x="457200" y="1600200"/>
            <a:ext cx="8229600" cy="2312988"/>
          </a:xfrm>
        </p:spPr>
        <p:txBody>
          <a:bodyPr/>
          <a:lstStyle/>
          <a:p>
            <a:pPr marL="0" indent="0" eaLnBrk="1" hangingPunct="1">
              <a:spcAft>
                <a:spcPts val="600"/>
              </a:spcAft>
              <a:buFontTx/>
              <a:buNone/>
              <a:defRPr/>
            </a:pP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倒谱系数（</a:t>
            </a:r>
            <a:r>
              <a:rPr lang="en-US" altLang="zh-CN" sz="2400" b="1" dirty="0">
                <a:solidFill>
                  <a:schemeClr val="tx2"/>
                </a:solidFill>
                <a:latin typeface="Times New Roman" panose="02020603050405020304" pitchFamily="18" charset="0"/>
              </a:rPr>
              <a:t>LPCC）</a:t>
            </a: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 倒谱是通过对信号进行</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变换，取对数，再反</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变换来得到的。</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求单位</a:t>
            </a:r>
            <a:r>
              <a:rPr kumimoji="1" lang="zh-CN" altLang="en-US" sz="2400" b="1" dirty="0">
                <a:solidFill>
                  <a:schemeClr val="tx2"/>
                </a:solidFill>
                <a:latin typeface="Times New Roman" panose="02020603050405020304" pitchFamily="18" charset="0"/>
              </a:rPr>
              <a:t>冲激响应     </a:t>
            </a:r>
            <a:r>
              <a:rPr lang="zh-CN" altLang="en-US" sz="2400" b="1" dirty="0">
                <a:solidFill>
                  <a:schemeClr val="tx2"/>
                </a:solidFill>
                <a:latin typeface="Times New Roman" panose="02020603050405020304" pitchFamily="18" charset="0"/>
              </a:rPr>
              <a:t>的倒谱</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它也反映了信号的谱包络信息。</a:t>
            </a:r>
          </a:p>
        </p:txBody>
      </p:sp>
      <p:grpSp>
        <p:nvGrpSpPr>
          <p:cNvPr id="4" name="Group 11">
            <a:extLst>
              <a:ext uri="{FF2B5EF4-FFF2-40B4-BE49-F238E27FC236}">
                <a16:creationId xmlns:a16="http://schemas.microsoft.com/office/drawing/2014/main" id="{9D081C68-6E0F-43D5-9E24-48A3413ABF9D}"/>
              </a:ext>
            </a:extLst>
          </p:cNvPr>
          <p:cNvGrpSpPr>
            <a:grpSpLocks/>
          </p:cNvGrpSpPr>
          <p:nvPr/>
        </p:nvGrpSpPr>
        <p:grpSpPr bwMode="auto">
          <a:xfrm>
            <a:off x="1495425" y="4862513"/>
            <a:ext cx="4581525" cy="457200"/>
            <a:chOff x="1087" y="3111"/>
            <a:chExt cx="2886" cy="288"/>
          </a:xfrm>
        </p:grpSpPr>
        <p:graphicFrame>
          <p:nvGraphicFramePr>
            <p:cNvPr id="93195" name="Object 14">
              <a:extLst>
                <a:ext uri="{FF2B5EF4-FFF2-40B4-BE49-F238E27FC236}">
                  <a16:creationId xmlns:a16="http://schemas.microsoft.com/office/drawing/2014/main" id="{01B31012-DF14-4E46-8E75-8D2AF7B14933}"/>
                </a:ext>
              </a:extLst>
            </p:cNvPr>
            <p:cNvGraphicFramePr>
              <a:graphicFrameLocks noChangeAspect="1"/>
            </p:cNvGraphicFramePr>
            <p:nvPr/>
          </p:nvGraphicFramePr>
          <p:xfrm>
            <a:off x="1087" y="3127"/>
            <a:ext cx="988" cy="227"/>
          </p:xfrm>
          <a:graphic>
            <a:graphicData uri="http://schemas.openxmlformats.org/presentationml/2006/ole">
              <mc:AlternateContent xmlns:mc="http://schemas.openxmlformats.org/markup-compatibility/2006">
                <mc:Choice xmlns:v="urn:schemas-microsoft-com:vml" Requires="v">
                  <p:oleObj r:id="rId3" imgW="1040948" imgH="241195" progId="Equation.3">
                    <p:embed/>
                  </p:oleObj>
                </mc:Choice>
                <mc:Fallback>
                  <p:oleObj r:id="rId3" imgW="1040948" imgH="24119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 y="3127"/>
                          <a:ext cx="9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6" name="Text Box 15">
              <a:extLst>
                <a:ext uri="{FF2B5EF4-FFF2-40B4-BE49-F238E27FC236}">
                  <a16:creationId xmlns:a16="http://schemas.microsoft.com/office/drawing/2014/main" id="{D206AD62-0E6D-4BF8-A9CF-0DD51C092F2F}"/>
                </a:ext>
              </a:extLst>
            </p:cNvPr>
            <p:cNvSpPr txBox="1">
              <a:spLocks noChangeArrowheads="1"/>
            </p:cNvSpPr>
            <p:nvPr/>
          </p:nvSpPr>
          <p:spPr bwMode="auto">
            <a:xfrm>
              <a:off x="2072" y="3111"/>
              <a:ext cx="1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可以展开成级数形式</a:t>
              </a:r>
              <a:r>
                <a:rPr kumimoji="1" lang="zh-CN" altLang="en-US" sz="2400" b="1">
                  <a:solidFill>
                    <a:schemeClr val="tx2"/>
                  </a:solidFill>
                  <a:latin typeface="Times New Roman" panose="02020603050405020304" pitchFamily="18" charset="0"/>
                </a:rPr>
                <a:t> </a:t>
              </a:r>
            </a:p>
          </p:txBody>
        </p:sp>
      </p:grpSp>
      <p:graphicFrame>
        <p:nvGraphicFramePr>
          <p:cNvPr id="18" name="Object 14">
            <a:extLst>
              <a:ext uri="{FF2B5EF4-FFF2-40B4-BE49-F238E27FC236}">
                <a16:creationId xmlns:a16="http://schemas.microsoft.com/office/drawing/2014/main" id="{2D801551-C985-4D34-83C6-BB6CA24D273C}"/>
              </a:ext>
            </a:extLst>
          </p:cNvPr>
          <p:cNvGraphicFramePr>
            <a:graphicFrameLocks noChangeAspect="1"/>
          </p:cNvGraphicFramePr>
          <p:nvPr/>
        </p:nvGraphicFramePr>
        <p:xfrm>
          <a:off x="3014663" y="3030538"/>
          <a:ext cx="477837" cy="303212"/>
        </p:xfrm>
        <a:graphic>
          <a:graphicData uri="http://schemas.openxmlformats.org/presentationml/2006/ole">
            <mc:AlternateContent xmlns:mc="http://schemas.openxmlformats.org/markup-compatibility/2006">
              <mc:Choice xmlns:v="urn:schemas-microsoft-com:vml" Requires="v">
                <p:oleObj name="Equation" r:id="rId5" imgW="317225" imgH="203024" progId="Equation.DSMT4">
                  <p:embed/>
                </p:oleObj>
              </mc:Choice>
              <mc:Fallback>
                <p:oleObj name="Equation" r:id="rId5" imgW="317225" imgH="203024"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663" y="3030538"/>
                        <a:ext cx="4778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13">
            <a:extLst>
              <a:ext uri="{FF2B5EF4-FFF2-40B4-BE49-F238E27FC236}">
                <a16:creationId xmlns:a16="http://schemas.microsoft.com/office/drawing/2014/main" id="{C0FD8EDE-661F-4EC3-BE28-07DAEC715394}"/>
              </a:ext>
            </a:extLst>
          </p:cNvPr>
          <p:cNvSpPr txBox="1">
            <a:spLocks noChangeArrowheads="1"/>
          </p:cNvSpPr>
          <p:nvPr/>
        </p:nvSpPr>
        <p:spPr bwMode="auto">
          <a:xfrm>
            <a:off x="971550" y="40163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p>
        </p:txBody>
      </p:sp>
      <p:pic>
        <p:nvPicPr>
          <p:cNvPr id="2" name="图片 1">
            <a:extLst>
              <a:ext uri="{FF2B5EF4-FFF2-40B4-BE49-F238E27FC236}">
                <a16:creationId xmlns:a16="http://schemas.microsoft.com/office/drawing/2014/main" id="{FA6C7D4F-BC97-4823-9B0C-42C8FD514BD3}"/>
              </a:ext>
            </a:extLst>
          </p:cNvPr>
          <p:cNvPicPr>
            <a:picLocks noChangeAspect="1"/>
          </p:cNvPicPr>
          <p:nvPr/>
        </p:nvPicPr>
        <p:blipFill>
          <a:blip r:embed="rId7"/>
          <a:stretch>
            <a:fillRect/>
          </a:stretch>
        </p:blipFill>
        <p:spPr>
          <a:xfrm>
            <a:off x="3554412" y="2978685"/>
            <a:ext cx="2822693" cy="3767655"/>
          </a:xfrm>
          <a:prstGeom prst="rect">
            <a:avLst/>
          </a:prstGeom>
        </p:spPr>
      </p:pic>
      <p:pic>
        <p:nvPicPr>
          <p:cNvPr id="3" name="图片 2">
            <a:extLst>
              <a:ext uri="{FF2B5EF4-FFF2-40B4-BE49-F238E27FC236}">
                <a16:creationId xmlns:a16="http://schemas.microsoft.com/office/drawing/2014/main" id="{FDF34F9C-355E-4D3F-AE12-5ED1CB99A6D6}"/>
              </a:ext>
            </a:extLst>
          </p:cNvPr>
          <p:cNvPicPr>
            <a:picLocks noChangeAspect="1"/>
          </p:cNvPicPr>
          <p:nvPr/>
        </p:nvPicPr>
        <p:blipFill>
          <a:blip r:embed="rId8"/>
          <a:stretch>
            <a:fillRect/>
          </a:stretch>
        </p:blipFill>
        <p:spPr>
          <a:xfrm>
            <a:off x="6176154" y="4835229"/>
            <a:ext cx="1743456" cy="64922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wipe(up)">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wipe(up)">
                                      <p:cBhvr>
                                        <p:cTn id="12" dur="500"/>
                                        <p:tgtEl>
                                          <p:spTgt spid="322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wipe(up)">
                                      <p:cBhvr>
                                        <p:cTn id="17" dur="500"/>
                                        <p:tgtEl>
                                          <p:spTgt spid="322563">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22563">
                                            <p:txEl>
                                              <p:pRg st="3" end="3"/>
                                            </p:txEl>
                                          </p:spTgt>
                                        </p:tgtEl>
                                        <p:attrNameLst>
                                          <p:attrName>style.visibility</p:attrName>
                                        </p:attrNameLst>
                                      </p:cBhvr>
                                      <p:to>
                                        <p:strVal val="visible"/>
                                      </p:to>
                                    </p:set>
                                    <p:animEffect transition="in" filter="wipe(up)">
                                      <p:cBhvr>
                                        <p:cTn id="25" dur="500"/>
                                        <p:tgtEl>
                                          <p:spTgt spid="322563">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E68A24E-832F-497D-B0AD-A029DE531486}"/>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24615" name="Text Box 7">
            <a:extLst>
              <a:ext uri="{FF2B5EF4-FFF2-40B4-BE49-F238E27FC236}">
                <a16:creationId xmlns:a16="http://schemas.microsoft.com/office/drawing/2014/main" id="{2CFB4A21-FE1C-4ACD-BA9C-86EA2BACDE13}"/>
              </a:ext>
            </a:extLst>
          </p:cNvPr>
          <p:cNvSpPr txBox="1">
            <a:spLocks noChangeArrowheads="1"/>
          </p:cNvSpPr>
          <p:nvPr/>
        </p:nvSpPr>
        <p:spPr bwMode="auto">
          <a:xfrm>
            <a:off x="779463" y="373221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p>
        </p:txBody>
      </p:sp>
      <p:pic>
        <p:nvPicPr>
          <p:cNvPr id="3" name="图片 2">
            <a:extLst>
              <a:ext uri="{FF2B5EF4-FFF2-40B4-BE49-F238E27FC236}">
                <a16:creationId xmlns:a16="http://schemas.microsoft.com/office/drawing/2014/main" id="{B6CDC2AC-16E9-494B-A897-7FE70B0F2C22}"/>
              </a:ext>
            </a:extLst>
          </p:cNvPr>
          <p:cNvPicPr>
            <a:picLocks noChangeAspect="1"/>
          </p:cNvPicPr>
          <p:nvPr/>
        </p:nvPicPr>
        <p:blipFill>
          <a:blip r:embed="rId3"/>
          <a:stretch>
            <a:fillRect/>
          </a:stretch>
        </p:blipFill>
        <p:spPr>
          <a:xfrm>
            <a:off x="683568" y="1778256"/>
            <a:ext cx="5364945" cy="436511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Effect transition="in" filter="wipe(up)">
                                      <p:cBhvr>
                                        <p:cTn id="7" dur="500"/>
                                        <p:tgtEl>
                                          <p:spTgt spid="324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953415B-24AC-4A67-B47A-1E9E6797A824}"/>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2" name="Group 3">
            <a:extLst>
              <a:ext uri="{FF2B5EF4-FFF2-40B4-BE49-F238E27FC236}">
                <a16:creationId xmlns:a16="http://schemas.microsoft.com/office/drawing/2014/main" id="{56F3CD3B-E558-4272-B5B2-F1C7DC0E7375}"/>
              </a:ext>
            </a:extLst>
          </p:cNvPr>
          <p:cNvGrpSpPr>
            <a:grpSpLocks/>
          </p:cNvGrpSpPr>
          <p:nvPr/>
        </p:nvGrpSpPr>
        <p:grpSpPr bwMode="auto">
          <a:xfrm>
            <a:off x="808038" y="1657350"/>
            <a:ext cx="4094162" cy="457200"/>
            <a:chOff x="509" y="1044"/>
            <a:chExt cx="2579" cy="288"/>
          </a:xfrm>
        </p:grpSpPr>
        <p:sp>
          <p:nvSpPr>
            <p:cNvPr id="97285" name="Text Box 4">
              <a:extLst>
                <a:ext uri="{FF2B5EF4-FFF2-40B4-BE49-F238E27FC236}">
                  <a16:creationId xmlns:a16="http://schemas.microsoft.com/office/drawing/2014/main" id="{95F304B0-4B87-445D-98D2-68AD3E6DF69F}"/>
                </a:ext>
              </a:extLst>
            </p:cNvPr>
            <p:cNvSpPr txBox="1">
              <a:spLocks noChangeArrowheads="1"/>
            </p:cNvSpPr>
            <p:nvPr/>
          </p:nvSpPr>
          <p:spPr bwMode="auto">
            <a:xfrm>
              <a:off x="509" y="1044"/>
              <a:ext cx="2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得到   和  间的递推关系为</a:t>
              </a:r>
              <a:r>
                <a:rPr kumimoji="1" lang="zh-CN" altLang="en-US" sz="2400" b="1">
                  <a:solidFill>
                    <a:schemeClr val="tx2"/>
                  </a:solidFill>
                  <a:latin typeface="Times New Roman" panose="02020603050405020304" pitchFamily="18" charset="0"/>
                </a:rPr>
                <a:t> </a:t>
              </a:r>
            </a:p>
          </p:txBody>
        </p:sp>
        <p:graphicFrame>
          <p:nvGraphicFramePr>
            <p:cNvPr id="97286" name="Object 5">
              <a:extLst>
                <a:ext uri="{FF2B5EF4-FFF2-40B4-BE49-F238E27FC236}">
                  <a16:creationId xmlns:a16="http://schemas.microsoft.com/office/drawing/2014/main" id="{E00B686C-B987-4065-827B-4A88D22847E4}"/>
                </a:ext>
              </a:extLst>
            </p:cNvPr>
            <p:cNvGraphicFramePr>
              <a:graphicFrameLocks noChangeAspect="1"/>
            </p:cNvGraphicFramePr>
            <p:nvPr/>
          </p:nvGraphicFramePr>
          <p:xfrm>
            <a:off x="988" y="1080"/>
            <a:ext cx="299" cy="226"/>
          </p:xfrm>
          <a:graphic>
            <a:graphicData uri="http://schemas.openxmlformats.org/presentationml/2006/ole">
              <mc:AlternateContent xmlns:mc="http://schemas.openxmlformats.org/markup-compatibility/2006">
                <mc:Choice xmlns:v="urn:schemas-microsoft-com:vml" Requires="v">
                  <p:oleObj r:id="rId3" imgW="317225" imgH="241091" progId="Equation.3">
                    <p:embed/>
                  </p:oleObj>
                </mc:Choice>
                <mc:Fallback>
                  <p:oleObj r:id="rId3" imgW="317225" imgH="24109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1080"/>
                          <a:ext cx="29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7" name="Object 6">
              <a:extLst>
                <a:ext uri="{FF2B5EF4-FFF2-40B4-BE49-F238E27FC236}">
                  <a16:creationId xmlns:a16="http://schemas.microsoft.com/office/drawing/2014/main" id="{0C3A5B96-B817-4C24-BC05-1DE8FD479324}"/>
                </a:ext>
              </a:extLst>
            </p:cNvPr>
            <p:cNvGraphicFramePr>
              <a:graphicFrameLocks noChangeAspect="1"/>
            </p:cNvGraphicFramePr>
            <p:nvPr/>
          </p:nvGraphicFramePr>
          <p:xfrm>
            <a:off x="1480" y="1084"/>
            <a:ext cx="143" cy="215"/>
          </p:xfrm>
          <a:graphic>
            <a:graphicData uri="http://schemas.openxmlformats.org/presentationml/2006/ole">
              <mc:AlternateContent xmlns:mc="http://schemas.openxmlformats.org/markup-compatibility/2006">
                <mc:Choice xmlns:v="urn:schemas-microsoft-com:vml" Requires="v">
                  <p:oleObj r:id="rId5" imgW="152334" imgH="228501" progId="Equation.3">
                    <p:embed/>
                  </p:oleObj>
                </mc:Choice>
                <mc:Fallback>
                  <p:oleObj r:id="rId5" imgW="152334"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0" y="1084"/>
                          <a:ext cx="14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3" name="图片 2">
            <a:extLst>
              <a:ext uri="{FF2B5EF4-FFF2-40B4-BE49-F238E27FC236}">
                <a16:creationId xmlns:a16="http://schemas.microsoft.com/office/drawing/2014/main" id="{22D92A67-18AB-49BA-BC76-81AFEBD02B79}"/>
              </a:ext>
            </a:extLst>
          </p:cNvPr>
          <p:cNvPicPr>
            <a:picLocks noChangeAspect="1"/>
          </p:cNvPicPr>
          <p:nvPr/>
        </p:nvPicPr>
        <p:blipFill>
          <a:blip r:embed="rId7"/>
          <a:stretch>
            <a:fillRect/>
          </a:stretch>
        </p:blipFill>
        <p:spPr>
          <a:xfrm>
            <a:off x="2043111" y="2683002"/>
            <a:ext cx="5768437" cy="269021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76DBC4A-F285-4699-9270-4F87CA57B601}"/>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99331" name="Rectangle 3">
            <a:extLst>
              <a:ext uri="{FF2B5EF4-FFF2-40B4-BE49-F238E27FC236}">
                <a16:creationId xmlns:a16="http://schemas.microsoft.com/office/drawing/2014/main" id="{4BD0DB81-D41A-49FB-8488-E21CAD2D92C9}"/>
              </a:ext>
            </a:extLst>
          </p:cNvPr>
          <p:cNvSpPr>
            <a:spLocks noGrp="1" noChangeArrowheads="1"/>
          </p:cNvSpPr>
          <p:nvPr>
            <p:ph type="body" idx="1"/>
          </p:nvPr>
        </p:nvSpPr>
        <p:spPr/>
        <p:txBody>
          <a:bodyPr/>
          <a:lstStyle/>
          <a:p>
            <a:pPr eaLnBrk="1" hangingPunct="1">
              <a:buFontTx/>
              <a:buNone/>
            </a:pPr>
            <a:r>
              <a:rPr lang="zh-CN" altLang="en-US"/>
              <a:t>感知机理的仿真</a:t>
            </a:r>
            <a:endParaRPr lang="en-US" altLang="zh-CN"/>
          </a:p>
        </p:txBody>
      </p:sp>
      <p:sp>
        <p:nvSpPr>
          <p:cNvPr id="99332" name="Rectangle 5">
            <a:extLst>
              <a:ext uri="{FF2B5EF4-FFF2-40B4-BE49-F238E27FC236}">
                <a16:creationId xmlns:a16="http://schemas.microsoft.com/office/drawing/2014/main" id="{46E2CEF0-7AF7-4201-B6DF-BD52A1C23834}"/>
              </a:ext>
            </a:extLst>
          </p:cNvPr>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99333" name="Object 4">
            <a:extLst>
              <a:ext uri="{FF2B5EF4-FFF2-40B4-BE49-F238E27FC236}">
                <a16:creationId xmlns:a16="http://schemas.microsoft.com/office/drawing/2014/main" id="{04816C4A-01A9-4B0B-A1B9-B9DD08F05F4E}"/>
              </a:ext>
            </a:extLst>
          </p:cNvPr>
          <p:cNvGraphicFramePr>
            <a:graphicFrameLocks noChangeAspect="1"/>
          </p:cNvGraphicFramePr>
          <p:nvPr/>
        </p:nvGraphicFramePr>
        <p:xfrm>
          <a:off x="2133600" y="2590800"/>
          <a:ext cx="5267325" cy="3581400"/>
        </p:xfrm>
        <a:graphic>
          <a:graphicData uri="http://schemas.openxmlformats.org/presentationml/2006/ole">
            <mc:AlternateContent xmlns:mc="http://schemas.openxmlformats.org/markup-compatibility/2006">
              <mc:Choice xmlns:v="urn:schemas-microsoft-com:vml" Requires="v">
                <p:oleObj r:id="rId2" imgW="5372100" imgH="3649980" progId="Word.Picture.8">
                  <p:embed/>
                </p:oleObj>
              </mc:Choice>
              <mc:Fallback>
                <p:oleObj r:id="rId2" imgW="5372100" imgH="364998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90800"/>
                        <a:ext cx="52673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A47D57B-8BCC-438A-8D81-87B8F2916D9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solidFill>
                <a:schemeClr val="accent2"/>
              </a:solidFill>
            </a:endParaRPr>
          </a:p>
        </p:txBody>
      </p:sp>
      <p:sp>
        <p:nvSpPr>
          <p:cNvPr id="57347" name="Rectangle 3">
            <a:extLst>
              <a:ext uri="{FF2B5EF4-FFF2-40B4-BE49-F238E27FC236}">
                <a16:creationId xmlns:a16="http://schemas.microsoft.com/office/drawing/2014/main" id="{FED76971-BA46-4935-94FB-BC782B8D519F}"/>
              </a:ext>
            </a:extLst>
          </p:cNvPr>
          <p:cNvSpPr>
            <a:spLocks noGrp="1" noChangeArrowheads="1"/>
          </p:cNvSpPr>
          <p:nvPr>
            <p:ph type="body" idx="1"/>
          </p:nvPr>
        </p:nvSpPr>
        <p:spPr>
          <a:xfrm>
            <a:off x="685800" y="1752600"/>
            <a:ext cx="7772400" cy="1752600"/>
          </a:xfrm>
        </p:spPr>
        <p:txBody>
          <a:bodyPr/>
          <a:lstStyle/>
          <a:p>
            <a:pPr eaLnBrk="1" hangingPunct="1"/>
            <a:r>
              <a:rPr lang="zh-CN" altLang="en-US" sz="2400" b="1">
                <a:solidFill>
                  <a:schemeClr val="tx2"/>
                </a:solidFill>
              </a:rPr>
              <a:t>正常人耳能感知的频率范围为16.4</a:t>
            </a:r>
            <a:r>
              <a:rPr lang="en-US" altLang="zh-CN" sz="2400" b="1">
                <a:solidFill>
                  <a:schemeClr val="tx2"/>
                </a:solidFill>
              </a:rPr>
              <a:t>Hz~16KHz;</a:t>
            </a:r>
            <a:r>
              <a:rPr lang="zh-CN" altLang="en-US" sz="2400" b="1">
                <a:solidFill>
                  <a:schemeClr val="tx2"/>
                </a:solidFill>
              </a:rPr>
              <a:t>强度范围为0</a:t>
            </a:r>
            <a:r>
              <a:rPr lang="en-US" altLang="zh-CN" sz="2400" b="1">
                <a:solidFill>
                  <a:schemeClr val="tx2"/>
                </a:solidFill>
              </a:rPr>
              <a:t>dB~120dB。</a:t>
            </a:r>
          </a:p>
          <a:p>
            <a:pPr eaLnBrk="1" hangingPunct="1"/>
            <a:r>
              <a:rPr lang="zh-CN" altLang="en-US" sz="2400" b="1">
                <a:solidFill>
                  <a:schemeClr val="tx2"/>
                </a:solidFill>
              </a:rPr>
              <a:t>音调是人耳对不同频率声音的一种主观感觉。单位为</a:t>
            </a:r>
            <a:r>
              <a:rPr lang="en-US" altLang="zh-CN" sz="2400" b="1">
                <a:solidFill>
                  <a:schemeClr val="tx2"/>
                </a:solidFill>
              </a:rPr>
              <a:t>Mel，</a:t>
            </a:r>
            <a:r>
              <a:rPr lang="zh-CN" altLang="en-US" sz="2400" b="1">
                <a:solidFill>
                  <a:schemeClr val="tx2"/>
                </a:solidFill>
              </a:rPr>
              <a:t>与频率近似的满足方程：</a:t>
            </a:r>
          </a:p>
        </p:txBody>
      </p:sp>
      <p:sp>
        <p:nvSpPr>
          <p:cNvPr id="57351" name="Rectangle 7">
            <a:extLst>
              <a:ext uri="{FF2B5EF4-FFF2-40B4-BE49-F238E27FC236}">
                <a16:creationId xmlns:a16="http://schemas.microsoft.com/office/drawing/2014/main" id="{7263FF5F-09DA-45B0-A2AD-9B6480A1D55C}"/>
              </a:ext>
            </a:extLst>
          </p:cNvPr>
          <p:cNvSpPr>
            <a:spLocks noChangeArrowheads="1"/>
          </p:cNvSpPr>
          <p:nvPr/>
        </p:nvSpPr>
        <p:spPr bwMode="auto">
          <a:xfrm>
            <a:off x="685800" y="40386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2"/>
              </a:buBlip>
            </a:pPr>
            <a:r>
              <a:rPr kumimoji="1" lang="zh-CN" altLang="en-US" sz="2400" b="1">
                <a:solidFill>
                  <a:schemeClr val="tx2"/>
                </a:solidFill>
              </a:rPr>
              <a:t>响度用来描述人耳对不同频率的纯音的辨别灵敏度。单位为</a:t>
            </a:r>
            <a:r>
              <a:rPr kumimoji="1" lang="en-US" altLang="zh-CN" sz="2400" b="1">
                <a:solidFill>
                  <a:schemeClr val="tx2"/>
                </a:solidFill>
              </a:rPr>
              <a:t>Phon。1Phon</a:t>
            </a:r>
            <a:r>
              <a:rPr kumimoji="1" lang="zh-CN" altLang="en-US" sz="2400" b="1">
                <a:solidFill>
                  <a:schemeClr val="tx2"/>
                </a:solidFill>
              </a:rPr>
              <a:t>等于1</a:t>
            </a:r>
            <a:r>
              <a:rPr kumimoji="1" lang="en-US" altLang="zh-CN" sz="2400" b="1">
                <a:solidFill>
                  <a:schemeClr val="tx2"/>
                </a:solidFill>
              </a:rPr>
              <a:t>kHz</a:t>
            </a:r>
            <a:r>
              <a:rPr kumimoji="1" lang="zh-CN" altLang="en-US" sz="2400" b="1">
                <a:solidFill>
                  <a:schemeClr val="tx2"/>
                </a:solidFill>
              </a:rPr>
              <a:t>纯音的1</a:t>
            </a:r>
            <a:r>
              <a:rPr kumimoji="1" lang="en-US" altLang="zh-CN" sz="2400" b="1">
                <a:solidFill>
                  <a:schemeClr val="tx2"/>
                </a:solidFill>
              </a:rPr>
              <a:t>db</a:t>
            </a:r>
            <a:r>
              <a:rPr kumimoji="1" lang="zh-CN" altLang="en-US" sz="2400" b="1">
                <a:solidFill>
                  <a:schemeClr val="tx2"/>
                </a:solidFill>
              </a:rPr>
              <a:t>声强级。为了确定一个音的响度，需要调节1</a:t>
            </a:r>
            <a:r>
              <a:rPr kumimoji="1" lang="en-US" altLang="zh-CN" sz="2400" b="1">
                <a:solidFill>
                  <a:schemeClr val="tx2"/>
                </a:solidFill>
              </a:rPr>
              <a:t>kHz</a:t>
            </a:r>
            <a:r>
              <a:rPr kumimoji="1" lang="zh-CN" altLang="en-US" sz="2400" b="1">
                <a:solidFill>
                  <a:schemeClr val="tx2"/>
                </a:solidFill>
              </a:rPr>
              <a:t>纯音的声强，使其与目标音一样响，此时的声强就是待求响度。</a:t>
            </a:r>
          </a:p>
        </p:txBody>
      </p:sp>
      <p:pic>
        <p:nvPicPr>
          <p:cNvPr id="2" name="图片 1">
            <a:extLst>
              <a:ext uri="{FF2B5EF4-FFF2-40B4-BE49-F238E27FC236}">
                <a16:creationId xmlns:a16="http://schemas.microsoft.com/office/drawing/2014/main" id="{EF840D22-AA95-4F0E-B662-74150F2F299A}"/>
              </a:ext>
            </a:extLst>
          </p:cNvPr>
          <p:cNvPicPr>
            <a:picLocks noChangeAspect="1"/>
          </p:cNvPicPr>
          <p:nvPr/>
        </p:nvPicPr>
        <p:blipFill>
          <a:blip r:embed="rId3"/>
          <a:stretch>
            <a:fillRect/>
          </a:stretch>
        </p:blipFill>
        <p:spPr>
          <a:xfrm>
            <a:off x="2267744" y="3472873"/>
            <a:ext cx="4340352" cy="4495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up)">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up)">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7351">
                                            <p:txEl>
                                              <p:pRg st="0" end="0"/>
                                            </p:txEl>
                                          </p:spTgt>
                                        </p:tgtEl>
                                        <p:attrNameLst>
                                          <p:attrName>style.visibility</p:attrName>
                                        </p:attrNameLst>
                                      </p:cBhvr>
                                      <p:to>
                                        <p:strVal val="visible"/>
                                      </p:to>
                                    </p:set>
                                    <p:animEffect transition="in" filter="wipe(up)">
                                      <p:cBhvr>
                                        <p:cTn id="17" dur="500"/>
                                        <p:tgtEl>
                                          <p:spTgt spid="573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5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95F1B6F-10D5-4BC3-BE57-8D82E5C1A496}"/>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101379" name="Rectangle 3">
            <a:extLst>
              <a:ext uri="{FF2B5EF4-FFF2-40B4-BE49-F238E27FC236}">
                <a16:creationId xmlns:a16="http://schemas.microsoft.com/office/drawing/2014/main" id="{8380A660-4372-4883-8E83-C1FAFB279A4B}"/>
              </a:ext>
            </a:extLst>
          </p:cNvPr>
          <p:cNvSpPr>
            <a:spLocks noGrp="1" noChangeArrowheads="1"/>
          </p:cNvSpPr>
          <p:nvPr>
            <p:ph type="body" idx="1"/>
          </p:nvPr>
        </p:nvSpPr>
        <p:spPr>
          <a:xfrm>
            <a:off x="685800" y="1981200"/>
            <a:ext cx="7772400" cy="4648200"/>
          </a:xfrm>
        </p:spPr>
        <p:txBody>
          <a:bodyPr/>
          <a:lstStyle/>
          <a:p>
            <a:pPr eaLnBrk="1" hangingPunct="1">
              <a:lnSpc>
                <a:spcPct val="90000"/>
              </a:lnSpc>
            </a:pPr>
            <a:r>
              <a:rPr lang="zh-CN" altLang="en-US" b="1">
                <a:solidFill>
                  <a:schemeClr val="tx2"/>
                </a:solidFill>
              </a:rPr>
              <a:t>等响度曲线</a:t>
            </a: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pPr>
            <a:r>
              <a:rPr lang="zh-CN" altLang="en-US" b="1">
                <a:solidFill>
                  <a:srgbClr val="FF0000"/>
                </a:solidFill>
              </a:rPr>
              <a:t>掩蔽效应</a:t>
            </a:r>
          </a:p>
          <a:p>
            <a:pPr eaLnBrk="1" hangingPunct="1">
              <a:lnSpc>
                <a:spcPct val="90000"/>
              </a:lnSpc>
            </a:pPr>
            <a:endParaRPr lang="zh-CN" altLang="en-US" b="1">
              <a:solidFill>
                <a:schemeClr val="tx2"/>
              </a:solidFill>
            </a:endParaRPr>
          </a:p>
        </p:txBody>
      </p:sp>
      <p:sp>
        <p:nvSpPr>
          <p:cNvPr id="101380" name="Rectangle 5">
            <a:extLst>
              <a:ext uri="{FF2B5EF4-FFF2-40B4-BE49-F238E27FC236}">
                <a16:creationId xmlns:a16="http://schemas.microsoft.com/office/drawing/2014/main" id="{0DE10304-353B-44B9-B60D-C7F8B722BB06}"/>
              </a:ext>
            </a:extLst>
          </p:cNvPr>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01381" name="Picture 6">
            <a:extLst>
              <a:ext uri="{FF2B5EF4-FFF2-40B4-BE49-F238E27FC236}">
                <a16:creationId xmlns:a16="http://schemas.microsoft.com/office/drawing/2014/main" id="{D72CBDA2-4BC4-4BDA-9DB9-05764B48F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0"/>
            <a:ext cx="54864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11922BD-DEDD-46AF-A023-8A1ECA11336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102403" name="Text Box 3">
            <a:extLst>
              <a:ext uri="{FF2B5EF4-FFF2-40B4-BE49-F238E27FC236}">
                <a16:creationId xmlns:a16="http://schemas.microsoft.com/office/drawing/2014/main" id="{8AE2871A-494B-439E-B6B8-801B503F082F}"/>
              </a:ext>
            </a:extLst>
          </p:cNvPr>
          <p:cNvSpPr txBox="1">
            <a:spLocks noChangeArrowheads="1"/>
          </p:cNvSpPr>
          <p:nvPr/>
        </p:nvSpPr>
        <p:spPr bwMode="auto">
          <a:xfrm>
            <a:off x="752475" y="16938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Times New Roman" panose="02020603050405020304" pitchFamily="18" charset="0"/>
            </a:endParaRPr>
          </a:p>
        </p:txBody>
      </p:sp>
      <p:sp>
        <p:nvSpPr>
          <p:cNvPr id="328708" name="Rectangle 4">
            <a:extLst>
              <a:ext uri="{FF2B5EF4-FFF2-40B4-BE49-F238E27FC236}">
                <a16:creationId xmlns:a16="http://schemas.microsoft.com/office/drawing/2014/main" id="{21EE6A1A-2CEB-4BCB-ABCA-2D369B3CF798}"/>
              </a:ext>
            </a:extLst>
          </p:cNvPr>
          <p:cNvSpPr>
            <a:spLocks noGrp="1" noChangeArrowheads="1"/>
          </p:cNvSpPr>
          <p:nvPr>
            <p:ph type="body" idx="1"/>
          </p:nvPr>
        </p:nvSpPr>
        <p:spPr>
          <a:xfrm>
            <a:off x="457200" y="1600200"/>
            <a:ext cx="8229600" cy="3413125"/>
          </a:xfrm>
          <a:noFill/>
        </p:spPr>
        <p:txBody>
          <a:bodyPr/>
          <a:lstStyle/>
          <a:p>
            <a:pPr eaLnBrk="1" hangingPunct="1">
              <a:lnSpc>
                <a:spcPct val="90000"/>
              </a:lnSpc>
            </a:pPr>
            <a:r>
              <a:rPr lang="en-US" altLang="zh-CN" sz="2400" b="1">
                <a:solidFill>
                  <a:schemeClr val="tx2"/>
                </a:solidFill>
                <a:latin typeface="Times New Roman" panose="02020603050405020304" pitchFamily="18" charset="0"/>
              </a:rPr>
              <a:t>Mel</a:t>
            </a:r>
            <a:r>
              <a:rPr lang="zh-CN" altLang="en-US" sz="2400" b="1">
                <a:solidFill>
                  <a:schemeClr val="tx2"/>
                </a:solidFill>
                <a:latin typeface="宋体" panose="02010600030101010101" pitchFamily="2" charset="-122"/>
              </a:rPr>
              <a:t>频率倒谱系数</a:t>
            </a:r>
            <a:r>
              <a:rPr lang="zh-CN" altLang="en-US" sz="2400" b="1">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rPr>
              <a:t>MFCC）</a:t>
            </a:r>
          </a:p>
          <a:p>
            <a:pPr eaLnBrk="1" hangingPunct="1">
              <a:lnSpc>
                <a:spcPct val="110000"/>
              </a:lnSpc>
              <a:buFontTx/>
              <a:buNone/>
            </a:pPr>
            <a:r>
              <a:rPr lang="zh-CN" altLang="en-US" sz="2400" b="1">
                <a:solidFill>
                  <a:schemeClr val="tx2"/>
                </a:solidFill>
                <a:latin typeface="宋体" panose="02010600030101010101" pitchFamily="2" charset="-122"/>
              </a:rPr>
              <a:t>  人的耳蜗实质上的作用相当于一个滤波器组，耳蜗的滤波作用是在对数频率尺度上进行的，在</a:t>
            </a:r>
            <a:r>
              <a:rPr lang="zh-CN" altLang="en-US" sz="2400" b="1">
                <a:solidFill>
                  <a:schemeClr val="tx2"/>
                </a:solidFill>
                <a:latin typeface="Times New Roman" panose="02020603050405020304" pitchFamily="18" charset="0"/>
              </a:rPr>
              <a:t>1000</a:t>
            </a:r>
            <a:r>
              <a:rPr lang="en-US" altLang="zh-CN" sz="2400" b="1">
                <a:solidFill>
                  <a:schemeClr val="tx2"/>
                </a:solidFill>
                <a:latin typeface="Times New Roman" panose="02020603050405020304" pitchFamily="18" charset="0"/>
              </a:rPr>
              <a:t>Hz</a:t>
            </a:r>
            <a:r>
              <a:rPr lang="zh-CN" altLang="en-US" sz="2400" b="1">
                <a:solidFill>
                  <a:schemeClr val="tx2"/>
                </a:solidFill>
                <a:latin typeface="宋体" panose="02010600030101010101" pitchFamily="2" charset="-122"/>
              </a:rPr>
              <a:t>以下为线性尺度，而</a:t>
            </a:r>
            <a:r>
              <a:rPr lang="zh-CN" altLang="en-US" sz="2400" b="1">
                <a:solidFill>
                  <a:schemeClr val="tx2"/>
                </a:solidFill>
                <a:latin typeface="Times New Roman" panose="02020603050405020304" pitchFamily="18" charset="0"/>
              </a:rPr>
              <a:t>1000</a:t>
            </a:r>
            <a:r>
              <a:rPr lang="en-US" altLang="zh-CN" sz="2400" b="1">
                <a:solidFill>
                  <a:schemeClr val="tx2"/>
                </a:solidFill>
                <a:latin typeface="Times New Roman" panose="02020603050405020304" pitchFamily="18" charset="0"/>
              </a:rPr>
              <a:t>Hz</a:t>
            </a:r>
            <a:r>
              <a:rPr lang="zh-CN" altLang="en-US" sz="2400" b="1">
                <a:solidFill>
                  <a:schemeClr val="tx2"/>
                </a:solidFill>
                <a:latin typeface="宋体" panose="02010600030101010101" pitchFamily="2" charset="-122"/>
              </a:rPr>
              <a:t>以上为对数尺度，这就使得人耳对低频信号比对高频信号更敏感。</a:t>
            </a:r>
          </a:p>
          <a:p>
            <a:pPr eaLnBrk="1" hangingPunct="1">
              <a:lnSpc>
                <a:spcPct val="110000"/>
              </a:lnSpc>
              <a:spcBef>
                <a:spcPct val="40000"/>
              </a:spcBef>
              <a:buFontTx/>
              <a:buNone/>
            </a:pPr>
            <a:r>
              <a:rPr lang="zh-CN" altLang="en-US" sz="2400" b="1">
                <a:solidFill>
                  <a:schemeClr val="tx2"/>
                </a:solidFill>
                <a:latin typeface="宋体" panose="02010600030101010101" pitchFamily="2" charset="-122"/>
              </a:rPr>
              <a:t>   根据这一原则，研究者根据心理学实验得到了类似于耳蜗作用的一组滤波器组，这就是</a:t>
            </a:r>
            <a:r>
              <a:rPr lang="en-US" altLang="zh-CN" sz="2400" b="1">
                <a:solidFill>
                  <a:schemeClr val="tx2"/>
                </a:solidFill>
                <a:latin typeface="Times New Roman" panose="02020603050405020304" pitchFamily="18" charset="0"/>
              </a:rPr>
              <a:t>Mel</a:t>
            </a:r>
            <a:r>
              <a:rPr lang="zh-CN" altLang="en-US" sz="2400" b="1">
                <a:solidFill>
                  <a:schemeClr val="tx2"/>
                </a:solidFill>
                <a:latin typeface="宋体" panose="02010600030101010101" pitchFamily="2" charset="-122"/>
              </a:rPr>
              <a:t>频率滤波器组。</a:t>
            </a:r>
            <a:r>
              <a:rPr lang="zh-CN" altLang="en-US" sz="2400" b="1">
                <a:solidFill>
                  <a:schemeClr val="tx2"/>
                </a:solidFill>
                <a:latin typeface="Times New Roman" panose="02020603050405020304" pitchFamily="18" charset="0"/>
              </a:rPr>
              <a:t> </a:t>
            </a:r>
          </a:p>
        </p:txBody>
      </p:sp>
      <p:sp>
        <p:nvSpPr>
          <p:cNvPr id="328709" name="Text Box 5">
            <a:extLst>
              <a:ext uri="{FF2B5EF4-FFF2-40B4-BE49-F238E27FC236}">
                <a16:creationId xmlns:a16="http://schemas.microsoft.com/office/drawing/2014/main" id="{234DF5F4-5BA6-4289-A003-F6C0063627B6}"/>
              </a:ext>
            </a:extLst>
          </p:cNvPr>
          <p:cNvSpPr txBox="1">
            <a:spLocks noChangeArrowheads="1"/>
          </p:cNvSpPr>
          <p:nvPr/>
        </p:nvSpPr>
        <p:spPr bwMode="auto">
          <a:xfrm>
            <a:off x="827088" y="5127625"/>
            <a:ext cx="7632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（1）将时域信号</a:t>
            </a:r>
            <a:r>
              <a:rPr kumimoji="1" lang="en-US" altLang="zh-CN" sz="2400" b="1" i="1">
                <a:solidFill>
                  <a:schemeClr val="tx2"/>
                </a:solidFill>
                <a:latin typeface="Times New Roman" panose="02020603050405020304" pitchFamily="18" charset="0"/>
              </a:rPr>
              <a:t>x</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后补若干以形成长为</a:t>
            </a:r>
            <a:r>
              <a:rPr kumimoji="1" lang="en-US" altLang="zh-CN" sz="2400" b="1">
                <a:solidFill>
                  <a:schemeClr val="tx2"/>
                </a:solidFill>
                <a:latin typeface="Times New Roman" panose="02020603050405020304" pitchFamily="18" charset="0"/>
              </a:rPr>
              <a:t>N（</a:t>
            </a:r>
            <a:r>
              <a:rPr kumimoji="1" lang="zh-CN" altLang="en-US" sz="2400" b="1">
                <a:solidFill>
                  <a:schemeClr val="tx2"/>
                </a:solidFill>
                <a:latin typeface="Times New Roman" panose="02020603050405020304" pitchFamily="18" charset="0"/>
              </a:rPr>
              <a:t>一般取</a:t>
            </a:r>
            <a:r>
              <a:rPr kumimoji="1" lang="en-US" altLang="zh-CN" sz="2400" b="1">
                <a:solidFill>
                  <a:schemeClr val="tx2"/>
                </a:solidFill>
                <a:latin typeface="Times New Roman" panose="02020603050405020304" pitchFamily="18" charset="0"/>
              </a:rPr>
              <a:t>N=512）</a:t>
            </a:r>
            <a:r>
              <a:rPr kumimoji="1" lang="zh-CN" altLang="en-US" sz="2400" b="1">
                <a:solidFill>
                  <a:schemeClr val="tx2"/>
                </a:solidFill>
                <a:latin typeface="Times New Roman" panose="02020603050405020304" pitchFamily="18" charset="0"/>
              </a:rPr>
              <a:t>的序列，然后经过</a:t>
            </a:r>
            <a:r>
              <a:rPr kumimoji="1" lang="en-US" altLang="zh-CN" sz="2400" b="1">
                <a:solidFill>
                  <a:schemeClr val="tx2"/>
                </a:solidFill>
                <a:latin typeface="Times New Roman" panose="02020603050405020304" pitchFamily="18" charset="0"/>
              </a:rPr>
              <a:t>FFT</a:t>
            </a:r>
            <a:r>
              <a:rPr kumimoji="1" lang="zh-CN" altLang="en-US" sz="2400" b="1">
                <a:solidFill>
                  <a:schemeClr val="tx2"/>
                </a:solidFill>
                <a:latin typeface="Times New Roman" panose="02020603050405020304" pitchFamily="18" charset="0"/>
              </a:rPr>
              <a:t>变换的线性频谱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8708">
                                            <p:txEl>
                                              <p:pRg st="0" end="0"/>
                                            </p:txEl>
                                          </p:spTgt>
                                        </p:tgtEl>
                                        <p:attrNameLst>
                                          <p:attrName>style.visibility</p:attrName>
                                        </p:attrNameLst>
                                      </p:cBhvr>
                                      <p:to>
                                        <p:strVal val="visible"/>
                                      </p:to>
                                    </p:set>
                                    <p:animEffect transition="in" filter="wipe(up)">
                                      <p:cBhvr>
                                        <p:cTn id="7" dur="500"/>
                                        <p:tgtEl>
                                          <p:spTgt spid="3287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8708">
                                            <p:txEl>
                                              <p:pRg st="1" end="1"/>
                                            </p:txEl>
                                          </p:spTgt>
                                        </p:tgtEl>
                                        <p:attrNameLst>
                                          <p:attrName>style.visibility</p:attrName>
                                        </p:attrNameLst>
                                      </p:cBhvr>
                                      <p:to>
                                        <p:strVal val="visible"/>
                                      </p:to>
                                    </p:set>
                                    <p:animEffect transition="in" filter="wipe(up)">
                                      <p:cBhvr>
                                        <p:cTn id="12" dur="500"/>
                                        <p:tgtEl>
                                          <p:spTgt spid="3287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8708">
                                            <p:txEl>
                                              <p:pRg st="2" end="2"/>
                                            </p:txEl>
                                          </p:spTgt>
                                        </p:tgtEl>
                                        <p:attrNameLst>
                                          <p:attrName>style.visibility</p:attrName>
                                        </p:attrNameLst>
                                      </p:cBhvr>
                                      <p:to>
                                        <p:strVal val="visible"/>
                                      </p:to>
                                    </p:set>
                                    <p:animEffect transition="in" filter="wipe(up)">
                                      <p:cBhvr>
                                        <p:cTn id="17" dur="500"/>
                                        <p:tgtEl>
                                          <p:spTgt spid="328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8709">
                                            <p:txEl>
                                              <p:pRg st="0" end="0"/>
                                            </p:txEl>
                                          </p:spTgt>
                                        </p:tgtEl>
                                        <p:attrNameLst>
                                          <p:attrName>style.visibility</p:attrName>
                                        </p:attrNameLst>
                                      </p:cBhvr>
                                      <p:to>
                                        <p:strVal val="visible"/>
                                      </p:to>
                                    </p:set>
                                    <p:animEffect transition="in" filter="wipe(up)">
                                      <p:cBhvr>
                                        <p:cTn id="22" dur="500"/>
                                        <p:tgtEl>
                                          <p:spTgt spid="3287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build="p" autoUpdateAnimBg="0"/>
      <p:bldP spid="32870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6601580-F265-446D-81BB-98CE4985D99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30755" name="Text Box 3">
            <a:extLst>
              <a:ext uri="{FF2B5EF4-FFF2-40B4-BE49-F238E27FC236}">
                <a16:creationId xmlns:a16="http://schemas.microsoft.com/office/drawing/2014/main" id="{8BE2F173-4382-4542-BF07-23864FCED87B}"/>
              </a:ext>
            </a:extLst>
          </p:cNvPr>
          <p:cNvSpPr txBox="1">
            <a:spLocks noChangeArrowheads="1"/>
          </p:cNvSpPr>
          <p:nvPr/>
        </p:nvSpPr>
        <p:spPr bwMode="auto">
          <a:xfrm>
            <a:off x="1062038" y="2165350"/>
            <a:ext cx="6802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（2）将线性频谱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通过</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频率滤波器组得到</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频谱。</a:t>
            </a:r>
            <a:endParaRPr kumimoji="1" lang="en-US" altLang="zh-CN" sz="2400" b="1">
              <a:solidFill>
                <a:schemeClr val="tx2"/>
              </a:solidFill>
              <a:latin typeface="Times New Roman" panose="02020603050405020304" pitchFamily="18" charset="0"/>
            </a:endParaRPr>
          </a:p>
        </p:txBody>
      </p:sp>
      <p:sp>
        <p:nvSpPr>
          <p:cNvPr id="330788" name="Text Box 36">
            <a:extLst>
              <a:ext uri="{FF2B5EF4-FFF2-40B4-BE49-F238E27FC236}">
                <a16:creationId xmlns:a16="http://schemas.microsoft.com/office/drawing/2014/main" id="{631C97EB-E6AF-433B-AEC1-87F9A06C792B}"/>
              </a:ext>
            </a:extLst>
          </p:cNvPr>
          <p:cNvSpPr txBox="1">
            <a:spLocks noChangeArrowheads="1"/>
          </p:cNvSpPr>
          <p:nvPr/>
        </p:nvSpPr>
        <p:spPr bwMode="auto">
          <a:xfrm>
            <a:off x="1404938" y="5437188"/>
            <a:ext cx="582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dirty="0">
                <a:solidFill>
                  <a:schemeClr val="tx2"/>
                </a:solidFill>
                <a:latin typeface="Times New Roman" panose="02020603050405020304" pitchFamily="18" charset="0"/>
              </a:rPr>
              <a:t>(3) 对每个滤波器的输出信号取对数能量。</a:t>
            </a:r>
            <a:endParaRPr kumimoji="1" lang="en-US" altLang="zh-CN" sz="2400" b="1" dirty="0">
              <a:solidFill>
                <a:schemeClr val="tx2"/>
              </a:solidFill>
              <a:latin typeface="Times New Roman" panose="02020603050405020304" pitchFamily="18" charset="0"/>
            </a:endParaRPr>
          </a:p>
        </p:txBody>
      </p:sp>
      <p:sp>
        <p:nvSpPr>
          <p:cNvPr id="330789" name="Text Box 37">
            <a:extLst>
              <a:ext uri="{FF2B5EF4-FFF2-40B4-BE49-F238E27FC236}">
                <a16:creationId xmlns:a16="http://schemas.microsoft.com/office/drawing/2014/main" id="{AF43DF4D-8752-4F57-AAA2-A9F97C04E9B4}"/>
              </a:ext>
            </a:extLst>
          </p:cNvPr>
          <p:cNvSpPr txBox="1">
            <a:spLocks noChangeArrowheads="1"/>
          </p:cNvSpPr>
          <p:nvPr/>
        </p:nvSpPr>
        <p:spPr bwMode="auto">
          <a:xfrm>
            <a:off x="1239838" y="5957888"/>
            <a:ext cx="527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（4）对这组对数能量值做</a:t>
            </a:r>
            <a:r>
              <a:rPr kumimoji="1" lang="en-US" altLang="zh-CN" sz="2400" b="1">
                <a:solidFill>
                  <a:schemeClr val="tx2"/>
                </a:solidFill>
                <a:latin typeface="Times New Roman" panose="02020603050405020304" pitchFamily="18" charset="0"/>
              </a:rPr>
              <a:t>DCT</a:t>
            </a:r>
            <a:r>
              <a:rPr kumimoji="1" lang="zh-CN" altLang="en-US" sz="2400" b="1">
                <a:solidFill>
                  <a:schemeClr val="tx2"/>
                </a:solidFill>
                <a:latin typeface="Times New Roman" panose="02020603050405020304" pitchFamily="18" charset="0"/>
              </a:rPr>
              <a:t>变换。</a:t>
            </a:r>
          </a:p>
        </p:txBody>
      </p:sp>
      <p:pic>
        <p:nvPicPr>
          <p:cNvPr id="3" name="图片 2">
            <a:extLst>
              <a:ext uri="{FF2B5EF4-FFF2-40B4-BE49-F238E27FC236}">
                <a16:creationId xmlns:a16="http://schemas.microsoft.com/office/drawing/2014/main" id="{EB976AC2-CFFD-4C2F-924B-1C4FA9E32FB1}"/>
              </a:ext>
            </a:extLst>
          </p:cNvPr>
          <p:cNvPicPr>
            <a:picLocks noChangeAspect="1"/>
          </p:cNvPicPr>
          <p:nvPr/>
        </p:nvPicPr>
        <p:blipFill>
          <a:blip r:embed="rId3"/>
          <a:stretch>
            <a:fillRect/>
          </a:stretch>
        </p:blipFill>
        <p:spPr>
          <a:xfrm>
            <a:off x="1091452" y="3069937"/>
            <a:ext cx="6316003" cy="210330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wipe(up)">
                                      <p:cBhvr>
                                        <p:cTn id="7" dur="500"/>
                                        <p:tgtEl>
                                          <p:spTgt spid="330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0788"/>
                                        </p:tgtEl>
                                        <p:attrNameLst>
                                          <p:attrName>style.visibility</p:attrName>
                                        </p:attrNameLst>
                                      </p:cBhvr>
                                      <p:to>
                                        <p:strVal val="visible"/>
                                      </p:to>
                                    </p:set>
                                    <p:animEffect transition="in" filter="wipe(up)">
                                      <p:cBhvr>
                                        <p:cTn id="12" dur="500"/>
                                        <p:tgtEl>
                                          <p:spTgt spid="3307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0789"/>
                                        </p:tgtEl>
                                        <p:attrNameLst>
                                          <p:attrName>style.visibility</p:attrName>
                                        </p:attrNameLst>
                                      </p:cBhvr>
                                      <p:to>
                                        <p:strVal val="visible"/>
                                      </p:to>
                                    </p:set>
                                    <p:animEffect transition="in" filter="wipe(up)">
                                      <p:cBhvr>
                                        <p:cTn id="17" dur="500"/>
                                        <p:tgtEl>
                                          <p:spTgt spid="3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autoUpdateAnimBg="0"/>
      <p:bldP spid="330788" grpId="0" autoUpdateAnimBg="0"/>
      <p:bldP spid="33078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FDB6832-2761-4267-B17A-5415C8299FC7}"/>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pic>
        <p:nvPicPr>
          <p:cNvPr id="106499" name="图片 2">
            <a:extLst>
              <a:ext uri="{FF2B5EF4-FFF2-40B4-BE49-F238E27FC236}">
                <a16:creationId xmlns:a16="http://schemas.microsoft.com/office/drawing/2014/main" id="{9B90EE82-B64F-4BFD-9570-7F184DE15F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133600"/>
            <a:ext cx="8193088"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3E734DB-1967-475E-AD19-EF8C3BA7221B}"/>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11267" name="Rectangle 3">
            <a:extLst>
              <a:ext uri="{FF2B5EF4-FFF2-40B4-BE49-F238E27FC236}">
                <a16:creationId xmlns:a16="http://schemas.microsoft.com/office/drawing/2014/main" id="{558371D3-A16E-4FED-8CE6-ABDDCFDA31E2}"/>
              </a:ext>
            </a:extLst>
          </p:cNvPr>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3" name="Text Box 5">
            <a:extLst>
              <a:ext uri="{FF2B5EF4-FFF2-40B4-BE49-F238E27FC236}">
                <a16:creationId xmlns:a16="http://schemas.microsoft.com/office/drawing/2014/main" id="{698E2854-4363-4EC2-935C-2AA1324DE69C}"/>
              </a:ext>
            </a:extLst>
          </p:cNvPr>
          <p:cNvSpPr txBox="1">
            <a:spLocks noChangeArrowheads="1"/>
          </p:cNvSpPr>
          <p:nvPr/>
        </p:nvSpPr>
        <p:spPr bwMode="auto">
          <a:xfrm>
            <a:off x="1143000" y="1989138"/>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哈明（</a:t>
            </a:r>
            <a:r>
              <a:rPr kumimoji="1" lang="en-US" altLang="zh-CN" sz="2400" b="1">
                <a:solidFill>
                  <a:schemeClr val="tx2"/>
                </a:solidFill>
              </a:rPr>
              <a:t>Hamming）</a:t>
            </a:r>
            <a:r>
              <a:rPr kumimoji="1" lang="zh-CN" altLang="en-US" sz="2400" b="1">
                <a:solidFill>
                  <a:schemeClr val="tx2"/>
                </a:solidFill>
              </a:rPr>
              <a:t>窗</a:t>
            </a:r>
            <a:endParaRPr kumimoji="1" lang="en-US" altLang="zh-CN" sz="2400" b="1">
              <a:solidFill>
                <a:schemeClr val="tx2"/>
              </a:solidFill>
            </a:endParaRPr>
          </a:p>
        </p:txBody>
      </p:sp>
      <p:sp>
        <p:nvSpPr>
          <p:cNvPr id="11269" name="Rectangle 7">
            <a:extLst>
              <a:ext uri="{FF2B5EF4-FFF2-40B4-BE49-F238E27FC236}">
                <a16:creationId xmlns:a16="http://schemas.microsoft.com/office/drawing/2014/main" id="{873FA40C-CD84-482A-9387-1D3F5624E546}"/>
              </a:ext>
            </a:extLst>
          </p:cNvPr>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1" name="Text Box 9">
            <a:extLst>
              <a:ext uri="{FF2B5EF4-FFF2-40B4-BE49-F238E27FC236}">
                <a16:creationId xmlns:a16="http://schemas.microsoft.com/office/drawing/2014/main" id="{A05B46B9-5C58-4F61-8CA0-39C656BD91D5}"/>
              </a:ext>
            </a:extLst>
          </p:cNvPr>
          <p:cNvSpPr txBox="1">
            <a:spLocks noChangeArrowheads="1"/>
          </p:cNvSpPr>
          <p:nvPr/>
        </p:nvSpPr>
        <p:spPr bwMode="auto">
          <a:xfrm>
            <a:off x="1143000" y="426085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哈宁</a:t>
            </a:r>
            <a:r>
              <a:rPr kumimoji="1" lang="en-US" altLang="zh-CN" sz="2400" b="1">
                <a:solidFill>
                  <a:schemeClr val="tx2"/>
                </a:solidFill>
              </a:rPr>
              <a:t>（Hanning）</a:t>
            </a:r>
            <a:r>
              <a:rPr kumimoji="1" lang="zh-CN" altLang="en-US" sz="2400" b="1">
                <a:solidFill>
                  <a:schemeClr val="tx2"/>
                </a:solidFill>
              </a:rPr>
              <a:t>窗</a:t>
            </a:r>
            <a:endParaRPr kumimoji="1" lang="en-US" altLang="zh-CN" sz="2400" b="1">
              <a:solidFill>
                <a:schemeClr val="tx2"/>
              </a:solidFill>
            </a:endParaRPr>
          </a:p>
        </p:txBody>
      </p:sp>
      <p:pic>
        <p:nvPicPr>
          <p:cNvPr id="4" name="图片 3">
            <a:extLst>
              <a:ext uri="{FF2B5EF4-FFF2-40B4-BE49-F238E27FC236}">
                <a16:creationId xmlns:a16="http://schemas.microsoft.com/office/drawing/2014/main" id="{A463CC91-4F0E-4168-826F-D93DC00ADC52}"/>
              </a:ext>
            </a:extLst>
          </p:cNvPr>
          <p:cNvPicPr>
            <a:picLocks noChangeAspect="1"/>
          </p:cNvPicPr>
          <p:nvPr/>
        </p:nvPicPr>
        <p:blipFill>
          <a:blip r:embed="rId3"/>
          <a:stretch>
            <a:fillRect/>
          </a:stretch>
        </p:blipFill>
        <p:spPr>
          <a:xfrm>
            <a:off x="1144348" y="2510414"/>
            <a:ext cx="6935724" cy="992124"/>
          </a:xfrm>
          <a:prstGeom prst="rect">
            <a:avLst/>
          </a:prstGeom>
        </p:spPr>
      </p:pic>
      <p:pic>
        <p:nvPicPr>
          <p:cNvPr id="5" name="图片 4">
            <a:extLst>
              <a:ext uri="{FF2B5EF4-FFF2-40B4-BE49-F238E27FC236}">
                <a16:creationId xmlns:a16="http://schemas.microsoft.com/office/drawing/2014/main" id="{F4D13053-C5D1-441A-98FD-03D920CB63F1}"/>
              </a:ext>
            </a:extLst>
          </p:cNvPr>
          <p:cNvPicPr>
            <a:picLocks noChangeAspect="1"/>
          </p:cNvPicPr>
          <p:nvPr/>
        </p:nvPicPr>
        <p:blipFill>
          <a:blip r:embed="rId4"/>
          <a:stretch>
            <a:fillRect/>
          </a:stretch>
        </p:blipFill>
        <p:spPr>
          <a:xfrm>
            <a:off x="1144348" y="4776792"/>
            <a:ext cx="6935724" cy="1080516"/>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17463C-DBF1-4A93-BAE1-F7D15A41E9E2}"/>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13315" name="Rectangle 3">
            <a:extLst>
              <a:ext uri="{FF2B5EF4-FFF2-40B4-BE49-F238E27FC236}">
                <a16:creationId xmlns:a16="http://schemas.microsoft.com/office/drawing/2014/main" id="{2883B8A0-6628-4CB9-9857-01D20E8552A7}"/>
              </a:ext>
            </a:extLst>
          </p:cNvPr>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6" name="Rectangle 7">
            <a:extLst>
              <a:ext uri="{FF2B5EF4-FFF2-40B4-BE49-F238E27FC236}">
                <a16:creationId xmlns:a16="http://schemas.microsoft.com/office/drawing/2014/main" id="{9578B227-8429-49CF-8543-19E32B5B1727}"/>
              </a:ext>
            </a:extLst>
          </p:cNvPr>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3317" name="图片 3">
            <a:extLst>
              <a:ext uri="{FF2B5EF4-FFF2-40B4-BE49-F238E27FC236}">
                <a16:creationId xmlns:a16="http://schemas.microsoft.com/office/drawing/2014/main" id="{F8FE596A-1EA5-48DF-B653-560FC86E4F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1557338"/>
            <a:ext cx="45910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8">
            <a:extLst>
              <a:ext uri="{FF2B5EF4-FFF2-40B4-BE49-F238E27FC236}">
                <a16:creationId xmlns:a16="http://schemas.microsoft.com/office/drawing/2014/main" id="{1015461A-98FD-4519-9569-4FC35D433776}"/>
              </a:ext>
            </a:extLst>
          </p:cNvPr>
          <p:cNvSpPr>
            <a:spLocks noChangeArrowheads="1"/>
          </p:cNvSpPr>
          <p:nvPr/>
        </p:nvSpPr>
        <p:spPr bwMode="auto">
          <a:xfrm>
            <a:off x="1116013" y="5356225"/>
            <a:ext cx="71278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    在进行频率分析（</a:t>
            </a:r>
            <a:r>
              <a:rPr kumimoji="1" lang="en-US" altLang="zh-CN" sz="2800" b="1">
                <a:solidFill>
                  <a:schemeClr val="tx2"/>
                </a:solidFill>
              </a:rPr>
              <a:t>FFT</a:t>
            </a:r>
            <a:r>
              <a:rPr kumimoji="1" lang="zh-CN" altLang="en-US" sz="2800" b="1">
                <a:solidFill>
                  <a:schemeClr val="tx2"/>
                </a:solidFill>
              </a:rPr>
              <a:t>）时，让信号具有周期性，消除吉布斯效应的影响</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F3A73FE-9FFC-4351-986E-416DF817F2C9}"/>
              </a:ext>
            </a:extLst>
          </p:cNvPr>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特征的时域分析方法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372EFAD-6FE4-4450-8678-FDDAF11B506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34499" name="Rectangle 3">
            <a:extLst>
              <a:ext uri="{FF2B5EF4-FFF2-40B4-BE49-F238E27FC236}">
                <a16:creationId xmlns:a16="http://schemas.microsoft.com/office/drawing/2014/main" id="{1B2C5034-995B-4CCB-97B2-CF6492CE7E77}"/>
              </a:ext>
            </a:extLst>
          </p:cNvPr>
          <p:cNvSpPr>
            <a:spLocks noGrp="1" noChangeArrowheads="1"/>
          </p:cNvSpPr>
          <p:nvPr>
            <p:ph type="body" idx="1"/>
          </p:nvPr>
        </p:nvSpPr>
        <p:spPr>
          <a:xfrm>
            <a:off x="685800" y="1803400"/>
            <a:ext cx="7924800" cy="2057400"/>
          </a:xfrm>
        </p:spPr>
        <p:txBody>
          <a:bodyPr/>
          <a:lstStyle/>
          <a:p>
            <a:pPr eaLnBrk="1" hangingPunct="1">
              <a:lnSpc>
                <a:spcPct val="90000"/>
              </a:lnSpc>
              <a:buFontTx/>
              <a:buNone/>
            </a:pPr>
            <a:endParaRPr lang="zh-CN" altLang="en-US" sz="2800" b="1" dirty="0">
              <a:solidFill>
                <a:schemeClr val="tx2"/>
              </a:solidFill>
            </a:endParaRPr>
          </a:p>
          <a:p>
            <a:pPr eaLnBrk="1" hangingPunct="1">
              <a:lnSpc>
                <a:spcPct val="90000"/>
              </a:lnSpc>
              <a:buClr>
                <a:srgbClr val="9900FF"/>
              </a:buClr>
              <a:buFont typeface="Wingdings" panose="05000000000000000000" pitchFamily="2" charset="2"/>
              <a:buChar char="Ø"/>
            </a:pPr>
            <a:r>
              <a:rPr lang="zh-CN" altLang="en-US" sz="2800" b="1" dirty="0">
                <a:solidFill>
                  <a:schemeClr val="tx2"/>
                </a:solidFill>
                <a:ea typeface="黑体" panose="02010609060101010101" pitchFamily="49" charset="-122"/>
              </a:rPr>
              <a:t>短时能量、短时平均幅度和短时过零率</a:t>
            </a:r>
          </a:p>
          <a:p>
            <a:pPr eaLnBrk="1" hangingPunct="1">
              <a:spcBef>
                <a:spcPct val="60000"/>
              </a:spcBef>
            </a:pPr>
            <a:r>
              <a:rPr lang="zh-CN" altLang="en-US" sz="2800" b="1" dirty="0">
                <a:solidFill>
                  <a:schemeClr val="tx2"/>
                </a:solidFill>
              </a:rPr>
              <a:t>短时能量</a:t>
            </a:r>
          </a:p>
          <a:p>
            <a:pPr eaLnBrk="1" hangingPunct="1">
              <a:lnSpc>
                <a:spcPct val="90000"/>
              </a:lnSpc>
              <a:buFontTx/>
              <a:buNone/>
            </a:pPr>
            <a:endParaRPr lang="zh-CN" altLang="en-US" sz="2800" b="1" dirty="0">
              <a:solidFill>
                <a:schemeClr val="tx2"/>
              </a:solidFill>
            </a:endParaRPr>
          </a:p>
          <a:p>
            <a:pPr eaLnBrk="1" hangingPunct="1">
              <a:lnSpc>
                <a:spcPct val="90000"/>
              </a:lnSpc>
              <a:buFontTx/>
              <a:buNone/>
            </a:pPr>
            <a:r>
              <a:rPr lang="zh-CN" altLang="en-US" sz="2800" b="1" dirty="0">
                <a:solidFill>
                  <a:schemeClr val="tx2"/>
                </a:solidFill>
              </a:rPr>
              <a:t>       </a:t>
            </a:r>
          </a:p>
        </p:txBody>
      </p:sp>
      <p:sp>
        <p:nvSpPr>
          <p:cNvPr id="234501" name="Rectangle 5">
            <a:extLst>
              <a:ext uri="{FF2B5EF4-FFF2-40B4-BE49-F238E27FC236}">
                <a16:creationId xmlns:a16="http://schemas.microsoft.com/office/drawing/2014/main" id="{F874A59C-9497-415F-9B81-4A0D5D68C8DB}"/>
              </a:ext>
            </a:extLst>
          </p:cNvPr>
          <p:cNvSpPr>
            <a:spLocks noChangeArrowheads="1"/>
          </p:cNvSpPr>
          <p:nvPr/>
        </p:nvSpPr>
        <p:spPr bwMode="auto">
          <a:xfrm>
            <a:off x="609600" y="4652963"/>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rPr>
              <a:t>    短时能量可用于</a:t>
            </a:r>
            <a:r>
              <a:rPr kumimoji="1" lang="zh-CN" altLang="en-US" sz="2800" b="1">
                <a:solidFill>
                  <a:srgbClr val="FF0000"/>
                </a:solidFill>
              </a:rPr>
              <a:t>清浊判决</a:t>
            </a:r>
            <a:r>
              <a:rPr kumimoji="1" lang="zh-CN" altLang="en-US" sz="2800" b="1">
                <a:solidFill>
                  <a:schemeClr val="tx2"/>
                </a:solidFill>
              </a:rPr>
              <a:t>、</a:t>
            </a:r>
            <a:r>
              <a:rPr kumimoji="1" lang="zh-CN" altLang="en-US" sz="2800" b="1">
                <a:solidFill>
                  <a:srgbClr val="FF0000"/>
                </a:solidFill>
                <a:latin typeface="宋体" panose="02010600030101010101" pitchFamily="2" charset="-122"/>
              </a:rPr>
              <a:t>有声段和无声段进行判定</a:t>
            </a:r>
            <a:r>
              <a:rPr kumimoji="1" lang="zh-CN" altLang="en-US" sz="2800" b="1">
                <a:solidFill>
                  <a:schemeClr val="tx2"/>
                </a:solidFill>
                <a:latin typeface="宋体" panose="02010600030101010101" pitchFamily="2" charset="-122"/>
              </a:rPr>
              <a:t>、对</a:t>
            </a:r>
            <a:r>
              <a:rPr kumimoji="1" lang="zh-CN" altLang="en-US" sz="2800" b="1">
                <a:solidFill>
                  <a:srgbClr val="FF0000"/>
                </a:solidFill>
                <a:latin typeface="宋体" panose="02010600030101010101" pitchFamily="2" charset="-122"/>
              </a:rPr>
              <a:t>声母和韵母分界</a:t>
            </a:r>
            <a:r>
              <a:rPr kumimoji="1" lang="zh-CN" altLang="en-US" sz="2800" b="1">
                <a:solidFill>
                  <a:schemeClr val="tx2"/>
                </a:solidFill>
                <a:latin typeface="宋体" panose="02010600030101010101" pitchFamily="2" charset="-122"/>
              </a:rPr>
              <a:t>，以及</a:t>
            </a:r>
            <a:r>
              <a:rPr kumimoji="1" lang="zh-CN" altLang="en-US" sz="2800" b="1">
                <a:solidFill>
                  <a:srgbClr val="FF0000"/>
                </a:solidFill>
                <a:latin typeface="宋体" panose="02010600030101010101" pitchFamily="2" charset="-122"/>
              </a:rPr>
              <a:t>连字的分界</a:t>
            </a:r>
            <a:r>
              <a:rPr kumimoji="1" lang="zh-CN" altLang="en-US" sz="2800" b="1">
                <a:solidFill>
                  <a:schemeClr val="tx2"/>
                </a:solidFill>
                <a:latin typeface="宋体" panose="02010600030101010101" pitchFamily="2" charset="-122"/>
              </a:rPr>
              <a:t>等。经常是识别系统中</a:t>
            </a:r>
            <a:r>
              <a:rPr kumimoji="1" lang="zh-CN" altLang="en-US" sz="2800" b="1">
                <a:solidFill>
                  <a:srgbClr val="FF0000"/>
                </a:solidFill>
                <a:latin typeface="宋体" panose="02010600030101010101" pitchFamily="2" charset="-122"/>
              </a:rPr>
              <a:t>特征的一维</a:t>
            </a:r>
            <a:r>
              <a:rPr kumimoji="1" lang="zh-CN" altLang="en-US" sz="2800" b="1">
                <a:solidFill>
                  <a:schemeClr val="tx2"/>
                </a:solidFill>
                <a:latin typeface="宋体" panose="02010600030101010101" pitchFamily="2" charset="-122"/>
              </a:rPr>
              <a:t>。</a:t>
            </a:r>
            <a:r>
              <a:rPr kumimoji="1" lang="zh-CN" altLang="en-US" sz="2800" b="1">
                <a:solidFill>
                  <a:schemeClr val="tx2"/>
                </a:solidFill>
              </a:rPr>
              <a:t>       </a:t>
            </a:r>
          </a:p>
        </p:txBody>
      </p:sp>
      <p:sp>
        <p:nvSpPr>
          <p:cNvPr id="16389" name="Rectangle 6">
            <a:extLst>
              <a:ext uri="{FF2B5EF4-FFF2-40B4-BE49-F238E27FC236}">
                <a16:creationId xmlns:a16="http://schemas.microsoft.com/office/drawing/2014/main" id="{36FA0AF6-8CF1-49F7-95F0-E248F2E70E5F}"/>
              </a:ext>
            </a:extLst>
          </p:cNvPr>
          <p:cNvSpPr>
            <a:spLocks noChangeArrowheads="1"/>
          </p:cNvSpPr>
          <p:nvPr/>
        </p:nvSpPr>
        <p:spPr bwMode="auto">
          <a:xfrm>
            <a:off x="41529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 name="图片 1">
            <a:extLst>
              <a:ext uri="{FF2B5EF4-FFF2-40B4-BE49-F238E27FC236}">
                <a16:creationId xmlns:a16="http://schemas.microsoft.com/office/drawing/2014/main" id="{3027F021-A14A-43E1-88AD-F19E66EBB61C}"/>
              </a:ext>
            </a:extLst>
          </p:cNvPr>
          <p:cNvPicPr>
            <a:picLocks noChangeAspect="1"/>
          </p:cNvPicPr>
          <p:nvPr/>
        </p:nvPicPr>
        <p:blipFill>
          <a:blip r:embed="rId3"/>
          <a:stretch>
            <a:fillRect/>
          </a:stretch>
        </p:blipFill>
        <p:spPr>
          <a:xfrm>
            <a:off x="3293364" y="3405730"/>
            <a:ext cx="2557272" cy="80619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wipe(up)">
                                      <p:cBhvr>
                                        <p:cTn id="7" dur="500"/>
                                        <p:tgtEl>
                                          <p:spTgt spid="2344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4499">
                                            <p:txEl>
                                              <p:pRg st="2" end="2"/>
                                            </p:txEl>
                                          </p:spTgt>
                                        </p:tgtEl>
                                        <p:attrNameLst>
                                          <p:attrName>style.visibility</p:attrName>
                                        </p:attrNameLst>
                                      </p:cBhvr>
                                      <p:to>
                                        <p:strVal val="visible"/>
                                      </p:to>
                                    </p:set>
                                    <p:animEffect transition="in" filter="wipe(up)">
                                      <p:cBhvr>
                                        <p:cTn id="12" dur="500"/>
                                        <p:tgtEl>
                                          <p:spTgt spid="2344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4501">
                                            <p:txEl>
                                              <p:pRg st="0" end="0"/>
                                            </p:txEl>
                                          </p:spTgt>
                                        </p:tgtEl>
                                        <p:attrNameLst>
                                          <p:attrName>style.visibility</p:attrName>
                                        </p:attrNameLst>
                                      </p:cBhvr>
                                      <p:to>
                                        <p:strVal val="visible"/>
                                      </p:to>
                                    </p:set>
                                    <p:animEffect transition="in" filter="wipe(up)">
                                      <p:cBhvr>
                                        <p:cTn id="17" dur="500"/>
                                        <p:tgtEl>
                                          <p:spTgt spid="2345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autoUpdateAnimBg="0"/>
      <p:bldP spid="234501"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3451</TotalTime>
  <Words>2490</Words>
  <Application>Microsoft Office PowerPoint</Application>
  <PresentationFormat>全屏显示(4:3)</PresentationFormat>
  <Paragraphs>329</Paragraphs>
  <Slides>58</Slides>
  <Notes>45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58</vt:i4>
      </vt:variant>
    </vt:vector>
  </HeadingPairs>
  <TitlesOfParts>
    <vt:vector size="73" baseType="lpstr">
      <vt:lpstr>黑体</vt:lpstr>
      <vt:lpstr>华文细黑</vt:lpstr>
      <vt:lpstr>华文新魏</vt:lpstr>
      <vt:lpstr>华文中宋</vt:lpstr>
      <vt:lpstr>宋体</vt:lpstr>
      <vt:lpstr>Arial</vt:lpstr>
      <vt:lpstr>Calibri</vt:lpstr>
      <vt:lpstr>Times New Roman</vt:lpstr>
      <vt:lpstr>Wingdings</vt:lpstr>
      <vt:lpstr>默认设计模板</vt:lpstr>
      <vt:lpstr>Microsoft Word Picture</vt:lpstr>
      <vt:lpstr>Equation</vt:lpstr>
      <vt:lpstr>Picture2</vt:lpstr>
      <vt:lpstr>Bitmap Image</vt:lpstr>
      <vt:lpstr>Equation.3</vt:lpstr>
      <vt:lpstr>视听觉信号处理  Visual and Auditory Signal Processing</vt:lpstr>
      <vt:lpstr>语音的时频域分析</vt:lpstr>
      <vt:lpstr>PowerPoint 演示文稿</vt:lpstr>
      <vt:lpstr>特征的分析时长</vt:lpstr>
      <vt:lpstr>特征的分析时长</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特征的频域分析方法</vt:lpstr>
      <vt:lpstr>      </vt:lpstr>
      <vt:lpstr>PowerPoint 演示文稿</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Ⅱ基础知识</dc:title>
  <dc:creator>雨薇</dc:creator>
  <cp:lastModifiedBy>Yao Shunyu</cp:lastModifiedBy>
  <cp:revision>195</cp:revision>
  <cp:lastPrinted>1601-01-01T00:00:00Z</cp:lastPrinted>
  <dcterms:created xsi:type="dcterms:W3CDTF">2004-08-18T13:12:14Z</dcterms:created>
  <dcterms:modified xsi:type="dcterms:W3CDTF">2021-12-25T07:19:30Z</dcterms:modified>
</cp:coreProperties>
</file>