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31" r:id="rId3"/>
    <p:sldId id="330" r:id="rId5"/>
    <p:sldId id="332" r:id="rId6"/>
    <p:sldId id="336" r:id="rId7"/>
    <p:sldId id="339" r:id="rId8"/>
    <p:sldId id="337" r:id="rId9"/>
    <p:sldId id="360" r:id="rId10"/>
    <p:sldId id="362" r:id="rId11"/>
    <p:sldId id="361" r:id="rId12"/>
    <p:sldId id="363" r:id="rId13"/>
    <p:sldId id="364" r:id="rId14"/>
    <p:sldId id="353" r:id="rId15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3" Type="http://schemas.openxmlformats.org/officeDocument/2006/relationships/notesSlide" Target="../notesSlides/notesSlide7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/>
              <a:t>命令词（孤立词）识别实验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2022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11</a:t>
            </a:r>
            <a:r>
              <a:rPr lang="zh-CN" altLang="en-US" sz="2800" dirty="0"/>
              <a:t>日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）计算两个特征序列的</a:t>
            </a:r>
            <a:r>
              <a:rPr lang="en-US" altLang="zh-CN" dirty="0"/>
              <a:t>DTW</a:t>
            </a:r>
            <a:r>
              <a:rPr lang="zh-CN" altLang="en-US" dirty="0"/>
              <a:t>距离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见课件， 略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计算测试结果 </a:t>
            </a:r>
            <a:r>
              <a:rPr lang="en-US" altLang="zh-CN" dirty="0"/>
              <a:t>(</a:t>
            </a:r>
            <a:r>
              <a:rPr lang="zh-CN" altLang="en-US" dirty="0"/>
              <a:t>个人独立完成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每个测试语料都有一个类别标签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每个测试语料都有一个识别结果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/>
              <a:t>其中，       为第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个测试语料和第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/>
              <a:t>个模板间的</a:t>
            </a:r>
            <a:r>
              <a:rPr lang="en-US" altLang="zh-CN" dirty="0"/>
              <a:t>DTW</a:t>
            </a:r>
            <a:r>
              <a:rPr lang="zh-CN" altLang="en-US" dirty="0"/>
              <a:t>距离（规整后）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若</a:t>
            </a:r>
            <a:r>
              <a:rPr lang="en-US" altLang="zh-CN" dirty="0"/>
              <a:t>                 </a:t>
            </a:r>
            <a:r>
              <a:rPr lang="zh-CN" altLang="en-US" dirty="0"/>
              <a:t>表示识别结果正确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计算正确率</a:t>
            </a:r>
            <a:r>
              <a:rPr lang="en-US" altLang="zh-CN" dirty="0"/>
              <a:t>=</a:t>
            </a:r>
            <a:r>
              <a:rPr lang="zh-CN" altLang="en-US" dirty="0"/>
              <a:t>识别结果正确的语料数</a:t>
            </a:r>
            <a:r>
              <a:rPr lang="en-US" altLang="zh-CN" dirty="0"/>
              <a:t>/</a:t>
            </a:r>
            <a:r>
              <a:rPr lang="zh-CN" altLang="en-US" dirty="0"/>
              <a:t>总测试语料数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76800" y="2438399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" imgW="2743200" imgH="5486400" progId="Equation.DSMT4">
                  <p:embed/>
                </p:oleObj>
              </mc:Choice>
              <mc:Fallback>
                <p:oleObj name="Equation" r:id="rId1" imgW="2743200" imgH="5486400" progId="Equation.DSMT4">
                  <p:embed/>
                  <p:pic>
                    <p:nvPicPr>
                      <p:cNvPr id="0" name="图片 61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6800" y="2438399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876800" y="28194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2743200" imgH="5486400" progId="Equation.DSMT4">
                  <p:embed/>
                </p:oleObj>
              </mc:Choice>
              <mc:Fallback>
                <p:oleObj name="Equation" r:id="rId3" imgW="2743200" imgH="5486400" progId="Equation.DSMT4">
                  <p:embed/>
                  <p:pic>
                    <p:nvPicPr>
                      <p:cNvPr id="0" name="图片 6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28194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95600" y="3479800"/>
          <a:ext cx="190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5" imgW="22860000" imgH="7924800" progId="Equation.DSMT4">
                  <p:embed/>
                </p:oleObj>
              </mc:Choice>
              <mc:Fallback>
                <p:oleObj name="Equation" r:id="rId5" imgW="22860000" imgH="7924800" progId="Equation.DSMT4">
                  <p:embed/>
                  <p:pic>
                    <p:nvPicPr>
                      <p:cNvPr id="0" name="图片 6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479800"/>
                        <a:ext cx="1905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76400" y="4191000"/>
          <a:ext cx="43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7" imgW="5181600" imgH="5791200" progId="Equation.DSMT4">
                  <p:embed/>
                </p:oleObj>
              </mc:Choice>
              <mc:Fallback>
                <p:oleObj name="Equation" r:id="rId7" imgW="5181600" imgH="5791200" progId="Equation.DSMT4">
                  <p:embed/>
                  <p:pic>
                    <p:nvPicPr>
                      <p:cNvPr id="0" name="图片 6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431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76400" y="47244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9" imgW="8534400" imgH="5486400" progId="Equation.DSMT4">
                  <p:embed/>
                </p:oleObj>
              </mc:Choice>
              <mc:Fallback>
                <p:oleObj name="Equation" r:id="rId9" imgW="8534400" imgH="5486400" progId="Equation.DSMT4">
                  <p:embed/>
                  <p:pic>
                    <p:nvPicPr>
                      <p:cNvPr id="0" name="图片 6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4724400"/>
                        <a:ext cx="71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实验结果提交邮箱（压缩</a:t>
            </a:r>
            <a:r>
              <a:rPr lang="en-US" altLang="zh-CN" dirty="0"/>
              <a:t>,</a:t>
            </a:r>
            <a:r>
              <a:rPr lang="zh-CN" altLang="en-US" dirty="0"/>
              <a:t>文件名：学号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命令词识别实验</a:t>
            </a:r>
            <a:r>
              <a:rPr lang="en-US" altLang="zh-CN" dirty="0"/>
              <a:t>.xxx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提交内容（每人一份）：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实验报告电子版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      语料压缩包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DTW</a:t>
            </a:r>
            <a:r>
              <a:rPr lang="zh-CN" altLang="en-US" dirty="0"/>
              <a:t>程序压缩包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       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实验类型：算法开发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对语音识别技术进行动手实践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MFCC</a:t>
            </a:r>
            <a:r>
              <a:rPr lang="zh-CN" altLang="en-US" dirty="0"/>
              <a:t>声学特征的提取方法</a:t>
            </a:r>
            <a:endParaRPr lang="en-US" altLang="zh-CN" dirty="0"/>
          </a:p>
          <a:p>
            <a:pPr lvl="1"/>
            <a:r>
              <a:rPr lang="zh-CN" altLang="en-US" dirty="0"/>
              <a:t>掌握基于</a:t>
            </a:r>
            <a:r>
              <a:rPr lang="en-US" altLang="zh-CN" dirty="0"/>
              <a:t>DTW</a:t>
            </a:r>
            <a:r>
              <a:rPr lang="zh-CN" altLang="en-US" dirty="0"/>
              <a:t>或基于</a:t>
            </a:r>
            <a:r>
              <a:rPr lang="en-US" altLang="zh-CN" dirty="0"/>
              <a:t>HMM</a:t>
            </a:r>
            <a:r>
              <a:rPr lang="zh-CN" altLang="en-US" dirty="0"/>
              <a:t>的命令词识别技术</a:t>
            </a:r>
            <a:endParaRPr lang="en-US" altLang="zh-CN" dirty="0"/>
          </a:p>
          <a:p>
            <a:pPr lvl="1"/>
            <a:r>
              <a:rPr lang="zh-CN" altLang="en-US" dirty="0"/>
              <a:t>设计一个命令词识别任务，定制词表，采集语料</a:t>
            </a:r>
            <a:endParaRPr lang="en-US" altLang="zh-CN" dirty="0"/>
          </a:p>
          <a:p>
            <a:pPr lvl="1"/>
            <a:r>
              <a:rPr lang="zh-CN" altLang="en-US" dirty="0"/>
              <a:t>能够设计和编写命令词识别的算法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任课教师：郑铁然</a:t>
            </a:r>
            <a:endParaRPr lang="en-US" altLang="zh-CN" dirty="0"/>
          </a:p>
          <a:p>
            <a:r>
              <a:rPr lang="zh-CN" altLang="en-US" dirty="0"/>
              <a:t>实验室教师：许磊</a:t>
            </a:r>
            <a:endParaRPr lang="en-US" altLang="zh-CN" dirty="0"/>
          </a:p>
          <a:p>
            <a:r>
              <a:rPr lang="en-US" altLang="zh-CN" dirty="0"/>
              <a:t>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实验人数与分组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实验学时：</a:t>
            </a:r>
            <a:r>
              <a:rPr lang="en-US" altLang="zh-CN" dirty="0"/>
              <a:t>4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实验成绩：本次实验按</a:t>
            </a:r>
            <a:r>
              <a:rPr lang="en-US" altLang="zh-CN" dirty="0"/>
              <a:t>100</a:t>
            </a:r>
            <a:r>
              <a:rPr lang="zh-CN" altLang="en-US" dirty="0"/>
              <a:t>分计算。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实验地点：格物</a:t>
            </a:r>
            <a:r>
              <a:rPr lang="en-US" altLang="zh-CN" dirty="0"/>
              <a:t>213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选择合适的操作系统和程序开发平台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课程相关内容的</a:t>
            </a:r>
            <a:r>
              <a:rPr lang="en-US" altLang="zh-CN" dirty="0" err="1"/>
              <a:t>ppt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熟悉开发工具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</a:t>
            </a:r>
            <a:r>
              <a:rPr lang="en-US" altLang="zh-CN" dirty="0"/>
              <a:t>MFCC</a:t>
            </a:r>
            <a:r>
              <a:rPr lang="zh-CN" altLang="en-US" dirty="0"/>
              <a:t>声学特征提取方法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熟悉语音识别和命令词识别算法相关的理论知识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设计命令词识别任务、确定词表、完成语料采集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自带</a:t>
            </a:r>
            <a:r>
              <a:rPr lang="en-US" altLang="zh-CN" dirty="0"/>
              <a:t>U</a:t>
            </a:r>
            <a:r>
              <a:rPr lang="zh-CN" altLang="en-US" dirty="0"/>
              <a:t>盘，用于存储实验数据、软件安装文件和实验结果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了解实验目的</a:t>
            </a:r>
            <a:r>
              <a:rPr lang="zh-CN" altLang="en-US" dirty="0"/>
              <a:t>，对算法流程形成初步的设计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设计命令词识别任务 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设想一个任务，如智能家居、或车辆控制等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确定词表，要求词表中不少于</a:t>
            </a:r>
            <a:r>
              <a:rPr lang="en-US" altLang="zh-CN" dirty="0"/>
              <a:t>5</a:t>
            </a:r>
            <a:r>
              <a:rPr lang="zh-CN" altLang="en-US" dirty="0"/>
              <a:t>个词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录制语料。</a:t>
            </a:r>
            <a:r>
              <a:rPr lang="en-US" altLang="zh-CN" dirty="0"/>
              <a:t>(Wav,16kHz,16bit).</a:t>
            </a:r>
            <a:r>
              <a:rPr lang="zh-CN" altLang="en-US" dirty="0"/>
              <a:t> 可以录制多个人的数据（如果情况允许），每个词不少于</a:t>
            </a:r>
            <a:r>
              <a:rPr lang="en-US" altLang="zh-CN" dirty="0"/>
              <a:t>10</a:t>
            </a:r>
            <a:r>
              <a:rPr lang="zh-CN" altLang="en-US" dirty="0"/>
              <a:t>遍（每人） 。对</a:t>
            </a:r>
            <a:r>
              <a:rPr lang="en-US" altLang="zh-CN" dirty="0"/>
              <a:t>DTW</a:t>
            </a:r>
            <a:r>
              <a:rPr lang="zh-CN" altLang="en-US" dirty="0"/>
              <a:t>算法，取其中一个实例为模板（每人一个），其它用于测试。对</a:t>
            </a:r>
            <a:r>
              <a:rPr lang="en-US" altLang="zh-CN" dirty="0"/>
              <a:t>HMM</a:t>
            </a:r>
            <a:r>
              <a:rPr lang="zh-CN" altLang="en-US" dirty="0"/>
              <a:t>算法，取其中</a:t>
            </a:r>
            <a:r>
              <a:rPr lang="en-US" altLang="zh-CN" dirty="0"/>
              <a:t>7</a:t>
            </a:r>
            <a:r>
              <a:rPr lang="zh-CN" altLang="en-US" dirty="0"/>
              <a:t>例（每人）为训练语料，</a:t>
            </a:r>
            <a:r>
              <a:rPr lang="en-US" altLang="zh-CN" dirty="0"/>
              <a:t>3</a:t>
            </a:r>
            <a:r>
              <a:rPr lang="zh-CN" altLang="en-US" dirty="0"/>
              <a:t>例（每人）为测试语料。可以用采集工具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cooledit</a:t>
            </a:r>
            <a:r>
              <a:rPr lang="en-US" altLang="zh-CN" dirty="0"/>
              <a:t>)</a:t>
            </a:r>
            <a:r>
              <a:rPr lang="zh-CN" altLang="en-US" dirty="0"/>
              <a:t>或编程实现语音采集。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检查语料。通过听辩检查来保证语料质量。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去除静音。可以用端点检测算法实现，也可以手工实现。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特征提取 （可以自己编程实现）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每帧提取</a:t>
            </a:r>
            <a:r>
              <a:rPr lang="en-US" altLang="zh-CN" dirty="0"/>
              <a:t>39</a:t>
            </a:r>
            <a:r>
              <a:rPr lang="zh-CN" altLang="en-US" dirty="0"/>
              <a:t>维</a:t>
            </a:r>
            <a:r>
              <a:rPr lang="en-US" altLang="zh-CN" dirty="0"/>
              <a:t>MFCC</a:t>
            </a:r>
            <a:r>
              <a:rPr lang="zh-CN" altLang="en-US" dirty="0"/>
              <a:t>特征，帧长</a:t>
            </a:r>
            <a:r>
              <a:rPr lang="en-US" altLang="zh-CN" dirty="0"/>
              <a:t>25ms</a:t>
            </a:r>
            <a:r>
              <a:rPr lang="zh-CN" altLang="en-US" dirty="0"/>
              <a:t>，帧移</a:t>
            </a:r>
            <a:r>
              <a:rPr lang="en-US" altLang="zh-CN" dirty="0"/>
              <a:t>10ms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可以采用</a:t>
            </a:r>
            <a:r>
              <a:rPr lang="en-US" altLang="zh-CN" dirty="0"/>
              <a:t>HTK</a:t>
            </a:r>
            <a:r>
              <a:rPr lang="zh-CN" altLang="en-US" dirty="0"/>
              <a:t>工具包中的</a:t>
            </a:r>
            <a:r>
              <a:rPr lang="en-US" altLang="zh-CN" dirty="0" err="1"/>
              <a:t>hcopy</a:t>
            </a:r>
            <a:r>
              <a:rPr lang="zh-CN" altLang="en-US" dirty="0"/>
              <a:t>命令实现（要求语料是</a:t>
            </a:r>
            <a:r>
              <a:rPr lang="en-US" altLang="zh-CN" dirty="0"/>
              <a:t>WAV</a:t>
            </a:r>
            <a:r>
              <a:rPr lang="zh-CN" altLang="en-US" dirty="0"/>
              <a:t>格式）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hcopy</a:t>
            </a:r>
            <a:r>
              <a:rPr lang="en-US" altLang="zh-CN" dirty="0">
                <a:solidFill>
                  <a:srgbClr val="FF0000"/>
                </a:solidFill>
              </a:rPr>
              <a:t> -A -D -T 1 -C </a:t>
            </a:r>
            <a:r>
              <a:rPr lang="en-US" altLang="zh-CN" dirty="0" err="1">
                <a:solidFill>
                  <a:srgbClr val="FF0000"/>
                </a:solidFill>
              </a:rPr>
              <a:t>tr_wav.cfg</a:t>
            </a:r>
            <a:r>
              <a:rPr lang="en-US" altLang="zh-CN" dirty="0">
                <a:solidFill>
                  <a:srgbClr val="FF0000"/>
                </a:solidFill>
              </a:rPr>
              <a:t> -S .\data\</a:t>
            </a:r>
            <a:r>
              <a:rPr lang="en-US" altLang="zh-CN" dirty="0" err="1">
                <a:solidFill>
                  <a:srgbClr val="FF0000"/>
                </a:solidFill>
              </a:rPr>
              <a:t>list.scp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-A  -D  -T </a:t>
            </a:r>
            <a:r>
              <a:rPr lang="zh-CN" altLang="en-US" dirty="0"/>
              <a:t>设置命令执行时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显示内容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-C  </a:t>
            </a:r>
            <a:r>
              <a:rPr lang="zh-CN" altLang="en-US" dirty="0"/>
              <a:t>配置文件名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37755"/>
            <a:ext cx="4762962" cy="3291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特征提取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-S  </a:t>
            </a:r>
            <a:r>
              <a:rPr lang="zh-CN" altLang="en-US" dirty="0"/>
              <a:t>脚本文件名，用该文件存放</a:t>
            </a:r>
            <a:r>
              <a:rPr lang="en-US" altLang="zh-CN" dirty="0"/>
              <a:t>wav</a:t>
            </a:r>
            <a:r>
              <a:rPr lang="zh-CN" altLang="en-US" dirty="0"/>
              <a:t>文件和提取出的对应特征文件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2378085"/>
            <a:ext cx="6934200" cy="4360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3.DTW</a:t>
            </a:r>
            <a:r>
              <a:rPr lang="zh-CN" altLang="en-US" dirty="0"/>
              <a:t>识别测试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N</a:t>
            </a:r>
            <a:r>
              <a:rPr lang="zh-CN" altLang="en-US" dirty="0"/>
              <a:t>个模板，</a:t>
            </a:r>
            <a:r>
              <a:rPr lang="en-US" altLang="zh-CN" dirty="0"/>
              <a:t>M</a:t>
            </a:r>
            <a:r>
              <a:rPr lang="zh-CN" altLang="en-US" dirty="0"/>
              <a:t>个待测命令词语料，进行</a:t>
            </a:r>
            <a:r>
              <a:rPr lang="en-US" altLang="zh-CN" dirty="0"/>
              <a:t>N*M</a:t>
            </a:r>
            <a:r>
              <a:rPr lang="zh-CN" altLang="en-US" dirty="0"/>
              <a:t>次</a:t>
            </a:r>
            <a:r>
              <a:rPr lang="en-US" altLang="zh-CN" dirty="0"/>
              <a:t>DTW</a:t>
            </a:r>
            <a:r>
              <a:rPr lang="zh-CN" altLang="en-US" dirty="0"/>
              <a:t>计算，得到</a:t>
            </a:r>
            <a:r>
              <a:rPr lang="en-US" altLang="zh-CN" dirty="0"/>
              <a:t>N*M</a:t>
            </a:r>
            <a:r>
              <a:rPr lang="zh-CN" altLang="en-US" dirty="0"/>
              <a:t>个</a:t>
            </a:r>
            <a:r>
              <a:rPr lang="en-US" altLang="zh-CN" dirty="0"/>
              <a:t>DTW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DTW</a:t>
            </a:r>
            <a:r>
              <a:rPr lang="zh-CN" altLang="en-US" dirty="0"/>
              <a:t>计算分成两步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）分别载入模板和待测语料的</a:t>
            </a:r>
            <a:r>
              <a:rPr lang="en-US" altLang="zh-CN" dirty="0"/>
              <a:t>MFCC</a:t>
            </a:r>
            <a:r>
              <a:rPr lang="zh-CN" altLang="en-US" dirty="0"/>
              <a:t>特征矢量序列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05738"/>
            <a:ext cx="5715000" cy="292842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e004b91-9f61-4324-b9e1-255c1a626388"/>
  <p:tag name="COMMONDATA" val="eyJoZGlkIjoiMDhlNTM2MTA4NWNjODIxZmM5YzM4ZTZhYzBmZTk2ZjQifQ==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WPS 演示</Application>
  <PresentationFormat>全屏显示(4:3)</PresentationFormat>
  <Paragraphs>113</Paragraphs>
  <Slides>12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Segoe Print</vt:lpstr>
      <vt:lpstr>微软雅黑</vt:lpstr>
      <vt:lpstr>Arial Unicode MS</vt:lpstr>
      <vt:lpstr>template2007</vt:lpstr>
      <vt:lpstr>Equation.DSMT4</vt:lpstr>
      <vt:lpstr>Equation.DSMT4</vt:lpstr>
      <vt:lpstr>Equation.DSMT4</vt:lpstr>
      <vt:lpstr>Equation.DSMT4</vt:lpstr>
      <vt:lpstr>Equation.DSMT4</vt:lpstr>
      <vt:lpstr>命令词（孤立词）识别实验 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郑铁然</cp:lastModifiedBy>
  <cp:revision>300</cp:revision>
  <cp:lastPrinted>2012-09-05T04:08:00Z</cp:lastPrinted>
  <dcterms:created xsi:type="dcterms:W3CDTF">2012-09-06T15:16:00Z</dcterms:created>
  <dcterms:modified xsi:type="dcterms:W3CDTF">2022-12-10T09:20:43Z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423D1B51137E4272BCEEBC5BCB399332</vt:lpwstr>
  </property>
  <property fmtid="{D5CDD505-2E9C-101B-9397-08002B2CF9AE}" pid="3" name="KSOProductBuildVer">
    <vt:lpwstr>2052-11.1.0.12763</vt:lpwstr>
  </property>
</Properties>
</file>