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80" r:id="rId5"/>
    <p:sldId id="279" r:id="rId6"/>
    <p:sldId id="274" r:id="rId7"/>
    <p:sldId id="294" r:id="rId8"/>
    <p:sldId id="284" r:id="rId9"/>
    <p:sldId id="267" r:id="rId10"/>
    <p:sldId id="292" r:id="rId11"/>
    <p:sldId id="272" r:id="rId12"/>
    <p:sldId id="269" r:id="rId13"/>
    <p:sldId id="296" r:id="rId14"/>
    <p:sldId id="295" r:id="rId15"/>
    <p:sldId id="288" r:id="rId16"/>
    <p:sldId id="293" r:id="rId17"/>
    <p:sldId id="285" r:id="rId18"/>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2865"/>
    <a:srgbClr val="432A30"/>
    <a:srgbClr val="A50021"/>
    <a:srgbClr val="1096AF"/>
    <a:srgbClr val="FBFBFB"/>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9" autoAdjust="0"/>
    <p:restoredTop sz="96366" autoAdjust="0"/>
  </p:normalViewPr>
  <p:slideViewPr>
    <p:cSldViewPr snapToGrid="0">
      <p:cViewPr varScale="1">
        <p:scale>
          <a:sx n="61" d="100"/>
          <a:sy n="61" d="100"/>
        </p:scale>
        <p:origin x="102" y="726"/>
      </p:cViewPr>
      <p:guideLst>
        <p:guide orient="horz" pos="2160"/>
        <p:guide pos="3871"/>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3.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因为夹持器整体由硅胶做成，采用向模具中浇筑硅胶的方式制成。</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因为夹持器整体由硅胶做成，采用向模具中浇筑硅胶的方式制成。</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85825" y="3373755"/>
            <a:ext cx="6955081" cy="953135"/>
          </a:xfrm>
          <a:prstGeom prst="rect">
            <a:avLst/>
          </a:prstGeom>
          <a:noFill/>
        </p:spPr>
        <p:txBody>
          <a:bodyPr wrap="squar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latin typeface="+mn-ea"/>
                <a:cs typeface="经典综艺体简" panose="02010609000101010101" pitchFamily="49" charset="-122"/>
              </a:rPr>
              <a:t>语音顶会 ICASSP 2022 成果分享：基于时频感知域模型的单通道语音增强算法</a:t>
            </a:r>
            <a:endParaRPr lang="zh-CN" altLang="en-US" sz="2800" b="1" dirty="0">
              <a:solidFill>
                <a:schemeClr val="tx1">
                  <a:lumMod val="85000"/>
                  <a:lumOff val="15000"/>
                </a:schemeClr>
              </a:solidFill>
              <a:latin typeface="+mn-ea"/>
              <a:cs typeface="经典综艺体简" panose="02010609000101010101" pitchFamily="49" charset="-122"/>
            </a:endParaRPr>
          </a:p>
        </p:txBody>
      </p:sp>
      <p:sp>
        <p:nvSpPr>
          <p:cNvPr id="5" name="文本框 4"/>
          <p:cNvSpPr txBox="1"/>
          <p:nvPr/>
        </p:nvSpPr>
        <p:spPr>
          <a:xfrm>
            <a:off x="4975371" y="5643406"/>
            <a:ext cx="4381279" cy="368300"/>
          </a:xfrm>
          <a:prstGeom prst="rect">
            <a:avLst/>
          </a:prstGeom>
          <a:noFill/>
        </p:spPr>
        <p:txBody>
          <a:bodyPr wrap="square" rtlCol="0">
            <a:spAutoFit/>
            <a:scene3d>
              <a:camera prst="orthographicFront"/>
              <a:lightRig rig="threePt" dir="t"/>
            </a:scene3d>
            <a:sp3d contourW="12700"/>
          </a:bodyPr>
          <a:lstStyle/>
          <a:p>
            <a:pPr lvl="0" defTabSz="914400">
              <a:defRPr/>
            </a:pPr>
            <a:r>
              <a:rPr lang="en-US" altLang="zh-CN" dirty="0">
                <a:latin typeface="+mj-ea"/>
                <a:ea typeface="+mj-ea"/>
                <a:cs typeface="+mn-ea"/>
                <a:sym typeface="+mn-lt"/>
              </a:rPr>
              <a:t>Respondent:  </a:t>
            </a:r>
            <a:r>
              <a:rPr lang="zh-CN" altLang="en-US" dirty="0">
                <a:latin typeface="+mj-ea"/>
                <a:ea typeface="+mj-ea"/>
                <a:cs typeface="+mn-ea"/>
                <a:sym typeface="+mn-lt"/>
              </a:rPr>
              <a:t>刘天瑞</a:t>
            </a:r>
            <a:endParaRPr lang="zh-CN" altLang="en-US" dirty="0">
              <a:latin typeface="+mj-ea"/>
              <a:ea typeface="+mj-ea"/>
              <a:cs typeface="+mn-ea"/>
              <a:sym typeface="+mn-lt"/>
            </a:endParaRPr>
          </a:p>
        </p:txBody>
      </p:sp>
      <p:sp>
        <p:nvSpPr>
          <p:cNvPr id="20" name="文本框 19"/>
          <p:cNvSpPr txBox="1"/>
          <p:nvPr/>
        </p:nvSpPr>
        <p:spPr>
          <a:xfrm>
            <a:off x="7438320" y="2226367"/>
            <a:ext cx="3395939" cy="646331"/>
          </a:xfrm>
          <a:prstGeom prst="rect">
            <a:avLst/>
          </a:prstGeom>
          <a:noFill/>
        </p:spPr>
        <p:txBody>
          <a:bodyPr wrap="square" rtlCol="0">
            <a:spAutoFit/>
            <a:scene3d>
              <a:camera prst="orthographicFront"/>
              <a:lightRig rig="threePt" dir="t"/>
            </a:scene3d>
            <a:sp3d contourW="12700"/>
          </a:bodyPr>
          <a:lstStyle/>
          <a:p>
            <a:pPr algn="ctr"/>
            <a:r>
              <a:rPr lang="en-US" altLang="zh-CN" sz="3600" dirty="0">
                <a:solidFill>
                  <a:schemeClr val="accent1"/>
                </a:solidFill>
                <a:latin typeface="Century Gothic" panose="020B0502020202020204" pitchFamily="34" charset="0"/>
                <a:cs typeface="经典综艺体简" panose="02010609000101010101" pitchFamily="49" charset="-122"/>
              </a:rPr>
              <a:t>Project Report</a:t>
            </a:r>
            <a:endParaRPr lang="zh-CN" altLang="en-US" sz="3600" dirty="0">
              <a:solidFill>
                <a:schemeClr val="accent1"/>
              </a:solidFill>
              <a:latin typeface="Century Gothic" panose="020B0502020202020204" pitchFamily="34" charset="0"/>
              <a:cs typeface="经典综艺体简" panose="02010609000101010101" pitchFamily="49" charset="-122"/>
            </a:endParaRPr>
          </a:p>
        </p:txBody>
      </p:sp>
      <p:sp>
        <p:nvSpPr>
          <p:cNvPr id="26" name="任意多边形 25"/>
          <p:cNvSpPr/>
          <p:nvPr/>
        </p:nvSpPr>
        <p:spPr>
          <a:xfrm>
            <a:off x="2363563" y="1134780"/>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363563" y="1137612"/>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363563" y="1160180"/>
            <a:ext cx="2484422"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cs typeface="经典综艺体简" panose="02010609000101010101" pitchFamily="49" charset="-122"/>
              </a:rPr>
              <a:t>HIT</a:t>
            </a:r>
            <a:endParaRPr lang="zh-CN" altLang="en-US" sz="2400" dirty="0">
              <a:solidFill>
                <a:schemeClr val="bg1"/>
              </a:solidFill>
              <a:latin typeface="Century Gothic" panose="020B0502020202020204" pitchFamily="34" charset="0"/>
              <a:cs typeface="经典综艺体简" panose="02010609000101010101" pitchFamily="49" charset="-122"/>
            </a:endParaRPr>
          </a:p>
        </p:txBody>
      </p:sp>
      <p:sp>
        <p:nvSpPr>
          <p:cNvPr id="3" name="矩形 2"/>
          <p:cNvSpPr/>
          <p:nvPr/>
        </p:nvSpPr>
        <p:spPr>
          <a:xfrm>
            <a:off x="9124951" y="4258052"/>
            <a:ext cx="64926" cy="650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41025" y="229370"/>
            <a:ext cx="8448658" cy="1014413"/>
            <a:chOff x="441025" y="218860"/>
            <a:chExt cx="8448658" cy="1014413"/>
          </a:xfrm>
        </p:grpSpPr>
        <p:grpSp>
          <p:nvGrpSpPr>
            <p:cNvPr id="17" name="组合 16"/>
            <p:cNvGrpSpPr/>
            <p:nvPr/>
          </p:nvGrpSpPr>
          <p:grpSpPr>
            <a:xfrm>
              <a:off x="595313" y="387468"/>
              <a:ext cx="8294370" cy="568938"/>
              <a:chOff x="1893616" y="449275"/>
              <a:chExt cx="8294370" cy="568938"/>
            </a:xfrm>
          </p:grpSpPr>
          <p:sp>
            <p:nvSpPr>
              <p:cNvPr id="22" name="文本框 21"/>
              <p:cNvSpPr txBox="1"/>
              <p:nvPr/>
            </p:nvSpPr>
            <p:spPr>
              <a:xfrm>
                <a:off x="1893616" y="449275"/>
                <a:ext cx="8294370"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t>3.2  Experiment Result——</a:t>
                </a:r>
                <a:r>
                  <a:rPr lang="zh-CN" altLang="en-US" dirty="0"/>
                  <a:t>训练误差</a:t>
                </a:r>
                <a:r>
                  <a:rPr lang="zh-CN" altLang="en-US" dirty="0"/>
                  <a:t>曲线</a:t>
                </a:r>
                <a:endParaRPr lang="zh-CN" altLang="en-US" dirty="0"/>
              </a:p>
            </p:txBody>
          </p:sp>
          <p:sp>
            <p:nvSpPr>
              <p:cNvPr id="23" name="文本框 22"/>
              <p:cNvSpPr txBox="1"/>
              <p:nvPr/>
            </p:nvSpPr>
            <p:spPr>
              <a:xfrm>
                <a:off x="1999126" y="972494"/>
                <a:ext cx="1839177" cy="45719"/>
              </a:xfrm>
              <a:prstGeom prst="rect">
                <a:avLst/>
              </a:prstGeom>
              <a:solidFill>
                <a:schemeClr val="accent1"/>
              </a:solid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endParaRPr lang="en-US" altLang="zh-CN" sz="1000" dirty="0">
                  <a:solidFill>
                    <a:schemeClr val="bg1">
                      <a:lumMod val="50000"/>
                    </a:schemeClr>
                  </a:solidFill>
                </a:endParaRPr>
              </a:p>
            </p:txBody>
          </p:sp>
        </p:gr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文本框 3"/>
          <p:cNvSpPr txBox="1"/>
          <p:nvPr/>
        </p:nvSpPr>
        <p:spPr>
          <a:xfrm>
            <a:off x="825236" y="4989471"/>
            <a:ext cx="3286665" cy="368300"/>
          </a:xfrm>
          <a:prstGeom prst="rect">
            <a:avLst/>
          </a:prstGeom>
          <a:noFill/>
        </p:spPr>
        <p:txBody>
          <a:bodyPr wrap="square" rtlCol="0">
            <a:spAutoFit/>
          </a:bodyPr>
          <a:lstStyle/>
          <a:p>
            <a:pPr algn="ctr"/>
            <a:r>
              <a:rPr lang="en-US" altLang="zh-CN" dirty="0"/>
              <a:t> </a:t>
            </a:r>
            <a:endParaRPr lang="zh-CN" altLang="en-US" dirty="0"/>
          </a:p>
        </p:txBody>
      </p:sp>
      <p:pic>
        <p:nvPicPr>
          <p:cNvPr id="2" name="图片 1"/>
          <p:cNvPicPr>
            <a:picLocks noChangeAspect="1"/>
          </p:cNvPicPr>
          <p:nvPr/>
        </p:nvPicPr>
        <p:blipFill>
          <a:blip r:embed="rId1"/>
          <a:stretch>
            <a:fillRect/>
          </a:stretch>
        </p:blipFill>
        <p:spPr>
          <a:xfrm>
            <a:off x="0" y="3867785"/>
            <a:ext cx="5941060" cy="2990215"/>
          </a:xfrm>
          <a:prstGeom prst="rect">
            <a:avLst/>
          </a:prstGeom>
        </p:spPr>
      </p:pic>
      <p:pic>
        <p:nvPicPr>
          <p:cNvPr id="3" name="图片 2"/>
          <p:cNvPicPr>
            <a:picLocks noChangeAspect="1"/>
          </p:cNvPicPr>
          <p:nvPr/>
        </p:nvPicPr>
        <p:blipFill>
          <a:blip r:embed="rId2"/>
          <a:srcRect t="13551"/>
          <a:stretch>
            <a:fillRect/>
          </a:stretch>
        </p:blipFill>
        <p:spPr>
          <a:xfrm>
            <a:off x="5799455" y="3892550"/>
            <a:ext cx="6392545" cy="2965450"/>
          </a:xfrm>
          <a:prstGeom prst="rect">
            <a:avLst/>
          </a:prstGeom>
        </p:spPr>
      </p:pic>
      <p:sp>
        <p:nvSpPr>
          <p:cNvPr id="5" name="文本框 4"/>
          <p:cNvSpPr txBox="1"/>
          <p:nvPr/>
        </p:nvSpPr>
        <p:spPr>
          <a:xfrm>
            <a:off x="600710" y="1465580"/>
            <a:ext cx="10991215" cy="1753235"/>
          </a:xfrm>
          <a:prstGeom prst="rect">
            <a:avLst/>
          </a:prstGeom>
          <a:noFill/>
        </p:spPr>
        <p:txBody>
          <a:bodyPr wrap="square" rtlCol="0" anchor="t">
            <a:spAutoFit/>
          </a:bodyPr>
          <a:p>
            <a:pPr algn="just"/>
            <a:r>
              <a:rPr lang="en-US" altLang="zh-CN"/>
              <a:t>       </a:t>
            </a:r>
            <a:r>
              <a:rPr lang="zh-CN" altLang="en-US"/>
              <a:t>下列</a:t>
            </a:r>
            <a:r>
              <a:rPr lang="zh-CN" altLang="en-US"/>
              <a:t>各图显示了每个模型在150 epoch训练中产生的训练和验证集误差曲线。可以看出，与ResTCN相比，使用了所提出的TFA（ResTCN+TFA）的ResTCN产生的训练和验证集误差显著降低，这证实了TFA模块的有效性。同时，与ResTCN+SA和MHANet相比，ResTCN+TFA实现了最低的训练和验证集误差，并显示出明显的优势。在三个baseline模型中，MHANet表现最好，ResTCN+SA优于ResTCN。此外，ResTCN、ResTCN+FA和ResTCN+TA之间的比较证明了TA和FA模块的功效。</a:t>
            </a:r>
            <a:endParaRPr lang="zh-CN" altLang="en-US"/>
          </a:p>
          <a:p>
            <a:pPr algn="just"/>
            <a:r>
              <a:rPr lang="en-US" altLang="zh-CN"/>
              <a:t> </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41025" y="229370"/>
            <a:ext cx="8520095" cy="1014413"/>
            <a:chOff x="441025" y="218860"/>
            <a:chExt cx="5357897" cy="1014413"/>
          </a:xfrm>
        </p:grpSpPr>
        <p:grpSp>
          <p:nvGrpSpPr>
            <p:cNvPr id="17" name="组合 16"/>
            <p:cNvGrpSpPr/>
            <p:nvPr/>
          </p:nvGrpSpPr>
          <p:grpSpPr>
            <a:xfrm>
              <a:off x="595313" y="387468"/>
              <a:ext cx="5203609" cy="568938"/>
              <a:chOff x="1893616" y="449275"/>
              <a:chExt cx="5203609" cy="568938"/>
            </a:xfrm>
          </p:grpSpPr>
          <p:sp>
            <p:nvSpPr>
              <p:cNvPr id="22" name="文本框 21"/>
              <p:cNvSpPr txBox="1"/>
              <p:nvPr/>
            </p:nvSpPr>
            <p:spPr>
              <a:xfrm>
                <a:off x="1893616" y="449275"/>
                <a:ext cx="5203609"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sym typeface="+mn-ea"/>
                  </a:rPr>
                  <a:t>3.2  Experiment Result——语音增强客观指标评估</a:t>
                </a:r>
                <a:endParaRPr lang="en-US" altLang="zh-CN" dirty="0">
                  <a:sym typeface="+mn-ea"/>
                </a:endParaRPr>
              </a:p>
            </p:txBody>
          </p:sp>
          <p:sp>
            <p:nvSpPr>
              <p:cNvPr id="23" name="文本框 22"/>
              <p:cNvSpPr txBox="1"/>
              <p:nvPr/>
            </p:nvSpPr>
            <p:spPr>
              <a:xfrm>
                <a:off x="1999126" y="972494"/>
                <a:ext cx="1839177" cy="45719"/>
              </a:xfrm>
              <a:prstGeom prst="rect">
                <a:avLst/>
              </a:prstGeom>
              <a:solidFill>
                <a:schemeClr val="accent1"/>
              </a:solid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endParaRPr lang="en-US" altLang="zh-CN" sz="1000" dirty="0">
                  <a:solidFill>
                    <a:schemeClr val="bg1">
                      <a:lumMod val="50000"/>
                    </a:schemeClr>
                  </a:solidFill>
                </a:endParaRPr>
              </a:p>
            </p:txBody>
          </p:sp>
        </p:gr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p:cNvSpPr txBox="1"/>
          <p:nvPr/>
        </p:nvSpPr>
        <p:spPr>
          <a:xfrm>
            <a:off x="143510" y="1301115"/>
            <a:ext cx="11904980" cy="922020"/>
          </a:xfrm>
          <a:prstGeom prst="rect">
            <a:avLst/>
          </a:prstGeom>
          <a:noFill/>
        </p:spPr>
        <p:txBody>
          <a:bodyPr wrap="square" rtlCol="0" anchor="t">
            <a:spAutoFit/>
          </a:bodyPr>
          <a:p>
            <a:pPr algn="just"/>
            <a:r>
              <a:rPr lang="en-US" altLang="zh-CN"/>
              <a:t>       </a:t>
            </a:r>
            <a:r>
              <a:rPr lang="zh-CN" altLang="en-US"/>
              <a:t>使用了五个指标用于对增强性能的评估，包括 wideband perceptual evaluation of speech quality (PESQ), extended short-time objective intelligibility (ESTOI), 以及三个综合指标, mean opinion score (MOS) predictors of the signal distortion (CSIG), background-noise intrusiveness (CBAK),  overall signal quality (COVL)。</a:t>
            </a:r>
            <a:endParaRPr lang="en-US" altLang="zh-CN"/>
          </a:p>
        </p:txBody>
      </p:sp>
      <p:pic>
        <p:nvPicPr>
          <p:cNvPr id="3" name="图片 2"/>
          <p:cNvPicPr>
            <a:picLocks noChangeAspect="1"/>
          </p:cNvPicPr>
          <p:nvPr/>
        </p:nvPicPr>
        <p:blipFill>
          <a:blip r:embed="rId1"/>
          <a:stretch>
            <a:fillRect/>
          </a:stretch>
        </p:blipFill>
        <p:spPr>
          <a:xfrm>
            <a:off x="2650490" y="4032885"/>
            <a:ext cx="3342640" cy="2825115"/>
          </a:xfrm>
          <a:prstGeom prst="rect">
            <a:avLst/>
          </a:prstGeom>
        </p:spPr>
      </p:pic>
      <p:pic>
        <p:nvPicPr>
          <p:cNvPr id="4" name="图片 3"/>
          <p:cNvPicPr>
            <a:picLocks noChangeAspect="1"/>
          </p:cNvPicPr>
          <p:nvPr/>
        </p:nvPicPr>
        <p:blipFill>
          <a:blip r:embed="rId2"/>
          <a:stretch>
            <a:fillRect/>
          </a:stretch>
        </p:blipFill>
        <p:spPr>
          <a:xfrm>
            <a:off x="5993130" y="4032885"/>
            <a:ext cx="3512820" cy="2825115"/>
          </a:xfrm>
          <a:prstGeom prst="rect">
            <a:avLst/>
          </a:prstGeom>
        </p:spPr>
      </p:pic>
      <p:sp>
        <p:nvSpPr>
          <p:cNvPr id="5" name="文本框 4"/>
          <p:cNvSpPr txBox="1"/>
          <p:nvPr/>
        </p:nvSpPr>
        <p:spPr>
          <a:xfrm>
            <a:off x="144145" y="2223135"/>
            <a:ext cx="11904345" cy="2019300"/>
          </a:xfrm>
          <a:prstGeom prst="rect">
            <a:avLst/>
          </a:prstGeom>
          <a:noFill/>
        </p:spPr>
        <p:txBody>
          <a:bodyPr wrap="square" rtlCol="0" anchor="t">
            <a:noAutofit/>
          </a:bodyPr>
          <a:p>
            <a:pPr algn="just"/>
            <a:r>
              <a:rPr lang="en-US" altLang="zh-CN"/>
              <a:t>       </a:t>
            </a:r>
            <a:r>
              <a:rPr lang="zh-CN" altLang="en-US"/>
              <a:t>表1和表2分别显示了每个信噪比等级下（含四个噪声源）的平均PESQ和ESTOI分数。评估结果表明，本篇论文所</a:t>
            </a:r>
            <a:r>
              <a:rPr lang="zh-CN" altLang="en-US"/>
              <a:t>提出的ResTCN+TFA在IRM和PSM上的PESQ和ESTOI方面始终比ResTCN取得显著改进，且参数增量可以忽略不计，这证明了TFA模块的有效性。具体而言，在5dB条件下，IRM训练目标下的ResTCN+TFA相比baseline ResTCN来说，在PESQ指标上提高了0.18，在ESTOI指标上提高了4.94%。与MHANet和ResTCN+SA相比，ResTCN+TFA 在所有情况下都表现最好，并且表现出明显的性能优势。在三个baseline模型中，整体看下来效果排名是MHANet&gt; ResTCN+SA&gt;ResTCN。同时，ResTCN+FA和ResTCN+TA相比ResTCN也有了可观的改进，这进一步证实了FA和 TA模块的有效性。</a:t>
            </a:r>
            <a:endParaRPr lang="zh-CN" altLang="en-US"/>
          </a:p>
          <a:p>
            <a:r>
              <a:rPr lang="en-US" altLang="zh-CN"/>
              <a:t>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82914" y="77153"/>
            <a:ext cx="8520095" cy="1014413"/>
            <a:chOff x="441025" y="218860"/>
            <a:chExt cx="5357897" cy="1014413"/>
          </a:xfrm>
        </p:grpSpPr>
        <p:grpSp>
          <p:nvGrpSpPr>
            <p:cNvPr id="17" name="组合 16"/>
            <p:cNvGrpSpPr/>
            <p:nvPr/>
          </p:nvGrpSpPr>
          <p:grpSpPr>
            <a:xfrm>
              <a:off x="595313" y="387468"/>
              <a:ext cx="5203609" cy="568938"/>
              <a:chOff x="1893616" y="449275"/>
              <a:chExt cx="5203609" cy="568938"/>
            </a:xfrm>
          </p:grpSpPr>
          <p:sp>
            <p:nvSpPr>
              <p:cNvPr id="22" name="文本框 21"/>
              <p:cNvSpPr txBox="1"/>
              <p:nvPr/>
            </p:nvSpPr>
            <p:spPr>
              <a:xfrm>
                <a:off x="1893616" y="449275"/>
                <a:ext cx="5203609"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sym typeface="+mn-ea"/>
                  </a:rPr>
                  <a:t>3.2  Experiment Result——语音增强客观指标评估</a:t>
                </a:r>
                <a:endParaRPr lang="zh-CN" altLang="en-US" dirty="0"/>
              </a:p>
            </p:txBody>
          </p:sp>
          <p:sp>
            <p:nvSpPr>
              <p:cNvPr id="23" name="文本框 22"/>
              <p:cNvSpPr txBox="1"/>
              <p:nvPr/>
            </p:nvSpPr>
            <p:spPr>
              <a:xfrm>
                <a:off x="1999126" y="972494"/>
                <a:ext cx="1839177" cy="45719"/>
              </a:xfrm>
              <a:prstGeom prst="rect">
                <a:avLst/>
              </a:prstGeom>
              <a:solidFill>
                <a:schemeClr val="accent1"/>
              </a:solid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endParaRPr lang="en-US" altLang="zh-CN" sz="1000" dirty="0">
                  <a:solidFill>
                    <a:schemeClr val="bg1">
                      <a:lumMod val="50000"/>
                    </a:schemeClr>
                  </a:solidFill>
                </a:endParaRPr>
              </a:p>
            </p:txBody>
          </p:sp>
        </p:gr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 name="图片 1"/>
          <p:cNvPicPr>
            <a:picLocks noChangeAspect="1"/>
          </p:cNvPicPr>
          <p:nvPr>
            <p:custDataLst>
              <p:tags r:id="rId1"/>
            </p:custDataLst>
          </p:nvPr>
        </p:nvPicPr>
        <p:blipFill>
          <a:blip r:embed="rId2"/>
          <a:stretch>
            <a:fillRect/>
          </a:stretch>
        </p:blipFill>
        <p:spPr>
          <a:xfrm>
            <a:off x="2838450" y="3230245"/>
            <a:ext cx="6515100" cy="3384550"/>
          </a:xfrm>
          <a:prstGeom prst="rect">
            <a:avLst/>
          </a:prstGeom>
        </p:spPr>
      </p:pic>
      <p:sp>
        <p:nvSpPr>
          <p:cNvPr id="3" name="文本框 2"/>
          <p:cNvSpPr txBox="1"/>
          <p:nvPr/>
        </p:nvSpPr>
        <p:spPr>
          <a:xfrm>
            <a:off x="3006725" y="1148080"/>
            <a:ext cx="6096000" cy="2030095"/>
          </a:xfrm>
          <a:prstGeom prst="rect">
            <a:avLst/>
          </a:prstGeom>
          <a:noFill/>
        </p:spPr>
        <p:txBody>
          <a:bodyPr wrap="square" rtlCol="0" anchor="t">
            <a:spAutoFit/>
          </a:bodyPr>
          <a:p>
            <a:pPr algn="just"/>
            <a:r>
              <a:rPr lang="en-US" altLang="zh-CN"/>
              <a:t>       </a:t>
            </a:r>
            <a:r>
              <a:rPr lang="zh-CN" altLang="en-US"/>
              <a:t>表3列出了所有测试条件下的平均CSIG、CBAK和 COVL分数。与在表1和表2中观察到的趋势一致，所提的 ResTCN+TFA在三个指标上显著优于ResTCN，并且在所有模型中表现最好。具体而言，与ResTCN相比，PSM训练目标下ResTCN+TFA的CSIG提高了0.21，CBAK提高了 0.12，COVL提高了0.18。</a:t>
            </a:r>
            <a:endParaRPr lang="zh-CN" altLang="en-US"/>
          </a:p>
          <a:p>
            <a:r>
              <a:rPr lang="en-US" altLang="zh-CN"/>
              <a:t> </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1"/>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04</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sz="4400" dirty="0"/>
              <a:t>Conclusion</a:t>
            </a:r>
            <a:endParaRPr lang="zh-CN" altLang="en-US" sz="4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1025" y="229370"/>
            <a:ext cx="5357897" cy="1014413"/>
            <a:chOff x="441025" y="218860"/>
            <a:chExt cx="5357897" cy="1014413"/>
          </a:xfrm>
        </p:grpSpPr>
        <p:grpSp>
          <p:nvGrpSpPr>
            <p:cNvPr id="11" name="组合 10"/>
            <p:cNvGrpSpPr/>
            <p:nvPr/>
          </p:nvGrpSpPr>
          <p:grpSpPr>
            <a:xfrm>
              <a:off x="595313" y="387468"/>
              <a:ext cx="5203609" cy="568938"/>
              <a:chOff x="1893616" y="449275"/>
              <a:chExt cx="5203609" cy="568938"/>
            </a:xfrm>
          </p:grpSpPr>
          <p:sp>
            <p:nvSpPr>
              <p:cNvPr id="13" name="文本框 12"/>
              <p:cNvSpPr txBox="1"/>
              <p:nvPr/>
            </p:nvSpPr>
            <p:spPr>
              <a:xfrm>
                <a:off x="1893616" y="449275"/>
                <a:ext cx="5203609"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sz="2800" dirty="0"/>
                  <a:t>Conclusion</a:t>
                </a:r>
                <a:endParaRPr lang="zh-CN" altLang="en-US" dirty="0"/>
              </a:p>
            </p:txBody>
          </p:sp>
          <p:sp>
            <p:nvSpPr>
              <p:cNvPr id="14" name="文本框 13"/>
              <p:cNvSpPr txBox="1"/>
              <p:nvPr/>
            </p:nvSpPr>
            <p:spPr>
              <a:xfrm>
                <a:off x="1999126" y="972494"/>
                <a:ext cx="1839177" cy="45719"/>
              </a:xfrm>
              <a:prstGeom prst="rect">
                <a:avLst/>
              </a:prstGeom>
              <a:solidFill>
                <a:schemeClr val="accent1"/>
              </a:solid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endParaRPr lang="en-US" altLang="zh-CN" sz="1000" dirty="0">
                  <a:solidFill>
                    <a:schemeClr val="bg1">
                      <a:lumMod val="50000"/>
                    </a:schemeClr>
                  </a:solidFill>
                </a:endParaRPr>
              </a:p>
            </p:txBody>
          </p:sp>
        </p:grpSp>
        <p:sp>
          <p:nvSpPr>
            <p:cNvPr id="12"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8"/>
          <p:cNvSpPr txBox="1"/>
          <p:nvPr/>
        </p:nvSpPr>
        <p:spPr>
          <a:xfrm>
            <a:off x="939800" y="1649443"/>
            <a:ext cx="10490200" cy="1337945"/>
          </a:xfrm>
          <a:prstGeom prst="rect">
            <a:avLst/>
          </a:prstGeom>
          <a:noFill/>
        </p:spPr>
        <p:txBody>
          <a:bodyPr wrap="square">
            <a:spAutoFit/>
          </a:bodyPr>
          <a:lstStyle/>
          <a:p>
            <a:pPr indent="0">
              <a:lnSpc>
                <a:spcPct val="150000"/>
              </a:lnSpc>
              <a:buFont typeface="Arial" panose="020B0604020202020204" pitchFamily="34" charset="0"/>
              <a:buNone/>
            </a:pPr>
            <a:r>
              <a:rPr lang="en-US" altLang="zh-CN">
                <a:sym typeface="+mn-ea"/>
              </a:rPr>
              <a:t>       </a:t>
            </a:r>
            <a:r>
              <a:rPr lang="zh-CN" altLang="en-US">
                <a:sym typeface="+mn-ea"/>
              </a:rPr>
              <a:t>该论文主要提出了融合语音分布特性的 T-F attention (TFA) 模块，可以在几乎不额外增加参数量的情况下显著提高语音增强的客观指标。</a:t>
            </a:r>
            <a:endParaRPr lang="zh-CN" altLang="en-US"/>
          </a:p>
          <a:p>
            <a:pPr indent="0">
              <a:lnSpc>
                <a:spcPct val="150000"/>
              </a:lnSpc>
              <a:buFont typeface="Arial" panose="020B0604020202020204" pitchFamily="34" charse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75412" y="3252167"/>
            <a:ext cx="5778518" cy="923330"/>
          </a:xfrm>
          <a:prstGeom prst="rect">
            <a:avLst/>
          </a:prstGeom>
          <a:noFill/>
        </p:spPr>
        <p:txBody>
          <a:bodyPr wrap="square" rtlCol="0">
            <a:spAutoFit/>
            <a:scene3d>
              <a:camera prst="orthographicFront"/>
              <a:lightRig rig="threePt" dir="t"/>
            </a:scene3d>
            <a:sp3d contourW="12700"/>
          </a:bodyPr>
          <a:lstStyle/>
          <a:p>
            <a:r>
              <a:rPr lang="en-US" altLang="zh-CN" sz="5400" b="1" dirty="0">
                <a:solidFill>
                  <a:schemeClr val="tx1">
                    <a:lumMod val="85000"/>
                    <a:lumOff val="15000"/>
                  </a:schemeClr>
                </a:solidFill>
                <a:latin typeface="+mn-ea"/>
                <a:cs typeface="经典综艺体简" panose="02010609000101010101" pitchFamily="49" charset="-122"/>
              </a:rPr>
              <a:t>Thank you</a:t>
            </a:r>
            <a:endParaRPr lang="zh-CN" altLang="en-US" sz="5400" b="1" dirty="0">
              <a:solidFill>
                <a:schemeClr val="tx1">
                  <a:lumMod val="85000"/>
                  <a:lumOff val="15000"/>
                </a:schemeClr>
              </a:solidFill>
              <a:latin typeface="+mn-ea"/>
              <a:cs typeface="经典综艺体简" panose="02010609000101010101" pitchFamily="49" charset="-122"/>
            </a:endParaRPr>
          </a:p>
        </p:txBody>
      </p:sp>
      <p:grpSp>
        <p:nvGrpSpPr>
          <p:cNvPr id="3" name="组合 2"/>
          <p:cNvGrpSpPr/>
          <p:nvPr/>
        </p:nvGrpSpPr>
        <p:grpSpPr>
          <a:xfrm>
            <a:off x="2163778" y="1158843"/>
            <a:ext cx="6826313" cy="4508626"/>
            <a:chOff x="2163778" y="1158843"/>
            <a:chExt cx="6826313" cy="4508626"/>
          </a:xfrm>
        </p:grpSpPr>
        <p:grpSp>
          <p:nvGrpSpPr>
            <p:cNvPr id="28" name="组合 27"/>
            <p:cNvGrpSpPr/>
            <p:nvPr/>
          </p:nvGrpSpPr>
          <p:grpSpPr>
            <a:xfrm>
              <a:off x="2163778" y="1158843"/>
              <a:ext cx="6826313"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cs typeface="经典综艺体简" panose="02010609000101010101" pitchFamily="49" charset="-122"/>
                  </a:rPr>
                  <a:t>HIT</a:t>
                </a:r>
                <a:endParaRPr lang="zh-CN" altLang="en-US" sz="2400" dirty="0">
                  <a:solidFill>
                    <a:schemeClr val="bg1"/>
                  </a:solidFill>
                  <a:latin typeface="Century Gothic" panose="020B0502020202020204" pitchFamily="34" charset="0"/>
                  <a:cs typeface="经典综艺体简" panose="02010609000101010101" pitchFamily="49" charset="-122"/>
                </a:endParaRPr>
              </a:p>
            </p:txBody>
          </p:sp>
        </p:grpSp>
        <p:sp>
          <p:nvSpPr>
            <p:cNvPr id="2" name="矩形 1"/>
            <p:cNvSpPr/>
            <p:nvPr/>
          </p:nvSpPr>
          <p:spPr>
            <a:xfrm>
              <a:off x="8928686" y="1995991"/>
              <a:ext cx="61405" cy="1194629"/>
            </a:xfrm>
            <a:prstGeom prst="rect">
              <a:avLst/>
            </a:prstGeom>
            <a:solidFill>
              <a:srgbClr val="1096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28686" y="4237044"/>
              <a:ext cx="61405" cy="1194629"/>
            </a:xfrm>
            <a:prstGeom prst="rect">
              <a:avLst/>
            </a:prstGeom>
            <a:solidFill>
              <a:srgbClr val="1096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85776" y="1729940"/>
            <a:ext cx="3033819" cy="39541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22413" y="1230313"/>
            <a:ext cx="3718454" cy="923330"/>
          </a:xfrm>
          <a:prstGeom prst="rect">
            <a:avLst/>
          </a:prstGeom>
          <a:noFill/>
        </p:spPr>
        <p:txBody>
          <a:bodyPr wrap="square" rtlCol="0">
            <a:spAutoFit/>
            <a:scene3d>
              <a:camera prst="orthographicFront"/>
              <a:lightRig rig="threePt" dir="t"/>
            </a:scene3d>
            <a:sp3d contourW="12700"/>
          </a:bodyPr>
          <a:lstStyle/>
          <a:p>
            <a:pPr algn="ctr"/>
            <a:r>
              <a:rPr lang="en-US" altLang="zh-CN" sz="5400" dirty="0">
                <a:solidFill>
                  <a:schemeClr val="accent1"/>
                </a:solidFill>
                <a:latin typeface="Century Gothic" panose="020B0502020202020204" pitchFamily="34" charset="0"/>
                <a:cs typeface="经典综艺体简" panose="02010609000101010101" pitchFamily="49" charset="-122"/>
              </a:rPr>
              <a:t>CONTENTS</a:t>
            </a:r>
            <a:endParaRPr lang="zh-CN" altLang="en-US" sz="5400" dirty="0">
              <a:solidFill>
                <a:schemeClr val="accent1"/>
              </a:solidFill>
              <a:latin typeface="Century Gothic" panose="020B0502020202020204" pitchFamily="34" charset="0"/>
              <a:cs typeface="经典综艺体简" panose="02010609000101010101" pitchFamily="49" charset="-122"/>
            </a:endParaRPr>
          </a:p>
        </p:txBody>
      </p:sp>
      <p:grpSp>
        <p:nvGrpSpPr>
          <p:cNvPr id="22" name="组合 21"/>
          <p:cNvGrpSpPr/>
          <p:nvPr/>
        </p:nvGrpSpPr>
        <p:grpSpPr>
          <a:xfrm>
            <a:off x="1167607" y="1653133"/>
            <a:ext cx="9856787" cy="3670300"/>
            <a:chOff x="1167607" y="1653133"/>
            <a:chExt cx="9856787" cy="3670300"/>
          </a:xfrm>
        </p:grpSpPr>
        <p:sp>
          <p:nvSpPr>
            <p:cNvPr id="9" name="任意多边形 8"/>
            <p:cNvSpPr/>
            <p:nvPr/>
          </p:nvSpPr>
          <p:spPr>
            <a:xfrm>
              <a:off x="1167607" y="1653133"/>
              <a:ext cx="9856787" cy="3670300"/>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6096000" y="1653133"/>
              <a:ext cx="4928394" cy="3670300"/>
            </a:xfrm>
            <a:custGeom>
              <a:avLst/>
              <a:gdLst>
                <a:gd name="connsiteX0" fmla="*/ 0 w 4928394"/>
                <a:gd name="connsiteY0" fmla="*/ 0 h 3670300"/>
                <a:gd name="connsiteX1" fmla="*/ 4928394 w 4928394"/>
                <a:gd name="connsiteY1" fmla="*/ 0 h 3670300"/>
                <a:gd name="connsiteX2" fmla="*/ 4928394 w 4928394"/>
                <a:gd name="connsiteY2" fmla="*/ 3670300 h 3670300"/>
                <a:gd name="connsiteX3" fmla="*/ 0 w 4928394"/>
                <a:gd name="connsiteY3" fmla="*/ 3670300 h 3670300"/>
                <a:gd name="connsiteX4" fmla="*/ 0 w 4928394"/>
                <a:gd name="connsiteY4" fmla="*/ 3617925 h 3670300"/>
                <a:gd name="connsiteX5" fmla="*/ 4876019 w 4928394"/>
                <a:gd name="connsiteY5" fmla="*/ 3617925 h 3670300"/>
                <a:gd name="connsiteX6" fmla="*/ 4876019 w 4928394"/>
                <a:gd name="connsiteY6" fmla="*/ 52375 h 3670300"/>
                <a:gd name="connsiteX7" fmla="*/ 0 w 4928394"/>
                <a:gd name="connsiteY7" fmla="*/ 52375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8394" h="3670300">
                  <a:moveTo>
                    <a:pt x="0" y="0"/>
                  </a:moveTo>
                  <a:lnTo>
                    <a:pt x="4928394" y="0"/>
                  </a:lnTo>
                  <a:lnTo>
                    <a:pt x="4928394" y="3670300"/>
                  </a:lnTo>
                  <a:lnTo>
                    <a:pt x="0" y="3670300"/>
                  </a:lnTo>
                  <a:lnTo>
                    <a:pt x="0" y="3617925"/>
                  </a:lnTo>
                  <a:lnTo>
                    <a:pt x="4876019" y="3617925"/>
                  </a:lnTo>
                  <a:lnTo>
                    <a:pt x="4876019" y="52375"/>
                  </a:lnTo>
                  <a:lnTo>
                    <a:pt x="0" y="52375"/>
                  </a:lnTo>
                  <a:close/>
                </a:path>
              </a:pathLst>
            </a:cu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文本框 10"/>
          <p:cNvSpPr txBox="1"/>
          <p:nvPr/>
        </p:nvSpPr>
        <p:spPr>
          <a:xfrm>
            <a:off x="1727215" y="2677302"/>
            <a:ext cx="261802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latin typeface="Century Gothic" panose="020B0502020202020204" pitchFamily="34" charset="0"/>
              </a:rPr>
              <a:t>01 . Background</a:t>
            </a:r>
            <a:endParaRPr lang="zh-CN" altLang="en-US" sz="2400" b="1" dirty="0">
              <a:solidFill>
                <a:schemeClr val="tx1">
                  <a:lumMod val="75000"/>
                  <a:lumOff val="25000"/>
                </a:schemeClr>
              </a:solidFill>
              <a:latin typeface="Century Gothic" panose="020B0502020202020204" pitchFamily="34" charset="0"/>
            </a:endParaRPr>
          </a:p>
        </p:txBody>
      </p:sp>
      <p:sp>
        <p:nvSpPr>
          <p:cNvPr id="17" name="文本框 16"/>
          <p:cNvSpPr txBox="1"/>
          <p:nvPr/>
        </p:nvSpPr>
        <p:spPr>
          <a:xfrm>
            <a:off x="1727215" y="3572858"/>
            <a:ext cx="2077813"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latin typeface="Century Gothic" panose="020B0502020202020204" pitchFamily="34" charset="0"/>
              </a:rPr>
              <a:t>02 . Methods</a:t>
            </a:r>
            <a:endParaRPr lang="zh-CN" altLang="en-US" sz="2400" b="1" dirty="0">
              <a:solidFill>
                <a:schemeClr val="tx1">
                  <a:lumMod val="75000"/>
                  <a:lumOff val="25000"/>
                </a:schemeClr>
              </a:solidFill>
              <a:latin typeface="Century Gothic" panose="020B0502020202020204" pitchFamily="34" charset="0"/>
            </a:endParaRPr>
          </a:p>
        </p:txBody>
      </p:sp>
      <p:sp>
        <p:nvSpPr>
          <p:cNvPr id="20" name="文本框 19"/>
          <p:cNvSpPr txBox="1"/>
          <p:nvPr/>
        </p:nvSpPr>
        <p:spPr>
          <a:xfrm>
            <a:off x="6409888" y="2677301"/>
            <a:ext cx="245772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Century Gothic" panose="020B0502020202020204" pitchFamily="34" charset="0"/>
              </a:rPr>
              <a:t>04 . Conclusion</a:t>
            </a:r>
            <a:endParaRPr lang="zh-CN" altLang="en-US" sz="2400" b="1" dirty="0">
              <a:solidFill>
                <a:schemeClr val="bg1"/>
              </a:solidFill>
              <a:latin typeface="Century Gothic" panose="020B0502020202020204" pitchFamily="34" charset="0"/>
            </a:endParaRPr>
          </a:p>
        </p:txBody>
      </p:sp>
      <p:sp>
        <p:nvSpPr>
          <p:cNvPr id="33" name="文本框 32"/>
          <p:cNvSpPr txBox="1"/>
          <p:nvPr/>
        </p:nvSpPr>
        <p:spPr>
          <a:xfrm>
            <a:off x="1727215" y="4468415"/>
            <a:ext cx="1786066"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latin typeface="Century Gothic" panose="020B0502020202020204" pitchFamily="34" charset="0"/>
              </a:rPr>
              <a:t>03 . Results</a:t>
            </a:r>
            <a:endParaRPr lang="zh-CN" altLang="en-US" sz="2400" b="1" dirty="0">
              <a:solidFill>
                <a:schemeClr val="tx1">
                  <a:lumMod val="75000"/>
                  <a:lumOff val="25000"/>
                </a:schemeClr>
              </a:solidFill>
              <a:latin typeface="Century Gothic" panose="020B0502020202020204" pitchFamily="34" charset="0"/>
            </a:endParaRPr>
          </a:p>
        </p:txBody>
      </p:sp>
      <p:sp>
        <p:nvSpPr>
          <p:cNvPr id="4" name="文本框 3"/>
          <p:cNvSpPr txBox="1"/>
          <p:nvPr/>
        </p:nvSpPr>
        <p:spPr>
          <a:xfrm>
            <a:off x="1082675" y="2048510"/>
            <a:ext cx="4064000" cy="368300"/>
          </a:xfrm>
          <a:prstGeom prst="rect">
            <a:avLst/>
          </a:prstGeom>
          <a:noFill/>
        </p:spPr>
        <p:txBody>
          <a:bodyPr wrap="square" rtlCol="0">
            <a:spAutoFit/>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01</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sz="4400" dirty="0"/>
              <a:t>Background</a:t>
            </a:r>
            <a:endParaRPr lang="zh-CN" alt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441025" y="229370"/>
            <a:ext cx="5357897" cy="1014413"/>
            <a:chOff x="441025" y="218860"/>
            <a:chExt cx="5357897" cy="1014413"/>
          </a:xfrm>
        </p:grpSpPr>
        <p:grpSp>
          <p:nvGrpSpPr>
            <p:cNvPr id="22" name="组合 21"/>
            <p:cNvGrpSpPr/>
            <p:nvPr/>
          </p:nvGrpSpPr>
          <p:grpSpPr>
            <a:xfrm>
              <a:off x="595313" y="387468"/>
              <a:ext cx="5203609" cy="568938"/>
              <a:chOff x="1893616" y="449275"/>
              <a:chExt cx="5203609" cy="568938"/>
            </a:xfrm>
          </p:grpSpPr>
          <p:sp>
            <p:nvSpPr>
              <p:cNvPr id="24" name="文本框 23"/>
              <p:cNvSpPr txBox="1"/>
              <p:nvPr/>
            </p:nvSpPr>
            <p:spPr>
              <a:xfrm>
                <a:off x="1893616" y="449275"/>
                <a:ext cx="5203609"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t>Background and significant</a:t>
                </a:r>
                <a:endParaRPr lang="en-US" altLang="zh-CN" dirty="0"/>
              </a:p>
            </p:txBody>
          </p:sp>
          <p:sp>
            <p:nvSpPr>
              <p:cNvPr id="25" name="文本框 24"/>
              <p:cNvSpPr txBox="1"/>
              <p:nvPr/>
            </p:nvSpPr>
            <p:spPr>
              <a:xfrm>
                <a:off x="1999126" y="972494"/>
                <a:ext cx="1489484" cy="45719"/>
              </a:xfrm>
              <a:prstGeom prst="rect">
                <a:avLst/>
              </a:prstGeom>
              <a:solidFill>
                <a:schemeClr val="accent1"/>
              </a:solid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endParaRPr lang="en-US" altLang="zh-CN" sz="1000" dirty="0">
                  <a:solidFill>
                    <a:schemeClr val="bg1">
                      <a:lumMod val="50000"/>
                    </a:schemeClr>
                  </a:solidFill>
                </a:endParaRPr>
              </a:p>
            </p:txBody>
          </p:sp>
        </p:grpSp>
        <p:sp>
          <p:nvSpPr>
            <p:cNvPr id="23"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p:cNvSpPr txBox="1"/>
          <p:nvPr/>
        </p:nvSpPr>
        <p:spPr>
          <a:xfrm>
            <a:off x="3048000" y="1243965"/>
            <a:ext cx="6096000" cy="1198880"/>
          </a:xfrm>
          <a:prstGeom prst="rect">
            <a:avLst/>
          </a:prstGeom>
          <a:noFill/>
        </p:spPr>
        <p:txBody>
          <a:bodyPr wrap="square" rtlCol="0" anchor="t">
            <a:spAutoFit/>
          </a:bodyPr>
          <a:p>
            <a:pPr algn="just"/>
            <a:r>
              <a:rPr lang="en-US"/>
              <a:t>       语音增强算法旨在去除语音信号中的背景噪声等多余信号成分，它是许多语音处理应用的基本组件，例如在线视频会议与通话，智能短视频剪辑，实时视频直播，社交娱乐与在线教育等。</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847785" y="1614599"/>
            <a:ext cx="8218358" cy="645160"/>
          </a:xfrm>
          <a:prstGeom prst="rect">
            <a:avLst/>
          </a:prstGeom>
          <a:noFill/>
        </p:spPr>
        <p:txBody>
          <a:bodyPr wrap="square">
            <a:spAutoFit/>
          </a:bodyPr>
          <a:lstStyle/>
          <a:p>
            <a:pPr>
              <a:lnSpc>
                <a:spcPct val="150000"/>
              </a:lnSpc>
            </a:pPr>
            <a:r>
              <a:rPr lang="en-US" altLang="zh-CN" sz="2400" b="1" dirty="0"/>
              <a:t> </a:t>
            </a:r>
            <a:endParaRPr lang="en-US" altLang="zh-CN" sz="2400" dirty="0"/>
          </a:p>
        </p:txBody>
      </p:sp>
      <p:sp>
        <p:nvSpPr>
          <p:cNvPr id="6" name="矩形 5"/>
          <p:cNvSpPr/>
          <p:nvPr/>
        </p:nvSpPr>
        <p:spPr>
          <a:xfrm>
            <a:off x="0" y="0"/>
            <a:ext cx="325215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644212" y="361657"/>
            <a:ext cx="5357897" cy="1014413"/>
            <a:chOff x="441025" y="218860"/>
            <a:chExt cx="5357897" cy="1014413"/>
          </a:xfrm>
        </p:grpSpPr>
        <p:grpSp>
          <p:nvGrpSpPr>
            <p:cNvPr id="22" name="组合 21"/>
            <p:cNvGrpSpPr/>
            <p:nvPr/>
          </p:nvGrpSpPr>
          <p:grpSpPr>
            <a:xfrm>
              <a:off x="595313" y="387468"/>
              <a:ext cx="5203609" cy="568938"/>
              <a:chOff x="1893616" y="449275"/>
              <a:chExt cx="5203609" cy="568938"/>
            </a:xfrm>
          </p:grpSpPr>
          <p:sp>
            <p:nvSpPr>
              <p:cNvPr id="24" name="文本框 23"/>
              <p:cNvSpPr txBox="1"/>
              <p:nvPr/>
            </p:nvSpPr>
            <p:spPr>
              <a:xfrm>
                <a:off x="1893616" y="449275"/>
                <a:ext cx="5203609"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t>Current Studies</a:t>
                </a:r>
                <a:endParaRPr lang="en-US" altLang="zh-CN" dirty="0"/>
              </a:p>
            </p:txBody>
          </p:sp>
          <p:sp>
            <p:nvSpPr>
              <p:cNvPr id="25" name="文本框 24"/>
              <p:cNvSpPr txBox="1"/>
              <p:nvPr/>
            </p:nvSpPr>
            <p:spPr>
              <a:xfrm>
                <a:off x="1999126" y="972494"/>
                <a:ext cx="1489484" cy="45719"/>
              </a:xfrm>
              <a:prstGeom prst="rect">
                <a:avLst/>
              </a:prstGeom>
              <a:solidFill>
                <a:schemeClr val="accent1"/>
              </a:solid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endParaRPr lang="en-US" altLang="zh-CN" sz="1000" dirty="0">
                  <a:solidFill>
                    <a:schemeClr val="bg1">
                      <a:lumMod val="50000"/>
                    </a:schemeClr>
                  </a:solidFill>
                </a:endParaRPr>
              </a:p>
            </p:txBody>
          </p:sp>
        </p:grpSp>
        <p:sp>
          <p:nvSpPr>
            <p:cNvPr id="23"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p:cNvSpPr txBox="1"/>
          <p:nvPr/>
        </p:nvSpPr>
        <p:spPr>
          <a:xfrm>
            <a:off x="4100830" y="1702435"/>
            <a:ext cx="6096000" cy="3969385"/>
          </a:xfrm>
          <a:prstGeom prst="rect">
            <a:avLst/>
          </a:prstGeom>
          <a:noFill/>
        </p:spPr>
        <p:txBody>
          <a:bodyPr wrap="square" rtlCol="0" anchor="t">
            <a:spAutoFit/>
          </a:bodyPr>
          <a:p>
            <a:pPr algn="just"/>
            <a:r>
              <a:rPr lang="en-US" altLang="zh-CN"/>
              <a:t>       </a:t>
            </a:r>
            <a:r>
              <a:rPr lang="zh-CN" altLang="en-US"/>
              <a:t>摘要里已经表明，目前大多数关于语音增强的监督学习算法的研究中，通常没有在建模的过程中明确考虑时频域（T-F）表示中语音的能量分布，而其对于准确预测掩码或频谱至关重要。而</a:t>
            </a:r>
            <a:r>
              <a:rPr lang="zh-CN" altLang="en-US"/>
              <a:t>该论文提出了一个简单而有效的T-F注意力（TFA）模块，使得在建模过程中可以显式引入对语音分布特性的先验思考。 为了验证我们提出的TFA模块的有效性，我们使用残差时序卷积神经网络（ResTCN）作为基础模型，并使用语音增强领域中两个常用的训练目标IRM（The ideal ratio mask）和PSM（The phase-sensitive mask）分别进行了探索实验。我们的实验结果表明，应用所提的TFA模块可以在几乎不额外增加参数量的情况下显著提高常用的五个客观评估指标，且ResTCN+TFA模型始终以较大的优势优于其他baseline模型。</a:t>
            </a:r>
            <a:endParaRPr lang="zh-CN" altLang="en-US"/>
          </a:p>
          <a:p>
            <a:r>
              <a:rPr lang="en-US" altLang="zh-CN"/>
              <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1"/>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02</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sz="4400" dirty="0"/>
              <a:t>Methods</a:t>
            </a:r>
            <a:endParaRPr lang="zh-CN" alt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441025" y="229370"/>
            <a:ext cx="5357897" cy="1014413"/>
            <a:chOff x="441025" y="218860"/>
            <a:chExt cx="5357897" cy="1014413"/>
          </a:xfrm>
        </p:grpSpPr>
        <p:grpSp>
          <p:nvGrpSpPr>
            <p:cNvPr id="50" name="组合 49"/>
            <p:cNvGrpSpPr/>
            <p:nvPr/>
          </p:nvGrpSpPr>
          <p:grpSpPr>
            <a:xfrm>
              <a:off x="595313" y="387468"/>
              <a:ext cx="5203609" cy="568938"/>
              <a:chOff x="1893616" y="449275"/>
              <a:chExt cx="5203609" cy="568938"/>
            </a:xfrm>
          </p:grpSpPr>
          <p:sp>
            <p:nvSpPr>
              <p:cNvPr id="52" name="文本框 51"/>
              <p:cNvSpPr txBox="1"/>
              <p:nvPr/>
            </p:nvSpPr>
            <p:spPr>
              <a:xfrm>
                <a:off x="1893616" y="449275"/>
                <a:ext cx="5203609"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t>Methods</a:t>
                </a:r>
                <a:endParaRPr lang="zh-CN" altLang="en-US" dirty="0"/>
              </a:p>
            </p:txBody>
          </p:sp>
          <p:sp>
            <p:nvSpPr>
              <p:cNvPr id="53" name="文本框 52"/>
              <p:cNvSpPr txBox="1"/>
              <p:nvPr/>
            </p:nvSpPr>
            <p:spPr>
              <a:xfrm>
                <a:off x="1999126" y="972494"/>
                <a:ext cx="1839177" cy="45719"/>
              </a:xfrm>
              <a:prstGeom prst="rect">
                <a:avLst/>
              </a:prstGeom>
              <a:solidFill>
                <a:schemeClr val="accent1"/>
              </a:solid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endParaRPr lang="en-US" altLang="zh-CN" sz="1000" dirty="0">
                  <a:solidFill>
                    <a:schemeClr val="bg1">
                      <a:lumMod val="50000"/>
                    </a:schemeClr>
                  </a:solidFill>
                </a:endParaRPr>
              </a:p>
            </p:txBody>
          </p:sp>
        </p:grpSp>
        <p:sp>
          <p:nvSpPr>
            <p:cNvPr id="51"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 name="图片 1"/>
          <p:cNvPicPr>
            <a:picLocks noChangeAspect="1"/>
          </p:cNvPicPr>
          <p:nvPr/>
        </p:nvPicPr>
        <p:blipFill>
          <a:blip r:embed="rId1"/>
          <a:stretch>
            <a:fillRect/>
          </a:stretch>
        </p:blipFill>
        <p:spPr>
          <a:xfrm>
            <a:off x="1584325" y="2285365"/>
            <a:ext cx="9023350" cy="4356100"/>
          </a:xfrm>
          <a:prstGeom prst="rect">
            <a:avLst/>
          </a:prstGeom>
        </p:spPr>
      </p:pic>
      <p:sp>
        <p:nvSpPr>
          <p:cNvPr id="3" name="文本框 2"/>
          <p:cNvSpPr txBox="1"/>
          <p:nvPr/>
        </p:nvSpPr>
        <p:spPr>
          <a:xfrm>
            <a:off x="2674620" y="871220"/>
            <a:ext cx="6096000" cy="1476375"/>
          </a:xfrm>
          <a:prstGeom prst="rect">
            <a:avLst/>
          </a:prstGeom>
          <a:noFill/>
        </p:spPr>
        <p:txBody>
          <a:bodyPr wrap="square" rtlCol="0" anchor="t">
            <a:spAutoFit/>
          </a:bodyPr>
          <a:p>
            <a:pPr algn="just"/>
            <a:r>
              <a:rPr lang="en-US" altLang="zh-CN"/>
              <a:t>      </a:t>
            </a:r>
            <a:r>
              <a:rPr lang="zh-CN" altLang="en-US"/>
              <a:t>方法解析：图中展示了所提TFA模块的网络结构，其中TA和FA模块分别以黑色和蓝色虚线框标识。AvgPool和Conv1D分别为 average pooling和1-D convolution</a:t>
            </a:r>
            <a:r>
              <a:rPr lang="en-US" altLang="zh-CN"/>
              <a:t> </a:t>
            </a:r>
            <a:r>
              <a:rPr lang="zh-CN" altLang="en-US"/>
              <a:t>operation的缩写。⊗ 和 ⊙ 分别表示矩阵乘法和元素级乘法。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1"/>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03</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sz="4400" dirty="0"/>
              <a:t>Results</a:t>
            </a:r>
            <a:endParaRPr lang="zh-CN" altLang="en-US"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87824" y="229370"/>
            <a:ext cx="5203609" cy="1014413"/>
            <a:chOff x="-61805" y="218860"/>
            <a:chExt cx="5203609" cy="1014413"/>
          </a:xfrm>
        </p:grpSpPr>
        <p:grpSp>
          <p:nvGrpSpPr>
            <p:cNvPr id="21" name="组合 20"/>
            <p:cNvGrpSpPr/>
            <p:nvPr/>
          </p:nvGrpSpPr>
          <p:grpSpPr>
            <a:xfrm>
              <a:off x="-61805" y="387467"/>
              <a:ext cx="5203609" cy="568939"/>
              <a:chOff x="1236498" y="449274"/>
              <a:chExt cx="5203609" cy="568939"/>
            </a:xfrm>
          </p:grpSpPr>
          <p:sp>
            <p:nvSpPr>
              <p:cNvPr id="23" name="文本框 22"/>
              <p:cNvSpPr txBox="1"/>
              <p:nvPr/>
            </p:nvSpPr>
            <p:spPr>
              <a:xfrm>
                <a:off x="1236498" y="449274"/>
                <a:ext cx="5203609"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ctr"/>
                <a:r>
                  <a:rPr lang="en-US" altLang="zh-CN" dirty="0"/>
                  <a:t>    3.1 </a:t>
                </a:r>
                <a:r>
                  <a:rPr lang="zh-CN" altLang="en-US" dirty="0"/>
                  <a:t> </a:t>
                </a:r>
                <a:r>
                  <a:rPr dirty="0"/>
                  <a:t> T-F Attention Module</a:t>
                </a:r>
                <a:r>
                  <a:rPr lang="zh-CN" altLang="en-US" dirty="0"/>
                  <a:t> </a:t>
                </a:r>
                <a:endParaRPr lang="zh-CN" altLang="en-US" dirty="0"/>
              </a:p>
            </p:txBody>
          </p:sp>
          <p:sp>
            <p:nvSpPr>
              <p:cNvPr id="24" name="文本框 23"/>
              <p:cNvSpPr txBox="1"/>
              <p:nvPr/>
            </p:nvSpPr>
            <p:spPr>
              <a:xfrm>
                <a:off x="1999126" y="972494"/>
                <a:ext cx="1839177" cy="45719"/>
              </a:xfrm>
              <a:prstGeom prst="rect">
                <a:avLst/>
              </a:prstGeom>
              <a:solidFill>
                <a:schemeClr val="accent1"/>
              </a:solid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endParaRPr lang="en-US" altLang="zh-CN" sz="1000" dirty="0">
                  <a:solidFill>
                    <a:schemeClr val="bg1">
                      <a:lumMod val="50000"/>
                    </a:schemeClr>
                  </a:solidFill>
                </a:endParaRPr>
              </a:p>
            </p:txBody>
          </p:sp>
        </p:grpSp>
        <p:sp>
          <p:nvSpPr>
            <p:cNvPr id="22"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p:cNvSpPr txBox="1"/>
          <p:nvPr/>
        </p:nvSpPr>
        <p:spPr>
          <a:xfrm>
            <a:off x="716280" y="1771650"/>
            <a:ext cx="10741025" cy="1426210"/>
          </a:xfrm>
          <a:prstGeom prst="rect">
            <a:avLst/>
          </a:prstGeom>
          <a:noFill/>
        </p:spPr>
        <p:txBody>
          <a:bodyPr wrap="square" rtlCol="0" anchor="t">
            <a:noAutofit/>
          </a:bodyPr>
          <a:p>
            <a:pPr algn="just"/>
            <a:r>
              <a:rPr lang="en-US" altLang="zh-CN"/>
              <a:t>       </a:t>
            </a:r>
            <a:r>
              <a:rPr lang="zh-CN" altLang="en-US"/>
              <a:t>TFA 模块以变换后的时频表示</a:t>
            </a:r>
            <a:r>
              <a:rPr lang="en-US" altLang="zh-CN"/>
              <a:t>                         </a:t>
            </a:r>
            <a:r>
              <a:rPr lang="zh-CN" altLang="en-US"/>
              <a:t>为输入，利用两个独立的分支来分别进行 1-D time-frame attention map</a:t>
            </a:r>
            <a:r>
              <a:rPr lang="en-US" altLang="zh-CN"/>
              <a:t>                  </a:t>
            </a:r>
            <a:r>
              <a:rPr lang="zh-CN" altLang="en-US"/>
              <a:t>和1-D frequency-dimension attention map </a:t>
            </a:r>
            <a:r>
              <a:rPr lang="en-US" altLang="zh-CN"/>
              <a:t>                             </a:t>
            </a:r>
            <a:r>
              <a:rPr lang="zh-CN" altLang="en-US"/>
              <a:t>的生成，然后将其融合为最终需要的2-D T-F attention map </a:t>
            </a:r>
            <a:r>
              <a:rPr lang="en-US" altLang="zh-CN"/>
              <a:t>                          </a:t>
            </a:r>
            <a:r>
              <a:rPr lang="zh-CN" altLang="en-US"/>
              <a:t>，最终的结果可以重写为：</a:t>
            </a:r>
            <a:r>
              <a:rPr lang="en-US" altLang="zh-CN"/>
              <a:t>                      </a:t>
            </a:r>
            <a:r>
              <a:rPr lang="zh-CN" altLang="en-US"/>
              <a:t>。</a:t>
            </a:r>
            <a:endParaRPr lang="en-US" altLang="zh-CN"/>
          </a:p>
        </p:txBody>
      </p:sp>
      <p:pic>
        <p:nvPicPr>
          <p:cNvPr id="3" name="图片 2"/>
          <p:cNvPicPr>
            <a:picLocks noChangeAspect="1"/>
          </p:cNvPicPr>
          <p:nvPr/>
        </p:nvPicPr>
        <p:blipFill>
          <a:blip r:embed="rId1"/>
          <a:stretch>
            <a:fillRect/>
          </a:stretch>
        </p:blipFill>
        <p:spPr>
          <a:xfrm>
            <a:off x="4446270" y="1771650"/>
            <a:ext cx="1524000" cy="292100"/>
          </a:xfrm>
          <a:prstGeom prst="rect">
            <a:avLst/>
          </a:prstGeom>
        </p:spPr>
      </p:pic>
      <p:pic>
        <p:nvPicPr>
          <p:cNvPr id="4" name="图片 3"/>
          <p:cNvPicPr>
            <a:picLocks noChangeAspect="1"/>
          </p:cNvPicPr>
          <p:nvPr/>
        </p:nvPicPr>
        <p:blipFill>
          <a:blip r:embed="rId2"/>
          <a:stretch>
            <a:fillRect/>
          </a:stretch>
        </p:blipFill>
        <p:spPr>
          <a:xfrm>
            <a:off x="2940050" y="2063750"/>
            <a:ext cx="1047750" cy="311150"/>
          </a:xfrm>
          <a:prstGeom prst="rect">
            <a:avLst/>
          </a:prstGeom>
        </p:spPr>
      </p:pic>
      <p:pic>
        <p:nvPicPr>
          <p:cNvPr id="6" name="图片 5"/>
          <p:cNvPicPr>
            <a:picLocks noChangeAspect="1"/>
          </p:cNvPicPr>
          <p:nvPr/>
        </p:nvPicPr>
        <p:blipFill>
          <a:blip r:embed="rId3"/>
          <a:stretch>
            <a:fillRect/>
          </a:stretch>
        </p:blipFill>
        <p:spPr>
          <a:xfrm>
            <a:off x="8369300" y="2073275"/>
            <a:ext cx="1695450" cy="292100"/>
          </a:xfrm>
          <a:prstGeom prst="rect">
            <a:avLst/>
          </a:prstGeom>
        </p:spPr>
      </p:pic>
      <p:pic>
        <p:nvPicPr>
          <p:cNvPr id="7" name="图片 6"/>
          <p:cNvPicPr>
            <a:picLocks noChangeAspect="1"/>
          </p:cNvPicPr>
          <p:nvPr/>
        </p:nvPicPr>
        <p:blipFill>
          <a:blip r:embed="rId4"/>
          <a:stretch>
            <a:fillRect/>
          </a:stretch>
        </p:blipFill>
        <p:spPr>
          <a:xfrm>
            <a:off x="6501765" y="2374900"/>
            <a:ext cx="1733550" cy="342900"/>
          </a:xfrm>
          <a:prstGeom prst="rect">
            <a:avLst/>
          </a:prstGeom>
        </p:spPr>
      </p:pic>
      <p:pic>
        <p:nvPicPr>
          <p:cNvPr id="8" name="图片 7"/>
          <p:cNvPicPr>
            <a:picLocks noChangeAspect="1"/>
          </p:cNvPicPr>
          <p:nvPr/>
        </p:nvPicPr>
        <p:blipFill>
          <a:blip r:embed="rId5"/>
          <a:stretch>
            <a:fillRect/>
          </a:stretch>
        </p:blipFill>
        <p:spPr>
          <a:xfrm>
            <a:off x="1189355" y="2618105"/>
            <a:ext cx="1428750" cy="42545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UNIT_PLACING_PICTURE_USER_VIEWPORT" val="{&quot;height&quot;:5330,&quot;width&quot;:10260}"/>
</p:tagLst>
</file>

<file path=ppt/tags/tag3.xml><?xml version="1.0" encoding="utf-8"?>
<p:tagLst xmlns:p="http://schemas.openxmlformats.org/presentationml/2006/main">
  <p:tag name="KSO_WPP_MARK_KEY" val="de74f512-e2d4-440f-9499-d13246eedbc3"/>
  <p:tag name="COMMONDATA" val="eyJoZGlkIjoiMThkOWUxMTQ1MDQ1YzM2MWJmYmUyNjNkOWU0MDJjNDEifQ=="/>
</p:tagLst>
</file>

<file path=ppt/theme/theme1.xml><?xml version="1.0" encoding="utf-8"?>
<a:theme xmlns:a="http://schemas.openxmlformats.org/drawingml/2006/main" name="包图主题2">
  <a:themeElements>
    <a:clrScheme name="自定义 180">
      <a:dk1>
        <a:sysClr val="windowText" lastClr="000000"/>
      </a:dk1>
      <a:lt1>
        <a:sysClr val="window" lastClr="FFFFFF"/>
      </a:lt1>
      <a:dk2>
        <a:srgbClr val="44546A"/>
      </a:dk2>
      <a:lt2>
        <a:srgbClr val="E7E6E6"/>
      </a:lt2>
      <a:accent1>
        <a:srgbClr val="1096AF"/>
      </a:accent1>
      <a:accent2>
        <a:srgbClr val="1096AF"/>
      </a:accent2>
      <a:accent3>
        <a:srgbClr val="1096AF"/>
      </a:accent3>
      <a:accent4>
        <a:srgbClr val="1096AF"/>
      </a:accent4>
      <a:accent5>
        <a:srgbClr val="1096AF"/>
      </a:accent5>
      <a:accent6>
        <a:srgbClr val="1096A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2473</Words>
  <Application>WPS 演示</Application>
  <PresentationFormat>宽屏</PresentationFormat>
  <Paragraphs>81</Paragraphs>
  <Slides>15</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经典综艺体简</vt:lpstr>
      <vt:lpstr>Century Gothic</vt:lpstr>
      <vt:lpstr>Arial Unicode MS</vt:lpstr>
      <vt:lpstr>等线</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刘天瑞</cp:lastModifiedBy>
  <cp:revision>275</cp:revision>
  <dcterms:created xsi:type="dcterms:W3CDTF">2017-08-18T03:02:00Z</dcterms:created>
  <dcterms:modified xsi:type="dcterms:W3CDTF">2022-12-17T15:18:31Z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RubyTemplateID">
    <vt:lpwstr>2</vt:lpwstr>
  </property>
  <property fmtid="{D5CDD505-2E9C-101B-9397-08002B2CF9AE}" pid="4" name="ICV">
    <vt:lpwstr>7BA0D435D39145BE97527358043290CF</vt:lpwstr>
  </property>
</Properties>
</file>