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71"/>
  </p:handoutMasterIdLst>
  <p:sldIdLst>
    <p:sldId id="256" r:id="rId5"/>
    <p:sldId id="259" r:id="rId7"/>
    <p:sldId id="317" r:id="rId8"/>
    <p:sldId id="356" r:id="rId9"/>
    <p:sldId id="357" r:id="rId10"/>
    <p:sldId id="358" r:id="rId11"/>
    <p:sldId id="359" r:id="rId12"/>
    <p:sldId id="344" r:id="rId13"/>
    <p:sldId id="345" r:id="rId14"/>
    <p:sldId id="306" r:id="rId15"/>
    <p:sldId id="346" r:id="rId16"/>
    <p:sldId id="294" r:id="rId17"/>
    <p:sldId id="347" r:id="rId18"/>
    <p:sldId id="296" r:id="rId19"/>
    <p:sldId id="348" r:id="rId20"/>
    <p:sldId id="297" r:id="rId21"/>
    <p:sldId id="349" r:id="rId22"/>
    <p:sldId id="298" r:id="rId23"/>
    <p:sldId id="350" r:id="rId24"/>
    <p:sldId id="351" r:id="rId25"/>
    <p:sldId id="352" r:id="rId26"/>
    <p:sldId id="353" r:id="rId27"/>
    <p:sldId id="354" r:id="rId28"/>
    <p:sldId id="308" r:id="rId29"/>
    <p:sldId id="309" r:id="rId30"/>
    <p:sldId id="310" r:id="rId31"/>
    <p:sldId id="311" r:id="rId32"/>
    <p:sldId id="312" r:id="rId33"/>
    <p:sldId id="313" r:id="rId34"/>
    <p:sldId id="314" r:id="rId35"/>
    <p:sldId id="315" r:id="rId36"/>
    <p:sldId id="316" r:id="rId37"/>
    <p:sldId id="319" r:id="rId38"/>
    <p:sldId id="320" r:id="rId39"/>
    <p:sldId id="355" r:id="rId40"/>
    <p:sldId id="412" r:id="rId41"/>
    <p:sldId id="258" r:id="rId42"/>
    <p:sldId id="413" r:id="rId43"/>
    <p:sldId id="415" r:id="rId44"/>
    <p:sldId id="324" r:id="rId45"/>
    <p:sldId id="325" r:id="rId46"/>
    <p:sldId id="414" r:id="rId47"/>
    <p:sldId id="326" r:id="rId48"/>
    <p:sldId id="327" r:id="rId49"/>
    <p:sldId id="328" r:id="rId50"/>
    <p:sldId id="329" r:id="rId51"/>
    <p:sldId id="361" r:id="rId52"/>
    <p:sldId id="416" r:id="rId53"/>
    <p:sldId id="331" r:id="rId54"/>
    <p:sldId id="417" r:id="rId55"/>
    <p:sldId id="418" r:id="rId56"/>
    <p:sldId id="419" r:id="rId57"/>
    <p:sldId id="420" r:id="rId58"/>
    <p:sldId id="360" r:id="rId59"/>
    <p:sldId id="333" r:id="rId60"/>
    <p:sldId id="421" r:id="rId61"/>
    <p:sldId id="334" r:id="rId62"/>
    <p:sldId id="335" r:id="rId63"/>
    <p:sldId id="336" r:id="rId64"/>
    <p:sldId id="337" r:id="rId65"/>
    <p:sldId id="338" r:id="rId66"/>
    <p:sldId id="339" r:id="rId67"/>
    <p:sldId id="340" r:id="rId68"/>
    <p:sldId id="341" r:id="rId69"/>
    <p:sldId id="342" r:id="rId70"/>
  </p:sldIdLst>
  <p:sldSz cx="9144000" cy="6858000" type="screen4x3"/>
  <p:notesSz cx="6858000" cy="9947275"/>
  <p:custDataLst>
    <p:tags r:id="rId7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CC9900"/>
    <a:srgbClr val="FF99CC"/>
    <a:srgbClr val="1616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08" autoAdjust="0"/>
  </p:normalViewPr>
  <p:slideViewPr>
    <p:cSldViewPr>
      <p:cViewPr varScale="1">
        <p:scale>
          <a:sx n="132" d="100"/>
          <a:sy n="132" d="100"/>
        </p:scale>
        <p:origin x="384" y="126"/>
      </p:cViewPr>
      <p:guideLst>
        <p:guide orient="horz" pos="2160"/>
        <p:guide pos="2927"/>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5" Type="http://schemas.openxmlformats.org/officeDocument/2006/relationships/tags" Target="tags/tag19.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45.xml"/><Relationship Id="rId8" Type="http://schemas.openxmlformats.org/officeDocument/2006/relationships/slide" Target="slides/slide44.xml"/><Relationship Id="rId7" Type="http://schemas.openxmlformats.org/officeDocument/2006/relationships/slide" Target="slides/slide41.xml"/><Relationship Id="rId6" Type="http://schemas.openxmlformats.org/officeDocument/2006/relationships/slide" Target="slides/slide40.xml"/><Relationship Id="rId5" Type="http://schemas.openxmlformats.org/officeDocument/2006/relationships/slide" Target="slides/slide37.xml"/><Relationship Id="rId4" Type="http://schemas.openxmlformats.org/officeDocument/2006/relationships/slide" Target="slides/slide10.xml"/><Relationship Id="rId3" Type="http://schemas.openxmlformats.org/officeDocument/2006/relationships/slide" Target="slides/slide9.xml"/><Relationship Id="rId21" Type="http://schemas.openxmlformats.org/officeDocument/2006/relationships/slide" Target="slides/slide65.xml"/><Relationship Id="rId20" Type="http://schemas.openxmlformats.org/officeDocument/2006/relationships/slide" Target="slides/slide64.xml"/><Relationship Id="rId2" Type="http://schemas.openxmlformats.org/officeDocument/2006/relationships/slide" Target="slides/slide8.xml"/><Relationship Id="rId19" Type="http://schemas.openxmlformats.org/officeDocument/2006/relationships/slide" Target="slides/slide63.xml"/><Relationship Id="rId18" Type="http://schemas.openxmlformats.org/officeDocument/2006/relationships/slide" Target="slides/slide62.xml"/><Relationship Id="rId17" Type="http://schemas.openxmlformats.org/officeDocument/2006/relationships/slide" Target="slides/slide61.xml"/><Relationship Id="rId16" Type="http://schemas.openxmlformats.org/officeDocument/2006/relationships/slide" Target="slides/slide59.xml"/><Relationship Id="rId15" Type="http://schemas.openxmlformats.org/officeDocument/2006/relationships/slide" Target="slides/slide58.xml"/><Relationship Id="rId14" Type="http://schemas.openxmlformats.org/officeDocument/2006/relationships/slide" Target="slides/slide57.xml"/><Relationship Id="rId13" Type="http://schemas.openxmlformats.org/officeDocument/2006/relationships/slide" Target="slides/slide54.xml"/><Relationship Id="rId12" Type="http://schemas.openxmlformats.org/officeDocument/2006/relationships/slide" Target="slides/slide49.xml"/><Relationship Id="rId11" Type="http://schemas.openxmlformats.org/officeDocument/2006/relationships/slide" Target="slides/slide47.xml"/><Relationship Id="rId10" Type="http://schemas.openxmlformats.org/officeDocument/2006/relationships/slide" Target="slides/slide46.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74.wmf"/><Relationship Id="rId3" Type="http://schemas.openxmlformats.org/officeDocument/2006/relationships/image" Target="../media/image72.wmf"/><Relationship Id="rId2" Type="http://schemas.openxmlformats.org/officeDocument/2006/relationships/image" Target="../media/image69.wmf"/><Relationship Id="rId1"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84.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image" Target="../media/image26.wmf"/><Relationship Id="rId7" Type="http://schemas.openxmlformats.org/officeDocument/2006/relationships/image" Target="../media/image25.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55.wmf"/><Relationship Id="rId8" Type="http://schemas.openxmlformats.org/officeDocument/2006/relationships/image" Target="../media/image54.wmf"/><Relationship Id="rId7" Type="http://schemas.openxmlformats.org/officeDocument/2006/relationships/image" Target="../media/image53.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0" Type="http://schemas.openxmlformats.org/officeDocument/2006/relationships/image" Target="../media/image56.wmf"/><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pPr>
              <a:defRPr/>
            </a:pPr>
            <a:fld id="{D35ECC31-B2EE-4F08-B963-51589D57E802}" type="datetimeFigureOut">
              <a:rPr lang="zh-CN" altLang="en-US"/>
            </a:fld>
            <a:endParaRPr lang="zh-CN" altLang="en-US"/>
          </a:p>
        </p:txBody>
      </p:sp>
      <p:sp>
        <p:nvSpPr>
          <p:cNvPr id="4" name="页脚占位符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pPr>
              <a:defRPr/>
            </a:pPr>
            <a:fld id="{A2A3E25D-6983-4369-BAA3-51431C8A8209}"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a:defRPr/>
            </a:pPr>
            <a:endParaRPr lang="zh-CN" altLang="en-US"/>
          </a:p>
        </p:txBody>
      </p:sp>
      <p:sp>
        <p:nvSpPr>
          <p:cNvPr id="57347" name="Rectangle 3"/>
          <p:cNvSpPr>
            <a:spLocks noGrp="1" noChangeArrowheads="1"/>
          </p:cNvSpPr>
          <p:nvPr>
            <p:ph type="dt" idx="1"/>
          </p:nvPr>
        </p:nvSpPr>
        <p:spPr bwMode="auto">
          <a:xfrm>
            <a:off x="3886200" y="0"/>
            <a:ext cx="29718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914400" y="4724400"/>
            <a:ext cx="5029200" cy="447675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7350" name="Rectangle 6"/>
          <p:cNvSpPr>
            <a:spLocks noGrp="1" noChangeArrowheads="1"/>
          </p:cNvSpPr>
          <p:nvPr>
            <p:ph type="ftr" sz="quarter" idx="4"/>
          </p:nvPr>
        </p:nvSpPr>
        <p:spPr bwMode="auto">
          <a:xfrm>
            <a:off x="0" y="9450388"/>
            <a:ext cx="2971800" cy="496887"/>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57351" name="Rectangle 7"/>
          <p:cNvSpPr>
            <a:spLocks noGrp="1" noChangeArrowheads="1"/>
          </p:cNvSpPr>
          <p:nvPr>
            <p:ph type="sldNum" sz="quarter" idx="5"/>
          </p:nvPr>
        </p:nvSpPr>
        <p:spPr bwMode="auto">
          <a:xfrm>
            <a:off x="3886200" y="9450388"/>
            <a:ext cx="2971800" cy="496887"/>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a:defRPr/>
            </a:pPr>
            <a:fld id="{91CA62FB-D1CD-4E67-A496-156C9EF4772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C71C5247-3400-420B-9C82-E9BD7E4716BE}"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8CCDC33F-0B21-4835-AB46-4F85D2A3B125}"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p:nvPr>
        </p:nvSpPr>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41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2B6881-A4C6-47DC-9608-B9B7E99822C9}"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CBD183-2256-4D53-BD46-AE0306B72746}"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460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40A96F-1E75-4289-9869-6041EE434D1C}"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p:nvPr>
        </p:nvSpPr>
        <p:spPr/>
      </p:sp>
      <p:sp>
        <p:nvSpPr>
          <p:cNvPr id="48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481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23AEC3-577B-4BD7-9BCB-F99767862D9C}"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p:nvPr>
        </p:nvSpPr>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94FDF8-D666-4E82-835F-04988B669749}"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p:nvPr>
        </p:nvSpPr>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522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199559-9144-4ED2-9835-B24CE3FE8BD1}"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097230-CE71-44D0-A7D3-E4A011DD5234}"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p:nvPr>
        </p:nvSpPr>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AE2474-406D-45FB-9B94-FABC345EF271}"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p:nvPr>
        </p:nvSpPr>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583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521208-033F-4D07-93E5-770C2568D43C}"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1EBD844B-0BCC-42F7-89FC-60CE2AB6BEE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p:nvPr>
        </p:nvSpPr>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604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3AE4CB-C70D-40AC-850A-3ACA67AE862F}"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638713-2DAE-4834-B55E-3695CE6550BE}"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ChangeArrowheads="1" noTextEdit="1"/>
          </p:cNvSpPr>
          <p:nvPr>
            <p:ph type="sldImg"/>
          </p:nvPr>
        </p:nvSpPr>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665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172448-5545-4131-ACE9-8BE83BD5AB8B}"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F608EF78-207D-4994-AAC1-1857EF6494F9}"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BC519F12-DB08-41C0-927C-E5E4D001247F}"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ChangeArrowheads="1" noTextEdit="1"/>
          </p:cNvSpPr>
          <p:nvPr>
            <p:ph type="sldImg"/>
          </p:nvPr>
        </p:nvSpPr>
        <p:spPr/>
      </p:sp>
      <p:sp>
        <p:nvSpPr>
          <p:cNvPr id="153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153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9D8670-09B1-4DF4-83EF-12D8E47548C0}"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p:nvPr>
        </p:nvSpPr>
        <p:spPr/>
      </p:sp>
      <p:sp>
        <p:nvSpPr>
          <p:cNvPr id="174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174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B57CEA-D659-49DC-9755-C608F8E088B5}"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174B3F-B7AE-4A33-ACC8-BBD4066541E1}"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p:sp>
      <p:sp>
        <p:nvSpPr>
          <p:cNvPr id="21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endParaRPr lang="zh-CN" altLang="en-US"/>
          </a:p>
        </p:txBody>
      </p:sp>
      <p:sp>
        <p:nvSpPr>
          <p:cNvPr id="215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6F00BC-9482-4093-AA94-248FC80312E3}"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53AA036E-E120-4816-9652-06B60B069F5B}"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5FF19A23-CA34-478D-9F92-D12BC3A1A51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83C56851-88C2-4635-B174-5A68876DFCA5}" type="slidenum">
              <a:rPr lang="en-US" altLang="zh-CN"/>
            </a:fld>
            <a:endParaRPr lang="en-US" altLang="zh-CN"/>
          </a:p>
        </p:txBody>
      </p:sp>
    </p:spTree>
  </p:cSld>
  <p:clrMapOvr>
    <a:masterClrMapping/>
  </p:clrMapOvr>
  <p:transition spd="slow" advClick="0">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236B3838-987F-4237-8224-4145BE498857}" type="slidenum">
              <a:rPr lang="en-US" altLang="zh-CN"/>
            </a:fld>
            <a:endParaRPr lang="en-US" altLang="zh-CN"/>
          </a:p>
        </p:txBody>
      </p:sp>
    </p:spTree>
  </p:cSld>
  <p:clrMapOvr>
    <a:masterClrMapping/>
  </p:clrMapOvr>
  <p:transition spd="slow" advClick="0">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15900"/>
            <a:ext cx="2084387" cy="5803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95263" y="215900"/>
            <a:ext cx="6102350" cy="5803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9302C10A-8852-4ACE-AF45-88363C101708}" type="slidenum">
              <a:rPr lang="en-US" altLang="zh-CN"/>
            </a:fld>
            <a:endParaRPr lang="en-US" altLang="zh-CN"/>
          </a:p>
        </p:txBody>
      </p:sp>
    </p:spTree>
  </p:cSld>
  <p:clrMapOvr>
    <a:masterClrMapping/>
  </p:clrMapOvr>
  <p:transition spd="slow" advClick="0">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spd="slow" advClick="0">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slow" advClick="0">
    <p:sndAc>
      <p:end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Click="0">
    <p:sndAc>
      <p:end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6EFF6B24-90A0-4DC1-BC53-2B6500E3F082}" type="slidenum">
              <a:rPr lang="en-US" altLang="zh-CN"/>
            </a:fld>
            <a:endParaRPr lang="en-US" altLang="zh-CN"/>
          </a:p>
        </p:txBody>
      </p:sp>
    </p:spTree>
  </p:cSld>
  <p:clrMapOvr>
    <a:masterClrMapping/>
  </p:clrMapOvr>
  <p:transition spd="slow" advClick="0">
    <p:sndAc>
      <p:end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95263" y="228600"/>
            <a:ext cx="610235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B6FDB4C-B201-4A0B-9DB5-42DC9DB51EBD}" type="slidenum">
              <a:rPr lang="zh-CN" altLang="en-US"/>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A3ED449-CA8D-4829-A69C-D33670928353}" type="slidenum">
              <a:rPr lang="zh-CN" altLang="en-US"/>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34E23DC-E305-4497-87CE-4EF121C12E4A}" type="slidenum">
              <a:rPr lang="zh-CN" altLang="en-US"/>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FEB1F46-C512-438E-A9FD-8F1A08D51CC9}" type="slidenum">
              <a:rPr lang="zh-CN" altLang="en-US"/>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C25533F-03BE-49BC-9C37-2D233E91F813}" type="slidenum">
              <a:rPr lang="zh-CN" altLang="en-US"/>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C82C505-64A0-4AC6-8321-915200A201F7}" type="slidenum">
              <a:rPr lang="zh-CN" altLang="en-US"/>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9C9152A4-1605-408A-8DF6-A53D64D8948A}"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BB1E6D3E-4762-418E-9AB9-B5210D4A865C}" type="slidenum">
              <a:rPr lang="en-US" altLang="zh-CN"/>
            </a:fld>
            <a:endParaRPr lang="en-US" altLang="zh-CN"/>
          </a:p>
        </p:txBody>
      </p:sp>
    </p:spTree>
  </p:cSld>
  <p:clrMapOvr>
    <a:masterClrMapping/>
  </p:clrMapOvr>
  <p:transition spd="slow" advClick="0">
    <p:sndAc>
      <p:end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183A6E4-7C42-4EAE-ACBE-4A2DCDFCBE60}" type="slidenum">
              <a:rPr lang="zh-CN" altLang="en-US"/>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C1EC04-AA99-44F3-AFC0-EF0CBFA5A025}" type="slidenum">
              <a:rPr lang="zh-CN" altLang="en-US"/>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075EFB8-F5E9-4679-B925-7955A91B52EE}" type="slidenum">
              <a:rPr lang="zh-CN" altLang="en-US"/>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F33648C-18B3-4CC9-8B7A-BCA970B78F6D}"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81CEB905-B78D-47D7-8D87-EAE4E5DC7968}" type="slidenum">
              <a:rPr lang="en-US" altLang="zh-CN"/>
            </a:fld>
            <a:endParaRPr lang="en-US" altLang="zh-CN"/>
          </a:p>
        </p:txBody>
      </p:sp>
    </p:spTree>
  </p:cSld>
  <p:clrMapOvr>
    <a:masterClrMapping/>
  </p:clrMapOvr>
  <p:transition spd="slow" advClick="0">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zh-CN" altLang="zh-CN"/>
          </a:p>
        </p:txBody>
      </p:sp>
      <p:sp>
        <p:nvSpPr>
          <p:cNvPr id="9" name="Rectangle 11"/>
          <p:cNvSpPr>
            <a:spLocks noGrp="1" noChangeArrowheads="1"/>
          </p:cNvSpPr>
          <p:nvPr>
            <p:ph type="sldNum" sz="quarter" idx="12"/>
          </p:nvPr>
        </p:nvSpPr>
        <p:spPr/>
        <p:txBody>
          <a:bodyPr/>
          <a:lstStyle>
            <a:lvl1pPr>
              <a:defRPr/>
            </a:lvl1pPr>
          </a:lstStyle>
          <a:p>
            <a:pPr>
              <a:defRPr/>
            </a:pPr>
            <a:fld id="{3EF39E99-BEFC-42F5-87E6-583F954AC492}" type="slidenum">
              <a:rPr lang="en-US" altLang="zh-CN"/>
            </a:fld>
            <a:endParaRPr lang="en-US" altLang="zh-CN"/>
          </a:p>
        </p:txBody>
      </p:sp>
    </p:spTree>
  </p:cSld>
  <p:clrMapOvr>
    <a:masterClrMapping/>
  </p:clrMapOvr>
  <p:transition spd="slow" advClick="0">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zh-CN" altLang="zh-CN"/>
          </a:p>
        </p:txBody>
      </p:sp>
      <p:sp>
        <p:nvSpPr>
          <p:cNvPr id="5" name="Rectangle 11"/>
          <p:cNvSpPr>
            <a:spLocks noGrp="1" noChangeArrowheads="1"/>
          </p:cNvSpPr>
          <p:nvPr>
            <p:ph type="sldNum" sz="quarter" idx="12"/>
          </p:nvPr>
        </p:nvSpPr>
        <p:spPr/>
        <p:txBody>
          <a:bodyPr/>
          <a:lstStyle>
            <a:lvl1pPr>
              <a:defRPr/>
            </a:lvl1pPr>
          </a:lstStyle>
          <a:p>
            <a:pPr>
              <a:defRPr/>
            </a:pPr>
            <a:fld id="{970F8B1D-5479-4976-8E53-75DB9C08A5E8}" type="slidenum">
              <a:rPr lang="en-US" altLang="zh-CN"/>
            </a:fld>
            <a:endParaRPr lang="en-US" altLang="zh-CN"/>
          </a:p>
        </p:txBody>
      </p:sp>
    </p:spTree>
  </p:cSld>
  <p:clrMapOvr>
    <a:masterClrMapping/>
  </p:clrMapOvr>
  <p:transition spd="slow" advClick="0">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zh-CN" altLang="zh-CN"/>
          </a:p>
        </p:txBody>
      </p:sp>
      <p:sp>
        <p:nvSpPr>
          <p:cNvPr id="4" name="Rectangle 11"/>
          <p:cNvSpPr>
            <a:spLocks noGrp="1" noChangeArrowheads="1"/>
          </p:cNvSpPr>
          <p:nvPr>
            <p:ph type="sldNum" sz="quarter" idx="12"/>
          </p:nvPr>
        </p:nvSpPr>
        <p:spPr/>
        <p:txBody>
          <a:bodyPr/>
          <a:lstStyle>
            <a:lvl1pPr>
              <a:defRPr/>
            </a:lvl1pPr>
          </a:lstStyle>
          <a:p>
            <a:pPr>
              <a:defRPr/>
            </a:pPr>
            <a:fld id="{2413959C-7B39-47D3-820A-AF5C37E28432}" type="slidenum">
              <a:rPr lang="en-US" altLang="zh-CN"/>
            </a:fld>
            <a:endParaRPr lang="en-US" altLang="zh-CN"/>
          </a:p>
        </p:txBody>
      </p:sp>
    </p:spTree>
  </p:cSld>
  <p:clrMapOvr>
    <a:masterClrMapping/>
  </p:clrMapOvr>
  <p:transition spd="slow" advClick="0">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6FA5BCDB-9B3A-40D1-A274-B5EFA6F16E6C}" type="slidenum">
              <a:rPr lang="en-US" altLang="zh-CN"/>
            </a:fld>
            <a:endParaRPr lang="en-US" altLang="zh-CN"/>
          </a:p>
        </p:txBody>
      </p:sp>
    </p:spTree>
  </p:cSld>
  <p:clrMapOvr>
    <a:masterClrMapping/>
  </p:clrMapOvr>
  <p:transition spd="slow" advClick="0">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DECCFD45-43CB-4B4B-8340-336AB40550E4}" type="slidenum">
              <a:rPr lang="en-US" altLang="zh-CN"/>
            </a:fld>
            <a:endParaRPr lang="en-US" altLang="zh-CN"/>
          </a:p>
        </p:txBody>
      </p:sp>
    </p:spTree>
  </p:cSld>
  <p:clrMapOvr>
    <a:masterClrMapping/>
  </p:clrMapOvr>
  <p:transition spd="slow" advClick="0">
    <p:sndAc>
      <p:end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927100"/>
            <a:ext cx="8991600" cy="4495800"/>
            <a:chOff x="0" y="584"/>
            <a:chExt cx="5664" cy="2832"/>
          </a:xfrm>
        </p:grpSpPr>
        <p:sp>
          <p:nvSpPr>
            <p:cNvPr id="1032"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4" name="AutoShape 5"/>
            <p:cNvSpPr>
              <a:spLocks noChangeArrowheads="1"/>
            </p:cNvSpPr>
            <p:nvPr userDrawn="1"/>
          </p:nvSpPr>
          <p:spPr bwMode="blackWhite">
            <a:xfrm>
              <a:off x="0" y="872"/>
              <a:ext cx="5664" cy="1152"/>
            </a:xfrm>
            <a:custGeom>
              <a:avLst/>
              <a:gdLst>
                <a:gd name="T0" fmla="*/ 0 w 4917"/>
                <a:gd name="T1" fmla="*/ 0 h 1000"/>
                <a:gd name="T2" fmla="*/ 18165 w 4917"/>
                <a:gd name="T3" fmla="*/ 0 h 1000"/>
                <a:gd name="T4" fmla="*/ 20225 w 4917"/>
                <a:gd name="T5" fmla="*/ 2060 h 1000"/>
                <a:gd name="T6" fmla="*/ 18169 w 4917"/>
                <a:gd name="T7" fmla="*/ 4115 h 1000"/>
                <a:gd name="T8" fmla="*/ 0 w 4917"/>
                <a:gd name="T9" fmla="*/ 4115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5" name="Line 6"/>
            <p:cNvSpPr>
              <a:spLocks noChangeShapeType="1"/>
            </p:cNvSpPr>
            <p:nvPr userDrawn="1"/>
          </p:nvSpPr>
          <p:spPr bwMode="auto">
            <a:xfrm>
              <a:off x="0" y="1928"/>
              <a:ext cx="5232" cy="0"/>
            </a:xfrm>
            <a:prstGeom prst="line">
              <a:avLst/>
            </a:prstGeom>
            <a:noFill/>
            <a:ln w="508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7" name="Rectangle 6"/>
          <p:cNvSpPr>
            <a:spLocks noGrp="1" noChangeArrowheads="1"/>
          </p:cNvSpPr>
          <p:nvPr>
            <p:ph type="title"/>
          </p:nvPr>
        </p:nvSpPr>
        <p:spPr bwMode="auto">
          <a:xfrm>
            <a:off x="195263" y="2159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9" name="Rectangle 9"/>
          <p:cNvSpPr>
            <a:spLocks noGrp="1" noChangeArrowheads="1"/>
          </p:cNvSpPr>
          <p:nvPr>
            <p:ph type="dt" sz="half" idx="2"/>
          </p:nvPr>
        </p:nvSpPr>
        <p:spPr bwMode="auto">
          <a:xfrm>
            <a:off x="457200" y="6248400"/>
            <a:ext cx="2133600" cy="471488"/>
          </a:xfrm>
          <a:prstGeom prst="rect">
            <a:avLst/>
          </a:prstGeom>
          <a:ln>
            <a:miter lim="800000"/>
          </a:ln>
        </p:spPr>
        <p:txBody>
          <a:bodyPr vert="horz" wrap="square" lIns="91440" tIns="45720" rIns="91440" bIns="45720" numCol="1" anchor="b" anchorCtr="0" compatLnSpc="1"/>
          <a:lstStyle>
            <a:lvl1pPr algn="l" eaLnBrk="1" hangingPunct="1">
              <a:defRPr sz="1200" b="0">
                <a:latin typeface="+mn-lt"/>
                <a:ea typeface="+mn-ea"/>
              </a:defRPr>
            </a:lvl1pPr>
          </a:lstStyle>
          <a:p>
            <a:pPr>
              <a:defRPr/>
            </a:pPr>
            <a:endParaRPr lang="en-US" altLang="zh-CN"/>
          </a:p>
        </p:txBody>
      </p:sp>
      <p:sp>
        <p:nvSpPr>
          <p:cNvPr id="20" name="Rectangle 10"/>
          <p:cNvSpPr>
            <a:spLocks noGrp="1" noChangeArrowheads="1"/>
          </p:cNvSpPr>
          <p:nvPr>
            <p:ph type="ftr" sz="quarter" idx="3"/>
          </p:nvPr>
        </p:nvSpPr>
        <p:spPr bwMode="auto">
          <a:xfrm>
            <a:off x="3124200" y="6253163"/>
            <a:ext cx="2895600" cy="457200"/>
          </a:xfrm>
          <a:prstGeom prst="rect">
            <a:avLst/>
          </a:prstGeom>
          <a:ln>
            <a:miter lim="800000"/>
          </a:ln>
        </p:spPr>
        <p:txBody>
          <a:bodyPr vert="horz" wrap="square" lIns="91440" tIns="45720" rIns="91440" bIns="45720" numCol="1" anchor="b" anchorCtr="0" compatLnSpc="1"/>
          <a:lstStyle>
            <a:lvl1pPr algn="ctr" eaLnBrk="1" hangingPunct="1">
              <a:defRPr sz="1200" b="0">
                <a:latin typeface="+mn-lt"/>
              </a:defRPr>
            </a:lvl1pPr>
          </a:lstStyle>
          <a:p>
            <a:pPr>
              <a:defRPr/>
            </a:pPr>
            <a:endParaRPr lang="zh-CN" altLang="zh-CN"/>
          </a:p>
        </p:txBody>
      </p:sp>
      <p:sp>
        <p:nvSpPr>
          <p:cNvPr id="21" name="Rectangle 11"/>
          <p:cNvSpPr>
            <a:spLocks noGrp="1" noChangeArrowheads="1"/>
          </p:cNvSpPr>
          <p:nvPr>
            <p:ph type="sldNum" sz="quarter" idx="4"/>
          </p:nvPr>
        </p:nvSpPr>
        <p:spPr bwMode="auto">
          <a:xfrm>
            <a:off x="6553200" y="6248400"/>
            <a:ext cx="2133600" cy="471488"/>
          </a:xfrm>
          <a:prstGeom prst="rect">
            <a:avLst/>
          </a:prstGeom>
          <a:ln>
            <a:miter lim="800000"/>
          </a:ln>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a:defRPr/>
            </a:pPr>
            <a:fld id="{AA319BD7-F04A-47FF-B512-5EC206901B58}"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6pPr>
      <a:lvl7pPr marL="29718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7pPr>
      <a:lvl8pPr marL="34290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8pPr>
      <a:lvl9pPr marL="38862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bwMode="auto">
          <a:xfrm>
            <a:off x="0" y="115888"/>
            <a:ext cx="8686800" cy="6096000"/>
            <a:chOff x="0" y="96"/>
            <a:chExt cx="5472" cy="3840"/>
          </a:xfrm>
        </p:grpSpPr>
        <p:sp>
          <p:nvSpPr>
            <p:cNvPr id="2054" name="AutoShape 3"/>
            <p:cNvSpPr>
              <a:spLocks noChangeArrowheads="1"/>
            </p:cNvSpPr>
            <p:nvPr userDrawn="1"/>
          </p:nvSpPr>
          <p:spPr bwMode="auto">
            <a:xfrm>
              <a:off x="240" y="336"/>
              <a:ext cx="5232" cy="3600"/>
            </a:xfrm>
            <a:prstGeom prst="roundRect">
              <a:avLst>
                <a:gd name="adj" fmla="val 1372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2055" name="AutoShape 4"/>
            <p:cNvSpPr>
              <a:spLocks noChangeArrowheads="1"/>
            </p:cNvSpPr>
            <p:nvPr userDrawn="1"/>
          </p:nvSpPr>
          <p:spPr bwMode="blackWhite">
            <a:xfrm>
              <a:off x="0" y="96"/>
              <a:ext cx="5376" cy="768"/>
            </a:xfrm>
            <a:custGeom>
              <a:avLst/>
              <a:gdLst>
                <a:gd name="T0" fmla="*/ 0 w 7000"/>
                <a:gd name="T1" fmla="*/ 0 h 1000"/>
                <a:gd name="T2" fmla="*/ 464 w 7000"/>
                <a:gd name="T3" fmla="*/ 0 h 1000"/>
                <a:gd name="T4" fmla="*/ 499 w 7000"/>
                <a:gd name="T5" fmla="*/ 36 h 1000"/>
                <a:gd name="T6" fmla="*/ 464 w 7000"/>
                <a:gd name="T7" fmla="*/ 71 h 1000"/>
                <a:gd name="T8" fmla="*/ 0 w 7000"/>
                <a:gd name="T9" fmla="*/ 71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6" name="Line 5"/>
            <p:cNvSpPr>
              <a:spLocks noChangeShapeType="1"/>
            </p:cNvSpPr>
            <p:nvPr userDrawn="1"/>
          </p:nvSpPr>
          <p:spPr bwMode="auto">
            <a:xfrm>
              <a:off x="0" y="768"/>
              <a:ext cx="5088"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1" name="Rectangle 6"/>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2"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2053" name="Picture 11" descr="index2008_03"/>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661150" y="6245225"/>
            <a:ext cx="1831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6pPr>
      <a:lvl7pPr marL="29718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7pPr>
      <a:lvl8pPr marL="34290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8pPr>
      <a:lvl9pPr marL="38862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9728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80AFE1A0-EB92-4602-BFAE-145726FE8F68}"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4.xml"/><Relationship Id="rId3" Type="http://schemas.openxmlformats.org/officeDocument/2006/relationships/tags" Target="../tags/tag6.xml"/><Relationship Id="rId2" Type="http://schemas.openxmlformats.org/officeDocument/2006/relationships/image" Target="../media/image11.jpeg"/><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4.xml"/><Relationship Id="rId4" Type="http://schemas.openxmlformats.org/officeDocument/2006/relationships/tags" Target="../tags/tag7.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4.xml"/><Relationship Id="rId3" Type="http://schemas.openxmlformats.org/officeDocument/2006/relationships/tags" Target="../tags/tag8.xml"/><Relationship Id="rId2" Type="http://schemas.openxmlformats.org/officeDocument/2006/relationships/image" Target="../media/image7.png"/><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4.xml"/><Relationship Id="rId7" Type="http://schemas.openxmlformats.org/officeDocument/2006/relationships/tags" Target="../tags/tag9.x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 Id="rId3" Type="http://schemas.openxmlformats.org/officeDocument/2006/relationships/oleObject" Target="../embeddings/oleObject2.bin"/><Relationship Id="rId2" Type="http://schemas.openxmlformats.org/officeDocument/2006/relationships/image" Target="../media/image15.wmf"/><Relationship Id="rId10" Type="http://schemas.openxmlformats.org/officeDocument/2006/relationships/notesSlide" Target="../notesSlides/notesSlide15.xml"/><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4.xml"/><Relationship Id="rId2" Type="http://schemas.openxmlformats.org/officeDocument/2006/relationships/tags" Target="../tags/tag10.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22.wmf"/><Relationship Id="rId7" Type="http://schemas.openxmlformats.org/officeDocument/2006/relationships/oleObject" Target="../embeddings/oleObject7.bin"/><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 Id="rId3" Type="http://schemas.openxmlformats.org/officeDocument/2006/relationships/oleObject" Target="../embeddings/oleObject5.bin"/><Relationship Id="rId22" Type="http://schemas.openxmlformats.org/officeDocument/2006/relationships/notesSlide" Target="../notesSlides/notesSlide17.xml"/><Relationship Id="rId21" Type="http://schemas.openxmlformats.org/officeDocument/2006/relationships/vmlDrawing" Target="../drawings/vmlDrawing2.vml"/><Relationship Id="rId20" Type="http://schemas.openxmlformats.org/officeDocument/2006/relationships/slideLayout" Target="../slideLayouts/slideLayout24.xml"/><Relationship Id="rId2" Type="http://schemas.openxmlformats.org/officeDocument/2006/relationships/image" Target="../media/image19.wmf"/><Relationship Id="rId19" Type="http://schemas.openxmlformats.org/officeDocument/2006/relationships/tags" Target="../tags/tag11.xml"/><Relationship Id="rId18" Type="http://schemas.openxmlformats.org/officeDocument/2006/relationships/image" Target="../media/image27.wmf"/><Relationship Id="rId17" Type="http://schemas.openxmlformats.org/officeDocument/2006/relationships/oleObject" Target="../embeddings/oleObject12.bin"/><Relationship Id="rId16" Type="http://schemas.openxmlformats.org/officeDocument/2006/relationships/image" Target="../media/image26.wmf"/><Relationship Id="rId15" Type="http://schemas.openxmlformats.org/officeDocument/2006/relationships/oleObject" Target="../embeddings/oleObject11.bin"/><Relationship Id="rId14" Type="http://schemas.openxmlformats.org/officeDocument/2006/relationships/image" Target="../media/image25.wmf"/><Relationship Id="rId13" Type="http://schemas.openxmlformats.org/officeDocument/2006/relationships/oleObject" Target="../embeddings/oleObject10.bin"/><Relationship Id="rId12" Type="http://schemas.openxmlformats.org/officeDocument/2006/relationships/image" Target="../media/image24.wmf"/><Relationship Id="rId11" Type="http://schemas.openxmlformats.org/officeDocument/2006/relationships/oleObject" Target="../embeddings/oleObject9.bin"/><Relationship Id="rId10" Type="http://schemas.openxmlformats.org/officeDocument/2006/relationships/image" Target="../media/image23.w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3.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4.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4.xml"/><Relationship Id="rId2" Type="http://schemas.openxmlformats.org/officeDocument/2006/relationships/tags" Target="../tags/tag13.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14.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4.xml"/><Relationship Id="rId2" Type="http://schemas.openxmlformats.org/officeDocument/2006/relationships/tags" Target="../tags/tag15.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vmlDrawing" Target="../drawings/vmlDrawing3.vml"/><Relationship Id="rId7" Type="http://schemas.openxmlformats.org/officeDocument/2006/relationships/slideLayout" Target="../slideLayouts/slideLayout24.xml"/><Relationship Id="rId6" Type="http://schemas.openxmlformats.org/officeDocument/2006/relationships/tags" Target="../tags/tag17.xml"/><Relationship Id="rId5" Type="http://schemas.openxmlformats.org/officeDocument/2006/relationships/image" Target="../media/image32.wmf"/><Relationship Id="rId4" Type="http://schemas.openxmlformats.org/officeDocument/2006/relationships/oleObject" Target="../embeddings/oleObject13.bin"/><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3.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4.xml"/><Relationship Id="rId4" Type="http://schemas.openxmlformats.org/officeDocument/2006/relationships/image" Target="../media/image38.wmf"/><Relationship Id="rId3" Type="http://schemas.openxmlformats.org/officeDocument/2006/relationships/oleObject" Target="../embeddings/oleObject15.bin"/><Relationship Id="rId2" Type="http://schemas.openxmlformats.org/officeDocument/2006/relationships/image" Target="../media/image37.wmf"/><Relationship Id="rId1"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4.xml"/><Relationship Id="rId6" Type="http://schemas.openxmlformats.org/officeDocument/2006/relationships/image" Target="../media/image41.png"/><Relationship Id="rId5" Type="http://schemas.openxmlformats.org/officeDocument/2006/relationships/oleObject" Target="../embeddings/oleObject18.bin"/><Relationship Id="rId4" Type="http://schemas.openxmlformats.org/officeDocument/2006/relationships/image" Target="../media/image40.png"/><Relationship Id="rId3" Type="http://schemas.openxmlformats.org/officeDocument/2006/relationships/oleObject" Target="../embeddings/oleObject17.bin"/><Relationship Id="rId2" Type="http://schemas.openxmlformats.org/officeDocument/2006/relationships/image" Target="../media/image39.png"/><Relationship Id="rId1" Type="http://schemas.openxmlformats.org/officeDocument/2006/relationships/oleObject" Target="../embeddings/oleObject16.bin"/></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4.xml"/><Relationship Id="rId2" Type="http://schemas.openxmlformats.org/officeDocument/2006/relationships/image" Target="../media/image42.wmf"/><Relationship Id="rId1"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46.wmf"/><Relationship Id="rId7" Type="http://schemas.openxmlformats.org/officeDocument/2006/relationships/oleObject" Target="../embeddings/oleObject23.bin"/><Relationship Id="rId6" Type="http://schemas.openxmlformats.org/officeDocument/2006/relationships/image" Target="../media/image45.wmf"/><Relationship Id="rId5" Type="http://schemas.openxmlformats.org/officeDocument/2006/relationships/oleObject" Target="../embeddings/oleObject22.bin"/><Relationship Id="rId4" Type="http://schemas.openxmlformats.org/officeDocument/2006/relationships/image" Target="../media/image44.wmf"/><Relationship Id="rId3" Type="http://schemas.openxmlformats.org/officeDocument/2006/relationships/oleObject" Target="../embeddings/oleObject21.bin"/><Relationship Id="rId2" Type="http://schemas.openxmlformats.org/officeDocument/2006/relationships/image" Target="../media/image43.wmf"/><Relationship Id="rId10" Type="http://schemas.openxmlformats.org/officeDocument/2006/relationships/vmlDrawing" Target="../drawings/vmlDrawing7.vml"/><Relationship Id="rId1"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50.wmf"/><Relationship Id="rId7" Type="http://schemas.openxmlformats.org/officeDocument/2006/relationships/oleObject" Target="../embeddings/oleObject27.bin"/><Relationship Id="rId6" Type="http://schemas.openxmlformats.org/officeDocument/2006/relationships/image" Target="../media/image49.wmf"/><Relationship Id="rId5" Type="http://schemas.openxmlformats.org/officeDocument/2006/relationships/oleObject" Target="../embeddings/oleObject26.bin"/><Relationship Id="rId4" Type="http://schemas.openxmlformats.org/officeDocument/2006/relationships/image" Target="../media/image48.wmf"/><Relationship Id="rId3" Type="http://schemas.openxmlformats.org/officeDocument/2006/relationships/oleObject" Target="../embeddings/oleObject25.bin"/><Relationship Id="rId22" Type="http://schemas.openxmlformats.org/officeDocument/2006/relationships/vmlDrawing" Target="../drawings/vmlDrawing8.vml"/><Relationship Id="rId21" Type="http://schemas.openxmlformats.org/officeDocument/2006/relationships/slideLayout" Target="../slideLayouts/slideLayout24.xml"/><Relationship Id="rId20" Type="http://schemas.openxmlformats.org/officeDocument/2006/relationships/image" Target="../media/image56.wmf"/><Relationship Id="rId2" Type="http://schemas.openxmlformats.org/officeDocument/2006/relationships/image" Target="../media/image47.wmf"/><Relationship Id="rId19" Type="http://schemas.openxmlformats.org/officeDocument/2006/relationships/oleObject" Target="../embeddings/oleObject33.bin"/><Relationship Id="rId18" Type="http://schemas.openxmlformats.org/officeDocument/2006/relationships/image" Target="../media/image55.wmf"/><Relationship Id="rId17" Type="http://schemas.openxmlformats.org/officeDocument/2006/relationships/oleObject" Target="../embeddings/oleObject32.bin"/><Relationship Id="rId16" Type="http://schemas.openxmlformats.org/officeDocument/2006/relationships/image" Target="../media/image54.wmf"/><Relationship Id="rId15" Type="http://schemas.openxmlformats.org/officeDocument/2006/relationships/oleObject" Target="../embeddings/oleObject31.bin"/><Relationship Id="rId14" Type="http://schemas.openxmlformats.org/officeDocument/2006/relationships/image" Target="../media/image53.wmf"/><Relationship Id="rId13" Type="http://schemas.openxmlformats.org/officeDocument/2006/relationships/oleObject" Target="../embeddings/oleObject30.bin"/><Relationship Id="rId12" Type="http://schemas.openxmlformats.org/officeDocument/2006/relationships/image" Target="../media/image52.wmf"/><Relationship Id="rId11" Type="http://schemas.openxmlformats.org/officeDocument/2006/relationships/oleObject" Target="../embeddings/oleObject29.bin"/><Relationship Id="rId10" Type="http://schemas.openxmlformats.org/officeDocument/2006/relationships/image" Target="../media/image51.wmf"/><Relationship Id="rId1" Type="http://schemas.openxmlformats.org/officeDocument/2006/relationships/oleObject" Target="../embeddings/oleObject24.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60.wmf"/><Relationship Id="rId7" Type="http://schemas.openxmlformats.org/officeDocument/2006/relationships/oleObject" Target="../embeddings/oleObject37.bin"/><Relationship Id="rId6" Type="http://schemas.openxmlformats.org/officeDocument/2006/relationships/image" Target="../media/image59.wmf"/><Relationship Id="rId5" Type="http://schemas.openxmlformats.org/officeDocument/2006/relationships/oleObject" Target="../embeddings/oleObject36.bin"/><Relationship Id="rId4" Type="http://schemas.openxmlformats.org/officeDocument/2006/relationships/image" Target="../media/image58.wmf"/><Relationship Id="rId3" Type="http://schemas.openxmlformats.org/officeDocument/2006/relationships/oleObject" Target="../embeddings/oleObject35.bin"/><Relationship Id="rId2" Type="http://schemas.openxmlformats.org/officeDocument/2006/relationships/image" Target="../media/image57.wmf"/><Relationship Id="rId12" Type="http://schemas.openxmlformats.org/officeDocument/2006/relationships/vmlDrawing" Target="../drawings/vmlDrawing9.vml"/><Relationship Id="rId11" Type="http://schemas.openxmlformats.org/officeDocument/2006/relationships/slideLayout" Target="../slideLayouts/slideLayout24.xml"/><Relationship Id="rId10" Type="http://schemas.openxmlformats.org/officeDocument/2006/relationships/image" Target="../media/image61.wmf"/><Relationship Id="rId1" Type="http://schemas.openxmlformats.org/officeDocument/2006/relationships/oleObject" Target="../embeddings/oleObject34.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4.xml"/><Relationship Id="rId4" Type="http://schemas.openxmlformats.org/officeDocument/2006/relationships/image" Target="../media/image63.wmf"/><Relationship Id="rId3" Type="http://schemas.openxmlformats.org/officeDocument/2006/relationships/oleObject" Target="../embeddings/oleObject40.bin"/><Relationship Id="rId2" Type="http://schemas.openxmlformats.org/officeDocument/2006/relationships/image" Target="../media/image62.wmf"/><Relationship Id="rId1" Type="http://schemas.openxmlformats.org/officeDocument/2006/relationships/oleObject" Target="../embeddings/oleObject39.bin"/></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67.wmf"/><Relationship Id="rId7" Type="http://schemas.openxmlformats.org/officeDocument/2006/relationships/oleObject" Target="../embeddings/oleObject44.bin"/><Relationship Id="rId6" Type="http://schemas.openxmlformats.org/officeDocument/2006/relationships/image" Target="../media/image66.wmf"/><Relationship Id="rId5" Type="http://schemas.openxmlformats.org/officeDocument/2006/relationships/oleObject" Target="../embeddings/oleObject43.bin"/><Relationship Id="rId4" Type="http://schemas.openxmlformats.org/officeDocument/2006/relationships/image" Target="../media/image65.wmf"/><Relationship Id="rId3" Type="http://schemas.openxmlformats.org/officeDocument/2006/relationships/oleObject" Target="../embeddings/oleObject42.bin"/><Relationship Id="rId2" Type="http://schemas.openxmlformats.org/officeDocument/2006/relationships/image" Target="../media/image64.wmf"/><Relationship Id="rId10" Type="http://schemas.openxmlformats.org/officeDocument/2006/relationships/vmlDrawing" Target="../drawings/vmlDrawing11.vml"/><Relationship Id="rId1" Type="http://schemas.openxmlformats.org/officeDocument/2006/relationships/oleObject" Target="../embeddings/oleObject4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9" Type="http://schemas.openxmlformats.org/officeDocument/2006/relationships/image" Target="../media/image73.jpeg"/><Relationship Id="rId8" Type="http://schemas.openxmlformats.org/officeDocument/2006/relationships/image" Target="../media/image72.wmf"/><Relationship Id="rId7" Type="http://schemas.openxmlformats.org/officeDocument/2006/relationships/oleObject" Target="../embeddings/oleObject47.bin"/><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image" Target="../media/image69.wmf"/><Relationship Id="rId3" Type="http://schemas.openxmlformats.org/officeDocument/2006/relationships/oleObject" Target="../embeddings/oleObject46.bin"/><Relationship Id="rId2" Type="http://schemas.openxmlformats.org/officeDocument/2006/relationships/image" Target="../media/image68.wmf"/><Relationship Id="rId13" Type="http://schemas.openxmlformats.org/officeDocument/2006/relationships/vmlDrawing" Target="../drawings/vmlDrawing12.vml"/><Relationship Id="rId12" Type="http://schemas.openxmlformats.org/officeDocument/2006/relationships/slideLayout" Target="../slideLayouts/slideLayout24.xml"/><Relationship Id="rId11" Type="http://schemas.openxmlformats.org/officeDocument/2006/relationships/image" Target="../media/image74.wmf"/><Relationship Id="rId10" Type="http://schemas.openxmlformats.org/officeDocument/2006/relationships/oleObject" Target="../embeddings/oleObject48.bin"/><Relationship Id="rId1" Type="http://schemas.openxmlformats.org/officeDocument/2006/relationships/oleObject" Target="../embeddings/oleObject45.bin"/></Relationships>
</file>

<file path=ppt/slides/_rels/slide51.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4.xml"/><Relationship Id="rId5" Type="http://schemas.openxmlformats.org/officeDocument/2006/relationships/image" Target="../media/image77.jpeg"/><Relationship Id="rId4" Type="http://schemas.openxmlformats.org/officeDocument/2006/relationships/image" Target="../media/image76.wmf"/><Relationship Id="rId3" Type="http://schemas.openxmlformats.org/officeDocument/2006/relationships/oleObject" Target="../embeddings/oleObject50.bin"/><Relationship Id="rId2" Type="http://schemas.openxmlformats.org/officeDocument/2006/relationships/image" Target="../media/image75.wmf"/><Relationship Id="rId1" Type="http://schemas.openxmlformats.org/officeDocument/2006/relationships/oleObject" Target="../embeddings/oleObject49.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81.wmf"/><Relationship Id="rId7" Type="http://schemas.openxmlformats.org/officeDocument/2006/relationships/oleObject" Target="../embeddings/oleObject54.bin"/><Relationship Id="rId6" Type="http://schemas.openxmlformats.org/officeDocument/2006/relationships/image" Target="../media/image80.wmf"/><Relationship Id="rId5" Type="http://schemas.openxmlformats.org/officeDocument/2006/relationships/oleObject" Target="../embeddings/oleObject53.bin"/><Relationship Id="rId4" Type="http://schemas.openxmlformats.org/officeDocument/2006/relationships/image" Target="../media/image79.wmf"/><Relationship Id="rId3" Type="http://schemas.openxmlformats.org/officeDocument/2006/relationships/oleObject" Target="../embeddings/oleObject52.bin"/><Relationship Id="rId2" Type="http://schemas.openxmlformats.org/officeDocument/2006/relationships/image" Target="../media/image78.wmf"/><Relationship Id="rId16" Type="http://schemas.openxmlformats.org/officeDocument/2006/relationships/vmlDrawing" Target="../drawings/vmlDrawing14.vml"/><Relationship Id="rId15" Type="http://schemas.openxmlformats.org/officeDocument/2006/relationships/slideLayout" Target="../slideLayouts/slideLayout24.xml"/><Relationship Id="rId14" Type="http://schemas.openxmlformats.org/officeDocument/2006/relationships/image" Target="../media/image84.wmf"/><Relationship Id="rId13" Type="http://schemas.openxmlformats.org/officeDocument/2006/relationships/oleObject" Target="../embeddings/oleObject57.bin"/><Relationship Id="rId12" Type="http://schemas.openxmlformats.org/officeDocument/2006/relationships/image" Target="../media/image83.wmf"/><Relationship Id="rId11" Type="http://schemas.openxmlformats.org/officeDocument/2006/relationships/oleObject" Target="../embeddings/oleObject56.bin"/><Relationship Id="rId10" Type="http://schemas.openxmlformats.org/officeDocument/2006/relationships/image" Target="../media/image82.wmf"/><Relationship Id="rId1" Type="http://schemas.openxmlformats.org/officeDocument/2006/relationships/oleObject" Target="../embeddings/oleObject51.bin"/></Relationships>
</file>

<file path=ppt/slides/_rels/slide53.xml.rels><?xml version="1.0" encoding="UTF-8" standalone="yes"?>
<Relationships xmlns="http://schemas.openxmlformats.org/package/2006/relationships"><Relationship Id="rId9" Type="http://schemas.openxmlformats.org/officeDocument/2006/relationships/image" Target="../media/image88.wmf"/><Relationship Id="rId8" Type="http://schemas.openxmlformats.org/officeDocument/2006/relationships/oleObject" Target="../embeddings/oleObject62.bin"/><Relationship Id="rId7" Type="http://schemas.openxmlformats.org/officeDocument/2006/relationships/image" Target="../media/image87.wmf"/><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image" Target="../media/image86.wmf"/><Relationship Id="rId3" Type="http://schemas.openxmlformats.org/officeDocument/2006/relationships/oleObject" Target="../embeddings/oleObject59.bin"/><Relationship Id="rId2" Type="http://schemas.openxmlformats.org/officeDocument/2006/relationships/image" Target="../media/image85.wmf"/><Relationship Id="rId11" Type="http://schemas.openxmlformats.org/officeDocument/2006/relationships/vmlDrawing" Target="../drawings/vmlDrawing15.vml"/><Relationship Id="rId10" Type="http://schemas.openxmlformats.org/officeDocument/2006/relationships/slideLayout" Target="../slideLayouts/slideLayout24.xml"/><Relationship Id="rId1" Type="http://schemas.openxmlformats.org/officeDocument/2006/relationships/oleObject" Target="../embeddings/oleObject58.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4.xml"/><Relationship Id="rId2" Type="http://schemas.openxmlformats.org/officeDocument/2006/relationships/image" Target="../media/image89.wmf"/><Relationship Id="rId1" Type="http://schemas.openxmlformats.org/officeDocument/2006/relationships/oleObject" Target="../embeddings/oleObject63.bin"/></Relationships>
</file>

<file path=ppt/slides/_rels/slide55.xml.rels><?xml version="1.0" encoding="UTF-8" standalone="yes"?>
<Relationships xmlns="http://schemas.openxmlformats.org/package/2006/relationships"><Relationship Id="rId9" Type="http://schemas.openxmlformats.org/officeDocument/2006/relationships/vmlDrawing" Target="../drawings/vmlDrawing17.vml"/><Relationship Id="rId8" Type="http://schemas.openxmlformats.org/officeDocument/2006/relationships/slideLayout" Target="../slideLayouts/slideLayout24.xml"/><Relationship Id="rId7" Type="http://schemas.openxmlformats.org/officeDocument/2006/relationships/image" Target="../media/image93.png"/><Relationship Id="rId6" Type="http://schemas.openxmlformats.org/officeDocument/2006/relationships/image" Target="../media/image92.wmf"/><Relationship Id="rId5" Type="http://schemas.openxmlformats.org/officeDocument/2006/relationships/oleObject" Target="../embeddings/oleObject66.bin"/><Relationship Id="rId4" Type="http://schemas.openxmlformats.org/officeDocument/2006/relationships/image" Target="../media/image91.wmf"/><Relationship Id="rId3" Type="http://schemas.openxmlformats.org/officeDocument/2006/relationships/oleObject" Target="../embeddings/oleObject65.bin"/><Relationship Id="rId2" Type="http://schemas.openxmlformats.org/officeDocument/2006/relationships/image" Target="../media/image90.wmf"/><Relationship Id="rId1" Type="http://schemas.openxmlformats.org/officeDocument/2006/relationships/oleObject" Target="../embeddings/oleObject64.bin"/></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4.jpeg"/></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98.wmf"/><Relationship Id="rId7" Type="http://schemas.openxmlformats.org/officeDocument/2006/relationships/oleObject" Target="../embeddings/oleObject70.bin"/><Relationship Id="rId6" Type="http://schemas.openxmlformats.org/officeDocument/2006/relationships/image" Target="../media/image97.wmf"/><Relationship Id="rId5" Type="http://schemas.openxmlformats.org/officeDocument/2006/relationships/oleObject" Target="../embeddings/oleObject69.bin"/><Relationship Id="rId4" Type="http://schemas.openxmlformats.org/officeDocument/2006/relationships/image" Target="../media/image96.wmf"/><Relationship Id="rId3" Type="http://schemas.openxmlformats.org/officeDocument/2006/relationships/oleObject" Target="../embeddings/oleObject68.bin"/><Relationship Id="rId2" Type="http://schemas.openxmlformats.org/officeDocument/2006/relationships/image" Target="../media/image95.wmf"/><Relationship Id="rId10" Type="http://schemas.openxmlformats.org/officeDocument/2006/relationships/vmlDrawing" Target="../drawings/vmlDrawing18.vml"/><Relationship Id="rId1" Type="http://schemas.openxmlformats.org/officeDocument/2006/relationships/oleObject" Target="../embeddings/oleObject67.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102.wmf"/><Relationship Id="rId7" Type="http://schemas.openxmlformats.org/officeDocument/2006/relationships/oleObject" Target="../embeddings/oleObject74.bin"/><Relationship Id="rId6" Type="http://schemas.openxmlformats.org/officeDocument/2006/relationships/image" Target="../media/image101.wmf"/><Relationship Id="rId5" Type="http://schemas.openxmlformats.org/officeDocument/2006/relationships/oleObject" Target="../embeddings/oleObject73.bin"/><Relationship Id="rId4" Type="http://schemas.openxmlformats.org/officeDocument/2006/relationships/image" Target="../media/image100.wmf"/><Relationship Id="rId3" Type="http://schemas.openxmlformats.org/officeDocument/2006/relationships/oleObject" Target="../embeddings/oleObject72.bin"/><Relationship Id="rId2" Type="http://schemas.openxmlformats.org/officeDocument/2006/relationships/image" Target="../media/image99.wmf"/><Relationship Id="rId12" Type="http://schemas.openxmlformats.org/officeDocument/2006/relationships/vmlDrawing" Target="../drawings/vmlDrawing19.vml"/><Relationship Id="rId11" Type="http://schemas.openxmlformats.org/officeDocument/2006/relationships/slideLayout" Target="../slideLayouts/slideLayout24.xml"/><Relationship Id="rId10" Type="http://schemas.openxmlformats.org/officeDocument/2006/relationships/image" Target="../media/image103.wmf"/><Relationship Id="rId1" Type="http://schemas.openxmlformats.org/officeDocument/2006/relationships/oleObject" Target="../embeddings/oleObject71.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4.xml"/><Relationship Id="rId2" Type="http://schemas.openxmlformats.org/officeDocument/2006/relationships/image" Target="../media/image104.wmf"/><Relationship Id="rId1" Type="http://schemas.openxmlformats.org/officeDocument/2006/relationships/oleObject" Target="../embeddings/oleObject76.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4.xml"/><Relationship Id="rId2" Type="http://schemas.openxmlformats.org/officeDocument/2006/relationships/image" Target="../media/image7.pn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1557338"/>
            <a:ext cx="7989888" cy="792162"/>
          </a:xfrm>
        </p:spPr>
        <p:txBody>
          <a:bodyPr/>
          <a:lstStyle/>
          <a:p>
            <a:pPr eaLnBrk="1" hangingPunct="1"/>
            <a:r>
              <a:rPr lang="zh-CN" altLang="en-US" b="1"/>
              <a:t>视听觉信号处理</a:t>
            </a:r>
            <a:br>
              <a:rPr lang="zh-CN" altLang="en-US"/>
            </a:br>
            <a:r>
              <a:rPr lang="zh-CN" altLang="en-US"/>
              <a:t> </a:t>
            </a:r>
            <a:r>
              <a:rPr lang="en-US" altLang="zh-CN" sz="3600" b="1">
                <a:solidFill>
                  <a:schemeClr val="folHlink"/>
                </a:solidFill>
                <a:latin typeface="Times New Roman" panose="02020603050405020304" pitchFamily="18" charset="0"/>
              </a:rPr>
              <a:t>Visual and Auditory Signal Processing</a:t>
            </a:r>
            <a:endParaRPr lang="zh-CN" altLang="en-US" sz="3600" b="1">
              <a:solidFill>
                <a:schemeClr val="folHlink"/>
              </a:solidFill>
              <a:latin typeface="Times New Roman" panose="02020603050405020304" pitchFamily="18" charset="0"/>
            </a:endParaRPr>
          </a:p>
        </p:txBody>
      </p:sp>
      <p:pic>
        <p:nvPicPr>
          <p:cNvPr id="6147" name="图片 6" descr="HIT-Logo-AL.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3913" y="2214563"/>
            <a:ext cx="73914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457200" y="571500"/>
            <a:ext cx="8229600" cy="4525963"/>
          </a:xfrm>
          <a:prstGeom prst="rect">
            <a:avLst/>
          </a:prstGeom>
          <a:noFill/>
          <a:ln w="9525">
            <a:noFill/>
            <a:miter lim="800000"/>
          </a:ln>
        </p:spPr>
        <p:txBody>
          <a:bodyPr/>
          <a:lstStyle/>
          <a:p>
            <a:pPr marL="342900" indent="-342900" eaLnBrk="1" hangingPunct="1">
              <a:spcBef>
                <a:spcPct val="20000"/>
              </a:spcBef>
              <a:buClr>
                <a:srgbClr val="996633"/>
              </a:buClr>
              <a:buFont typeface="Wingdings" panose="05000000000000000000" pitchFamily="2" charset="2"/>
              <a:buChar char="Ø"/>
              <a:defRPr/>
            </a:pPr>
            <a:r>
              <a:rPr lang="zh-CN" altLang="en-US" sz="3200" kern="0" dirty="0">
                <a:solidFill>
                  <a:srgbClr val="161628"/>
                </a:solidFill>
                <a:latin typeface="黑体" panose="02010609060101010101" pitchFamily="49" charset="-122"/>
                <a:ea typeface="黑体" panose="02010609060101010101" pitchFamily="49" charset="-122"/>
              </a:rPr>
              <a:t> 人的言语产生和理解过程</a:t>
            </a:r>
            <a:endParaRPr lang="en-US" altLang="zh-CN" sz="3200" kern="0" dirty="0">
              <a:solidFill>
                <a:srgbClr val="161628"/>
              </a:solidFill>
              <a:latin typeface="黑体" panose="02010609060101010101" pitchFamily="49" charset="-122"/>
              <a:ea typeface="黑体" panose="02010609060101010101" pitchFamily="49" charset="-122"/>
            </a:endParaRPr>
          </a:p>
          <a:p>
            <a:pPr marL="342900" indent="-342900">
              <a:spcBef>
                <a:spcPct val="20000"/>
              </a:spcBef>
              <a:buFontTx/>
              <a:buChar char="•"/>
              <a:defRPr/>
            </a:pPr>
            <a:endParaRPr lang="zh-CN" altLang="en-US" sz="3200" kern="0" dirty="0">
              <a:latin typeface="黑体" panose="02010609060101010101" pitchFamily="49" charset="-122"/>
              <a:ea typeface="黑体" panose="02010609060101010101" pitchFamily="49"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听觉信号处理？</a:t>
            </a:r>
            <a:endParaRPr lang="zh-CN" altLang="en-US"/>
          </a:p>
        </p:txBody>
      </p:sp>
      <p:grpSp>
        <p:nvGrpSpPr>
          <p:cNvPr id="48132" name="Group 8"/>
          <p:cNvGrpSpPr/>
          <p:nvPr/>
        </p:nvGrpSpPr>
        <p:grpSpPr bwMode="auto">
          <a:xfrm>
            <a:off x="1485900" y="2286000"/>
            <a:ext cx="1555750" cy="1500188"/>
            <a:chOff x="1914" y="1536"/>
            <a:chExt cx="980" cy="945"/>
          </a:xfrm>
        </p:grpSpPr>
        <p:pic>
          <p:nvPicPr>
            <p:cNvPr id="28682"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3" name="Group 10"/>
            <p:cNvGrpSpPr/>
            <p:nvPr/>
          </p:nvGrpSpPr>
          <p:grpSpPr bwMode="auto">
            <a:xfrm>
              <a:off x="1914" y="1536"/>
              <a:ext cx="980" cy="945"/>
              <a:chOff x="1914" y="1536"/>
              <a:chExt cx="980" cy="945"/>
            </a:xfrm>
          </p:grpSpPr>
          <p:sp>
            <p:nvSpPr>
              <p:cNvPr id="28684" name="AutoShape 6"/>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8685" name="Rectangle 20"/>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sp>
        <p:nvSpPr>
          <p:cNvPr id="28676" name="Text Box 28"/>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55" name="Group 34"/>
          <p:cNvGrpSpPr>
            <a:grpSpLocks noChangeAspect="1"/>
          </p:cNvGrpSpPr>
          <p:nvPr/>
        </p:nvGrpSpPr>
        <p:grpSpPr bwMode="auto">
          <a:xfrm>
            <a:off x="3063875" y="2400300"/>
            <a:ext cx="2935288" cy="3001963"/>
            <a:chOff x="1944" y="1536"/>
            <a:chExt cx="924" cy="945"/>
          </a:xfrm>
        </p:grpSpPr>
        <p:pic>
          <p:nvPicPr>
            <p:cNvPr id="28678"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9" name="Group 36"/>
            <p:cNvGrpSpPr>
              <a:grpSpLocks noChangeAspect="1"/>
            </p:cNvGrpSpPr>
            <p:nvPr/>
          </p:nvGrpSpPr>
          <p:grpSpPr bwMode="auto">
            <a:xfrm>
              <a:off x="1944" y="1536"/>
              <a:ext cx="917" cy="945"/>
              <a:chOff x="1944" y="1536"/>
              <a:chExt cx="917" cy="945"/>
            </a:xfrm>
          </p:grpSpPr>
          <p:sp>
            <p:nvSpPr>
              <p:cNvPr id="28680" name="AutoShape 6"/>
              <p:cNvSpPr>
                <a:spLocks noChangeAspect="1"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8681" name="Rectangle 20"/>
              <p:cNvSpPr>
                <a:spLocks noChangeAspect="1" noChangeArrowheads="1"/>
              </p:cNvSpPr>
              <p:nvPr/>
            </p:nvSpPr>
            <p:spPr bwMode="auto">
              <a:xfrm>
                <a:off x="2015" y="1833"/>
                <a:ext cx="7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400">
                    <a:latin typeface="黑体" panose="02010609060101010101" pitchFamily="49" charset="-122"/>
                    <a:ea typeface="黑体" panose="02010609060101010101" pitchFamily="49" charset="-122"/>
                  </a:rPr>
                  <a:t>语音识别</a:t>
                </a:r>
                <a:endParaRPr lang="zh-CN" altLang="en-US" sz="2400">
                  <a:latin typeface="黑体" panose="02010609060101010101" pitchFamily="49" charset="-122"/>
                  <a:ea typeface="黑体" panose="02010609060101010101" pitchFamily="49" charset="-122"/>
                </a:endParaRPr>
              </a:p>
              <a:p>
                <a:pPr algn="ctr">
                  <a:spcBef>
                    <a:spcPct val="0"/>
                  </a:spcBef>
                  <a:buFontTx/>
                  <a:buNone/>
                </a:pPr>
                <a:r>
                  <a:rPr lang="en-US" altLang="zh-CN" sz="2000">
                    <a:latin typeface="黑体" panose="02010609060101010101" pitchFamily="49" charset="-122"/>
                    <a:ea typeface="黑体" panose="02010609060101010101" pitchFamily="49" charset="-122"/>
                  </a:rPr>
                  <a:t>Speech Recognition</a:t>
                </a:r>
                <a:endParaRPr lang="zh-CN" altLang="en-US" sz="20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500" fill="hold"/>
                                        <p:tgtEl>
                                          <p:spTgt spid="55"/>
                                        </p:tgtEl>
                                      </p:cBhvr>
                                      <p:by x="0" y="0"/>
                                    </p:animScale>
                                  </p:childTnLst>
                                </p:cTn>
                              </p:par>
                              <p:par>
                                <p:cTn id="12" presetID="0" presetClass="path" presetSubtype="0" accel="50000" decel="50000" fill="hold" nodeType="withEffect">
                                  <p:stCondLst>
                                    <p:cond delay="0"/>
                                  </p:stCondLst>
                                  <p:childTnLst>
                                    <p:animMotion origin="layout" path="M 3.88889E-6 1.11022E-16 L -0.24115 -0.1213 " pathEditMode="relative" rAng="0" ptsTypes="AA">
                                      <p:cBhvr>
                                        <p:cTn id="13" dur="500" fill="hold"/>
                                        <p:tgtEl>
                                          <p:spTgt spid="55"/>
                                        </p:tgtEl>
                                        <p:attrNameLst>
                                          <p:attrName>ppt_x</p:attrName>
                                          <p:attrName>ppt_y</p:attrName>
                                        </p:attrNameLst>
                                      </p:cBhvr>
                                      <p:rCtr x="-12066" y="-6065"/>
                                    </p:animMotion>
                                  </p:childTnLst>
                                </p:cTn>
                              </p:par>
                            </p:childTnLst>
                          </p:cTn>
                        </p:par>
                        <p:par>
                          <p:cTn id="14" fill="hold">
                            <p:stCondLst>
                              <p:cond delay="500"/>
                            </p:stCondLst>
                            <p:childTnLst>
                              <p:par>
                                <p:cTn id="15" presetID="1" presetClass="exit" presetSubtype="0" fill="hold" nodeType="after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p:txBody>
          <a:bodyPr/>
          <a:lstStyle/>
          <a:p>
            <a:pPr>
              <a:buClr>
                <a:srgbClr val="996633"/>
              </a:buClr>
              <a:buFont typeface="Wingdings" panose="05000000000000000000" pitchFamily="2" charset="2"/>
              <a:buChar char="p"/>
              <a:defRPr/>
            </a:pPr>
            <a:r>
              <a:rPr lang="zh-CN" altLang="en-US" dirty="0">
                <a:solidFill>
                  <a:srgbClr val="161628"/>
                </a:solidFill>
                <a:latin typeface="黑体" panose="02010609060101010101" pitchFamily="49" charset="-122"/>
                <a:ea typeface="黑体" panose="02010609060101010101" pitchFamily="49" charset="-122"/>
              </a:rPr>
              <a:t> 语音识别</a:t>
            </a:r>
            <a:endParaRPr lang="en-US" altLang="zh-CN" dirty="0">
              <a:solidFill>
                <a:srgbClr val="161628"/>
              </a:solidFill>
              <a:latin typeface="黑体" panose="02010609060101010101" pitchFamily="49" charset="-122"/>
              <a:ea typeface="黑体" panose="02010609060101010101" pitchFamily="49" charset="-122"/>
            </a:endParaRPr>
          </a:p>
          <a:p>
            <a:pPr marL="0" indent="0">
              <a:lnSpc>
                <a:spcPct val="120000"/>
              </a:lnSpc>
              <a:buClr>
                <a:srgbClr val="996633"/>
              </a:buClr>
              <a:buFontTx/>
              <a:buNone/>
              <a:defRPr/>
            </a:pPr>
            <a:r>
              <a:rPr lang="zh-CN" altLang="en-US" dirty="0">
                <a:solidFill>
                  <a:srgbClr val="C00000"/>
                </a:solidFill>
                <a:latin typeface="黑体" panose="02010609060101010101" pitchFamily="49" charset="-122"/>
              </a:rPr>
              <a:t>    </a:t>
            </a:r>
            <a:r>
              <a:rPr lang="zh-CN" altLang="en-US" sz="2800" dirty="0">
                <a:solidFill>
                  <a:srgbClr val="C00000"/>
                </a:solidFill>
                <a:latin typeface="+mj-ea"/>
                <a:ea typeface="+mj-ea"/>
              </a:rPr>
              <a:t>语音识别技术</a:t>
            </a:r>
            <a:r>
              <a:rPr lang="zh-CN" altLang="en-US" sz="2800" dirty="0">
                <a:latin typeface="+mj-ea"/>
                <a:ea typeface="+mj-ea"/>
              </a:rPr>
              <a:t>就是通过识别和理解过程，将语音</a:t>
            </a:r>
            <a:r>
              <a:rPr lang="zh-CN" altLang="en-US" sz="2800" dirty="0">
                <a:latin typeface="+mj-ea"/>
                <a:ea typeface="+mj-ea"/>
              </a:rPr>
              <a:t>转换成相应的书面信息，也就是让计算机听懂人说话</a:t>
            </a:r>
            <a:endParaRPr lang="en-US" altLang="zh-CN" sz="2800" dirty="0">
              <a:latin typeface="+mj-ea"/>
              <a:ea typeface="+mj-ea"/>
            </a:endParaRPr>
          </a:p>
          <a:p>
            <a:pPr>
              <a:buClr>
                <a:srgbClr val="996633"/>
              </a:buClr>
              <a:buFont typeface="Wingdings" panose="05000000000000000000" pitchFamily="2" charset="2"/>
              <a:buChar char="p"/>
              <a:defRPr/>
            </a:pPr>
            <a:r>
              <a:rPr lang="zh-CN" altLang="en-US" dirty="0">
                <a:solidFill>
                  <a:srgbClr val="161628"/>
                </a:solidFill>
                <a:latin typeface="黑体" panose="02010609060101010101" pitchFamily="49" charset="-122"/>
                <a:ea typeface="黑体" panose="02010609060101010101" pitchFamily="49" charset="-122"/>
              </a:rPr>
              <a:t> 典型应用</a:t>
            </a:r>
            <a:endParaRPr lang="zh-CN" altLang="en-US" dirty="0">
              <a:solidFill>
                <a:srgbClr val="161628"/>
              </a:solidFill>
              <a:latin typeface="华文新魏" panose="02010800040101010101" pitchFamily="2" charset="-122"/>
              <a:ea typeface="华文新魏" panose="02010800040101010101" pitchFamily="2" charset="-122"/>
            </a:endParaRPr>
          </a:p>
          <a:p>
            <a:pPr>
              <a:lnSpc>
                <a:spcPct val="120000"/>
              </a:lnSpc>
              <a:buFontTx/>
              <a:buNone/>
              <a:defRPr/>
            </a:pPr>
            <a:r>
              <a:rPr kumimoji="1" lang="zh-CN" altLang="en-US" sz="2800" dirty="0">
                <a:solidFill>
                  <a:srgbClr val="161628"/>
                </a:solidFill>
              </a:rPr>
              <a:t>          声音拨号系统；声控系统；</a:t>
            </a:r>
            <a:r>
              <a:rPr lang="zh-CN" altLang="en-US" sz="2800" dirty="0">
                <a:solidFill>
                  <a:srgbClr val="161628"/>
                </a:solidFill>
              </a:rPr>
              <a:t>听</a:t>
            </a:r>
            <a:r>
              <a:rPr kumimoji="1" lang="zh-CN" altLang="en-US" sz="2800" dirty="0">
                <a:solidFill>
                  <a:srgbClr val="161628"/>
                </a:solidFill>
              </a:rPr>
              <a:t>写机；</a:t>
            </a:r>
            <a:endParaRPr kumimoji="1" lang="en-US" altLang="zh-CN" sz="2800" dirty="0">
              <a:solidFill>
                <a:srgbClr val="161628"/>
              </a:solidFill>
            </a:endParaRPr>
          </a:p>
          <a:p>
            <a:pPr>
              <a:lnSpc>
                <a:spcPct val="120000"/>
              </a:lnSpc>
              <a:buFontTx/>
              <a:buNone/>
              <a:defRPr/>
            </a:pPr>
            <a:r>
              <a:rPr kumimoji="1" lang="en-US" altLang="zh-CN" sz="2800" dirty="0">
                <a:solidFill>
                  <a:srgbClr val="161628"/>
                </a:solidFill>
              </a:rPr>
              <a:t>          </a:t>
            </a:r>
            <a:r>
              <a:rPr kumimoji="1" lang="zh-CN" altLang="en-US" sz="2800" dirty="0">
                <a:solidFill>
                  <a:srgbClr val="161628"/>
                </a:solidFill>
              </a:rPr>
              <a:t>自动口语翻译；</a:t>
            </a:r>
            <a:r>
              <a:rPr lang="zh-CN" altLang="en-US" sz="2800" dirty="0">
                <a:solidFill>
                  <a:srgbClr val="161628"/>
                </a:solidFill>
              </a:rPr>
              <a:t>会</a:t>
            </a:r>
            <a:r>
              <a:rPr kumimoji="1" lang="zh-CN" altLang="en-US" sz="2800" dirty="0">
                <a:solidFill>
                  <a:srgbClr val="161628"/>
                </a:solidFill>
              </a:rPr>
              <a:t>话系统；</a:t>
            </a:r>
            <a:endParaRPr kumimoji="1" lang="en-US" altLang="zh-CN" sz="2800" dirty="0">
              <a:solidFill>
                <a:srgbClr val="161628"/>
              </a:solidFill>
            </a:endParaRPr>
          </a:p>
          <a:p>
            <a:pPr>
              <a:lnSpc>
                <a:spcPct val="120000"/>
              </a:lnSpc>
              <a:buFontTx/>
              <a:buNone/>
              <a:defRPr/>
            </a:pPr>
            <a:r>
              <a:rPr kumimoji="1" lang="en-US" altLang="zh-CN" sz="2800" dirty="0">
                <a:solidFill>
                  <a:srgbClr val="161628"/>
                </a:solidFill>
              </a:rPr>
              <a:t>          </a:t>
            </a:r>
            <a:r>
              <a:rPr kumimoji="1" lang="zh-CN" altLang="en-US" sz="2800" dirty="0">
                <a:solidFill>
                  <a:srgbClr val="161628"/>
                </a:solidFill>
              </a:rPr>
              <a:t>语音信息监测系统等。</a:t>
            </a:r>
            <a:endParaRPr kumimoji="1" lang="en-US" altLang="zh-CN" sz="2800" dirty="0">
              <a:solidFill>
                <a:srgbClr val="161628"/>
              </a:solidFill>
            </a:endParaRPr>
          </a:p>
          <a:p>
            <a:pPr>
              <a:buFontTx/>
              <a:buNone/>
              <a:defRPr/>
            </a:pPr>
            <a:endParaRPr lang="en-US" altLang="zh-CN" dirty="0">
              <a:solidFill>
                <a:srgbClr val="161628"/>
              </a:solidFill>
              <a:latin typeface="华文新魏" panose="02010800040101010101" pitchFamily="2" charset="-122"/>
              <a:ea typeface="华文新魏" panose="02010800040101010101" pitchFamily="2" charset="-122"/>
            </a:endParaRPr>
          </a:p>
        </p:txBody>
      </p:sp>
      <p:sp>
        <p:nvSpPr>
          <p:cNvPr id="29699" name="标题 1"/>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up)">
                                      <p:cBhvr>
                                        <p:cTn id="7" dur="500"/>
                                        <p:tgtEl>
                                          <p:spTgt spid="10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wipe(up)">
                                      <p:cBhvr>
                                        <p:cTn id="12" dur="500"/>
                                        <p:tgtEl>
                                          <p:spTgt spid="10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wipe(up)">
                                      <p:cBhvr>
                                        <p:cTn id="17" dur="500"/>
                                        <p:tgtEl>
                                          <p:spTgt spid="100355">
                                            <p:txEl>
                                              <p:pRg st="2" end="2"/>
                                            </p:txEl>
                                          </p:spTgt>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00355">
                                            <p:txEl>
                                              <p:pRg st="3" end="3"/>
                                            </p:txEl>
                                          </p:spTgt>
                                        </p:tgtEl>
                                        <p:attrNameLst>
                                          <p:attrName>style.visibility</p:attrName>
                                        </p:attrNameLst>
                                      </p:cBhvr>
                                      <p:to>
                                        <p:strVal val="visible"/>
                                      </p:to>
                                    </p:set>
                                    <p:animEffect transition="in" filter="wipe(up)">
                                      <p:cBhvr>
                                        <p:cTn id="21" dur="500"/>
                                        <p:tgtEl>
                                          <p:spTgt spid="100355">
                                            <p:txEl>
                                              <p:pRg st="3" end="3"/>
                                            </p:txEl>
                                          </p:spTgt>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Effect transition="in" filter="wipe(up)">
                                      <p:cBhvr>
                                        <p:cTn id="25" dur="500"/>
                                        <p:tgtEl>
                                          <p:spTgt spid="100355">
                                            <p:txEl>
                                              <p:pRg st="4" end="4"/>
                                            </p:txEl>
                                          </p:spTgt>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100355">
                                            <p:txEl>
                                              <p:pRg st="5" end="5"/>
                                            </p:txEl>
                                          </p:spTgt>
                                        </p:tgtEl>
                                        <p:attrNameLst>
                                          <p:attrName>style.visibility</p:attrName>
                                        </p:attrNameLst>
                                      </p:cBhvr>
                                      <p:to>
                                        <p:strVal val="visible"/>
                                      </p:to>
                                    </p:set>
                                    <p:animEffect transition="in" filter="wipe(up)">
                                      <p:cBhvr>
                                        <p:cTn id="29" dur="500"/>
                                        <p:tgtEl>
                                          <p:spTgt spid="100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a:t>听觉信号处理？</a:t>
            </a:r>
            <a:endParaRPr lang="zh-CN" altLang="en-US"/>
          </a:p>
        </p:txBody>
      </p:sp>
      <p:grpSp>
        <p:nvGrpSpPr>
          <p:cNvPr id="30723" name="Group 8"/>
          <p:cNvGrpSpPr/>
          <p:nvPr/>
        </p:nvGrpSpPr>
        <p:grpSpPr bwMode="auto">
          <a:xfrm>
            <a:off x="1476375" y="2290763"/>
            <a:ext cx="1555750" cy="1500187"/>
            <a:chOff x="1914" y="1536"/>
            <a:chExt cx="980" cy="945"/>
          </a:xfrm>
        </p:grpSpPr>
        <p:pic>
          <p:nvPicPr>
            <p:cNvPr id="30735"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36" name="Group 10"/>
            <p:cNvGrpSpPr/>
            <p:nvPr/>
          </p:nvGrpSpPr>
          <p:grpSpPr bwMode="auto">
            <a:xfrm>
              <a:off x="1914" y="1536"/>
              <a:ext cx="980" cy="945"/>
              <a:chOff x="1914" y="1536"/>
              <a:chExt cx="980" cy="945"/>
            </a:xfrm>
          </p:grpSpPr>
          <p:sp>
            <p:nvSpPr>
              <p:cNvPr id="30737" name="AutoShape 6"/>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0738" name="Rectangle 20"/>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48133" name="Group 13"/>
          <p:cNvGrpSpPr/>
          <p:nvPr/>
        </p:nvGrpSpPr>
        <p:grpSpPr bwMode="auto">
          <a:xfrm>
            <a:off x="3086100" y="2290763"/>
            <a:ext cx="1439863" cy="1500187"/>
            <a:chOff x="2898" y="1536"/>
            <a:chExt cx="907" cy="945"/>
          </a:xfrm>
        </p:grpSpPr>
        <p:pic>
          <p:nvPicPr>
            <p:cNvPr id="30731" name="Picture 9"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32" name="Group 15"/>
            <p:cNvGrpSpPr/>
            <p:nvPr/>
          </p:nvGrpSpPr>
          <p:grpSpPr bwMode="auto">
            <a:xfrm>
              <a:off x="2898" y="1536"/>
              <a:ext cx="907" cy="945"/>
              <a:chOff x="2898" y="1536"/>
              <a:chExt cx="907" cy="945"/>
            </a:xfrm>
          </p:grpSpPr>
          <p:sp>
            <p:nvSpPr>
              <p:cNvPr id="30733" name="AutoShape 10"/>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0734" name="Rectangle 21"/>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endParaRPr lang="en-US" altLang="zh-CN" sz="1200">
                  <a:latin typeface="黑体" panose="02010609060101010101" pitchFamily="49" charset="-122"/>
                  <a:ea typeface="黑体" panose="02010609060101010101" pitchFamily="49" charset="-122"/>
                </a:endParaRPr>
              </a:p>
            </p:txBody>
          </p:sp>
        </p:grpSp>
      </p:grpSp>
      <p:sp>
        <p:nvSpPr>
          <p:cNvPr id="30725" name="Text Box 28"/>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55" name="Group 29"/>
          <p:cNvGrpSpPr>
            <a:grpSpLocks noChangeAspect="1"/>
          </p:cNvGrpSpPr>
          <p:nvPr/>
        </p:nvGrpSpPr>
        <p:grpSpPr bwMode="auto">
          <a:xfrm>
            <a:off x="3170238" y="2636838"/>
            <a:ext cx="2841625" cy="3000375"/>
            <a:chOff x="2898" y="1536"/>
            <a:chExt cx="895" cy="945"/>
          </a:xfrm>
        </p:grpSpPr>
        <p:pic>
          <p:nvPicPr>
            <p:cNvPr id="30727" name="Picture 9"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8" name="Group 31"/>
            <p:cNvGrpSpPr>
              <a:grpSpLocks noChangeAspect="1"/>
            </p:cNvGrpSpPr>
            <p:nvPr/>
          </p:nvGrpSpPr>
          <p:grpSpPr bwMode="auto">
            <a:xfrm>
              <a:off x="2898" y="1536"/>
              <a:ext cx="884" cy="945"/>
              <a:chOff x="2898" y="1536"/>
              <a:chExt cx="884" cy="945"/>
            </a:xfrm>
          </p:grpSpPr>
          <p:sp>
            <p:nvSpPr>
              <p:cNvPr id="30729" name="AutoShape 10"/>
              <p:cNvSpPr>
                <a:spLocks noChangeAspect="1"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0730" name="Rectangle 21"/>
              <p:cNvSpPr>
                <a:spLocks noChangeAspect="1" noChangeArrowheads="1"/>
              </p:cNvSpPr>
              <p:nvPr/>
            </p:nvSpPr>
            <p:spPr bwMode="auto">
              <a:xfrm>
                <a:off x="3015" y="1833"/>
                <a:ext cx="69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400">
                    <a:latin typeface="黑体" panose="02010609060101010101" pitchFamily="49" charset="-122"/>
                    <a:ea typeface="黑体" panose="02010609060101010101" pitchFamily="49" charset="-122"/>
                  </a:rPr>
                  <a:t>语音合成</a:t>
                </a:r>
                <a:endParaRPr lang="zh-CN" altLang="en-US" sz="2400">
                  <a:latin typeface="黑体" panose="02010609060101010101" pitchFamily="49" charset="-122"/>
                  <a:ea typeface="黑体" panose="02010609060101010101" pitchFamily="49" charset="-122"/>
                </a:endParaRPr>
              </a:p>
              <a:p>
                <a:pPr algn="ctr">
                  <a:spcBef>
                    <a:spcPct val="0"/>
                  </a:spcBef>
                  <a:buFontTx/>
                  <a:buNone/>
                </a:pPr>
                <a:r>
                  <a:rPr lang="en-US" altLang="zh-CN" sz="2000">
                    <a:latin typeface="黑体" panose="02010609060101010101" pitchFamily="49" charset="-122"/>
                    <a:ea typeface="黑体" panose="02010609060101010101" pitchFamily="49" charset="-122"/>
                  </a:rPr>
                  <a:t>Speech Synthesis</a:t>
                </a:r>
                <a:endParaRPr lang="en-US" altLang="zh-CN" sz="20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500" fill="hold"/>
                                        <p:tgtEl>
                                          <p:spTgt spid="55"/>
                                        </p:tgtEl>
                                      </p:cBhvr>
                                      <p:by x="0" y="0"/>
                                    </p:animScale>
                                  </p:childTnLst>
                                </p:cTn>
                              </p:par>
                              <p:par>
                                <p:cTn id="12" presetID="0" presetClass="path" presetSubtype="0" accel="50000" decel="50000" fill="hold" nodeType="withEffect">
                                  <p:stCondLst>
                                    <p:cond delay="0"/>
                                  </p:stCondLst>
                                  <p:childTnLst>
                                    <p:animMotion origin="layout" path="M -3.33333E-6 -7.40741E-7 L -0.0809 -0.1662 " pathEditMode="relative" rAng="0" ptsTypes="AA">
                                      <p:cBhvr>
                                        <p:cTn id="13" dur="500" fill="hold"/>
                                        <p:tgtEl>
                                          <p:spTgt spid="55"/>
                                        </p:tgtEl>
                                        <p:attrNameLst>
                                          <p:attrName>ppt_x</p:attrName>
                                          <p:attrName>ppt_y</p:attrName>
                                        </p:attrNameLst>
                                      </p:cBhvr>
                                      <p:rCtr x="-4045" y="-8310"/>
                                    </p:animMotion>
                                  </p:childTnLst>
                                </p:cTn>
                              </p:par>
                            </p:childTnLst>
                          </p:cTn>
                        </p:par>
                        <p:par>
                          <p:cTn id="14" fill="hold">
                            <p:stCondLst>
                              <p:cond delay="500"/>
                            </p:stCondLst>
                            <p:childTnLst>
                              <p:par>
                                <p:cTn id="15" presetID="1" presetClass="exit" presetSubtype="0" fill="hold" nodeType="after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1600200"/>
            <a:ext cx="7786688" cy="4525963"/>
          </a:xfrm>
        </p:spPr>
        <p:txBody>
          <a:bodyPr/>
          <a:lstStyle/>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语音合成</a:t>
            </a:r>
            <a:endParaRPr lang="zh-CN" altLang="en-US">
              <a:solidFill>
                <a:srgbClr val="161628"/>
              </a:solidFill>
              <a:latin typeface="黑体" panose="02010609060101010101" pitchFamily="49" charset="-122"/>
              <a:ea typeface="黑体" panose="02010609060101010101" pitchFamily="49" charset="-122"/>
            </a:endParaRPr>
          </a:p>
          <a:p>
            <a:pPr>
              <a:spcAft>
                <a:spcPts val="600"/>
              </a:spcAft>
              <a:buFontTx/>
              <a:buNone/>
            </a:pPr>
            <a:r>
              <a:rPr lang="zh-CN" altLang="en-US">
                <a:solidFill>
                  <a:srgbClr val="161628"/>
                </a:solidFill>
                <a:latin typeface="宋体" panose="02010600030101010101" pitchFamily="2" charset="-122"/>
              </a:rPr>
              <a:t>   </a:t>
            </a:r>
            <a:r>
              <a:rPr lang="zh-CN" altLang="en-US" sz="2800">
                <a:solidFill>
                  <a:srgbClr val="161628"/>
                </a:solidFill>
                <a:latin typeface="宋体" panose="02010600030101010101" pitchFamily="2" charset="-122"/>
              </a:rPr>
              <a:t>将书面信息装换成等价的语音，也就是让计算机说话</a:t>
            </a:r>
            <a:r>
              <a:rPr lang="zh-CN" altLang="en-US" sz="2800">
                <a:solidFill>
                  <a:srgbClr val="161628"/>
                </a:solidFill>
                <a:latin typeface="华文新魏" panose="02010800040101010101" pitchFamily="2" charset="-122"/>
                <a:ea typeface="华文新魏" panose="02010800040101010101" pitchFamily="2" charset="-122"/>
              </a:rPr>
              <a:t>。</a:t>
            </a:r>
            <a:endParaRPr lang="zh-CN" altLang="en-US" sz="2800">
              <a:solidFill>
                <a:srgbClr val="161628"/>
              </a:solidFill>
              <a:latin typeface="华文新魏" panose="02010800040101010101" pitchFamily="2" charset="-122"/>
              <a:ea typeface="华文新魏" panose="02010800040101010101" pitchFamily="2" charset="-122"/>
            </a:endParaRPr>
          </a:p>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典型应用</a:t>
            </a:r>
            <a:endParaRPr lang="zh-CN" altLang="en-US">
              <a:solidFill>
                <a:srgbClr val="161628"/>
              </a:solidFill>
              <a:latin typeface="华文新魏" panose="02010800040101010101" pitchFamily="2" charset="-122"/>
              <a:ea typeface="华文新魏" panose="02010800040101010101" pitchFamily="2" charset="-122"/>
            </a:endParaRPr>
          </a:p>
          <a:p>
            <a:pPr lvl="2">
              <a:lnSpc>
                <a:spcPct val="120000"/>
              </a:lnSpc>
              <a:buFont typeface="Wingdings" panose="05000000000000000000" pitchFamily="2" charset="2"/>
              <a:buChar char="Ø"/>
            </a:pPr>
            <a:r>
              <a:rPr kumimoji="1" lang="zh-CN" altLang="en-US">
                <a:solidFill>
                  <a:srgbClr val="161628"/>
                </a:solidFill>
              </a:rPr>
              <a:t>自动报站</a:t>
            </a:r>
            <a:endParaRPr kumimoji="1" lang="zh-CN" altLang="en-US">
              <a:solidFill>
                <a:srgbClr val="161628"/>
              </a:solidFill>
            </a:endParaRPr>
          </a:p>
          <a:p>
            <a:pPr lvl="2">
              <a:lnSpc>
                <a:spcPct val="120000"/>
              </a:lnSpc>
              <a:buFont typeface="Wingdings" panose="05000000000000000000" pitchFamily="2" charset="2"/>
              <a:buChar char="Ø"/>
            </a:pPr>
            <a:r>
              <a:rPr kumimoji="1" lang="zh-CN" altLang="en-US">
                <a:solidFill>
                  <a:srgbClr val="161628"/>
                </a:solidFill>
              </a:rPr>
              <a:t>信息查询</a:t>
            </a:r>
            <a:endParaRPr kumimoji="1" lang="zh-CN" altLang="en-US">
              <a:solidFill>
                <a:srgbClr val="161628"/>
              </a:solidFill>
            </a:endParaRPr>
          </a:p>
          <a:p>
            <a:pPr lvl="2">
              <a:lnSpc>
                <a:spcPct val="120000"/>
              </a:lnSpc>
              <a:buFont typeface="Wingdings" panose="05000000000000000000" pitchFamily="2" charset="2"/>
              <a:buChar char="Ø"/>
            </a:pPr>
            <a:r>
              <a:rPr kumimoji="1" lang="zh-CN" altLang="en-US">
                <a:solidFill>
                  <a:srgbClr val="161628"/>
                </a:solidFill>
              </a:rPr>
              <a:t>语言学习软件</a:t>
            </a:r>
            <a:endParaRPr kumimoji="1" lang="zh-CN" altLang="en-US">
              <a:solidFill>
                <a:srgbClr val="161628"/>
              </a:solidFill>
            </a:endParaRPr>
          </a:p>
          <a:p>
            <a:pPr lvl="2">
              <a:lnSpc>
                <a:spcPct val="120000"/>
              </a:lnSpc>
              <a:buFont typeface="Wingdings" panose="05000000000000000000" pitchFamily="2" charset="2"/>
              <a:buChar char="Ø"/>
            </a:pPr>
            <a:r>
              <a:rPr kumimoji="1" lang="en-US" altLang="zh-CN">
                <a:solidFill>
                  <a:srgbClr val="161628"/>
                </a:solidFill>
              </a:rPr>
              <a:t>TTS（Text to Speech）</a:t>
            </a:r>
            <a:r>
              <a:rPr kumimoji="1" lang="zh-CN" altLang="en-US">
                <a:solidFill>
                  <a:srgbClr val="161628"/>
                </a:solidFill>
              </a:rPr>
              <a:t>技术等。</a:t>
            </a:r>
            <a:endParaRPr kumimoji="1" lang="en-US" altLang="zh-CN">
              <a:solidFill>
                <a:srgbClr val="161628"/>
              </a:solidFill>
            </a:endParaRPr>
          </a:p>
          <a:p>
            <a:pPr>
              <a:buFontTx/>
              <a:buNone/>
            </a:pPr>
            <a:endParaRPr lang="en-US" altLang="zh-CN">
              <a:solidFill>
                <a:srgbClr val="161628"/>
              </a:solidFill>
              <a:latin typeface="华文新魏" panose="02010800040101010101" pitchFamily="2" charset="-122"/>
              <a:ea typeface="华文新魏" panose="02010800040101010101" pitchFamily="2" charset="-122"/>
            </a:endParaRPr>
          </a:p>
        </p:txBody>
      </p:sp>
      <p:sp>
        <p:nvSpPr>
          <p:cNvPr id="31747" name="标题 1"/>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up)">
                                      <p:cBhvr>
                                        <p:cTn id="7" dur="500"/>
                                        <p:tgtEl>
                                          <p:spTgt spid="10240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2403">
                                            <p:txEl>
                                              <p:pRg st="1" end="1"/>
                                            </p:txEl>
                                          </p:spTgt>
                                        </p:tgtEl>
                                        <p:attrNameLst>
                                          <p:attrName>style.visibility</p:attrName>
                                        </p:attrNameLst>
                                      </p:cBhvr>
                                      <p:to>
                                        <p:strVal val="visible"/>
                                      </p:to>
                                    </p:set>
                                    <p:animEffect transition="in" filter="wipe(up)">
                                      <p:cBhvr>
                                        <p:cTn id="10" dur="500"/>
                                        <p:tgtEl>
                                          <p:spTgt spid="1024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animEffect transition="in" filter="wipe(up)">
                                      <p:cBhvr>
                                        <p:cTn id="15" dur="500"/>
                                        <p:tgtEl>
                                          <p:spTgt spid="102403">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2403">
                                            <p:txEl>
                                              <p:pRg st="6" end="6"/>
                                            </p:txEl>
                                          </p:spTgt>
                                        </p:tgtEl>
                                        <p:attrNameLst>
                                          <p:attrName>style.visibility</p:attrName>
                                        </p:attrNameLst>
                                      </p:cBhvr>
                                      <p:to>
                                        <p:strVal val="visible"/>
                                      </p:to>
                                    </p:set>
                                    <p:animEffect transition="in" filter="wipe(up)">
                                      <p:cBhvr>
                                        <p:cTn id="18" dur="500"/>
                                        <p:tgtEl>
                                          <p:spTgt spid="102403">
                                            <p:txEl>
                                              <p:pRg st="6" end="6"/>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2403">
                                            <p:txEl>
                                              <p:pRg st="3" end="3"/>
                                            </p:txEl>
                                          </p:spTgt>
                                        </p:tgtEl>
                                        <p:attrNameLst>
                                          <p:attrName>style.visibility</p:attrName>
                                        </p:attrNameLst>
                                      </p:cBhvr>
                                      <p:to>
                                        <p:strVal val="visible"/>
                                      </p:to>
                                    </p:set>
                                    <p:animEffect transition="in" filter="wipe(up)">
                                      <p:cBhvr>
                                        <p:cTn id="21" dur="500"/>
                                        <p:tgtEl>
                                          <p:spTgt spid="102403">
                                            <p:txEl>
                                              <p:pRg st="3" end="3"/>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2403">
                                            <p:txEl>
                                              <p:pRg st="4" end="4"/>
                                            </p:txEl>
                                          </p:spTgt>
                                        </p:tgtEl>
                                        <p:attrNameLst>
                                          <p:attrName>style.visibility</p:attrName>
                                        </p:attrNameLst>
                                      </p:cBhvr>
                                      <p:to>
                                        <p:strVal val="visible"/>
                                      </p:to>
                                    </p:set>
                                    <p:animEffect transition="in" filter="wipe(up)">
                                      <p:cBhvr>
                                        <p:cTn id="24" dur="500"/>
                                        <p:tgtEl>
                                          <p:spTgt spid="102403">
                                            <p:txEl>
                                              <p:pRg st="4" end="4"/>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2403">
                                            <p:txEl>
                                              <p:pRg st="5" end="5"/>
                                            </p:txEl>
                                          </p:spTgt>
                                        </p:tgtEl>
                                        <p:attrNameLst>
                                          <p:attrName>style.visibility</p:attrName>
                                        </p:attrNameLst>
                                      </p:cBhvr>
                                      <p:to>
                                        <p:strVal val="visible"/>
                                      </p:to>
                                    </p:set>
                                    <p:animEffect transition="in" filter="wipe(up)">
                                      <p:cBhvr>
                                        <p:cTn id="27" dur="500"/>
                                        <p:tgtEl>
                                          <p:spTgt spid="102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听觉信号处理？</a:t>
            </a:r>
            <a:endParaRPr lang="zh-CN" altLang="en-US"/>
          </a:p>
        </p:txBody>
      </p:sp>
      <p:grpSp>
        <p:nvGrpSpPr>
          <p:cNvPr id="32771" name="Group 8"/>
          <p:cNvGrpSpPr/>
          <p:nvPr/>
        </p:nvGrpSpPr>
        <p:grpSpPr bwMode="auto">
          <a:xfrm>
            <a:off x="1476375" y="2290763"/>
            <a:ext cx="1555750" cy="1500187"/>
            <a:chOff x="1914" y="1536"/>
            <a:chExt cx="980" cy="945"/>
          </a:xfrm>
        </p:grpSpPr>
        <p:pic>
          <p:nvPicPr>
            <p:cNvPr id="32788"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9" name="Group 10"/>
            <p:cNvGrpSpPr/>
            <p:nvPr/>
          </p:nvGrpSpPr>
          <p:grpSpPr bwMode="auto">
            <a:xfrm>
              <a:off x="1914" y="1536"/>
              <a:ext cx="980" cy="945"/>
              <a:chOff x="1914" y="1536"/>
              <a:chExt cx="980" cy="945"/>
            </a:xfrm>
          </p:grpSpPr>
          <p:sp>
            <p:nvSpPr>
              <p:cNvPr id="32790" name="AutoShape 6"/>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2791" name="Rectangle 20"/>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2772" name="Group 13"/>
          <p:cNvGrpSpPr/>
          <p:nvPr/>
        </p:nvGrpSpPr>
        <p:grpSpPr bwMode="auto">
          <a:xfrm>
            <a:off x="3086100" y="2290763"/>
            <a:ext cx="1439863" cy="1500187"/>
            <a:chOff x="2898" y="1536"/>
            <a:chExt cx="907" cy="945"/>
          </a:xfrm>
        </p:grpSpPr>
        <p:pic>
          <p:nvPicPr>
            <p:cNvPr id="32784" name="Picture 9"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Group 15"/>
            <p:cNvGrpSpPr/>
            <p:nvPr/>
          </p:nvGrpSpPr>
          <p:grpSpPr bwMode="auto">
            <a:xfrm>
              <a:off x="2898" y="1536"/>
              <a:ext cx="907" cy="945"/>
              <a:chOff x="2898" y="1536"/>
              <a:chExt cx="907" cy="945"/>
            </a:xfrm>
          </p:grpSpPr>
          <p:sp>
            <p:nvSpPr>
              <p:cNvPr id="32786" name="AutoShape 10"/>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2787" name="Rectangle 21"/>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endParaRPr lang="en-US" altLang="zh-CN" sz="1200">
                  <a:latin typeface="黑体" panose="02010609060101010101" pitchFamily="49" charset="-122"/>
                  <a:ea typeface="黑体" panose="02010609060101010101" pitchFamily="49" charset="-122"/>
                </a:endParaRPr>
              </a:p>
            </p:txBody>
          </p:sp>
        </p:grpSp>
      </p:grpSp>
      <p:grpSp>
        <p:nvGrpSpPr>
          <p:cNvPr id="48134" name="Group 18"/>
          <p:cNvGrpSpPr/>
          <p:nvPr/>
        </p:nvGrpSpPr>
        <p:grpSpPr bwMode="auto">
          <a:xfrm>
            <a:off x="1524000" y="3848100"/>
            <a:ext cx="1466850" cy="1500188"/>
            <a:chOff x="1944" y="2511"/>
            <a:chExt cx="924" cy="945"/>
          </a:xfrm>
        </p:grpSpPr>
        <p:pic>
          <p:nvPicPr>
            <p:cNvPr id="32780" name="Picture 3"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1" name="Group 20"/>
            <p:cNvGrpSpPr/>
            <p:nvPr/>
          </p:nvGrpSpPr>
          <p:grpSpPr bwMode="auto">
            <a:xfrm>
              <a:off x="1944" y="2511"/>
              <a:ext cx="917" cy="945"/>
              <a:chOff x="1944" y="2511"/>
              <a:chExt cx="917" cy="945"/>
            </a:xfrm>
          </p:grpSpPr>
          <p:sp>
            <p:nvSpPr>
              <p:cNvPr id="32782" name="AutoShape 4"/>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2783" name="Rectangle 22"/>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sp>
        <p:nvSpPr>
          <p:cNvPr id="32774" name="Text Box 28"/>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55" name="Group 29"/>
          <p:cNvGrpSpPr>
            <a:grpSpLocks noChangeAspect="1"/>
          </p:cNvGrpSpPr>
          <p:nvPr/>
        </p:nvGrpSpPr>
        <p:grpSpPr bwMode="auto">
          <a:xfrm>
            <a:off x="3132138" y="2276475"/>
            <a:ext cx="2936875" cy="3003550"/>
            <a:chOff x="1944" y="2511"/>
            <a:chExt cx="924" cy="945"/>
          </a:xfrm>
        </p:grpSpPr>
        <p:pic>
          <p:nvPicPr>
            <p:cNvPr id="32776" name="Picture 3"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7" name="Group 31"/>
            <p:cNvGrpSpPr>
              <a:grpSpLocks noChangeAspect="1"/>
            </p:cNvGrpSpPr>
            <p:nvPr/>
          </p:nvGrpSpPr>
          <p:grpSpPr bwMode="auto">
            <a:xfrm>
              <a:off x="1944" y="2511"/>
              <a:ext cx="917" cy="945"/>
              <a:chOff x="1944" y="2511"/>
              <a:chExt cx="917" cy="945"/>
            </a:xfrm>
          </p:grpSpPr>
          <p:sp>
            <p:nvSpPr>
              <p:cNvPr id="32778" name="AutoShape 4"/>
              <p:cNvSpPr>
                <a:spLocks noChangeAspect="1"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2779" name="Rectangle 22"/>
              <p:cNvSpPr>
                <a:spLocks noChangeAspect="1" noChangeArrowheads="1"/>
              </p:cNvSpPr>
              <p:nvPr/>
            </p:nvSpPr>
            <p:spPr bwMode="auto">
              <a:xfrm>
                <a:off x="2062" y="2784"/>
                <a:ext cx="68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400">
                    <a:latin typeface="黑体" panose="02010609060101010101" pitchFamily="49" charset="-122"/>
                    <a:ea typeface="黑体" panose="02010609060101010101" pitchFamily="49" charset="-122"/>
                  </a:rPr>
                  <a:t>语音编码</a:t>
                </a:r>
                <a:endParaRPr lang="zh-CN" altLang="en-US" sz="2400">
                  <a:latin typeface="黑体" panose="02010609060101010101" pitchFamily="49" charset="-122"/>
                  <a:ea typeface="黑体" panose="02010609060101010101" pitchFamily="49" charset="-122"/>
                </a:endParaRPr>
              </a:p>
              <a:p>
                <a:pPr algn="ctr">
                  <a:spcBef>
                    <a:spcPct val="0"/>
                  </a:spcBef>
                  <a:buFontTx/>
                  <a:buNone/>
                </a:pPr>
                <a:r>
                  <a:rPr lang="en-US" altLang="zh-CN" sz="2400">
                    <a:latin typeface="黑体" panose="02010609060101010101" pitchFamily="49" charset="-122"/>
                    <a:ea typeface="黑体" panose="02010609060101010101" pitchFamily="49" charset="-122"/>
                  </a:rPr>
                  <a:t>Speech Coding</a:t>
                </a:r>
                <a:endParaRPr lang="zh-CN" altLang="en-US" sz="2400">
                  <a:latin typeface="黑体" panose="02010609060101010101" pitchFamily="49" charset="-122"/>
                  <a:ea typeface="黑体" panose="02010609060101010101" pitchFamily="49" charset="-122"/>
                </a:endParaRPr>
              </a:p>
              <a:p>
                <a:pPr algn="ctr">
                  <a:spcBef>
                    <a:spcPct val="0"/>
                  </a:spcBef>
                  <a:buFontTx/>
                  <a:buNone/>
                </a:pPr>
                <a:endParaRPr lang="zh-CN" altLang="en-US" sz="24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5E-6 4.07407E-6 L -0.24723 0.11713 " pathEditMode="relative" rAng="0" ptsTypes="AA">
                                      <p:cBhvr>
                                        <p:cTn id="11" dur="500" fill="hold"/>
                                        <p:tgtEl>
                                          <p:spTgt spid="55"/>
                                        </p:tgtEl>
                                        <p:attrNameLst>
                                          <p:attrName>ppt_x</p:attrName>
                                          <p:attrName>ppt_y</p:attrName>
                                        </p:attrNameLst>
                                      </p:cBhvr>
                                      <p:rCtr x="-12361" y="5856"/>
                                    </p:animMotion>
                                  </p:childTnLst>
                                </p:cTn>
                              </p:par>
                              <p:par>
                                <p:cTn id="12" presetID="6" presetClass="emph" presetSubtype="0" fill="hold" nodeType="withEffect">
                                  <p:stCondLst>
                                    <p:cond delay="0"/>
                                  </p:stCondLst>
                                  <p:childTnLst>
                                    <p:animScale>
                                      <p:cBhvr>
                                        <p:cTn id="13" dur="500" fill="hold"/>
                                        <p:tgtEl>
                                          <p:spTgt spid="55"/>
                                        </p:tgtEl>
                                      </p:cBhvr>
                                      <p:by x="0" y="0"/>
                                    </p:animScale>
                                  </p:childTnLst>
                                </p:cTn>
                              </p:par>
                            </p:childTnLst>
                          </p:cTn>
                        </p:par>
                        <p:par>
                          <p:cTn id="14" fill="hold">
                            <p:stCondLst>
                              <p:cond delay="500"/>
                            </p:stCondLst>
                            <p:childTnLst>
                              <p:par>
                                <p:cTn id="15" presetID="1" presetClass="exit" presetSubtype="0" fill="hold" nodeType="after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8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p:txBody>
          <a:bodyPr/>
          <a:lstStyle/>
          <a:p>
            <a:pPr>
              <a:buClr>
                <a:srgbClr val="996633"/>
              </a:buClr>
              <a:buFont typeface="Wingdings" panose="05000000000000000000" pitchFamily="2" charset="2"/>
              <a:buChar char="p"/>
            </a:pPr>
            <a:r>
              <a:rPr lang="zh-CN" altLang="en-US" sz="2800">
                <a:solidFill>
                  <a:srgbClr val="161628"/>
                </a:solidFill>
                <a:latin typeface="黑体" panose="02010609060101010101" pitchFamily="49" charset="-122"/>
                <a:ea typeface="黑体" panose="02010609060101010101" pitchFamily="49" charset="-122"/>
              </a:rPr>
              <a:t> 语音编码</a:t>
            </a:r>
            <a:endParaRPr lang="zh-CN" altLang="en-US" sz="2800">
              <a:solidFill>
                <a:srgbClr val="161628"/>
              </a:solidFill>
              <a:latin typeface="黑体" panose="02010609060101010101" pitchFamily="49" charset="-122"/>
              <a:ea typeface="黑体" panose="02010609060101010101" pitchFamily="49" charset="-122"/>
            </a:endParaRPr>
          </a:p>
          <a:p>
            <a:pPr>
              <a:buFontTx/>
              <a:buNone/>
            </a:pPr>
            <a:r>
              <a:rPr lang="zh-CN" altLang="en-US" sz="2800">
                <a:solidFill>
                  <a:srgbClr val="161628"/>
                </a:solidFill>
                <a:latin typeface="宋体" panose="02010600030101010101" pitchFamily="2" charset="-122"/>
              </a:rPr>
              <a:t>    用尽可能低的比特率来存储和传输语音数据</a:t>
            </a:r>
            <a:endParaRPr lang="en-US" altLang="zh-CN" sz="2800">
              <a:solidFill>
                <a:srgbClr val="161628"/>
              </a:solidFill>
              <a:latin typeface="宋体" panose="02010600030101010101" pitchFamily="2" charset="-122"/>
            </a:endParaRPr>
          </a:p>
          <a:p>
            <a:pPr>
              <a:buFontTx/>
              <a:buNone/>
            </a:pPr>
            <a:endParaRPr lang="zh-CN" altLang="en-US" sz="2800">
              <a:solidFill>
                <a:srgbClr val="161628"/>
              </a:solidFill>
              <a:latin typeface="华文新魏" panose="02010800040101010101" pitchFamily="2" charset="-122"/>
              <a:ea typeface="华文新魏" panose="02010800040101010101" pitchFamily="2" charset="-122"/>
            </a:endParaRPr>
          </a:p>
          <a:p>
            <a:pPr>
              <a:buClr>
                <a:srgbClr val="996633"/>
              </a:buClr>
              <a:buFont typeface="Wingdings" panose="05000000000000000000" pitchFamily="2" charset="2"/>
              <a:buChar char="p"/>
            </a:pPr>
            <a:r>
              <a:rPr lang="zh-CN" altLang="en-US" sz="2800">
                <a:solidFill>
                  <a:srgbClr val="161628"/>
                </a:solidFill>
                <a:latin typeface="黑体" panose="02010609060101010101" pitchFamily="49" charset="-122"/>
                <a:ea typeface="黑体" panose="02010609060101010101" pitchFamily="49" charset="-122"/>
              </a:rPr>
              <a:t> 典型应用</a:t>
            </a:r>
            <a:endParaRPr lang="zh-CN" altLang="en-US" sz="2800">
              <a:solidFill>
                <a:srgbClr val="161628"/>
              </a:solidFill>
              <a:latin typeface="华文新魏" panose="02010800040101010101" pitchFamily="2" charset="-122"/>
              <a:ea typeface="华文新魏" panose="02010800040101010101" pitchFamily="2" charset="-122"/>
            </a:endParaRPr>
          </a:p>
          <a:p>
            <a:pPr lvl="1"/>
            <a:r>
              <a:rPr kumimoji="1" lang="zh-CN" altLang="en-US" sz="2400">
                <a:solidFill>
                  <a:srgbClr val="161628"/>
                </a:solidFill>
              </a:rPr>
              <a:t>数字通信系统--</a:t>
            </a:r>
            <a:r>
              <a:rPr lang="zh-CN" altLang="en-US" sz="2400">
                <a:solidFill>
                  <a:srgbClr val="161628"/>
                </a:solidFill>
              </a:rPr>
              <a:t>各</a:t>
            </a:r>
            <a:r>
              <a:rPr kumimoji="1" lang="zh-CN" altLang="en-US" sz="2400">
                <a:solidFill>
                  <a:srgbClr val="161628"/>
                </a:solidFill>
              </a:rPr>
              <a:t>种编码格式</a:t>
            </a:r>
            <a:endParaRPr kumimoji="1" lang="zh-CN" altLang="en-US" sz="2400">
              <a:solidFill>
                <a:srgbClr val="161628"/>
              </a:solidFill>
            </a:endParaRPr>
          </a:p>
          <a:p>
            <a:pPr lvl="1"/>
            <a:r>
              <a:rPr kumimoji="1" lang="zh-CN" altLang="en-US" sz="2400">
                <a:solidFill>
                  <a:srgbClr val="161628"/>
                </a:solidFill>
              </a:rPr>
              <a:t>保密通信</a:t>
            </a:r>
            <a:endParaRPr kumimoji="1" lang="zh-CN" altLang="en-US" sz="2400">
              <a:solidFill>
                <a:srgbClr val="161628"/>
              </a:solidFill>
            </a:endParaRPr>
          </a:p>
          <a:p>
            <a:pPr lvl="1"/>
            <a:r>
              <a:rPr kumimoji="1" lang="zh-CN" altLang="en-US" sz="2400">
                <a:solidFill>
                  <a:srgbClr val="161628"/>
                </a:solidFill>
              </a:rPr>
              <a:t>语音信箱</a:t>
            </a:r>
            <a:endParaRPr kumimoji="1" lang="zh-CN" altLang="en-US" sz="2400">
              <a:solidFill>
                <a:srgbClr val="161628"/>
              </a:solidFill>
            </a:endParaRPr>
          </a:p>
          <a:p>
            <a:pPr lvl="1"/>
            <a:r>
              <a:rPr kumimoji="1" lang="en-US" altLang="zh-CN" sz="2400">
                <a:solidFill>
                  <a:srgbClr val="161628"/>
                </a:solidFill>
              </a:rPr>
              <a:t>VOIP（Voice over internet protocol）</a:t>
            </a:r>
            <a:endParaRPr kumimoji="1" lang="en-US" altLang="zh-CN" sz="2400">
              <a:solidFill>
                <a:srgbClr val="161628"/>
              </a:solidFill>
            </a:endParaRPr>
          </a:p>
          <a:p>
            <a:pPr lvl="1"/>
            <a:r>
              <a:rPr kumimoji="1" lang="zh-CN" altLang="en-US" sz="2400">
                <a:solidFill>
                  <a:srgbClr val="161628"/>
                </a:solidFill>
              </a:rPr>
              <a:t>多媒体流媒体</a:t>
            </a:r>
            <a:endParaRPr kumimoji="1" lang="zh-CN" altLang="en-US" sz="2400">
              <a:solidFill>
                <a:srgbClr val="161628"/>
              </a:solidFill>
            </a:endParaRPr>
          </a:p>
          <a:p>
            <a:pPr>
              <a:buFontTx/>
              <a:buNone/>
            </a:pPr>
            <a:endParaRPr lang="en-US" altLang="zh-CN" sz="2800">
              <a:solidFill>
                <a:srgbClr val="161628"/>
              </a:solidFill>
              <a:latin typeface="华文新魏" panose="02010800040101010101" pitchFamily="2" charset="-122"/>
              <a:ea typeface="华文新魏" panose="02010800040101010101" pitchFamily="2" charset="-122"/>
            </a:endParaRPr>
          </a:p>
        </p:txBody>
      </p:sp>
      <p:sp>
        <p:nvSpPr>
          <p:cNvPr id="33795" name="标题 1"/>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wipe(up)">
                                      <p:cBhvr>
                                        <p:cTn id="7" dur="500"/>
                                        <p:tgtEl>
                                          <p:spTgt spid="103427">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3427">
                                            <p:txEl>
                                              <p:pRg st="1" end="1"/>
                                            </p:txEl>
                                          </p:spTgt>
                                        </p:tgtEl>
                                        <p:attrNameLst>
                                          <p:attrName>style.visibility</p:attrName>
                                        </p:attrNameLst>
                                      </p:cBhvr>
                                      <p:to>
                                        <p:strVal val="visible"/>
                                      </p:to>
                                    </p:set>
                                    <p:animEffect transition="in" filter="wipe(up)">
                                      <p:cBhvr>
                                        <p:cTn id="10" dur="500"/>
                                        <p:tgtEl>
                                          <p:spTgt spid="1034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animEffect transition="in" filter="wipe(up)">
                                      <p:cBhvr>
                                        <p:cTn id="15" dur="500"/>
                                        <p:tgtEl>
                                          <p:spTgt spid="103427">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3427">
                                            <p:txEl>
                                              <p:pRg st="4" end="4"/>
                                            </p:txEl>
                                          </p:spTgt>
                                        </p:tgtEl>
                                        <p:attrNameLst>
                                          <p:attrName>style.visibility</p:attrName>
                                        </p:attrNameLst>
                                      </p:cBhvr>
                                      <p:to>
                                        <p:strVal val="visible"/>
                                      </p:to>
                                    </p:set>
                                    <p:animEffect transition="in" filter="wipe(up)">
                                      <p:cBhvr>
                                        <p:cTn id="18" dur="500"/>
                                        <p:tgtEl>
                                          <p:spTgt spid="103427">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3427">
                                            <p:txEl>
                                              <p:pRg st="5" end="5"/>
                                            </p:txEl>
                                          </p:spTgt>
                                        </p:tgtEl>
                                        <p:attrNameLst>
                                          <p:attrName>style.visibility</p:attrName>
                                        </p:attrNameLst>
                                      </p:cBhvr>
                                      <p:to>
                                        <p:strVal val="visible"/>
                                      </p:to>
                                    </p:set>
                                    <p:animEffect transition="in" filter="wipe(up)">
                                      <p:cBhvr>
                                        <p:cTn id="21" dur="500"/>
                                        <p:tgtEl>
                                          <p:spTgt spid="103427">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3427">
                                            <p:txEl>
                                              <p:pRg st="6" end="6"/>
                                            </p:txEl>
                                          </p:spTgt>
                                        </p:tgtEl>
                                        <p:attrNameLst>
                                          <p:attrName>style.visibility</p:attrName>
                                        </p:attrNameLst>
                                      </p:cBhvr>
                                      <p:to>
                                        <p:strVal val="visible"/>
                                      </p:to>
                                    </p:set>
                                    <p:animEffect transition="in" filter="wipe(up)">
                                      <p:cBhvr>
                                        <p:cTn id="24" dur="500"/>
                                        <p:tgtEl>
                                          <p:spTgt spid="103427">
                                            <p:txEl>
                                              <p:pRg st="6" end="6"/>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3427">
                                            <p:txEl>
                                              <p:pRg st="7" end="7"/>
                                            </p:txEl>
                                          </p:spTgt>
                                        </p:tgtEl>
                                        <p:attrNameLst>
                                          <p:attrName>style.visibility</p:attrName>
                                        </p:attrNameLst>
                                      </p:cBhvr>
                                      <p:to>
                                        <p:strVal val="visible"/>
                                      </p:to>
                                    </p:set>
                                    <p:animEffect transition="in" filter="wipe(up)">
                                      <p:cBhvr>
                                        <p:cTn id="27" dur="500"/>
                                        <p:tgtEl>
                                          <p:spTgt spid="103427">
                                            <p:txEl>
                                              <p:pRg st="7" end="7"/>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103427">
                                            <p:txEl>
                                              <p:pRg st="8" end="8"/>
                                            </p:txEl>
                                          </p:spTgt>
                                        </p:tgtEl>
                                        <p:attrNameLst>
                                          <p:attrName>style.visibility</p:attrName>
                                        </p:attrNameLst>
                                      </p:cBhvr>
                                      <p:to>
                                        <p:strVal val="visible"/>
                                      </p:to>
                                    </p:set>
                                    <p:animEffect transition="in" filter="wipe(up)">
                                      <p:cBhvr>
                                        <p:cTn id="30" dur="500"/>
                                        <p:tgtEl>
                                          <p:spTgt spid="103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t>听觉信号处理？</a:t>
            </a:r>
            <a:endParaRPr lang="zh-CN" altLang="en-US"/>
          </a:p>
        </p:txBody>
      </p:sp>
      <p:grpSp>
        <p:nvGrpSpPr>
          <p:cNvPr id="34819" name="Group 8"/>
          <p:cNvGrpSpPr/>
          <p:nvPr/>
        </p:nvGrpSpPr>
        <p:grpSpPr bwMode="auto">
          <a:xfrm>
            <a:off x="1476375" y="2290763"/>
            <a:ext cx="1555750" cy="1500187"/>
            <a:chOff x="1914" y="1536"/>
            <a:chExt cx="980" cy="945"/>
          </a:xfrm>
        </p:grpSpPr>
        <p:pic>
          <p:nvPicPr>
            <p:cNvPr id="34841"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42" name="Group 10"/>
            <p:cNvGrpSpPr/>
            <p:nvPr/>
          </p:nvGrpSpPr>
          <p:grpSpPr bwMode="auto">
            <a:xfrm>
              <a:off x="1914" y="1536"/>
              <a:ext cx="980" cy="945"/>
              <a:chOff x="1914" y="1536"/>
              <a:chExt cx="980" cy="945"/>
            </a:xfrm>
          </p:grpSpPr>
          <p:sp>
            <p:nvSpPr>
              <p:cNvPr id="34843" name="AutoShape 6"/>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4844" name="Rectangle 20"/>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4820" name="Group 13"/>
          <p:cNvGrpSpPr/>
          <p:nvPr/>
        </p:nvGrpSpPr>
        <p:grpSpPr bwMode="auto">
          <a:xfrm>
            <a:off x="3086100" y="2290763"/>
            <a:ext cx="1439863" cy="1500187"/>
            <a:chOff x="2898" y="1536"/>
            <a:chExt cx="907" cy="945"/>
          </a:xfrm>
        </p:grpSpPr>
        <p:pic>
          <p:nvPicPr>
            <p:cNvPr id="34837" name="Picture 9"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8" name="Group 15"/>
            <p:cNvGrpSpPr/>
            <p:nvPr/>
          </p:nvGrpSpPr>
          <p:grpSpPr bwMode="auto">
            <a:xfrm>
              <a:off x="2898" y="1536"/>
              <a:ext cx="907" cy="945"/>
              <a:chOff x="2898" y="1536"/>
              <a:chExt cx="907" cy="945"/>
            </a:xfrm>
          </p:grpSpPr>
          <p:sp>
            <p:nvSpPr>
              <p:cNvPr id="34839" name="AutoShape 10"/>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4840" name="Rectangle 21"/>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endParaRPr lang="en-US" altLang="zh-CN" sz="1200">
                  <a:latin typeface="黑体" panose="02010609060101010101" pitchFamily="49" charset="-122"/>
                  <a:ea typeface="黑体" panose="02010609060101010101" pitchFamily="49" charset="-122"/>
                </a:endParaRPr>
              </a:p>
            </p:txBody>
          </p:sp>
        </p:grpSp>
      </p:grpSp>
      <p:grpSp>
        <p:nvGrpSpPr>
          <p:cNvPr id="34821" name="Group 18"/>
          <p:cNvGrpSpPr/>
          <p:nvPr/>
        </p:nvGrpSpPr>
        <p:grpSpPr bwMode="auto">
          <a:xfrm>
            <a:off x="1524000" y="3848100"/>
            <a:ext cx="1466850" cy="1500188"/>
            <a:chOff x="1944" y="2511"/>
            <a:chExt cx="924" cy="945"/>
          </a:xfrm>
        </p:grpSpPr>
        <p:pic>
          <p:nvPicPr>
            <p:cNvPr id="34833" name="Picture 3"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4" name="Group 20"/>
            <p:cNvGrpSpPr/>
            <p:nvPr/>
          </p:nvGrpSpPr>
          <p:grpSpPr bwMode="auto">
            <a:xfrm>
              <a:off x="1944" y="2511"/>
              <a:ext cx="917" cy="945"/>
              <a:chOff x="1944" y="2511"/>
              <a:chExt cx="917" cy="945"/>
            </a:xfrm>
          </p:grpSpPr>
          <p:sp>
            <p:nvSpPr>
              <p:cNvPr id="34835" name="AutoShape 4"/>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4836" name="Rectangle 22"/>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grpSp>
        <p:nvGrpSpPr>
          <p:cNvPr id="48135" name="Group 23"/>
          <p:cNvGrpSpPr/>
          <p:nvPr/>
        </p:nvGrpSpPr>
        <p:grpSpPr bwMode="auto">
          <a:xfrm>
            <a:off x="3000375" y="3848100"/>
            <a:ext cx="1631950" cy="1500188"/>
            <a:chOff x="2850" y="2511"/>
            <a:chExt cx="1028" cy="945"/>
          </a:xfrm>
        </p:grpSpPr>
        <p:pic>
          <p:nvPicPr>
            <p:cNvPr id="34829" name="Picture 7"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0" name="Group 25"/>
            <p:cNvGrpSpPr/>
            <p:nvPr/>
          </p:nvGrpSpPr>
          <p:grpSpPr bwMode="auto">
            <a:xfrm>
              <a:off x="2850" y="2511"/>
              <a:ext cx="1028" cy="945"/>
              <a:chOff x="2850" y="2511"/>
              <a:chExt cx="1028" cy="945"/>
            </a:xfrm>
          </p:grpSpPr>
          <p:sp>
            <p:nvSpPr>
              <p:cNvPr id="34831" name="AutoShape 8"/>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4832" name="Rectangle 23"/>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说话人识别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Speaker Recognition</a:t>
                </a:r>
                <a:endParaRPr lang="zh-CN" altLang="en-US" sz="1200">
                  <a:latin typeface="黑体" panose="02010609060101010101" pitchFamily="49" charset="-122"/>
                  <a:ea typeface="黑体" panose="02010609060101010101" pitchFamily="49" charset="-122"/>
                </a:endParaRPr>
              </a:p>
            </p:txBody>
          </p:sp>
        </p:grpSp>
      </p:grpSp>
      <p:sp>
        <p:nvSpPr>
          <p:cNvPr id="34823" name="Text Box 28"/>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55" name="Group 29"/>
          <p:cNvGrpSpPr>
            <a:grpSpLocks noChangeAspect="1"/>
          </p:cNvGrpSpPr>
          <p:nvPr/>
        </p:nvGrpSpPr>
        <p:grpSpPr bwMode="auto">
          <a:xfrm>
            <a:off x="3078163" y="2420938"/>
            <a:ext cx="2933700" cy="3000375"/>
            <a:chOff x="2898" y="2511"/>
            <a:chExt cx="924" cy="945"/>
          </a:xfrm>
        </p:grpSpPr>
        <p:pic>
          <p:nvPicPr>
            <p:cNvPr id="34825" name="Picture 7"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6" name="Group 31"/>
            <p:cNvGrpSpPr>
              <a:grpSpLocks noChangeAspect="1"/>
            </p:cNvGrpSpPr>
            <p:nvPr/>
          </p:nvGrpSpPr>
          <p:grpSpPr bwMode="auto">
            <a:xfrm>
              <a:off x="2898" y="2511"/>
              <a:ext cx="914" cy="945"/>
              <a:chOff x="2898" y="2511"/>
              <a:chExt cx="914" cy="945"/>
            </a:xfrm>
          </p:grpSpPr>
          <p:sp>
            <p:nvSpPr>
              <p:cNvPr id="34827" name="AutoShape 8"/>
              <p:cNvSpPr>
                <a:spLocks noChangeAspect="1"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4828" name="Rectangle 23"/>
              <p:cNvSpPr>
                <a:spLocks noChangeAspect="1" noChangeArrowheads="1"/>
              </p:cNvSpPr>
              <p:nvPr/>
            </p:nvSpPr>
            <p:spPr bwMode="auto">
              <a:xfrm>
                <a:off x="2934" y="2784"/>
                <a:ext cx="86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400">
                    <a:latin typeface="黑体" panose="02010609060101010101" pitchFamily="49" charset="-122"/>
                    <a:ea typeface="黑体" panose="02010609060101010101" pitchFamily="49" charset="-122"/>
                  </a:rPr>
                  <a:t>说话人识别</a:t>
                </a:r>
                <a:endParaRPr lang="zh-CN" altLang="en-US" sz="2400">
                  <a:latin typeface="黑体" panose="02010609060101010101" pitchFamily="49" charset="-122"/>
                  <a:ea typeface="黑体" panose="02010609060101010101" pitchFamily="49" charset="-122"/>
                </a:endParaRPr>
              </a:p>
              <a:p>
                <a:pPr algn="ctr">
                  <a:spcBef>
                    <a:spcPct val="0"/>
                  </a:spcBef>
                  <a:buFontTx/>
                  <a:buNone/>
                </a:pPr>
                <a:r>
                  <a:rPr lang="en-US" altLang="zh-CN" sz="2400">
                    <a:latin typeface="Times New Roman" panose="02020603050405020304" pitchFamily="18" charset="0"/>
                    <a:ea typeface="黑体" panose="02010609060101010101" pitchFamily="49" charset="-122"/>
                  </a:rPr>
                  <a:t>Speaker Recognition</a:t>
                </a:r>
                <a:endParaRPr lang="zh-CN" altLang="en-US" sz="2400">
                  <a:latin typeface="Times New Roman" panose="02020603050405020304" pitchFamily="18" charset="0"/>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500" fill="hold"/>
                                        <p:tgtEl>
                                          <p:spTgt spid="55"/>
                                        </p:tgtEl>
                                      </p:cBhvr>
                                      <p:by x="0" y="0"/>
                                    </p:animScale>
                                  </p:childTnLst>
                                </p:cTn>
                              </p:par>
                              <p:par>
                                <p:cTn id="12" presetID="0" presetClass="path" presetSubtype="0" accel="50000" decel="50000" fill="hold" nodeType="withEffect">
                                  <p:stCondLst>
                                    <p:cond delay="0"/>
                                  </p:stCondLst>
                                  <p:childTnLst>
                                    <p:animMotion origin="layout" path="M 1.38889E-6 7.40741E-7 L -0.08368 0.10926 " pathEditMode="relative" rAng="0" ptsTypes="AA">
                                      <p:cBhvr>
                                        <p:cTn id="13" dur="500" fill="hold"/>
                                        <p:tgtEl>
                                          <p:spTgt spid="55"/>
                                        </p:tgtEl>
                                        <p:attrNameLst>
                                          <p:attrName>ppt_x</p:attrName>
                                          <p:attrName>ppt_y</p:attrName>
                                        </p:attrNameLst>
                                      </p:cBhvr>
                                      <p:rCtr x="-4184" y="5463"/>
                                    </p:animMotion>
                                  </p:childTnLst>
                                </p:cTn>
                              </p:par>
                            </p:childTnLst>
                          </p:cTn>
                        </p:par>
                        <p:par>
                          <p:cTn id="14" fill="hold">
                            <p:stCondLst>
                              <p:cond delay="500"/>
                            </p:stCondLst>
                            <p:childTnLst>
                              <p:par>
                                <p:cTn id="15" presetID="1" presetClass="exit" presetSubtype="0" fill="hold" nodeType="afterEffect">
                                  <p:stCondLst>
                                    <p:cond delay="0"/>
                                  </p:stCondLst>
                                  <p:childTnLst>
                                    <p:set>
                                      <p:cBhvr>
                                        <p:cTn id="16" dur="1" fill="hold">
                                          <p:stCondLst>
                                            <p:cond delay="0"/>
                                          </p:stCondLst>
                                        </p:cTn>
                                        <p:tgtEl>
                                          <p:spTgt spid="55"/>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8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p:txBody>
          <a:bodyPr/>
          <a:lstStyle/>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说话人识别</a:t>
            </a:r>
            <a:endParaRPr lang="en-US" altLang="zh-CN">
              <a:solidFill>
                <a:srgbClr val="161628"/>
              </a:solidFill>
              <a:latin typeface="黑体" panose="02010609060101010101" pitchFamily="49" charset="-122"/>
              <a:ea typeface="黑体" panose="02010609060101010101" pitchFamily="49" charset="-122"/>
            </a:endParaRPr>
          </a:p>
          <a:p>
            <a:pPr>
              <a:buFontTx/>
              <a:buNone/>
            </a:pPr>
            <a:r>
              <a:rPr lang="zh-CN" altLang="en-US">
                <a:solidFill>
                  <a:srgbClr val="161628"/>
                </a:solidFill>
                <a:latin typeface="宋体" panose="02010600030101010101" pitchFamily="2" charset="-122"/>
              </a:rPr>
              <a:t>    </a:t>
            </a:r>
            <a:r>
              <a:rPr lang="zh-CN" altLang="en-US" sz="2800">
                <a:solidFill>
                  <a:srgbClr val="161628"/>
                </a:solidFill>
                <a:latin typeface="宋体" panose="02010600030101010101" pitchFamily="2" charset="-122"/>
              </a:rPr>
              <a:t>根据语音辨认说话人的身份</a:t>
            </a:r>
            <a:endParaRPr lang="en-US" altLang="zh-CN" sz="2800">
              <a:solidFill>
                <a:srgbClr val="161628"/>
              </a:solidFill>
              <a:latin typeface="宋体" panose="02010600030101010101" pitchFamily="2" charset="-122"/>
            </a:endParaRPr>
          </a:p>
          <a:p>
            <a:pPr>
              <a:buFontTx/>
              <a:buNone/>
            </a:pPr>
            <a:endParaRPr lang="zh-CN" altLang="en-US" sz="2800">
              <a:solidFill>
                <a:srgbClr val="161628"/>
              </a:solidFill>
              <a:latin typeface="华文新魏" panose="02010800040101010101" pitchFamily="2" charset="-122"/>
              <a:ea typeface="华文新魏" panose="02010800040101010101" pitchFamily="2" charset="-122"/>
            </a:endParaRPr>
          </a:p>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典型应用</a:t>
            </a:r>
            <a:endParaRPr lang="zh-CN" altLang="en-US">
              <a:solidFill>
                <a:srgbClr val="161628"/>
              </a:solidFill>
              <a:latin typeface="华文新魏" panose="02010800040101010101" pitchFamily="2" charset="-122"/>
              <a:ea typeface="华文新魏" panose="02010800040101010101" pitchFamily="2" charset="-122"/>
            </a:endParaRPr>
          </a:p>
          <a:p>
            <a:pPr lvl="1" eaLnBrk="1" hangingPunct="1"/>
            <a:r>
              <a:rPr lang="zh-CN" altLang="en-US">
                <a:solidFill>
                  <a:srgbClr val="161628"/>
                </a:solidFill>
                <a:latin typeface="华文新魏" panose="02010800040101010101" pitchFamily="2" charset="-122"/>
                <a:ea typeface="华文新魏" panose="02010800040101010101" pitchFamily="2" charset="-122"/>
              </a:rPr>
              <a:t> </a:t>
            </a:r>
            <a:r>
              <a:rPr lang="zh-CN" altLang="en-US" sz="2400">
                <a:solidFill>
                  <a:srgbClr val="161628"/>
                </a:solidFill>
                <a:latin typeface="宋体" panose="02010600030101010101" pitchFamily="2" charset="-122"/>
              </a:rPr>
              <a:t>声控门锁</a:t>
            </a:r>
            <a:endParaRPr lang="zh-CN" altLang="en-US" sz="2400">
              <a:solidFill>
                <a:srgbClr val="161628"/>
              </a:solidFill>
              <a:latin typeface="宋体" panose="02010600030101010101" pitchFamily="2" charset="-122"/>
            </a:endParaRPr>
          </a:p>
          <a:p>
            <a:pPr lvl="1" eaLnBrk="1" hangingPunct="1"/>
            <a:r>
              <a:rPr lang="zh-CN" altLang="en-US" sz="2400">
                <a:solidFill>
                  <a:srgbClr val="161628"/>
                </a:solidFill>
                <a:latin typeface="宋体" panose="02010600030101010101" pitchFamily="2" charset="-122"/>
              </a:rPr>
              <a:t> 电子商务</a:t>
            </a:r>
            <a:endParaRPr lang="zh-CN" altLang="en-US" sz="2400">
              <a:solidFill>
                <a:srgbClr val="161628"/>
              </a:solidFill>
              <a:latin typeface="宋体" panose="02010600030101010101" pitchFamily="2" charset="-122"/>
            </a:endParaRPr>
          </a:p>
          <a:p>
            <a:pPr lvl="1" eaLnBrk="1" hangingPunct="1"/>
            <a:r>
              <a:rPr lang="zh-CN" altLang="en-US" sz="2400">
                <a:solidFill>
                  <a:srgbClr val="161628"/>
                </a:solidFill>
                <a:latin typeface="宋体" panose="02010600030101010101" pitchFamily="2" charset="-122"/>
              </a:rPr>
              <a:t> 司法鉴定</a:t>
            </a:r>
            <a:endParaRPr lang="zh-CN" altLang="en-US" sz="2400">
              <a:solidFill>
                <a:srgbClr val="161628"/>
              </a:solidFill>
              <a:latin typeface="宋体" panose="02010600030101010101" pitchFamily="2" charset="-122"/>
            </a:endParaRPr>
          </a:p>
          <a:p>
            <a:pPr lvl="1" eaLnBrk="1" hangingPunct="1"/>
            <a:r>
              <a:rPr lang="en-US" altLang="zh-CN" sz="2400">
                <a:solidFill>
                  <a:srgbClr val="161628"/>
                </a:solidFill>
                <a:latin typeface="宋体" panose="02010600030101010101" pitchFamily="2" charset="-122"/>
              </a:rPr>
              <a:t> </a:t>
            </a:r>
            <a:r>
              <a:rPr lang="zh-CN" altLang="en-US" sz="2400">
                <a:solidFill>
                  <a:srgbClr val="161628"/>
                </a:solidFill>
                <a:latin typeface="宋体" panose="02010600030101010101" pitchFamily="2" charset="-122"/>
              </a:rPr>
              <a:t>情报搜集</a:t>
            </a:r>
            <a:r>
              <a:rPr kumimoji="1" lang="zh-CN" altLang="en-US" sz="2400">
                <a:solidFill>
                  <a:srgbClr val="161628"/>
                </a:solidFill>
                <a:latin typeface="宋体" panose="02010600030101010101" pitchFamily="2" charset="-122"/>
              </a:rPr>
              <a:t>。</a:t>
            </a:r>
            <a:endParaRPr kumimoji="1" lang="en-US" altLang="zh-CN" sz="2400">
              <a:solidFill>
                <a:srgbClr val="161628"/>
              </a:solidFill>
              <a:latin typeface="宋体" panose="02010600030101010101" pitchFamily="2" charset="-122"/>
            </a:endParaRPr>
          </a:p>
          <a:p>
            <a:pPr>
              <a:buFontTx/>
              <a:buNone/>
            </a:pPr>
            <a:endParaRPr lang="en-US" altLang="zh-CN" sz="2400">
              <a:solidFill>
                <a:srgbClr val="161628"/>
              </a:solidFill>
              <a:latin typeface="宋体" panose="02010600030101010101" pitchFamily="2" charset="-122"/>
            </a:endParaRPr>
          </a:p>
        </p:txBody>
      </p:sp>
      <p:sp>
        <p:nvSpPr>
          <p:cNvPr id="35843" name="标题 1"/>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wipe(up)">
                                      <p:cBhvr>
                                        <p:cTn id="7" dur="500"/>
                                        <p:tgtEl>
                                          <p:spTgt spid="104451">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4451">
                                            <p:txEl>
                                              <p:pRg st="1" end="1"/>
                                            </p:txEl>
                                          </p:spTgt>
                                        </p:tgtEl>
                                        <p:attrNameLst>
                                          <p:attrName>style.visibility</p:attrName>
                                        </p:attrNameLst>
                                      </p:cBhvr>
                                      <p:to>
                                        <p:strVal val="visible"/>
                                      </p:to>
                                    </p:set>
                                    <p:animEffect transition="in" filter="wipe(up)">
                                      <p:cBhvr>
                                        <p:cTn id="10" dur="500"/>
                                        <p:tgtEl>
                                          <p:spTgt spid="1044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animEffect transition="in" filter="wipe(up)">
                                      <p:cBhvr>
                                        <p:cTn id="15" dur="500"/>
                                        <p:tgtEl>
                                          <p:spTgt spid="104451">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4451">
                                            <p:txEl>
                                              <p:pRg st="7" end="7"/>
                                            </p:txEl>
                                          </p:spTgt>
                                        </p:tgtEl>
                                        <p:attrNameLst>
                                          <p:attrName>style.visibility</p:attrName>
                                        </p:attrNameLst>
                                      </p:cBhvr>
                                      <p:to>
                                        <p:strVal val="visible"/>
                                      </p:to>
                                    </p:set>
                                    <p:animEffect transition="in" filter="wipe(up)">
                                      <p:cBhvr>
                                        <p:cTn id="18" dur="500"/>
                                        <p:tgtEl>
                                          <p:spTgt spid="104451">
                                            <p:txEl>
                                              <p:pRg st="7" end="7"/>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4451">
                                            <p:txEl>
                                              <p:pRg st="4" end="4"/>
                                            </p:txEl>
                                          </p:spTgt>
                                        </p:tgtEl>
                                        <p:attrNameLst>
                                          <p:attrName>style.visibility</p:attrName>
                                        </p:attrNameLst>
                                      </p:cBhvr>
                                      <p:to>
                                        <p:strVal val="visible"/>
                                      </p:to>
                                    </p:set>
                                    <p:animEffect transition="in" filter="wipe(up)">
                                      <p:cBhvr>
                                        <p:cTn id="21" dur="500"/>
                                        <p:tgtEl>
                                          <p:spTgt spid="104451">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4451">
                                            <p:txEl>
                                              <p:pRg st="5" end="5"/>
                                            </p:txEl>
                                          </p:spTgt>
                                        </p:tgtEl>
                                        <p:attrNameLst>
                                          <p:attrName>style.visibility</p:attrName>
                                        </p:attrNameLst>
                                      </p:cBhvr>
                                      <p:to>
                                        <p:strVal val="visible"/>
                                      </p:to>
                                    </p:set>
                                    <p:animEffect transition="in" filter="wipe(up)">
                                      <p:cBhvr>
                                        <p:cTn id="24" dur="500"/>
                                        <p:tgtEl>
                                          <p:spTgt spid="104451">
                                            <p:txEl>
                                              <p:pRg st="5" end="5"/>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4451">
                                            <p:txEl>
                                              <p:pRg st="6" end="6"/>
                                            </p:txEl>
                                          </p:spTgt>
                                        </p:tgtEl>
                                        <p:attrNameLst>
                                          <p:attrName>style.visibility</p:attrName>
                                        </p:attrNameLst>
                                      </p:cBhvr>
                                      <p:to>
                                        <p:strVal val="visible"/>
                                      </p:to>
                                    </p:set>
                                    <p:animEffect transition="in" filter="wipe(up)">
                                      <p:cBhvr>
                                        <p:cTn id="27" dur="500"/>
                                        <p:tgtEl>
                                          <p:spTgt spid="104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t>听觉信号处理？</a:t>
            </a:r>
            <a:endParaRPr lang="zh-CN" altLang="en-US"/>
          </a:p>
        </p:txBody>
      </p:sp>
      <p:grpSp>
        <p:nvGrpSpPr>
          <p:cNvPr id="36867" name="Group 8"/>
          <p:cNvGrpSpPr/>
          <p:nvPr/>
        </p:nvGrpSpPr>
        <p:grpSpPr bwMode="auto">
          <a:xfrm>
            <a:off x="1476375" y="2290763"/>
            <a:ext cx="1555750" cy="1500187"/>
            <a:chOff x="1914" y="1536"/>
            <a:chExt cx="980" cy="945"/>
          </a:xfrm>
        </p:grpSpPr>
        <p:pic>
          <p:nvPicPr>
            <p:cNvPr id="36889"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90" name="Group 10"/>
            <p:cNvGrpSpPr/>
            <p:nvPr/>
          </p:nvGrpSpPr>
          <p:grpSpPr bwMode="auto">
            <a:xfrm>
              <a:off x="1914" y="1536"/>
              <a:ext cx="980" cy="945"/>
              <a:chOff x="1914" y="1536"/>
              <a:chExt cx="980" cy="945"/>
            </a:xfrm>
          </p:grpSpPr>
          <p:sp>
            <p:nvSpPr>
              <p:cNvPr id="36891" name="AutoShape 6"/>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92" name="Rectangle 20"/>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6868" name="Group 13"/>
          <p:cNvGrpSpPr/>
          <p:nvPr/>
        </p:nvGrpSpPr>
        <p:grpSpPr bwMode="auto">
          <a:xfrm>
            <a:off x="3086100" y="2290763"/>
            <a:ext cx="1439863" cy="1500187"/>
            <a:chOff x="2898" y="1536"/>
            <a:chExt cx="907" cy="945"/>
          </a:xfrm>
        </p:grpSpPr>
        <p:pic>
          <p:nvPicPr>
            <p:cNvPr id="36885" name="Picture 9"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86" name="Group 15"/>
            <p:cNvGrpSpPr/>
            <p:nvPr/>
          </p:nvGrpSpPr>
          <p:grpSpPr bwMode="auto">
            <a:xfrm>
              <a:off x="2898" y="1536"/>
              <a:ext cx="907" cy="945"/>
              <a:chOff x="2898" y="1536"/>
              <a:chExt cx="907" cy="945"/>
            </a:xfrm>
          </p:grpSpPr>
          <p:sp>
            <p:nvSpPr>
              <p:cNvPr id="36887" name="AutoShape 10"/>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88" name="Rectangle 21"/>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endParaRPr lang="en-US" altLang="zh-CN" sz="1200">
                  <a:latin typeface="黑体" panose="02010609060101010101" pitchFamily="49" charset="-122"/>
                  <a:ea typeface="黑体" panose="02010609060101010101" pitchFamily="49" charset="-122"/>
                </a:endParaRPr>
              </a:p>
            </p:txBody>
          </p:sp>
        </p:grpSp>
      </p:grpSp>
      <p:grpSp>
        <p:nvGrpSpPr>
          <p:cNvPr id="36869" name="Group 18"/>
          <p:cNvGrpSpPr/>
          <p:nvPr/>
        </p:nvGrpSpPr>
        <p:grpSpPr bwMode="auto">
          <a:xfrm>
            <a:off x="1524000" y="3848100"/>
            <a:ext cx="1466850" cy="1500188"/>
            <a:chOff x="1944" y="2511"/>
            <a:chExt cx="924" cy="945"/>
          </a:xfrm>
        </p:grpSpPr>
        <p:pic>
          <p:nvPicPr>
            <p:cNvPr id="36881" name="Picture 3"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82" name="Group 20"/>
            <p:cNvGrpSpPr/>
            <p:nvPr/>
          </p:nvGrpSpPr>
          <p:grpSpPr bwMode="auto">
            <a:xfrm>
              <a:off x="1944" y="2511"/>
              <a:ext cx="917" cy="945"/>
              <a:chOff x="1944" y="2511"/>
              <a:chExt cx="917" cy="945"/>
            </a:xfrm>
          </p:grpSpPr>
          <p:sp>
            <p:nvSpPr>
              <p:cNvPr id="36883" name="AutoShape 4"/>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84" name="Rectangle 22"/>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grpSp>
        <p:nvGrpSpPr>
          <p:cNvPr id="36870" name="Group 23"/>
          <p:cNvGrpSpPr/>
          <p:nvPr/>
        </p:nvGrpSpPr>
        <p:grpSpPr bwMode="auto">
          <a:xfrm>
            <a:off x="3000375" y="3848100"/>
            <a:ext cx="1631950" cy="1500188"/>
            <a:chOff x="2850" y="2511"/>
            <a:chExt cx="1028" cy="945"/>
          </a:xfrm>
        </p:grpSpPr>
        <p:pic>
          <p:nvPicPr>
            <p:cNvPr id="36877" name="Picture 7"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8" name="Group 25"/>
            <p:cNvGrpSpPr/>
            <p:nvPr/>
          </p:nvGrpSpPr>
          <p:grpSpPr bwMode="auto">
            <a:xfrm>
              <a:off x="2850" y="2511"/>
              <a:ext cx="1028" cy="945"/>
              <a:chOff x="2850" y="2511"/>
              <a:chExt cx="1028" cy="945"/>
            </a:xfrm>
          </p:grpSpPr>
          <p:sp>
            <p:nvSpPr>
              <p:cNvPr id="36879" name="AutoShape 8"/>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80" name="Rectangle 23"/>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说话人识别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Speaker Recognition</a:t>
                </a:r>
                <a:endParaRPr lang="zh-CN" altLang="en-US" sz="1200">
                  <a:latin typeface="黑体" panose="02010609060101010101" pitchFamily="49" charset="-122"/>
                  <a:ea typeface="黑体" panose="02010609060101010101" pitchFamily="49" charset="-122"/>
                </a:endParaRPr>
              </a:p>
            </p:txBody>
          </p:sp>
        </p:grpSp>
      </p:grpSp>
      <p:sp>
        <p:nvSpPr>
          <p:cNvPr id="36871" name="Text Box 28"/>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38" name="Group 8"/>
          <p:cNvGrpSpPr/>
          <p:nvPr/>
        </p:nvGrpSpPr>
        <p:grpSpPr bwMode="auto">
          <a:xfrm>
            <a:off x="4576763" y="2290763"/>
            <a:ext cx="1466850" cy="1500187"/>
            <a:chOff x="1944" y="1536"/>
            <a:chExt cx="924" cy="945"/>
          </a:xfrm>
        </p:grpSpPr>
        <p:pic>
          <p:nvPicPr>
            <p:cNvPr id="36873"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4" name="Group 10"/>
            <p:cNvGrpSpPr/>
            <p:nvPr/>
          </p:nvGrpSpPr>
          <p:grpSpPr bwMode="auto">
            <a:xfrm>
              <a:off x="1944" y="1536"/>
              <a:ext cx="917" cy="945"/>
              <a:chOff x="1944" y="1536"/>
              <a:chExt cx="917" cy="945"/>
            </a:xfrm>
          </p:grpSpPr>
          <p:sp>
            <p:nvSpPr>
              <p:cNvPr id="36875" name="AutoShape 6"/>
              <p:cNvSpPr>
                <a:spLocks noChangeArrowheads="1"/>
              </p:cNvSpPr>
              <p:nvPr/>
            </p:nvSpPr>
            <p:spPr bwMode="gray">
              <a:xfrm>
                <a:off x="1944" y="1536"/>
                <a:ext cx="917" cy="945"/>
              </a:xfrm>
              <a:prstGeom prst="roundRect">
                <a:avLst>
                  <a:gd name="adj" fmla="val 9991"/>
                </a:avLst>
              </a:prstGeom>
              <a:solidFill>
                <a:srgbClr val="C00000">
                  <a:alpha val="50195"/>
                </a:srgb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76" name="Rectangle 20"/>
              <p:cNvSpPr>
                <a:spLocks noChangeArrowheads="1"/>
              </p:cNvSpPr>
              <p:nvPr/>
            </p:nvSpPr>
            <p:spPr bwMode="auto">
              <a:xfrm>
                <a:off x="1989" y="1833"/>
                <a:ext cx="84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音乐检索</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Music Retrieval</a:t>
                </a:r>
                <a:endParaRPr lang="zh-CN" altLang="en-US" sz="12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r>
              <a:rPr lang="zh-CN" altLang="en-US">
                <a:solidFill>
                  <a:schemeClr val="tx2"/>
                </a:solidFill>
              </a:rPr>
              <a:t>任课教师：    郑铁然</a:t>
            </a:r>
            <a:endParaRPr lang="zh-CN" altLang="en-US">
              <a:solidFill>
                <a:schemeClr val="tx2"/>
              </a:solidFill>
            </a:endParaRPr>
          </a:p>
          <a:p>
            <a:pPr eaLnBrk="1" hangingPunct="1"/>
            <a:r>
              <a:rPr lang="zh-CN" altLang="en-US">
                <a:solidFill>
                  <a:schemeClr val="tx2"/>
                </a:solidFill>
              </a:rPr>
              <a:t>办公室地址： 综合楼6</a:t>
            </a:r>
            <a:r>
              <a:rPr lang="en-US" altLang="zh-CN">
                <a:solidFill>
                  <a:schemeClr val="tx2"/>
                </a:solidFill>
              </a:rPr>
              <a:t>03</a:t>
            </a:r>
            <a:endParaRPr lang="en-US" altLang="zh-CN">
              <a:solidFill>
                <a:schemeClr val="tx2"/>
              </a:solidFill>
            </a:endParaRPr>
          </a:p>
          <a:p>
            <a:pPr eaLnBrk="1" hangingPunct="1"/>
            <a:r>
              <a:rPr lang="zh-CN" altLang="en-US">
                <a:solidFill>
                  <a:schemeClr val="tx2"/>
                </a:solidFill>
              </a:rPr>
              <a:t>办公室电话： </a:t>
            </a:r>
            <a:r>
              <a:rPr lang="en-US" altLang="zh-CN">
                <a:solidFill>
                  <a:schemeClr val="tx2"/>
                </a:solidFill>
              </a:rPr>
              <a:t>86417981-11</a:t>
            </a:r>
            <a:endParaRPr lang="en-US" altLang="zh-CN">
              <a:solidFill>
                <a:schemeClr val="tx2"/>
              </a:solidFill>
            </a:endParaRPr>
          </a:p>
          <a:p>
            <a:pPr eaLnBrk="1" hangingPunct="1"/>
            <a:r>
              <a:rPr lang="zh-CN" altLang="en-US">
                <a:solidFill>
                  <a:schemeClr val="tx2"/>
                </a:solidFill>
              </a:rPr>
              <a:t>手机：            </a:t>
            </a:r>
            <a:r>
              <a:rPr lang="en-US" altLang="zh-CN">
                <a:solidFill>
                  <a:schemeClr val="tx2"/>
                </a:solidFill>
              </a:rPr>
              <a:t>13313655979</a:t>
            </a:r>
            <a:endParaRPr lang="en-US" altLang="zh-CN">
              <a:solidFill>
                <a:schemeClr val="tx2"/>
              </a:solidFill>
            </a:endParaRPr>
          </a:p>
          <a:p>
            <a:pPr eaLnBrk="1" hangingPunct="1"/>
            <a:r>
              <a:rPr lang="en-US" altLang="zh-CN">
                <a:solidFill>
                  <a:schemeClr val="tx2"/>
                </a:solidFill>
              </a:rPr>
              <a:t>QQ</a:t>
            </a:r>
            <a:r>
              <a:rPr lang="zh-CN" altLang="en-US">
                <a:solidFill>
                  <a:schemeClr val="tx2"/>
                </a:solidFill>
              </a:rPr>
              <a:t>：              </a:t>
            </a:r>
            <a:r>
              <a:rPr lang="en-US" altLang="zh-CN">
                <a:solidFill>
                  <a:schemeClr val="tx2"/>
                </a:solidFill>
              </a:rPr>
              <a:t>2350562164</a:t>
            </a:r>
            <a:endParaRPr lang="en-US" altLang="zh-CN">
              <a:solidFill>
                <a:schemeClr val="tx2"/>
              </a:solidFill>
            </a:endParaRPr>
          </a:p>
          <a:p>
            <a:pPr eaLnBrk="1" hangingPunct="1"/>
            <a:r>
              <a:rPr lang="en-US" altLang="zh-CN">
                <a:solidFill>
                  <a:schemeClr val="tx2"/>
                </a:solidFill>
              </a:rPr>
              <a:t>Email</a:t>
            </a:r>
            <a:r>
              <a:rPr lang="zh-CN" altLang="en-US">
                <a:solidFill>
                  <a:schemeClr val="tx2"/>
                </a:solidFill>
              </a:rPr>
              <a:t>：          </a:t>
            </a:r>
            <a:r>
              <a:rPr lang="en-US" altLang="zh-CN">
                <a:solidFill>
                  <a:schemeClr val="tx2"/>
                </a:solidFill>
              </a:rPr>
              <a:t>zhengtieran@hit.edu.cn</a:t>
            </a:r>
            <a:r>
              <a:rPr lang="zh-CN" altLang="en-US">
                <a:solidFill>
                  <a:schemeClr val="tx2"/>
                </a:solidFill>
              </a:rPr>
              <a:t>   </a:t>
            </a:r>
            <a:endParaRPr lang="zh-CN" altLang="en-US">
              <a:solidFill>
                <a:schemeClr val="tx2"/>
              </a:solidFill>
            </a:endParaRPr>
          </a:p>
          <a:p>
            <a:pPr eaLnBrk="1" hangingPunct="1">
              <a:buFontTx/>
              <a:buNone/>
            </a:pPr>
            <a:r>
              <a:rPr lang="zh-CN" altLang="en-US">
                <a:solidFill>
                  <a:schemeClr val="tx2"/>
                </a:solidFill>
              </a:rPr>
              <a:t>                          </a:t>
            </a:r>
            <a:r>
              <a:rPr lang="en-US" altLang="zh-CN">
                <a:solidFill>
                  <a:schemeClr val="tx2"/>
                </a:solidFill>
              </a:rPr>
              <a:t>                          </a:t>
            </a:r>
            <a:endParaRPr lang="zh-CN" altLang="en-US">
              <a:solidFill>
                <a:schemeClr val="tx2"/>
              </a:solidFill>
            </a:endParaRP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听觉信号处理？</a:t>
            </a:r>
            <a:endParaRPr lang="zh-CN" altLang="en-US"/>
          </a:p>
        </p:txBody>
      </p:sp>
      <p:grpSp>
        <p:nvGrpSpPr>
          <p:cNvPr id="37891" name="Group 8"/>
          <p:cNvGrpSpPr/>
          <p:nvPr/>
        </p:nvGrpSpPr>
        <p:grpSpPr bwMode="auto">
          <a:xfrm>
            <a:off x="1476375" y="2290763"/>
            <a:ext cx="1555750" cy="1500187"/>
            <a:chOff x="1914" y="1536"/>
            <a:chExt cx="980" cy="945"/>
          </a:xfrm>
        </p:grpSpPr>
        <p:pic>
          <p:nvPicPr>
            <p:cNvPr id="37918"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19" name="Group 10"/>
            <p:cNvGrpSpPr/>
            <p:nvPr/>
          </p:nvGrpSpPr>
          <p:grpSpPr bwMode="auto">
            <a:xfrm>
              <a:off x="1914" y="1536"/>
              <a:ext cx="980" cy="945"/>
              <a:chOff x="1914" y="1536"/>
              <a:chExt cx="980" cy="945"/>
            </a:xfrm>
          </p:grpSpPr>
          <p:sp>
            <p:nvSpPr>
              <p:cNvPr id="37920" name="AutoShape 6"/>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21" name="Rectangle 20"/>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7892" name="Group 13"/>
          <p:cNvGrpSpPr/>
          <p:nvPr/>
        </p:nvGrpSpPr>
        <p:grpSpPr bwMode="auto">
          <a:xfrm>
            <a:off x="3086100" y="2290763"/>
            <a:ext cx="1439863" cy="1500187"/>
            <a:chOff x="2898" y="1536"/>
            <a:chExt cx="907" cy="945"/>
          </a:xfrm>
        </p:grpSpPr>
        <p:pic>
          <p:nvPicPr>
            <p:cNvPr id="37914" name="Picture 9"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15" name="Group 15"/>
            <p:cNvGrpSpPr/>
            <p:nvPr/>
          </p:nvGrpSpPr>
          <p:grpSpPr bwMode="auto">
            <a:xfrm>
              <a:off x="2898" y="1536"/>
              <a:ext cx="907" cy="945"/>
              <a:chOff x="2898" y="1536"/>
              <a:chExt cx="907" cy="945"/>
            </a:xfrm>
          </p:grpSpPr>
          <p:sp>
            <p:nvSpPr>
              <p:cNvPr id="37916" name="AutoShape 10"/>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17" name="Rectangle 21"/>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endParaRPr lang="en-US" altLang="zh-CN" sz="1200">
                  <a:latin typeface="黑体" panose="02010609060101010101" pitchFamily="49" charset="-122"/>
                  <a:ea typeface="黑体" panose="02010609060101010101" pitchFamily="49" charset="-122"/>
                </a:endParaRPr>
              </a:p>
            </p:txBody>
          </p:sp>
        </p:grpSp>
      </p:grpSp>
      <p:grpSp>
        <p:nvGrpSpPr>
          <p:cNvPr id="37893" name="Group 18"/>
          <p:cNvGrpSpPr/>
          <p:nvPr/>
        </p:nvGrpSpPr>
        <p:grpSpPr bwMode="auto">
          <a:xfrm>
            <a:off x="1524000" y="3848100"/>
            <a:ext cx="1466850" cy="1500188"/>
            <a:chOff x="1944" y="2511"/>
            <a:chExt cx="924" cy="945"/>
          </a:xfrm>
        </p:grpSpPr>
        <p:pic>
          <p:nvPicPr>
            <p:cNvPr id="37910" name="Picture 3"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11" name="Group 20"/>
            <p:cNvGrpSpPr/>
            <p:nvPr/>
          </p:nvGrpSpPr>
          <p:grpSpPr bwMode="auto">
            <a:xfrm>
              <a:off x="1944" y="2511"/>
              <a:ext cx="917" cy="945"/>
              <a:chOff x="1944" y="2511"/>
              <a:chExt cx="917" cy="945"/>
            </a:xfrm>
          </p:grpSpPr>
          <p:sp>
            <p:nvSpPr>
              <p:cNvPr id="37912" name="AutoShape 4"/>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13" name="Rectangle 22"/>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grpSp>
        <p:nvGrpSpPr>
          <p:cNvPr id="37894" name="Group 23"/>
          <p:cNvGrpSpPr/>
          <p:nvPr/>
        </p:nvGrpSpPr>
        <p:grpSpPr bwMode="auto">
          <a:xfrm>
            <a:off x="3000375" y="3848100"/>
            <a:ext cx="1631950" cy="1500188"/>
            <a:chOff x="2850" y="2511"/>
            <a:chExt cx="1028" cy="945"/>
          </a:xfrm>
        </p:grpSpPr>
        <p:pic>
          <p:nvPicPr>
            <p:cNvPr id="37906" name="Picture 7"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07" name="Group 25"/>
            <p:cNvGrpSpPr/>
            <p:nvPr/>
          </p:nvGrpSpPr>
          <p:grpSpPr bwMode="auto">
            <a:xfrm>
              <a:off x="2850" y="2511"/>
              <a:ext cx="1028" cy="945"/>
              <a:chOff x="2850" y="2511"/>
              <a:chExt cx="1028" cy="945"/>
            </a:xfrm>
          </p:grpSpPr>
          <p:sp>
            <p:nvSpPr>
              <p:cNvPr id="37908" name="AutoShape 8"/>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09" name="Rectangle 23"/>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说话人识别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Speaker Recognition</a:t>
                </a:r>
                <a:endParaRPr lang="zh-CN" altLang="en-US" sz="1200">
                  <a:latin typeface="黑体" panose="02010609060101010101" pitchFamily="49" charset="-122"/>
                  <a:ea typeface="黑体" panose="02010609060101010101" pitchFamily="49" charset="-122"/>
                </a:endParaRPr>
              </a:p>
            </p:txBody>
          </p:sp>
        </p:grpSp>
      </p:grpSp>
      <p:sp>
        <p:nvSpPr>
          <p:cNvPr id="37895" name="Text Box 28"/>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33" name="Group 8"/>
          <p:cNvGrpSpPr/>
          <p:nvPr/>
        </p:nvGrpSpPr>
        <p:grpSpPr bwMode="auto">
          <a:xfrm>
            <a:off x="4576763" y="3848100"/>
            <a:ext cx="1466850" cy="1500188"/>
            <a:chOff x="1944" y="1536"/>
            <a:chExt cx="924" cy="945"/>
          </a:xfrm>
        </p:grpSpPr>
        <p:pic>
          <p:nvPicPr>
            <p:cNvPr id="37902"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03" name="Group 10"/>
            <p:cNvGrpSpPr/>
            <p:nvPr/>
          </p:nvGrpSpPr>
          <p:grpSpPr bwMode="auto">
            <a:xfrm>
              <a:off x="1944" y="1536"/>
              <a:ext cx="917" cy="945"/>
              <a:chOff x="1944" y="1536"/>
              <a:chExt cx="917" cy="945"/>
            </a:xfrm>
          </p:grpSpPr>
          <p:sp>
            <p:nvSpPr>
              <p:cNvPr id="37904" name="AutoShape 6"/>
              <p:cNvSpPr>
                <a:spLocks noChangeArrowheads="1"/>
              </p:cNvSpPr>
              <p:nvPr/>
            </p:nvSpPr>
            <p:spPr bwMode="gray">
              <a:xfrm>
                <a:off x="1944" y="1536"/>
                <a:ext cx="917" cy="945"/>
              </a:xfrm>
              <a:prstGeom prst="roundRect">
                <a:avLst>
                  <a:gd name="adj" fmla="val 9991"/>
                </a:avLst>
              </a:prstGeom>
              <a:solidFill>
                <a:srgbClr val="FFC000">
                  <a:alpha val="50195"/>
                </a:srgb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05" name="Rectangle 20"/>
              <p:cNvSpPr>
                <a:spLocks noChangeArrowheads="1"/>
              </p:cNvSpPr>
              <p:nvPr/>
            </p:nvSpPr>
            <p:spPr bwMode="auto">
              <a:xfrm>
                <a:off x="1991" y="1805"/>
                <a:ext cx="84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latin typeface="黑体" panose="02010609060101010101" pitchFamily="49" charset="-122"/>
                    <a:ea typeface="黑体" panose="02010609060101010101" pitchFamily="49" charset="-122"/>
                  </a:rPr>
                  <a:t>声事件检测</a:t>
                </a:r>
                <a:endParaRPr lang="en-US" altLang="zh-CN" sz="18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Acoustic Event</a:t>
                </a:r>
                <a:endParaRPr lang="en-US" altLang="zh-CN" sz="12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 Detection</a:t>
                </a:r>
                <a:endParaRPr lang="zh-CN" altLang="en-US" sz="1200" dirty="0">
                  <a:latin typeface="黑体" panose="02010609060101010101" pitchFamily="49" charset="-122"/>
                  <a:ea typeface="黑体" panose="02010609060101010101" pitchFamily="49" charset="-122"/>
                </a:endParaRPr>
              </a:p>
            </p:txBody>
          </p:sp>
        </p:grpSp>
      </p:grpSp>
      <p:grpSp>
        <p:nvGrpSpPr>
          <p:cNvPr id="37897" name="Group 8"/>
          <p:cNvGrpSpPr/>
          <p:nvPr/>
        </p:nvGrpSpPr>
        <p:grpSpPr bwMode="auto">
          <a:xfrm>
            <a:off x="4576763" y="2290763"/>
            <a:ext cx="1466850" cy="1500187"/>
            <a:chOff x="1944" y="1536"/>
            <a:chExt cx="924" cy="945"/>
          </a:xfrm>
        </p:grpSpPr>
        <p:pic>
          <p:nvPicPr>
            <p:cNvPr id="37898"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9" name="Group 10"/>
            <p:cNvGrpSpPr/>
            <p:nvPr/>
          </p:nvGrpSpPr>
          <p:grpSpPr bwMode="auto">
            <a:xfrm>
              <a:off x="1944" y="1536"/>
              <a:ext cx="917" cy="945"/>
              <a:chOff x="1944" y="1536"/>
              <a:chExt cx="917" cy="945"/>
            </a:xfrm>
          </p:grpSpPr>
          <p:sp>
            <p:nvSpPr>
              <p:cNvPr id="37900" name="AutoShape 6"/>
              <p:cNvSpPr>
                <a:spLocks noChangeArrowheads="1"/>
              </p:cNvSpPr>
              <p:nvPr/>
            </p:nvSpPr>
            <p:spPr bwMode="gray">
              <a:xfrm>
                <a:off x="1944" y="1536"/>
                <a:ext cx="917" cy="945"/>
              </a:xfrm>
              <a:prstGeom prst="roundRect">
                <a:avLst>
                  <a:gd name="adj" fmla="val 9991"/>
                </a:avLst>
              </a:prstGeom>
              <a:solidFill>
                <a:srgbClr val="C00000">
                  <a:alpha val="50195"/>
                </a:srgb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7901" name="Rectangle 20"/>
              <p:cNvSpPr>
                <a:spLocks noChangeArrowheads="1"/>
              </p:cNvSpPr>
              <p:nvPr/>
            </p:nvSpPr>
            <p:spPr bwMode="auto">
              <a:xfrm>
                <a:off x="1989" y="1833"/>
                <a:ext cx="84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音乐检索</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Music Retrieval</a:t>
                </a:r>
                <a:endParaRPr lang="zh-CN" altLang="en-US" sz="12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听觉信号处理？</a:t>
            </a:r>
            <a:endParaRPr lang="zh-CN" altLang="en-US"/>
          </a:p>
        </p:txBody>
      </p:sp>
      <p:grpSp>
        <p:nvGrpSpPr>
          <p:cNvPr id="38915" name="Group 8"/>
          <p:cNvGrpSpPr/>
          <p:nvPr/>
        </p:nvGrpSpPr>
        <p:grpSpPr bwMode="auto">
          <a:xfrm>
            <a:off x="1476375" y="2290763"/>
            <a:ext cx="1555750" cy="1500187"/>
            <a:chOff x="1914" y="1536"/>
            <a:chExt cx="980" cy="945"/>
          </a:xfrm>
        </p:grpSpPr>
        <p:pic>
          <p:nvPicPr>
            <p:cNvPr id="38947"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48" name="Group 10"/>
            <p:cNvGrpSpPr/>
            <p:nvPr/>
          </p:nvGrpSpPr>
          <p:grpSpPr bwMode="auto">
            <a:xfrm>
              <a:off x="1914" y="1536"/>
              <a:ext cx="980" cy="945"/>
              <a:chOff x="1914" y="1536"/>
              <a:chExt cx="980" cy="945"/>
            </a:xfrm>
          </p:grpSpPr>
          <p:sp>
            <p:nvSpPr>
              <p:cNvPr id="38949" name="AutoShape 6"/>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50" name="Rectangle 20"/>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8916" name="Group 13"/>
          <p:cNvGrpSpPr/>
          <p:nvPr/>
        </p:nvGrpSpPr>
        <p:grpSpPr bwMode="auto">
          <a:xfrm>
            <a:off x="3086100" y="2290763"/>
            <a:ext cx="1439863" cy="1500187"/>
            <a:chOff x="2898" y="1536"/>
            <a:chExt cx="907" cy="945"/>
          </a:xfrm>
        </p:grpSpPr>
        <p:pic>
          <p:nvPicPr>
            <p:cNvPr id="38943" name="Picture 9"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44" name="Group 15"/>
            <p:cNvGrpSpPr/>
            <p:nvPr/>
          </p:nvGrpSpPr>
          <p:grpSpPr bwMode="auto">
            <a:xfrm>
              <a:off x="2898" y="1536"/>
              <a:ext cx="907" cy="945"/>
              <a:chOff x="2898" y="1536"/>
              <a:chExt cx="907" cy="945"/>
            </a:xfrm>
          </p:grpSpPr>
          <p:sp>
            <p:nvSpPr>
              <p:cNvPr id="38945" name="AutoShape 10"/>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46" name="Rectangle 21"/>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endParaRPr lang="en-US" altLang="zh-CN" sz="1200">
                  <a:latin typeface="黑体" panose="02010609060101010101" pitchFamily="49" charset="-122"/>
                  <a:ea typeface="黑体" panose="02010609060101010101" pitchFamily="49" charset="-122"/>
                </a:endParaRPr>
              </a:p>
            </p:txBody>
          </p:sp>
        </p:grpSp>
      </p:grpSp>
      <p:grpSp>
        <p:nvGrpSpPr>
          <p:cNvPr id="38917" name="Group 18"/>
          <p:cNvGrpSpPr/>
          <p:nvPr/>
        </p:nvGrpSpPr>
        <p:grpSpPr bwMode="auto">
          <a:xfrm>
            <a:off x="1524000" y="3848100"/>
            <a:ext cx="1466850" cy="1500188"/>
            <a:chOff x="1944" y="2511"/>
            <a:chExt cx="924" cy="945"/>
          </a:xfrm>
        </p:grpSpPr>
        <p:pic>
          <p:nvPicPr>
            <p:cNvPr id="38939" name="Picture 3"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40" name="Group 20"/>
            <p:cNvGrpSpPr/>
            <p:nvPr/>
          </p:nvGrpSpPr>
          <p:grpSpPr bwMode="auto">
            <a:xfrm>
              <a:off x="1944" y="2511"/>
              <a:ext cx="917" cy="945"/>
              <a:chOff x="1944" y="2511"/>
              <a:chExt cx="917" cy="945"/>
            </a:xfrm>
          </p:grpSpPr>
          <p:sp>
            <p:nvSpPr>
              <p:cNvPr id="38941" name="AutoShape 4"/>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42" name="Rectangle 22"/>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grpSp>
        <p:nvGrpSpPr>
          <p:cNvPr id="38918" name="Group 23"/>
          <p:cNvGrpSpPr/>
          <p:nvPr/>
        </p:nvGrpSpPr>
        <p:grpSpPr bwMode="auto">
          <a:xfrm>
            <a:off x="3000375" y="3848100"/>
            <a:ext cx="1631950" cy="1500188"/>
            <a:chOff x="2850" y="2511"/>
            <a:chExt cx="1028" cy="945"/>
          </a:xfrm>
        </p:grpSpPr>
        <p:pic>
          <p:nvPicPr>
            <p:cNvPr id="38935" name="Picture 7"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36" name="Group 25"/>
            <p:cNvGrpSpPr/>
            <p:nvPr/>
          </p:nvGrpSpPr>
          <p:grpSpPr bwMode="auto">
            <a:xfrm>
              <a:off x="2850" y="2511"/>
              <a:ext cx="1028" cy="945"/>
              <a:chOff x="2850" y="2511"/>
              <a:chExt cx="1028" cy="945"/>
            </a:xfrm>
          </p:grpSpPr>
          <p:sp>
            <p:nvSpPr>
              <p:cNvPr id="38937" name="AutoShape 8"/>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38" name="Rectangle 23"/>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说话人识别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Speaker Recognition</a:t>
                </a:r>
                <a:endParaRPr lang="zh-CN" altLang="en-US" sz="1200">
                  <a:latin typeface="黑体" panose="02010609060101010101" pitchFamily="49" charset="-122"/>
                  <a:ea typeface="黑体" panose="02010609060101010101" pitchFamily="49" charset="-122"/>
                </a:endParaRPr>
              </a:p>
            </p:txBody>
          </p:sp>
        </p:grpSp>
      </p:grpSp>
      <p:sp>
        <p:nvSpPr>
          <p:cNvPr id="38919" name="Text Box 28"/>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grpSp>
        <p:nvGrpSpPr>
          <p:cNvPr id="38920" name="Group 8"/>
          <p:cNvGrpSpPr/>
          <p:nvPr/>
        </p:nvGrpSpPr>
        <p:grpSpPr bwMode="auto">
          <a:xfrm>
            <a:off x="4576763" y="3848100"/>
            <a:ext cx="1466850" cy="1500188"/>
            <a:chOff x="1944" y="1536"/>
            <a:chExt cx="924" cy="945"/>
          </a:xfrm>
        </p:grpSpPr>
        <p:pic>
          <p:nvPicPr>
            <p:cNvPr id="38931"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32" name="Group 10"/>
            <p:cNvGrpSpPr/>
            <p:nvPr/>
          </p:nvGrpSpPr>
          <p:grpSpPr bwMode="auto">
            <a:xfrm>
              <a:off x="1944" y="1536"/>
              <a:ext cx="917" cy="945"/>
              <a:chOff x="1944" y="1536"/>
              <a:chExt cx="917" cy="945"/>
            </a:xfrm>
          </p:grpSpPr>
          <p:sp>
            <p:nvSpPr>
              <p:cNvPr id="38933" name="AutoShape 6"/>
              <p:cNvSpPr>
                <a:spLocks noChangeArrowheads="1"/>
              </p:cNvSpPr>
              <p:nvPr/>
            </p:nvSpPr>
            <p:spPr bwMode="gray">
              <a:xfrm>
                <a:off x="1944" y="1536"/>
                <a:ext cx="917" cy="945"/>
              </a:xfrm>
              <a:prstGeom prst="roundRect">
                <a:avLst>
                  <a:gd name="adj" fmla="val 9991"/>
                </a:avLst>
              </a:prstGeom>
              <a:solidFill>
                <a:srgbClr val="FFC000">
                  <a:alpha val="50195"/>
                </a:srgb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34" name="Rectangle 20"/>
              <p:cNvSpPr>
                <a:spLocks noChangeArrowheads="1"/>
              </p:cNvSpPr>
              <p:nvPr/>
            </p:nvSpPr>
            <p:spPr bwMode="auto">
              <a:xfrm>
                <a:off x="1991" y="1805"/>
                <a:ext cx="84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latin typeface="黑体" panose="02010609060101010101" pitchFamily="49" charset="-122"/>
                    <a:ea typeface="黑体" panose="02010609060101010101" pitchFamily="49" charset="-122"/>
                  </a:rPr>
                  <a:t>声事件检测</a:t>
                </a:r>
                <a:endParaRPr lang="en-US" altLang="zh-CN" sz="18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Acoustic Event</a:t>
                </a:r>
                <a:endParaRPr lang="en-US" altLang="zh-CN" sz="12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 Detection</a:t>
                </a:r>
                <a:endParaRPr lang="zh-CN" altLang="en-US" sz="1200" dirty="0">
                  <a:latin typeface="黑体" panose="02010609060101010101" pitchFamily="49" charset="-122"/>
                  <a:ea typeface="黑体" panose="02010609060101010101" pitchFamily="49" charset="-122"/>
                </a:endParaRPr>
              </a:p>
            </p:txBody>
          </p:sp>
        </p:grpSp>
      </p:grpSp>
      <p:grpSp>
        <p:nvGrpSpPr>
          <p:cNvPr id="38921" name="Group 8"/>
          <p:cNvGrpSpPr/>
          <p:nvPr/>
        </p:nvGrpSpPr>
        <p:grpSpPr bwMode="auto">
          <a:xfrm>
            <a:off x="4576763" y="2290763"/>
            <a:ext cx="1466850" cy="1500187"/>
            <a:chOff x="1944" y="1536"/>
            <a:chExt cx="924" cy="945"/>
          </a:xfrm>
        </p:grpSpPr>
        <p:pic>
          <p:nvPicPr>
            <p:cNvPr id="38927"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28" name="Group 10"/>
            <p:cNvGrpSpPr/>
            <p:nvPr/>
          </p:nvGrpSpPr>
          <p:grpSpPr bwMode="auto">
            <a:xfrm>
              <a:off x="1944" y="1536"/>
              <a:ext cx="917" cy="945"/>
              <a:chOff x="1944" y="1536"/>
              <a:chExt cx="917" cy="945"/>
            </a:xfrm>
          </p:grpSpPr>
          <p:sp>
            <p:nvSpPr>
              <p:cNvPr id="38929" name="AutoShape 6"/>
              <p:cNvSpPr>
                <a:spLocks noChangeArrowheads="1"/>
              </p:cNvSpPr>
              <p:nvPr/>
            </p:nvSpPr>
            <p:spPr bwMode="gray">
              <a:xfrm>
                <a:off x="1944" y="1536"/>
                <a:ext cx="917" cy="945"/>
              </a:xfrm>
              <a:prstGeom prst="roundRect">
                <a:avLst>
                  <a:gd name="adj" fmla="val 9991"/>
                </a:avLst>
              </a:prstGeom>
              <a:solidFill>
                <a:srgbClr val="C00000">
                  <a:alpha val="50195"/>
                </a:srgb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30" name="Rectangle 20"/>
              <p:cNvSpPr>
                <a:spLocks noChangeArrowheads="1"/>
              </p:cNvSpPr>
              <p:nvPr/>
            </p:nvSpPr>
            <p:spPr bwMode="auto">
              <a:xfrm>
                <a:off x="1989" y="1833"/>
                <a:ext cx="84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音乐检索</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Music Retrieval</a:t>
                </a:r>
                <a:endParaRPr lang="zh-CN" altLang="en-US" sz="1200">
                  <a:latin typeface="黑体" panose="02010609060101010101" pitchFamily="49" charset="-122"/>
                  <a:ea typeface="黑体" panose="02010609060101010101" pitchFamily="49" charset="-122"/>
                </a:endParaRPr>
              </a:p>
            </p:txBody>
          </p:sp>
        </p:grpSp>
      </p:grpSp>
      <p:grpSp>
        <p:nvGrpSpPr>
          <p:cNvPr id="43" name="Group 8"/>
          <p:cNvGrpSpPr/>
          <p:nvPr/>
        </p:nvGrpSpPr>
        <p:grpSpPr bwMode="auto">
          <a:xfrm>
            <a:off x="6072188" y="2290763"/>
            <a:ext cx="1554163" cy="1500187"/>
            <a:chOff x="1923" y="1536"/>
            <a:chExt cx="979" cy="945"/>
          </a:xfrm>
        </p:grpSpPr>
        <p:pic>
          <p:nvPicPr>
            <p:cNvPr id="38923"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24" name="Group 10"/>
            <p:cNvGrpSpPr/>
            <p:nvPr/>
          </p:nvGrpSpPr>
          <p:grpSpPr bwMode="auto">
            <a:xfrm>
              <a:off x="1923" y="1536"/>
              <a:ext cx="979" cy="945"/>
              <a:chOff x="1923" y="1536"/>
              <a:chExt cx="979" cy="945"/>
            </a:xfrm>
          </p:grpSpPr>
          <p:sp>
            <p:nvSpPr>
              <p:cNvPr id="38925" name="AutoShape 6"/>
              <p:cNvSpPr>
                <a:spLocks noChangeArrowheads="1"/>
              </p:cNvSpPr>
              <p:nvPr/>
            </p:nvSpPr>
            <p:spPr bwMode="gray">
              <a:xfrm>
                <a:off x="1944" y="1536"/>
                <a:ext cx="917" cy="945"/>
              </a:xfrm>
              <a:prstGeom prst="roundRect">
                <a:avLst>
                  <a:gd name="adj" fmla="val 9991"/>
                </a:avLst>
              </a:prstGeom>
              <a:solidFill>
                <a:srgbClr val="92D050">
                  <a:alpha val="50195"/>
                </a:srgb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8926" name="Rectangle 20"/>
              <p:cNvSpPr>
                <a:spLocks noChangeArrowheads="1"/>
              </p:cNvSpPr>
              <p:nvPr/>
            </p:nvSpPr>
            <p:spPr bwMode="auto">
              <a:xfrm>
                <a:off x="1923" y="1833"/>
                <a:ext cx="97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语音增强</a:t>
                </a:r>
                <a:endParaRPr lang="en-US" altLang="zh-CN" sz="12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Enhancement</a:t>
                </a:r>
                <a:endParaRPr lang="en-US" altLang="zh-CN" sz="1200">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t>听觉信号处理？</a:t>
            </a:r>
            <a:endParaRPr lang="zh-CN" altLang="en-US"/>
          </a:p>
        </p:txBody>
      </p:sp>
      <p:grpSp>
        <p:nvGrpSpPr>
          <p:cNvPr id="39939" name="Group 8"/>
          <p:cNvGrpSpPr/>
          <p:nvPr/>
        </p:nvGrpSpPr>
        <p:grpSpPr bwMode="auto">
          <a:xfrm>
            <a:off x="1476375" y="2290763"/>
            <a:ext cx="1555750" cy="1500187"/>
            <a:chOff x="1914" y="1536"/>
            <a:chExt cx="980" cy="945"/>
          </a:xfrm>
        </p:grpSpPr>
        <p:pic>
          <p:nvPicPr>
            <p:cNvPr id="39985"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86" name="Group 10"/>
            <p:cNvGrpSpPr/>
            <p:nvPr/>
          </p:nvGrpSpPr>
          <p:grpSpPr bwMode="auto">
            <a:xfrm>
              <a:off x="1914" y="1536"/>
              <a:ext cx="980" cy="945"/>
              <a:chOff x="1914" y="1536"/>
              <a:chExt cx="980" cy="945"/>
            </a:xfrm>
          </p:grpSpPr>
          <p:sp>
            <p:nvSpPr>
              <p:cNvPr id="39987" name="AutoShape 6"/>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88" name="Rectangle 20"/>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9940" name="Group 13"/>
          <p:cNvGrpSpPr/>
          <p:nvPr/>
        </p:nvGrpSpPr>
        <p:grpSpPr bwMode="auto">
          <a:xfrm>
            <a:off x="3086100" y="2290763"/>
            <a:ext cx="1439863" cy="1500187"/>
            <a:chOff x="2898" y="1536"/>
            <a:chExt cx="907" cy="945"/>
          </a:xfrm>
        </p:grpSpPr>
        <p:pic>
          <p:nvPicPr>
            <p:cNvPr id="39981" name="Picture 9"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82" name="Group 15"/>
            <p:cNvGrpSpPr/>
            <p:nvPr/>
          </p:nvGrpSpPr>
          <p:grpSpPr bwMode="auto">
            <a:xfrm>
              <a:off x="2898" y="1536"/>
              <a:ext cx="907" cy="945"/>
              <a:chOff x="2898" y="1536"/>
              <a:chExt cx="907" cy="945"/>
            </a:xfrm>
          </p:grpSpPr>
          <p:sp>
            <p:nvSpPr>
              <p:cNvPr id="39983" name="AutoShape 10"/>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84" name="Rectangle 21"/>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endParaRPr lang="zh-CN" altLang="en-US"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endParaRPr lang="en-US" altLang="zh-CN" sz="1200">
                  <a:latin typeface="黑体" panose="02010609060101010101" pitchFamily="49" charset="-122"/>
                  <a:ea typeface="黑体" panose="02010609060101010101" pitchFamily="49" charset="-122"/>
                </a:endParaRPr>
              </a:p>
            </p:txBody>
          </p:sp>
        </p:grpSp>
      </p:grpSp>
      <p:grpSp>
        <p:nvGrpSpPr>
          <p:cNvPr id="39941" name="Group 18"/>
          <p:cNvGrpSpPr/>
          <p:nvPr/>
        </p:nvGrpSpPr>
        <p:grpSpPr bwMode="auto">
          <a:xfrm>
            <a:off x="1524000" y="3848100"/>
            <a:ext cx="1466850" cy="1500188"/>
            <a:chOff x="1944" y="2511"/>
            <a:chExt cx="924" cy="945"/>
          </a:xfrm>
        </p:grpSpPr>
        <p:pic>
          <p:nvPicPr>
            <p:cNvPr id="39977" name="Picture 3"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78" name="Group 20"/>
            <p:cNvGrpSpPr/>
            <p:nvPr/>
          </p:nvGrpSpPr>
          <p:grpSpPr bwMode="auto">
            <a:xfrm>
              <a:off x="1944" y="2511"/>
              <a:ext cx="917" cy="945"/>
              <a:chOff x="1944" y="2511"/>
              <a:chExt cx="917" cy="945"/>
            </a:xfrm>
          </p:grpSpPr>
          <p:sp>
            <p:nvSpPr>
              <p:cNvPr id="39979" name="AutoShape 4"/>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80" name="Rectangle 22"/>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latin typeface="黑体" panose="02010609060101010101" pitchFamily="49" charset="-122"/>
                    <a:ea typeface="黑体" panose="02010609060101010101" pitchFamily="49" charset="-122"/>
                  </a:rPr>
                  <a:t>语音编码</a:t>
                </a:r>
                <a:endParaRPr lang="zh-CN" altLang="en-US" sz="18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Speech Coding</a:t>
                </a:r>
                <a:endParaRPr lang="zh-CN" altLang="en-US" sz="1200" dirty="0">
                  <a:latin typeface="黑体" panose="02010609060101010101" pitchFamily="49" charset="-122"/>
                  <a:ea typeface="黑体" panose="02010609060101010101" pitchFamily="49" charset="-122"/>
                </a:endParaRPr>
              </a:p>
              <a:p>
                <a:pPr algn="ctr">
                  <a:spcBef>
                    <a:spcPct val="0"/>
                  </a:spcBef>
                  <a:buFontTx/>
                  <a:buNone/>
                </a:pPr>
                <a:endParaRPr lang="zh-CN" altLang="en-US" sz="1800" dirty="0">
                  <a:latin typeface="黑体" panose="02010609060101010101" pitchFamily="49" charset="-122"/>
                  <a:ea typeface="黑体" panose="02010609060101010101" pitchFamily="49" charset="-122"/>
                </a:endParaRPr>
              </a:p>
            </p:txBody>
          </p:sp>
        </p:grpSp>
      </p:grpSp>
      <p:grpSp>
        <p:nvGrpSpPr>
          <p:cNvPr id="39942" name="Group 23"/>
          <p:cNvGrpSpPr/>
          <p:nvPr/>
        </p:nvGrpSpPr>
        <p:grpSpPr bwMode="auto">
          <a:xfrm>
            <a:off x="3000375" y="3848100"/>
            <a:ext cx="1631950" cy="1500188"/>
            <a:chOff x="2850" y="2511"/>
            <a:chExt cx="1028" cy="945"/>
          </a:xfrm>
        </p:grpSpPr>
        <p:pic>
          <p:nvPicPr>
            <p:cNvPr id="39973" name="Picture 7"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74" name="Group 25"/>
            <p:cNvGrpSpPr/>
            <p:nvPr/>
          </p:nvGrpSpPr>
          <p:grpSpPr bwMode="auto">
            <a:xfrm>
              <a:off x="2850" y="2511"/>
              <a:ext cx="1028" cy="945"/>
              <a:chOff x="2850" y="2511"/>
              <a:chExt cx="1028" cy="945"/>
            </a:xfrm>
          </p:grpSpPr>
          <p:sp>
            <p:nvSpPr>
              <p:cNvPr id="39975" name="AutoShape 8"/>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76" name="Rectangle 23"/>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latin typeface="黑体" panose="02010609060101010101" pitchFamily="49" charset="-122"/>
                    <a:ea typeface="黑体" panose="02010609060101010101" pitchFamily="49" charset="-122"/>
                  </a:rPr>
                  <a:t>说话人识别</a:t>
                </a:r>
                <a:endParaRPr lang="zh-CN" altLang="en-US" sz="18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Speaker Recognition</a:t>
                </a:r>
                <a:endParaRPr lang="zh-CN" altLang="en-US" sz="1200" dirty="0">
                  <a:latin typeface="黑体" panose="02010609060101010101" pitchFamily="49" charset="-122"/>
                  <a:ea typeface="黑体" panose="02010609060101010101" pitchFamily="49" charset="-122"/>
                </a:endParaRPr>
              </a:p>
            </p:txBody>
          </p:sp>
        </p:grpSp>
      </p:grpSp>
      <p:sp>
        <p:nvSpPr>
          <p:cNvPr id="39943" name="Text Box 28"/>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sp>
        <p:nvSpPr>
          <p:cNvPr id="98333" name="Oval 29"/>
          <p:cNvSpPr>
            <a:spLocks noChangeArrowheads="1"/>
          </p:cNvSpPr>
          <p:nvPr/>
        </p:nvSpPr>
        <p:spPr bwMode="auto">
          <a:xfrm>
            <a:off x="1692275" y="5878513"/>
            <a:ext cx="144463" cy="142875"/>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334" name="Oval 30"/>
          <p:cNvSpPr>
            <a:spLocks noChangeArrowheads="1"/>
          </p:cNvSpPr>
          <p:nvPr/>
        </p:nvSpPr>
        <p:spPr bwMode="auto">
          <a:xfrm>
            <a:off x="2162175" y="5878513"/>
            <a:ext cx="144463" cy="142875"/>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335" name="Oval 31"/>
          <p:cNvSpPr>
            <a:spLocks noChangeArrowheads="1"/>
          </p:cNvSpPr>
          <p:nvPr/>
        </p:nvSpPr>
        <p:spPr bwMode="auto">
          <a:xfrm>
            <a:off x="2633663" y="5878513"/>
            <a:ext cx="144462" cy="142875"/>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336" name="Oval 32"/>
          <p:cNvSpPr>
            <a:spLocks noChangeArrowheads="1"/>
          </p:cNvSpPr>
          <p:nvPr/>
        </p:nvSpPr>
        <p:spPr bwMode="auto">
          <a:xfrm>
            <a:off x="3105150" y="5878513"/>
            <a:ext cx="144463" cy="142875"/>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9948" name="Group 8"/>
          <p:cNvGrpSpPr/>
          <p:nvPr/>
        </p:nvGrpSpPr>
        <p:grpSpPr bwMode="auto">
          <a:xfrm>
            <a:off x="4576763" y="3848100"/>
            <a:ext cx="1466850" cy="1500188"/>
            <a:chOff x="1944" y="1536"/>
            <a:chExt cx="924" cy="945"/>
          </a:xfrm>
        </p:grpSpPr>
        <p:pic>
          <p:nvPicPr>
            <p:cNvPr id="39969"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70" name="Group 10"/>
            <p:cNvGrpSpPr/>
            <p:nvPr/>
          </p:nvGrpSpPr>
          <p:grpSpPr bwMode="auto">
            <a:xfrm>
              <a:off x="1944" y="1536"/>
              <a:ext cx="917" cy="945"/>
              <a:chOff x="1944" y="1536"/>
              <a:chExt cx="917" cy="945"/>
            </a:xfrm>
          </p:grpSpPr>
          <p:sp>
            <p:nvSpPr>
              <p:cNvPr id="39971" name="AutoShape 6"/>
              <p:cNvSpPr>
                <a:spLocks noChangeArrowheads="1"/>
              </p:cNvSpPr>
              <p:nvPr/>
            </p:nvSpPr>
            <p:spPr bwMode="gray">
              <a:xfrm>
                <a:off x="1944" y="1536"/>
                <a:ext cx="917" cy="945"/>
              </a:xfrm>
              <a:prstGeom prst="roundRect">
                <a:avLst>
                  <a:gd name="adj" fmla="val 9991"/>
                </a:avLst>
              </a:prstGeom>
              <a:solidFill>
                <a:srgbClr val="FFC000">
                  <a:alpha val="50195"/>
                </a:srgb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72" name="Rectangle 20"/>
              <p:cNvSpPr>
                <a:spLocks noChangeArrowheads="1"/>
              </p:cNvSpPr>
              <p:nvPr/>
            </p:nvSpPr>
            <p:spPr bwMode="auto">
              <a:xfrm>
                <a:off x="1991" y="1805"/>
                <a:ext cx="84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latin typeface="黑体" panose="02010609060101010101" pitchFamily="49" charset="-122"/>
                    <a:ea typeface="黑体" panose="02010609060101010101" pitchFamily="49" charset="-122"/>
                  </a:rPr>
                  <a:t>声事件检测</a:t>
                </a:r>
                <a:endParaRPr lang="en-US" altLang="zh-CN" sz="18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Acoustic Event</a:t>
                </a:r>
                <a:endParaRPr lang="en-US" altLang="zh-CN" sz="12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 Detection</a:t>
                </a:r>
                <a:endParaRPr lang="zh-CN" altLang="en-US" sz="1200" dirty="0">
                  <a:latin typeface="黑体" panose="02010609060101010101" pitchFamily="49" charset="-122"/>
                  <a:ea typeface="黑体" panose="02010609060101010101" pitchFamily="49" charset="-122"/>
                </a:endParaRPr>
              </a:p>
            </p:txBody>
          </p:sp>
        </p:grpSp>
      </p:grpSp>
      <p:grpSp>
        <p:nvGrpSpPr>
          <p:cNvPr id="39949" name="Group 8"/>
          <p:cNvGrpSpPr/>
          <p:nvPr/>
        </p:nvGrpSpPr>
        <p:grpSpPr bwMode="auto">
          <a:xfrm>
            <a:off x="4576763" y="2290763"/>
            <a:ext cx="1466850" cy="1500187"/>
            <a:chOff x="1944" y="1536"/>
            <a:chExt cx="924" cy="945"/>
          </a:xfrm>
        </p:grpSpPr>
        <p:pic>
          <p:nvPicPr>
            <p:cNvPr id="39965"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66" name="Group 10"/>
            <p:cNvGrpSpPr/>
            <p:nvPr/>
          </p:nvGrpSpPr>
          <p:grpSpPr bwMode="auto">
            <a:xfrm>
              <a:off x="1944" y="1536"/>
              <a:ext cx="917" cy="945"/>
              <a:chOff x="1944" y="1536"/>
              <a:chExt cx="917" cy="945"/>
            </a:xfrm>
          </p:grpSpPr>
          <p:sp>
            <p:nvSpPr>
              <p:cNvPr id="39967" name="AutoShape 6"/>
              <p:cNvSpPr>
                <a:spLocks noChangeArrowheads="1"/>
              </p:cNvSpPr>
              <p:nvPr/>
            </p:nvSpPr>
            <p:spPr bwMode="gray">
              <a:xfrm>
                <a:off x="1944" y="1536"/>
                <a:ext cx="917" cy="945"/>
              </a:xfrm>
              <a:prstGeom prst="roundRect">
                <a:avLst>
                  <a:gd name="adj" fmla="val 9991"/>
                </a:avLst>
              </a:prstGeom>
              <a:solidFill>
                <a:srgbClr val="C00000">
                  <a:alpha val="50195"/>
                </a:srgb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68" name="Rectangle 20"/>
              <p:cNvSpPr>
                <a:spLocks noChangeArrowheads="1"/>
              </p:cNvSpPr>
              <p:nvPr/>
            </p:nvSpPr>
            <p:spPr bwMode="auto">
              <a:xfrm>
                <a:off x="1989" y="1833"/>
                <a:ext cx="84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音乐检索</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Music Retrieval</a:t>
                </a:r>
                <a:endParaRPr lang="zh-CN" altLang="en-US" sz="1200">
                  <a:latin typeface="黑体" panose="02010609060101010101" pitchFamily="49" charset="-122"/>
                  <a:ea typeface="黑体" panose="02010609060101010101" pitchFamily="49" charset="-122"/>
                </a:endParaRPr>
              </a:p>
            </p:txBody>
          </p:sp>
        </p:grpSp>
      </p:grpSp>
      <p:grpSp>
        <p:nvGrpSpPr>
          <p:cNvPr id="39950" name="Group 8"/>
          <p:cNvGrpSpPr/>
          <p:nvPr/>
        </p:nvGrpSpPr>
        <p:grpSpPr bwMode="auto">
          <a:xfrm>
            <a:off x="6072188" y="2290763"/>
            <a:ext cx="1554163" cy="1500187"/>
            <a:chOff x="1923" y="1536"/>
            <a:chExt cx="979" cy="945"/>
          </a:xfrm>
        </p:grpSpPr>
        <p:pic>
          <p:nvPicPr>
            <p:cNvPr id="39961"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62" name="Group 10"/>
            <p:cNvGrpSpPr/>
            <p:nvPr/>
          </p:nvGrpSpPr>
          <p:grpSpPr bwMode="auto">
            <a:xfrm>
              <a:off x="1923" y="1536"/>
              <a:ext cx="979" cy="945"/>
              <a:chOff x="1923" y="1536"/>
              <a:chExt cx="979" cy="945"/>
            </a:xfrm>
          </p:grpSpPr>
          <p:sp>
            <p:nvSpPr>
              <p:cNvPr id="39963" name="AutoShape 6"/>
              <p:cNvSpPr>
                <a:spLocks noChangeArrowheads="1"/>
              </p:cNvSpPr>
              <p:nvPr/>
            </p:nvSpPr>
            <p:spPr bwMode="gray">
              <a:xfrm>
                <a:off x="1944" y="1536"/>
                <a:ext cx="917" cy="945"/>
              </a:xfrm>
              <a:prstGeom prst="roundRect">
                <a:avLst>
                  <a:gd name="adj" fmla="val 9991"/>
                </a:avLst>
              </a:prstGeom>
              <a:solidFill>
                <a:srgbClr val="92D050">
                  <a:alpha val="50195"/>
                </a:srgb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64" name="Rectangle 20"/>
              <p:cNvSpPr>
                <a:spLocks noChangeArrowheads="1"/>
              </p:cNvSpPr>
              <p:nvPr/>
            </p:nvSpPr>
            <p:spPr bwMode="auto">
              <a:xfrm>
                <a:off x="1923" y="1833"/>
                <a:ext cx="97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sym typeface="+mn-ea"/>
                  </a:rPr>
                  <a:t>语音增强</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sym typeface="+mn-ea"/>
                  </a:rPr>
                  <a:t>Speech Enhancement</a:t>
                </a:r>
                <a:endParaRPr lang="zh-CN" altLang="en-US" sz="1200">
                  <a:latin typeface="黑体" panose="02010609060101010101" pitchFamily="49" charset="-122"/>
                  <a:ea typeface="黑体" panose="02010609060101010101" pitchFamily="49" charset="-122"/>
                </a:endParaRPr>
              </a:p>
            </p:txBody>
          </p:sp>
        </p:grpSp>
      </p:grpSp>
      <p:grpSp>
        <p:nvGrpSpPr>
          <p:cNvPr id="48" name="Group 8"/>
          <p:cNvGrpSpPr/>
          <p:nvPr/>
        </p:nvGrpSpPr>
        <p:grpSpPr bwMode="auto">
          <a:xfrm>
            <a:off x="6119813" y="3848100"/>
            <a:ext cx="1466850" cy="1500188"/>
            <a:chOff x="1944" y="1536"/>
            <a:chExt cx="924" cy="945"/>
          </a:xfrm>
        </p:grpSpPr>
        <p:pic>
          <p:nvPicPr>
            <p:cNvPr id="39957" name="Picture 5" descr="box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58" name="Group 10"/>
            <p:cNvGrpSpPr/>
            <p:nvPr/>
          </p:nvGrpSpPr>
          <p:grpSpPr bwMode="auto">
            <a:xfrm>
              <a:off x="1944" y="1536"/>
              <a:ext cx="917" cy="945"/>
              <a:chOff x="1944" y="1536"/>
              <a:chExt cx="917" cy="945"/>
            </a:xfrm>
          </p:grpSpPr>
          <p:sp>
            <p:nvSpPr>
              <p:cNvPr id="39959" name="AutoShape 6"/>
              <p:cNvSpPr>
                <a:spLocks noChangeArrowheads="1"/>
              </p:cNvSpPr>
              <p:nvPr/>
            </p:nvSpPr>
            <p:spPr bwMode="gray">
              <a:xfrm>
                <a:off x="1944" y="1536"/>
                <a:ext cx="917" cy="945"/>
              </a:xfrm>
              <a:prstGeom prst="roundRect">
                <a:avLst>
                  <a:gd name="adj" fmla="val 9991"/>
                </a:avLst>
              </a:prstGeom>
              <a:solidFill>
                <a:srgbClr val="7030A0">
                  <a:alpha val="50195"/>
                </a:srgbClr>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60" name="Rectangle 20"/>
              <p:cNvSpPr>
                <a:spLocks noChangeArrowheads="1"/>
              </p:cNvSpPr>
              <p:nvPr/>
            </p:nvSpPr>
            <p:spPr bwMode="auto">
              <a:xfrm>
                <a:off x="1994" y="1771"/>
                <a:ext cx="843"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latin typeface="黑体" panose="02010609060101010101" pitchFamily="49" charset="-122"/>
                    <a:ea typeface="黑体" panose="02010609060101010101" pitchFamily="49" charset="-122"/>
                  </a:rPr>
                  <a:t>副语言识别</a:t>
                </a:r>
                <a:endParaRPr lang="en-US" altLang="zh-CN" sz="18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 Paralinguistic</a:t>
                </a:r>
                <a:endParaRPr lang="en-US" altLang="zh-CN" sz="12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 Information </a:t>
                </a:r>
                <a:endParaRPr lang="en-US" altLang="zh-CN" sz="1200" dirty="0">
                  <a:latin typeface="黑体" panose="02010609060101010101" pitchFamily="49" charset="-122"/>
                  <a:ea typeface="黑体" panose="02010609060101010101" pitchFamily="49" charset="-122"/>
                </a:endParaRPr>
              </a:p>
              <a:p>
                <a:pPr algn="ctr">
                  <a:spcBef>
                    <a:spcPct val="0"/>
                  </a:spcBef>
                  <a:buFontTx/>
                  <a:buNone/>
                </a:pPr>
                <a:r>
                  <a:rPr lang="en-US" altLang="zh-CN" sz="1200" dirty="0">
                    <a:latin typeface="黑体" panose="02010609060101010101" pitchFamily="49" charset="-122"/>
                    <a:ea typeface="黑体" panose="02010609060101010101" pitchFamily="49" charset="-122"/>
                  </a:rPr>
                  <a:t> Recognition</a:t>
                </a:r>
                <a:endParaRPr lang="zh-CN" altLang="en-US" sz="1200" dirty="0">
                  <a:latin typeface="黑体" panose="02010609060101010101" pitchFamily="49" charset="-122"/>
                  <a:ea typeface="黑体" panose="02010609060101010101" pitchFamily="49" charset="-122"/>
                </a:endParaRPr>
              </a:p>
            </p:txBody>
          </p:sp>
        </p:grpSp>
      </p:grpSp>
      <p:sp>
        <p:nvSpPr>
          <p:cNvPr id="53" name="Oval 32"/>
          <p:cNvSpPr>
            <a:spLocks noChangeArrowheads="1"/>
          </p:cNvSpPr>
          <p:nvPr/>
        </p:nvSpPr>
        <p:spPr bwMode="auto">
          <a:xfrm>
            <a:off x="3575050" y="5878513"/>
            <a:ext cx="144463" cy="142875"/>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 name="Oval 32"/>
          <p:cNvSpPr>
            <a:spLocks noChangeArrowheads="1"/>
          </p:cNvSpPr>
          <p:nvPr/>
        </p:nvSpPr>
        <p:spPr bwMode="auto">
          <a:xfrm>
            <a:off x="4046538" y="5878513"/>
            <a:ext cx="144462" cy="142875"/>
          </a:xfrm>
          <a:prstGeom prst="ellipse">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5" name="矩形 54"/>
          <p:cNvSpPr>
            <a:spLocks noChangeArrowheads="1"/>
          </p:cNvSpPr>
          <p:nvPr/>
        </p:nvSpPr>
        <p:spPr bwMode="auto">
          <a:xfrm>
            <a:off x="1476375" y="2060575"/>
            <a:ext cx="1562100" cy="3455988"/>
          </a:xfrm>
          <a:prstGeom prst="rect">
            <a:avLst/>
          </a:prstGeom>
          <a:noFill/>
          <a:ln w="25400" algn="ctr">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 name="右箭头 55"/>
          <p:cNvSpPr>
            <a:spLocks noChangeArrowheads="1"/>
          </p:cNvSpPr>
          <p:nvPr/>
        </p:nvSpPr>
        <p:spPr bwMode="auto">
          <a:xfrm>
            <a:off x="779463" y="2654300"/>
            <a:ext cx="647700" cy="215900"/>
          </a:xfrm>
          <a:prstGeom prst="rightArrow">
            <a:avLst>
              <a:gd name="adj1" fmla="val 50000"/>
              <a:gd name="adj2" fmla="val 50000"/>
            </a:avLst>
          </a:prstGeom>
          <a:solidFill>
            <a:srgbClr val="FF0000"/>
          </a:solidFill>
          <a:ln w="9525" algn="ctr">
            <a:solidFill>
              <a:schemeClr val="tx1"/>
            </a:solidFill>
            <a:miter lim="800000"/>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 name="文本框 56"/>
          <p:cNvSpPr txBox="1">
            <a:spLocks noChangeArrowheads="1"/>
          </p:cNvSpPr>
          <p:nvPr/>
        </p:nvSpPr>
        <p:spPr bwMode="auto">
          <a:xfrm>
            <a:off x="57150" y="2289175"/>
            <a:ext cx="13322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a:latin typeface="幼圆" panose="02010509060101010101" pitchFamily="49" charset="-122"/>
                <a:ea typeface="幼圆" panose="02010509060101010101" pitchFamily="49" charset="-122"/>
              </a:rPr>
              <a:t>本课程</a:t>
            </a:r>
            <a:r>
              <a:rPr lang="zh-CN" altLang="en-US" sz="1800" b="1">
                <a:latin typeface="幼圆" panose="02010509060101010101" pitchFamily="49" charset="-122"/>
                <a:ea typeface="幼圆" panose="02010509060101010101" pitchFamily="49" charset="-122"/>
              </a:rPr>
              <a:t>涉及</a:t>
            </a:r>
            <a:endParaRPr lang="zh-CN" altLang="en-US" sz="1800" b="1">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8333"/>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200"/>
                                  </p:stCondLst>
                                  <p:childTnLst>
                                    <p:set>
                                      <p:cBhvr>
                                        <p:cTn id="14" dur="1" fill="hold">
                                          <p:stCondLst>
                                            <p:cond delay="0"/>
                                          </p:stCondLst>
                                        </p:cTn>
                                        <p:tgtEl>
                                          <p:spTgt spid="98334"/>
                                        </p:tgtEl>
                                        <p:attrNameLst>
                                          <p:attrName>style.visibility</p:attrName>
                                        </p:attrNameLst>
                                      </p:cBhvr>
                                      <p:to>
                                        <p:strVal val="visible"/>
                                      </p:to>
                                    </p:set>
                                  </p:childTnLst>
                                </p:cTn>
                              </p:par>
                            </p:childTnLst>
                          </p:cTn>
                        </p:par>
                        <p:par>
                          <p:cTn id="15" fill="hold">
                            <p:stCondLst>
                              <p:cond delay="200"/>
                            </p:stCondLst>
                            <p:childTnLst>
                              <p:par>
                                <p:cTn id="16" presetID="1" presetClass="entr" presetSubtype="0" fill="hold" grpId="0" nodeType="afterEffect">
                                  <p:stCondLst>
                                    <p:cond delay="200"/>
                                  </p:stCondLst>
                                  <p:childTnLst>
                                    <p:set>
                                      <p:cBhvr>
                                        <p:cTn id="17" dur="1" fill="hold">
                                          <p:stCondLst>
                                            <p:cond delay="0"/>
                                          </p:stCondLst>
                                        </p:cTn>
                                        <p:tgtEl>
                                          <p:spTgt spid="98335"/>
                                        </p:tgtEl>
                                        <p:attrNameLst>
                                          <p:attrName>style.visibility</p:attrName>
                                        </p:attrNameLst>
                                      </p:cBhvr>
                                      <p:to>
                                        <p:strVal val="visible"/>
                                      </p:to>
                                    </p:set>
                                  </p:childTnLst>
                                </p:cTn>
                              </p:par>
                            </p:childTnLst>
                          </p:cTn>
                        </p:par>
                        <p:par>
                          <p:cTn id="18" fill="hold">
                            <p:stCondLst>
                              <p:cond delay="400"/>
                            </p:stCondLst>
                            <p:childTnLst>
                              <p:par>
                                <p:cTn id="19" presetID="1" presetClass="entr" presetSubtype="0" fill="hold" grpId="0" nodeType="afterEffect">
                                  <p:stCondLst>
                                    <p:cond delay="200"/>
                                  </p:stCondLst>
                                  <p:childTnLst>
                                    <p:set>
                                      <p:cBhvr>
                                        <p:cTn id="20" dur="1" fill="hold">
                                          <p:stCondLst>
                                            <p:cond delay="0"/>
                                          </p:stCondLst>
                                        </p:cTn>
                                        <p:tgtEl>
                                          <p:spTgt spid="98336"/>
                                        </p:tgtEl>
                                        <p:attrNameLst>
                                          <p:attrName>style.visibility</p:attrName>
                                        </p:attrNameLst>
                                      </p:cBhvr>
                                      <p:to>
                                        <p:strVal val="visible"/>
                                      </p:to>
                                    </p:set>
                                  </p:childTnLst>
                                </p:cTn>
                              </p:par>
                            </p:childTnLst>
                          </p:cTn>
                        </p:par>
                        <p:par>
                          <p:cTn id="21" fill="hold">
                            <p:stCondLst>
                              <p:cond delay="600"/>
                            </p:stCondLst>
                            <p:childTnLst>
                              <p:par>
                                <p:cTn id="22" presetID="1" presetClass="entr" presetSubtype="0" fill="hold" grpId="0" nodeType="afterEffect">
                                  <p:stCondLst>
                                    <p:cond delay="200"/>
                                  </p:stCondLst>
                                  <p:childTnLst>
                                    <p:set>
                                      <p:cBhvr>
                                        <p:cTn id="23" dur="1" fill="hold">
                                          <p:stCondLst>
                                            <p:cond delay="0"/>
                                          </p:stCondLst>
                                        </p:cTn>
                                        <p:tgtEl>
                                          <p:spTgt spid="53"/>
                                        </p:tgtEl>
                                        <p:attrNameLst>
                                          <p:attrName>style.visibility</p:attrName>
                                        </p:attrNameLst>
                                      </p:cBhvr>
                                      <p:to>
                                        <p:strVal val="visible"/>
                                      </p:to>
                                    </p:set>
                                  </p:childTnLst>
                                </p:cTn>
                              </p:par>
                            </p:childTnLst>
                          </p:cTn>
                        </p:par>
                        <p:par>
                          <p:cTn id="24" fill="hold">
                            <p:stCondLst>
                              <p:cond delay="800"/>
                            </p:stCondLst>
                            <p:childTnLst>
                              <p:par>
                                <p:cTn id="25" presetID="1" presetClass="entr" presetSubtype="0" fill="hold" grpId="0" nodeType="afterEffect">
                                  <p:stCondLst>
                                    <p:cond delay="20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3" grpId="0" animBg="1"/>
      <p:bldP spid="98334" grpId="0" animBg="1"/>
      <p:bldP spid="98335" grpId="0" animBg="1"/>
      <p:bldP spid="98336" grpId="0" animBg="1"/>
      <p:bldP spid="53" grpId="0" animBg="1"/>
      <p:bldP spid="54" grpId="0" animBg="1"/>
      <p:bldP spid="55" grpId="0" animBg="1"/>
      <p:bldP spid="56" grpId="0" animBg="1"/>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직사각형 64"/>
          <p:cNvSpPr>
            <a:spLocks noChangeArrowheads="1"/>
          </p:cNvSpPr>
          <p:nvPr/>
        </p:nvSpPr>
        <p:spPr bwMode="auto">
          <a:xfrm>
            <a:off x="468313" y="1989138"/>
            <a:ext cx="813593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ts val="600"/>
              </a:spcAft>
              <a:buFontTx/>
              <a:buNone/>
            </a:pPr>
            <a:r>
              <a:rPr lang="zh-CN" altLang="en-US" sz="4000">
                <a:latin typeface="黑体" panose="02010609060101010101" pitchFamily="49" charset="-122"/>
                <a:ea typeface="黑体" panose="02010609060101010101" pitchFamily="49" charset="-122"/>
              </a:rPr>
              <a:t>            举 例：</a:t>
            </a:r>
            <a:endParaRPr lang="en-US" altLang="zh-CN" sz="4000">
              <a:latin typeface="黑体" panose="02010609060101010101" pitchFamily="49" charset="-122"/>
              <a:ea typeface="黑体" panose="02010609060101010101" pitchFamily="49" charset="-122"/>
            </a:endParaRPr>
          </a:p>
          <a:p>
            <a:pPr eaLnBrk="1" hangingPunct="1">
              <a:lnSpc>
                <a:spcPct val="150000"/>
              </a:lnSpc>
              <a:spcBef>
                <a:spcPct val="0"/>
              </a:spcBef>
              <a:spcAft>
                <a:spcPts val="600"/>
              </a:spcAft>
              <a:buFontTx/>
              <a:buNone/>
            </a:pPr>
            <a:r>
              <a:rPr lang="zh-CN" altLang="en-US" sz="3600">
                <a:solidFill>
                  <a:srgbClr val="FF0000"/>
                </a:solidFill>
                <a:latin typeface="黑体" panose="02010609060101010101" pitchFamily="49" charset="-122"/>
                <a:ea typeface="黑体" panose="02010609060101010101" pitchFamily="49" charset="-122"/>
              </a:rPr>
              <a:t> 语音识别技术</a:t>
            </a:r>
            <a:r>
              <a:rPr lang="zh-CN" altLang="en-US" sz="3600">
                <a:latin typeface="黑体" panose="02010609060101010101" pitchFamily="49" charset="-122"/>
                <a:ea typeface="黑体" panose="02010609060101010101" pitchFamily="49" charset="-122"/>
              </a:rPr>
              <a:t>的研究内容和发展轨迹</a:t>
            </a:r>
            <a:endParaRPr lang="en-US" altLang="ko-KR" sz="3600">
              <a:solidFill>
                <a:srgbClr val="C00000"/>
              </a:solidFill>
              <a:latin typeface="黑体" panose="02010609060101010101" pitchFamily="49" charset="-122"/>
              <a:ea typeface="黑体" panose="02010609060101010101" pitchFamily="49" charset="-122"/>
            </a:endParaRPr>
          </a:p>
        </p:txBody>
      </p:sp>
    </p:spTree>
    <p:custDataLst>
      <p:tags r:id="rId1"/>
    </p:custDataLst>
  </p:cSld>
  <p:clrMapOvr>
    <a:masterClrMapping/>
  </p:clrMapOvr>
  <p:transition spd="slow"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직사각형 64"/>
          <p:cNvSpPr>
            <a:spLocks noChangeArrowheads="1"/>
          </p:cNvSpPr>
          <p:nvPr/>
        </p:nvSpPr>
        <p:spPr bwMode="auto">
          <a:xfrm>
            <a:off x="477838" y="1476375"/>
            <a:ext cx="7664450" cy="35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语音是语言的载体，是思维的依托，是人类有别于其它生物的重要标志，是智能的终极体现</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solidFill>
                  <a:srgbClr val="C00000"/>
                </a:solidFill>
                <a:latin typeface="黑体" panose="02010609060101010101" pitchFamily="49" charset="-122"/>
              </a:rPr>
              <a:t>语音识别技术</a:t>
            </a:r>
            <a:r>
              <a:rPr lang="zh-CN" altLang="en-US" sz="2400">
                <a:latin typeface="黑体" panose="02010609060101010101" pitchFamily="49" charset="-122"/>
              </a:rPr>
              <a:t>就是通过识别和理解过程，将语音</a:t>
            </a:r>
            <a:r>
              <a:rPr lang="zh-CN" altLang="en-US" sz="2400">
                <a:latin typeface="黑体" panose="02010609060101010101" pitchFamily="49" charset="-122"/>
              </a:rPr>
              <a:t>转换成相应的书面信息，也就是让计算机听懂人说话</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语音交互技术（语音识别</a:t>
            </a:r>
            <a:r>
              <a:rPr lang="en-US" altLang="zh-CN" sz="2400">
                <a:latin typeface="黑体" panose="02010609060101010101" pitchFamily="49" charset="-122"/>
              </a:rPr>
              <a:t>+</a:t>
            </a:r>
            <a:r>
              <a:rPr lang="zh-CN" altLang="en-US" sz="2400">
                <a:latin typeface="黑体" panose="02010609060101010101" pitchFamily="49" charset="-122"/>
              </a:rPr>
              <a:t>语音合成）将引领人类进入</a:t>
            </a:r>
            <a:r>
              <a:rPr lang="zh-CN" altLang="en-US" sz="2400">
                <a:solidFill>
                  <a:srgbClr val="C00000"/>
                </a:solidFill>
                <a:latin typeface="黑体" panose="02010609060101010101" pitchFamily="49" charset="-122"/>
              </a:rPr>
              <a:t>下一个交互时代</a:t>
            </a:r>
            <a:endParaRPr lang="en-US" altLang="ko-KR" sz="2400">
              <a:solidFill>
                <a:srgbClr val="C00000"/>
              </a:solidFill>
              <a:latin typeface="黑体" panose="02010609060101010101" pitchFamily="49" charset="-122"/>
            </a:endParaRPr>
          </a:p>
        </p:txBody>
      </p:sp>
      <p:pic>
        <p:nvPicPr>
          <p:cNvPr id="43011"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20850" y="5265738"/>
            <a:ext cx="2198688"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1775" y="5138738"/>
            <a:ext cx="2227263"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标题 1"/>
          <p:cNvSpPr>
            <a:spLocks noGrp="1" noChangeArrowheads="1"/>
          </p:cNvSpPr>
          <p:nvPr>
            <p:ph type="title"/>
          </p:nvPr>
        </p:nvSpPr>
        <p:spPr/>
        <p:txBody>
          <a:bodyPr/>
          <a:lstStyle/>
          <a:p>
            <a:r>
              <a:rPr lang="zh-CN" altLang="en-US"/>
              <a:t>语音识别技术</a:t>
            </a:r>
            <a:endParaRPr lang="zh-CN" altLang="en-US"/>
          </a:p>
        </p:txBody>
      </p:sp>
    </p:spTree>
    <p:custDataLst>
      <p:tags r:id="rId3"/>
    </p:custDataLst>
  </p:cSld>
  <p:clrMapOvr>
    <a:masterClrMapping/>
  </p:clrMapOvr>
  <p:transition spd="slow"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title"/>
          </p:nvPr>
        </p:nvSpPr>
        <p:spPr/>
        <p:txBody>
          <a:bodyPr/>
          <a:lstStyle/>
          <a:p>
            <a:r>
              <a:rPr lang="zh-CN" altLang="en-US"/>
              <a:t>历史和现状</a:t>
            </a:r>
            <a:endParaRPr lang="zh-CN" altLang="en-US"/>
          </a:p>
        </p:txBody>
      </p:sp>
      <p:sp>
        <p:nvSpPr>
          <p:cNvPr id="45059" name="직사각형 64"/>
          <p:cNvSpPr>
            <a:spLocks noChangeArrowheads="1"/>
          </p:cNvSpPr>
          <p:nvPr/>
        </p:nvSpPr>
        <p:spPr bwMode="auto">
          <a:xfrm>
            <a:off x="477838" y="1476375"/>
            <a:ext cx="76644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语音识别研究起步很早，</a:t>
            </a:r>
            <a:r>
              <a:rPr lang="zh-CN" altLang="en-US" sz="2400">
                <a:solidFill>
                  <a:srgbClr val="161628"/>
                </a:solidFill>
              </a:rPr>
              <a:t>1952年</a:t>
            </a:r>
            <a:r>
              <a:rPr lang="en-US" altLang="zh-CN" sz="2400">
                <a:solidFill>
                  <a:srgbClr val="161628"/>
                </a:solidFill>
              </a:rPr>
              <a:t>Bell</a:t>
            </a:r>
            <a:r>
              <a:rPr lang="zh-CN" altLang="en-US" sz="2400">
                <a:solidFill>
                  <a:srgbClr val="161628"/>
                </a:solidFill>
              </a:rPr>
              <a:t>实验室研制成功能识别十个英语数字的识别器</a:t>
            </a:r>
            <a:r>
              <a:rPr lang="en-US" altLang="zh-CN" sz="2400">
                <a:solidFill>
                  <a:srgbClr val="161628"/>
                </a:solidFill>
              </a:rPr>
              <a:t>Audry</a:t>
            </a:r>
            <a:r>
              <a:rPr lang="zh-CN" altLang="en-US" sz="2400">
                <a:solidFill>
                  <a:srgbClr val="161628"/>
                </a:solidFill>
              </a:rPr>
              <a:t>系统。</a:t>
            </a:r>
            <a:endParaRPr lang="zh-CN" altLang="en-US" sz="2400">
              <a:solidFill>
                <a:srgbClr val="161628"/>
              </a:solidFill>
            </a:endParaRP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几十年来，取得了许多重要的研究成果。</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目前，正处于语音技术产品化的新浪潮之中。</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然而，其性能还远未达到理想的水平</a:t>
            </a:r>
            <a:endParaRPr lang="en-US" altLang="ko-KR" sz="2400">
              <a:latin typeface="黑体" panose="02010609060101010101" pitchFamily="49" charset="-122"/>
            </a:endParaRPr>
          </a:p>
        </p:txBody>
      </p:sp>
      <p:pic>
        <p:nvPicPr>
          <p:cNvPr id="4506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20738" y="4791075"/>
            <a:ext cx="2493962"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3588" y="4791075"/>
            <a:ext cx="22479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4791075"/>
            <a:ext cx="25177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4"/>
    </p:custDataLst>
  </p:cSld>
  <p:clrMapOvr>
    <a:masterClrMapping/>
  </p:clrMapOvr>
  <p:transition spd="slow"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title"/>
          </p:nvPr>
        </p:nvSpPr>
        <p:spPr/>
        <p:txBody>
          <a:bodyPr/>
          <a:lstStyle/>
          <a:p>
            <a:r>
              <a:rPr lang="zh-CN" altLang="en-US"/>
              <a:t>语音识别技术的框架</a:t>
            </a:r>
            <a:endParaRPr lang="zh-CN" altLang="en-US"/>
          </a:p>
        </p:txBody>
      </p:sp>
      <p:grpSp>
        <p:nvGrpSpPr>
          <p:cNvPr id="47107" name="Group 36"/>
          <p:cNvGrpSpPr/>
          <p:nvPr/>
        </p:nvGrpSpPr>
        <p:grpSpPr bwMode="auto">
          <a:xfrm>
            <a:off x="1065213" y="1485900"/>
            <a:ext cx="1339850" cy="1049338"/>
            <a:chOff x="1156" y="1797"/>
            <a:chExt cx="957" cy="1134"/>
          </a:xfrm>
        </p:grpSpPr>
        <p:sp>
          <p:nvSpPr>
            <p:cNvPr id="45" name="Sound"/>
            <p:cNvSpPr>
              <a:spLocks noEditPoints="1" noChangeArrowheads="1"/>
            </p:cNvSpPr>
            <p:nvPr/>
          </p:nvSpPr>
          <p:spPr bwMode="auto">
            <a:xfrm>
              <a:off x="1247" y="1933"/>
              <a:ext cx="866" cy="921"/>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ln>
            <a:effectLst>
              <a:outerShdw dist="107763" dir="2700000" algn="ctr" rotWithShape="0">
                <a:srgbClr val="808080"/>
              </a:outerShdw>
            </a:effectLst>
          </p:spPr>
          <p:txBody>
            <a:bodyPr/>
            <a:lstStyle/>
            <a:p>
              <a:pPr eaLnBrk="1" fontAlgn="auto" hangingPunct="1">
                <a:spcAft>
                  <a:spcPts val="0"/>
                </a:spcAft>
                <a:defRPr/>
              </a:pPr>
              <a:endParaRPr lang="zh-CN" altLang="en-US" kern="0">
                <a:solidFill>
                  <a:srgbClr val="000000"/>
                </a:solidFill>
              </a:endParaRPr>
            </a:p>
          </p:txBody>
        </p:sp>
        <p:sp>
          <p:nvSpPr>
            <p:cNvPr id="46" name="Rectangle 34"/>
            <p:cNvSpPr>
              <a:spLocks noChangeArrowheads="1"/>
            </p:cNvSpPr>
            <p:nvPr/>
          </p:nvSpPr>
          <p:spPr bwMode="auto">
            <a:xfrm>
              <a:off x="1156" y="1797"/>
              <a:ext cx="590" cy="1134"/>
            </a:xfrm>
            <a:prstGeom prst="rect">
              <a:avLst/>
            </a:prstGeom>
            <a:solidFill>
              <a:srgbClr val="FFFFFF"/>
            </a:solidFill>
            <a:ln w="9525">
              <a:solidFill>
                <a:srgbClr val="FFFF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pSp>
      <p:pic>
        <p:nvPicPr>
          <p:cNvPr id="47108" name="Picture 31" descr="j030295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1125" y="1668463"/>
            <a:ext cx="5349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37"/>
          <p:cNvSpPr txBox="1">
            <a:spLocks noChangeArrowheads="1"/>
          </p:cNvSpPr>
          <p:nvPr/>
        </p:nvSpPr>
        <p:spPr bwMode="auto">
          <a:xfrm>
            <a:off x="3490913" y="1611313"/>
            <a:ext cx="1368425" cy="865187"/>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sz="2400" kern="0">
                <a:solidFill>
                  <a:srgbClr val="000000"/>
                </a:solidFill>
              </a:rPr>
              <a:t>采集</a:t>
            </a:r>
            <a:endParaRPr lang="zh-CN" altLang="en-US" sz="2400" kern="0">
              <a:solidFill>
                <a:srgbClr val="000000"/>
              </a:solidFill>
            </a:endParaRPr>
          </a:p>
          <a:p>
            <a:pPr algn="ctr" eaLnBrk="1" fontAlgn="auto" hangingPunct="1">
              <a:spcAft>
                <a:spcPts val="0"/>
              </a:spcAft>
              <a:defRPr/>
            </a:pPr>
            <a:r>
              <a:rPr lang="zh-CN" altLang="en-US" sz="2400" kern="0">
                <a:solidFill>
                  <a:srgbClr val="000000"/>
                </a:solidFill>
              </a:rPr>
              <a:t>设备</a:t>
            </a:r>
            <a:endParaRPr lang="en-US" altLang="zh-CN" sz="2400" kern="0">
              <a:solidFill>
                <a:srgbClr val="000000"/>
              </a:solidFill>
            </a:endParaRPr>
          </a:p>
        </p:txBody>
      </p:sp>
      <p:sp>
        <p:nvSpPr>
          <p:cNvPr id="49" name="AutoShape 38"/>
          <p:cNvSpPr>
            <a:spLocks noChangeArrowheads="1"/>
          </p:cNvSpPr>
          <p:nvPr/>
        </p:nvSpPr>
        <p:spPr bwMode="auto">
          <a:xfrm>
            <a:off x="2700338" y="1897063"/>
            <a:ext cx="576262" cy="288925"/>
          </a:xfrm>
          <a:prstGeom prst="rightArrow">
            <a:avLst>
              <a:gd name="adj1" fmla="val 50000"/>
              <a:gd name="adj2" fmla="val 49863"/>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0" name="AutoShape 39"/>
          <p:cNvSpPr>
            <a:spLocks noChangeArrowheads="1"/>
          </p:cNvSpPr>
          <p:nvPr/>
        </p:nvSpPr>
        <p:spPr bwMode="auto">
          <a:xfrm>
            <a:off x="5003800" y="1897063"/>
            <a:ext cx="576263" cy="288925"/>
          </a:xfrm>
          <a:prstGeom prst="rightArrow">
            <a:avLst>
              <a:gd name="adj1" fmla="val 50000"/>
              <a:gd name="adj2" fmla="val 49863"/>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pic>
        <p:nvPicPr>
          <p:cNvPr id="4711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539875"/>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AutoShape 42"/>
          <p:cNvSpPr>
            <a:spLocks noChangeArrowheads="1"/>
          </p:cNvSpPr>
          <p:nvPr/>
        </p:nvSpPr>
        <p:spPr bwMode="auto">
          <a:xfrm>
            <a:off x="6659563" y="2474913"/>
            <a:ext cx="217487" cy="863600"/>
          </a:xfrm>
          <a:prstGeom prst="downArrow">
            <a:avLst>
              <a:gd name="adj1" fmla="val 50000"/>
              <a:gd name="adj2" fmla="val 99270"/>
            </a:avLst>
          </a:prstGeom>
          <a:solidFill>
            <a:srgbClr val="BBE0E3"/>
          </a:solidFill>
          <a:ln w="9525">
            <a:solidFill>
              <a:srgbClr val="000000"/>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3" name="Text Box 43"/>
          <p:cNvSpPr txBox="1">
            <a:spLocks noChangeArrowheads="1"/>
          </p:cNvSpPr>
          <p:nvPr/>
        </p:nvSpPr>
        <p:spPr bwMode="auto">
          <a:xfrm>
            <a:off x="6084888" y="3625850"/>
            <a:ext cx="1368425" cy="865188"/>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sz="2400" kern="0">
                <a:solidFill>
                  <a:srgbClr val="000000"/>
                </a:solidFill>
              </a:rPr>
              <a:t>计算机</a:t>
            </a:r>
            <a:endParaRPr lang="zh-CN" altLang="en-US" sz="2400" kern="0">
              <a:solidFill>
                <a:srgbClr val="000000"/>
              </a:solidFill>
            </a:endParaRPr>
          </a:p>
          <a:p>
            <a:pPr algn="ctr" eaLnBrk="1" fontAlgn="auto" hangingPunct="1">
              <a:spcAft>
                <a:spcPts val="0"/>
              </a:spcAft>
              <a:defRPr/>
            </a:pPr>
            <a:r>
              <a:rPr lang="zh-CN" altLang="en-US" sz="2400" kern="0">
                <a:solidFill>
                  <a:srgbClr val="000000"/>
                </a:solidFill>
              </a:rPr>
              <a:t>识别</a:t>
            </a:r>
            <a:endParaRPr lang="zh-CN" altLang="en-US" sz="2400" kern="0">
              <a:solidFill>
                <a:srgbClr val="000000"/>
              </a:solidFill>
            </a:endParaRPr>
          </a:p>
        </p:txBody>
      </p:sp>
      <p:sp>
        <p:nvSpPr>
          <p:cNvPr id="54" name="AutoShape 44"/>
          <p:cNvSpPr>
            <a:spLocks noChangeArrowheads="1"/>
          </p:cNvSpPr>
          <p:nvPr/>
        </p:nvSpPr>
        <p:spPr bwMode="auto">
          <a:xfrm>
            <a:off x="5148263" y="3986213"/>
            <a:ext cx="647700" cy="215900"/>
          </a:xfrm>
          <a:prstGeom prst="leftArrow">
            <a:avLst>
              <a:gd name="adj1" fmla="val 50000"/>
              <a:gd name="adj2" fmla="val 75000"/>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pSp>
        <p:nvGrpSpPr>
          <p:cNvPr id="47116" name="Group 51"/>
          <p:cNvGrpSpPr/>
          <p:nvPr/>
        </p:nvGrpSpPr>
        <p:grpSpPr bwMode="auto">
          <a:xfrm>
            <a:off x="3924300" y="3554413"/>
            <a:ext cx="1006475" cy="1295400"/>
            <a:chOff x="2472" y="2523"/>
            <a:chExt cx="634" cy="816"/>
          </a:xfrm>
        </p:grpSpPr>
        <p:sp>
          <p:nvSpPr>
            <p:cNvPr id="56" name="AutoShape 45"/>
            <p:cNvSpPr>
              <a:spLocks noChangeArrowheads="1"/>
            </p:cNvSpPr>
            <p:nvPr/>
          </p:nvSpPr>
          <p:spPr bwMode="auto">
            <a:xfrm>
              <a:off x="2472" y="2523"/>
              <a:ext cx="544" cy="725"/>
            </a:xfrm>
            <a:prstGeom prst="foldedCorner">
              <a:avLst>
                <a:gd name="adj" fmla="val 12500"/>
              </a:avLst>
            </a:prstGeom>
            <a:solidFill>
              <a:srgbClr val="FFFF99"/>
            </a:solidFill>
            <a:ln w="9525">
              <a:solidFill>
                <a:srgbClr val="00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7" name="AutoShape 46"/>
            <p:cNvSpPr>
              <a:spLocks noChangeArrowheads="1"/>
            </p:cNvSpPr>
            <p:nvPr/>
          </p:nvSpPr>
          <p:spPr bwMode="auto">
            <a:xfrm>
              <a:off x="2517" y="2568"/>
              <a:ext cx="544" cy="725"/>
            </a:xfrm>
            <a:prstGeom prst="foldedCorner">
              <a:avLst>
                <a:gd name="adj" fmla="val 12500"/>
              </a:avLst>
            </a:prstGeom>
            <a:solidFill>
              <a:srgbClr val="FFFF99"/>
            </a:solidFill>
            <a:ln w="9525">
              <a:solidFill>
                <a:srgbClr val="00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8" name="AutoShape 47"/>
            <p:cNvSpPr>
              <a:spLocks noChangeArrowheads="1"/>
            </p:cNvSpPr>
            <p:nvPr/>
          </p:nvSpPr>
          <p:spPr bwMode="auto">
            <a:xfrm>
              <a:off x="2562" y="2614"/>
              <a:ext cx="544" cy="725"/>
            </a:xfrm>
            <a:prstGeom prst="foldedCorner">
              <a:avLst>
                <a:gd name="adj" fmla="val 12500"/>
              </a:avLst>
            </a:prstGeom>
            <a:solidFill>
              <a:srgbClr val="FFFF99"/>
            </a:solidFill>
            <a:ln w="9525">
              <a:solidFill>
                <a:srgbClr val="00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a:solidFill>
                    <a:srgbClr val="000000"/>
                  </a:solidFill>
                </a:rPr>
                <a:t>文本</a:t>
              </a:r>
              <a:endParaRPr lang="zh-CN" altLang="en-US" kern="0">
                <a:solidFill>
                  <a:srgbClr val="000000"/>
                </a:solidFill>
              </a:endParaRPr>
            </a:p>
          </p:txBody>
        </p:sp>
      </p:grpSp>
      <p:sp>
        <p:nvSpPr>
          <p:cNvPr id="59" name="AutoShape 48"/>
          <p:cNvSpPr>
            <a:spLocks noChangeArrowheads="1"/>
          </p:cNvSpPr>
          <p:nvPr/>
        </p:nvSpPr>
        <p:spPr bwMode="auto">
          <a:xfrm>
            <a:off x="900113" y="3265488"/>
            <a:ext cx="1368425" cy="504825"/>
          </a:xfrm>
          <a:prstGeom prst="wedgeRoundRectCallout">
            <a:avLst>
              <a:gd name="adj1" fmla="val 53481"/>
              <a:gd name="adj2" fmla="val -225157"/>
              <a:gd name="adj3" fmla="val 16667"/>
            </a:avLst>
          </a:prstGeom>
          <a:solidFill>
            <a:srgbClr val="FFFFFF"/>
          </a:solidFill>
          <a:ln w="38100" cmpd="dbl">
            <a:solidFill>
              <a:srgbClr val="FF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dirty="0">
                <a:solidFill>
                  <a:srgbClr val="000000"/>
                </a:solidFill>
              </a:rPr>
              <a:t>声波</a:t>
            </a:r>
            <a:endParaRPr lang="zh-CN" altLang="en-US" kern="0" dirty="0">
              <a:solidFill>
                <a:srgbClr val="000000"/>
              </a:solidFill>
            </a:endParaRPr>
          </a:p>
        </p:txBody>
      </p:sp>
      <p:sp>
        <p:nvSpPr>
          <p:cNvPr id="60" name="AutoShape 49"/>
          <p:cNvSpPr>
            <a:spLocks noChangeArrowheads="1"/>
          </p:cNvSpPr>
          <p:nvPr/>
        </p:nvSpPr>
        <p:spPr bwMode="auto">
          <a:xfrm>
            <a:off x="7451725" y="2617788"/>
            <a:ext cx="1368425" cy="503237"/>
          </a:xfrm>
          <a:prstGeom prst="wedgeRoundRectCallout">
            <a:avLst>
              <a:gd name="adj1" fmla="val -79120"/>
              <a:gd name="adj2" fmla="val -107097"/>
              <a:gd name="adj3" fmla="val 16667"/>
            </a:avLst>
          </a:prstGeom>
          <a:solidFill>
            <a:srgbClr val="FFFFFF"/>
          </a:solidFill>
          <a:ln w="38100" cmpd="dbl">
            <a:solidFill>
              <a:srgbClr val="FF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a:solidFill>
                  <a:srgbClr val="000000"/>
                </a:solidFill>
              </a:rPr>
              <a:t>数字信号</a:t>
            </a:r>
            <a:endParaRPr lang="zh-CN" altLang="en-US" kern="0">
              <a:solidFill>
                <a:srgbClr val="000000"/>
              </a:solidFill>
            </a:endParaRPr>
          </a:p>
        </p:txBody>
      </p:sp>
      <p:sp>
        <p:nvSpPr>
          <p:cNvPr id="61" name="AutoShape 50"/>
          <p:cNvSpPr>
            <a:spLocks noChangeArrowheads="1"/>
          </p:cNvSpPr>
          <p:nvPr/>
        </p:nvSpPr>
        <p:spPr bwMode="auto">
          <a:xfrm>
            <a:off x="1400175" y="4905375"/>
            <a:ext cx="1368425" cy="503238"/>
          </a:xfrm>
          <a:prstGeom prst="wedgeRoundRectCallout">
            <a:avLst>
              <a:gd name="adj1" fmla="val 136287"/>
              <a:gd name="adj2" fmla="val -186398"/>
              <a:gd name="adj3" fmla="val 16667"/>
            </a:avLst>
          </a:prstGeom>
          <a:solidFill>
            <a:srgbClr val="FFFFFF"/>
          </a:solidFill>
          <a:ln w="38100" cmpd="dbl">
            <a:solidFill>
              <a:srgbClr val="FF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dirty="0">
                <a:solidFill>
                  <a:srgbClr val="000000"/>
                </a:solidFill>
              </a:rPr>
              <a:t>语言</a:t>
            </a:r>
            <a:endParaRPr lang="zh-CN" altLang="en-US" kern="0" dirty="0">
              <a:solidFill>
                <a:srgbClr val="000000"/>
              </a:solidFill>
            </a:endParaRPr>
          </a:p>
        </p:txBody>
      </p:sp>
      <p:grpSp>
        <p:nvGrpSpPr>
          <p:cNvPr id="62" name="Group 26"/>
          <p:cNvGrpSpPr/>
          <p:nvPr/>
        </p:nvGrpSpPr>
        <p:grpSpPr bwMode="auto">
          <a:xfrm>
            <a:off x="4572000" y="4619625"/>
            <a:ext cx="4248150" cy="1512888"/>
            <a:chOff x="2880" y="3158"/>
            <a:chExt cx="2676" cy="953"/>
          </a:xfrm>
        </p:grpSpPr>
        <p:sp>
          <p:nvSpPr>
            <p:cNvPr id="47122" name="Line 21"/>
            <p:cNvSpPr>
              <a:spLocks noChangeShapeType="1"/>
            </p:cNvSpPr>
            <p:nvPr/>
          </p:nvSpPr>
          <p:spPr bwMode="auto">
            <a:xfrm flipH="1">
              <a:off x="2880" y="3158"/>
              <a:ext cx="907" cy="454"/>
            </a:xfrm>
            <a:prstGeom prst="line">
              <a:avLst/>
            </a:prstGeom>
            <a:noFill/>
            <a:ln w="9525">
              <a:solidFill>
                <a:srgbClr val="3366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7123" name="Line 22"/>
            <p:cNvSpPr>
              <a:spLocks noChangeShapeType="1"/>
            </p:cNvSpPr>
            <p:nvPr/>
          </p:nvSpPr>
          <p:spPr bwMode="auto">
            <a:xfrm>
              <a:off x="4740" y="3158"/>
              <a:ext cx="816" cy="408"/>
            </a:xfrm>
            <a:prstGeom prst="line">
              <a:avLst/>
            </a:prstGeom>
            <a:noFill/>
            <a:ln w="9525">
              <a:solidFill>
                <a:srgbClr val="3366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7124" name="Text Box 23"/>
            <p:cNvSpPr txBox="1">
              <a:spLocks noChangeArrowheads="1"/>
            </p:cNvSpPr>
            <p:nvPr/>
          </p:nvSpPr>
          <p:spPr bwMode="auto">
            <a:xfrm>
              <a:off x="4604" y="3565"/>
              <a:ext cx="635" cy="545"/>
            </a:xfrm>
            <a:prstGeom prst="rect">
              <a:avLst/>
            </a:prstGeom>
            <a:noFill/>
            <a:ln w="28575">
              <a:solidFill>
                <a:srgbClr val="3366FF"/>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特征</a:t>
              </a:r>
              <a:endParaRPr lang="zh-CN" altLang="en-US" sz="2400"/>
            </a:p>
            <a:p>
              <a:pPr algn="ctr" eaLnBrk="1" hangingPunct="1">
                <a:spcBef>
                  <a:spcPct val="0"/>
                </a:spcBef>
                <a:buFontTx/>
                <a:buNone/>
              </a:pPr>
              <a:r>
                <a:rPr lang="zh-CN" altLang="en-US" sz="2400"/>
                <a:t>提取</a:t>
              </a:r>
              <a:endParaRPr lang="zh-CN" altLang="en-US" sz="2400"/>
            </a:p>
          </p:txBody>
        </p:sp>
        <p:sp>
          <p:nvSpPr>
            <p:cNvPr id="47125" name="AutoShape 24"/>
            <p:cNvSpPr>
              <a:spLocks noChangeArrowheads="1"/>
            </p:cNvSpPr>
            <p:nvPr/>
          </p:nvSpPr>
          <p:spPr bwMode="auto">
            <a:xfrm rot="10800000">
              <a:off x="4150" y="3748"/>
              <a:ext cx="363" cy="182"/>
            </a:xfrm>
            <a:prstGeom prst="rightArrow">
              <a:avLst>
                <a:gd name="adj1" fmla="val 50000"/>
                <a:gd name="adj2" fmla="val 49863"/>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26" name="Text Box 25"/>
            <p:cNvSpPr txBox="1">
              <a:spLocks noChangeArrowheads="1"/>
            </p:cNvSpPr>
            <p:nvPr/>
          </p:nvSpPr>
          <p:spPr bwMode="auto">
            <a:xfrm>
              <a:off x="3424" y="3566"/>
              <a:ext cx="635" cy="545"/>
            </a:xfrm>
            <a:prstGeom prst="rect">
              <a:avLst/>
            </a:prstGeom>
            <a:noFill/>
            <a:ln w="28575">
              <a:solidFill>
                <a:srgbClr val="3366FF"/>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模式识别</a:t>
              </a:r>
              <a:endParaRPr lang="en-US" altLang="zh-CN" sz="2400"/>
            </a:p>
          </p:txBody>
        </p:sp>
      </p:grpSp>
      <p:sp>
        <p:nvSpPr>
          <p:cNvPr id="68" name="AutoShape 50"/>
          <p:cNvSpPr>
            <a:spLocks noChangeArrowheads="1"/>
          </p:cNvSpPr>
          <p:nvPr/>
        </p:nvSpPr>
        <p:spPr bwMode="auto">
          <a:xfrm>
            <a:off x="1381125" y="5951538"/>
            <a:ext cx="2236788" cy="503237"/>
          </a:xfrm>
          <a:prstGeom prst="wedgeRoundRectCallout">
            <a:avLst>
              <a:gd name="adj1" fmla="val 153185"/>
              <a:gd name="adj2" fmla="val -267466"/>
              <a:gd name="adj3" fmla="val 16667"/>
            </a:avLst>
          </a:prstGeom>
          <a:solidFill>
            <a:srgbClr val="FFFFFF"/>
          </a:solidFill>
          <a:ln w="38100" cmpd="dbl">
            <a:solidFill>
              <a:srgbClr val="FF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dirty="0">
                <a:solidFill>
                  <a:srgbClr val="000000"/>
                </a:solidFill>
              </a:rPr>
              <a:t>仿真人的处理过程</a:t>
            </a:r>
            <a:endParaRPr lang="zh-CN" altLang="en-US" kern="0" dirty="0">
              <a:solidFill>
                <a:srgbClr val="000000"/>
              </a:solidFill>
            </a:endParaRPr>
          </a:p>
        </p:txBody>
      </p:sp>
    </p:spTree>
    <p:custDataLst>
      <p:tags r:id="rId3"/>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up)">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title"/>
          </p:nvPr>
        </p:nvSpPr>
        <p:spPr/>
        <p:txBody>
          <a:bodyPr/>
          <a:lstStyle/>
          <a:p>
            <a:r>
              <a:rPr lang="zh-CN" altLang="en-US"/>
              <a:t>特征提取环节的仿真</a:t>
            </a:r>
            <a:r>
              <a:rPr lang="en-US" altLang="zh-CN"/>
              <a:t>-</a:t>
            </a:r>
            <a:r>
              <a:rPr lang="zh-CN" altLang="en-US"/>
              <a:t>发生机理</a:t>
            </a:r>
            <a:endParaRPr lang="zh-CN" altLang="en-US"/>
          </a:p>
        </p:txBody>
      </p:sp>
      <p:graphicFrame>
        <p:nvGraphicFramePr>
          <p:cNvPr id="49155" name="Object 5"/>
          <p:cNvGraphicFramePr>
            <a:graphicFrameLocks noChangeAspect="1"/>
          </p:cNvGraphicFramePr>
          <p:nvPr/>
        </p:nvGraphicFramePr>
        <p:xfrm>
          <a:off x="936625" y="1789113"/>
          <a:ext cx="2759075" cy="2614612"/>
        </p:xfrm>
        <a:graphic>
          <a:graphicData uri="http://schemas.openxmlformats.org/presentationml/2006/ole">
            <mc:AlternateContent xmlns:mc="http://schemas.openxmlformats.org/markup-compatibility/2006">
              <mc:Choice xmlns:v="urn:schemas-microsoft-com:vml" Requires="v">
                <p:oleObj spid="_x0000_s49195" name="" r:id="rId1" imgW="4000500" imgH="3787140" progId="Word.Picture.8">
                  <p:embed/>
                </p:oleObj>
              </mc:Choice>
              <mc:Fallback>
                <p:oleObj name="" r:id="rId1" imgW="4000500" imgH="378714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5" y="1789113"/>
                        <a:ext cx="275907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4"/>
          <p:cNvGraphicFramePr>
            <a:graphicFrameLocks noChangeAspect="1"/>
          </p:cNvGraphicFramePr>
          <p:nvPr/>
        </p:nvGraphicFramePr>
        <p:xfrm>
          <a:off x="4270375" y="1789113"/>
          <a:ext cx="3940175" cy="2782887"/>
        </p:xfrm>
        <a:graphic>
          <a:graphicData uri="http://schemas.openxmlformats.org/presentationml/2006/ole">
            <mc:AlternateContent xmlns:mc="http://schemas.openxmlformats.org/markup-compatibility/2006">
              <mc:Choice xmlns:v="urn:schemas-microsoft-com:vml" Requires="v">
                <p:oleObj spid="_x0000_s49196" name="" r:id="rId3" imgW="4800600" imgH="3390900" progId="Word.Picture.8">
                  <p:embed/>
                </p:oleObj>
              </mc:Choice>
              <mc:Fallback>
                <p:oleObj name="" r:id="rId3" imgW="4800600" imgH="33909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375" y="1789113"/>
                        <a:ext cx="39401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AutoShape 38"/>
          <p:cNvSpPr>
            <a:spLocks noChangeArrowheads="1"/>
          </p:cNvSpPr>
          <p:nvPr/>
        </p:nvSpPr>
        <p:spPr bwMode="auto">
          <a:xfrm>
            <a:off x="3627438" y="2806700"/>
            <a:ext cx="574675" cy="288925"/>
          </a:xfrm>
          <a:prstGeom prst="rightArrow">
            <a:avLst>
              <a:gd name="adj1" fmla="val 50000"/>
              <a:gd name="adj2" fmla="val 49863"/>
            </a:avLst>
          </a:prstGeom>
          <a:solidFill>
            <a:srgbClr val="C00000"/>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34" name="AutoShape 42"/>
          <p:cNvSpPr>
            <a:spLocks noChangeArrowheads="1"/>
          </p:cNvSpPr>
          <p:nvPr/>
        </p:nvSpPr>
        <p:spPr bwMode="auto">
          <a:xfrm>
            <a:off x="6246813" y="3967163"/>
            <a:ext cx="252412" cy="703262"/>
          </a:xfrm>
          <a:prstGeom prst="downArrow">
            <a:avLst>
              <a:gd name="adj1" fmla="val 50000"/>
              <a:gd name="adj2" fmla="val 99270"/>
            </a:avLst>
          </a:prstGeom>
          <a:solidFill>
            <a:srgbClr val="C00000"/>
          </a:solidFill>
          <a:ln w="9525">
            <a:solidFill>
              <a:srgbClr val="000000"/>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pSp>
        <p:nvGrpSpPr>
          <p:cNvPr id="79" name="Group 4"/>
          <p:cNvGrpSpPr/>
          <p:nvPr/>
        </p:nvGrpSpPr>
        <p:grpSpPr bwMode="auto">
          <a:xfrm>
            <a:off x="4525963" y="4879975"/>
            <a:ext cx="4041775" cy="1127125"/>
            <a:chOff x="1440" y="3072"/>
            <a:chExt cx="3216" cy="960"/>
          </a:xfrm>
        </p:grpSpPr>
        <p:sp>
          <p:nvSpPr>
            <p:cNvPr id="80" name="Rectangle 5"/>
            <p:cNvSpPr>
              <a:spLocks noChangeArrowheads="1"/>
            </p:cNvSpPr>
            <p:nvPr/>
          </p:nvSpPr>
          <p:spPr bwMode="auto">
            <a:xfrm>
              <a:off x="1776" y="3384"/>
              <a:ext cx="240" cy="335"/>
            </a:xfrm>
            <a:prstGeom prst="rect">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1" name="Rectangle 6"/>
            <p:cNvSpPr>
              <a:spLocks noChangeArrowheads="1"/>
            </p:cNvSpPr>
            <p:nvPr/>
          </p:nvSpPr>
          <p:spPr bwMode="auto">
            <a:xfrm>
              <a:off x="2016" y="3264"/>
              <a:ext cx="240" cy="576"/>
            </a:xfrm>
            <a:prstGeom prst="rect">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2" name="Rectangle 7"/>
            <p:cNvSpPr>
              <a:spLocks noChangeArrowheads="1"/>
            </p:cNvSpPr>
            <p:nvPr/>
          </p:nvSpPr>
          <p:spPr bwMode="auto">
            <a:xfrm>
              <a:off x="2256" y="3168"/>
              <a:ext cx="240" cy="768"/>
            </a:xfrm>
            <a:prstGeom prst="rect">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3" name="Rectangle 8"/>
            <p:cNvSpPr>
              <a:spLocks noChangeArrowheads="1"/>
            </p:cNvSpPr>
            <p:nvPr/>
          </p:nvSpPr>
          <p:spPr bwMode="auto">
            <a:xfrm>
              <a:off x="2736" y="3168"/>
              <a:ext cx="240" cy="768"/>
            </a:xfrm>
            <a:prstGeom prst="rect">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4" name="Rectangle 9"/>
            <p:cNvSpPr>
              <a:spLocks noChangeArrowheads="1"/>
            </p:cNvSpPr>
            <p:nvPr/>
          </p:nvSpPr>
          <p:spPr bwMode="auto">
            <a:xfrm>
              <a:off x="2976" y="3313"/>
              <a:ext cx="240" cy="480"/>
            </a:xfrm>
            <a:prstGeom prst="rect">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5" name="Rectangle 10"/>
            <p:cNvSpPr>
              <a:spLocks noChangeArrowheads="1"/>
            </p:cNvSpPr>
            <p:nvPr/>
          </p:nvSpPr>
          <p:spPr bwMode="auto">
            <a:xfrm>
              <a:off x="3216" y="3240"/>
              <a:ext cx="240" cy="625"/>
            </a:xfrm>
            <a:prstGeom prst="rect">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6" name="Rectangle 11"/>
            <p:cNvSpPr>
              <a:spLocks noChangeArrowheads="1"/>
            </p:cNvSpPr>
            <p:nvPr/>
          </p:nvSpPr>
          <p:spPr bwMode="auto">
            <a:xfrm>
              <a:off x="3456" y="3313"/>
              <a:ext cx="240" cy="480"/>
            </a:xfrm>
            <a:prstGeom prst="rect">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7" name="Rectangle 12"/>
            <p:cNvSpPr>
              <a:spLocks noChangeArrowheads="1"/>
            </p:cNvSpPr>
            <p:nvPr/>
          </p:nvSpPr>
          <p:spPr bwMode="auto">
            <a:xfrm>
              <a:off x="3696" y="3384"/>
              <a:ext cx="240" cy="335"/>
            </a:xfrm>
            <a:prstGeom prst="rect">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8" name="Rectangle 13"/>
            <p:cNvSpPr>
              <a:spLocks noChangeArrowheads="1"/>
            </p:cNvSpPr>
            <p:nvPr/>
          </p:nvSpPr>
          <p:spPr bwMode="auto">
            <a:xfrm>
              <a:off x="2496" y="3072"/>
              <a:ext cx="240" cy="960"/>
            </a:xfrm>
            <a:prstGeom prst="rect">
              <a:avLst/>
            </a:prstGeom>
            <a:solidFill>
              <a:srgbClr val="BBE0E3"/>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9" name="Line 14"/>
            <p:cNvSpPr>
              <a:spLocks noChangeShapeType="1"/>
            </p:cNvSpPr>
            <p:nvPr/>
          </p:nvSpPr>
          <p:spPr bwMode="auto">
            <a:xfrm>
              <a:off x="1440" y="3552"/>
              <a:ext cx="3216"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lstStyle/>
            <a:p>
              <a:pPr eaLnBrk="1" fontAlgn="auto" hangingPunct="1">
                <a:spcAft>
                  <a:spcPts val="0"/>
                </a:spcAft>
                <a:defRPr/>
              </a:pPr>
              <a:endParaRPr lang="zh-CN" altLang="en-US" kern="0">
                <a:solidFill>
                  <a:srgbClr val="000000"/>
                </a:solidFill>
              </a:endParaRPr>
            </a:p>
          </p:txBody>
        </p:sp>
      </p:grpSp>
      <p:sp>
        <p:nvSpPr>
          <p:cNvPr id="90" name="AutoShape 38"/>
          <p:cNvSpPr>
            <a:spLocks noChangeArrowheads="1"/>
          </p:cNvSpPr>
          <p:nvPr/>
        </p:nvSpPr>
        <p:spPr bwMode="auto">
          <a:xfrm rot="10800000">
            <a:off x="3700463" y="5299075"/>
            <a:ext cx="576262" cy="288925"/>
          </a:xfrm>
          <a:prstGeom prst="rightArrow">
            <a:avLst>
              <a:gd name="adj1" fmla="val 50000"/>
              <a:gd name="adj2" fmla="val 49863"/>
            </a:avLst>
          </a:prstGeom>
          <a:solidFill>
            <a:srgbClr val="C00000"/>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aphicFrame>
        <p:nvGraphicFramePr>
          <p:cNvPr id="91" name="Object 5"/>
          <p:cNvGraphicFramePr>
            <a:graphicFrameLocks noChangeAspect="1"/>
          </p:cNvGraphicFramePr>
          <p:nvPr/>
        </p:nvGraphicFramePr>
        <p:xfrm>
          <a:off x="1046163" y="4860925"/>
          <a:ext cx="2227262" cy="1103313"/>
        </p:xfrm>
        <a:graphic>
          <a:graphicData uri="http://schemas.openxmlformats.org/presentationml/2006/ole">
            <mc:AlternateContent xmlns:mc="http://schemas.openxmlformats.org/markup-compatibility/2006">
              <mc:Choice xmlns:v="urn:schemas-microsoft-com:vml" Requires="v">
                <p:oleObj spid="_x0000_s49197" name="Equation" r:id="rId5" imgW="1257300" imgH="622300" progId="Equation.3">
                  <p:embed/>
                </p:oleObj>
              </mc:Choice>
              <mc:Fallback>
                <p:oleObj name="Equation" r:id="rId5" imgW="1257300" imgH="622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6163" y="4860925"/>
                        <a:ext cx="2227262"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7"/>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wipe(up)">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right)">
                                      <p:cBhvr>
                                        <p:cTn id="27" dur="500"/>
                                        <p:tgtEl>
                                          <p:spTgt spid="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wipe(right)">
                                      <p:cBhvr>
                                        <p:cTn id="3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9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title"/>
          </p:nvPr>
        </p:nvSpPr>
        <p:spPr/>
        <p:txBody>
          <a:bodyPr/>
          <a:lstStyle/>
          <a:p>
            <a:r>
              <a:rPr lang="zh-CN" altLang="en-US"/>
              <a:t>特征提取环节的仿真</a:t>
            </a:r>
            <a:r>
              <a:rPr lang="en-US" altLang="zh-CN"/>
              <a:t>-</a:t>
            </a:r>
            <a:r>
              <a:rPr lang="zh-CN" altLang="en-US"/>
              <a:t>发生机理</a:t>
            </a:r>
            <a:endParaRPr lang="zh-CN" altLang="en-US"/>
          </a:p>
        </p:txBody>
      </p:sp>
      <p:grpSp>
        <p:nvGrpSpPr>
          <p:cNvPr id="51203" name="Group 3"/>
          <p:cNvGrpSpPr/>
          <p:nvPr/>
        </p:nvGrpSpPr>
        <p:grpSpPr bwMode="auto">
          <a:xfrm>
            <a:off x="887413" y="1703388"/>
            <a:ext cx="6629400" cy="3155950"/>
            <a:chOff x="1056" y="960"/>
            <a:chExt cx="4032" cy="2422"/>
          </a:xfrm>
        </p:grpSpPr>
        <p:pic>
          <p:nvPicPr>
            <p:cNvPr id="51205" name="Picture 4" descr="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 Box 5"/>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333399"/>
                  </a:solidFill>
                  <a:latin typeface="Times New Roman" panose="02020603050405020304" pitchFamily="18" charset="0"/>
                  <a:ea typeface="黑体" panose="02010609060101010101" pitchFamily="49" charset="-122"/>
                </a:rPr>
                <a:t>          声门脉冲                         声道                 语音信号</a:t>
              </a:r>
              <a:endParaRPr kumimoji="1" lang="zh-CN" altLang="en-US" sz="1800" b="1">
                <a:solidFill>
                  <a:srgbClr val="333399"/>
                </a:solidFill>
                <a:latin typeface="Times New Roman" panose="02020603050405020304" pitchFamily="18" charset="0"/>
                <a:ea typeface="黑体" panose="02010609060101010101" pitchFamily="49" charset="-122"/>
              </a:endParaRPr>
            </a:p>
          </p:txBody>
        </p:sp>
        <p:sp>
          <p:nvSpPr>
            <p:cNvPr id="51207" name="Text Box 6"/>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000000"/>
                  </a:solidFill>
                  <a:latin typeface="Times New Roman" panose="02020603050405020304" pitchFamily="18" charset="0"/>
                  <a:ea typeface="黑体" panose="02010609060101010101" pitchFamily="49" charset="-122"/>
                </a:rPr>
                <a:t>           </a:t>
              </a:r>
              <a:r>
                <a:rPr kumimoji="1" lang="zh-CN" altLang="en-US" sz="1800" b="1">
                  <a:solidFill>
                    <a:srgbClr val="333399"/>
                  </a:solidFill>
                  <a:latin typeface="Times New Roman" panose="02020603050405020304" pitchFamily="18" charset="0"/>
                  <a:ea typeface="黑体" panose="02010609060101010101" pitchFamily="49" charset="-122"/>
                </a:rPr>
                <a:t>激励信号                   声道滤波器                 语音信号 </a:t>
              </a:r>
              <a:endParaRPr kumimoji="1" lang="zh-CN" altLang="en-US" sz="1800" b="1">
                <a:solidFill>
                  <a:srgbClr val="333399"/>
                </a:solidFill>
                <a:latin typeface="Times New Roman" panose="02020603050405020304" pitchFamily="18" charset="0"/>
                <a:ea typeface="黑体" panose="02010609060101010101" pitchFamily="49" charset="-122"/>
              </a:endParaRPr>
            </a:p>
            <a:p>
              <a:pPr eaLnBrk="1" hangingPunct="1">
                <a:spcBef>
                  <a:spcPct val="0"/>
                </a:spcBef>
                <a:buFontTx/>
                <a:buNone/>
              </a:pPr>
              <a:r>
                <a:rPr kumimoji="1" lang="zh-CN" altLang="en-US" sz="1800" b="1">
                  <a:solidFill>
                    <a:srgbClr val="333399"/>
                  </a:solidFill>
                  <a:latin typeface="Times New Roman" panose="02020603050405020304" pitchFamily="18" charset="0"/>
                  <a:ea typeface="黑体" panose="02010609060101010101" pitchFamily="49" charset="-122"/>
                </a:rPr>
                <a:t>               频谱                         传递函数                       频谱</a:t>
              </a:r>
              <a:r>
                <a:rPr kumimoji="1" lang="zh-CN" altLang="en-US" sz="1800" b="1">
                  <a:solidFill>
                    <a:srgbClr val="000000"/>
                  </a:solidFill>
                  <a:latin typeface="Times New Roman" panose="02020603050405020304" pitchFamily="18" charset="0"/>
                  <a:ea typeface="黑体" panose="02010609060101010101" pitchFamily="49" charset="-122"/>
                </a:rPr>
                <a:t>                                                         </a:t>
              </a:r>
              <a:endParaRPr kumimoji="1" lang="zh-CN" altLang="en-US" sz="1800" b="1">
                <a:solidFill>
                  <a:srgbClr val="000000"/>
                </a:solidFill>
                <a:latin typeface="Times New Roman" panose="02020603050405020304" pitchFamily="18" charset="0"/>
                <a:ea typeface="黑体" panose="02010609060101010101" pitchFamily="49" charset="-122"/>
              </a:endParaRPr>
            </a:p>
          </p:txBody>
        </p:sp>
      </p:grpSp>
      <p:sp>
        <p:nvSpPr>
          <p:cNvPr id="29" name="직사각형 64"/>
          <p:cNvSpPr>
            <a:spLocks noChangeArrowheads="1"/>
          </p:cNvSpPr>
          <p:nvPr/>
        </p:nvSpPr>
        <p:spPr bwMode="auto">
          <a:xfrm>
            <a:off x="1041400" y="5376863"/>
            <a:ext cx="6948488" cy="646112"/>
          </a:xfrm>
          <a:prstGeom prst="rect">
            <a:avLst/>
          </a:prstGeom>
          <a:noFill/>
          <a:ln w="9525">
            <a:noFill/>
            <a:miter lim="800000"/>
          </a:ln>
        </p:spPr>
        <p:txBody>
          <a:bodyPr>
            <a:spAutoFit/>
          </a:bodyPr>
          <a:lstStyle/>
          <a:p>
            <a:pPr marL="285750" indent="-285750" eaLnBrk="1" hangingPunct="1">
              <a:lnSpc>
                <a:spcPct val="150000"/>
              </a:lnSpc>
              <a:spcAft>
                <a:spcPts val="600"/>
              </a:spcAft>
              <a:buFont typeface="Wingdings" panose="05000000000000000000" pitchFamily="2" charset="2"/>
              <a:buChar char="p"/>
              <a:defRPr/>
            </a:pPr>
            <a:r>
              <a:rPr lang="zh-CN" altLang="en-US" sz="2400" dirty="0">
                <a:latin typeface="黑体" panose="02010609060101010101" pitchFamily="49" charset="-122"/>
              </a:rPr>
              <a:t>据此，提出了</a:t>
            </a:r>
            <a:r>
              <a:rPr lang="zh-CN" altLang="en-US" sz="2400" dirty="0">
                <a:solidFill>
                  <a:srgbClr val="FF0000"/>
                </a:solidFill>
                <a:latin typeface="黑体" panose="02010609060101010101" pitchFamily="49" charset="-122"/>
              </a:rPr>
              <a:t>线性预测倒谱系数（</a:t>
            </a:r>
            <a:r>
              <a:rPr lang="en-US" altLang="zh-CN" sz="2400" dirty="0">
                <a:solidFill>
                  <a:srgbClr val="FF0000"/>
                </a:solidFill>
                <a:latin typeface="+mj-lt"/>
              </a:rPr>
              <a:t>LPCC</a:t>
            </a:r>
            <a:r>
              <a:rPr lang="zh-CN" altLang="en-US" sz="2400" dirty="0">
                <a:solidFill>
                  <a:srgbClr val="FF0000"/>
                </a:solidFill>
                <a:latin typeface="+mj-lt"/>
              </a:rPr>
              <a:t>）</a:t>
            </a:r>
            <a:r>
              <a:rPr lang="zh-CN" altLang="en-US" sz="2400" dirty="0">
                <a:latin typeface="+mj-lt"/>
              </a:rPr>
              <a:t>特征</a:t>
            </a:r>
            <a:endParaRPr lang="en-US" altLang="ko-KR" sz="2400" dirty="0">
              <a:latin typeface="+mj-lt"/>
            </a:endParaRPr>
          </a:p>
        </p:txBody>
      </p:sp>
    </p:spTree>
    <p:custDataLst>
      <p:tags r:id="rId2"/>
    </p:custDataLst>
  </p:cSld>
  <p:clrMapOvr>
    <a:masterClrMapping/>
  </p:clrMapOvr>
  <p:transition spd="slow"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title"/>
          </p:nvPr>
        </p:nvSpPr>
        <p:spPr/>
        <p:txBody>
          <a:bodyPr/>
          <a:lstStyle/>
          <a:p>
            <a:r>
              <a:rPr lang="zh-CN" altLang="en-US"/>
              <a:t>特征提取环节的仿真</a:t>
            </a:r>
            <a:r>
              <a:rPr lang="en-US" altLang="zh-CN"/>
              <a:t>-</a:t>
            </a:r>
            <a:r>
              <a:rPr lang="zh-CN" altLang="en-US"/>
              <a:t>感知机理</a:t>
            </a:r>
            <a:endParaRPr lang="zh-CN" altLang="en-US"/>
          </a:p>
        </p:txBody>
      </p:sp>
      <p:sp>
        <p:nvSpPr>
          <p:cNvPr id="33" name="AutoShape 38"/>
          <p:cNvSpPr>
            <a:spLocks noChangeArrowheads="1"/>
          </p:cNvSpPr>
          <p:nvPr/>
        </p:nvSpPr>
        <p:spPr bwMode="auto">
          <a:xfrm>
            <a:off x="3416300" y="2806700"/>
            <a:ext cx="576263" cy="288925"/>
          </a:xfrm>
          <a:prstGeom prst="rightArrow">
            <a:avLst>
              <a:gd name="adj1" fmla="val 50000"/>
              <a:gd name="adj2" fmla="val 49863"/>
            </a:avLst>
          </a:prstGeom>
          <a:solidFill>
            <a:srgbClr val="C00000"/>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aphicFrame>
        <p:nvGraphicFramePr>
          <p:cNvPr id="53252" name="Object 4"/>
          <p:cNvGraphicFramePr>
            <a:graphicFrameLocks noChangeAspect="1"/>
          </p:cNvGraphicFramePr>
          <p:nvPr/>
        </p:nvGraphicFramePr>
        <p:xfrm>
          <a:off x="501650" y="1792288"/>
          <a:ext cx="2914650" cy="1981200"/>
        </p:xfrm>
        <a:graphic>
          <a:graphicData uri="http://schemas.openxmlformats.org/presentationml/2006/ole">
            <mc:AlternateContent xmlns:mc="http://schemas.openxmlformats.org/markup-compatibility/2006">
              <mc:Choice xmlns:v="urn:schemas-microsoft-com:vml" Requires="v">
                <p:oleObj spid="_x0000_s53353" name="" r:id="rId1" imgW="5372100" imgH="3649980" progId="Word.Picture.8">
                  <p:embed/>
                </p:oleObj>
              </mc:Choice>
              <mc:Fallback>
                <p:oleObj name="" r:id="rId1" imgW="5372100" imgH="364998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 y="1792288"/>
                        <a:ext cx="29146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p:nvPr/>
        </p:nvGrpSpPr>
        <p:grpSpPr bwMode="auto">
          <a:xfrm>
            <a:off x="4064000" y="1647825"/>
            <a:ext cx="4264025" cy="2181225"/>
            <a:chOff x="4063249" y="1648324"/>
            <a:chExt cx="4264825" cy="2180722"/>
          </a:xfrm>
        </p:grpSpPr>
        <p:grpSp>
          <p:nvGrpSpPr>
            <p:cNvPr id="53255" name="Group 4"/>
            <p:cNvGrpSpPr/>
            <p:nvPr/>
          </p:nvGrpSpPr>
          <p:grpSpPr bwMode="auto">
            <a:xfrm>
              <a:off x="4063249" y="1648324"/>
              <a:ext cx="4264825" cy="1832006"/>
              <a:chOff x="960" y="2009"/>
              <a:chExt cx="3977" cy="1326"/>
            </a:xfrm>
          </p:grpSpPr>
          <p:sp>
            <p:nvSpPr>
              <p:cNvPr id="53257" name="Line 5"/>
              <p:cNvSpPr>
                <a:spLocks noChangeShapeType="1"/>
              </p:cNvSpPr>
              <p:nvPr/>
            </p:nvSpPr>
            <p:spPr bwMode="auto">
              <a:xfrm flipV="1">
                <a:off x="1179" y="2065"/>
                <a:ext cx="0" cy="1063"/>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6"/>
              <p:cNvSpPr>
                <a:spLocks noChangeShapeType="1"/>
              </p:cNvSpPr>
              <p:nvPr/>
            </p:nvSpPr>
            <p:spPr bwMode="auto">
              <a:xfrm>
                <a:off x="1179" y="3128"/>
                <a:ext cx="3695"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7"/>
              <p:cNvSpPr>
                <a:spLocks noChangeShapeType="1"/>
              </p:cNvSpPr>
              <p:nvPr/>
            </p:nvSpPr>
            <p:spPr bwMode="auto">
              <a:xfrm>
                <a:off x="1462" y="2490"/>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8"/>
              <p:cNvSpPr>
                <a:spLocks noChangeShapeType="1"/>
              </p:cNvSpPr>
              <p:nvPr/>
            </p:nvSpPr>
            <p:spPr bwMode="auto">
              <a:xfrm>
                <a:off x="1728" y="2490"/>
                <a:ext cx="0" cy="6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9"/>
              <p:cNvSpPr>
                <a:spLocks noChangeShapeType="1"/>
              </p:cNvSpPr>
              <p:nvPr/>
            </p:nvSpPr>
            <p:spPr bwMode="auto">
              <a:xfrm>
                <a:off x="1958" y="2499"/>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3262" name="Oval 10"/>
              <p:cNvSpPr>
                <a:spLocks noChangeAspect="1" noChangeArrowheads="1"/>
              </p:cNvSpPr>
              <p:nvPr/>
            </p:nvSpPr>
            <p:spPr bwMode="auto">
              <a:xfrm>
                <a:off x="2233" y="2791"/>
                <a:ext cx="23" cy="23"/>
              </a:xfrm>
              <a:prstGeom prst="ellipse">
                <a:avLst/>
              </a:prstGeom>
              <a:solidFill>
                <a:schemeClr val="accent1"/>
              </a:solidFill>
              <a:ln w="1905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263" name="Oval 11"/>
              <p:cNvSpPr>
                <a:spLocks noChangeAspect="1" noChangeArrowheads="1"/>
              </p:cNvSpPr>
              <p:nvPr/>
            </p:nvSpPr>
            <p:spPr bwMode="auto">
              <a:xfrm>
                <a:off x="2391" y="2789"/>
                <a:ext cx="23" cy="23"/>
              </a:xfrm>
              <a:prstGeom prst="ellipse">
                <a:avLst/>
              </a:prstGeom>
              <a:solidFill>
                <a:schemeClr val="accent1"/>
              </a:solidFill>
              <a:ln w="1905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264" name="Oval 12"/>
              <p:cNvSpPr>
                <a:spLocks noChangeAspect="1" noChangeArrowheads="1"/>
              </p:cNvSpPr>
              <p:nvPr/>
            </p:nvSpPr>
            <p:spPr bwMode="auto">
              <a:xfrm>
                <a:off x="2558" y="2788"/>
                <a:ext cx="23" cy="23"/>
              </a:xfrm>
              <a:prstGeom prst="ellipse">
                <a:avLst/>
              </a:prstGeom>
              <a:solidFill>
                <a:schemeClr val="accent1"/>
              </a:solidFill>
              <a:ln w="1905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265" name="Line 13"/>
              <p:cNvSpPr>
                <a:spLocks noChangeShapeType="1"/>
              </p:cNvSpPr>
              <p:nvPr/>
            </p:nvSpPr>
            <p:spPr bwMode="auto">
              <a:xfrm>
                <a:off x="2701" y="2497"/>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3266" name="Line 14"/>
              <p:cNvSpPr>
                <a:spLocks noChangeShapeType="1"/>
              </p:cNvSpPr>
              <p:nvPr/>
            </p:nvSpPr>
            <p:spPr bwMode="auto">
              <a:xfrm>
                <a:off x="3021" y="2479"/>
                <a:ext cx="0" cy="6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3267" name="Line 15"/>
              <p:cNvSpPr>
                <a:spLocks noChangeShapeType="1"/>
              </p:cNvSpPr>
              <p:nvPr/>
            </p:nvSpPr>
            <p:spPr bwMode="auto">
              <a:xfrm>
                <a:off x="3404" y="2497"/>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16"/>
              <p:cNvSpPr>
                <a:spLocks noChangeShapeType="1"/>
              </p:cNvSpPr>
              <p:nvPr/>
            </p:nvSpPr>
            <p:spPr bwMode="auto">
              <a:xfrm flipH="1">
                <a:off x="1187" y="2508"/>
                <a:ext cx="275" cy="63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17"/>
              <p:cNvSpPr>
                <a:spLocks noChangeShapeType="1"/>
              </p:cNvSpPr>
              <p:nvPr/>
            </p:nvSpPr>
            <p:spPr bwMode="auto">
              <a:xfrm>
                <a:off x="1462" y="2508"/>
                <a:ext cx="257" cy="629"/>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18"/>
              <p:cNvSpPr>
                <a:spLocks noChangeShapeType="1"/>
              </p:cNvSpPr>
              <p:nvPr/>
            </p:nvSpPr>
            <p:spPr bwMode="auto">
              <a:xfrm flipH="1">
                <a:off x="1453" y="2517"/>
                <a:ext cx="275" cy="602"/>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19"/>
              <p:cNvSpPr>
                <a:spLocks noChangeShapeType="1"/>
              </p:cNvSpPr>
              <p:nvPr/>
            </p:nvSpPr>
            <p:spPr bwMode="auto">
              <a:xfrm>
                <a:off x="1728" y="2508"/>
                <a:ext cx="222" cy="629"/>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72" name="Line 20"/>
              <p:cNvSpPr>
                <a:spLocks noChangeShapeType="1"/>
              </p:cNvSpPr>
              <p:nvPr/>
            </p:nvSpPr>
            <p:spPr bwMode="auto">
              <a:xfrm flipH="1">
                <a:off x="1737" y="2508"/>
                <a:ext cx="221" cy="611"/>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73" name="Line 21"/>
              <p:cNvSpPr>
                <a:spLocks noChangeShapeType="1"/>
              </p:cNvSpPr>
              <p:nvPr/>
            </p:nvSpPr>
            <p:spPr bwMode="auto">
              <a:xfrm>
                <a:off x="1959" y="2496"/>
                <a:ext cx="222" cy="629"/>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74" name="Line 22"/>
              <p:cNvSpPr>
                <a:spLocks noChangeShapeType="1"/>
              </p:cNvSpPr>
              <p:nvPr/>
            </p:nvSpPr>
            <p:spPr bwMode="auto">
              <a:xfrm>
                <a:off x="2711" y="2526"/>
                <a:ext cx="222" cy="611"/>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3"/>
              <p:cNvSpPr>
                <a:spLocks noChangeShapeType="1"/>
              </p:cNvSpPr>
              <p:nvPr/>
            </p:nvSpPr>
            <p:spPr bwMode="auto">
              <a:xfrm flipH="1">
                <a:off x="2471" y="2507"/>
                <a:ext cx="222" cy="611"/>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76" name="Line 24"/>
              <p:cNvSpPr>
                <a:spLocks noChangeShapeType="1"/>
              </p:cNvSpPr>
              <p:nvPr/>
            </p:nvSpPr>
            <p:spPr bwMode="auto">
              <a:xfrm flipH="1">
                <a:off x="2703" y="2490"/>
                <a:ext cx="319" cy="63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77" name="Line 25"/>
              <p:cNvSpPr>
                <a:spLocks noChangeShapeType="1"/>
              </p:cNvSpPr>
              <p:nvPr/>
            </p:nvSpPr>
            <p:spPr bwMode="auto">
              <a:xfrm>
                <a:off x="3020" y="2489"/>
                <a:ext cx="319" cy="63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78" name="Line 26"/>
              <p:cNvSpPr>
                <a:spLocks noChangeShapeType="1"/>
              </p:cNvSpPr>
              <p:nvPr/>
            </p:nvSpPr>
            <p:spPr bwMode="auto">
              <a:xfrm flipH="1">
                <a:off x="3022" y="2508"/>
                <a:ext cx="381" cy="62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53279" name="Line 27"/>
              <p:cNvSpPr>
                <a:spLocks noChangeShapeType="1"/>
              </p:cNvSpPr>
              <p:nvPr/>
            </p:nvSpPr>
            <p:spPr bwMode="auto">
              <a:xfrm>
                <a:off x="3401" y="2515"/>
                <a:ext cx="381" cy="62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3280" name="Object 28"/>
              <p:cNvGraphicFramePr>
                <a:graphicFrameLocks noChangeAspect="1"/>
              </p:cNvGraphicFramePr>
              <p:nvPr/>
            </p:nvGraphicFramePr>
            <p:xfrm>
              <a:off x="1313" y="3159"/>
              <a:ext cx="231" cy="154"/>
            </p:xfrm>
            <a:graphic>
              <a:graphicData uri="http://schemas.openxmlformats.org/presentationml/2006/ole">
                <mc:AlternateContent xmlns:mc="http://schemas.openxmlformats.org/markup-compatibility/2006">
                  <mc:Choice xmlns:v="urn:schemas-microsoft-com:vml" Requires="v">
                    <p:oleObj spid="_x0000_s53354" name="Equation" r:id="rId3" imgW="304800" imgH="203200" progId="Equation.3">
                      <p:embed/>
                    </p:oleObj>
                  </mc:Choice>
                  <mc:Fallback>
                    <p:oleObj name="Equation" r:id="rId3" imgW="304800" imgH="2032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3" y="3159"/>
                            <a:ext cx="231"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1" name="Object 29"/>
              <p:cNvGraphicFramePr>
                <a:graphicFrameLocks noChangeAspect="1"/>
              </p:cNvGraphicFramePr>
              <p:nvPr/>
            </p:nvGraphicFramePr>
            <p:xfrm>
              <a:off x="1572" y="3157"/>
              <a:ext cx="260" cy="154"/>
            </p:xfrm>
            <a:graphic>
              <a:graphicData uri="http://schemas.openxmlformats.org/presentationml/2006/ole">
                <mc:AlternateContent xmlns:mc="http://schemas.openxmlformats.org/markup-compatibility/2006">
                  <mc:Choice xmlns:v="urn:schemas-microsoft-com:vml" Requires="v">
                    <p:oleObj spid="_x0000_s53355" name="Equation" r:id="rId5" imgW="342900" imgH="203200" progId="Equation.3">
                      <p:embed/>
                    </p:oleObj>
                  </mc:Choice>
                  <mc:Fallback>
                    <p:oleObj name="Equation" r:id="rId5" imgW="342900" imgH="2032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2" y="3157"/>
                            <a:ext cx="2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2" name="Object 30"/>
              <p:cNvGraphicFramePr>
                <a:graphicFrameLocks noChangeAspect="1"/>
              </p:cNvGraphicFramePr>
              <p:nvPr/>
            </p:nvGraphicFramePr>
            <p:xfrm>
              <a:off x="1833" y="3165"/>
              <a:ext cx="250" cy="154"/>
            </p:xfrm>
            <a:graphic>
              <a:graphicData uri="http://schemas.openxmlformats.org/presentationml/2006/ole">
                <mc:AlternateContent xmlns:mc="http://schemas.openxmlformats.org/markup-compatibility/2006">
                  <mc:Choice xmlns:v="urn:schemas-microsoft-com:vml" Requires="v">
                    <p:oleObj spid="_x0000_s53356" name="Equation" r:id="rId7" imgW="330200" imgH="203200" progId="Equation.3">
                      <p:embed/>
                    </p:oleObj>
                  </mc:Choice>
                  <mc:Fallback>
                    <p:oleObj name="Equation" r:id="rId7" imgW="330200" imgH="20320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3" y="3165"/>
                            <a:ext cx="25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3" name="Object 31"/>
              <p:cNvGraphicFramePr>
                <a:graphicFrameLocks noChangeAspect="1"/>
              </p:cNvGraphicFramePr>
              <p:nvPr/>
            </p:nvGraphicFramePr>
            <p:xfrm>
              <a:off x="2402" y="3173"/>
              <a:ext cx="474" cy="154"/>
            </p:xfrm>
            <a:graphic>
              <a:graphicData uri="http://schemas.openxmlformats.org/presentationml/2006/ole">
                <mc:AlternateContent xmlns:mc="http://schemas.openxmlformats.org/markup-compatibility/2006">
                  <mc:Choice xmlns:v="urn:schemas-microsoft-com:vml" Requires="v">
                    <p:oleObj spid="_x0000_s53357" name="Equation" r:id="rId9" imgW="622300" imgH="203200" progId="Equation.3">
                      <p:embed/>
                    </p:oleObj>
                  </mc:Choice>
                  <mc:Fallback>
                    <p:oleObj name="Equation" r:id="rId9" imgW="622300" imgH="20320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2" y="3173"/>
                            <a:ext cx="47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4" name="Object 32"/>
              <p:cNvGraphicFramePr>
                <a:graphicFrameLocks noChangeAspect="1"/>
              </p:cNvGraphicFramePr>
              <p:nvPr/>
            </p:nvGraphicFramePr>
            <p:xfrm>
              <a:off x="2836" y="3171"/>
              <a:ext cx="455" cy="154"/>
            </p:xfrm>
            <a:graphic>
              <a:graphicData uri="http://schemas.openxmlformats.org/presentationml/2006/ole">
                <mc:AlternateContent xmlns:mc="http://schemas.openxmlformats.org/markup-compatibility/2006">
                  <mc:Choice xmlns:v="urn:schemas-microsoft-com:vml" Requires="v">
                    <p:oleObj spid="_x0000_s53358" name="Equation" r:id="rId11" imgW="596900" imgH="203200" progId="Equation.3">
                      <p:embed/>
                    </p:oleObj>
                  </mc:Choice>
                  <mc:Fallback>
                    <p:oleObj name="Equation" r:id="rId11" imgW="596900" imgH="20320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6" y="3171"/>
                            <a:ext cx="45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5" name="Object 33"/>
              <p:cNvGraphicFramePr>
                <a:graphicFrameLocks noChangeAspect="1"/>
              </p:cNvGraphicFramePr>
              <p:nvPr/>
            </p:nvGraphicFramePr>
            <p:xfrm>
              <a:off x="3263" y="3170"/>
              <a:ext cx="319" cy="154"/>
            </p:xfrm>
            <a:graphic>
              <a:graphicData uri="http://schemas.openxmlformats.org/presentationml/2006/ole">
                <mc:AlternateContent xmlns:mc="http://schemas.openxmlformats.org/markup-compatibility/2006">
                  <mc:Choice xmlns:v="urn:schemas-microsoft-com:vml" Requires="v">
                    <p:oleObj spid="_x0000_s53359" name="Equation" r:id="rId13" imgW="419100" imgH="203200" progId="Equation.3">
                      <p:embed/>
                    </p:oleObj>
                  </mc:Choice>
                  <mc:Fallback>
                    <p:oleObj name="Equation" r:id="rId13" imgW="419100" imgH="20320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63" y="3170"/>
                            <a:ext cx="319"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6" name="Object 34"/>
              <p:cNvGraphicFramePr>
                <a:graphicFrameLocks noChangeAspect="1"/>
              </p:cNvGraphicFramePr>
              <p:nvPr/>
            </p:nvGraphicFramePr>
            <p:xfrm>
              <a:off x="4822" y="3181"/>
              <a:ext cx="115" cy="154"/>
            </p:xfrm>
            <a:graphic>
              <a:graphicData uri="http://schemas.openxmlformats.org/presentationml/2006/ole">
                <mc:AlternateContent xmlns:mc="http://schemas.openxmlformats.org/markup-compatibility/2006">
                  <mc:Choice xmlns:v="urn:schemas-microsoft-com:vml" Requires="v">
                    <p:oleObj spid="_x0000_s53360" name="Equation" r:id="rId15" imgW="152400" imgH="203200" progId="Equation.3">
                      <p:embed/>
                    </p:oleObj>
                  </mc:Choice>
                  <mc:Fallback>
                    <p:oleObj name="Equation" r:id="rId15" imgW="152400" imgH="203200" progId="Equation.3">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22" y="3181"/>
                            <a:ext cx="11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7" name="Object 35"/>
              <p:cNvGraphicFramePr>
                <a:graphicFrameLocks noChangeAspect="1"/>
              </p:cNvGraphicFramePr>
              <p:nvPr/>
            </p:nvGraphicFramePr>
            <p:xfrm>
              <a:off x="960" y="2009"/>
              <a:ext cx="163" cy="135"/>
            </p:xfrm>
            <a:graphic>
              <a:graphicData uri="http://schemas.openxmlformats.org/presentationml/2006/ole">
                <mc:AlternateContent xmlns:mc="http://schemas.openxmlformats.org/markup-compatibility/2006">
                  <mc:Choice xmlns:v="urn:schemas-microsoft-com:vml" Requires="v">
                    <p:oleObj spid="_x0000_s53361" name="Equation" r:id="rId17" imgW="215900" imgH="177800" progId="Equation.3">
                      <p:embed/>
                    </p:oleObj>
                  </mc:Choice>
                  <mc:Fallback>
                    <p:oleObj name="Equation" r:id="rId17" imgW="215900" imgH="177800" progId="Equation.3">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0" y="2009"/>
                            <a:ext cx="163"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256" name="Text Box 5"/>
            <p:cNvSpPr txBox="1">
              <a:spLocks noChangeArrowheads="1"/>
            </p:cNvSpPr>
            <p:nvPr/>
          </p:nvSpPr>
          <p:spPr bwMode="auto">
            <a:xfrm>
              <a:off x="4628939" y="3459714"/>
              <a:ext cx="22460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333399"/>
                  </a:solidFill>
                  <a:latin typeface="Times New Roman" panose="02020603050405020304" pitchFamily="18" charset="0"/>
                  <a:ea typeface="黑体" panose="02010609060101010101" pitchFamily="49" charset="-122"/>
                </a:rPr>
                <a:t>          </a:t>
              </a:r>
              <a:r>
                <a:rPr kumimoji="1" lang="en-US" altLang="zh-CN" sz="1800" b="1">
                  <a:solidFill>
                    <a:srgbClr val="333399"/>
                  </a:solidFill>
                  <a:latin typeface="Times New Roman" panose="02020603050405020304" pitchFamily="18" charset="0"/>
                  <a:ea typeface="黑体" panose="02010609060101010101" pitchFamily="49" charset="-122"/>
                </a:rPr>
                <a:t>Mel</a:t>
              </a:r>
              <a:r>
                <a:rPr kumimoji="1" lang="zh-CN" altLang="en-US" sz="1800" b="1">
                  <a:solidFill>
                    <a:srgbClr val="333399"/>
                  </a:solidFill>
                  <a:latin typeface="Times New Roman" panose="02020603050405020304" pitchFamily="18" charset="0"/>
                  <a:ea typeface="黑体" panose="02010609060101010101" pitchFamily="49" charset="-122"/>
                </a:rPr>
                <a:t>滤波器组</a:t>
              </a:r>
              <a:endParaRPr kumimoji="1" lang="zh-CN" altLang="en-US" sz="1800" b="1">
                <a:solidFill>
                  <a:srgbClr val="333399"/>
                </a:solidFill>
                <a:latin typeface="Times New Roman" panose="02020603050405020304" pitchFamily="18" charset="0"/>
                <a:ea typeface="黑体" panose="02010609060101010101" pitchFamily="49" charset="-122"/>
              </a:endParaRPr>
            </a:p>
          </p:txBody>
        </p:sp>
      </p:grpSp>
      <p:sp>
        <p:nvSpPr>
          <p:cNvPr id="58" name="직사각형 64"/>
          <p:cNvSpPr>
            <a:spLocks noChangeArrowheads="1"/>
          </p:cNvSpPr>
          <p:nvPr/>
        </p:nvSpPr>
        <p:spPr bwMode="auto">
          <a:xfrm>
            <a:off x="966788" y="4775200"/>
            <a:ext cx="6950075" cy="646113"/>
          </a:xfrm>
          <a:prstGeom prst="rect">
            <a:avLst/>
          </a:prstGeom>
          <a:noFill/>
          <a:ln w="9525">
            <a:noFill/>
            <a:miter lim="800000"/>
          </a:ln>
        </p:spPr>
        <p:txBody>
          <a:bodyPr>
            <a:spAutoFit/>
          </a:bodyPr>
          <a:lstStyle/>
          <a:p>
            <a:pPr marL="285750" indent="-285750" eaLnBrk="1" hangingPunct="1">
              <a:lnSpc>
                <a:spcPct val="150000"/>
              </a:lnSpc>
              <a:spcAft>
                <a:spcPts val="600"/>
              </a:spcAft>
              <a:buFont typeface="Wingdings" panose="05000000000000000000" pitchFamily="2" charset="2"/>
              <a:buChar char="p"/>
              <a:defRPr/>
            </a:pPr>
            <a:r>
              <a:rPr lang="zh-CN" altLang="en-US" sz="2400" dirty="0">
                <a:latin typeface="黑体" panose="02010609060101010101" pitchFamily="49" charset="-122"/>
              </a:rPr>
              <a:t>据此，提出了</a:t>
            </a:r>
            <a:r>
              <a:rPr lang="en-US" altLang="zh-CN" sz="2400" dirty="0">
                <a:solidFill>
                  <a:srgbClr val="FF0000"/>
                </a:solidFill>
                <a:latin typeface="黑体" panose="02010609060101010101" pitchFamily="49" charset="-122"/>
              </a:rPr>
              <a:t>Mel</a:t>
            </a:r>
            <a:r>
              <a:rPr lang="zh-CN" altLang="en-US" sz="2400" dirty="0">
                <a:solidFill>
                  <a:srgbClr val="FF0000"/>
                </a:solidFill>
                <a:latin typeface="黑体" panose="02010609060101010101" pitchFamily="49" charset="-122"/>
              </a:rPr>
              <a:t>频域倒谱系数（</a:t>
            </a:r>
            <a:r>
              <a:rPr lang="en-US" altLang="zh-CN" sz="2400" dirty="0">
                <a:solidFill>
                  <a:srgbClr val="FF0000"/>
                </a:solidFill>
                <a:latin typeface="黑体" panose="02010609060101010101" pitchFamily="49" charset="-122"/>
              </a:rPr>
              <a:t>MF</a:t>
            </a:r>
            <a:r>
              <a:rPr lang="en-US" altLang="zh-CN" sz="2400" dirty="0">
                <a:solidFill>
                  <a:srgbClr val="FF0000"/>
                </a:solidFill>
                <a:latin typeface="+mj-lt"/>
              </a:rPr>
              <a:t>CC</a:t>
            </a:r>
            <a:r>
              <a:rPr lang="zh-CN" altLang="en-US" sz="2400" dirty="0">
                <a:solidFill>
                  <a:srgbClr val="FF0000"/>
                </a:solidFill>
                <a:latin typeface="+mj-lt"/>
              </a:rPr>
              <a:t>）</a:t>
            </a:r>
            <a:r>
              <a:rPr lang="zh-CN" altLang="en-US" sz="2400" dirty="0">
                <a:latin typeface="+mj-lt"/>
              </a:rPr>
              <a:t>特征</a:t>
            </a:r>
            <a:endParaRPr lang="en-US" altLang="ko-KR" sz="2400" dirty="0">
              <a:latin typeface="+mj-lt"/>
            </a:endParaRPr>
          </a:p>
        </p:txBody>
      </p:sp>
    </p:spTree>
    <p:custDataLst>
      <p:tags r:id="rId19"/>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up)">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1557338"/>
            <a:ext cx="7989888" cy="792162"/>
          </a:xfrm>
        </p:spPr>
        <p:txBody>
          <a:bodyPr/>
          <a:lstStyle/>
          <a:p>
            <a:pPr eaLnBrk="1" hangingPunct="1"/>
            <a:r>
              <a:rPr lang="zh-CN" altLang="en-US" sz="4800" b="1">
                <a:latin typeface="黑体" panose="02010609060101010101" pitchFamily="49" charset="-122"/>
                <a:ea typeface="黑体" panose="02010609060101010101" pitchFamily="49" charset="-122"/>
              </a:rPr>
              <a:t>语 音 学 概 要</a:t>
            </a:r>
            <a:endParaRPr lang="zh-CN" altLang="en-US" sz="4800" b="1">
              <a:solidFill>
                <a:schemeClr val="folHlink"/>
              </a:solidFill>
              <a:latin typeface="黑体" panose="02010609060101010101" pitchFamily="49" charset="-122"/>
              <a:ea typeface="黑体" panose="02010609060101010101" pitchFamily="49" charset="-122"/>
            </a:endParaRPr>
          </a:p>
        </p:txBody>
      </p:sp>
      <p:pic>
        <p:nvPicPr>
          <p:cNvPr id="8195" name="图片 6" descr="HIT-Logo-AL.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title"/>
          </p:nvPr>
        </p:nvSpPr>
        <p:spPr/>
        <p:txBody>
          <a:bodyPr/>
          <a:lstStyle/>
          <a:p>
            <a:r>
              <a:rPr lang="zh-CN" altLang="en-US"/>
              <a:t>模式识别环节的仿真</a:t>
            </a:r>
            <a:endParaRPr lang="zh-CN" altLang="en-US"/>
          </a:p>
        </p:txBody>
      </p:sp>
      <p:sp>
        <p:nvSpPr>
          <p:cNvPr id="29" name="직사각형 64"/>
          <p:cNvSpPr>
            <a:spLocks noChangeArrowheads="1"/>
          </p:cNvSpPr>
          <p:nvPr/>
        </p:nvSpPr>
        <p:spPr bwMode="auto">
          <a:xfrm>
            <a:off x="604838" y="1704975"/>
            <a:ext cx="8018462" cy="5539105"/>
          </a:xfrm>
          <a:prstGeom prst="rect">
            <a:avLst/>
          </a:prstGeom>
          <a:noFill/>
          <a:ln w="9525">
            <a:noFill/>
            <a:miter lim="800000"/>
          </a:ln>
        </p:spPr>
        <p:txBody>
          <a:bodyPr>
            <a:spAutoFit/>
          </a:bodyPr>
          <a:lstStyle/>
          <a:p>
            <a:pPr eaLnBrk="1" hangingPunct="1">
              <a:lnSpc>
                <a:spcPct val="150000"/>
              </a:lnSpc>
              <a:spcAft>
                <a:spcPts val="600"/>
              </a:spcAft>
              <a:defRPr/>
            </a:pPr>
            <a:r>
              <a:rPr lang="zh-CN" altLang="en-US" sz="2400" dirty="0">
                <a:latin typeface="+mj-lt"/>
              </a:rPr>
              <a:t>对大脑的仿真最难。一些</a:t>
            </a:r>
            <a:r>
              <a:rPr lang="zh-CN" altLang="en-US" sz="2400" dirty="0">
                <a:solidFill>
                  <a:srgbClr val="C00000"/>
                </a:solidFill>
                <a:latin typeface="+mj-lt"/>
              </a:rPr>
              <a:t>里程碑式</a:t>
            </a:r>
            <a:r>
              <a:rPr lang="zh-CN" altLang="en-US" sz="2400" dirty="0">
                <a:latin typeface="+mj-lt"/>
              </a:rPr>
              <a:t>的研究工作：</a:t>
            </a:r>
            <a:endParaRPr lang="en-US" altLang="zh-CN" sz="2400" dirty="0">
              <a:latin typeface="+mj-lt"/>
            </a:endParaRPr>
          </a:p>
          <a:p>
            <a:pPr marL="342900" indent="-342900" eaLnBrk="1" hangingPunct="1">
              <a:lnSpc>
                <a:spcPct val="150000"/>
              </a:lnSpc>
              <a:spcAft>
                <a:spcPts val="600"/>
              </a:spcAft>
              <a:buFont typeface="Wingdings" panose="05000000000000000000" pitchFamily="2" charset="2"/>
              <a:buChar char="u"/>
              <a:defRPr/>
            </a:pPr>
            <a:r>
              <a:rPr lang="zh-CN" altLang="en-US" sz="2400" dirty="0">
                <a:solidFill>
                  <a:srgbClr val="161628"/>
                </a:solidFill>
                <a:latin typeface="Times New Roman" panose="02020603050405020304" pitchFamily="18" charset="0"/>
              </a:rPr>
              <a:t>基于</a:t>
            </a:r>
            <a:r>
              <a:rPr lang="zh-CN" altLang="en-US" sz="2400" dirty="0">
                <a:solidFill>
                  <a:srgbClr val="FF0000"/>
                </a:solidFill>
                <a:latin typeface="Times New Roman" panose="02020603050405020304" pitchFamily="18" charset="0"/>
              </a:rPr>
              <a:t>隐马尔可夫模型</a:t>
            </a:r>
            <a:r>
              <a:rPr lang="en-US" altLang="zh-CN" sz="2400" dirty="0">
                <a:solidFill>
                  <a:srgbClr val="161628"/>
                </a:solidFill>
                <a:latin typeface="Times New Roman" panose="02020603050405020304" pitchFamily="18" charset="0"/>
              </a:rPr>
              <a:t>(HMM)</a:t>
            </a:r>
            <a:r>
              <a:rPr lang="zh-CN" altLang="en-US" sz="2400" dirty="0">
                <a:solidFill>
                  <a:srgbClr val="161628"/>
                </a:solidFill>
                <a:latin typeface="Times New Roman" panose="02020603050405020304" pitchFamily="18" charset="0"/>
              </a:rPr>
              <a:t>的语音识别技术；</a:t>
            </a: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u"/>
              <a:defRPr/>
            </a:pPr>
            <a:r>
              <a:rPr lang="en-US" altLang="zh-CN" sz="2400" dirty="0">
                <a:solidFill>
                  <a:srgbClr val="161628"/>
                </a:solidFill>
                <a:latin typeface="Times New Roman" panose="02020603050405020304" pitchFamily="18" charset="0"/>
                <a:sym typeface="+mn-ea"/>
              </a:rPr>
              <a:t>HMM</a:t>
            </a:r>
            <a:r>
              <a:rPr lang="zh-CN" altLang="en-US" sz="2400" dirty="0">
                <a:solidFill>
                  <a:srgbClr val="161628"/>
                </a:solidFill>
                <a:latin typeface="Times New Roman" panose="02020603050405020304" pitchFamily="18" charset="0"/>
                <a:sym typeface="+mn-ea"/>
              </a:rPr>
              <a:t>不但对</a:t>
            </a:r>
            <a:r>
              <a:rPr lang="zh-CN" altLang="en-US" sz="2400" dirty="0">
                <a:solidFill>
                  <a:srgbClr val="FF0000"/>
                </a:solidFill>
                <a:latin typeface="Times New Roman" panose="02020603050405020304" pitchFamily="18" charset="0"/>
                <a:sym typeface="+mn-ea"/>
              </a:rPr>
              <a:t>声学内容</a:t>
            </a:r>
            <a:r>
              <a:rPr lang="zh-CN" altLang="en-US" sz="2400" dirty="0">
                <a:solidFill>
                  <a:srgbClr val="161628"/>
                </a:solidFill>
                <a:latin typeface="Times New Roman" panose="02020603050405020304" pitchFamily="18" charset="0"/>
                <a:sym typeface="+mn-ea"/>
              </a:rPr>
              <a:t>进行统计建模，也对其</a:t>
            </a:r>
            <a:r>
              <a:rPr lang="zh-CN" altLang="en-US" sz="2400" dirty="0">
                <a:solidFill>
                  <a:srgbClr val="FF0000"/>
                </a:solidFill>
                <a:latin typeface="Times New Roman" panose="02020603050405020304" pitchFamily="18" charset="0"/>
                <a:sym typeface="+mn-ea"/>
              </a:rPr>
              <a:t>时序变化</a:t>
            </a:r>
            <a:r>
              <a:rPr lang="zh-CN" altLang="en-US" sz="2400" dirty="0">
                <a:solidFill>
                  <a:srgbClr val="161628"/>
                </a:solidFill>
                <a:latin typeface="Times New Roman" panose="02020603050405020304" pitchFamily="18" charset="0"/>
                <a:sym typeface="+mn-ea"/>
              </a:rPr>
              <a:t>进行统计建模；</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上个世纪90年代初，</a:t>
            </a:r>
            <a:r>
              <a:rPr lang="zh-CN" altLang="en-US" sz="2400" dirty="0">
                <a:solidFill>
                  <a:srgbClr val="FF0000"/>
                </a:solidFill>
              </a:rPr>
              <a:t>李开复等</a:t>
            </a:r>
            <a:r>
              <a:rPr lang="zh-CN" altLang="en-US" sz="2400" dirty="0"/>
              <a:t>在</a:t>
            </a:r>
            <a:r>
              <a:rPr lang="en-US" altLang="zh-CN" sz="2400" dirty="0">
                <a:solidFill>
                  <a:srgbClr val="161628"/>
                </a:solidFill>
                <a:latin typeface="Times New Roman" panose="02020603050405020304" pitchFamily="18" charset="0"/>
              </a:rPr>
              <a:t>CMU</a:t>
            </a:r>
            <a:r>
              <a:rPr lang="zh-CN" altLang="en-US" sz="2400" dirty="0">
                <a:solidFill>
                  <a:srgbClr val="161628"/>
                </a:solidFill>
                <a:latin typeface="Times New Roman" panose="02020603050405020304" pitchFamily="18" charset="0"/>
              </a:rPr>
              <a:t>搭建了基于</a:t>
            </a:r>
            <a:r>
              <a:rPr lang="en-US" altLang="zh-CN" sz="2400" dirty="0">
                <a:solidFill>
                  <a:srgbClr val="161628"/>
                </a:solidFill>
                <a:latin typeface="Times New Roman" panose="02020603050405020304" pitchFamily="18" charset="0"/>
              </a:rPr>
              <a:t>HMM</a:t>
            </a:r>
            <a:r>
              <a:rPr lang="zh-CN" altLang="en-US" sz="2400" dirty="0">
                <a:solidFill>
                  <a:srgbClr val="161628"/>
                </a:solidFill>
                <a:latin typeface="Times New Roman" panose="02020603050405020304" pitchFamily="18" charset="0"/>
              </a:rPr>
              <a:t>的非特定人连续语音识别系统</a:t>
            </a:r>
            <a:r>
              <a:rPr lang="en-US" altLang="zh-CN" sz="2400" dirty="0">
                <a:solidFill>
                  <a:srgbClr val="FF0000"/>
                </a:solidFill>
                <a:latin typeface="Times New Roman" panose="02020603050405020304" pitchFamily="18" charset="0"/>
              </a:rPr>
              <a:t>SPHINX</a:t>
            </a:r>
            <a:r>
              <a:rPr lang="zh-CN" altLang="en-US" sz="2400" dirty="0">
                <a:solidFill>
                  <a:srgbClr val="161628"/>
                </a:solidFill>
                <a:latin typeface="Times New Roman" panose="02020603050405020304" pitchFamily="18" charset="0"/>
              </a:rPr>
              <a:t>；</a:t>
            </a: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FF0000"/>
                </a:solidFill>
                <a:latin typeface="Times New Roman" panose="02020603050405020304" pitchFamily="18" charset="0"/>
              </a:rPr>
              <a:t>三层结构</a:t>
            </a:r>
            <a:r>
              <a:rPr lang="zh-CN" altLang="en-US" sz="2400" dirty="0">
                <a:solidFill>
                  <a:srgbClr val="161628"/>
                </a:solidFill>
                <a:latin typeface="Times New Roman" panose="02020603050405020304" pitchFamily="18" charset="0"/>
              </a:rPr>
              <a:t>：声学语音层、词层、句法层。</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u"/>
              <a:defRPr/>
            </a:pPr>
            <a:endParaRPr lang="en-US" altLang="ko-KR" sz="2400" dirty="0">
              <a:latin typeface="+mj-lt"/>
            </a:endParaRPr>
          </a:p>
        </p:txBody>
      </p:sp>
    </p:spTree>
    <p:custDataLst>
      <p:tags r:id="rId1"/>
    </p:custDataLst>
  </p:cSld>
  <p:clrMapOvr>
    <a:masterClrMapping/>
  </p:clrMapOvr>
  <p:transition spd="slow"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92813" y="3200400"/>
            <a:ext cx="2673350"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5"/>
          <p:cNvSpPr>
            <a:spLocks noGrp="1" noChangeArrowheads="1"/>
          </p:cNvSpPr>
          <p:nvPr>
            <p:ph type="title"/>
          </p:nvPr>
        </p:nvSpPr>
        <p:spPr/>
        <p:txBody>
          <a:bodyPr/>
          <a:lstStyle/>
          <a:p>
            <a:r>
              <a:rPr lang="zh-CN" altLang="en-US"/>
              <a:t>模式识别环节的仿真</a:t>
            </a:r>
            <a:endParaRPr lang="zh-CN" altLang="en-US"/>
          </a:p>
        </p:txBody>
      </p:sp>
      <p:sp>
        <p:nvSpPr>
          <p:cNvPr id="29" name="직사각형 64"/>
          <p:cNvSpPr>
            <a:spLocks noChangeArrowheads="1"/>
          </p:cNvSpPr>
          <p:nvPr/>
        </p:nvSpPr>
        <p:spPr bwMode="auto">
          <a:xfrm>
            <a:off x="604838" y="1704975"/>
            <a:ext cx="8018462" cy="5615940"/>
          </a:xfrm>
          <a:prstGeom prst="rect">
            <a:avLst/>
          </a:prstGeom>
          <a:noFill/>
          <a:ln w="9525">
            <a:noFill/>
            <a:miter lim="800000"/>
          </a:ln>
        </p:spPr>
        <p:txBody>
          <a:bodyPr>
            <a:spAutoFit/>
          </a:bodyPr>
          <a:lstStyle/>
          <a:p>
            <a:pPr marL="342900" indent="-342900" eaLnBrk="1" hangingPunct="1">
              <a:lnSpc>
                <a:spcPct val="150000"/>
              </a:lnSpc>
              <a:spcAft>
                <a:spcPts val="600"/>
              </a:spcAft>
              <a:buFont typeface="Wingdings" panose="05000000000000000000" pitchFamily="2" charset="2"/>
              <a:buChar char="u"/>
              <a:defRPr/>
            </a:pPr>
            <a:r>
              <a:rPr lang="zh-CN" altLang="en-US" sz="2400" dirty="0">
                <a:solidFill>
                  <a:srgbClr val="161628"/>
                </a:solidFill>
                <a:latin typeface="Times New Roman" panose="02020603050405020304" pitchFamily="18" charset="0"/>
              </a:rPr>
              <a:t>基于</a:t>
            </a:r>
            <a:r>
              <a:rPr lang="zh-CN" altLang="en-US" sz="2400" dirty="0">
                <a:solidFill>
                  <a:srgbClr val="FF0000"/>
                </a:solidFill>
                <a:latin typeface="Times New Roman" panose="02020603050405020304" pitchFamily="18" charset="0"/>
              </a:rPr>
              <a:t>深度学习</a:t>
            </a:r>
            <a:r>
              <a:rPr lang="en-US" altLang="zh-CN" sz="2400" dirty="0">
                <a:solidFill>
                  <a:srgbClr val="161628"/>
                </a:solidFill>
                <a:latin typeface="Times New Roman" panose="02020603050405020304" pitchFamily="18" charset="0"/>
              </a:rPr>
              <a:t>(Deep Learning)</a:t>
            </a:r>
            <a:r>
              <a:rPr lang="zh-CN" altLang="en-US" sz="2400" dirty="0">
                <a:solidFill>
                  <a:srgbClr val="161628"/>
                </a:solidFill>
                <a:latin typeface="Times New Roman" panose="02020603050405020304" pitchFamily="18" charset="0"/>
              </a:rPr>
              <a:t>的语音识别技术</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en-US" altLang="zh-CN" sz="2400" dirty="0">
                <a:solidFill>
                  <a:srgbClr val="161628"/>
                </a:solidFill>
                <a:latin typeface="Times New Roman" panose="02020603050405020304" pitchFamily="18" charset="0"/>
              </a:rPr>
              <a:t>2011</a:t>
            </a:r>
            <a:r>
              <a:rPr lang="zh-CN" altLang="en-US" sz="2400" dirty="0">
                <a:solidFill>
                  <a:srgbClr val="161628"/>
                </a:solidFill>
                <a:latin typeface="Times New Roman" panose="02020603050405020304" pitchFamily="18" charset="0"/>
              </a:rPr>
              <a:t>年，微软研究院</a:t>
            </a:r>
            <a:r>
              <a:rPr lang="zh-CN" altLang="en-US" sz="2400" dirty="0">
                <a:solidFill>
                  <a:srgbClr val="FF0000"/>
                </a:solidFill>
                <a:latin typeface="Times New Roman" panose="02020603050405020304" pitchFamily="18" charset="0"/>
              </a:rPr>
              <a:t>俞栋等</a:t>
            </a:r>
            <a:r>
              <a:rPr lang="zh-CN" altLang="en-US" sz="2400" dirty="0">
                <a:latin typeface="Times New Roman" panose="02020603050405020304" pitchFamily="18" charset="0"/>
              </a:rPr>
              <a:t>提出了</a:t>
            </a:r>
            <a:r>
              <a:rPr lang="zh-CN" altLang="en-US" sz="2400" dirty="0">
                <a:solidFill>
                  <a:srgbClr val="161628"/>
                </a:solidFill>
                <a:latin typeface="Times New Roman" panose="02020603050405020304" pitchFamily="18" charset="0"/>
              </a:rPr>
              <a:t>基于</a:t>
            </a:r>
            <a:r>
              <a:rPr lang="en-US" altLang="zh-CN" sz="2400" dirty="0">
                <a:solidFill>
                  <a:srgbClr val="161628"/>
                </a:solidFill>
                <a:latin typeface="Times New Roman" panose="02020603050405020304" pitchFamily="18" charset="0"/>
              </a:rPr>
              <a:t>DNN-HMM</a:t>
            </a:r>
            <a:r>
              <a:rPr lang="zh-CN" altLang="en-US" sz="2400" dirty="0">
                <a:solidFill>
                  <a:srgbClr val="161628"/>
                </a:solidFill>
                <a:latin typeface="Times New Roman" panose="02020603050405020304" pitchFamily="18" charset="0"/>
              </a:rPr>
              <a:t>的语音识别方法</a:t>
            </a:r>
            <a:endParaRPr lang="en-US" altLang="zh-CN" sz="2400" dirty="0">
              <a:solidFill>
                <a:srgbClr val="161628"/>
              </a:solidFill>
              <a:latin typeface="Times New Roman" panose="02020603050405020304" pitchFamily="18" charset="0"/>
            </a:endParaRPr>
          </a:p>
          <a:p>
            <a:pPr marL="342900" lvl="1"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其训练分成</a:t>
            </a:r>
            <a:r>
              <a:rPr lang="en-US" altLang="zh-CN" sz="2400" dirty="0">
                <a:solidFill>
                  <a:srgbClr val="C00000"/>
                </a:solidFill>
              </a:rPr>
              <a:t>Pre-training</a:t>
            </a:r>
            <a:r>
              <a:rPr lang="zh-CN" altLang="en-US" sz="2400" dirty="0"/>
              <a:t>和</a:t>
            </a:r>
            <a:r>
              <a:rPr lang="en-US" altLang="zh-CN" sz="2400" dirty="0">
                <a:solidFill>
                  <a:srgbClr val="C00000"/>
                </a:solidFill>
              </a:rPr>
              <a:t>Fine-tuning</a:t>
            </a:r>
            <a:endParaRPr lang="en-US" altLang="zh-CN" sz="2400" dirty="0">
              <a:solidFill>
                <a:srgbClr val="C00000"/>
              </a:solidFill>
            </a:endParaRPr>
          </a:p>
          <a:p>
            <a:pPr marL="342900" lvl="1" indent="-342900" eaLnBrk="1" hangingPunct="1">
              <a:lnSpc>
                <a:spcPct val="150000"/>
              </a:lnSpc>
              <a:spcAft>
                <a:spcPts val="600"/>
              </a:spcAft>
              <a:buFont typeface="Wingdings" panose="05000000000000000000" pitchFamily="2" charset="2"/>
              <a:buChar char="ü"/>
              <a:defRPr/>
            </a:pPr>
            <a:r>
              <a:rPr lang="zh-CN" altLang="en-US" sz="2400" dirty="0"/>
              <a:t>引入</a:t>
            </a:r>
            <a:r>
              <a:rPr lang="en-US" altLang="zh-CN" sz="2400" dirty="0"/>
              <a:t>RBM</a:t>
            </a:r>
            <a:r>
              <a:rPr lang="zh-CN" altLang="en-US" sz="2400" dirty="0"/>
              <a:t>构建</a:t>
            </a:r>
            <a:r>
              <a:rPr lang="en-US" altLang="zh-CN" sz="2400" dirty="0"/>
              <a:t>DBN</a:t>
            </a:r>
            <a:r>
              <a:rPr lang="zh-CN" altLang="en-US" sz="2400" dirty="0"/>
              <a:t>，作为</a:t>
            </a:r>
            <a:r>
              <a:rPr lang="en-US" altLang="zh-CN" sz="2400" dirty="0"/>
              <a:t>DNN</a:t>
            </a:r>
            <a:r>
              <a:rPr lang="zh-CN" altLang="en-US" sz="2400" dirty="0"/>
              <a:t>的初值</a:t>
            </a:r>
            <a:endParaRPr lang="en-US" altLang="zh-CN" sz="2400" dirty="0"/>
          </a:p>
          <a:p>
            <a:pPr marL="0" lvl="1" eaLnBrk="1" hangingPunct="1">
              <a:lnSpc>
                <a:spcPct val="150000"/>
              </a:lnSpc>
              <a:spcAft>
                <a:spcPts val="600"/>
              </a:spcAft>
              <a:defRPr/>
            </a:pPr>
            <a:r>
              <a:rPr lang="en-US" altLang="zh-CN" sz="2400" dirty="0"/>
              <a:t> </a:t>
            </a:r>
            <a:endParaRPr lang="en-US" altLang="zh-CN" sz="2400" dirty="0"/>
          </a:p>
          <a:p>
            <a:pPr marL="342900" indent="-342900" eaLnBrk="1" hangingPunct="1">
              <a:lnSpc>
                <a:spcPct val="150000"/>
              </a:lnSpc>
              <a:spcAft>
                <a:spcPts val="600"/>
              </a:spcAft>
              <a:buFont typeface="Wingdings" panose="05000000000000000000" pitchFamily="2" charset="2"/>
              <a:buChar char="ü"/>
              <a:defRPr/>
            </a:pP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u"/>
              <a:defRPr/>
            </a:pPr>
            <a:endParaRPr lang="en-US" altLang="ko-KR" sz="2400" dirty="0">
              <a:latin typeface="+mj-lt"/>
            </a:endParaRPr>
          </a:p>
        </p:txBody>
      </p:sp>
    </p:spTree>
    <p:custDataLst>
      <p:tags r:id="rId2"/>
    </p:custDataLst>
  </p:cSld>
  <p:clrMapOvr>
    <a:masterClrMapping/>
  </p:clrMapOvr>
  <p:transition spd="slow"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title"/>
          </p:nvPr>
        </p:nvSpPr>
        <p:spPr/>
        <p:txBody>
          <a:bodyPr/>
          <a:lstStyle/>
          <a:p>
            <a:r>
              <a:rPr lang="zh-CN" altLang="en-US"/>
              <a:t>模式识别环节的仿真</a:t>
            </a:r>
            <a:endParaRPr lang="zh-CN" altLang="en-US"/>
          </a:p>
        </p:txBody>
      </p:sp>
      <p:sp>
        <p:nvSpPr>
          <p:cNvPr id="29" name="직사각형 64"/>
          <p:cNvSpPr>
            <a:spLocks noChangeArrowheads="1"/>
          </p:cNvSpPr>
          <p:nvPr/>
        </p:nvSpPr>
        <p:spPr bwMode="auto">
          <a:xfrm>
            <a:off x="604838" y="1704975"/>
            <a:ext cx="8018462" cy="5539105"/>
          </a:xfrm>
          <a:prstGeom prst="rect">
            <a:avLst/>
          </a:prstGeom>
          <a:noFill/>
          <a:ln w="9525">
            <a:noFill/>
            <a:miter lim="800000"/>
          </a:ln>
        </p:spPr>
        <p:txBody>
          <a:bodyPr>
            <a:spAutoFit/>
          </a:bodyPr>
          <a:lstStyle/>
          <a:p>
            <a:pPr marL="342900" indent="-342900" eaLnBrk="1" hangingPunct="1">
              <a:lnSpc>
                <a:spcPct val="150000"/>
              </a:lnSpc>
              <a:spcAft>
                <a:spcPts val="600"/>
              </a:spcAft>
              <a:buFont typeface="Wingdings" panose="05000000000000000000" pitchFamily="2" charset="2"/>
              <a:buChar char="u"/>
              <a:defRPr/>
            </a:pPr>
            <a:r>
              <a:rPr lang="zh-CN" altLang="en-US" sz="2400" dirty="0">
                <a:solidFill>
                  <a:srgbClr val="161628"/>
                </a:solidFill>
                <a:latin typeface="Times New Roman" panose="02020603050405020304" pitchFamily="18" charset="0"/>
              </a:rPr>
              <a:t>基于</a:t>
            </a:r>
            <a:r>
              <a:rPr lang="zh-CN" altLang="en-US" sz="2400" dirty="0">
                <a:solidFill>
                  <a:srgbClr val="FF0000"/>
                </a:solidFill>
                <a:latin typeface="Times New Roman" panose="02020603050405020304" pitchFamily="18" charset="0"/>
              </a:rPr>
              <a:t>深度学习</a:t>
            </a:r>
            <a:r>
              <a:rPr lang="en-US" altLang="zh-CN" sz="2400" dirty="0">
                <a:solidFill>
                  <a:srgbClr val="161628"/>
                </a:solidFill>
                <a:latin typeface="Times New Roman" panose="02020603050405020304" pitchFamily="18" charset="0"/>
              </a:rPr>
              <a:t>(Deep Learning)</a:t>
            </a:r>
            <a:r>
              <a:rPr lang="zh-CN" altLang="en-US" sz="2400" dirty="0">
                <a:solidFill>
                  <a:srgbClr val="161628"/>
                </a:solidFill>
                <a:latin typeface="Times New Roman" panose="02020603050405020304" pitchFamily="18" charset="0"/>
              </a:rPr>
              <a:t>的语音识别技术</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近几年，许多深度学习技术被应用到语音识别技术中；</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基于循环神经网</a:t>
            </a:r>
            <a:r>
              <a:rPr lang="en-US" altLang="zh-CN" sz="2400" dirty="0"/>
              <a:t>(</a:t>
            </a:r>
            <a:r>
              <a:rPr lang="en-US" altLang="zh-CN" sz="2400" dirty="0">
                <a:solidFill>
                  <a:srgbClr val="C00000"/>
                </a:solidFill>
              </a:rPr>
              <a:t>RNN</a:t>
            </a:r>
            <a:r>
              <a:rPr lang="en-US" altLang="zh-CN" sz="2400" dirty="0"/>
              <a:t>, Recurrent Neural Networks)</a:t>
            </a:r>
            <a:r>
              <a:rPr lang="zh-CN" altLang="en-US" sz="2400" dirty="0"/>
              <a:t>的语音识别技术；</a:t>
            </a:r>
            <a:endParaRPr lang="en-US" altLang="zh-CN" sz="2400" dirty="0"/>
          </a:p>
          <a:p>
            <a:pPr marL="342900" indent="-342900" eaLnBrk="1" hangingPunct="1">
              <a:lnSpc>
                <a:spcPct val="150000"/>
              </a:lnSpc>
              <a:spcAft>
                <a:spcPts val="600"/>
              </a:spcAft>
              <a:buFont typeface="Wingdings" panose="05000000000000000000" pitchFamily="2" charset="2"/>
              <a:buChar char="ü"/>
              <a:defRPr/>
            </a:pPr>
            <a:r>
              <a:rPr lang="zh-CN" altLang="en-US" sz="2400" dirty="0"/>
              <a:t>基于</a:t>
            </a:r>
            <a:r>
              <a:rPr lang="en-US" altLang="zh-CN" sz="2400" dirty="0">
                <a:solidFill>
                  <a:srgbClr val="C00000"/>
                </a:solidFill>
              </a:rPr>
              <a:t>LSTM</a:t>
            </a:r>
            <a:r>
              <a:rPr lang="zh-CN" altLang="en-US" sz="2400" dirty="0"/>
              <a:t>（</a:t>
            </a:r>
            <a:r>
              <a:rPr lang="en-US" altLang="zh-CN" sz="2400" dirty="0"/>
              <a:t>Long-Short Term Memory</a:t>
            </a:r>
            <a:r>
              <a:rPr lang="zh-CN" altLang="en-US" sz="2400" dirty="0"/>
              <a:t>）网络的语音识别技术。</a:t>
            </a:r>
            <a:endParaRPr lang="en-US" altLang="zh-CN" sz="2400" dirty="0"/>
          </a:p>
          <a:p>
            <a:pPr marL="342900" indent="-342900" eaLnBrk="1" hangingPunct="1">
              <a:lnSpc>
                <a:spcPct val="150000"/>
              </a:lnSpc>
              <a:spcAft>
                <a:spcPts val="600"/>
              </a:spcAft>
              <a:buFont typeface="Wingdings" panose="05000000000000000000" pitchFamily="2" charset="2"/>
              <a:buChar char="ü"/>
              <a:defRPr/>
            </a:pP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u"/>
              <a:defRPr/>
            </a:pPr>
            <a:endParaRPr lang="en-US" altLang="ko-KR" sz="2400" dirty="0">
              <a:latin typeface="+mj-lt"/>
            </a:endParaRPr>
          </a:p>
        </p:txBody>
      </p:sp>
    </p:spTree>
    <p:custDataLst>
      <p:tags r:id="rId1"/>
    </p:custDataLst>
  </p:cSld>
  <p:clrMapOvr>
    <a:masterClrMapping/>
  </p:clrMapOvr>
  <p:transition spd="slow"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title"/>
          </p:nvPr>
        </p:nvSpPr>
        <p:spPr/>
        <p:txBody>
          <a:bodyPr/>
          <a:lstStyle/>
          <a:p>
            <a:r>
              <a:rPr lang="zh-CN" altLang="en-US"/>
              <a:t>模式识别环节的仿真</a:t>
            </a:r>
            <a:endParaRPr lang="zh-CN" altLang="en-US"/>
          </a:p>
        </p:txBody>
      </p:sp>
      <p:sp>
        <p:nvSpPr>
          <p:cNvPr id="29" name="직사각형 64"/>
          <p:cNvSpPr>
            <a:spLocks noChangeArrowheads="1"/>
          </p:cNvSpPr>
          <p:nvPr/>
        </p:nvSpPr>
        <p:spPr bwMode="auto">
          <a:xfrm>
            <a:off x="604838" y="1477963"/>
            <a:ext cx="8018462" cy="2538095"/>
          </a:xfrm>
          <a:prstGeom prst="rect">
            <a:avLst/>
          </a:prstGeom>
          <a:noFill/>
          <a:ln w="9525">
            <a:noFill/>
            <a:miter lim="800000"/>
          </a:ln>
        </p:spPr>
        <p:txBody>
          <a:bodyPr>
            <a:spAutoFit/>
          </a:bodyPr>
          <a:lstStyle/>
          <a:p>
            <a:pPr marL="342900" indent="-342900">
              <a:lnSpc>
                <a:spcPct val="150000"/>
              </a:lnSpc>
              <a:spcAft>
                <a:spcPts val="600"/>
              </a:spcAft>
              <a:buFont typeface="Wingdings" panose="05000000000000000000" pitchFamily="2" charset="2"/>
              <a:buChar char="u"/>
              <a:defRPr/>
            </a:pPr>
            <a:r>
              <a:rPr lang="zh-CN" altLang="en-US" sz="2400" b="1" dirty="0">
                <a:solidFill>
                  <a:srgbClr val="161628"/>
                </a:solidFill>
                <a:latin typeface="Times New Roman" panose="02020603050405020304" pitchFamily="18" charset="0"/>
              </a:rPr>
              <a:t>基于</a:t>
            </a:r>
            <a:r>
              <a:rPr lang="en-US" altLang="zh-CN" sz="2400" b="1" dirty="0">
                <a:latin typeface="Times New Roman" panose="02020603050405020304" pitchFamily="18" charset="0"/>
              </a:rPr>
              <a:t>DNN-HMM</a:t>
            </a:r>
            <a:r>
              <a:rPr lang="zh-CN" altLang="en-US" sz="2400" b="1" dirty="0">
                <a:solidFill>
                  <a:srgbClr val="161628"/>
                </a:solidFill>
                <a:latin typeface="Times New Roman" panose="02020603050405020304" pitchFamily="18" charset="0"/>
              </a:rPr>
              <a:t>的语音识别技术</a:t>
            </a: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zh-CN" altLang="en-US"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u"/>
              <a:defRPr/>
            </a:pPr>
            <a:endParaRPr lang="en-US" altLang="ko-KR" sz="2400" b="1" dirty="0">
              <a:latin typeface="+mj-lt"/>
            </a:endParaRPr>
          </a:p>
        </p:txBody>
      </p:sp>
      <p:pic>
        <p:nvPicPr>
          <p:cNvPr id="6349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15920" y="2399348"/>
            <a:ext cx="2600325"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bwMode="auto">
          <a:xfrm>
            <a:off x="3636328" y="6165533"/>
            <a:ext cx="1071562" cy="400050"/>
          </a:xfrm>
          <a:prstGeom prst="rect">
            <a:avLst/>
          </a:prstGeom>
          <a:noFill/>
          <a:ln w="9525">
            <a:noFill/>
            <a:miter lim="800000"/>
          </a:ln>
        </p:spPr>
        <p:txBody>
          <a:bodyPr wrap="none" anchor="ctr">
            <a:spAutoFit/>
          </a:bodyPr>
          <a:lstStyle/>
          <a:p>
            <a:pPr marL="273050" indent="-273050">
              <a:buClr>
                <a:schemeClr val="accent1"/>
              </a:buClr>
              <a:defRPr/>
            </a:pPr>
            <a:r>
              <a:rPr lang="en-US" altLang="zh-CN" sz="2000" dirty="0">
                <a:solidFill>
                  <a:srgbClr val="0033CC"/>
                </a:solidFill>
                <a:latin typeface="+mj-lt"/>
              </a:rPr>
              <a:t>CLDNN</a:t>
            </a:r>
            <a:endParaRPr lang="zh-CN" altLang="en-US" sz="2000" dirty="0">
              <a:solidFill>
                <a:srgbClr val="0033CC"/>
              </a:solidFill>
              <a:latin typeface="+mj-lt"/>
            </a:endParaRPr>
          </a:p>
        </p:txBody>
      </p:sp>
    </p:spTree>
    <p:custDataLst>
      <p:tags r:id="rId2"/>
    </p:custDataLst>
  </p:cSld>
  <p:clrMapOvr>
    <a:masterClrMapping/>
  </p:clrMapOvr>
  <p:transition spd="slow"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title"/>
          </p:nvPr>
        </p:nvSpPr>
        <p:spPr/>
        <p:txBody>
          <a:bodyPr/>
          <a:lstStyle/>
          <a:p>
            <a:r>
              <a:rPr lang="zh-CN" altLang="en-US"/>
              <a:t>模式识别环节的仿真</a:t>
            </a:r>
            <a:endParaRPr lang="zh-CN" altLang="en-US"/>
          </a:p>
        </p:txBody>
      </p:sp>
      <p:sp>
        <p:nvSpPr>
          <p:cNvPr id="29" name="직사각형 64"/>
          <p:cNvSpPr>
            <a:spLocks noChangeArrowheads="1"/>
          </p:cNvSpPr>
          <p:nvPr/>
        </p:nvSpPr>
        <p:spPr bwMode="auto">
          <a:xfrm>
            <a:off x="604838" y="1477963"/>
            <a:ext cx="8018462" cy="2760662"/>
          </a:xfrm>
          <a:prstGeom prst="rect">
            <a:avLst/>
          </a:prstGeom>
          <a:noFill/>
          <a:ln w="9525">
            <a:noFill/>
            <a:miter lim="800000"/>
          </a:ln>
        </p:spPr>
        <p:txBody>
          <a:bodyPr>
            <a:spAutoFit/>
          </a:bodyPr>
          <a:lstStyle/>
          <a:p>
            <a:pPr marL="342900" indent="-342900">
              <a:lnSpc>
                <a:spcPct val="150000"/>
              </a:lnSpc>
              <a:spcAft>
                <a:spcPts val="600"/>
              </a:spcAft>
              <a:buFont typeface="Wingdings" panose="05000000000000000000" pitchFamily="2" charset="2"/>
              <a:buChar char="u"/>
              <a:defRPr/>
            </a:pPr>
            <a:r>
              <a:rPr lang="en-US" altLang="zh-CN" sz="2400" b="1" dirty="0">
                <a:solidFill>
                  <a:srgbClr val="161628"/>
                </a:solidFill>
                <a:latin typeface="Times New Roman" panose="02020603050405020304" pitchFamily="18" charset="0"/>
              </a:rPr>
              <a:t>End to end</a:t>
            </a:r>
            <a:r>
              <a:rPr lang="zh-CN" altLang="en-US" sz="2400" b="1" dirty="0">
                <a:solidFill>
                  <a:srgbClr val="161628"/>
                </a:solidFill>
                <a:latin typeface="Times New Roman" panose="02020603050405020304" pitchFamily="18" charset="0"/>
              </a:rPr>
              <a:t>语音识别技术</a:t>
            </a: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zh-CN" altLang="en-US"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u"/>
              <a:defRPr/>
            </a:pPr>
            <a:endParaRPr lang="en-US" altLang="ko-KR" sz="2400" b="1" dirty="0">
              <a:latin typeface="+mj-lt"/>
            </a:endParaRPr>
          </a:p>
        </p:txBody>
      </p:sp>
      <p:pic>
        <p:nvPicPr>
          <p:cNvPr id="65540" name="图片 3" descr="这里写图片描述"/>
          <p:cNvPicPr>
            <a:picLocks noChangeAspect="1" noChangeArrowheads="1"/>
          </p:cNvPicPr>
          <p:nvPr>
            <p:custDataLst>
              <p:tags r:id="rId1"/>
            </p:custDataLst>
          </p:nvPr>
        </p:nvPicPr>
        <p:blipFill>
          <a:blip r:embed="rId2">
            <a:grayscl/>
            <a:extLst>
              <a:ext uri="{28A0092B-C50C-407E-A947-70E740481C1C}">
                <a14:useLocalDpi xmlns:a14="http://schemas.microsoft.com/office/drawing/2010/main" val="0"/>
              </a:ext>
            </a:extLst>
          </a:blip>
          <a:srcRect/>
          <a:stretch>
            <a:fillRect/>
          </a:stretch>
        </p:blipFill>
        <p:spPr bwMode="auto">
          <a:xfrm>
            <a:off x="755650" y="2420620"/>
            <a:ext cx="4273550" cy="154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bwMode="auto">
          <a:xfrm>
            <a:off x="683260" y="4049078"/>
            <a:ext cx="4130675" cy="953135"/>
          </a:xfrm>
          <a:prstGeom prst="rect">
            <a:avLst/>
          </a:prstGeom>
          <a:noFill/>
          <a:ln w="9525">
            <a:noFill/>
            <a:miter lim="800000"/>
          </a:ln>
        </p:spPr>
        <p:txBody>
          <a:bodyPr wrap="none" anchor="ctr">
            <a:spAutoFit/>
          </a:bodyPr>
          <a:lstStyle/>
          <a:p>
            <a:pPr marL="273050" indent="-273050">
              <a:buClr>
                <a:schemeClr val="accent1"/>
              </a:buClr>
              <a:defRPr/>
            </a:pPr>
            <a:r>
              <a:rPr lang="zh-CN" altLang="en-US" sz="2800" b="1" dirty="0">
                <a:solidFill>
                  <a:srgbClr val="0033CC"/>
                </a:solidFill>
                <a:latin typeface="+mj-lt"/>
              </a:rPr>
              <a:t>基于</a:t>
            </a:r>
            <a:r>
              <a:rPr lang="en-US" altLang="zh-CN" sz="2800" b="1" dirty="0">
                <a:solidFill>
                  <a:srgbClr val="0033CC"/>
                </a:solidFill>
                <a:latin typeface="+mj-lt"/>
              </a:rPr>
              <a:t>CTC</a:t>
            </a:r>
            <a:r>
              <a:rPr lang="zh-CN" altLang="en-US" sz="2800" b="1" dirty="0">
                <a:solidFill>
                  <a:srgbClr val="0033CC"/>
                </a:solidFill>
                <a:latin typeface="+mj-lt"/>
              </a:rPr>
              <a:t>的语音识别技术</a:t>
            </a:r>
            <a:endParaRPr lang="zh-CN" altLang="en-US" sz="2800" b="1" dirty="0">
              <a:solidFill>
                <a:srgbClr val="0033CC"/>
              </a:solidFill>
              <a:latin typeface="+mj-lt"/>
            </a:endParaRPr>
          </a:p>
          <a:p>
            <a:pPr marL="273050" indent="-273050">
              <a:buClr>
                <a:schemeClr val="accent1"/>
              </a:buClr>
              <a:defRPr/>
            </a:pPr>
            <a:endParaRPr lang="zh-CN" altLang="en-US" sz="2800" b="1" dirty="0">
              <a:solidFill>
                <a:srgbClr val="0033CC"/>
              </a:solidFill>
              <a:latin typeface="+mj-lt"/>
            </a:endParaRPr>
          </a:p>
        </p:txBody>
      </p:sp>
      <p:grpSp>
        <p:nvGrpSpPr>
          <p:cNvPr id="20" name="组合 19"/>
          <p:cNvGrpSpPr/>
          <p:nvPr/>
        </p:nvGrpSpPr>
        <p:grpSpPr>
          <a:xfrm>
            <a:off x="5015016" y="1768008"/>
            <a:ext cx="3335869" cy="4033571"/>
            <a:chOff x="4512731" y="1768008"/>
            <a:chExt cx="3335869" cy="4033571"/>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731" y="1811867"/>
              <a:ext cx="3335869" cy="3334258"/>
            </a:xfrm>
            <a:prstGeom prst="rect">
              <a:avLst/>
            </a:prstGeom>
          </p:spPr>
        </p:pic>
        <p:sp>
          <p:nvSpPr>
            <p:cNvPr id="9" name="文本框 8"/>
            <p:cNvSpPr txBox="1"/>
            <p:nvPr/>
          </p:nvSpPr>
          <p:spPr bwMode="auto">
            <a:xfrm>
              <a:off x="6001703" y="5432247"/>
              <a:ext cx="915635" cy="369332"/>
            </a:xfrm>
            <a:prstGeom prst="rect">
              <a:avLst/>
            </a:prstGeom>
            <a:noFill/>
            <a:ln w="9525">
              <a:noFill/>
              <a:miter lim="800000"/>
            </a:ln>
          </p:spPr>
          <p:txBody>
            <a:bodyPr wrap="none" rtlCol="0" anchor="ctr">
              <a:spAutoFit/>
            </a:bodyPr>
            <a:p>
              <a:pPr marL="273050" indent="-273050">
                <a:buClr>
                  <a:schemeClr val="accent1"/>
                </a:buClr>
              </a:pPr>
              <a:r>
                <a:rPr lang="en-US" altLang="zh-CN" sz="1800" b="1" dirty="0" smtClean="0">
                  <a:latin typeface="Times New Roman" panose="02020603050405020304" pitchFamily="18" charset="0"/>
                  <a:cs typeface="Times New Roman" panose="02020603050405020304" pitchFamily="18" charset="0"/>
                </a:rPr>
                <a:t>RNN-T</a:t>
              </a:r>
              <a:endParaRPr lang="zh-CN" altLang="en-US" sz="1800" b="1" dirty="0" smtClean="0">
                <a:latin typeface="Times New Roman" panose="02020603050405020304" pitchFamily="18" charset="0"/>
                <a:cs typeface="Times New Roman" panose="02020603050405020304" pitchFamily="18" charset="0"/>
              </a:endParaRPr>
            </a:p>
          </p:txBody>
        </p:sp>
        <p:sp>
          <p:nvSpPr>
            <p:cNvPr id="8" name="椭圆 7"/>
            <p:cNvSpPr/>
            <p:nvPr/>
          </p:nvSpPr>
          <p:spPr bwMode="auto">
            <a:xfrm>
              <a:off x="5435600" y="3725333"/>
              <a:ext cx="1778000" cy="6773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 name="文本框 21"/>
            <p:cNvSpPr txBox="1"/>
            <p:nvPr/>
          </p:nvSpPr>
          <p:spPr bwMode="auto">
            <a:xfrm>
              <a:off x="5676283" y="1768008"/>
              <a:ext cx="1296634" cy="371500"/>
            </a:xfrm>
            <a:prstGeom prst="rect">
              <a:avLst/>
            </a:prstGeom>
            <a:solidFill>
              <a:schemeClr val="bg1"/>
            </a:solidFill>
            <a:ln w="9525">
              <a:noFill/>
              <a:miter lim="800000"/>
            </a:ln>
          </p:spPr>
          <p:txBody>
            <a:bodyPr wrap="square" rtlCol="0" anchor="ctr">
              <a:spAutoFit/>
            </a:bodyPr>
            <a:p>
              <a:pPr marL="273050" indent="-273050">
                <a:buClr>
                  <a:schemeClr val="accent1"/>
                </a:buClr>
              </a:pPr>
              <a:endParaRPr lang="zh-CN" altLang="en-US" sz="1800" b="1" dirty="0" smtClean="0">
                <a:latin typeface="Times New Roman" panose="02020603050405020304" pitchFamily="18" charset="0"/>
                <a:cs typeface="Times New Roman" panose="02020603050405020304" pitchFamily="18" charset="0"/>
              </a:endParaRPr>
            </a:p>
          </p:txBody>
        </p:sp>
        <p:graphicFrame>
          <p:nvGraphicFramePr>
            <p:cNvPr id="23" name="对象 22"/>
            <p:cNvGraphicFramePr>
              <a:graphicFrameLocks noChangeAspect="1"/>
            </p:cNvGraphicFramePr>
            <p:nvPr/>
          </p:nvGraphicFramePr>
          <p:xfrm>
            <a:off x="5323782" y="1815750"/>
            <a:ext cx="2001635" cy="276016"/>
          </p:xfrm>
          <a:graphic>
            <a:graphicData uri="http://schemas.openxmlformats.org/presentationml/2006/ole">
              <mc:AlternateContent xmlns:mc="http://schemas.openxmlformats.org/markup-compatibility/2006">
                <mc:Choice xmlns:v="urn:schemas-microsoft-com:vml" Requires="v">
                  <p:oleObj spid="_x0000_s177176" name="Equation" r:id="rId4" imgW="36576000" imgH="5486400" progId="Equation.DSMT4">
                    <p:embed/>
                  </p:oleObj>
                </mc:Choice>
                <mc:Fallback>
                  <p:oleObj name="Equation" r:id="rId4" imgW="36576000" imgH="5486400" progId="Equation.DSMT4">
                    <p:embed/>
                    <p:pic>
                      <p:nvPicPr>
                        <p:cNvPr id="0" name="图片 177167"/>
                        <p:cNvPicPr/>
                        <p:nvPr/>
                      </p:nvPicPr>
                      <p:blipFill>
                        <a:blip r:embed="rId5"/>
                        <a:stretch>
                          <a:fillRect/>
                        </a:stretch>
                      </p:blipFill>
                      <p:spPr>
                        <a:xfrm>
                          <a:off x="5323782" y="1815750"/>
                          <a:ext cx="2001635" cy="276016"/>
                        </a:xfrm>
                        <a:prstGeom prst="rect">
                          <a:avLst/>
                        </a:prstGeom>
                      </p:spPr>
                    </p:pic>
                  </p:oleObj>
                </mc:Fallback>
              </mc:AlternateContent>
            </a:graphicData>
          </a:graphic>
        </p:graphicFrame>
      </p:grpSp>
      <p:sp>
        <p:nvSpPr>
          <p:cNvPr id="2" name="文本框 1"/>
          <p:cNvSpPr txBox="1"/>
          <p:nvPr/>
        </p:nvSpPr>
        <p:spPr bwMode="auto">
          <a:xfrm>
            <a:off x="4499610" y="5444808"/>
            <a:ext cx="4505325" cy="953135"/>
          </a:xfrm>
          <a:prstGeom prst="rect">
            <a:avLst/>
          </a:prstGeom>
          <a:solidFill>
            <a:schemeClr val="bg1"/>
          </a:solidFill>
          <a:ln w="9525">
            <a:noFill/>
            <a:miter lim="800000"/>
          </a:ln>
        </p:spPr>
        <p:txBody>
          <a:bodyPr wrap="none" anchor="ctr">
            <a:spAutoFit/>
          </a:bodyPr>
          <a:p>
            <a:pPr marL="273050" indent="-273050">
              <a:buClr>
                <a:schemeClr val="accent1"/>
              </a:buClr>
              <a:defRPr/>
            </a:pPr>
            <a:r>
              <a:rPr lang="zh-CN" altLang="en-US" sz="2800" b="1" dirty="0">
                <a:solidFill>
                  <a:srgbClr val="0033CC"/>
                </a:solidFill>
                <a:latin typeface="+mj-lt"/>
              </a:rPr>
              <a:t>基于</a:t>
            </a:r>
            <a:r>
              <a:rPr lang="en-US" altLang="zh-CN" sz="2800" b="1" dirty="0">
                <a:solidFill>
                  <a:srgbClr val="0033CC"/>
                </a:solidFill>
                <a:latin typeface="+mj-lt"/>
              </a:rPr>
              <a:t>RNN-T</a:t>
            </a:r>
            <a:r>
              <a:rPr lang="zh-CN" altLang="en-US" sz="2800" b="1" dirty="0">
                <a:solidFill>
                  <a:srgbClr val="0033CC"/>
                </a:solidFill>
                <a:latin typeface="+mj-lt"/>
              </a:rPr>
              <a:t>的语音识别技术</a:t>
            </a:r>
            <a:endParaRPr lang="zh-CN" altLang="en-US" sz="2800" b="1" dirty="0">
              <a:solidFill>
                <a:srgbClr val="0033CC"/>
              </a:solidFill>
              <a:latin typeface="+mj-lt"/>
            </a:endParaRPr>
          </a:p>
          <a:p>
            <a:pPr marL="273050" indent="-273050">
              <a:buClr>
                <a:schemeClr val="accent1"/>
              </a:buClr>
              <a:defRPr/>
            </a:pPr>
            <a:endParaRPr lang="zh-CN" altLang="en-US" sz="2800" b="1" dirty="0">
              <a:solidFill>
                <a:srgbClr val="0033CC"/>
              </a:solidFill>
              <a:latin typeface="+mj-lt"/>
            </a:endParaRPr>
          </a:p>
        </p:txBody>
      </p:sp>
    </p:spTree>
    <p:custDataLst>
      <p:tags r:id="rId6"/>
    </p:custDataLst>
  </p:cSld>
  <p:clrMapOvr>
    <a:masterClrMapping/>
  </p:clrMapOvr>
  <p:transition spd="slow"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06388"/>
            <a:ext cx="5273675"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bwMode="auto">
          <a:xfrm>
            <a:off x="5730875" y="1217295"/>
            <a:ext cx="3232785" cy="953135"/>
          </a:xfrm>
          <a:prstGeom prst="rect">
            <a:avLst/>
          </a:prstGeom>
          <a:noFill/>
          <a:ln w="9525">
            <a:noFill/>
            <a:miter lim="800000"/>
          </a:ln>
        </p:spPr>
        <p:txBody>
          <a:bodyPr wrap="square" anchor="ctr">
            <a:spAutoFit/>
          </a:bodyPr>
          <a:lstStyle/>
          <a:p>
            <a:pPr marL="273050" indent="-273050" algn="ctr">
              <a:buClr>
                <a:schemeClr val="accent1"/>
              </a:buClr>
              <a:defRPr/>
            </a:pPr>
            <a:r>
              <a:rPr lang="zh-CN" altLang="en-US" sz="2800" b="1" dirty="0">
                <a:solidFill>
                  <a:srgbClr val="0033CC"/>
                </a:solidFill>
                <a:latin typeface="+mj-lt"/>
              </a:rPr>
              <a:t>基于</a:t>
            </a:r>
            <a:r>
              <a:rPr lang="en-US" altLang="zh-CN" sz="2800" b="1" dirty="0">
                <a:solidFill>
                  <a:srgbClr val="0033CC"/>
                </a:solidFill>
                <a:latin typeface="+mj-lt"/>
              </a:rPr>
              <a:t>Attention</a:t>
            </a:r>
            <a:r>
              <a:rPr lang="zh-CN" altLang="en-US" sz="2800" b="1" dirty="0">
                <a:solidFill>
                  <a:srgbClr val="0033CC"/>
                </a:solidFill>
                <a:latin typeface="+mj-lt"/>
              </a:rPr>
              <a:t>机制的语音识别技术</a:t>
            </a:r>
            <a:endParaRPr lang="zh-CN" altLang="en-US" sz="2800" b="1" dirty="0">
              <a:solidFill>
                <a:srgbClr val="0033CC"/>
              </a:solidFill>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bwMode="auto">
          <a:xfrm>
            <a:off x="828040" y="785178"/>
            <a:ext cx="5186680" cy="521970"/>
          </a:xfrm>
          <a:prstGeom prst="rect">
            <a:avLst/>
          </a:prstGeom>
          <a:noFill/>
          <a:ln w="9525">
            <a:noFill/>
            <a:miter lim="800000"/>
          </a:ln>
        </p:spPr>
        <p:txBody>
          <a:bodyPr wrap="square" anchor="ctr">
            <a:spAutoFit/>
          </a:bodyPr>
          <a:lstStyle/>
          <a:p>
            <a:pPr marL="273050" indent="-273050" algn="ctr">
              <a:buClr>
                <a:schemeClr val="accent1"/>
              </a:buClr>
              <a:defRPr/>
            </a:pPr>
            <a:r>
              <a:rPr lang="zh-CN" altLang="en-US" sz="2800" b="1" dirty="0">
                <a:solidFill>
                  <a:srgbClr val="0033CC"/>
                </a:solidFill>
                <a:latin typeface="Times New Roman" panose="02020603050405020304" pitchFamily="18" charset="0"/>
                <a:cs typeface="Times New Roman" panose="02020603050405020304" pitchFamily="18" charset="0"/>
              </a:rPr>
              <a:t>基于</a:t>
            </a:r>
            <a:r>
              <a:rPr lang="en-US" altLang="zh-CN" sz="2800" b="1" dirty="0">
                <a:solidFill>
                  <a:srgbClr val="0033CC"/>
                </a:solidFill>
                <a:latin typeface="Times New Roman" panose="02020603050405020304" pitchFamily="18" charset="0"/>
                <a:cs typeface="Times New Roman" panose="02020603050405020304" pitchFamily="18" charset="0"/>
              </a:rPr>
              <a:t>Conformer</a:t>
            </a:r>
            <a:r>
              <a:rPr lang="zh-CN" altLang="en-US" sz="2800" b="1" dirty="0">
                <a:solidFill>
                  <a:srgbClr val="0033CC"/>
                </a:solidFill>
                <a:latin typeface="Times New Roman" panose="02020603050405020304" pitchFamily="18" charset="0"/>
                <a:cs typeface="Times New Roman" panose="02020603050405020304" pitchFamily="18" charset="0"/>
              </a:rPr>
              <a:t>的语音识别技术</a:t>
            </a:r>
            <a:endParaRPr lang="zh-CN" altLang="en-US" sz="2800" b="1" dirty="0">
              <a:solidFill>
                <a:srgbClr val="0033CC"/>
              </a:solidFill>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332237" y="2060575"/>
            <a:ext cx="2969364" cy="3713989"/>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269" y="1844792"/>
            <a:ext cx="1853112" cy="434663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28638" y="404813"/>
            <a:ext cx="8229600" cy="606425"/>
          </a:xfrm>
        </p:spPr>
        <p:txBody>
          <a:bodyPr/>
          <a:lstStyle/>
          <a:p>
            <a:pPr eaLnBrk="1" hangingPunct="1"/>
            <a:r>
              <a:rPr lang="zh-CN" altLang="en-US"/>
              <a:t>参考书</a:t>
            </a:r>
            <a:endParaRPr lang="zh-CN" altLang="en-US"/>
          </a:p>
        </p:txBody>
      </p:sp>
      <p:sp>
        <p:nvSpPr>
          <p:cNvPr id="38915" name="Rectangle 3"/>
          <p:cNvSpPr>
            <a:spLocks noGrp="1" noChangeArrowheads="1"/>
          </p:cNvSpPr>
          <p:nvPr>
            <p:ph type="body" idx="1"/>
          </p:nvPr>
        </p:nvSpPr>
        <p:spPr/>
        <p:txBody>
          <a:bodyPr/>
          <a:lstStyle/>
          <a:p>
            <a:pPr eaLnBrk="1" hangingPunct="1"/>
            <a:r>
              <a:rPr lang="zh-CN" altLang="en-US" sz="2400" b="1">
                <a:gradFill>
                  <a:gsLst>
                    <a:gs pos="0">
                      <a:srgbClr val="007BD3"/>
                    </a:gs>
                    <a:gs pos="100000">
                      <a:srgbClr val="034373"/>
                    </a:gs>
                  </a:gsLst>
                  <a:lin scaled="0"/>
                </a:gradFill>
              </a:rPr>
              <a:t>韩纪庆、 张磊、郑铁然 《语音信号处理</a:t>
            </a:r>
            <a:r>
              <a:rPr lang="en-US" altLang="zh-CN" sz="2400" b="1">
                <a:gradFill>
                  <a:gsLst>
                    <a:gs pos="0">
                      <a:srgbClr val="007BD3"/>
                    </a:gs>
                    <a:gs pos="100000">
                      <a:srgbClr val="034373"/>
                    </a:gs>
                  </a:gsLst>
                  <a:lin scaled="0"/>
                </a:gradFill>
              </a:rPr>
              <a:t>》(</a:t>
            </a:r>
            <a:r>
              <a:rPr lang="zh-CN" altLang="en-US" sz="2400" b="1">
                <a:gradFill>
                  <a:gsLst>
                    <a:gs pos="0">
                      <a:srgbClr val="007BD3"/>
                    </a:gs>
                    <a:gs pos="100000">
                      <a:srgbClr val="034373"/>
                    </a:gs>
                  </a:gsLst>
                  <a:lin scaled="0"/>
                </a:gradFill>
              </a:rPr>
              <a:t>第三版</a:t>
            </a:r>
            <a:r>
              <a:rPr lang="en-US" altLang="zh-CN" sz="2400" b="1">
                <a:gradFill>
                  <a:gsLst>
                    <a:gs pos="0">
                      <a:srgbClr val="007BD3"/>
                    </a:gs>
                    <a:gs pos="100000">
                      <a:srgbClr val="034373"/>
                    </a:gs>
                  </a:gsLst>
                  <a:lin scaled="0"/>
                </a:gradFill>
              </a:rPr>
              <a:t>)   </a:t>
            </a:r>
            <a:r>
              <a:rPr lang="zh-CN" altLang="en-US" sz="2400" b="1">
                <a:gradFill>
                  <a:gsLst>
                    <a:gs pos="0">
                      <a:srgbClr val="007BD3"/>
                    </a:gs>
                    <a:gs pos="100000">
                      <a:srgbClr val="034373"/>
                    </a:gs>
                  </a:gsLst>
                  <a:lin scaled="0"/>
                </a:gradFill>
              </a:rPr>
              <a:t>清华大学出版社，</a:t>
            </a:r>
            <a:r>
              <a:rPr lang="en-US" altLang="zh-CN" sz="2400" b="1">
                <a:gradFill>
                  <a:gsLst>
                    <a:gs pos="0">
                      <a:srgbClr val="007BD3"/>
                    </a:gs>
                    <a:gs pos="100000">
                      <a:srgbClr val="034373"/>
                    </a:gs>
                  </a:gsLst>
                  <a:lin scaled="0"/>
                </a:gradFill>
              </a:rPr>
              <a:t>2020</a:t>
            </a:r>
            <a:r>
              <a:rPr lang="zh-CN" altLang="en-US" sz="2400" b="1">
                <a:gradFill>
                  <a:gsLst>
                    <a:gs pos="0">
                      <a:srgbClr val="007BD3"/>
                    </a:gs>
                    <a:gs pos="100000">
                      <a:srgbClr val="034373"/>
                    </a:gs>
                  </a:gsLst>
                  <a:lin scaled="0"/>
                </a:gradFill>
              </a:rPr>
              <a:t>。</a:t>
            </a:r>
            <a:endParaRPr lang="en-US" altLang="zh-CN" sz="2400">
              <a:solidFill>
                <a:schemeClr val="tx2"/>
              </a:solidFill>
            </a:endParaRPr>
          </a:p>
          <a:p>
            <a:pPr eaLnBrk="1" hangingPunct="1"/>
            <a:r>
              <a:rPr lang="en-US" altLang="zh-CN" sz="2400">
                <a:solidFill>
                  <a:schemeClr val="tx2"/>
                </a:solidFill>
              </a:rPr>
              <a:t>Huang X D, Acero A, Hon H, etal. Spoken Language Processing: A Guide to Theory, Algorithm and System Development. New Jersey: Prentice Hall PTR, 2001 </a:t>
            </a:r>
            <a:endParaRPr lang="en-US" altLang="zh-CN" sz="2400">
              <a:solidFill>
                <a:schemeClr val="tx2"/>
              </a:solidFill>
            </a:endParaRPr>
          </a:p>
          <a:p>
            <a:pPr eaLnBrk="1" hangingPunct="1"/>
            <a:r>
              <a:rPr lang="zh-CN" altLang="en-US" sz="2400"/>
              <a:t>余栋</a:t>
            </a:r>
            <a:r>
              <a:rPr lang="en-US" altLang="zh-CN" sz="2400"/>
              <a:t>, </a:t>
            </a:r>
            <a:r>
              <a:rPr lang="zh-CN" altLang="en-US" sz="2400"/>
              <a:t>邓力</a:t>
            </a:r>
            <a:r>
              <a:rPr lang="en-US" altLang="zh-CN" sz="2400"/>
              <a:t>. </a:t>
            </a:r>
            <a:r>
              <a:rPr lang="zh-CN" altLang="en-US" sz="2400"/>
              <a:t>解析深度学习</a:t>
            </a:r>
            <a:r>
              <a:rPr lang="en-US" altLang="zh-CN" sz="2400"/>
              <a:t>——</a:t>
            </a:r>
            <a:r>
              <a:rPr lang="zh-CN" altLang="en-US" sz="2400"/>
              <a:t>语音识别实践</a:t>
            </a:r>
            <a:r>
              <a:rPr lang="en-US" altLang="zh-CN" sz="2400"/>
              <a:t>, </a:t>
            </a:r>
            <a:r>
              <a:rPr lang="zh-CN" altLang="en-US" sz="2400"/>
              <a:t>电子工业出版社</a:t>
            </a:r>
            <a:r>
              <a:rPr lang="en-US" altLang="zh-CN" sz="2400"/>
              <a:t>, 2016</a:t>
            </a:r>
            <a:endParaRPr lang="en-US" altLang="zh-CN" sz="2400">
              <a:solidFill>
                <a:schemeClr val="tx2"/>
              </a:solidFill>
            </a:endParaRPr>
          </a:p>
          <a:p>
            <a:pPr eaLnBrk="1" hangingPunct="1"/>
            <a:r>
              <a:rPr lang="zh-CN" altLang="en-US" sz="2400">
                <a:solidFill>
                  <a:schemeClr val="tx2"/>
                </a:solidFill>
              </a:rPr>
              <a:t>易克初、田斌 等《语音信号处理》国防工业出版社。</a:t>
            </a:r>
            <a:endParaRPr lang="zh-CN" altLang="en-US" sz="2400">
              <a:solidFill>
                <a:schemeClr val="tx2"/>
              </a:solidFill>
            </a:endParaRPr>
          </a:p>
          <a:p>
            <a:pPr eaLnBrk="1" hangingPunct="1"/>
            <a:r>
              <a:rPr lang="zh-CN" altLang="en-US" sz="2400">
                <a:solidFill>
                  <a:schemeClr val="tx2"/>
                </a:solidFill>
              </a:rPr>
              <a:t>蔡莲红、黄德智等《现代语音技术 基础与应用》清华大学出版社</a:t>
            </a:r>
            <a:endParaRPr lang="zh-CN" altLang="en-US" sz="2400">
              <a:solidFill>
                <a:schemeClr val="tx2"/>
              </a:solidFill>
            </a:endParaRPr>
          </a:p>
          <a:p>
            <a:pPr eaLnBrk="1" hangingPunct="1"/>
            <a:r>
              <a:rPr lang="en-US" altLang="zh-CN" sz="2400" b="1">
                <a:solidFill>
                  <a:schemeClr val="tx2"/>
                </a:solidFill>
              </a:rPr>
              <a:t>Rabiner L</a:t>
            </a:r>
            <a:r>
              <a:rPr lang="zh-CN" altLang="en-US" sz="2400" b="1">
                <a:solidFill>
                  <a:schemeClr val="tx2"/>
                </a:solidFill>
              </a:rPr>
              <a:t>，</a:t>
            </a:r>
            <a:r>
              <a:rPr lang="en-US" altLang="zh-CN" sz="2400" b="1">
                <a:solidFill>
                  <a:schemeClr val="tx2"/>
                </a:solidFill>
              </a:rPr>
              <a:t>Juang B H.  Fundamentals of Speech Recognition. New Jersey: Prentice Hall PTR, </a:t>
            </a:r>
            <a:r>
              <a:rPr lang="zh-CN" altLang="en-US" sz="2400" b="1">
                <a:solidFill>
                  <a:schemeClr val="tx2"/>
                </a:solidFill>
              </a:rPr>
              <a:t>北京：清华大学出版社，</a:t>
            </a:r>
            <a:r>
              <a:rPr lang="en-US" altLang="zh-CN" sz="2400" b="1">
                <a:solidFill>
                  <a:schemeClr val="tx2"/>
                </a:solidFill>
              </a:rPr>
              <a:t>1999</a:t>
            </a:r>
            <a:r>
              <a:rPr lang="en-US" altLang="zh-CN" sz="2400">
                <a:solidFill>
                  <a:schemeClr val="tx2"/>
                </a:solidFill>
              </a:rPr>
              <a:t> </a:t>
            </a:r>
            <a:endParaRPr lang="zh-CN" altLang="en-US" sz="2400" b="1">
              <a:solidFill>
                <a:schemeClr val="tx2"/>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up)">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up)">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wipe(up)">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wipe(up)">
                                      <p:cBhvr>
                                        <p:cTn id="22" dur="5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wipe(up)">
                                      <p:cBhvr>
                                        <p:cTn id="27" dur="500"/>
                                        <p:tgtEl>
                                          <p:spTgt spid="38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wipe(up)">
                                      <p:cBhvr>
                                        <p:cTn id="32"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语音的</a:t>
            </a:r>
            <a:r>
              <a:rPr lang="zh-CN" altLang="en-US" sz="5400">
                <a:solidFill>
                  <a:schemeClr val="hlink"/>
                </a:solidFill>
                <a:ea typeface="隶书" panose="02010509060101010101" pitchFamily="49" charset="-122"/>
              </a:rPr>
              <a:t>声学表示</a:t>
            </a:r>
            <a:endParaRPr lang="en-US" altLang="zh-CN" sz="5400">
              <a:solidFill>
                <a:schemeClr val="hlink"/>
              </a:solidFill>
              <a:ea typeface="隶书" panose="02010509060101010101" pitchFamily="49" charset="-122"/>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语音的声学特性</a:t>
            </a:r>
            <a:endParaRPr lang="en-US" altLang="zh-CN">
              <a:solidFill>
                <a:schemeClr val="accent2"/>
              </a:solidFill>
            </a:endParaRPr>
          </a:p>
        </p:txBody>
      </p:sp>
      <p:sp>
        <p:nvSpPr>
          <p:cNvPr id="47107" name="Rectangle 3"/>
          <p:cNvSpPr>
            <a:spLocks noGrp="1" noChangeArrowheads="1"/>
          </p:cNvSpPr>
          <p:nvPr>
            <p:ph type="body" idx="1"/>
          </p:nvPr>
        </p:nvSpPr>
        <p:spPr>
          <a:xfrm>
            <a:off x="685800" y="1700213"/>
            <a:ext cx="7848600" cy="4395787"/>
          </a:xfrm>
        </p:spPr>
        <p:txBody>
          <a:bodyPr lIns="18000" rIns="18000"/>
          <a:lstStyle/>
          <a:p>
            <a:pPr eaLnBrk="1" hangingPunct="1">
              <a:lnSpc>
                <a:spcPct val="110000"/>
              </a:lnSpc>
              <a:buClr>
                <a:srgbClr val="9900FF"/>
              </a:buClr>
              <a:buFont typeface="Wingdings" panose="05000000000000000000" pitchFamily="2" charset="2"/>
              <a:buChar char="Ø"/>
            </a:pPr>
            <a:r>
              <a:rPr lang="zh-CN" altLang="en-US" sz="2400">
                <a:solidFill>
                  <a:srgbClr val="161628"/>
                </a:solidFill>
                <a:latin typeface="Times New Roman" panose="02020603050405020304" pitchFamily="18" charset="0"/>
              </a:rPr>
              <a:t> </a:t>
            </a:r>
            <a:r>
              <a:rPr lang="zh-CN" altLang="en-US" sz="2400">
                <a:solidFill>
                  <a:srgbClr val="161628"/>
                </a:solidFill>
                <a:latin typeface="Times New Roman" panose="02020603050405020304" pitchFamily="18" charset="0"/>
                <a:ea typeface="黑体" panose="02010609060101010101" pitchFamily="49" charset="-122"/>
              </a:rPr>
              <a:t>语音是以声波的方式在空气中传播。声波是一种纵波，它的振动方向和传播方向是一致的。</a:t>
            </a:r>
            <a:endParaRPr lang="en-US" altLang="zh-CN" sz="2400">
              <a:solidFill>
                <a:srgbClr val="161628"/>
              </a:solidFill>
              <a:latin typeface="Times New Roman" panose="02020603050405020304" pitchFamily="18" charset="0"/>
              <a:ea typeface="黑体" panose="02010609060101010101" pitchFamily="49" charset="-122"/>
            </a:endParaRPr>
          </a:p>
          <a:p>
            <a:pPr eaLnBrk="1" hangingPunct="1">
              <a:lnSpc>
                <a:spcPct val="110000"/>
              </a:lnSpc>
              <a:buClr>
                <a:srgbClr val="9900FF"/>
              </a:buClr>
              <a:buFont typeface="Wingdings" panose="05000000000000000000" pitchFamily="2" charset="2"/>
              <a:buChar char="Ø"/>
            </a:pPr>
            <a:endParaRPr lang="en-US" altLang="zh-CN" sz="2400">
              <a:solidFill>
                <a:srgbClr val="161628"/>
              </a:solidFill>
              <a:latin typeface="Times New Roman" panose="02020603050405020304" pitchFamily="18" charset="0"/>
              <a:ea typeface="黑体" panose="02010609060101010101" pitchFamily="49" charset="-122"/>
            </a:endParaRPr>
          </a:p>
          <a:p>
            <a:pPr eaLnBrk="1" hangingPunct="1">
              <a:lnSpc>
                <a:spcPct val="110000"/>
              </a:lnSpc>
              <a:buClr>
                <a:srgbClr val="9900FF"/>
              </a:buClr>
              <a:buFont typeface="Wingdings" panose="05000000000000000000" pitchFamily="2" charset="2"/>
              <a:buChar char="Ø"/>
            </a:pPr>
            <a:endParaRPr lang="zh-CN" altLang="en-US" sz="2400">
              <a:solidFill>
                <a:srgbClr val="161628"/>
              </a:solidFill>
              <a:latin typeface="Times New Roman" panose="02020603050405020304" pitchFamily="18" charset="0"/>
              <a:ea typeface="黑体" panose="02010609060101010101" pitchFamily="49" charset="-122"/>
            </a:endParaRPr>
          </a:p>
          <a:p>
            <a:pPr eaLnBrk="1" hangingPunct="1">
              <a:lnSpc>
                <a:spcPct val="110000"/>
              </a:lnSpc>
              <a:spcBef>
                <a:spcPct val="50000"/>
              </a:spcBef>
              <a:buClr>
                <a:srgbClr val="9900FF"/>
              </a:buClr>
              <a:buFont typeface="Wingdings" panose="05000000000000000000" pitchFamily="2" charset="2"/>
              <a:buChar char="Ø"/>
            </a:pPr>
            <a:r>
              <a:rPr lang="zh-CN" altLang="en-US" sz="2400">
                <a:solidFill>
                  <a:srgbClr val="161628"/>
                </a:solidFill>
                <a:latin typeface="Times New Roman" panose="02020603050405020304" pitchFamily="18" charset="0"/>
                <a:ea typeface="黑体" panose="02010609060101010101" pitchFamily="49" charset="-122"/>
              </a:rPr>
              <a:t>声波的基本物理量</a:t>
            </a:r>
            <a:r>
              <a:rPr lang="en-US" altLang="zh-CN" sz="2400">
                <a:solidFill>
                  <a:srgbClr val="161628"/>
                </a:solidFill>
                <a:latin typeface="Times New Roman" panose="02020603050405020304" pitchFamily="18" charset="0"/>
                <a:ea typeface="黑体" panose="02010609060101010101" pitchFamily="49" charset="-122"/>
              </a:rPr>
              <a:t>---</a:t>
            </a:r>
            <a:r>
              <a:rPr lang="zh-CN" altLang="en-US" sz="2400" b="1">
                <a:solidFill>
                  <a:srgbClr val="0070C0"/>
                </a:solidFill>
                <a:latin typeface="Times New Roman" panose="02020603050405020304" pitchFamily="18" charset="0"/>
                <a:ea typeface="黑体" panose="02010609060101010101" pitchFamily="49" charset="-122"/>
              </a:rPr>
              <a:t>频率</a:t>
            </a:r>
            <a:r>
              <a:rPr lang="zh-CN" altLang="en-US" sz="2400">
                <a:solidFill>
                  <a:srgbClr val="161628"/>
                </a:solidFill>
                <a:latin typeface="Times New Roman" panose="02020603050405020304" pitchFamily="18" charset="0"/>
                <a:ea typeface="黑体" panose="02010609060101010101" pitchFamily="49" charset="-122"/>
              </a:rPr>
              <a:t>：</a:t>
            </a:r>
            <a:endParaRPr lang="zh-CN" altLang="en-US" sz="2400">
              <a:solidFill>
                <a:srgbClr val="161628"/>
              </a:solidFill>
              <a:latin typeface="Times New Roman" panose="02020603050405020304" pitchFamily="18" charset="0"/>
              <a:ea typeface="黑体" panose="02010609060101010101" pitchFamily="49" charset="-122"/>
            </a:endParaRPr>
          </a:p>
          <a:p>
            <a:pPr lvl="1" eaLnBrk="1" hangingPunct="1">
              <a:lnSpc>
                <a:spcPct val="150000"/>
              </a:lnSpc>
            </a:pPr>
            <a:r>
              <a:rPr lang="zh-CN" altLang="en-US" sz="2400">
                <a:solidFill>
                  <a:srgbClr val="161628"/>
                </a:solidFill>
                <a:latin typeface="Times New Roman" panose="02020603050405020304" pitchFamily="18" charset="0"/>
              </a:rPr>
              <a:t>单位时间内，声波的周期数。</a:t>
            </a:r>
            <a:endParaRPr lang="zh-CN" altLang="en-US" sz="2400">
              <a:solidFill>
                <a:srgbClr val="161628"/>
              </a:solidFill>
              <a:latin typeface="Times New Roman" panose="02020603050405020304" pitchFamily="18" charset="0"/>
            </a:endParaRPr>
          </a:p>
          <a:p>
            <a:pPr lvl="1" eaLnBrk="1" hangingPunct="1">
              <a:lnSpc>
                <a:spcPct val="150000"/>
              </a:lnSpc>
            </a:pPr>
            <a:r>
              <a:rPr lang="zh-CN" altLang="en-US" sz="2400">
                <a:solidFill>
                  <a:srgbClr val="161628"/>
                </a:solidFill>
                <a:latin typeface="Times New Roman" panose="02020603050405020304" pitchFamily="18" charset="0"/>
              </a:rPr>
              <a:t>人耳对于声波频率高低的感觉与实际频率近似成对数关系。</a:t>
            </a:r>
            <a:endParaRPr lang="zh-CN" altLang="en-US" sz="2400">
              <a:solidFill>
                <a:srgbClr val="161628"/>
              </a:solidFill>
              <a:latin typeface="Times New Roman" panose="02020603050405020304" pitchFamily="18" charset="0"/>
            </a:endParaRPr>
          </a:p>
          <a:p>
            <a:pPr lvl="1" eaLnBrk="1" hangingPunct="1">
              <a:lnSpc>
                <a:spcPct val="150000"/>
              </a:lnSpc>
            </a:pPr>
            <a:r>
              <a:rPr lang="zh-CN" altLang="en-US" sz="2400" b="1">
                <a:solidFill>
                  <a:srgbClr val="0070C0"/>
                </a:solidFill>
                <a:latin typeface="Times New Roman" panose="02020603050405020304" pitchFamily="18" charset="0"/>
              </a:rPr>
              <a:t>基频</a:t>
            </a:r>
            <a:r>
              <a:rPr lang="zh-CN" altLang="en-US" sz="2400">
                <a:solidFill>
                  <a:srgbClr val="161628"/>
                </a:solidFill>
                <a:latin typeface="Times New Roman" panose="02020603050405020304" pitchFamily="18" charset="0"/>
              </a:rPr>
              <a:t>：60</a:t>
            </a:r>
            <a:r>
              <a:rPr lang="en-US" altLang="zh-CN" sz="2400">
                <a:solidFill>
                  <a:srgbClr val="161628"/>
                </a:solidFill>
                <a:latin typeface="Times New Roman" panose="02020603050405020304" pitchFamily="18" charset="0"/>
              </a:rPr>
              <a:t>Hz~500Hz</a:t>
            </a:r>
            <a:r>
              <a:rPr lang="zh-CN" altLang="en-US" sz="2000">
                <a:solidFill>
                  <a:srgbClr val="161628"/>
                </a:solidFill>
                <a:latin typeface="Times New Roman" panose="02020603050405020304" pitchFamily="18" charset="0"/>
              </a:rPr>
              <a:t>       </a:t>
            </a:r>
            <a:endParaRPr lang="zh-CN" altLang="en-US" sz="2000">
              <a:solidFill>
                <a:srgbClr val="161628"/>
              </a:solidFill>
              <a:latin typeface="Times New Roman" panose="02020603050405020304" pitchFamily="18" charset="0"/>
            </a:endParaRPr>
          </a:p>
        </p:txBody>
      </p:sp>
      <p:pic>
        <p:nvPicPr>
          <p:cNvPr id="61444"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219700" y="2565400"/>
            <a:ext cx="31750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up)">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up)">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animEffect transition="in" filter="wipe(up)">
                                      <p:cBhvr>
                                        <p:cTn id="17" dur="500"/>
                                        <p:tgtEl>
                                          <p:spTgt spid="471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107">
                                            <p:txEl>
                                              <p:pRg st="4" end="4"/>
                                            </p:txEl>
                                          </p:spTgt>
                                        </p:tgtEl>
                                        <p:attrNameLst>
                                          <p:attrName>style.visibility</p:attrName>
                                        </p:attrNameLst>
                                      </p:cBhvr>
                                      <p:to>
                                        <p:strVal val="visible"/>
                                      </p:to>
                                    </p:set>
                                    <p:animEffect transition="in" filter="wipe(up)">
                                      <p:cBhvr>
                                        <p:cTn id="22" dur="500"/>
                                        <p:tgtEl>
                                          <p:spTgt spid="47107">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7107">
                                            <p:txEl>
                                              <p:pRg st="5" end="5"/>
                                            </p:txEl>
                                          </p:spTgt>
                                        </p:tgtEl>
                                        <p:attrNameLst>
                                          <p:attrName>style.visibility</p:attrName>
                                        </p:attrNameLst>
                                      </p:cBhvr>
                                      <p:to>
                                        <p:strVal val="visible"/>
                                      </p:to>
                                    </p:set>
                                    <p:animEffect transition="in" filter="wipe(up)">
                                      <p:cBhvr>
                                        <p:cTn id="25" dur="500"/>
                                        <p:tgtEl>
                                          <p:spTgt spid="4710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7107">
                                            <p:txEl>
                                              <p:pRg st="6" end="6"/>
                                            </p:txEl>
                                          </p:spTgt>
                                        </p:tgtEl>
                                        <p:attrNameLst>
                                          <p:attrName>style.visibility</p:attrName>
                                        </p:attrNameLst>
                                      </p:cBhvr>
                                      <p:to>
                                        <p:strVal val="visible"/>
                                      </p:to>
                                    </p:set>
                                    <p:animEffect transition="in" filter="wipe(up)">
                                      <p:cBhvr>
                                        <p:cTn id="30" dur="5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p:txBody>
          <a:bodyPr/>
          <a:lstStyle/>
          <a:p>
            <a:r>
              <a:rPr lang="zh-CN" altLang="en-US"/>
              <a:t>视听觉信息理解系列课程</a:t>
            </a:r>
            <a:endParaRPr lang="zh-CN" altLang="en-US"/>
          </a:p>
        </p:txBody>
      </p:sp>
      <p:grpSp>
        <p:nvGrpSpPr>
          <p:cNvPr id="7" name="组合 6"/>
          <p:cNvGrpSpPr/>
          <p:nvPr/>
        </p:nvGrpSpPr>
        <p:grpSpPr bwMode="auto">
          <a:xfrm>
            <a:off x="1160463" y="2308225"/>
            <a:ext cx="2265362" cy="569913"/>
            <a:chOff x="1820411" y="2308240"/>
            <a:chExt cx="2265028" cy="569387"/>
          </a:xfrm>
        </p:grpSpPr>
        <p:sp>
          <p:nvSpPr>
            <p:cNvPr id="3" name="文本框 2"/>
            <p:cNvSpPr txBox="1"/>
            <p:nvPr/>
          </p:nvSpPr>
          <p:spPr bwMode="auto">
            <a:xfrm>
              <a:off x="1820411" y="2308240"/>
              <a:ext cx="2265028" cy="569387"/>
            </a:xfrm>
            <a:prstGeom prst="rect">
              <a:avLst/>
            </a:prstGeom>
            <a:noFill/>
            <a:ln w="25400">
              <a:solidFill>
                <a:schemeClr val="accent2">
                  <a:lumMod val="50000"/>
                </a:schemeClr>
              </a:solidFill>
              <a:miter lim="800000"/>
            </a:ln>
          </p:spPr>
          <p:txBody>
            <a:bodyPr tIns="0" anchor="ctr">
              <a:spAutoFit/>
            </a:bodyPr>
            <a:lstStyle/>
            <a:p>
              <a:pPr marL="273050" indent="-273050" algn="ctr">
                <a:buClr>
                  <a:schemeClr val="accent1"/>
                </a:buClr>
                <a:defRPr/>
              </a:pPr>
              <a:r>
                <a:rPr lang="zh-CN" altLang="en-US" sz="1600" b="1" dirty="0">
                  <a:solidFill>
                    <a:srgbClr val="0033CC"/>
                  </a:solidFill>
                  <a:latin typeface="黑体" panose="02010609060101010101" pitchFamily="49" charset="-122"/>
                </a:rPr>
                <a:t>课程一</a:t>
              </a:r>
              <a:endParaRPr lang="en-US" altLang="zh-CN" sz="1600" b="1" dirty="0">
                <a:solidFill>
                  <a:srgbClr val="0033CC"/>
                </a:solidFill>
                <a:latin typeface="黑体" panose="02010609060101010101" pitchFamily="49" charset="-122"/>
              </a:endParaRPr>
            </a:p>
            <a:p>
              <a:pPr marL="273050" indent="-273050" algn="ctr">
                <a:buClr>
                  <a:schemeClr val="accent1"/>
                </a:buClr>
                <a:defRPr/>
              </a:pPr>
              <a:r>
                <a:rPr lang="zh-CN" altLang="en-US" b="1" dirty="0">
                  <a:latin typeface="黑体" panose="02010609060101010101" pitchFamily="49" charset="-122"/>
                </a:rPr>
                <a:t>视听觉信号处理</a:t>
              </a:r>
              <a:endParaRPr lang="zh-CN" altLang="en-US" b="1" dirty="0">
                <a:latin typeface="黑体" panose="02010609060101010101" pitchFamily="49" charset="-122"/>
              </a:endParaRPr>
            </a:p>
          </p:txBody>
        </p:sp>
        <p:cxnSp>
          <p:nvCxnSpPr>
            <p:cNvPr id="14362" name="直接连接符 4"/>
            <p:cNvCxnSpPr>
              <a:cxnSpLocks noChangeShapeType="1"/>
            </p:cNvCxnSpPr>
            <p:nvPr/>
          </p:nvCxnSpPr>
          <p:spPr bwMode="auto">
            <a:xfrm>
              <a:off x="1820411" y="2542601"/>
              <a:ext cx="2265028" cy="0"/>
            </a:xfrm>
            <a:prstGeom prst="line">
              <a:avLst/>
            </a:prstGeom>
            <a:noFill/>
            <a:ln w="12700" algn="ctr">
              <a:solidFill>
                <a:schemeClr val="bg2"/>
              </a:solidFill>
              <a:round/>
            </a:ln>
            <a:extLst>
              <a:ext uri="{909E8E84-426E-40DD-AFC4-6F175D3DCCD1}">
                <a14:hiddenFill xmlns:a14="http://schemas.microsoft.com/office/drawing/2010/main">
                  <a:noFill/>
                </a14:hiddenFill>
              </a:ext>
            </a:extLst>
          </p:spPr>
        </p:cxnSp>
      </p:grpSp>
      <p:grpSp>
        <p:nvGrpSpPr>
          <p:cNvPr id="10" name="组合 9"/>
          <p:cNvGrpSpPr/>
          <p:nvPr/>
        </p:nvGrpSpPr>
        <p:grpSpPr bwMode="auto">
          <a:xfrm>
            <a:off x="1160463" y="3451225"/>
            <a:ext cx="2281237" cy="568325"/>
            <a:chOff x="1803633" y="2308240"/>
            <a:chExt cx="2281806" cy="569387"/>
          </a:xfrm>
        </p:grpSpPr>
        <p:sp>
          <p:nvSpPr>
            <p:cNvPr id="11" name="文本框 10"/>
            <p:cNvSpPr txBox="1"/>
            <p:nvPr/>
          </p:nvSpPr>
          <p:spPr bwMode="auto">
            <a:xfrm>
              <a:off x="1803633" y="2308240"/>
              <a:ext cx="2264340" cy="569387"/>
            </a:xfrm>
            <a:prstGeom prst="rect">
              <a:avLst/>
            </a:prstGeom>
            <a:noFill/>
            <a:ln w="25400">
              <a:solidFill>
                <a:schemeClr val="accent2">
                  <a:lumMod val="50000"/>
                </a:schemeClr>
              </a:solidFill>
              <a:miter lim="800000"/>
            </a:ln>
          </p:spPr>
          <p:txBody>
            <a:bodyPr tIns="0" anchor="ctr">
              <a:spAutoFit/>
            </a:bodyPr>
            <a:lstStyle/>
            <a:p>
              <a:pPr marL="273050" indent="-273050" algn="ctr">
                <a:buClr>
                  <a:schemeClr val="accent1"/>
                </a:buClr>
                <a:defRPr/>
              </a:pPr>
              <a:r>
                <a:rPr lang="zh-CN" altLang="en-US" sz="1600" b="1" dirty="0">
                  <a:solidFill>
                    <a:srgbClr val="0033CC"/>
                  </a:solidFill>
                  <a:latin typeface="黑体" panose="02010609060101010101" pitchFamily="49" charset="-122"/>
                </a:rPr>
                <a:t>课程二</a:t>
              </a:r>
              <a:endParaRPr lang="en-US" altLang="zh-CN" sz="1600" b="1" dirty="0">
                <a:solidFill>
                  <a:srgbClr val="0033CC"/>
                </a:solidFill>
                <a:latin typeface="黑体" panose="02010609060101010101" pitchFamily="49" charset="-122"/>
              </a:endParaRPr>
            </a:p>
            <a:p>
              <a:pPr marL="273050" indent="-273050" algn="ctr">
                <a:buClr>
                  <a:schemeClr val="accent1"/>
                </a:buClr>
                <a:defRPr/>
              </a:pPr>
              <a:r>
                <a:rPr lang="zh-CN" altLang="en-US" b="1" dirty="0">
                  <a:latin typeface="黑体" panose="02010609060101010101" pitchFamily="49" charset="-122"/>
                </a:rPr>
                <a:t>模式识别与深度学习</a:t>
              </a:r>
              <a:endParaRPr lang="zh-CN" altLang="en-US" b="1" dirty="0">
                <a:latin typeface="黑体" panose="02010609060101010101" pitchFamily="49" charset="-122"/>
              </a:endParaRPr>
            </a:p>
          </p:txBody>
        </p:sp>
        <p:cxnSp>
          <p:nvCxnSpPr>
            <p:cNvPr id="14360" name="直接连接符 11"/>
            <p:cNvCxnSpPr>
              <a:cxnSpLocks noChangeShapeType="1"/>
            </p:cNvCxnSpPr>
            <p:nvPr/>
          </p:nvCxnSpPr>
          <p:spPr bwMode="auto">
            <a:xfrm>
              <a:off x="1820411" y="2542601"/>
              <a:ext cx="2265028" cy="0"/>
            </a:xfrm>
            <a:prstGeom prst="line">
              <a:avLst/>
            </a:prstGeom>
            <a:noFill/>
            <a:ln w="12700" algn="ctr">
              <a:solidFill>
                <a:schemeClr val="bg2"/>
              </a:solidFill>
              <a:round/>
            </a:ln>
            <a:extLst>
              <a:ext uri="{909E8E84-426E-40DD-AFC4-6F175D3DCCD1}">
                <a14:hiddenFill xmlns:a14="http://schemas.microsoft.com/office/drawing/2010/main">
                  <a:noFill/>
                </a14:hiddenFill>
              </a:ext>
            </a:extLst>
          </p:spPr>
        </p:cxnSp>
      </p:grpSp>
      <p:grpSp>
        <p:nvGrpSpPr>
          <p:cNvPr id="16" name="组合 15"/>
          <p:cNvGrpSpPr/>
          <p:nvPr/>
        </p:nvGrpSpPr>
        <p:grpSpPr bwMode="auto">
          <a:xfrm>
            <a:off x="1160463" y="4592638"/>
            <a:ext cx="2265362" cy="569912"/>
            <a:chOff x="1820411" y="2308240"/>
            <a:chExt cx="2265028" cy="569387"/>
          </a:xfrm>
        </p:grpSpPr>
        <p:sp>
          <p:nvSpPr>
            <p:cNvPr id="17" name="文本框 16"/>
            <p:cNvSpPr txBox="1"/>
            <p:nvPr/>
          </p:nvSpPr>
          <p:spPr bwMode="auto">
            <a:xfrm>
              <a:off x="1820411" y="2308240"/>
              <a:ext cx="2265028" cy="569387"/>
            </a:xfrm>
            <a:prstGeom prst="rect">
              <a:avLst/>
            </a:prstGeom>
            <a:noFill/>
            <a:ln w="25400">
              <a:solidFill>
                <a:schemeClr val="accent2">
                  <a:lumMod val="50000"/>
                </a:schemeClr>
              </a:solidFill>
              <a:miter lim="800000"/>
            </a:ln>
          </p:spPr>
          <p:txBody>
            <a:bodyPr tIns="0" anchor="ctr">
              <a:spAutoFit/>
            </a:bodyPr>
            <a:lstStyle/>
            <a:p>
              <a:pPr marL="273050" indent="-273050" algn="ctr">
                <a:buClr>
                  <a:schemeClr val="accent1"/>
                </a:buClr>
                <a:defRPr/>
              </a:pPr>
              <a:r>
                <a:rPr lang="zh-CN" altLang="en-US" sz="1600" b="1" dirty="0">
                  <a:solidFill>
                    <a:srgbClr val="0033CC"/>
                  </a:solidFill>
                  <a:latin typeface="黑体" panose="02010609060101010101" pitchFamily="49" charset="-122"/>
                </a:rPr>
                <a:t>课程三</a:t>
              </a:r>
              <a:endParaRPr lang="en-US" altLang="zh-CN" sz="1600" b="1" dirty="0">
                <a:solidFill>
                  <a:srgbClr val="0033CC"/>
                </a:solidFill>
                <a:latin typeface="黑体" panose="02010609060101010101" pitchFamily="49" charset="-122"/>
              </a:endParaRPr>
            </a:p>
            <a:p>
              <a:pPr marL="273050" indent="-273050" algn="ctr">
                <a:buClr>
                  <a:schemeClr val="accent1"/>
                </a:buClr>
                <a:defRPr/>
              </a:pPr>
              <a:r>
                <a:rPr lang="zh-CN" altLang="en-US" b="1" dirty="0">
                  <a:latin typeface="黑体" panose="02010609060101010101" pitchFamily="49" charset="-122"/>
                </a:rPr>
                <a:t>视听觉信息理解</a:t>
              </a:r>
              <a:endParaRPr lang="zh-CN" altLang="en-US" b="1" dirty="0">
                <a:latin typeface="黑体" panose="02010609060101010101" pitchFamily="49" charset="-122"/>
              </a:endParaRPr>
            </a:p>
          </p:txBody>
        </p:sp>
        <p:cxnSp>
          <p:nvCxnSpPr>
            <p:cNvPr id="14358" name="直接连接符 17"/>
            <p:cNvCxnSpPr>
              <a:cxnSpLocks noChangeShapeType="1"/>
            </p:cNvCxnSpPr>
            <p:nvPr/>
          </p:nvCxnSpPr>
          <p:spPr bwMode="auto">
            <a:xfrm>
              <a:off x="1820411" y="2542601"/>
              <a:ext cx="2265028" cy="0"/>
            </a:xfrm>
            <a:prstGeom prst="line">
              <a:avLst/>
            </a:prstGeom>
            <a:noFill/>
            <a:ln w="12700" algn="ctr">
              <a:solidFill>
                <a:schemeClr val="bg2"/>
              </a:solidFill>
              <a:round/>
            </a:ln>
            <a:extLst>
              <a:ext uri="{909E8E84-426E-40DD-AFC4-6F175D3DCCD1}">
                <a14:hiddenFill xmlns:a14="http://schemas.microsoft.com/office/drawing/2010/main">
                  <a:noFill/>
                </a14:hiddenFill>
              </a:ext>
            </a:extLst>
          </p:spPr>
        </p:cxnSp>
      </p:grpSp>
      <p:grpSp>
        <p:nvGrpSpPr>
          <p:cNvPr id="9" name="组合 8"/>
          <p:cNvGrpSpPr/>
          <p:nvPr/>
        </p:nvGrpSpPr>
        <p:grpSpPr bwMode="auto">
          <a:xfrm>
            <a:off x="3846513" y="2479675"/>
            <a:ext cx="492125" cy="260350"/>
            <a:chOff x="3846773" y="2480382"/>
            <a:chExt cx="491734" cy="259322"/>
          </a:xfrm>
        </p:grpSpPr>
        <p:sp>
          <p:nvSpPr>
            <p:cNvPr id="8" name="燕尾形 7"/>
            <p:cNvSpPr/>
            <p:nvPr/>
          </p:nvSpPr>
          <p:spPr bwMode="auto">
            <a:xfrm>
              <a:off x="3846773" y="2480382"/>
              <a:ext cx="204624"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panose="020B0604020202020204" pitchFamily="34" charset="0"/>
              </a:endParaRPr>
            </a:p>
          </p:txBody>
        </p:sp>
        <p:sp>
          <p:nvSpPr>
            <p:cNvPr id="20" name="燕尾形 19"/>
            <p:cNvSpPr/>
            <p:nvPr/>
          </p:nvSpPr>
          <p:spPr bwMode="auto">
            <a:xfrm>
              <a:off x="3989534" y="2480382"/>
              <a:ext cx="206211"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panose="020B0604020202020204" pitchFamily="34" charset="0"/>
              </a:endParaRPr>
            </a:p>
          </p:txBody>
        </p:sp>
        <p:sp>
          <p:nvSpPr>
            <p:cNvPr id="21" name="燕尾形 20"/>
            <p:cNvSpPr/>
            <p:nvPr/>
          </p:nvSpPr>
          <p:spPr bwMode="auto">
            <a:xfrm>
              <a:off x="4133882" y="2480382"/>
              <a:ext cx="204625"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panose="020B0604020202020204" pitchFamily="34" charset="0"/>
              </a:endParaRPr>
            </a:p>
          </p:txBody>
        </p:sp>
      </p:grpSp>
      <p:grpSp>
        <p:nvGrpSpPr>
          <p:cNvPr id="23" name="组合 22"/>
          <p:cNvGrpSpPr/>
          <p:nvPr/>
        </p:nvGrpSpPr>
        <p:grpSpPr bwMode="auto">
          <a:xfrm>
            <a:off x="3846513" y="3581400"/>
            <a:ext cx="492125" cy="258763"/>
            <a:chOff x="3846773" y="2480382"/>
            <a:chExt cx="491734" cy="259322"/>
          </a:xfrm>
        </p:grpSpPr>
        <p:sp>
          <p:nvSpPr>
            <p:cNvPr id="24" name="燕尾形 23"/>
            <p:cNvSpPr/>
            <p:nvPr/>
          </p:nvSpPr>
          <p:spPr bwMode="auto">
            <a:xfrm>
              <a:off x="3846773" y="2480382"/>
              <a:ext cx="204624"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panose="020B0604020202020204" pitchFamily="34" charset="0"/>
              </a:endParaRPr>
            </a:p>
          </p:txBody>
        </p:sp>
        <p:sp>
          <p:nvSpPr>
            <p:cNvPr id="25" name="燕尾形 24"/>
            <p:cNvSpPr/>
            <p:nvPr/>
          </p:nvSpPr>
          <p:spPr bwMode="auto">
            <a:xfrm>
              <a:off x="3989534" y="2480382"/>
              <a:ext cx="206211"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panose="020B0604020202020204" pitchFamily="34" charset="0"/>
              </a:endParaRPr>
            </a:p>
          </p:txBody>
        </p:sp>
        <p:sp>
          <p:nvSpPr>
            <p:cNvPr id="26" name="燕尾形 25"/>
            <p:cNvSpPr/>
            <p:nvPr/>
          </p:nvSpPr>
          <p:spPr bwMode="auto">
            <a:xfrm>
              <a:off x="4133882" y="2480382"/>
              <a:ext cx="204625"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panose="020B0604020202020204" pitchFamily="34" charset="0"/>
              </a:endParaRPr>
            </a:p>
          </p:txBody>
        </p:sp>
      </p:grpSp>
      <p:grpSp>
        <p:nvGrpSpPr>
          <p:cNvPr id="27" name="组合 26"/>
          <p:cNvGrpSpPr/>
          <p:nvPr/>
        </p:nvGrpSpPr>
        <p:grpSpPr bwMode="auto">
          <a:xfrm>
            <a:off x="3846513" y="4730750"/>
            <a:ext cx="492125" cy="260350"/>
            <a:chOff x="3846773" y="2480382"/>
            <a:chExt cx="491734" cy="259322"/>
          </a:xfrm>
        </p:grpSpPr>
        <p:sp>
          <p:nvSpPr>
            <p:cNvPr id="28" name="燕尾形 27"/>
            <p:cNvSpPr/>
            <p:nvPr/>
          </p:nvSpPr>
          <p:spPr bwMode="auto">
            <a:xfrm>
              <a:off x="3846773" y="2480382"/>
              <a:ext cx="204624"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panose="020B0604020202020204" pitchFamily="34" charset="0"/>
              </a:endParaRPr>
            </a:p>
          </p:txBody>
        </p:sp>
        <p:sp>
          <p:nvSpPr>
            <p:cNvPr id="29" name="燕尾形 28"/>
            <p:cNvSpPr/>
            <p:nvPr/>
          </p:nvSpPr>
          <p:spPr bwMode="auto">
            <a:xfrm>
              <a:off x="3989534" y="2480382"/>
              <a:ext cx="206211"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panose="020B0604020202020204" pitchFamily="34" charset="0"/>
              </a:endParaRPr>
            </a:p>
          </p:txBody>
        </p:sp>
        <p:sp>
          <p:nvSpPr>
            <p:cNvPr id="30" name="燕尾形 29"/>
            <p:cNvSpPr/>
            <p:nvPr/>
          </p:nvSpPr>
          <p:spPr bwMode="auto">
            <a:xfrm>
              <a:off x="4133882" y="2480382"/>
              <a:ext cx="204625" cy="259322"/>
            </a:xfrm>
            <a:prstGeom prst="chevron">
              <a:avLst/>
            </a:prstGeom>
            <a:noFill/>
            <a:ln w="9525" cap="flat" cmpd="sng" algn="ctr">
              <a:solidFill>
                <a:schemeClr val="accent2">
                  <a:lumMod val="50000"/>
                </a:schemeClr>
              </a:solidFill>
              <a:prstDash val="solid"/>
              <a:round/>
              <a:headEnd type="none" w="med" len="med"/>
              <a:tailEnd type="none" w="med" len="med"/>
            </a:ln>
            <a:effectLst/>
          </p:spPr>
          <p:txBody>
            <a:bodyPr>
              <a:spAutoFit/>
            </a:bodyPr>
            <a:lstStyle/>
            <a:p>
              <a:pPr algn="ctr" eaLnBrk="1" hangingPunct="1">
                <a:defRPr/>
              </a:pPr>
              <a:endParaRPr lang="zh-CN" altLang="en-US" sz="1600" b="1">
                <a:latin typeface="Arial" panose="020B0604020202020204" pitchFamily="34" charset="0"/>
              </a:endParaRPr>
            </a:p>
          </p:txBody>
        </p:sp>
      </p:grpSp>
      <p:sp>
        <p:nvSpPr>
          <p:cNvPr id="2" name="文本框 1"/>
          <p:cNvSpPr txBox="1">
            <a:spLocks noChangeArrowheads="1"/>
          </p:cNvSpPr>
          <p:nvPr/>
        </p:nvSpPr>
        <p:spPr bwMode="auto">
          <a:xfrm>
            <a:off x="4491038" y="2265363"/>
            <a:ext cx="3686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730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1"/>
              </a:buClr>
              <a:buFontTx/>
              <a:buNone/>
            </a:pPr>
            <a:r>
              <a:rPr lang="zh-CN" altLang="zh-CN" sz="1800" b="1"/>
              <a:t>视觉</a:t>
            </a:r>
            <a:r>
              <a:rPr lang="en-US" altLang="zh-CN" sz="1800" b="1"/>
              <a:t>/</a:t>
            </a:r>
            <a:r>
              <a:rPr lang="zh-CN" altLang="zh-CN" sz="1800" b="1"/>
              <a:t>听觉信号的分析和压缩表示</a:t>
            </a:r>
            <a:r>
              <a:rPr lang="zh-CN" altLang="en-US" sz="1800" b="1"/>
              <a:t>的理论与</a:t>
            </a:r>
            <a:r>
              <a:rPr lang="zh-CN" altLang="zh-CN" sz="1800" b="1"/>
              <a:t>方法</a:t>
            </a:r>
            <a:endParaRPr lang="zh-CN" altLang="en-US" sz="1800" b="1">
              <a:solidFill>
                <a:srgbClr val="0033CC"/>
              </a:solidFill>
              <a:latin typeface="黑体" panose="02010609060101010101" pitchFamily="49" charset="-122"/>
            </a:endParaRPr>
          </a:p>
        </p:txBody>
      </p:sp>
      <p:sp>
        <p:nvSpPr>
          <p:cNvPr id="31" name="文本框 30"/>
          <p:cNvSpPr txBox="1">
            <a:spLocks noChangeArrowheads="1"/>
          </p:cNvSpPr>
          <p:nvPr/>
        </p:nvSpPr>
        <p:spPr bwMode="auto">
          <a:xfrm>
            <a:off x="4491038" y="3497263"/>
            <a:ext cx="368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730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1"/>
              </a:buClr>
              <a:buFontTx/>
              <a:buNone/>
            </a:pPr>
            <a:r>
              <a:rPr lang="zh-CN" altLang="zh-CN" sz="1800" b="1"/>
              <a:t>模式识别与深度学习理论</a:t>
            </a:r>
            <a:r>
              <a:rPr lang="zh-CN" altLang="en-US" sz="1800" b="1"/>
              <a:t>与</a:t>
            </a:r>
            <a:r>
              <a:rPr lang="zh-CN" altLang="zh-CN" sz="1800" b="1"/>
              <a:t>方法</a:t>
            </a:r>
            <a:endParaRPr lang="zh-CN" altLang="en-US" sz="1800" b="1">
              <a:solidFill>
                <a:srgbClr val="0033CC"/>
              </a:solidFill>
              <a:latin typeface="黑体" panose="02010609060101010101" pitchFamily="49" charset="-122"/>
            </a:endParaRPr>
          </a:p>
        </p:txBody>
      </p:sp>
      <p:sp>
        <p:nvSpPr>
          <p:cNvPr id="32" name="文本框 31"/>
          <p:cNvSpPr txBox="1">
            <a:spLocks noChangeArrowheads="1"/>
          </p:cNvSpPr>
          <p:nvPr/>
        </p:nvSpPr>
        <p:spPr bwMode="auto">
          <a:xfrm>
            <a:off x="4754563" y="4503738"/>
            <a:ext cx="34559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1800" b="1"/>
              <a:t>面向特定视</a:t>
            </a:r>
            <a:r>
              <a:rPr lang="zh-CN" altLang="en-US" sz="1800" b="1"/>
              <a:t>觉</a:t>
            </a:r>
            <a:r>
              <a:rPr lang="en-US" altLang="zh-CN" sz="1800" b="1"/>
              <a:t>/</a:t>
            </a:r>
            <a:r>
              <a:rPr lang="zh-CN" altLang="zh-CN" sz="1800" b="1"/>
              <a:t>听觉信息理解</a:t>
            </a:r>
            <a:r>
              <a:rPr lang="zh-CN" altLang="en-US" sz="1800" b="1"/>
              <a:t>任务的</a:t>
            </a:r>
            <a:r>
              <a:rPr lang="zh-CN" altLang="zh-CN" sz="1800" b="1"/>
              <a:t>解决方案</a:t>
            </a:r>
            <a:endParaRPr lang="zh-CN" altLang="zh-CN" sz="1800" b="1"/>
          </a:p>
        </p:txBody>
      </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语音的声学特性</a:t>
            </a:r>
            <a:endParaRPr lang="en-US" altLang="zh-CN">
              <a:solidFill>
                <a:schemeClr val="accent2"/>
              </a:solidFill>
            </a:endParaRPr>
          </a:p>
        </p:txBody>
      </p:sp>
      <p:sp>
        <p:nvSpPr>
          <p:cNvPr id="48131" name="Rectangle 3"/>
          <p:cNvSpPr>
            <a:spLocks noGrp="1" noChangeArrowheads="1"/>
          </p:cNvSpPr>
          <p:nvPr>
            <p:ph type="body" idx="1"/>
          </p:nvPr>
        </p:nvSpPr>
        <p:spPr/>
        <p:txBody>
          <a:bodyPr/>
          <a:lstStyle/>
          <a:p>
            <a:pPr eaLnBrk="1" hangingPunct="1">
              <a:lnSpc>
                <a:spcPct val="90000"/>
              </a:lnSpc>
              <a:buFontTx/>
              <a:buNone/>
            </a:pPr>
            <a:r>
              <a:rPr lang="zh-CN" altLang="en-US" sz="2800" dirty="0">
                <a:solidFill>
                  <a:srgbClr val="161628"/>
                </a:solidFill>
                <a:latin typeface="黑体" panose="02010609060101010101" pitchFamily="49" charset="-122"/>
                <a:ea typeface="黑体" panose="02010609060101010101" pitchFamily="49" charset="-122"/>
              </a:rPr>
              <a:t>声波的基本物理量</a:t>
            </a:r>
            <a:r>
              <a:rPr lang="en-US" altLang="zh-CN" sz="2800" dirty="0">
                <a:solidFill>
                  <a:srgbClr val="161628"/>
                </a:solidFill>
                <a:latin typeface="黑体" panose="02010609060101010101" pitchFamily="49" charset="-122"/>
                <a:ea typeface="黑体" panose="02010609060101010101" pitchFamily="49" charset="-122"/>
              </a:rPr>
              <a:t>---</a:t>
            </a:r>
            <a:r>
              <a:rPr lang="zh-CN" altLang="en-US" sz="2800" b="1" dirty="0">
                <a:gradFill>
                  <a:gsLst>
                    <a:gs pos="0">
                      <a:srgbClr val="007BD3"/>
                    </a:gs>
                    <a:gs pos="100000">
                      <a:srgbClr val="034373"/>
                    </a:gs>
                  </a:gsLst>
                  <a:lin scaled="0"/>
                </a:gradFill>
                <a:latin typeface="黑体" panose="02010609060101010101" pitchFamily="49" charset="-122"/>
                <a:ea typeface="黑体" panose="02010609060101010101" pitchFamily="49" charset="-122"/>
              </a:rPr>
              <a:t>振幅</a:t>
            </a:r>
            <a:r>
              <a:rPr lang="zh-CN" altLang="en-US" sz="2800" dirty="0">
                <a:solidFill>
                  <a:srgbClr val="161628"/>
                </a:solidFill>
                <a:latin typeface="黑体" panose="02010609060101010101" pitchFamily="49" charset="-122"/>
                <a:ea typeface="黑体" panose="02010609060101010101" pitchFamily="49" charset="-122"/>
              </a:rPr>
              <a:t>：</a:t>
            </a:r>
            <a:endParaRPr lang="zh-CN" altLang="en-US" sz="2800" dirty="0">
              <a:solidFill>
                <a:srgbClr val="161628"/>
              </a:solidFill>
              <a:latin typeface="黑体" panose="02010609060101010101" pitchFamily="49" charset="-122"/>
              <a:ea typeface="黑体" panose="02010609060101010101" pitchFamily="49" charset="-122"/>
            </a:endParaRPr>
          </a:p>
          <a:p>
            <a:pPr lvl="1" eaLnBrk="1" latinLnBrk="0" hangingPunct="1">
              <a:lnSpc>
                <a:spcPct val="120000"/>
              </a:lnSpc>
              <a:spcBef>
                <a:spcPts val="600"/>
              </a:spcBef>
              <a:spcAft>
                <a:spcPts val="600"/>
              </a:spcAft>
            </a:pPr>
            <a:r>
              <a:rPr lang="zh-CN" altLang="en-US" sz="2400" dirty="0">
                <a:solidFill>
                  <a:srgbClr val="161628"/>
                </a:solidFill>
                <a:latin typeface="Times New Roman" panose="02020603050405020304" pitchFamily="18" charset="0"/>
              </a:rPr>
              <a:t>用声压或声强来表示声音的强度</a:t>
            </a:r>
            <a:endParaRPr lang="zh-CN" altLang="en-US" sz="2400" dirty="0">
              <a:solidFill>
                <a:srgbClr val="161628"/>
              </a:solidFill>
              <a:latin typeface="Times New Roman" panose="02020603050405020304" pitchFamily="18" charset="0"/>
            </a:endParaRPr>
          </a:p>
          <a:p>
            <a:pPr lvl="1" eaLnBrk="1" latinLnBrk="0" hangingPunct="1">
              <a:lnSpc>
                <a:spcPct val="120000"/>
              </a:lnSpc>
              <a:spcBef>
                <a:spcPts val="600"/>
              </a:spcBef>
              <a:spcAft>
                <a:spcPts val="600"/>
              </a:spcAft>
            </a:pPr>
            <a:r>
              <a:rPr lang="zh-CN" altLang="en-US" sz="2400" b="1" dirty="0">
                <a:gradFill>
                  <a:gsLst>
                    <a:gs pos="0">
                      <a:srgbClr val="007BD3"/>
                    </a:gs>
                    <a:gs pos="100000">
                      <a:srgbClr val="034373"/>
                    </a:gs>
                  </a:gsLst>
                  <a:lin scaled="0"/>
                </a:gradFill>
                <a:latin typeface="Times New Roman" panose="02020603050405020304" pitchFamily="18" charset="0"/>
              </a:rPr>
              <a:t>声压</a:t>
            </a:r>
            <a:r>
              <a:rPr lang="en-US" altLang="zh-CN" sz="2400" b="1" i="1" dirty="0">
                <a:gradFill>
                  <a:gsLst>
                    <a:gs pos="0">
                      <a:srgbClr val="007BD3"/>
                    </a:gs>
                    <a:gs pos="100000">
                      <a:srgbClr val="034373"/>
                    </a:gs>
                  </a:gsLst>
                  <a:lin scaled="0"/>
                </a:gradFill>
                <a:latin typeface="Times New Roman" panose="02020603050405020304" pitchFamily="18" charset="0"/>
              </a:rPr>
              <a:t>P</a:t>
            </a:r>
            <a:r>
              <a:rPr lang="zh-CN" altLang="en-US" sz="2400" dirty="0">
                <a:solidFill>
                  <a:srgbClr val="161628"/>
                </a:solidFill>
                <a:latin typeface="Times New Roman" panose="02020603050405020304" pitchFamily="18" charset="0"/>
              </a:rPr>
              <a:t>用来度量由于声波的传播而带来的气压的变化，单位为</a:t>
            </a:r>
            <a:r>
              <a:rPr lang="zh-CN" altLang="en-US" sz="2400" b="1" dirty="0">
                <a:gradFill>
                  <a:gsLst>
                    <a:gs pos="0">
                      <a:srgbClr val="007BD3"/>
                    </a:gs>
                    <a:gs pos="100000">
                      <a:srgbClr val="034373"/>
                    </a:gs>
                  </a:gsLst>
                  <a:lin scaled="0"/>
                </a:gradFill>
                <a:latin typeface="Times New Roman" panose="02020603050405020304" pitchFamily="18" charset="0"/>
              </a:rPr>
              <a:t>帕斯卡</a:t>
            </a:r>
            <a:r>
              <a:rPr lang="zh-CN" altLang="en-US" sz="2400" dirty="0">
                <a:solidFill>
                  <a:srgbClr val="161628"/>
                </a:solidFill>
                <a:latin typeface="Times New Roman" panose="02020603050405020304" pitchFamily="18" charset="0"/>
              </a:rPr>
              <a:t>（</a:t>
            </a:r>
            <a:r>
              <a:rPr lang="en-US" altLang="zh-CN" sz="2400" dirty="0">
                <a:solidFill>
                  <a:srgbClr val="161628"/>
                </a:solidFill>
                <a:latin typeface="Times New Roman" panose="02020603050405020304" pitchFamily="18" charset="0"/>
              </a:rPr>
              <a:t>Pa）。</a:t>
            </a:r>
            <a:endParaRPr lang="en-US" altLang="zh-CN" sz="2400" dirty="0">
              <a:solidFill>
                <a:srgbClr val="161628"/>
              </a:solidFill>
              <a:latin typeface="Times New Roman" panose="02020603050405020304" pitchFamily="18" charset="0"/>
            </a:endParaRPr>
          </a:p>
          <a:p>
            <a:pPr lvl="1" eaLnBrk="1" latinLnBrk="0" hangingPunct="1">
              <a:lnSpc>
                <a:spcPct val="120000"/>
              </a:lnSpc>
              <a:spcBef>
                <a:spcPts val="600"/>
              </a:spcBef>
              <a:spcAft>
                <a:spcPts val="600"/>
              </a:spcAft>
            </a:pPr>
            <a:r>
              <a:rPr lang="zh-CN" altLang="en-US" sz="2400" dirty="0">
                <a:solidFill>
                  <a:srgbClr val="161628"/>
                </a:solidFill>
                <a:latin typeface="Times New Roman" panose="02020603050405020304" pitchFamily="18" charset="0"/>
              </a:rPr>
              <a:t>声强</a:t>
            </a:r>
            <a:r>
              <a:rPr lang="en-US" altLang="zh-CN" sz="2400" b="1" i="1" dirty="0">
                <a:solidFill>
                  <a:schemeClr val="tx1"/>
                </a:solidFill>
                <a:latin typeface="Times New Roman" panose="02020603050405020304" pitchFamily="18" charset="0"/>
              </a:rPr>
              <a:t>I</a:t>
            </a:r>
            <a:r>
              <a:rPr lang="zh-CN" altLang="en-US" sz="2400" dirty="0">
                <a:solidFill>
                  <a:srgbClr val="161628"/>
                </a:solidFill>
                <a:latin typeface="Times New Roman" panose="02020603050405020304" pitchFamily="18" charset="0"/>
              </a:rPr>
              <a:t>为单位时间内通过与声波传播方向垂直的某一单位面积上声能的平均值，单位</a:t>
            </a:r>
            <a:r>
              <a:rPr lang="en-US" altLang="zh-CN" sz="2400" dirty="0">
                <a:solidFill>
                  <a:srgbClr val="161628"/>
                </a:solidFill>
                <a:latin typeface="Times New Roman" panose="02020603050405020304" pitchFamily="18" charset="0"/>
              </a:rPr>
              <a:t>W/m</a:t>
            </a:r>
            <a:r>
              <a:rPr lang="en-US" altLang="zh-CN" sz="2400" baseline="30000" dirty="0">
                <a:solidFill>
                  <a:srgbClr val="161628"/>
                </a:solidFill>
                <a:latin typeface="Times New Roman" panose="02020603050405020304" pitchFamily="18" charset="0"/>
              </a:rPr>
              <a:t>2</a:t>
            </a:r>
            <a:r>
              <a:rPr lang="en-US" altLang="zh-CN" sz="2400" dirty="0">
                <a:solidFill>
                  <a:srgbClr val="161628"/>
                </a:solidFill>
                <a:latin typeface="Times New Roman" panose="02020603050405020304" pitchFamily="18" charset="0"/>
              </a:rPr>
              <a:t>。</a:t>
            </a:r>
            <a:endParaRPr lang="en-US" altLang="zh-CN" sz="2400" dirty="0">
              <a:solidFill>
                <a:srgbClr val="161628"/>
              </a:solidFill>
              <a:latin typeface="Times New Roman" panose="02020603050405020304" pitchFamily="18" charset="0"/>
            </a:endParaRPr>
          </a:p>
          <a:p>
            <a:pPr lvl="1" eaLnBrk="1" latinLnBrk="0" hangingPunct="1">
              <a:lnSpc>
                <a:spcPct val="120000"/>
              </a:lnSpc>
              <a:spcBef>
                <a:spcPts val="600"/>
              </a:spcBef>
              <a:spcAft>
                <a:spcPts val="600"/>
              </a:spcAft>
            </a:pPr>
            <a:r>
              <a:rPr lang="zh-CN" altLang="en-US" sz="2400" dirty="0">
                <a:solidFill>
                  <a:srgbClr val="161628"/>
                </a:solidFill>
                <a:latin typeface="Times New Roman" panose="02020603050405020304" pitchFamily="18" charset="0"/>
              </a:rPr>
              <a:t>人耳对声音的强度非常敏感，且动态范围很大。能感受的最小声压称为</a:t>
            </a:r>
            <a:r>
              <a:rPr lang="zh-CN" altLang="en-US" sz="2400" b="1" dirty="0">
                <a:gradFill>
                  <a:gsLst>
                    <a:gs pos="0">
                      <a:srgbClr val="007BD3"/>
                    </a:gs>
                    <a:gs pos="100000">
                      <a:srgbClr val="034373"/>
                    </a:gs>
                  </a:gsLst>
                  <a:lin scaled="0"/>
                </a:gradFill>
                <a:latin typeface="Times New Roman" panose="02020603050405020304" pitchFamily="18" charset="0"/>
              </a:rPr>
              <a:t>闻阈</a:t>
            </a:r>
            <a:r>
              <a:rPr lang="zh-CN" altLang="en-US" sz="2400" dirty="0">
                <a:solidFill>
                  <a:srgbClr val="161628"/>
                </a:solidFill>
                <a:latin typeface="Times New Roman" panose="02020603050405020304" pitchFamily="18" charset="0"/>
              </a:rPr>
              <a:t>，约为2</a:t>
            </a:r>
            <a:r>
              <a:rPr lang="zh-CN" altLang="en-US" sz="2400" dirty="0">
                <a:solidFill>
                  <a:srgbClr val="161628"/>
                </a:solidFill>
                <a:latin typeface="Times New Roman" panose="02020603050405020304" pitchFamily="18" charset="0"/>
                <a:cs typeface="Times New Roman" panose="02020603050405020304" pitchFamily="18" charset="0"/>
              </a:rPr>
              <a:t>×10</a:t>
            </a:r>
            <a:r>
              <a:rPr lang="zh-CN" altLang="en-US" sz="2400" baseline="30000" dirty="0">
                <a:solidFill>
                  <a:srgbClr val="161628"/>
                </a:solidFill>
                <a:latin typeface="Times New Roman" panose="02020603050405020304" pitchFamily="18" charset="0"/>
                <a:cs typeface="Times New Roman" panose="02020603050405020304" pitchFamily="18" charset="0"/>
              </a:rPr>
              <a:t>-5</a:t>
            </a:r>
            <a:r>
              <a:rPr lang="en-US" altLang="zh-CN" sz="2400" dirty="0">
                <a:solidFill>
                  <a:srgbClr val="161628"/>
                </a:solidFill>
                <a:latin typeface="Times New Roman" panose="02020603050405020304" pitchFamily="18" charset="0"/>
                <a:cs typeface="Times New Roman" panose="02020603050405020304" pitchFamily="18" charset="0"/>
              </a:rPr>
              <a:t>Pa</a:t>
            </a:r>
            <a:r>
              <a:rPr lang="en-US" altLang="zh-CN" sz="2400" dirty="0">
                <a:solidFill>
                  <a:srgbClr val="161628"/>
                </a:solidFill>
                <a:latin typeface="Times New Roman" panose="02020603050405020304" pitchFamily="18" charset="0"/>
              </a:rPr>
              <a:t>；</a:t>
            </a:r>
            <a:r>
              <a:rPr lang="zh-CN" altLang="en-US" sz="2400" dirty="0">
                <a:solidFill>
                  <a:srgbClr val="161628"/>
                </a:solidFill>
                <a:latin typeface="Times New Roman" panose="02020603050405020304" pitchFamily="18" charset="0"/>
              </a:rPr>
              <a:t>能承受的最大声压称为</a:t>
            </a:r>
            <a:r>
              <a:rPr lang="zh-CN" altLang="en-US" sz="2400" b="1" dirty="0">
                <a:solidFill>
                  <a:srgbClr val="0070C0"/>
                </a:solidFill>
                <a:latin typeface="Times New Roman" panose="02020603050405020304" pitchFamily="18" charset="0"/>
              </a:rPr>
              <a:t>痛阈</a:t>
            </a:r>
            <a:r>
              <a:rPr lang="zh-CN" altLang="en-US" sz="2400" dirty="0">
                <a:solidFill>
                  <a:srgbClr val="161628"/>
                </a:solidFill>
                <a:latin typeface="Times New Roman" panose="02020603050405020304" pitchFamily="18" charset="0"/>
              </a:rPr>
              <a:t>，约为200</a:t>
            </a:r>
            <a:r>
              <a:rPr lang="en-US" altLang="zh-CN" sz="2400" dirty="0">
                <a:solidFill>
                  <a:srgbClr val="161628"/>
                </a:solidFill>
                <a:latin typeface="Times New Roman" panose="02020603050405020304" pitchFamily="18" charset="0"/>
              </a:rPr>
              <a:t>Pa。</a:t>
            </a:r>
            <a:endParaRPr lang="en-US" altLang="zh-CN" sz="2400" dirty="0">
              <a:solidFill>
                <a:srgbClr val="161628"/>
              </a:solidFill>
              <a:latin typeface="Times New Roman" panose="02020603050405020304" pitchFamily="18" charset="0"/>
            </a:endParaRPr>
          </a:p>
          <a:p>
            <a:pPr eaLnBrk="1" hangingPunct="1">
              <a:lnSpc>
                <a:spcPct val="120000"/>
              </a:lnSpc>
              <a:buFontTx/>
              <a:buNone/>
            </a:pPr>
            <a:endParaRPr lang="en-US" altLang="zh-CN" sz="2800" baseline="30000" dirty="0">
              <a:solidFill>
                <a:srgbClr val="161628"/>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Effect transition="in" filter="wipe(up)">
                                      <p:cBhvr>
                                        <p:cTn id="13" dur="500"/>
                                        <p:tgtEl>
                                          <p:spTgt spid="4813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8131">
                                            <p:txEl>
                                              <p:pRg st="2" end="2"/>
                                            </p:txEl>
                                          </p:spTgt>
                                        </p:tgtEl>
                                        <p:attrNameLst>
                                          <p:attrName>style.visibility</p:attrName>
                                        </p:attrNameLst>
                                      </p:cBhvr>
                                      <p:to>
                                        <p:strVal val="visible"/>
                                      </p:to>
                                    </p:set>
                                    <p:animEffect transition="in" filter="wipe(up)">
                                      <p:cBhvr>
                                        <p:cTn id="18" dur="500"/>
                                        <p:tgtEl>
                                          <p:spTgt spid="4813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8131">
                                            <p:txEl>
                                              <p:pRg st="3" end="3"/>
                                            </p:txEl>
                                          </p:spTgt>
                                        </p:tgtEl>
                                        <p:attrNameLst>
                                          <p:attrName>style.visibility</p:attrName>
                                        </p:attrNameLst>
                                      </p:cBhvr>
                                      <p:to>
                                        <p:strVal val="visible"/>
                                      </p:to>
                                    </p:set>
                                    <p:animEffect transition="in" filter="wipe(up)">
                                      <p:cBhvr>
                                        <p:cTn id="23" dur="500"/>
                                        <p:tgtEl>
                                          <p:spTgt spid="4813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8131">
                                            <p:txEl>
                                              <p:pRg st="4" end="4"/>
                                            </p:txEl>
                                          </p:spTgt>
                                        </p:tgtEl>
                                        <p:attrNameLst>
                                          <p:attrName>style.visibility</p:attrName>
                                        </p:attrNameLst>
                                      </p:cBhvr>
                                      <p:to>
                                        <p:strVal val="visible"/>
                                      </p:to>
                                    </p:set>
                                    <p:animEffect transition="in" filter="wipe(up)">
                                      <p:cBhvr>
                                        <p:cTn id="28"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60413" y="333375"/>
            <a:ext cx="7772400" cy="1143000"/>
          </a:xfrm>
        </p:spPr>
        <p:txBody>
          <a:bodyPr/>
          <a:lstStyle/>
          <a:p>
            <a:pPr eaLnBrk="1" hangingPunct="1"/>
            <a:r>
              <a:rPr lang="zh-CN" altLang="en-US">
                <a:solidFill>
                  <a:schemeClr val="accent2"/>
                </a:solidFill>
                <a:ea typeface="仿宋_GB2312" pitchFamily="49" charset="-122"/>
              </a:rPr>
              <a:t>语音的声学特性</a:t>
            </a:r>
            <a:endParaRPr lang="zh-CN" altLang="en-US">
              <a:solidFill>
                <a:schemeClr val="accent2"/>
              </a:solidFill>
              <a:ea typeface="仿宋_GB2312" pitchFamily="49" charset="-122"/>
            </a:endParaRPr>
          </a:p>
        </p:txBody>
      </p:sp>
      <p:sp>
        <p:nvSpPr>
          <p:cNvPr id="73731" name="Rectangle 3"/>
          <p:cNvSpPr>
            <a:spLocks noGrp="1" noChangeArrowheads="1"/>
          </p:cNvSpPr>
          <p:nvPr>
            <p:ph type="body" idx="1"/>
          </p:nvPr>
        </p:nvSpPr>
        <p:spPr>
          <a:xfrm>
            <a:off x="457200" y="1773238"/>
            <a:ext cx="8001000" cy="609600"/>
          </a:xfrm>
        </p:spPr>
        <p:txBody>
          <a:bodyPr/>
          <a:lstStyle/>
          <a:p>
            <a:pPr eaLnBrk="1" hangingPunct="1">
              <a:lnSpc>
                <a:spcPct val="90000"/>
              </a:lnSpc>
              <a:buSzPct val="90000"/>
              <a:buFont typeface="Arial" panose="020B0604020202020204" pitchFamily="34" charset="0"/>
              <a:buChar char="–"/>
            </a:pPr>
            <a:r>
              <a:rPr lang="zh-CN" altLang="en-US" sz="2400">
                <a:solidFill>
                  <a:srgbClr val="161628"/>
                </a:solidFill>
              </a:rPr>
              <a:t>习惯上采用相对强度，以闻阈</a:t>
            </a:r>
            <a:r>
              <a:rPr lang="en-US" altLang="zh-CN" sz="2400">
                <a:solidFill>
                  <a:srgbClr val="161628"/>
                </a:solidFill>
              </a:rPr>
              <a:t>P</a:t>
            </a:r>
            <a:r>
              <a:rPr lang="en-US" altLang="zh-CN" sz="2400" baseline="-25000">
                <a:solidFill>
                  <a:srgbClr val="161628"/>
                </a:solidFill>
              </a:rPr>
              <a:t>0</a:t>
            </a:r>
            <a:r>
              <a:rPr lang="zh-CN" altLang="en-US" sz="2400">
                <a:solidFill>
                  <a:srgbClr val="161628"/>
                </a:solidFill>
              </a:rPr>
              <a:t>为基准，单位为</a:t>
            </a:r>
            <a:r>
              <a:rPr lang="zh-CN" altLang="en-US" sz="2400" b="1">
                <a:solidFill>
                  <a:srgbClr val="0070C0"/>
                </a:solidFill>
              </a:rPr>
              <a:t>分贝（</a:t>
            </a:r>
            <a:r>
              <a:rPr lang="en-US" altLang="zh-CN" sz="2400" b="1">
                <a:solidFill>
                  <a:srgbClr val="0070C0"/>
                </a:solidFill>
              </a:rPr>
              <a:t>dB</a:t>
            </a:r>
            <a:r>
              <a:rPr lang="zh-CN" altLang="en-US" sz="2400" b="1">
                <a:solidFill>
                  <a:srgbClr val="0070C0"/>
                </a:solidFill>
              </a:rPr>
              <a:t>）</a:t>
            </a:r>
            <a:endParaRPr lang="en-US" altLang="zh-CN" sz="2400" baseline="-25000">
              <a:solidFill>
                <a:srgbClr val="161628"/>
              </a:solidFill>
            </a:endParaRPr>
          </a:p>
          <a:p>
            <a:pPr eaLnBrk="1" hangingPunct="1">
              <a:lnSpc>
                <a:spcPct val="90000"/>
              </a:lnSpc>
              <a:buFontTx/>
              <a:buNone/>
            </a:pPr>
            <a:endParaRPr lang="zh-CN" altLang="en-US" sz="2800">
              <a:solidFill>
                <a:srgbClr val="161628"/>
              </a:solidFill>
            </a:endParaRPr>
          </a:p>
          <a:p>
            <a:pPr eaLnBrk="1" hangingPunct="1">
              <a:lnSpc>
                <a:spcPct val="90000"/>
              </a:lnSpc>
              <a:buFontTx/>
              <a:buNone/>
            </a:pPr>
            <a:endParaRPr lang="zh-CN" altLang="en-US" sz="2800">
              <a:solidFill>
                <a:srgbClr val="161628"/>
              </a:solidFill>
            </a:endParaRPr>
          </a:p>
        </p:txBody>
      </p:sp>
      <p:grpSp>
        <p:nvGrpSpPr>
          <p:cNvPr id="73732" name="Group 12"/>
          <p:cNvGrpSpPr/>
          <p:nvPr/>
        </p:nvGrpSpPr>
        <p:grpSpPr bwMode="auto">
          <a:xfrm>
            <a:off x="1692275" y="2493010"/>
            <a:ext cx="4937125" cy="1057276"/>
            <a:chOff x="1066" y="1675"/>
            <a:chExt cx="3110" cy="666"/>
          </a:xfrm>
        </p:grpSpPr>
        <p:grpSp>
          <p:nvGrpSpPr>
            <p:cNvPr id="73735" name="Group 11"/>
            <p:cNvGrpSpPr/>
            <p:nvPr/>
          </p:nvGrpSpPr>
          <p:grpSpPr bwMode="auto">
            <a:xfrm>
              <a:off x="1066" y="1675"/>
              <a:ext cx="3110" cy="666"/>
              <a:chOff x="280" y="1675"/>
              <a:chExt cx="3110" cy="666"/>
            </a:xfrm>
          </p:grpSpPr>
          <p:grpSp>
            <p:nvGrpSpPr>
              <p:cNvPr id="73737" name="Group 8"/>
              <p:cNvGrpSpPr/>
              <p:nvPr/>
            </p:nvGrpSpPr>
            <p:grpSpPr bwMode="auto">
              <a:xfrm>
                <a:off x="288" y="1675"/>
                <a:ext cx="3102" cy="384"/>
                <a:chOff x="288" y="1675"/>
                <a:chExt cx="3102" cy="384"/>
              </a:xfrm>
            </p:grpSpPr>
            <p:sp>
              <p:nvSpPr>
                <p:cNvPr id="73739" name="Rectangle 4"/>
                <p:cNvSpPr>
                  <a:spLocks noChangeArrowheads="1"/>
                </p:cNvSpPr>
                <p:nvPr/>
              </p:nvSpPr>
              <p:spPr bwMode="auto">
                <a:xfrm>
                  <a:off x="288" y="1675"/>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000">
                      <a:solidFill>
                        <a:srgbClr val="161628"/>
                      </a:solidFill>
                    </a:rPr>
                    <a:t>声压级</a:t>
                  </a:r>
                  <a:endParaRPr kumimoji="1" lang="zh-CN" altLang="en-US" sz="2000">
                    <a:solidFill>
                      <a:srgbClr val="161628"/>
                    </a:solidFill>
                  </a:endParaRPr>
                </a:p>
              </p:txBody>
            </p:sp>
            <p:graphicFrame>
              <p:nvGraphicFramePr>
                <p:cNvPr id="73740" name="Object 5"/>
                <p:cNvGraphicFramePr>
                  <a:graphicFrameLocks noChangeAspect="1"/>
                </p:cNvGraphicFramePr>
                <p:nvPr/>
              </p:nvGraphicFramePr>
              <p:xfrm>
                <a:off x="1536" y="1680"/>
                <a:ext cx="1854" cy="247"/>
              </p:xfrm>
              <a:graphic>
                <a:graphicData uri="http://schemas.openxmlformats.org/presentationml/2006/ole">
                  <mc:AlternateContent xmlns:mc="http://schemas.openxmlformats.org/markup-compatibility/2006">
                    <mc:Choice xmlns:v="urn:schemas-microsoft-com:vml" Requires="v">
                      <p:oleObj spid="_x0000_s73757" name="Equation" r:id="rId1" imgW="1714500" imgH="228600" progId="Equation.3">
                        <p:embed/>
                      </p:oleObj>
                    </mc:Choice>
                    <mc:Fallback>
                      <p:oleObj name="Equation" r:id="rId1" imgW="1714500" imgH="228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680"/>
                              <a:ext cx="185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738" name="Rectangle 6"/>
              <p:cNvSpPr>
                <a:spLocks noChangeArrowheads="1"/>
              </p:cNvSpPr>
              <p:nvPr/>
            </p:nvSpPr>
            <p:spPr bwMode="auto">
              <a:xfrm>
                <a:off x="280" y="1957"/>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000">
                    <a:solidFill>
                      <a:srgbClr val="161628"/>
                    </a:solidFill>
                  </a:rPr>
                  <a:t>声强级：</a:t>
                </a:r>
                <a:endParaRPr kumimoji="1" lang="zh-CN" altLang="en-US" sz="2000">
                  <a:solidFill>
                    <a:srgbClr val="161628"/>
                  </a:solidFill>
                </a:endParaRPr>
              </a:p>
            </p:txBody>
          </p:sp>
        </p:grpSp>
        <p:graphicFrame>
          <p:nvGraphicFramePr>
            <p:cNvPr id="73736" name="Object 7"/>
            <p:cNvGraphicFramePr>
              <a:graphicFrameLocks noChangeAspect="1"/>
            </p:cNvGraphicFramePr>
            <p:nvPr/>
          </p:nvGraphicFramePr>
          <p:xfrm>
            <a:off x="2412" y="1965"/>
            <a:ext cx="1758" cy="247"/>
          </p:xfrm>
          <a:graphic>
            <a:graphicData uri="http://schemas.openxmlformats.org/presentationml/2006/ole">
              <mc:AlternateContent xmlns:mc="http://schemas.openxmlformats.org/markup-compatibility/2006">
                <mc:Choice xmlns:v="urn:schemas-microsoft-com:vml" Requires="v">
                  <p:oleObj spid="_x0000_s73758" name="Equation" r:id="rId3" imgW="1625600" imgH="228600" progId="Equation.3">
                    <p:embed/>
                  </p:oleObj>
                </mc:Choice>
                <mc:Fallback>
                  <p:oleObj name="Equation" r:id="rId3" imgW="1625600" imgH="228600" progId="Equation.3">
                    <p:embed/>
                    <p:pic>
                      <p:nvPicPr>
                        <p:cNvPr id="0" name="Object 7"/>
                        <p:cNvPicPr>
                          <a:picLocks noChangeAspect="1" noChangeArrowheads="1"/>
                        </p:cNvPicPr>
                        <p:nvPr/>
                      </p:nvPicPr>
                      <p:blipFill>
                        <a:blip r:embed="rId4"/>
                        <a:srcRect/>
                        <a:stretch>
                          <a:fillRect/>
                        </a:stretch>
                      </p:blipFill>
                      <p:spPr bwMode="auto">
                        <a:xfrm>
                          <a:off x="2412" y="1965"/>
                          <a:ext cx="1758"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61" name="Rectangle 9"/>
          <p:cNvSpPr>
            <a:spLocks noChangeArrowheads="1"/>
          </p:cNvSpPr>
          <p:nvPr/>
        </p:nvSpPr>
        <p:spPr bwMode="auto">
          <a:xfrm>
            <a:off x="468313" y="3429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kumimoji="1" lang="zh-CN" altLang="en-US" sz="2400" dirty="0">
                <a:solidFill>
                  <a:srgbClr val="161628"/>
                </a:solidFill>
              </a:rPr>
              <a:t>闻阈相当于</a:t>
            </a:r>
            <a:r>
              <a:rPr kumimoji="1" lang="zh-CN" altLang="en-US" sz="2400" b="1" dirty="0">
                <a:solidFill>
                  <a:srgbClr val="0070C0"/>
                </a:solidFill>
              </a:rPr>
              <a:t>0</a:t>
            </a:r>
            <a:r>
              <a:rPr kumimoji="1" lang="en-US" altLang="zh-CN" sz="2400" b="1" dirty="0">
                <a:solidFill>
                  <a:srgbClr val="0070C0"/>
                </a:solidFill>
              </a:rPr>
              <a:t>dB</a:t>
            </a:r>
            <a:r>
              <a:rPr kumimoji="1" lang="en-US" altLang="zh-CN" sz="2400" dirty="0">
                <a:solidFill>
                  <a:srgbClr val="161628"/>
                </a:solidFill>
              </a:rPr>
              <a:t>；</a:t>
            </a:r>
            <a:r>
              <a:rPr kumimoji="1" lang="zh-CN" altLang="en-US" sz="2400" dirty="0">
                <a:solidFill>
                  <a:srgbClr val="161628"/>
                </a:solidFill>
              </a:rPr>
              <a:t>痛阈相当于</a:t>
            </a:r>
            <a:r>
              <a:rPr kumimoji="1" lang="zh-CN" altLang="en-US" sz="2400" dirty="0">
                <a:solidFill>
                  <a:schemeClr val="tx1"/>
                </a:solidFill>
              </a:rPr>
              <a:t>1</a:t>
            </a:r>
            <a:r>
              <a:rPr kumimoji="1" lang="en-US" altLang="zh-CN" sz="2400" dirty="0">
                <a:solidFill>
                  <a:schemeClr val="tx1"/>
                </a:solidFill>
              </a:rPr>
              <a:t>4</a:t>
            </a:r>
            <a:r>
              <a:rPr kumimoji="1" lang="zh-CN" altLang="en-US" sz="2400" dirty="0">
                <a:solidFill>
                  <a:schemeClr val="tx1"/>
                </a:solidFill>
              </a:rPr>
              <a:t>0</a:t>
            </a:r>
            <a:r>
              <a:rPr kumimoji="1" lang="en-US" altLang="zh-CN" sz="2400" dirty="0">
                <a:solidFill>
                  <a:schemeClr val="tx1"/>
                </a:solidFill>
              </a:rPr>
              <a:t>dB</a:t>
            </a:r>
            <a:r>
              <a:rPr kumimoji="1" lang="en-US" altLang="zh-CN" sz="2400" dirty="0">
                <a:solidFill>
                  <a:srgbClr val="161628"/>
                </a:solidFill>
              </a:rPr>
              <a:t>；</a:t>
            </a:r>
            <a:r>
              <a:rPr kumimoji="1" lang="zh-CN" altLang="en-US" sz="2400" dirty="0">
                <a:solidFill>
                  <a:srgbClr val="161628"/>
                </a:solidFill>
              </a:rPr>
              <a:t>一个讲话时，离他一米远处的声压大约为60~80</a:t>
            </a:r>
            <a:r>
              <a:rPr kumimoji="1" lang="en-US" altLang="zh-CN" sz="2400" dirty="0">
                <a:solidFill>
                  <a:srgbClr val="161628"/>
                </a:solidFill>
              </a:rPr>
              <a:t>dB；</a:t>
            </a:r>
            <a:endParaRPr kumimoji="1" lang="zh-CN" altLang="en-US" sz="2400" dirty="0">
              <a:solidFill>
                <a:srgbClr val="161628"/>
              </a:solidFill>
            </a:endParaRPr>
          </a:p>
        </p:txBody>
      </p:sp>
      <p:sp>
        <p:nvSpPr>
          <p:cNvPr id="49162" name="Rectangle 10"/>
          <p:cNvSpPr>
            <a:spLocks noChangeArrowheads="1"/>
          </p:cNvSpPr>
          <p:nvPr/>
        </p:nvSpPr>
        <p:spPr bwMode="auto">
          <a:xfrm>
            <a:off x="457200" y="4343400"/>
            <a:ext cx="7924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9900FF"/>
              </a:buClr>
              <a:buFont typeface="Wingdings" panose="05000000000000000000" pitchFamily="2" charset="2"/>
              <a:buChar char="Ø"/>
            </a:pPr>
            <a:r>
              <a:rPr lang="zh-CN" altLang="en-US" sz="2400">
                <a:solidFill>
                  <a:srgbClr val="161628"/>
                </a:solidFill>
                <a:ea typeface="黑体" panose="02010609060101010101" pitchFamily="49" charset="-122"/>
              </a:rPr>
              <a:t>声学现象</a:t>
            </a:r>
            <a:r>
              <a:rPr lang="en-US" altLang="zh-CN" sz="2400">
                <a:solidFill>
                  <a:srgbClr val="161628"/>
                </a:solidFill>
                <a:ea typeface="黑体" panose="02010609060101010101" pitchFamily="49" charset="-122"/>
              </a:rPr>
              <a:t>---</a:t>
            </a:r>
            <a:r>
              <a:rPr kumimoji="1" lang="zh-CN" altLang="en-US" sz="2400" b="1">
                <a:gradFill>
                  <a:gsLst>
                    <a:gs pos="0">
                      <a:srgbClr val="007BD3"/>
                    </a:gs>
                    <a:gs pos="100000">
                      <a:srgbClr val="034373"/>
                    </a:gs>
                  </a:gsLst>
                  <a:lin scaled="0"/>
                </a:gradFill>
                <a:ea typeface="黑体" panose="02010609060101010101" pitchFamily="49" charset="-122"/>
              </a:rPr>
              <a:t>共振</a:t>
            </a:r>
            <a:endParaRPr kumimoji="1" lang="zh-CN" altLang="en-US" sz="2400">
              <a:solidFill>
                <a:srgbClr val="161628"/>
              </a:solidFill>
              <a:ea typeface="黑体" panose="02010609060101010101" pitchFamily="49" charset="-122"/>
            </a:endParaRPr>
          </a:p>
          <a:p>
            <a:pPr eaLnBrk="1" latinLnBrk="0" hangingPunct="1">
              <a:spcBef>
                <a:spcPts val="600"/>
              </a:spcBef>
              <a:spcAft>
                <a:spcPts val="600"/>
              </a:spcAft>
              <a:buSzPct val="80000"/>
              <a:buFont typeface="Arial" panose="020B0604020202020204" pitchFamily="34" charset="0"/>
              <a:buChar char="–"/>
            </a:pPr>
            <a:r>
              <a:rPr kumimoji="1" lang="zh-CN" altLang="en-US" sz="2400">
                <a:solidFill>
                  <a:srgbClr val="161628"/>
                </a:solidFill>
              </a:rPr>
              <a:t>在声学中亦称“共鸣”，当一个物体受迫震动时，所加驱动频率等于物体固有频率时，便以最大的振幅来震荡。</a:t>
            </a:r>
            <a:endParaRPr kumimoji="1" lang="zh-CN" altLang="en-US" sz="2400">
              <a:solidFill>
                <a:srgbClr val="161628"/>
              </a:solidFill>
            </a:endParaRPr>
          </a:p>
          <a:p>
            <a:pPr eaLnBrk="1" latinLnBrk="0" hangingPunct="1">
              <a:spcBef>
                <a:spcPts val="600"/>
              </a:spcBef>
              <a:spcAft>
                <a:spcPts val="600"/>
              </a:spcAft>
              <a:buSzPct val="80000"/>
              <a:buFont typeface="Arial" panose="020B0604020202020204" pitchFamily="34" charset="0"/>
              <a:buChar char="–"/>
            </a:pPr>
            <a:r>
              <a:rPr kumimoji="1" lang="zh-CN" altLang="en-US" sz="2400">
                <a:solidFill>
                  <a:srgbClr val="161628"/>
                </a:solidFill>
              </a:rPr>
              <a:t>语音普遍存在共振现象，乐器用共鸣腔来提高音响</a:t>
            </a:r>
            <a:r>
              <a:rPr kumimoji="1" lang="zh-CN" altLang="en-US" sz="2400">
                <a:solidFill>
                  <a:srgbClr val="161628"/>
                </a:solidFill>
              </a:rPr>
              <a:t>效果。</a:t>
            </a:r>
            <a:endParaRPr kumimoji="1" lang="zh-CN" altLang="en-US" sz="2400">
              <a:solidFill>
                <a:srgbClr val="161628"/>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wipe(up)">
                                      <p:cBhvr>
                                        <p:cTn id="7" dur="500"/>
                                        <p:tgtEl>
                                          <p:spTgt spid="491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62">
                                            <p:txEl>
                                              <p:pRg st="0" end="0"/>
                                            </p:txEl>
                                          </p:spTgt>
                                        </p:tgtEl>
                                        <p:attrNameLst>
                                          <p:attrName>style.visibility</p:attrName>
                                        </p:attrNameLst>
                                      </p:cBhvr>
                                      <p:to>
                                        <p:strVal val="visible"/>
                                      </p:to>
                                    </p:set>
                                    <p:animEffect transition="in" filter="wipe(up)">
                                      <p:cBhvr>
                                        <p:cTn id="12" dur="500"/>
                                        <p:tgtEl>
                                          <p:spTgt spid="491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62">
                                            <p:txEl>
                                              <p:pRg st="1" end="1"/>
                                            </p:txEl>
                                          </p:spTgt>
                                        </p:tgtEl>
                                        <p:attrNameLst>
                                          <p:attrName>style.visibility</p:attrName>
                                        </p:attrNameLst>
                                      </p:cBhvr>
                                      <p:to>
                                        <p:strVal val="visible"/>
                                      </p:to>
                                    </p:set>
                                    <p:animEffect transition="in" filter="wipe(up)">
                                      <p:cBhvr>
                                        <p:cTn id="17" dur="500"/>
                                        <p:tgtEl>
                                          <p:spTgt spid="4916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162">
                                            <p:txEl>
                                              <p:pRg st="2" end="2"/>
                                            </p:txEl>
                                          </p:spTgt>
                                        </p:tgtEl>
                                        <p:attrNameLst>
                                          <p:attrName>style.visibility</p:attrName>
                                        </p:attrNameLst>
                                      </p:cBhvr>
                                      <p:to>
                                        <p:strVal val="visible"/>
                                      </p:to>
                                    </p:set>
                                    <p:animEffect transition="in" filter="wipe(up)">
                                      <p:cBhvr>
                                        <p:cTn id="22" dur="500"/>
                                        <p:tgtEl>
                                          <p:spTgt spid="491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utoUpdateAnimBg="0"/>
      <p:bldP spid="49162" grpId="0" autoUpdateAnimBg="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语音的数字</a:t>
            </a:r>
            <a:r>
              <a:rPr lang="zh-CN" altLang="en-US" sz="5400">
                <a:solidFill>
                  <a:schemeClr val="hlink"/>
                </a:solidFill>
                <a:ea typeface="隶书" panose="02010509060101010101" pitchFamily="49" charset="-122"/>
              </a:rPr>
              <a:t>信号表示</a:t>
            </a:r>
            <a:endParaRPr lang="en-US" altLang="zh-CN" sz="5400">
              <a:solidFill>
                <a:schemeClr val="hlink"/>
              </a:solidFill>
              <a:ea typeface="隶书" panose="02010509060101010101" pitchFamily="49" charset="-122"/>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语音的数字信号表示</a:t>
            </a:r>
            <a:endParaRPr lang="en-US" altLang="zh-CN">
              <a:solidFill>
                <a:schemeClr val="accent2"/>
              </a:solidFill>
            </a:endParaRPr>
          </a:p>
        </p:txBody>
      </p:sp>
      <p:sp>
        <p:nvSpPr>
          <p:cNvPr id="75779" name="Rectangle 3"/>
          <p:cNvSpPr>
            <a:spLocks noChangeArrowheads="1"/>
          </p:cNvSpPr>
          <p:nvPr/>
        </p:nvSpPr>
        <p:spPr bwMode="auto">
          <a:xfrm>
            <a:off x="2133600" y="3063875"/>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a) </a:t>
            </a:r>
            <a:r>
              <a:rPr kumimoji="1" lang="zh-CN" altLang="en-US" sz="2400">
                <a:latin typeface="Times New Roman" panose="02020603050405020304" pitchFamily="18" charset="0"/>
              </a:rPr>
              <a:t>语音信号“开始”时域波形</a:t>
            </a:r>
            <a:endParaRPr kumimoji="1" lang="zh-CN" altLang="en-US" sz="2400">
              <a:latin typeface="Times New Roman" panose="02020603050405020304" pitchFamily="18" charset="0"/>
            </a:endParaRPr>
          </a:p>
        </p:txBody>
      </p:sp>
      <p:graphicFrame>
        <p:nvGraphicFramePr>
          <p:cNvPr id="75780" name="Object 4"/>
          <p:cNvGraphicFramePr>
            <a:graphicFrameLocks noChangeAspect="1"/>
          </p:cNvGraphicFramePr>
          <p:nvPr/>
        </p:nvGraphicFramePr>
        <p:xfrm>
          <a:off x="2076450" y="1981200"/>
          <a:ext cx="4629150" cy="990600"/>
        </p:xfrm>
        <a:graphic>
          <a:graphicData uri="http://schemas.openxmlformats.org/presentationml/2006/ole">
            <mc:AlternateContent xmlns:mc="http://schemas.openxmlformats.org/markup-compatibility/2006">
              <mc:Choice xmlns:v="urn:schemas-microsoft-com:vml" Requires="v">
                <p:oleObj spid="_x0000_s75808" name="" r:id="rId1" imgW="4629150" imgH="1628775" progId="PBrush">
                  <p:embed/>
                </p:oleObj>
              </mc:Choice>
              <mc:Fallback>
                <p:oleObj name="" r:id="rId1" imgW="4629150" imgH="1628775" progId="PBrush">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1981200"/>
                        <a:ext cx="46291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1" name="Object 5"/>
          <p:cNvGraphicFramePr>
            <a:graphicFrameLocks noChangeAspect="1"/>
          </p:cNvGraphicFramePr>
          <p:nvPr/>
        </p:nvGraphicFramePr>
        <p:xfrm>
          <a:off x="1905000" y="3733800"/>
          <a:ext cx="4457700" cy="866775"/>
        </p:xfrm>
        <a:graphic>
          <a:graphicData uri="http://schemas.openxmlformats.org/presentationml/2006/ole">
            <mc:AlternateContent xmlns:mc="http://schemas.openxmlformats.org/markup-compatibility/2006">
              <mc:Choice xmlns:v="urn:schemas-microsoft-com:vml" Requires="v">
                <p:oleObj spid="_x0000_s75809" name="" r:id="rId3" imgW="5295900" imgH="1381125" progId="PBrush">
                  <p:embed/>
                </p:oleObj>
              </mc:Choice>
              <mc:Fallback>
                <p:oleObj name="" r:id="rId3" imgW="5295900" imgH="1381125"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733800"/>
                        <a:ext cx="44577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2" name="Object 6"/>
          <p:cNvGraphicFramePr>
            <a:graphicFrameLocks noChangeAspect="1"/>
          </p:cNvGraphicFramePr>
          <p:nvPr/>
        </p:nvGraphicFramePr>
        <p:xfrm>
          <a:off x="1952625" y="5181600"/>
          <a:ext cx="4448175" cy="809625"/>
        </p:xfrm>
        <a:graphic>
          <a:graphicData uri="http://schemas.openxmlformats.org/presentationml/2006/ole">
            <mc:AlternateContent xmlns:mc="http://schemas.openxmlformats.org/markup-compatibility/2006">
              <mc:Choice xmlns:v="urn:schemas-microsoft-com:vml" Requires="v">
                <p:oleObj spid="_x0000_s75810" name="" r:id="rId5" imgW="4448175" imgH="809625" progId="PBrush">
                  <p:embed/>
                </p:oleObj>
              </mc:Choice>
              <mc:Fallback>
                <p:oleObj name="" r:id="rId5" imgW="4448175" imgH="809625" progId="PBrush">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25" y="5181600"/>
                        <a:ext cx="44481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3" name="Text Box 7"/>
          <p:cNvSpPr txBox="1">
            <a:spLocks noChangeArrowheads="1"/>
          </p:cNvSpPr>
          <p:nvPr/>
        </p:nvSpPr>
        <p:spPr bwMode="auto">
          <a:xfrm>
            <a:off x="2501900" y="4648200"/>
            <a:ext cx="313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b) </a:t>
            </a:r>
            <a:r>
              <a:rPr kumimoji="1" lang="zh-CN" altLang="en-US" sz="2400">
                <a:latin typeface="Times New Roman" panose="02020603050405020304" pitchFamily="18" charset="0"/>
              </a:rPr>
              <a:t>元音部分/</a:t>
            </a:r>
            <a:r>
              <a:rPr kumimoji="1" lang="en-US" altLang="zh-CN" sz="2400">
                <a:latin typeface="Times New Roman" panose="02020603050405020304" pitchFamily="18" charset="0"/>
              </a:rPr>
              <a:t>ai/</a:t>
            </a:r>
            <a:r>
              <a:rPr kumimoji="1" lang="zh-CN" altLang="en-US" sz="2400">
                <a:latin typeface="Times New Roman" panose="02020603050405020304" pitchFamily="18" charset="0"/>
              </a:rPr>
              <a:t>展开图</a:t>
            </a:r>
            <a:endParaRPr kumimoji="1" lang="zh-CN" altLang="en-US" sz="2400">
              <a:latin typeface="Times New Roman" panose="02020603050405020304" pitchFamily="18" charset="0"/>
            </a:endParaRPr>
          </a:p>
        </p:txBody>
      </p:sp>
      <p:sp>
        <p:nvSpPr>
          <p:cNvPr id="75784" name="Text Box 8"/>
          <p:cNvSpPr txBox="1">
            <a:spLocks noChangeArrowheads="1"/>
          </p:cNvSpPr>
          <p:nvPr/>
        </p:nvSpPr>
        <p:spPr bwMode="auto">
          <a:xfrm>
            <a:off x="2438400" y="6019800"/>
            <a:ext cx="343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c) </a:t>
            </a:r>
            <a:r>
              <a:rPr kumimoji="1" lang="zh-CN" altLang="en-US" sz="2400">
                <a:latin typeface="宋体" panose="02010600030101010101" pitchFamily="2" charset="-122"/>
              </a:rPr>
              <a:t>辅音部分</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k/</a:t>
            </a:r>
            <a:r>
              <a:rPr kumimoji="1" lang="zh-CN" altLang="en-US" sz="2400">
                <a:latin typeface="宋体" panose="02010600030101010101" pitchFamily="2" charset="-122"/>
              </a:rPr>
              <a:t>的展开图</a:t>
            </a: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93713" y="312738"/>
            <a:ext cx="8158162" cy="1081087"/>
          </a:xfrm>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36867" name="Rectangle 3"/>
          <p:cNvSpPr>
            <a:spLocks noGrp="1" noChangeArrowheads="1"/>
          </p:cNvSpPr>
          <p:nvPr>
            <p:ph type="body" idx="1"/>
          </p:nvPr>
        </p:nvSpPr>
        <p:spPr>
          <a:xfrm>
            <a:off x="684213" y="1989138"/>
            <a:ext cx="7772400" cy="4191000"/>
          </a:xfrm>
        </p:spPr>
        <p:txBody>
          <a:bodyPr/>
          <a:lstStyle/>
          <a:p>
            <a:pPr eaLnBrk="1" hangingPunct="1">
              <a:lnSpc>
                <a:spcPct val="90000"/>
              </a:lnSpc>
              <a:buClr>
                <a:srgbClr val="9900FF"/>
              </a:buClr>
              <a:buFont typeface="Wingdings" panose="05000000000000000000" pitchFamily="2" charset="2"/>
              <a:buChar char="Ø"/>
            </a:pPr>
            <a:r>
              <a:rPr lang="zh-CN" altLang="en-US">
                <a:solidFill>
                  <a:srgbClr val="161628"/>
                </a:solidFill>
                <a:ea typeface="黑体" panose="02010609060101010101" pitchFamily="49" charset="-122"/>
              </a:rPr>
              <a:t>离散时间信号与系统</a:t>
            </a:r>
            <a:endParaRPr lang="zh-CN" altLang="en-US">
              <a:solidFill>
                <a:srgbClr val="161628"/>
              </a:solidFill>
            </a:endParaRPr>
          </a:p>
          <a:p>
            <a:pPr eaLnBrk="1" hangingPunct="1">
              <a:lnSpc>
                <a:spcPct val="110000"/>
              </a:lnSpc>
              <a:spcBef>
                <a:spcPct val="40000"/>
              </a:spcBef>
            </a:pPr>
            <a:r>
              <a:rPr lang="zh-CN" altLang="en-US" sz="2800">
                <a:solidFill>
                  <a:srgbClr val="161628"/>
                </a:solidFill>
              </a:rPr>
              <a:t>离散时间信号</a:t>
            </a:r>
            <a:endParaRPr lang="zh-CN" altLang="en-US" sz="2800">
              <a:solidFill>
                <a:srgbClr val="161628"/>
              </a:solidFill>
            </a:endParaRPr>
          </a:p>
          <a:p>
            <a:pPr eaLnBrk="1" hangingPunct="1">
              <a:lnSpc>
                <a:spcPct val="110000"/>
              </a:lnSpc>
              <a:buFontTx/>
              <a:buNone/>
            </a:pPr>
            <a:r>
              <a:rPr lang="zh-CN" altLang="en-US" sz="2800">
                <a:solidFill>
                  <a:srgbClr val="161628"/>
                </a:solidFill>
              </a:rPr>
              <a:t>   </a:t>
            </a:r>
            <a:r>
              <a:rPr lang="zh-CN" altLang="en-US" sz="2800" b="1">
                <a:solidFill>
                  <a:schemeClr val="tx1"/>
                </a:solidFill>
              </a:rPr>
              <a:t>在</a:t>
            </a:r>
            <a:r>
              <a:rPr lang="zh-CN" altLang="en-US" sz="2800" b="1">
                <a:gradFill>
                  <a:gsLst>
                    <a:gs pos="0">
                      <a:srgbClr val="007BD3"/>
                    </a:gs>
                    <a:gs pos="100000">
                      <a:srgbClr val="034373"/>
                    </a:gs>
                  </a:gsLst>
                  <a:lin scaled="0"/>
                </a:gradFill>
              </a:rPr>
              <a:t>时间</a:t>
            </a:r>
            <a:r>
              <a:rPr lang="zh-CN" altLang="en-US" sz="2800" b="1">
                <a:solidFill>
                  <a:schemeClr val="tx1"/>
                </a:solidFill>
              </a:rPr>
              <a:t>上是</a:t>
            </a:r>
            <a:r>
              <a:rPr lang="zh-CN" altLang="en-US" sz="2800" b="1">
                <a:gradFill>
                  <a:gsLst>
                    <a:gs pos="0">
                      <a:srgbClr val="007BD3"/>
                    </a:gs>
                    <a:gs pos="100000">
                      <a:srgbClr val="034373"/>
                    </a:gs>
                  </a:gsLst>
                  <a:lin scaled="0"/>
                </a:gradFill>
              </a:rPr>
              <a:t>离散</a:t>
            </a:r>
            <a:r>
              <a:rPr lang="zh-CN" altLang="en-US" sz="2800" b="1">
                <a:solidFill>
                  <a:schemeClr val="tx1"/>
                </a:solidFill>
              </a:rPr>
              <a:t>的</a:t>
            </a:r>
            <a:r>
              <a:rPr lang="zh-CN" altLang="en-US" sz="2800">
                <a:solidFill>
                  <a:srgbClr val="161628"/>
                </a:solidFill>
              </a:rPr>
              <a:t>，只在某些不连续的规定瞬间给出函数值。若幅值连续又称抽样信号。</a:t>
            </a:r>
            <a:r>
              <a:rPr lang="zh-CN" altLang="en-US" sz="2800" b="1">
                <a:gradFill>
                  <a:gsLst>
                    <a:gs pos="0">
                      <a:srgbClr val="007BD3"/>
                    </a:gs>
                    <a:gs pos="100000">
                      <a:srgbClr val="034373"/>
                    </a:gs>
                  </a:gsLst>
                  <a:lin scaled="0"/>
                </a:gradFill>
              </a:rPr>
              <a:t>幅值离散</a:t>
            </a:r>
            <a:r>
              <a:rPr lang="zh-CN" altLang="en-US" sz="2800">
                <a:solidFill>
                  <a:srgbClr val="161628"/>
                </a:solidFill>
              </a:rPr>
              <a:t>又称数字信号 </a:t>
            </a:r>
            <a:endParaRPr lang="zh-CN" altLang="en-US" sz="2800">
              <a:solidFill>
                <a:srgbClr val="161628"/>
              </a:solidFill>
              <a:latin typeface="Times New Roman" panose="02020603050405020304" pitchFamily="18" charset="0"/>
            </a:endParaRPr>
          </a:p>
          <a:p>
            <a:pPr eaLnBrk="1" hangingPunct="1">
              <a:lnSpc>
                <a:spcPct val="90000"/>
              </a:lnSpc>
              <a:buFontTx/>
              <a:buNone/>
            </a:pPr>
            <a:r>
              <a:rPr lang="zh-CN" altLang="en-US" sz="2800">
                <a:solidFill>
                  <a:srgbClr val="161628"/>
                </a:solidFill>
              </a:rPr>
              <a:t>   </a:t>
            </a:r>
            <a:endParaRPr lang="zh-CN" altLang="en-US" sz="2800">
              <a:solidFill>
                <a:srgbClr val="161628"/>
              </a:solidFill>
            </a:endParaRPr>
          </a:p>
        </p:txBody>
      </p:sp>
      <p:grpSp>
        <p:nvGrpSpPr>
          <p:cNvPr id="2" name="Group 11"/>
          <p:cNvGrpSpPr/>
          <p:nvPr/>
        </p:nvGrpSpPr>
        <p:grpSpPr bwMode="auto">
          <a:xfrm>
            <a:off x="973138" y="4859338"/>
            <a:ext cx="7343775" cy="952500"/>
            <a:chOff x="657" y="2886"/>
            <a:chExt cx="4626" cy="600"/>
          </a:xfrm>
        </p:grpSpPr>
        <p:grpSp>
          <p:nvGrpSpPr>
            <p:cNvPr id="76805" name="Group 10"/>
            <p:cNvGrpSpPr/>
            <p:nvPr/>
          </p:nvGrpSpPr>
          <p:grpSpPr bwMode="auto">
            <a:xfrm>
              <a:off x="1882" y="3113"/>
              <a:ext cx="2330" cy="347"/>
              <a:chOff x="1882" y="3113"/>
              <a:chExt cx="2330" cy="347"/>
            </a:xfrm>
          </p:grpSpPr>
          <p:graphicFrame>
            <p:nvGraphicFramePr>
              <p:cNvPr id="76807" name="Object 4"/>
              <p:cNvGraphicFramePr>
                <a:graphicFrameLocks noChangeAspect="1"/>
              </p:cNvGraphicFramePr>
              <p:nvPr/>
            </p:nvGraphicFramePr>
            <p:xfrm>
              <a:off x="1882" y="3203"/>
              <a:ext cx="1584" cy="257"/>
            </p:xfrm>
            <a:graphic>
              <a:graphicData uri="http://schemas.openxmlformats.org/presentationml/2006/ole">
                <mc:AlternateContent xmlns:mc="http://schemas.openxmlformats.org/markup-compatibility/2006">
                  <mc:Choice xmlns:v="urn:schemas-microsoft-com:vml" Requires="v">
                    <p:oleObj spid="_x0000_s76818" name="公式" r:id="rId1" imgW="1256665" imgH="203200" progId="Equation.3">
                      <p:embed/>
                    </p:oleObj>
                  </mc:Choice>
                  <mc:Fallback>
                    <p:oleObj name="公式" r:id="rId1" imgW="1256665"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 y="3203"/>
                            <a:ext cx="158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8" name="Rectangle 5"/>
              <p:cNvSpPr>
                <a:spLocks noChangeArrowheads="1"/>
              </p:cNvSpPr>
              <p:nvPr/>
            </p:nvSpPr>
            <p:spPr bwMode="auto">
              <a:xfrm>
                <a:off x="3424" y="3113"/>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rPr>
                  <a:t>来表示</a:t>
                </a:r>
                <a:endParaRPr kumimoji="1" lang="zh-CN" altLang="en-US" sz="2800">
                  <a:solidFill>
                    <a:srgbClr val="161628"/>
                  </a:solidFill>
                </a:endParaRPr>
              </a:p>
            </p:txBody>
          </p:sp>
        </p:grpSp>
        <p:sp>
          <p:nvSpPr>
            <p:cNvPr id="76806" name="Rectangle 9"/>
            <p:cNvSpPr>
              <a:spLocks noChangeArrowheads="1"/>
            </p:cNvSpPr>
            <p:nvPr/>
          </p:nvSpPr>
          <p:spPr bwMode="auto">
            <a:xfrm>
              <a:off x="657" y="2886"/>
              <a:ext cx="4626"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800">
                  <a:solidFill>
                    <a:srgbClr val="161628"/>
                  </a:solidFill>
                </a:rPr>
                <a:t>通常函数值的离散时刻之间的</a:t>
              </a:r>
              <a:r>
                <a:rPr kumimoji="1" lang="zh-CN" altLang="en-US" sz="2800" b="1">
                  <a:gradFill>
                    <a:gsLst>
                      <a:gs pos="0">
                        <a:srgbClr val="007BD3"/>
                      </a:gs>
                      <a:gs pos="100000">
                        <a:srgbClr val="034373"/>
                      </a:gs>
                    </a:gsLst>
                    <a:lin scaled="0"/>
                  </a:gradFill>
                </a:rPr>
                <a:t>间隔</a:t>
              </a:r>
              <a:r>
                <a:rPr kumimoji="1" lang="zh-CN" altLang="en-US" sz="2800">
                  <a:solidFill>
                    <a:srgbClr val="161628"/>
                  </a:solidFill>
                </a:rPr>
                <a:t>是</a:t>
              </a:r>
              <a:r>
                <a:rPr kumimoji="1" lang="zh-CN" altLang="en-US" sz="2800" b="1">
                  <a:gradFill>
                    <a:gsLst>
                      <a:gs pos="0">
                        <a:srgbClr val="007BD3"/>
                      </a:gs>
                      <a:gs pos="100000">
                        <a:srgbClr val="034373"/>
                      </a:gs>
                    </a:gsLst>
                    <a:lin scaled="0"/>
                  </a:gradFill>
                </a:rPr>
                <a:t>均匀</a:t>
              </a:r>
              <a:r>
                <a:rPr kumimoji="1" lang="zh-CN" altLang="en-US" sz="2800">
                  <a:solidFill>
                    <a:srgbClr val="161628"/>
                  </a:solidFill>
                </a:rPr>
                <a:t>的。  一般以序列</a:t>
              </a:r>
              <a:endParaRPr kumimoji="1" lang="zh-CN" altLang="en-US" sz="2800">
                <a:solidFill>
                  <a:srgbClr val="161628"/>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up)">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up)">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up)">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77827" name="Rectangle 3"/>
          <p:cNvSpPr>
            <a:spLocks noGrp="1" noChangeArrowheads="1"/>
          </p:cNvSpPr>
          <p:nvPr>
            <p:ph type="body" idx="1"/>
          </p:nvPr>
        </p:nvSpPr>
        <p:spPr>
          <a:xfrm>
            <a:off x="684213" y="1628775"/>
            <a:ext cx="8351837" cy="1524000"/>
          </a:xfrm>
        </p:spPr>
        <p:txBody>
          <a:bodyPr/>
          <a:lstStyle/>
          <a:p>
            <a:pPr eaLnBrk="1" hangingPunct="1">
              <a:lnSpc>
                <a:spcPct val="110000"/>
              </a:lnSpc>
            </a:pPr>
            <a:r>
              <a:rPr lang="zh-CN" altLang="en-US" sz="2800">
                <a:solidFill>
                  <a:srgbClr val="161628"/>
                </a:solidFill>
              </a:rPr>
              <a:t>离散信号序列的</a:t>
            </a:r>
            <a:r>
              <a:rPr lang="zh-CN" altLang="en-US" sz="2800" b="1">
                <a:gradFill>
                  <a:gsLst>
                    <a:gs pos="0">
                      <a:srgbClr val="007BD3"/>
                    </a:gs>
                    <a:gs pos="100000">
                      <a:srgbClr val="034373"/>
                    </a:gs>
                  </a:gsLst>
                  <a:lin scaled="0"/>
                </a:gradFill>
              </a:rPr>
              <a:t>基本运算</a:t>
            </a:r>
            <a:endParaRPr lang="zh-CN" altLang="en-US" sz="2800">
              <a:solidFill>
                <a:srgbClr val="161628"/>
              </a:solidFill>
            </a:endParaRPr>
          </a:p>
          <a:p>
            <a:pPr eaLnBrk="1" hangingPunct="1">
              <a:lnSpc>
                <a:spcPct val="110000"/>
              </a:lnSpc>
              <a:buFontTx/>
              <a:buNone/>
            </a:pPr>
            <a:r>
              <a:rPr lang="zh-CN" altLang="en-US" sz="2800">
                <a:solidFill>
                  <a:srgbClr val="161628"/>
                </a:solidFill>
              </a:rPr>
              <a:t>   序列中同序号的数值逐项运算而构成一个新序列。</a:t>
            </a:r>
            <a:endParaRPr lang="zh-CN" altLang="en-US" sz="2800">
              <a:solidFill>
                <a:srgbClr val="161628"/>
              </a:solidFill>
            </a:endParaRPr>
          </a:p>
          <a:p>
            <a:pPr eaLnBrk="1" hangingPunct="1">
              <a:buFontTx/>
              <a:buNone/>
            </a:pPr>
            <a:endParaRPr lang="zh-CN" altLang="en-US" sz="2800">
              <a:solidFill>
                <a:srgbClr val="161628"/>
              </a:solidFill>
            </a:endParaRPr>
          </a:p>
          <a:p>
            <a:pPr eaLnBrk="1" hangingPunct="1">
              <a:buFontTx/>
              <a:buNone/>
            </a:pPr>
            <a:endParaRPr lang="zh-CN" altLang="en-US" sz="2800">
              <a:solidFill>
                <a:srgbClr val="161628"/>
              </a:solidFill>
            </a:endParaRPr>
          </a:p>
        </p:txBody>
      </p:sp>
      <p:grpSp>
        <p:nvGrpSpPr>
          <p:cNvPr id="2" name="Group 16"/>
          <p:cNvGrpSpPr/>
          <p:nvPr/>
        </p:nvGrpSpPr>
        <p:grpSpPr bwMode="auto">
          <a:xfrm>
            <a:off x="1042988" y="2924175"/>
            <a:ext cx="6180137" cy="533400"/>
            <a:chOff x="657" y="2160"/>
            <a:chExt cx="3893" cy="336"/>
          </a:xfrm>
        </p:grpSpPr>
        <p:sp>
          <p:nvSpPr>
            <p:cNvPr id="77838" name="Rectangle 5"/>
            <p:cNvSpPr>
              <a:spLocks noChangeArrowheads="1"/>
            </p:cNvSpPr>
            <p:nvPr/>
          </p:nvSpPr>
          <p:spPr bwMode="auto">
            <a:xfrm>
              <a:off x="657" y="2160"/>
              <a:ext cx="68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SzPct val="80000"/>
                <a:buFontTx/>
                <a:buNone/>
              </a:pPr>
              <a:r>
                <a:rPr kumimoji="1" lang="zh-CN" altLang="en-US" sz="2800"/>
                <a:t>加：</a:t>
              </a:r>
              <a:endParaRPr kumimoji="1" lang="zh-CN" altLang="en-US" sz="2800"/>
            </a:p>
          </p:txBody>
        </p:sp>
        <p:graphicFrame>
          <p:nvGraphicFramePr>
            <p:cNvPr id="77839" name="Object 6"/>
            <p:cNvGraphicFramePr>
              <a:graphicFrameLocks noChangeAspect="1"/>
            </p:cNvGraphicFramePr>
            <p:nvPr/>
          </p:nvGraphicFramePr>
          <p:xfrm>
            <a:off x="1809" y="2208"/>
            <a:ext cx="2741" cy="256"/>
          </p:xfrm>
          <a:graphic>
            <a:graphicData uri="http://schemas.openxmlformats.org/presentationml/2006/ole">
              <mc:AlternateContent xmlns:mc="http://schemas.openxmlformats.org/markup-compatibility/2006">
                <mc:Choice xmlns:v="urn:schemas-microsoft-com:vml" Requires="v">
                  <p:oleObj spid="_x0000_s77870" name="Equation" r:id="rId1" imgW="2311400" imgH="215900" progId="Equation.3">
                    <p:embed/>
                  </p:oleObj>
                </mc:Choice>
                <mc:Fallback>
                  <p:oleObj name="Equation" r:id="rId1" imgW="2311400" imgH="2159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 y="2208"/>
                          <a:ext cx="274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7"/>
          <p:cNvGrpSpPr/>
          <p:nvPr/>
        </p:nvGrpSpPr>
        <p:grpSpPr bwMode="auto">
          <a:xfrm>
            <a:off x="1042988" y="4873625"/>
            <a:ext cx="3744912" cy="860425"/>
            <a:chOff x="657" y="3070"/>
            <a:chExt cx="2359" cy="542"/>
          </a:xfrm>
        </p:grpSpPr>
        <p:sp>
          <p:nvSpPr>
            <p:cNvPr id="77836" name="Rectangle 14"/>
            <p:cNvSpPr>
              <a:spLocks noChangeArrowheads="1"/>
            </p:cNvSpPr>
            <p:nvPr/>
          </p:nvSpPr>
          <p:spPr bwMode="auto">
            <a:xfrm>
              <a:off x="657" y="3160"/>
              <a:ext cx="108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SzPct val="80000"/>
                <a:buFontTx/>
                <a:buNone/>
              </a:pPr>
              <a:r>
                <a:rPr kumimoji="1" lang="zh-CN" altLang="en-US" sz="2800"/>
                <a:t>求能量：</a:t>
              </a:r>
              <a:endParaRPr kumimoji="1" lang="zh-CN" altLang="en-US" sz="2800"/>
            </a:p>
          </p:txBody>
        </p:sp>
        <p:graphicFrame>
          <p:nvGraphicFramePr>
            <p:cNvPr id="77837" name="Object 15"/>
            <p:cNvGraphicFramePr>
              <a:graphicFrameLocks noChangeAspect="1"/>
            </p:cNvGraphicFramePr>
            <p:nvPr/>
          </p:nvGraphicFramePr>
          <p:xfrm>
            <a:off x="1836" y="3070"/>
            <a:ext cx="1180" cy="542"/>
          </p:xfrm>
          <a:graphic>
            <a:graphicData uri="http://schemas.openxmlformats.org/presentationml/2006/ole">
              <mc:AlternateContent xmlns:mc="http://schemas.openxmlformats.org/markup-compatibility/2006">
                <mc:Choice xmlns:v="urn:schemas-microsoft-com:vml" Requires="v">
                  <p:oleObj spid="_x0000_s77871" name="Equation" r:id="rId3" imgW="876300" imgH="457200" progId="Equation.3">
                    <p:embed/>
                  </p:oleObj>
                </mc:Choice>
                <mc:Fallback>
                  <p:oleObj name="Equation" r:id="rId3" imgW="876300" imgH="4572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 y="3070"/>
                          <a:ext cx="1180"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9"/>
          <p:cNvGrpSpPr/>
          <p:nvPr/>
        </p:nvGrpSpPr>
        <p:grpSpPr bwMode="auto">
          <a:xfrm>
            <a:off x="1042988" y="3576638"/>
            <a:ext cx="6311900" cy="533400"/>
            <a:chOff x="648" y="2475"/>
            <a:chExt cx="3976" cy="336"/>
          </a:xfrm>
        </p:grpSpPr>
        <p:sp>
          <p:nvSpPr>
            <p:cNvPr id="77834" name="Rectangle 17"/>
            <p:cNvSpPr>
              <a:spLocks noChangeArrowheads="1"/>
            </p:cNvSpPr>
            <p:nvPr/>
          </p:nvSpPr>
          <p:spPr bwMode="auto">
            <a:xfrm>
              <a:off x="648" y="2475"/>
              <a:ext cx="6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SzPct val="80000"/>
                <a:buFontTx/>
                <a:buNone/>
              </a:pPr>
              <a:r>
                <a:rPr kumimoji="1" lang="zh-CN" altLang="en-US" sz="2800"/>
                <a:t>乘：</a:t>
              </a:r>
              <a:endParaRPr kumimoji="1" lang="zh-CN" altLang="en-US" sz="2800"/>
            </a:p>
          </p:txBody>
        </p:sp>
        <p:graphicFrame>
          <p:nvGraphicFramePr>
            <p:cNvPr id="77835" name="Object 18"/>
            <p:cNvGraphicFramePr>
              <a:graphicFrameLocks noChangeAspect="1"/>
            </p:cNvGraphicFramePr>
            <p:nvPr/>
          </p:nvGraphicFramePr>
          <p:xfrm>
            <a:off x="1791" y="2523"/>
            <a:ext cx="2833" cy="256"/>
          </p:xfrm>
          <a:graphic>
            <a:graphicData uri="http://schemas.openxmlformats.org/presentationml/2006/ole">
              <mc:AlternateContent xmlns:mc="http://schemas.openxmlformats.org/markup-compatibility/2006">
                <mc:Choice xmlns:v="urn:schemas-microsoft-com:vml" Requires="v">
                  <p:oleObj spid="_x0000_s77872" name="Equation" r:id="rId5" imgW="2247900" imgH="215900" progId="Equation.3">
                    <p:embed/>
                  </p:oleObj>
                </mc:Choice>
                <mc:Fallback>
                  <p:oleObj name="Equation" r:id="rId5" imgW="2247900" imgH="2159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2523"/>
                          <a:ext cx="283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6"/>
          <p:cNvGrpSpPr/>
          <p:nvPr/>
        </p:nvGrpSpPr>
        <p:grpSpPr bwMode="auto">
          <a:xfrm>
            <a:off x="1042988" y="4264025"/>
            <a:ext cx="6464300" cy="533400"/>
            <a:chOff x="657" y="2659"/>
            <a:chExt cx="4072" cy="336"/>
          </a:xfrm>
        </p:grpSpPr>
        <p:sp>
          <p:nvSpPr>
            <p:cNvPr id="77832" name="Rectangle 20"/>
            <p:cNvSpPr>
              <a:spLocks noChangeArrowheads="1"/>
            </p:cNvSpPr>
            <p:nvPr/>
          </p:nvSpPr>
          <p:spPr bwMode="auto">
            <a:xfrm>
              <a:off x="657" y="2659"/>
              <a:ext cx="86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SzPct val="80000"/>
                <a:buFontTx/>
                <a:buNone/>
              </a:pPr>
              <a:r>
                <a:rPr kumimoji="1" lang="zh-CN" altLang="en-US" sz="2800"/>
                <a:t>时延：</a:t>
              </a:r>
              <a:endParaRPr kumimoji="1" lang="zh-CN" altLang="en-US" sz="2800"/>
            </a:p>
          </p:txBody>
        </p:sp>
        <p:graphicFrame>
          <p:nvGraphicFramePr>
            <p:cNvPr id="77833" name="Object 21"/>
            <p:cNvGraphicFramePr>
              <a:graphicFrameLocks noChangeAspect="1"/>
            </p:cNvGraphicFramePr>
            <p:nvPr/>
          </p:nvGraphicFramePr>
          <p:xfrm>
            <a:off x="1837" y="2704"/>
            <a:ext cx="2892" cy="256"/>
          </p:xfrm>
          <a:graphic>
            <a:graphicData uri="http://schemas.openxmlformats.org/presentationml/2006/ole">
              <mc:AlternateContent xmlns:mc="http://schemas.openxmlformats.org/markup-compatibility/2006">
                <mc:Choice xmlns:v="urn:schemas-microsoft-com:vml" Requires="v">
                  <p:oleObj spid="_x0000_s77873" name="Equation" r:id="rId7" imgW="2438400" imgH="215900" progId="Equation.3">
                    <p:embed/>
                  </p:oleObj>
                </mc:Choice>
                <mc:Fallback>
                  <p:oleObj name="Equation" r:id="rId7" imgW="2438400" imgH="2159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7" y="2704"/>
                          <a:ext cx="289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78851" name="Rectangle 3"/>
          <p:cNvSpPr>
            <a:spLocks noGrp="1" noChangeArrowheads="1"/>
          </p:cNvSpPr>
          <p:nvPr>
            <p:ph type="body" idx="1"/>
          </p:nvPr>
        </p:nvSpPr>
        <p:spPr>
          <a:xfrm>
            <a:off x="395288" y="1629728"/>
            <a:ext cx="8210550" cy="1219200"/>
          </a:xfrm>
        </p:spPr>
        <p:txBody>
          <a:bodyPr/>
          <a:lstStyle/>
          <a:p>
            <a:pPr eaLnBrk="1" hangingPunct="1"/>
            <a:r>
              <a:rPr lang="zh-CN" altLang="en-US" sz="2800" b="1">
                <a:gradFill>
                  <a:gsLst>
                    <a:gs pos="0">
                      <a:srgbClr val="007BD3"/>
                    </a:gs>
                    <a:gs pos="100000">
                      <a:srgbClr val="034373"/>
                    </a:gs>
                  </a:gsLst>
                  <a:lin scaled="0"/>
                </a:gradFill>
              </a:rPr>
              <a:t>离散时间系统</a:t>
            </a:r>
            <a:r>
              <a:rPr lang="zh-CN" altLang="en-US" sz="2800">
                <a:solidFill>
                  <a:srgbClr val="161628"/>
                </a:solidFill>
              </a:rPr>
              <a:t>：系统的</a:t>
            </a:r>
            <a:r>
              <a:rPr lang="zh-CN" altLang="en-US" sz="2800" b="1">
                <a:gradFill>
                  <a:gsLst>
                    <a:gs pos="0">
                      <a:srgbClr val="007BD3"/>
                    </a:gs>
                    <a:gs pos="100000">
                      <a:srgbClr val="034373"/>
                    </a:gs>
                  </a:gsLst>
                  <a:lin scaled="0"/>
                </a:gradFill>
              </a:rPr>
              <a:t>激励</a:t>
            </a:r>
            <a:r>
              <a:rPr lang="zh-CN" altLang="en-US" sz="2800">
                <a:solidFill>
                  <a:srgbClr val="161628"/>
                </a:solidFill>
              </a:rPr>
              <a:t>和</a:t>
            </a:r>
            <a:r>
              <a:rPr lang="zh-CN" altLang="en-US" sz="2800" b="1">
                <a:gradFill>
                  <a:gsLst>
                    <a:gs pos="0">
                      <a:srgbClr val="007BD3"/>
                    </a:gs>
                    <a:gs pos="100000">
                      <a:srgbClr val="034373"/>
                    </a:gs>
                  </a:gsLst>
                  <a:lin scaled="0"/>
                </a:gradFill>
              </a:rPr>
              <a:t>响应</a:t>
            </a:r>
            <a:r>
              <a:rPr lang="zh-CN" altLang="en-US" sz="2800">
                <a:solidFill>
                  <a:srgbClr val="161628"/>
                </a:solidFill>
              </a:rPr>
              <a:t>都是</a:t>
            </a:r>
            <a:r>
              <a:rPr lang="zh-CN" altLang="en-US" sz="2800" b="1">
                <a:gradFill>
                  <a:gsLst>
                    <a:gs pos="0">
                      <a:srgbClr val="007BD3"/>
                    </a:gs>
                    <a:gs pos="100000">
                      <a:srgbClr val="034373"/>
                    </a:gs>
                  </a:gsLst>
                  <a:lin scaled="0"/>
                </a:gradFill>
              </a:rPr>
              <a:t>离散信号序列</a:t>
            </a:r>
            <a:r>
              <a:rPr lang="zh-CN" altLang="en-US" sz="2800">
                <a:solidFill>
                  <a:srgbClr val="161628"/>
                </a:solidFill>
              </a:rPr>
              <a:t>。离散时间系统的数学模型是差分方程。</a:t>
            </a:r>
            <a:endParaRPr lang="zh-CN" altLang="en-US" sz="2800">
              <a:solidFill>
                <a:srgbClr val="161628"/>
              </a:solidFill>
            </a:endParaRPr>
          </a:p>
        </p:txBody>
      </p:sp>
      <p:sp>
        <p:nvSpPr>
          <p:cNvPr id="40964" name="AutoShape 4"/>
          <p:cNvSpPr>
            <a:spLocks noChangeArrowheads="1"/>
          </p:cNvSpPr>
          <p:nvPr/>
        </p:nvSpPr>
        <p:spPr bwMode="auto">
          <a:xfrm>
            <a:off x="3886200" y="2812098"/>
            <a:ext cx="1143000" cy="838200"/>
          </a:xfrm>
          <a:prstGeom prst="cube">
            <a:avLst>
              <a:gd name="adj" fmla="val 25000"/>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离散时间</a:t>
            </a:r>
            <a:endParaRPr kumimoji="1" lang="zh-CN" altLang="en-US" sz="1800">
              <a:latin typeface="Times New Roman" panose="02020603050405020304" pitchFamily="18" charset="0"/>
            </a:endParaRPr>
          </a:p>
          <a:p>
            <a:pPr algn="ctr" eaLnBrk="1" hangingPunct="1">
              <a:spcBef>
                <a:spcPct val="0"/>
              </a:spcBef>
              <a:buFontTx/>
              <a:buNone/>
            </a:pPr>
            <a:r>
              <a:rPr kumimoji="1" lang="zh-CN" altLang="en-US" sz="1800">
                <a:latin typeface="Times New Roman" panose="02020603050405020304" pitchFamily="18" charset="0"/>
              </a:rPr>
              <a:t>系统</a:t>
            </a:r>
            <a:endParaRPr kumimoji="1" lang="zh-CN" altLang="en-US" sz="1800">
              <a:latin typeface="Times New Roman" panose="02020603050405020304" pitchFamily="18" charset="0"/>
            </a:endParaRPr>
          </a:p>
        </p:txBody>
      </p:sp>
      <p:grpSp>
        <p:nvGrpSpPr>
          <p:cNvPr id="2" name="Group 5"/>
          <p:cNvGrpSpPr/>
          <p:nvPr/>
        </p:nvGrpSpPr>
        <p:grpSpPr bwMode="auto">
          <a:xfrm>
            <a:off x="3124200" y="2781935"/>
            <a:ext cx="685800" cy="639763"/>
            <a:chOff x="2016" y="1968"/>
            <a:chExt cx="432" cy="403"/>
          </a:xfrm>
        </p:grpSpPr>
        <p:sp>
          <p:nvSpPr>
            <p:cNvPr id="78894" name="AutoShape 6"/>
            <p:cNvSpPr>
              <a:spLocks noChangeArrowheads="1"/>
            </p:cNvSpPr>
            <p:nvPr/>
          </p:nvSpPr>
          <p:spPr bwMode="auto">
            <a:xfrm>
              <a:off x="2016" y="2227"/>
              <a:ext cx="384" cy="144"/>
            </a:xfrm>
            <a:prstGeom prst="rightArrow">
              <a:avLst>
                <a:gd name="adj1" fmla="val 50000"/>
                <a:gd name="adj2" fmla="val 66667"/>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8895" name="Object 7"/>
            <p:cNvGraphicFramePr>
              <a:graphicFrameLocks noChangeAspect="1"/>
            </p:cNvGraphicFramePr>
            <p:nvPr/>
          </p:nvGraphicFramePr>
          <p:xfrm>
            <a:off x="2044" y="1968"/>
            <a:ext cx="404" cy="259"/>
          </p:xfrm>
          <a:graphic>
            <a:graphicData uri="http://schemas.openxmlformats.org/presentationml/2006/ole">
              <mc:AlternateContent xmlns:mc="http://schemas.openxmlformats.org/markup-compatibility/2006">
                <mc:Choice xmlns:v="urn:schemas-microsoft-com:vml" Requires="v">
                  <p:oleObj spid="_x0000_s78968" name="Equation" r:id="rId1" imgW="317500" imgH="203200" progId="Equation.3">
                    <p:embed/>
                  </p:oleObj>
                </mc:Choice>
                <mc:Fallback>
                  <p:oleObj name="Equation" r:id="rId1" imgW="317500" imgH="2032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 y="1968"/>
                          <a:ext cx="40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p:cNvGrpSpPr/>
          <p:nvPr/>
        </p:nvGrpSpPr>
        <p:grpSpPr bwMode="auto">
          <a:xfrm>
            <a:off x="5181600" y="2781935"/>
            <a:ext cx="641350" cy="639763"/>
            <a:chOff x="3312" y="1968"/>
            <a:chExt cx="404" cy="403"/>
          </a:xfrm>
        </p:grpSpPr>
        <p:sp>
          <p:nvSpPr>
            <p:cNvPr id="78892" name="AutoShape 9"/>
            <p:cNvSpPr>
              <a:spLocks noChangeArrowheads="1"/>
            </p:cNvSpPr>
            <p:nvPr/>
          </p:nvSpPr>
          <p:spPr bwMode="auto">
            <a:xfrm>
              <a:off x="3312" y="2227"/>
              <a:ext cx="384" cy="144"/>
            </a:xfrm>
            <a:prstGeom prst="rightArrow">
              <a:avLst>
                <a:gd name="adj1" fmla="val 50000"/>
                <a:gd name="adj2" fmla="val 66667"/>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8893" name="Object 10"/>
            <p:cNvGraphicFramePr>
              <a:graphicFrameLocks noChangeAspect="1"/>
            </p:cNvGraphicFramePr>
            <p:nvPr/>
          </p:nvGraphicFramePr>
          <p:xfrm>
            <a:off x="3312" y="1968"/>
            <a:ext cx="404" cy="259"/>
          </p:xfrm>
          <a:graphic>
            <a:graphicData uri="http://schemas.openxmlformats.org/presentationml/2006/ole">
              <mc:AlternateContent xmlns:mc="http://schemas.openxmlformats.org/markup-compatibility/2006">
                <mc:Choice xmlns:v="urn:schemas-microsoft-com:vml" Requires="v">
                  <p:oleObj spid="_x0000_s78969" name="Equation" r:id="rId3" imgW="317500" imgH="203200" progId="Equation.3">
                    <p:embed/>
                  </p:oleObj>
                </mc:Choice>
                <mc:Fallback>
                  <p:oleObj name="Equation" r:id="rId3" imgW="317500" imgH="203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1968"/>
                          <a:ext cx="40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982" name="Rectangle 22"/>
          <p:cNvSpPr>
            <a:spLocks noChangeArrowheads="1"/>
          </p:cNvSpPr>
          <p:nvPr/>
        </p:nvSpPr>
        <p:spPr bwMode="auto">
          <a:xfrm>
            <a:off x="704850" y="3917633"/>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a:solidFill>
                  <a:srgbClr val="161628"/>
                </a:solidFill>
              </a:rPr>
              <a:t>最常用的系统是</a:t>
            </a:r>
            <a:r>
              <a:rPr kumimoji="1" lang="zh-CN" altLang="en-US" sz="2800" b="1">
                <a:gradFill>
                  <a:gsLst>
                    <a:gs pos="0">
                      <a:srgbClr val="007BD3"/>
                    </a:gs>
                    <a:gs pos="100000">
                      <a:srgbClr val="034373"/>
                    </a:gs>
                  </a:gsLst>
                  <a:lin scaled="0"/>
                </a:gradFill>
              </a:rPr>
              <a:t>线性时不变系统：</a:t>
            </a:r>
            <a:endParaRPr kumimoji="1" lang="zh-CN" altLang="en-US" sz="2800">
              <a:solidFill>
                <a:srgbClr val="161628"/>
              </a:solidFill>
            </a:endParaRPr>
          </a:p>
          <a:p>
            <a:pPr eaLnBrk="1" hangingPunct="1">
              <a:buSzPct val="80000"/>
              <a:buFontTx/>
              <a:buNone/>
            </a:pPr>
            <a:r>
              <a:rPr kumimoji="1" lang="zh-CN" altLang="en-US" sz="2800">
                <a:solidFill>
                  <a:srgbClr val="161628"/>
                </a:solidFill>
              </a:rPr>
              <a:t>   </a:t>
            </a:r>
            <a:endParaRPr kumimoji="1" lang="zh-CN" altLang="en-US" sz="2800">
              <a:solidFill>
                <a:srgbClr val="161628"/>
              </a:solidFill>
            </a:endParaRPr>
          </a:p>
        </p:txBody>
      </p:sp>
      <p:sp>
        <p:nvSpPr>
          <p:cNvPr id="78856" name="Rectangle 23"/>
          <p:cNvSpPr>
            <a:spLocks noChangeArrowheads="1"/>
          </p:cNvSpPr>
          <p:nvPr/>
        </p:nvSpPr>
        <p:spPr bwMode="auto">
          <a:xfrm>
            <a:off x="323850" y="4979988"/>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endParaRPr kumimoji="1" lang="zh-CN" altLang="en-US" sz="2400"/>
          </a:p>
        </p:txBody>
      </p:sp>
      <p:sp>
        <p:nvSpPr>
          <p:cNvPr id="78857" name="Rectangle 31"/>
          <p:cNvSpPr>
            <a:spLocks noChangeArrowheads="1"/>
          </p:cNvSpPr>
          <p:nvPr/>
        </p:nvSpPr>
        <p:spPr bwMode="auto">
          <a:xfrm>
            <a:off x="4210050" y="5056188"/>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endParaRPr kumimoji="1" lang="zh-CN" altLang="en-US" sz="2400"/>
          </a:p>
        </p:txBody>
      </p:sp>
      <p:grpSp>
        <p:nvGrpSpPr>
          <p:cNvPr id="4" name="Group 44"/>
          <p:cNvGrpSpPr/>
          <p:nvPr/>
        </p:nvGrpSpPr>
        <p:grpSpPr bwMode="auto">
          <a:xfrm>
            <a:off x="684213" y="5141913"/>
            <a:ext cx="3603625" cy="1166812"/>
            <a:chOff x="419" y="3142"/>
            <a:chExt cx="2270" cy="735"/>
          </a:xfrm>
        </p:grpSpPr>
        <p:grpSp>
          <p:nvGrpSpPr>
            <p:cNvPr id="78881" name="Group 11"/>
            <p:cNvGrpSpPr/>
            <p:nvPr/>
          </p:nvGrpSpPr>
          <p:grpSpPr bwMode="auto">
            <a:xfrm>
              <a:off x="436" y="3419"/>
              <a:ext cx="2253" cy="458"/>
              <a:chOff x="436" y="3419"/>
              <a:chExt cx="2253" cy="458"/>
            </a:xfrm>
          </p:grpSpPr>
          <p:sp>
            <p:nvSpPr>
              <p:cNvPr id="78883" name="Rectangle 12"/>
              <p:cNvSpPr>
                <a:spLocks noChangeArrowheads="1"/>
              </p:cNvSpPr>
              <p:nvPr/>
            </p:nvSpPr>
            <p:spPr bwMode="auto">
              <a:xfrm>
                <a:off x="1296" y="3504"/>
                <a:ext cx="480" cy="288"/>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系统</a:t>
                </a:r>
                <a:endParaRPr kumimoji="1" lang="zh-CN" altLang="en-US" sz="1800">
                  <a:latin typeface="Times New Roman" panose="02020603050405020304" pitchFamily="18" charset="0"/>
                </a:endParaRPr>
              </a:p>
            </p:txBody>
          </p:sp>
          <p:grpSp>
            <p:nvGrpSpPr>
              <p:cNvPr id="78884" name="Group 13"/>
              <p:cNvGrpSpPr/>
              <p:nvPr/>
            </p:nvGrpSpPr>
            <p:grpSpPr bwMode="auto">
              <a:xfrm>
                <a:off x="675" y="3603"/>
                <a:ext cx="621" cy="45"/>
                <a:chOff x="675" y="3650"/>
                <a:chExt cx="621" cy="45"/>
              </a:xfrm>
            </p:grpSpPr>
            <p:sp>
              <p:nvSpPr>
                <p:cNvPr id="78890" name="Line 14"/>
                <p:cNvSpPr>
                  <a:spLocks noChangeShapeType="1"/>
                </p:cNvSpPr>
                <p:nvPr/>
              </p:nvSpPr>
              <p:spPr bwMode="auto">
                <a:xfrm>
                  <a:off x="720" y="3672"/>
                  <a:ext cx="57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1" name="Oval 15"/>
                <p:cNvSpPr>
                  <a:spLocks noChangeArrowheads="1"/>
                </p:cNvSpPr>
                <p:nvPr/>
              </p:nvSpPr>
              <p:spPr bwMode="auto">
                <a:xfrm>
                  <a:off x="675" y="3650"/>
                  <a:ext cx="45" cy="45"/>
                </a:xfrm>
                <a:prstGeom prst="ellipse">
                  <a:avLst/>
                </a:prstGeom>
                <a:solidFill>
                  <a:schemeClr val="accent1"/>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8885" name="Group 16"/>
              <p:cNvGrpSpPr/>
              <p:nvPr/>
            </p:nvGrpSpPr>
            <p:grpSpPr bwMode="auto">
              <a:xfrm>
                <a:off x="1776" y="3600"/>
                <a:ext cx="621" cy="45"/>
                <a:chOff x="675" y="3650"/>
                <a:chExt cx="621" cy="45"/>
              </a:xfrm>
            </p:grpSpPr>
            <p:sp>
              <p:nvSpPr>
                <p:cNvPr id="78888" name="Line 17"/>
                <p:cNvSpPr>
                  <a:spLocks noChangeShapeType="1"/>
                </p:cNvSpPr>
                <p:nvPr/>
              </p:nvSpPr>
              <p:spPr bwMode="auto">
                <a:xfrm>
                  <a:off x="720" y="3672"/>
                  <a:ext cx="57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9" name="Oval 18"/>
                <p:cNvSpPr>
                  <a:spLocks noChangeArrowheads="1"/>
                </p:cNvSpPr>
                <p:nvPr/>
              </p:nvSpPr>
              <p:spPr bwMode="auto">
                <a:xfrm>
                  <a:off x="675" y="3650"/>
                  <a:ext cx="45" cy="45"/>
                </a:xfrm>
                <a:prstGeom prst="ellipse">
                  <a:avLst/>
                </a:prstGeom>
                <a:solidFill>
                  <a:schemeClr val="accent1"/>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78886" name="Object 19"/>
              <p:cNvGraphicFramePr>
                <a:graphicFrameLocks noChangeAspect="1"/>
              </p:cNvGraphicFramePr>
              <p:nvPr/>
            </p:nvGraphicFramePr>
            <p:xfrm>
              <a:off x="436" y="3419"/>
              <a:ext cx="812" cy="181"/>
            </p:xfrm>
            <a:graphic>
              <a:graphicData uri="http://schemas.openxmlformats.org/presentationml/2006/ole">
                <mc:AlternateContent xmlns:mc="http://schemas.openxmlformats.org/markup-compatibility/2006">
                  <mc:Choice xmlns:v="urn:schemas-microsoft-com:vml" Requires="v">
                    <p:oleObj spid="_x0000_s78970" name="Equation" r:id="rId5" imgW="964565" imgH="215900" progId="Equation.3">
                      <p:embed/>
                    </p:oleObj>
                  </mc:Choice>
                  <mc:Fallback>
                    <p:oleObj name="Equation" r:id="rId5" imgW="964565" imgH="2159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 y="3419"/>
                            <a:ext cx="81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87" name="Object 20"/>
              <p:cNvGraphicFramePr>
                <a:graphicFrameLocks noChangeAspect="1"/>
              </p:cNvGraphicFramePr>
              <p:nvPr/>
            </p:nvGraphicFramePr>
            <p:xfrm>
              <a:off x="1867" y="3696"/>
              <a:ext cx="822" cy="181"/>
            </p:xfrm>
            <a:graphic>
              <a:graphicData uri="http://schemas.openxmlformats.org/presentationml/2006/ole">
                <mc:AlternateContent xmlns:mc="http://schemas.openxmlformats.org/markup-compatibility/2006">
                  <mc:Choice xmlns:v="urn:schemas-microsoft-com:vml" Requires="v">
                    <p:oleObj spid="_x0000_s78971" name="Equation" r:id="rId7" imgW="977265" imgH="215900" progId="Equation.3">
                      <p:embed/>
                    </p:oleObj>
                  </mc:Choice>
                  <mc:Fallback>
                    <p:oleObj name="Equation" r:id="rId7" imgW="977265" imgH="2159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7" y="3696"/>
                            <a:ext cx="82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8882" name="Rectangle 42"/>
            <p:cNvSpPr>
              <a:spLocks noChangeArrowheads="1"/>
            </p:cNvSpPr>
            <p:nvPr/>
          </p:nvSpPr>
          <p:spPr bwMode="auto">
            <a:xfrm>
              <a:off x="419" y="3142"/>
              <a:ext cx="693"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gradFill>
                    <a:gsLst>
                      <a:gs pos="0">
                        <a:srgbClr val="007BD3"/>
                      </a:gs>
                      <a:gs pos="100000">
                        <a:srgbClr val="034373"/>
                      </a:gs>
                    </a:gsLst>
                    <a:lin scaled="0"/>
                  </a:gradFill>
                </a:rPr>
                <a:t>线性</a:t>
              </a:r>
              <a:r>
                <a:rPr kumimoji="1" lang="zh-CN" altLang="en-US" sz="2400">
                  <a:solidFill>
                    <a:srgbClr val="161628"/>
                  </a:solidFill>
                </a:rPr>
                <a:t>：</a:t>
              </a:r>
              <a:endParaRPr kumimoji="1" lang="zh-CN" altLang="en-US" sz="2400">
                <a:solidFill>
                  <a:srgbClr val="161628"/>
                </a:solidFill>
              </a:endParaRPr>
            </a:p>
          </p:txBody>
        </p:sp>
      </p:grpSp>
      <p:grpSp>
        <p:nvGrpSpPr>
          <p:cNvPr id="8" name="Group 45"/>
          <p:cNvGrpSpPr/>
          <p:nvPr/>
        </p:nvGrpSpPr>
        <p:grpSpPr bwMode="auto">
          <a:xfrm>
            <a:off x="4859338" y="5141913"/>
            <a:ext cx="3063875" cy="1149350"/>
            <a:chOff x="3061" y="3159"/>
            <a:chExt cx="1930" cy="724"/>
          </a:xfrm>
        </p:grpSpPr>
        <p:grpSp>
          <p:nvGrpSpPr>
            <p:cNvPr id="78870" name="Group 32"/>
            <p:cNvGrpSpPr/>
            <p:nvPr/>
          </p:nvGrpSpPr>
          <p:grpSpPr bwMode="auto">
            <a:xfrm>
              <a:off x="3152" y="3430"/>
              <a:ext cx="1839" cy="453"/>
              <a:chOff x="3165" y="3413"/>
              <a:chExt cx="1839" cy="453"/>
            </a:xfrm>
          </p:grpSpPr>
          <p:sp>
            <p:nvSpPr>
              <p:cNvPr id="78872" name="Rectangle 33"/>
              <p:cNvSpPr>
                <a:spLocks noChangeArrowheads="1"/>
              </p:cNvSpPr>
              <p:nvPr/>
            </p:nvSpPr>
            <p:spPr bwMode="auto">
              <a:xfrm>
                <a:off x="3839" y="3493"/>
                <a:ext cx="480" cy="288"/>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系统</a:t>
                </a:r>
                <a:endParaRPr kumimoji="1" lang="zh-CN" altLang="en-US" sz="1800">
                  <a:latin typeface="Times New Roman" panose="02020603050405020304" pitchFamily="18" charset="0"/>
                </a:endParaRPr>
              </a:p>
            </p:txBody>
          </p:sp>
          <p:grpSp>
            <p:nvGrpSpPr>
              <p:cNvPr id="78873" name="Group 34"/>
              <p:cNvGrpSpPr/>
              <p:nvPr/>
            </p:nvGrpSpPr>
            <p:grpSpPr bwMode="auto">
              <a:xfrm>
                <a:off x="3218" y="3592"/>
                <a:ext cx="621" cy="45"/>
                <a:chOff x="675" y="3650"/>
                <a:chExt cx="621" cy="45"/>
              </a:xfrm>
            </p:grpSpPr>
            <p:sp>
              <p:nvSpPr>
                <p:cNvPr id="78879" name="Line 35"/>
                <p:cNvSpPr>
                  <a:spLocks noChangeShapeType="1"/>
                </p:cNvSpPr>
                <p:nvPr/>
              </p:nvSpPr>
              <p:spPr bwMode="auto">
                <a:xfrm>
                  <a:off x="720" y="3672"/>
                  <a:ext cx="57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0" name="Oval 36"/>
                <p:cNvSpPr>
                  <a:spLocks noChangeArrowheads="1"/>
                </p:cNvSpPr>
                <p:nvPr/>
              </p:nvSpPr>
              <p:spPr bwMode="auto">
                <a:xfrm>
                  <a:off x="675" y="3650"/>
                  <a:ext cx="45" cy="45"/>
                </a:xfrm>
                <a:prstGeom prst="ellipse">
                  <a:avLst/>
                </a:prstGeom>
                <a:solidFill>
                  <a:schemeClr val="accent1"/>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8874" name="Group 37"/>
              <p:cNvGrpSpPr/>
              <p:nvPr/>
            </p:nvGrpSpPr>
            <p:grpSpPr bwMode="auto">
              <a:xfrm>
                <a:off x="4319" y="3589"/>
                <a:ext cx="621" cy="45"/>
                <a:chOff x="675" y="3650"/>
                <a:chExt cx="621" cy="45"/>
              </a:xfrm>
            </p:grpSpPr>
            <p:sp>
              <p:nvSpPr>
                <p:cNvPr id="78877" name="Line 38"/>
                <p:cNvSpPr>
                  <a:spLocks noChangeShapeType="1"/>
                </p:cNvSpPr>
                <p:nvPr/>
              </p:nvSpPr>
              <p:spPr bwMode="auto">
                <a:xfrm>
                  <a:off x="720" y="3672"/>
                  <a:ext cx="57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8" name="Oval 39"/>
                <p:cNvSpPr>
                  <a:spLocks noChangeArrowheads="1"/>
                </p:cNvSpPr>
                <p:nvPr/>
              </p:nvSpPr>
              <p:spPr bwMode="auto">
                <a:xfrm>
                  <a:off x="675" y="3650"/>
                  <a:ext cx="45" cy="45"/>
                </a:xfrm>
                <a:prstGeom prst="ellipse">
                  <a:avLst/>
                </a:prstGeom>
                <a:solidFill>
                  <a:schemeClr val="accent1"/>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78875" name="Object 40"/>
              <p:cNvGraphicFramePr>
                <a:graphicFrameLocks noChangeAspect="1"/>
              </p:cNvGraphicFramePr>
              <p:nvPr/>
            </p:nvGraphicFramePr>
            <p:xfrm>
              <a:off x="3165" y="3413"/>
              <a:ext cx="438" cy="170"/>
            </p:xfrm>
            <a:graphic>
              <a:graphicData uri="http://schemas.openxmlformats.org/presentationml/2006/ole">
                <mc:AlternateContent xmlns:mc="http://schemas.openxmlformats.org/markup-compatibility/2006">
                  <mc:Choice xmlns:v="urn:schemas-microsoft-com:vml" Requires="v">
                    <p:oleObj spid="_x0000_s78972" name="Equation" r:id="rId9" imgW="520700" imgH="203200" progId="Equation.3">
                      <p:embed/>
                    </p:oleObj>
                  </mc:Choice>
                  <mc:Fallback>
                    <p:oleObj name="Equation" r:id="rId9" imgW="520700" imgH="2032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5" y="3413"/>
                            <a:ext cx="4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76" name="Object 41"/>
              <p:cNvGraphicFramePr>
                <a:graphicFrameLocks noChangeAspect="1"/>
              </p:cNvGraphicFramePr>
              <p:nvPr/>
            </p:nvGraphicFramePr>
            <p:xfrm>
              <a:off x="4555" y="3696"/>
              <a:ext cx="449" cy="170"/>
            </p:xfrm>
            <a:graphic>
              <a:graphicData uri="http://schemas.openxmlformats.org/presentationml/2006/ole">
                <mc:AlternateContent xmlns:mc="http://schemas.openxmlformats.org/markup-compatibility/2006">
                  <mc:Choice xmlns:v="urn:schemas-microsoft-com:vml" Requires="v">
                    <p:oleObj spid="_x0000_s78973" name="Equation" r:id="rId11" imgW="533400" imgH="203200" progId="Equation.3">
                      <p:embed/>
                    </p:oleObj>
                  </mc:Choice>
                  <mc:Fallback>
                    <p:oleObj name="Equation" r:id="rId11" imgW="533400" imgH="20320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5" y="3696"/>
                            <a:ext cx="449"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8871" name="Rectangle 43"/>
            <p:cNvSpPr>
              <a:spLocks noChangeArrowheads="1"/>
            </p:cNvSpPr>
            <p:nvPr/>
          </p:nvSpPr>
          <p:spPr bwMode="auto">
            <a:xfrm>
              <a:off x="3061" y="3159"/>
              <a:ext cx="88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gradFill>
                    <a:gsLst>
                      <a:gs pos="0">
                        <a:srgbClr val="007BD3"/>
                      </a:gs>
                      <a:gs pos="100000">
                        <a:srgbClr val="034373"/>
                      </a:gs>
                    </a:gsLst>
                    <a:lin scaled="0"/>
                  </a:gradFill>
                </a:rPr>
                <a:t>时不变</a:t>
              </a:r>
              <a:r>
                <a:rPr kumimoji="1" lang="zh-CN" altLang="en-US" sz="2400">
                  <a:solidFill>
                    <a:srgbClr val="161628"/>
                  </a:solidFill>
                </a:rPr>
                <a:t>：</a:t>
              </a:r>
              <a:endParaRPr kumimoji="1" lang="zh-CN" altLang="en-US" sz="2400">
                <a:solidFill>
                  <a:srgbClr val="161628"/>
                </a:solidFill>
              </a:endParaRPr>
            </a:p>
          </p:txBody>
        </p:sp>
      </p:grpSp>
      <p:grpSp>
        <p:nvGrpSpPr>
          <p:cNvPr id="12" name="Group 49"/>
          <p:cNvGrpSpPr/>
          <p:nvPr/>
        </p:nvGrpSpPr>
        <p:grpSpPr bwMode="auto">
          <a:xfrm>
            <a:off x="677863" y="4479925"/>
            <a:ext cx="7854950" cy="533400"/>
            <a:chOff x="427" y="2867"/>
            <a:chExt cx="4948" cy="336"/>
          </a:xfrm>
        </p:grpSpPr>
        <p:grpSp>
          <p:nvGrpSpPr>
            <p:cNvPr id="78861" name="Group 24"/>
            <p:cNvGrpSpPr/>
            <p:nvPr/>
          </p:nvGrpSpPr>
          <p:grpSpPr bwMode="auto">
            <a:xfrm>
              <a:off x="757" y="2867"/>
              <a:ext cx="4032" cy="336"/>
              <a:chOff x="480" y="2856"/>
              <a:chExt cx="4032" cy="336"/>
            </a:xfrm>
          </p:grpSpPr>
          <p:graphicFrame>
            <p:nvGraphicFramePr>
              <p:cNvPr id="78864" name="Object 25"/>
              <p:cNvGraphicFramePr>
                <a:graphicFrameLocks noChangeAspect="1"/>
              </p:cNvGraphicFramePr>
              <p:nvPr/>
            </p:nvGraphicFramePr>
            <p:xfrm>
              <a:off x="480" y="2897"/>
              <a:ext cx="435" cy="255"/>
            </p:xfrm>
            <a:graphic>
              <a:graphicData uri="http://schemas.openxmlformats.org/presentationml/2006/ole">
                <mc:AlternateContent xmlns:mc="http://schemas.openxmlformats.org/markup-compatibility/2006">
                  <mc:Choice xmlns:v="urn:schemas-microsoft-com:vml" Requires="v">
                    <p:oleObj spid="_x0000_s78974" name="Equation" r:id="rId13" imgW="368300" imgH="215900" progId="Equation.3">
                      <p:embed/>
                    </p:oleObj>
                  </mc:Choice>
                  <mc:Fallback>
                    <p:oleObj name="Equation" r:id="rId13" imgW="368300" imgH="2159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 y="2897"/>
                            <a:ext cx="4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5" name="Object 26"/>
              <p:cNvGraphicFramePr>
                <a:graphicFrameLocks noChangeAspect="1"/>
              </p:cNvGraphicFramePr>
              <p:nvPr/>
            </p:nvGraphicFramePr>
            <p:xfrm>
              <a:off x="1008" y="2897"/>
              <a:ext cx="450" cy="255"/>
            </p:xfrm>
            <a:graphic>
              <a:graphicData uri="http://schemas.openxmlformats.org/presentationml/2006/ole">
                <mc:AlternateContent xmlns:mc="http://schemas.openxmlformats.org/markup-compatibility/2006">
                  <mc:Choice xmlns:v="urn:schemas-microsoft-com:vml" Requires="v">
                    <p:oleObj spid="_x0000_s78975" name="Equation" r:id="rId15" imgW="381000" imgH="215900" progId="Equation.3">
                      <p:embed/>
                    </p:oleObj>
                  </mc:Choice>
                  <mc:Fallback>
                    <p:oleObj name="Equation" r:id="rId15" imgW="381000" imgH="215900"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8" y="2897"/>
                            <a:ext cx="45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6" name="Rectangle 27"/>
              <p:cNvSpPr>
                <a:spLocks noChangeArrowheads="1"/>
              </p:cNvSpPr>
              <p:nvPr/>
            </p:nvSpPr>
            <p:spPr bwMode="auto">
              <a:xfrm>
                <a:off x="1488" y="2856"/>
                <a:ext cx="1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t" hangingPunct="1">
                  <a:buSzPct val="80000"/>
                  <a:buFontTx/>
                  <a:buNone/>
                </a:pPr>
                <a:r>
                  <a:rPr kumimoji="1" lang="zh-CN" altLang="en-US" sz="2800">
                    <a:solidFill>
                      <a:srgbClr val="161628"/>
                    </a:solidFill>
                  </a:rPr>
                  <a:t>分别为激励</a:t>
                </a:r>
                <a:endParaRPr kumimoji="1" lang="zh-CN" altLang="en-US" sz="2800">
                  <a:solidFill>
                    <a:srgbClr val="161628"/>
                  </a:solidFill>
                </a:endParaRPr>
              </a:p>
            </p:txBody>
          </p:sp>
          <p:graphicFrame>
            <p:nvGraphicFramePr>
              <p:cNvPr id="78867" name="Object 28"/>
              <p:cNvGraphicFramePr>
                <a:graphicFrameLocks noChangeAspect="1"/>
              </p:cNvGraphicFramePr>
              <p:nvPr/>
            </p:nvGraphicFramePr>
            <p:xfrm>
              <a:off x="2695" y="2897"/>
              <a:ext cx="420" cy="255"/>
            </p:xfrm>
            <a:graphic>
              <a:graphicData uri="http://schemas.openxmlformats.org/presentationml/2006/ole">
                <mc:AlternateContent xmlns:mc="http://schemas.openxmlformats.org/markup-compatibility/2006">
                  <mc:Choice xmlns:v="urn:schemas-microsoft-com:vml" Requires="v">
                    <p:oleObj spid="_x0000_s78976" name="Equation" r:id="rId17" imgW="355600" imgH="215900" progId="Equation.3">
                      <p:embed/>
                    </p:oleObj>
                  </mc:Choice>
                  <mc:Fallback>
                    <p:oleObj name="Equation" r:id="rId17" imgW="355600" imgH="2159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95" y="2897"/>
                            <a:ext cx="42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8" name="Object 29"/>
              <p:cNvGraphicFramePr>
                <a:graphicFrameLocks noChangeAspect="1"/>
              </p:cNvGraphicFramePr>
              <p:nvPr/>
            </p:nvGraphicFramePr>
            <p:xfrm>
              <a:off x="3223" y="2897"/>
              <a:ext cx="435" cy="255"/>
            </p:xfrm>
            <a:graphic>
              <a:graphicData uri="http://schemas.openxmlformats.org/presentationml/2006/ole">
                <mc:AlternateContent xmlns:mc="http://schemas.openxmlformats.org/markup-compatibility/2006">
                  <mc:Choice xmlns:v="urn:schemas-microsoft-com:vml" Requires="v">
                    <p:oleObj spid="_x0000_s78977" name="Equation" r:id="rId19" imgW="368300" imgH="215900" progId="Equation.3">
                      <p:embed/>
                    </p:oleObj>
                  </mc:Choice>
                  <mc:Fallback>
                    <p:oleObj name="Equation" r:id="rId19" imgW="368300" imgH="215900"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23" y="2897"/>
                            <a:ext cx="4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9" name="Rectangle 30"/>
              <p:cNvSpPr>
                <a:spLocks noChangeArrowheads="1"/>
              </p:cNvSpPr>
              <p:nvPr/>
            </p:nvSpPr>
            <p:spPr bwMode="auto">
              <a:xfrm>
                <a:off x="3696" y="2856"/>
                <a:ext cx="81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a:solidFill>
                      <a:srgbClr val="161628"/>
                    </a:solidFill>
                  </a:rPr>
                  <a:t>的响应</a:t>
                </a:r>
                <a:endParaRPr kumimoji="1" lang="zh-CN" altLang="en-US" sz="2800">
                  <a:solidFill>
                    <a:srgbClr val="161628"/>
                  </a:solidFill>
                </a:endParaRPr>
              </a:p>
            </p:txBody>
          </p:sp>
        </p:grpSp>
        <p:sp>
          <p:nvSpPr>
            <p:cNvPr id="78862" name="Text Box 47"/>
            <p:cNvSpPr txBox="1">
              <a:spLocks noChangeArrowheads="1"/>
            </p:cNvSpPr>
            <p:nvPr/>
          </p:nvSpPr>
          <p:spPr bwMode="auto">
            <a:xfrm>
              <a:off x="427" y="287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rPr>
                <a:t>设</a:t>
              </a:r>
              <a:endParaRPr kumimoji="1" lang="zh-CN" altLang="en-US" sz="2800">
                <a:solidFill>
                  <a:srgbClr val="161628"/>
                </a:solidFill>
              </a:endParaRPr>
            </a:p>
          </p:txBody>
        </p:sp>
        <p:sp>
          <p:nvSpPr>
            <p:cNvPr id="78863" name="Text Box 48"/>
            <p:cNvSpPr txBox="1">
              <a:spLocks noChangeArrowheads="1"/>
            </p:cNvSpPr>
            <p:nvPr/>
          </p:nvSpPr>
          <p:spPr bwMode="auto">
            <a:xfrm>
              <a:off x="4703" y="287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rPr>
                <a:t>，则：</a:t>
              </a:r>
              <a:endParaRPr kumimoji="1" lang="zh-CN" altLang="en-US" sz="2800">
                <a:solidFill>
                  <a:srgbClr val="161628"/>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arn(outHorizontal)">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982"/>
                                        </p:tgtEl>
                                        <p:attrNameLst>
                                          <p:attrName>style.visibility</p:attrName>
                                        </p:attrNameLst>
                                      </p:cBhvr>
                                      <p:to>
                                        <p:strVal val="visible"/>
                                      </p:to>
                                    </p:set>
                                    <p:animEffect transition="in" filter="wipe(up)">
                                      <p:cBhvr>
                                        <p:cTn id="23" dur="500"/>
                                        <p:tgtEl>
                                          <p:spTgt spid="4098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ldLvl="0" animBg="1" autoUpdateAnimBg="0"/>
      <p:bldP spid="4098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79875" name="Rectangle 3"/>
          <p:cNvSpPr>
            <a:spLocks noGrp="1" noChangeArrowheads="1"/>
          </p:cNvSpPr>
          <p:nvPr>
            <p:ph type="body" idx="1"/>
          </p:nvPr>
        </p:nvSpPr>
        <p:spPr>
          <a:xfrm>
            <a:off x="455613" y="1485900"/>
            <a:ext cx="8229600" cy="503238"/>
          </a:xfrm>
        </p:spPr>
        <p:txBody>
          <a:bodyPr/>
          <a:lstStyle/>
          <a:p>
            <a:pPr eaLnBrk="1" hangingPunct="1">
              <a:lnSpc>
                <a:spcPct val="90000"/>
              </a:lnSpc>
            </a:pPr>
            <a:r>
              <a:rPr lang="zh-CN" altLang="en-US" sz="2800" b="1">
                <a:solidFill>
                  <a:srgbClr val="161628"/>
                </a:solidFill>
                <a:latin typeface="Times New Roman" panose="02020603050405020304" pitchFamily="18" charset="0"/>
              </a:rPr>
              <a:t> 卷积</a:t>
            </a:r>
            <a:r>
              <a:rPr lang="zh-CN" altLang="en-US" sz="2800" b="1">
                <a:solidFill>
                  <a:srgbClr val="161628"/>
                </a:solidFill>
                <a:latin typeface="Times New Roman" panose="02020603050405020304" pitchFamily="18" charset="0"/>
              </a:rPr>
              <a:t>和滤波</a:t>
            </a:r>
            <a:endParaRPr lang="zh-CN" altLang="en-US" sz="2800" b="1">
              <a:solidFill>
                <a:srgbClr val="161628"/>
              </a:solidFill>
              <a:latin typeface="Times New Roman" panose="02020603050405020304" pitchFamily="18" charset="0"/>
            </a:endParaRPr>
          </a:p>
          <a:p>
            <a:pPr eaLnBrk="1" hangingPunct="1">
              <a:lnSpc>
                <a:spcPct val="90000"/>
              </a:lnSpc>
              <a:buFontTx/>
              <a:buNone/>
            </a:pPr>
            <a:endParaRPr lang="zh-CN" altLang="en-US" sz="2800" b="1">
              <a:solidFill>
                <a:srgbClr val="161628"/>
              </a:solidFill>
              <a:latin typeface="Times New Roman" panose="02020603050405020304" pitchFamily="18" charset="0"/>
            </a:endParaRPr>
          </a:p>
        </p:txBody>
      </p:sp>
      <p:grpSp>
        <p:nvGrpSpPr>
          <p:cNvPr id="2" name="Group 25"/>
          <p:cNvGrpSpPr/>
          <p:nvPr/>
        </p:nvGrpSpPr>
        <p:grpSpPr bwMode="auto">
          <a:xfrm>
            <a:off x="323850" y="2044700"/>
            <a:ext cx="7626350" cy="1243013"/>
            <a:chOff x="208" y="1379"/>
            <a:chExt cx="4804" cy="783"/>
          </a:xfrm>
        </p:grpSpPr>
        <p:graphicFrame>
          <p:nvGraphicFramePr>
            <p:cNvPr id="79894" name="Object 5"/>
            <p:cNvGraphicFramePr>
              <a:graphicFrameLocks noChangeAspect="1"/>
            </p:cNvGraphicFramePr>
            <p:nvPr/>
          </p:nvGraphicFramePr>
          <p:xfrm>
            <a:off x="1696" y="1379"/>
            <a:ext cx="1576" cy="567"/>
          </p:xfrm>
          <a:graphic>
            <a:graphicData uri="http://schemas.openxmlformats.org/presentationml/2006/ole">
              <mc:AlternateContent xmlns:mc="http://schemas.openxmlformats.org/markup-compatibility/2006">
                <mc:Choice xmlns:v="urn:schemas-microsoft-com:vml" Requires="v">
                  <p:oleObj spid="_x0000_s79935" name="Equation" r:id="rId1" imgW="1270000" imgH="457200" progId="Equation.3">
                    <p:embed/>
                  </p:oleObj>
                </mc:Choice>
                <mc:Fallback>
                  <p:oleObj name="Equation" r:id="rId1" imgW="1270000" imgH="4572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 y="1379"/>
                          <a:ext cx="1576"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95" name="Text Box 6"/>
            <p:cNvSpPr txBox="1">
              <a:spLocks noChangeArrowheads="1"/>
            </p:cNvSpPr>
            <p:nvPr/>
          </p:nvSpPr>
          <p:spPr bwMode="auto">
            <a:xfrm>
              <a:off x="208" y="1460"/>
              <a:ext cx="146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gradFill>
                    <a:gsLst>
                      <a:gs pos="0">
                        <a:srgbClr val="007BD3"/>
                      </a:gs>
                      <a:gs pos="100000">
                        <a:srgbClr val="034373"/>
                      </a:gs>
                    </a:gsLst>
                    <a:lin scaled="0"/>
                  </a:gradFill>
                  <a:latin typeface="Times New Roman" panose="02020603050405020304" pitchFamily="18" charset="0"/>
                </a:rPr>
                <a:t>单位冲激信号</a:t>
              </a:r>
              <a:endParaRPr kumimoji="1" lang="zh-CN" altLang="en-US" sz="2800" b="1">
                <a:gradFill>
                  <a:gsLst>
                    <a:gs pos="0">
                      <a:srgbClr val="007BD3"/>
                    </a:gs>
                    <a:gs pos="100000">
                      <a:srgbClr val="034373"/>
                    </a:gs>
                  </a:gsLst>
                  <a:lin scaled="0"/>
                </a:gradFill>
                <a:latin typeface="Times New Roman" panose="02020603050405020304" pitchFamily="18" charset="0"/>
              </a:endParaRPr>
            </a:p>
          </p:txBody>
        </p:sp>
        <p:sp>
          <p:nvSpPr>
            <p:cNvPr id="79896" name="Text Box 7"/>
            <p:cNvSpPr txBox="1">
              <a:spLocks noChangeArrowheads="1"/>
            </p:cNvSpPr>
            <p:nvPr/>
          </p:nvSpPr>
          <p:spPr bwMode="auto">
            <a:xfrm>
              <a:off x="3328" y="1470"/>
              <a:ext cx="16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latin typeface="Times New Roman" panose="02020603050405020304" pitchFamily="18" charset="0"/>
                </a:rPr>
                <a:t>作为激励就得到</a:t>
              </a:r>
              <a:endParaRPr kumimoji="1" lang="zh-CN" altLang="en-US" sz="2800">
                <a:solidFill>
                  <a:srgbClr val="161628"/>
                </a:solidFill>
                <a:latin typeface="Times New Roman" panose="02020603050405020304" pitchFamily="18" charset="0"/>
              </a:endParaRPr>
            </a:p>
          </p:txBody>
        </p:sp>
        <p:sp>
          <p:nvSpPr>
            <p:cNvPr id="79897" name="Text Box 8"/>
            <p:cNvSpPr txBox="1">
              <a:spLocks noChangeArrowheads="1"/>
            </p:cNvSpPr>
            <p:nvPr/>
          </p:nvSpPr>
          <p:spPr bwMode="auto">
            <a:xfrm>
              <a:off x="208" y="1833"/>
              <a:ext cx="189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gradFill>
                    <a:gsLst>
                      <a:gs pos="0">
                        <a:srgbClr val="007BD3"/>
                      </a:gs>
                      <a:gs pos="100000">
                        <a:srgbClr val="034373"/>
                      </a:gs>
                    </a:gsLst>
                    <a:lin scaled="0"/>
                  </a:gradFill>
                  <a:latin typeface="Times New Roman" panose="02020603050405020304" pitchFamily="18" charset="0"/>
                </a:rPr>
                <a:t>单位冲激响应</a:t>
              </a:r>
              <a:r>
                <a:rPr kumimoji="1" lang="en-US" altLang="zh-CN" sz="2800" b="1">
                  <a:gradFill>
                    <a:gsLst>
                      <a:gs pos="0">
                        <a:srgbClr val="007BD3"/>
                      </a:gs>
                      <a:gs pos="100000">
                        <a:srgbClr val="034373"/>
                      </a:gs>
                    </a:gsLst>
                    <a:lin scaled="0"/>
                  </a:gradFill>
                  <a:latin typeface="Times New Roman" panose="02020603050405020304" pitchFamily="18" charset="0"/>
                </a:rPr>
                <a:t> </a:t>
              </a:r>
              <a:r>
                <a:rPr kumimoji="1" lang="en-US" altLang="zh-CN" sz="2800" i="1">
                  <a:solidFill>
                    <a:srgbClr val="161628"/>
                  </a:solidFill>
                  <a:latin typeface="Times New Roman" panose="02020603050405020304" pitchFamily="18" charset="0"/>
                </a:rPr>
                <a:t>h</a:t>
              </a:r>
              <a:r>
                <a:rPr kumimoji="1" lang="en-US" altLang="zh-CN" sz="2800">
                  <a:solidFill>
                    <a:srgbClr val="161628"/>
                  </a:solidFill>
                  <a:latin typeface="Times New Roman" panose="02020603050405020304" pitchFamily="18" charset="0"/>
                </a:rPr>
                <a:t>(</a:t>
              </a:r>
              <a:r>
                <a:rPr kumimoji="1" lang="en-US" altLang="zh-CN" sz="2800" i="1">
                  <a:solidFill>
                    <a:srgbClr val="161628"/>
                  </a:solidFill>
                  <a:latin typeface="Times New Roman" panose="02020603050405020304" pitchFamily="18" charset="0"/>
                </a:rPr>
                <a:t>n</a:t>
              </a:r>
              <a:r>
                <a:rPr kumimoji="1" lang="en-US" altLang="zh-CN" sz="2800">
                  <a:solidFill>
                    <a:srgbClr val="161628"/>
                  </a:solidFill>
                  <a:latin typeface="Times New Roman" panose="02020603050405020304" pitchFamily="18" charset="0"/>
                </a:rPr>
                <a:t>)</a:t>
              </a:r>
              <a:endParaRPr kumimoji="1" lang="en-US" altLang="zh-CN" sz="2800">
                <a:solidFill>
                  <a:srgbClr val="161628"/>
                </a:solidFill>
                <a:latin typeface="Times New Roman" panose="02020603050405020304" pitchFamily="18" charset="0"/>
              </a:endParaRPr>
            </a:p>
          </p:txBody>
        </p:sp>
      </p:grpSp>
      <p:grpSp>
        <p:nvGrpSpPr>
          <p:cNvPr id="3" name="Group 26"/>
          <p:cNvGrpSpPr/>
          <p:nvPr/>
        </p:nvGrpSpPr>
        <p:grpSpPr bwMode="auto">
          <a:xfrm>
            <a:off x="3052763" y="3451225"/>
            <a:ext cx="2887662" cy="625475"/>
            <a:chOff x="1787" y="2265"/>
            <a:chExt cx="1819" cy="394"/>
          </a:xfrm>
        </p:grpSpPr>
        <p:sp>
          <p:nvSpPr>
            <p:cNvPr id="79885" name="Rectangle 9"/>
            <p:cNvSpPr>
              <a:spLocks noChangeArrowheads="1"/>
            </p:cNvSpPr>
            <p:nvPr/>
          </p:nvSpPr>
          <p:spPr bwMode="auto">
            <a:xfrm>
              <a:off x="2408" y="2371"/>
              <a:ext cx="480" cy="288"/>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系统</a:t>
              </a:r>
              <a:endParaRPr kumimoji="1" lang="zh-CN" altLang="en-US" sz="1800">
                <a:latin typeface="Times New Roman" panose="02020603050405020304" pitchFamily="18" charset="0"/>
              </a:endParaRPr>
            </a:p>
          </p:txBody>
        </p:sp>
        <p:grpSp>
          <p:nvGrpSpPr>
            <p:cNvPr id="79886" name="Group 10"/>
            <p:cNvGrpSpPr/>
            <p:nvPr/>
          </p:nvGrpSpPr>
          <p:grpSpPr bwMode="auto">
            <a:xfrm>
              <a:off x="1787" y="2470"/>
              <a:ext cx="621" cy="45"/>
              <a:chOff x="675" y="3650"/>
              <a:chExt cx="621" cy="45"/>
            </a:xfrm>
          </p:grpSpPr>
          <p:sp>
            <p:nvSpPr>
              <p:cNvPr id="79892" name="Line 11"/>
              <p:cNvSpPr>
                <a:spLocks noChangeShapeType="1"/>
              </p:cNvSpPr>
              <p:nvPr/>
            </p:nvSpPr>
            <p:spPr bwMode="auto">
              <a:xfrm>
                <a:off x="720" y="3672"/>
                <a:ext cx="57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3" name="Oval 12"/>
              <p:cNvSpPr>
                <a:spLocks noChangeArrowheads="1"/>
              </p:cNvSpPr>
              <p:nvPr/>
            </p:nvSpPr>
            <p:spPr bwMode="auto">
              <a:xfrm>
                <a:off x="675" y="3650"/>
                <a:ext cx="45" cy="45"/>
              </a:xfrm>
              <a:prstGeom prst="ellipse">
                <a:avLst/>
              </a:prstGeom>
              <a:solidFill>
                <a:schemeClr val="accent1"/>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9887" name="Group 13"/>
            <p:cNvGrpSpPr/>
            <p:nvPr/>
          </p:nvGrpSpPr>
          <p:grpSpPr bwMode="auto">
            <a:xfrm>
              <a:off x="2888" y="2467"/>
              <a:ext cx="621" cy="45"/>
              <a:chOff x="675" y="3650"/>
              <a:chExt cx="621" cy="45"/>
            </a:xfrm>
          </p:grpSpPr>
          <p:sp>
            <p:nvSpPr>
              <p:cNvPr id="79890" name="Line 14"/>
              <p:cNvSpPr>
                <a:spLocks noChangeShapeType="1"/>
              </p:cNvSpPr>
              <p:nvPr/>
            </p:nvSpPr>
            <p:spPr bwMode="auto">
              <a:xfrm>
                <a:off x="720" y="3672"/>
                <a:ext cx="57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1" name="Oval 15"/>
              <p:cNvSpPr>
                <a:spLocks noChangeArrowheads="1"/>
              </p:cNvSpPr>
              <p:nvPr/>
            </p:nvSpPr>
            <p:spPr bwMode="auto">
              <a:xfrm>
                <a:off x="675" y="3650"/>
                <a:ext cx="45" cy="45"/>
              </a:xfrm>
              <a:prstGeom prst="ellipse">
                <a:avLst/>
              </a:prstGeom>
              <a:solidFill>
                <a:schemeClr val="accent1"/>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79888" name="Object 16"/>
            <p:cNvGraphicFramePr>
              <a:graphicFrameLocks noChangeAspect="1"/>
            </p:cNvGraphicFramePr>
            <p:nvPr/>
          </p:nvGraphicFramePr>
          <p:xfrm>
            <a:off x="1814" y="2291"/>
            <a:ext cx="278" cy="170"/>
          </p:xfrm>
          <a:graphic>
            <a:graphicData uri="http://schemas.openxmlformats.org/presentationml/2006/ole">
              <mc:AlternateContent xmlns:mc="http://schemas.openxmlformats.org/markup-compatibility/2006">
                <mc:Choice xmlns:v="urn:schemas-microsoft-com:vml" Requires="v">
                  <p:oleObj spid="_x0000_s79936" name="Equation" r:id="rId3" imgW="330200" imgH="203200" progId="Equation.3">
                    <p:embed/>
                  </p:oleObj>
                </mc:Choice>
                <mc:Fallback>
                  <p:oleObj name="Equation" r:id="rId3" imgW="330200" imgH="2032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 y="2291"/>
                          <a:ext cx="27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9" name="Object 17"/>
            <p:cNvGraphicFramePr>
              <a:graphicFrameLocks noChangeAspect="1"/>
            </p:cNvGraphicFramePr>
            <p:nvPr/>
          </p:nvGraphicFramePr>
          <p:xfrm>
            <a:off x="3339" y="2265"/>
            <a:ext cx="267" cy="170"/>
          </p:xfrm>
          <a:graphic>
            <a:graphicData uri="http://schemas.openxmlformats.org/presentationml/2006/ole">
              <mc:AlternateContent xmlns:mc="http://schemas.openxmlformats.org/markup-compatibility/2006">
                <mc:Choice xmlns:v="urn:schemas-microsoft-com:vml" Requires="v">
                  <p:oleObj spid="_x0000_s79937" name="Equation" r:id="rId5" imgW="317500" imgH="203200" progId="Equation.3">
                    <p:embed/>
                  </p:oleObj>
                </mc:Choice>
                <mc:Fallback>
                  <p:oleObj name="Equation" r:id="rId5" imgW="317500" imgH="2032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9" y="2265"/>
                          <a:ext cx="26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24"/>
          <p:cNvGrpSpPr/>
          <p:nvPr/>
        </p:nvGrpSpPr>
        <p:grpSpPr bwMode="auto">
          <a:xfrm>
            <a:off x="323850" y="4235450"/>
            <a:ext cx="8515350" cy="849313"/>
            <a:chOff x="204" y="2750"/>
            <a:chExt cx="5364" cy="535"/>
          </a:xfrm>
        </p:grpSpPr>
        <p:sp>
          <p:nvSpPr>
            <p:cNvPr id="79883" name="Text Box 19"/>
            <p:cNvSpPr txBox="1">
              <a:spLocks noChangeArrowheads="1"/>
            </p:cNvSpPr>
            <p:nvPr/>
          </p:nvSpPr>
          <p:spPr bwMode="auto">
            <a:xfrm>
              <a:off x="204" y="2853"/>
              <a:ext cx="38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latin typeface="Times New Roman" panose="02020603050405020304" pitchFamily="18" charset="0"/>
                </a:rPr>
                <a:t>由于任意输入信号</a:t>
              </a:r>
              <a:r>
                <a:rPr kumimoji="1" lang="en-US" altLang="zh-CN" sz="2800" i="1">
                  <a:solidFill>
                    <a:srgbClr val="161628"/>
                  </a:solidFill>
                  <a:latin typeface="Times New Roman" panose="02020603050405020304" pitchFamily="18" charset="0"/>
                </a:rPr>
                <a:t>x</a:t>
              </a:r>
              <a:r>
                <a:rPr kumimoji="1" lang="en-US" altLang="zh-CN" sz="2800">
                  <a:solidFill>
                    <a:srgbClr val="161628"/>
                  </a:solidFill>
                  <a:latin typeface="Times New Roman" panose="02020603050405020304" pitchFamily="18" charset="0"/>
                </a:rPr>
                <a:t>(</a:t>
              </a:r>
              <a:r>
                <a:rPr kumimoji="1" lang="en-US" altLang="zh-CN" sz="2800" i="1">
                  <a:solidFill>
                    <a:srgbClr val="161628"/>
                  </a:solidFill>
                  <a:latin typeface="Times New Roman" panose="02020603050405020304" pitchFamily="18" charset="0"/>
                </a:rPr>
                <a:t>n</a:t>
              </a:r>
              <a:r>
                <a:rPr kumimoji="1" lang="en-US" altLang="zh-CN" sz="2800">
                  <a:solidFill>
                    <a:srgbClr val="161628"/>
                  </a:solidFill>
                  <a:latin typeface="Times New Roman" panose="02020603050405020304" pitchFamily="18" charset="0"/>
                </a:rPr>
                <a:t>)</a:t>
              </a:r>
              <a:r>
                <a:rPr kumimoji="1" lang="zh-CN" altLang="en-US" sz="2800">
                  <a:solidFill>
                    <a:srgbClr val="161628"/>
                  </a:solidFill>
                  <a:latin typeface="Times New Roman" panose="02020603050405020304" pitchFamily="18" charset="0"/>
                </a:rPr>
                <a:t>可以表示为：</a:t>
              </a:r>
              <a:endParaRPr kumimoji="1" lang="zh-CN" altLang="en-US" sz="2800">
                <a:solidFill>
                  <a:srgbClr val="161628"/>
                </a:solidFill>
                <a:latin typeface="Times New Roman" panose="02020603050405020304" pitchFamily="18" charset="0"/>
              </a:endParaRPr>
            </a:p>
          </p:txBody>
        </p:sp>
        <p:graphicFrame>
          <p:nvGraphicFramePr>
            <p:cNvPr id="79884" name="Object 20"/>
            <p:cNvGraphicFramePr>
              <a:graphicFrameLocks noChangeAspect="1"/>
            </p:cNvGraphicFramePr>
            <p:nvPr/>
          </p:nvGraphicFramePr>
          <p:xfrm>
            <a:off x="3696" y="2750"/>
            <a:ext cx="1872" cy="535"/>
          </p:xfrm>
          <a:graphic>
            <a:graphicData uri="http://schemas.openxmlformats.org/presentationml/2006/ole">
              <mc:AlternateContent xmlns:mc="http://schemas.openxmlformats.org/markup-compatibility/2006">
                <mc:Choice xmlns:v="urn:schemas-microsoft-com:vml" Requires="v">
                  <p:oleObj spid="_x0000_s79938" name="Equation" r:id="rId7" imgW="1511300" imgH="431800" progId="Equation.3">
                    <p:embed/>
                  </p:oleObj>
                </mc:Choice>
                <mc:Fallback>
                  <p:oleObj name="Equation" r:id="rId7" imgW="1511300" imgH="4318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2750"/>
                          <a:ext cx="187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21"/>
          <p:cNvGrpSpPr/>
          <p:nvPr/>
        </p:nvGrpSpPr>
        <p:grpSpPr bwMode="auto">
          <a:xfrm>
            <a:off x="412750" y="5157153"/>
            <a:ext cx="8839200" cy="1377949"/>
            <a:chOff x="192" y="3312"/>
            <a:chExt cx="5568" cy="868"/>
          </a:xfrm>
        </p:grpSpPr>
        <p:sp>
          <p:nvSpPr>
            <p:cNvPr id="79881" name="Text Box 22"/>
            <p:cNvSpPr txBox="1">
              <a:spLocks noChangeArrowheads="1"/>
            </p:cNvSpPr>
            <p:nvPr/>
          </p:nvSpPr>
          <p:spPr bwMode="auto">
            <a:xfrm>
              <a:off x="192" y="3312"/>
              <a:ext cx="556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latinLnBrk="0" hangingPunct="1">
                <a:spcBef>
                  <a:spcPct val="0"/>
                </a:spcBef>
                <a:spcAft>
                  <a:spcPts val="600"/>
                </a:spcAft>
                <a:buFontTx/>
                <a:buNone/>
              </a:pPr>
              <a:r>
                <a:rPr kumimoji="1" lang="zh-CN" altLang="en-US" sz="2800">
                  <a:solidFill>
                    <a:srgbClr val="161628"/>
                  </a:solidFill>
                  <a:latin typeface="Times New Roman" panose="02020603050405020304" pitchFamily="18" charset="0"/>
                </a:rPr>
                <a:t>根据线性时不变系统的特性，其响应信号</a:t>
              </a:r>
              <a:r>
                <a:rPr kumimoji="1" lang="en-US" altLang="zh-CN" sz="2800" i="1">
                  <a:solidFill>
                    <a:srgbClr val="161628"/>
                  </a:solidFill>
                  <a:latin typeface="Times New Roman" panose="02020603050405020304" pitchFamily="18" charset="0"/>
                </a:rPr>
                <a:t>y</a:t>
              </a:r>
              <a:r>
                <a:rPr kumimoji="1" lang="en-US" altLang="zh-CN" sz="2800">
                  <a:solidFill>
                    <a:srgbClr val="161628"/>
                  </a:solidFill>
                  <a:latin typeface="Times New Roman" panose="02020603050405020304" pitchFamily="18" charset="0"/>
                </a:rPr>
                <a:t>(</a:t>
              </a:r>
              <a:r>
                <a:rPr kumimoji="1" lang="en-US" altLang="zh-CN" sz="2800" i="1">
                  <a:solidFill>
                    <a:srgbClr val="161628"/>
                  </a:solidFill>
                  <a:latin typeface="Times New Roman" panose="02020603050405020304" pitchFamily="18" charset="0"/>
                </a:rPr>
                <a:t>n</a:t>
              </a:r>
              <a:r>
                <a:rPr kumimoji="1" lang="en-US" altLang="zh-CN" sz="2800">
                  <a:solidFill>
                    <a:srgbClr val="161628"/>
                  </a:solidFill>
                  <a:latin typeface="Times New Roman" panose="02020603050405020304" pitchFamily="18" charset="0"/>
                </a:rPr>
                <a:t>)</a:t>
              </a:r>
              <a:r>
                <a:rPr kumimoji="1" lang="zh-CN" altLang="en-US" sz="2800">
                  <a:solidFill>
                    <a:srgbClr val="161628"/>
                  </a:solidFill>
                  <a:latin typeface="Times New Roman" panose="02020603050405020304" pitchFamily="18" charset="0"/>
                </a:rPr>
                <a:t>可以写为：</a:t>
              </a:r>
              <a:endParaRPr kumimoji="1" lang="zh-CN" altLang="en-US" sz="2800">
                <a:solidFill>
                  <a:srgbClr val="161628"/>
                </a:solidFill>
                <a:latin typeface="Times New Roman" panose="02020603050405020304" pitchFamily="18" charset="0"/>
              </a:endParaRPr>
            </a:p>
          </p:txBody>
        </p:sp>
        <p:graphicFrame>
          <p:nvGraphicFramePr>
            <p:cNvPr id="79882" name="Object 23"/>
            <p:cNvGraphicFramePr>
              <a:graphicFrameLocks noChangeAspect="1"/>
            </p:cNvGraphicFramePr>
            <p:nvPr/>
          </p:nvGraphicFramePr>
          <p:xfrm>
            <a:off x="1673" y="3645"/>
            <a:ext cx="1856" cy="535"/>
          </p:xfrm>
          <a:graphic>
            <a:graphicData uri="http://schemas.openxmlformats.org/presentationml/2006/ole">
              <mc:AlternateContent xmlns:mc="http://schemas.openxmlformats.org/markup-compatibility/2006">
                <mc:Choice xmlns:v="urn:schemas-microsoft-com:vml" Requires="v">
                  <p:oleObj spid="_x0000_s79939" name="Equation" r:id="rId9" imgW="1497965" imgH="431800" progId="Equation.3">
                    <p:embed/>
                  </p:oleObj>
                </mc:Choice>
                <mc:Fallback>
                  <p:oleObj name="Equation" r:id="rId9" imgW="1497965" imgH="4318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3" y="3645"/>
                          <a:ext cx="1856"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 name="圆角矩形标注 24"/>
          <p:cNvSpPr>
            <a:spLocks noChangeArrowheads="1"/>
          </p:cNvSpPr>
          <p:nvPr/>
        </p:nvSpPr>
        <p:spPr bwMode="auto">
          <a:xfrm>
            <a:off x="7429500" y="3500438"/>
            <a:ext cx="1000125" cy="428625"/>
          </a:xfrm>
          <a:prstGeom prst="wedgeRoundRectCallout">
            <a:avLst>
              <a:gd name="adj1" fmla="val -57023"/>
              <a:gd name="adj2" fmla="val 185463"/>
              <a:gd name="adj3" fmla="val 16667"/>
            </a:avLst>
          </a:prstGeom>
          <a:solidFill>
            <a:schemeClr val="accent1"/>
          </a:solidFill>
          <a:ln w="9525" algn="ctr">
            <a:solidFill>
              <a:schemeClr val="tx1"/>
            </a:solidFill>
            <a:miter lim="800000"/>
          </a:ln>
        </p:spPr>
        <p:txBody>
          <a:bodyPr wrap="none"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权重系数</a:t>
            </a:r>
            <a:endParaRPr lang="zh-CN" altLang="en-US" sz="18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80899" name="Rectangle 3"/>
          <p:cNvSpPr>
            <a:spLocks noGrp="1" noChangeArrowheads="1"/>
          </p:cNvSpPr>
          <p:nvPr>
            <p:ph type="body" idx="1"/>
          </p:nvPr>
        </p:nvSpPr>
        <p:spPr>
          <a:xfrm>
            <a:off x="381000" y="1828800"/>
            <a:ext cx="7772400" cy="533400"/>
          </a:xfrm>
        </p:spPr>
        <p:txBody>
          <a:bodyPr/>
          <a:lstStyle/>
          <a:p>
            <a:pPr eaLnBrk="1" hangingPunct="1">
              <a:buFontTx/>
              <a:buNone/>
            </a:pPr>
            <a:r>
              <a:rPr lang="zh-CN" altLang="en-US" sz="2400">
                <a:solidFill>
                  <a:srgbClr val="161628"/>
                </a:solidFill>
                <a:latin typeface="Times New Roman" panose="02020603050405020304" pitchFamily="18" charset="0"/>
              </a:rPr>
              <a:t>如果</a:t>
            </a:r>
            <a:r>
              <a:rPr lang="en-US" altLang="zh-CN" sz="2400" i="1">
                <a:solidFill>
                  <a:srgbClr val="161628"/>
                </a:solidFill>
                <a:latin typeface="Times New Roman" panose="02020603050405020304" pitchFamily="18" charset="0"/>
              </a:rPr>
              <a:t>x</a:t>
            </a:r>
            <a:r>
              <a:rPr lang="en-US" altLang="zh-CN" sz="2400">
                <a:solidFill>
                  <a:srgbClr val="161628"/>
                </a:solidFill>
                <a:latin typeface="Times New Roman" panose="02020603050405020304" pitchFamily="18" charset="0"/>
              </a:rPr>
              <a:t>(</a:t>
            </a:r>
            <a:r>
              <a:rPr lang="en-US" altLang="zh-CN" sz="2400" i="1">
                <a:solidFill>
                  <a:srgbClr val="161628"/>
                </a:solidFill>
                <a:latin typeface="Times New Roman" panose="02020603050405020304" pitchFamily="18" charset="0"/>
              </a:rPr>
              <a:t>n</a:t>
            </a:r>
            <a:r>
              <a:rPr lang="en-US" altLang="zh-CN" sz="2400">
                <a:solidFill>
                  <a:srgbClr val="161628"/>
                </a:solidFill>
                <a:latin typeface="Times New Roman" panose="02020603050405020304" pitchFamily="18" charset="0"/>
              </a:rPr>
              <a:t>)</a:t>
            </a:r>
            <a:r>
              <a:rPr lang="zh-CN" altLang="en-US" sz="2400">
                <a:solidFill>
                  <a:srgbClr val="161628"/>
                </a:solidFill>
                <a:latin typeface="Times New Roman" panose="02020603050405020304" pitchFamily="18" charset="0"/>
              </a:rPr>
              <a:t>在[0，</a:t>
            </a:r>
            <a:r>
              <a:rPr lang="en-US" altLang="zh-CN" sz="2400" i="1">
                <a:solidFill>
                  <a:srgbClr val="161628"/>
                </a:solidFill>
                <a:latin typeface="Times New Roman" panose="02020603050405020304" pitchFamily="18" charset="0"/>
              </a:rPr>
              <a:t>N</a:t>
            </a:r>
            <a:r>
              <a:rPr lang="en-US" altLang="zh-CN" sz="2400">
                <a:solidFill>
                  <a:srgbClr val="161628"/>
                </a:solidFill>
                <a:latin typeface="Times New Roman" panose="02020603050405020304" pitchFamily="18" charset="0"/>
              </a:rPr>
              <a:t>-1]</a:t>
            </a:r>
            <a:r>
              <a:rPr lang="zh-CN" altLang="en-US" sz="2400">
                <a:solidFill>
                  <a:srgbClr val="161628"/>
                </a:solidFill>
                <a:latin typeface="Times New Roman" panose="02020603050405020304" pitchFamily="18" charset="0"/>
              </a:rPr>
              <a:t>区间取值，那么上式将改写为</a:t>
            </a:r>
            <a:endParaRPr lang="zh-CN" altLang="en-US" sz="2400">
              <a:solidFill>
                <a:srgbClr val="161628"/>
              </a:solidFill>
              <a:latin typeface="Times New Roman" panose="02020603050405020304" pitchFamily="18" charset="0"/>
            </a:endParaRPr>
          </a:p>
        </p:txBody>
      </p:sp>
      <p:graphicFrame>
        <p:nvGraphicFramePr>
          <p:cNvPr id="66564" name="Object 4"/>
          <p:cNvGraphicFramePr>
            <a:graphicFrameLocks noChangeAspect="1"/>
          </p:cNvGraphicFramePr>
          <p:nvPr/>
        </p:nvGraphicFramePr>
        <p:xfrm>
          <a:off x="2344420" y="2357755"/>
          <a:ext cx="2887663" cy="846138"/>
        </p:xfrm>
        <a:graphic>
          <a:graphicData uri="http://schemas.openxmlformats.org/presentationml/2006/ole">
            <mc:AlternateContent xmlns:mc="http://schemas.openxmlformats.org/markup-compatibility/2006">
              <mc:Choice xmlns:v="urn:schemas-microsoft-com:vml" Requires="v">
                <p:oleObj spid="_x0000_s80947" name="Equation" r:id="rId1" imgW="1473200" imgH="431800" progId="Equation.3">
                  <p:embed/>
                </p:oleObj>
              </mc:Choice>
              <mc:Fallback>
                <p:oleObj name="Equation" r:id="rId1" imgW="1473200" imgH="431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420" y="2357755"/>
                        <a:ext cx="2887663"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8" name="Rectangle 6"/>
          <p:cNvSpPr>
            <a:spLocks noChangeArrowheads="1"/>
          </p:cNvSpPr>
          <p:nvPr/>
        </p:nvSpPr>
        <p:spPr bwMode="auto">
          <a:xfrm>
            <a:off x="395605" y="3284220"/>
            <a:ext cx="449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latin typeface="Times New Roman" panose="02020603050405020304" pitchFamily="18" charset="0"/>
              </a:rPr>
              <a:t>被称作</a:t>
            </a:r>
            <a:r>
              <a:rPr kumimoji="1" lang="zh-CN" altLang="en-US" sz="2400" b="1">
                <a:gradFill>
                  <a:gsLst>
                    <a:gs pos="0">
                      <a:srgbClr val="007BD3"/>
                    </a:gs>
                    <a:gs pos="100000">
                      <a:srgbClr val="034373"/>
                    </a:gs>
                  </a:gsLst>
                  <a:lin scaled="0"/>
                </a:gradFill>
                <a:latin typeface="Times New Roman" panose="02020603050405020304" pitchFamily="18" charset="0"/>
              </a:rPr>
              <a:t>卷积运算</a:t>
            </a:r>
            <a:r>
              <a:rPr kumimoji="1" lang="zh-CN" altLang="en-US" sz="2400">
                <a:solidFill>
                  <a:srgbClr val="161628"/>
                </a:solidFill>
                <a:latin typeface="Times New Roman" panose="02020603050405020304" pitchFamily="18" charset="0"/>
              </a:rPr>
              <a:t>，记做：</a:t>
            </a:r>
            <a:endParaRPr kumimoji="1" lang="zh-CN" altLang="en-US" sz="2400">
              <a:solidFill>
                <a:srgbClr val="161628"/>
              </a:solidFill>
              <a:latin typeface="Times New Roman" panose="02020603050405020304" pitchFamily="18" charset="0"/>
            </a:endParaRPr>
          </a:p>
        </p:txBody>
      </p:sp>
      <p:graphicFrame>
        <p:nvGraphicFramePr>
          <p:cNvPr id="5" name="Object 7"/>
          <p:cNvGraphicFramePr>
            <a:graphicFrameLocks noChangeAspect="1"/>
          </p:cNvGraphicFramePr>
          <p:nvPr/>
        </p:nvGraphicFramePr>
        <p:xfrm>
          <a:off x="2987993" y="3874136"/>
          <a:ext cx="2165350" cy="398463"/>
        </p:xfrm>
        <a:graphic>
          <a:graphicData uri="http://schemas.openxmlformats.org/presentationml/2006/ole">
            <mc:AlternateContent xmlns:mc="http://schemas.openxmlformats.org/markup-compatibility/2006">
              <mc:Choice xmlns:v="urn:schemas-microsoft-com:vml" Requires="v">
                <p:oleObj spid="_x0000_s6" name="Equation" r:id="rId3" imgW="1104900" imgH="203200" progId="Equation.3">
                  <p:embed/>
                </p:oleObj>
              </mc:Choice>
              <mc:Fallback>
                <p:oleObj name="Equation" r:id="rId3" imgW="1104900"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993" y="3874136"/>
                        <a:ext cx="21653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p:cNvSpPr>
            <a:spLocks noChangeArrowheads="1"/>
          </p:cNvSpPr>
          <p:nvPr/>
        </p:nvSpPr>
        <p:spPr bwMode="auto">
          <a:xfrm>
            <a:off x="396240" y="4437380"/>
            <a:ext cx="8109585" cy="182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eaLnBrk="1" latinLnBrk="0" hangingPunct="1">
              <a:spcBef>
                <a:spcPts val="0"/>
              </a:spcBef>
              <a:spcAft>
                <a:spcPts val="1200"/>
              </a:spcAft>
              <a:buSzPct val="80000"/>
              <a:buFontTx/>
              <a:buNone/>
            </a:pPr>
            <a:r>
              <a:rPr kumimoji="1" lang="zh-CN" altLang="en-US" sz="2400">
                <a:solidFill>
                  <a:srgbClr val="161628"/>
                </a:solidFill>
                <a:latin typeface="Times New Roman" panose="02020603050405020304" pitchFamily="18" charset="0"/>
              </a:rPr>
              <a:t>给定任意激励信号，只要单位冲激响应已知，就能通过卷积运算</a:t>
            </a:r>
            <a:r>
              <a:rPr kumimoji="1" lang="zh-CN" altLang="en-US" sz="2400">
                <a:solidFill>
                  <a:srgbClr val="161628"/>
                </a:solidFill>
                <a:latin typeface="Times New Roman" panose="02020603050405020304" pitchFamily="18" charset="0"/>
              </a:rPr>
              <a:t>得到其响应</a:t>
            </a:r>
            <a:endParaRPr kumimoji="1" lang="zh-CN" altLang="en-US" sz="2400">
              <a:solidFill>
                <a:srgbClr val="161628"/>
              </a:solidFill>
              <a:latin typeface="Times New Roman" panose="02020603050405020304" pitchFamily="18" charset="0"/>
            </a:endParaRPr>
          </a:p>
          <a:p>
            <a:pPr eaLnBrk="1" latinLnBrk="0" hangingPunct="1">
              <a:spcAft>
                <a:spcPts val="1200"/>
              </a:spcAft>
              <a:buSzPct val="80000"/>
              <a:buFontTx/>
              <a:buNone/>
            </a:pPr>
            <a:r>
              <a:rPr kumimoji="1" lang="zh-CN" altLang="en-US" sz="2400">
                <a:solidFill>
                  <a:srgbClr val="161628"/>
                </a:solidFill>
                <a:latin typeface="Times New Roman" panose="02020603050405020304" pitchFamily="18" charset="0"/>
                <a:sym typeface="+mn-ea"/>
              </a:rPr>
              <a:t>离散时间系统可以用其</a:t>
            </a:r>
            <a:r>
              <a:rPr kumimoji="1" lang="zh-CN" altLang="en-US" sz="2400">
                <a:solidFill>
                  <a:srgbClr val="161628"/>
                </a:solidFill>
                <a:latin typeface="Times New Roman" panose="02020603050405020304" pitchFamily="18" charset="0"/>
              </a:rPr>
              <a:t>单位冲激响应信号</a:t>
            </a:r>
            <a:r>
              <a:rPr kumimoji="1" lang="zh-CN" altLang="en-US" sz="2400">
                <a:solidFill>
                  <a:srgbClr val="161628"/>
                </a:solidFill>
                <a:latin typeface="Times New Roman" panose="02020603050405020304" pitchFamily="18" charset="0"/>
              </a:rPr>
              <a:t>来唯一</a:t>
            </a:r>
            <a:r>
              <a:rPr kumimoji="1" lang="zh-CN" altLang="en-US" sz="2400">
                <a:solidFill>
                  <a:srgbClr val="161628"/>
                </a:solidFill>
                <a:latin typeface="Times New Roman" panose="02020603050405020304" pitchFamily="18" charset="0"/>
              </a:rPr>
              <a:t>标识</a:t>
            </a:r>
            <a:endParaRPr kumimoji="1" lang="zh-CN" altLang="en-US" sz="2400">
              <a:solidFill>
                <a:srgbClr val="161628"/>
              </a:solidFill>
              <a:latin typeface="Times New Roman" panose="02020603050405020304" pitchFamily="18" charset="0"/>
            </a:endParaRPr>
          </a:p>
          <a:p>
            <a:pPr eaLnBrk="1" latinLnBrk="0" hangingPunct="1">
              <a:spcAft>
                <a:spcPts val="1200"/>
              </a:spcAft>
              <a:buSzPct val="80000"/>
              <a:buFontTx/>
              <a:buNone/>
            </a:pPr>
            <a:r>
              <a:rPr kumimoji="1" lang="zh-CN" altLang="en-US" sz="2400">
                <a:solidFill>
                  <a:srgbClr val="161628"/>
                </a:solidFill>
                <a:latin typeface="Times New Roman" panose="02020603050405020304" pitchFamily="18" charset="0"/>
              </a:rPr>
              <a:t>离散时间系统也常被称为</a:t>
            </a:r>
            <a:r>
              <a:rPr kumimoji="1" lang="zh-CN" altLang="en-US" sz="2400" b="1">
                <a:gradFill>
                  <a:gsLst>
                    <a:gs pos="0">
                      <a:srgbClr val="007BD3"/>
                    </a:gs>
                    <a:gs pos="100000">
                      <a:srgbClr val="034373"/>
                    </a:gs>
                  </a:gsLst>
                  <a:lin scaled="0"/>
                </a:gradFill>
                <a:latin typeface="Times New Roman" panose="02020603050405020304" pitchFamily="18" charset="0"/>
              </a:rPr>
              <a:t>滤波器</a:t>
            </a:r>
            <a:endParaRPr kumimoji="1" lang="zh-CN" altLang="en-US" sz="2400" b="1">
              <a:gradFill>
                <a:gsLst>
                  <a:gs pos="0">
                    <a:srgbClr val="007BD3"/>
                  </a:gs>
                  <a:gs pos="100000">
                    <a:srgbClr val="034373"/>
                  </a:gs>
                </a:gsLst>
                <a:lin scaled="0"/>
              </a:gra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wipe(up)">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wipe(up)">
                                      <p:cBhvr>
                                        <p:cTn id="12" dur="500"/>
                                        <p:tgtEl>
                                          <p:spTgt spid="665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0908"/>
                                        </p:tgtEl>
                                        <p:attrNameLst>
                                          <p:attrName>style.visibility</p:attrName>
                                        </p:attrNameLst>
                                      </p:cBhvr>
                                      <p:to>
                                        <p:strVal val="visible"/>
                                      </p:to>
                                    </p:set>
                                    <p:animEffect transition="in" filter="wipe(up)">
                                      <p:cBhvr>
                                        <p:cTn id="17" dur="500"/>
                                        <p:tgtEl>
                                          <p:spTgt spid="809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up)">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up)">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up)">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80908" grpId="0"/>
      <p:bldP spid="80899" grpId="1" build="p"/>
      <p:bldP spid="80908" grpId="1"/>
      <p:bldP spid="7" grpId="0" uiExpand="1" build="p"/>
      <p:bldP spid="7"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80904" name="Rectangle 9"/>
          <p:cNvSpPr>
            <a:spLocks noChangeArrowheads="1"/>
          </p:cNvSpPr>
          <p:nvPr/>
        </p:nvSpPr>
        <p:spPr bwMode="auto">
          <a:xfrm>
            <a:off x="395605" y="1844675"/>
            <a:ext cx="7848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latin typeface="Times New Roman" panose="02020603050405020304" pitchFamily="18" charset="0"/>
              </a:rPr>
              <a:t>卷积运算的性质：</a:t>
            </a:r>
            <a:endParaRPr kumimoji="1" lang="zh-CN" altLang="en-US" sz="2400">
              <a:solidFill>
                <a:srgbClr val="161628"/>
              </a:solidFill>
              <a:latin typeface="Times New Roman" panose="02020603050405020304" pitchFamily="18" charset="0"/>
            </a:endParaRPr>
          </a:p>
          <a:p>
            <a:pPr eaLnBrk="1" latinLnBrk="0" hangingPunct="1">
              <a:lnSpc>
                <a:spcPct val="200000"/>
              </a:lnSpc>
              <a:spcBef>
                <a:spcPts val="0"/>
              </a:spcBef>
              <a:buSzPct val="80000"/>
              <a:buFontTx/>
              <a:buNone/>
            </a:pPr>
            <a:r>
              <a:rPr kumimoji="1" lang="zh-CN" altLang="en-US" sz="2400">
                <a:solidFill>
                  <a:srgbClr val="161628"/>
                </a:solidFill>
                <a:latin typeface="Times New Roman" panose="02020603050405020304" pitchFamily="18" charset="0"/>
              </a:rPr>
              <a:t>（1）交换率</a:t>
            </a:r>
            <a:endParaRPr kumimoji="1" lang="zh-CN" altLang="en-US" sz="2400">
              <a:solidFill>
                <a:srgbClr val="161628"/>
              </a:solidFill>
              <a:latin typeface="Times New Roman" panose="02020603050405020304" pitchFamily="18" charset="0"/>
            </a:endParaRPr>
          </a:p>
          <a:p>
            <a:pPr eaLnBrk="1" latinLnBrk="0" hangingPunct="1">
              <a:lnSpc>
                <a:spcPct val="200000"/>
              </a:lnSpc>
              <a:spcBef>
                <a:spcPts val="0"/>
              </a:spcBef>
              <a:buSzPct val="80000"/>
              <a:buFontTx/>
              <a:buNone/>
            </a:pPr>
            <a:r>
              <a:rPr kumimoji="1" lang="zh-CN" altLang="en-US" sz="2400">
                <a:solidFill>
                  <a:srgbClr val="161628"/>
                </a:solidFill>
                <a:latin typeface="Times New Roman" panose="02020603050405020304" pitchFamily="18" charset="0"/>
              </a:rPr>
              <a:t>（2）结合率</a:t>
            </a:r>
            <a:endParaRPr kumimoji="1" lang="zh-CN" altLang="en-US" sz="2400">
              <a:solidFill>
                <a:srgbClr val="161628"/>
              </a:solidFill>
              <a:latin typeface="Times New Roman" panose="02020603050405020304" pitchFamily="18" charset="0"/>
            </a:endParaRPr>
          </a:p>
          <a:p>
            <a:pPr eaLnBrk="1" latinLnBrk="0" hangingPunct="1">
              <a:lnSpc>
                <a:spcPct val="200000"/>
              </a:lnSpc>
              <a:spcBef>
                <a:spcPts val="0"/>
              </a:spcBef>
              <a:buSzPct val="80000"/>
              <a:buFontTx/>
              <a:buNone/>
            </a:pPr>
            <a:r>
              <a:rPr kumimoji="1" lang="zh-CN" altLang="en-US" sz="2400">
                <a:solidFill>
                  <a:srgbClr val="161628"/>
                </a:solidFill>
                <a:latin typeface="Times New Roman" panose="02020603050405020304" pitchFamily="18" charset="0"/>
              </a:rPr>
              <a:t>（3）分配率</a:t>
            </a:r>
            <a:endParaRPr kumimoji="1" lang="zh-CN" altLang="en-US" sz="2400">
              <a:solidFill>
                <a:srgbClr val="161628"/>
              </a:solidFill>
              <a:latin typeface="Times New Roman" panose="02020603050405020304" pitchFamily="18" charset="0"/>
            </a:endParaRPr>
          </a:p>
          <a:p>
            <a:pPr eaLnBrk="1" latinLnBrk="0" hangingPunct="1">
              <a:lnSpc>
                <a:spcPct val="200000"/>
              </a:lnSpc>
              <a:spcBef>
                <a:spcPts val="0"/>
              </a:spcBef>
              <a:buSzPct val="80000"/>
              <a:buFontTx/>
              <a:buNone/>
            </a:pPr>
            <a:r>
              <a:rPr kumimoji="1" lang="zh-CN" altLang="en-US" sz="2400">
                <a:solidFill>
                  <a:srgbClr val="161628"/>
                </a:solidFill>
                <a:latin typeface="Times New Roman" panose="02020603050405020304" pitchFamily="18" charset="0"/>
              </a:rPr>
              <a:t>（4）时移特性 </a:t>
            </a:r>
            <a:endParaRPr kumimoji="1" lang="zh-CN" altLang="en-US" sz="2400">
              <a:solidFill>
                <a:srgbClr val="161628"/>
              </a:solidFill>
              <a:latin typeface="Times New Roman" panose="02020603050405020304" pitchFamily="18" charset="0"/>
            </a:endParaRPr>
          </a:p>
          <a:p>
            <a:pPr eaLnBrk="1" hangingPunct="1">
              <a:buSzPct val="80000"/>
              <a:buFontTx/>
              <a:buNone/>
            </a:pPr>
            <a:r>
              <a:rPr kumimoji="1" lang="zh-CN" altLang="en-US" sz="2400">
                <a:solidFill>
                  <a:srgbClr val="161628"/>
                </a:solidFill>
                <a:latin typeface="Times New Roman" panose="02020603050405020304" pitchFamily="18" charset="0"/>
              </a:rPr>
              <a:t> </a:t>
            </a:r>
            <a:endParaRPr kumimoji="1" lang="en-US" altLang="zh-CN" sz="2400">
              <a:solidFill>
                <a:srgbClr val="161628"/>
              </a:solidFill>
              <a:latin typeface="Times New Roman" panose="02020603050405020304" pitchFamily="18" charset="0"/>
            </a:endParaRPr>
          </a:p>
        </p:txBody>
      </p:sp>
      <p:graphicFrame>
        <p:nvGraphicFramePr>
          <p:cNvPr id="80905" name="Object 10"/>
          <p:cNvGraphicFramePr>
            <a:graphicFrameLocks noChangeAspect="1"/>
          </p:cNvGraphicFramePr>
          <p:nvPr/>
        </p:nvGraphicFramePr>
        <p:xfrm>
          <a:off x="2753995" y="2557780"/>
          <a:ext cx="2887980" cy="398780"/>
        </p:xfrm>
        <a:graphic>
          <a:graphicData uri="http://schemas.openxmlformats.org/presentationml/2006/ole">
            <mc:AlternateContent xmlns:mc="http://schemas.openxmlformats.org/markup-compatibility/2006">
              <mc:Choice xmlns:v="urn:schemas-microsoft-com:vml" Requires="v">
                <p:oleObj spid="_x0000_s80949" name="Equation" r:id="rId1" imgW="1473200" imgH="203200" progId="Equation.3">
                  <p:embed/>
                </p:oleObj>
              </mc:Choice>
              <mc:Fallback>
                <p:oleObj name="Equation" r:id="rId1" imgW="1473200" imgH="2032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995" y="2557780"/>
                        <a:ext cx="2887980" cy="39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6" name="Object 11"/>
          <p:cNvGraphicFramePr>
            <a:graphicFrameLocks noChangeAspect="1"/>
          </p:cNvGraphicFramePr>
          <p:nvPr/>
        </p:nvGraphicFramePr>
        <p:xfrm>
          <a:off x="2753995" y="3243580"/>
          <a:ext cx="4656455" cy="398780"/>
        </p:xfrm>
        <a:graphic>
          <a:graphicData uri="http://schemas.openxmlformats.org/presentationml/2006/ole">
            <mc:AlternateContent xmlns:mc="http://schemas.openxmlformats.org/markup-compatibility/2006">
              <mc:Choice xmlns:v="urn:schemas-microsoft-com:vml" Requires="v">
                <p:oleObj spid="_x0000_s80950" name="Equation" r:id="rId3" imgW="2374900" imgH="203200" progId="Equation.3">
                  <p:embed/>
                </p:oleObj>
              </mc:Choice>
              <mc:Fallback>
                <p:oleObj name="Equation" r:id="rId3" imgW="2374900" imgH="203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3995" y="3243580"/>
                        <a:ext cx="4656455" cy="39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7" name="Object 12"/>
          <p:cNvGraphicFramePr>
            <a:graphicFrameLocks noChangeAspect="1"/>
          </p:cNvGraphicFramePr>
          <p:nvPr/>
        </p:nvGraphicFramePr>
        <p:xfrm>
          <a:off x="2766695" y="3987800"/>
          <a:ext cx="5329555" cy="398780"/>
        </p:xfrm>
        <a:graphic>
          <a:graphicData uri="http://schemas.openxmlformats.org/presentationml/2006/ole">
            <mc:AlternateContent xmlns:mc="http://schemas.openxmlformats.org/markup-compatibility/2006">
              <mc:Choice xmlns:v="urn:schemas-microsoft-com:vml" Requires="v">
                <p:oleObj spid="_x0000_s80951" name="Equation" r:id="rId5" imgW="2717800" imgH="203200" progId="Equation.3">
                  <p:embed/>
                </p:oleObj>
              </mc:Choice>
              <mc:Fallback>
                <p:oleObj name="Equation" r:id="rId5" imgW="2717800" imgH="203200" progId="Equation.3">
                  <p:embed/>
                  <p:pic>
                    <p:nvPicPr>
                      <p:cNvPr id="0" name="Object 12"/>
                      <p:cNvPicPr>
                        <a:picLocks noChangeAspect="1" noChangeArrowheads="1"/>
                      </p:cNvPicPr>
                      <p:nvPr/>
                    </p:nvPicPr>
                    <p:blipFill>
                      <a:blip r:embed="rId6"/>
                      <a:srcRect/>
                      <a:stretch>
                        <a:fillRect/>
                      </a:stretch>
                    </p:blipFill>
                    <p:spPr bwMode="auto">
                      <a:xfrm>
                        <a:off x="2766695" y="3987800"/>
                        <a:ext cx="5329555" cy="39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2"/>
          <p:cNvGraphicFramePr>
            <a:graphicFrameLocks noChangeAspect="1"/>
          </p:cNvGraphicFramePr>
          <p:nvPr/>
        </p:nvGraphicFramePr>
        <p:xfrm>
          <a:off x="2843848" y="4725035"/>
          <a:ext cx="4433570" cy="398780"/>
        </p:xfrm>
        <a:graphic>
          <a:graphicData uri="http://schemas.openxmlformats.org/presentationml/2006/ole">
            <mc:AlternateContent xmlns:mc="http://schemas.openxmlformats.org/markup-compatibility/2006">
              <mc:Choice xmlns:v="urn:schemas-microsoft-com:vml" Requires="v">
                <p:oleObj spid="_x0000_s7" name="Equation" r:id="rId7" imgW="2260600" imgH="203200" progId="Equation.3">
                  <p:embed/>
                </p:oleObj>
              </mc:Choice>
              <mc:Fallback>
                <p:oleObj name="Equation" r:id="rId7" imgW="2260600" imgH="203200" progId="Equation.3">
                  <p:embed/>
                  <p:pic>
                    <p:nvPicPr>
                      <p:cNvPr id="0" name="Object 12"/>
                      <p:cNvPicPr>
                        <a:picLocks noChangeAspect="1" noChangeArrowheads="1"/>
                      </p:cNvPicPr>
                      <p:nvPr/>
                    </p:nvPicPr>
                    <p:blipFill>
                      <a:blip r:embed="rId8"/>
                      <a:srcRect/>
                      <a:stretch>
                        <a:fillRect/>
                      </a:stretch>
                    </p:blipFill>
                    <p:spPr bwMode="auto">
                      <a:xfrm>
                        <a:off x="2843848" y="4725035"/>
                        <a:ext cx="4433570" cy="39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zh-CN" altLang="en-US"/>
              <a:t>视听觉信息理解系列课程</a:t>
            </a:r>
            <a:endParaRPr lang="zh-CN" altLang="en-US"/>
          </a:p>
        </p:txBody>
      </p:sp>
      <p:grpSp>
        <p:nvGrpSpPr>
          <p:cNvPr id="7" name="组合 6"/>
          <p:cNvGrpSpPr/>
          <p:nvPr/>
        </p:nvGrpSpPr>
        <p:grpSpPr bwMode="auto">
          <a:xfrm>
            <a:off x="1160463" y="2308225"/>
            <a:ext cx="2265362" cy="569913"/>
            <a:chOff x="1820411" y="2308240"/>
            <a:chExt cx="2265028" cy="569387"/>
          </a:xfrm>
        </p:grpSpPr>
        <p:sp>
          <p:nvSpPr>
            <p:cNvPr id="3" name="文本框 2"/>
            <p:cNvSpPr txBox="1"/>
            <p:nvPr/>
          </p:nvSpPr>
          <p:spPr bwMode="auto">
            <a:xfrm>
              <a:off x="1820411" y="2308240"/>
              <a:ext cx="2265028" cy="569387"/>
            </a:xfrm>
            <a:prstGeom prst="rect">
              <a:avLst/>
            </a:prstGeom>
            <a:noFill/>
            <a:ln w="25400">
              <a:solidFill>
                <a:schemeClr val="accent2">
                  <a:lumMod val="50000"/>
                </a:schemeClr>
              </a:solidFill>
              <a:miter lim="800000"/>
            </a:ln>
          </p:spPr>
          <p:txBody>
            <a:bodyPr tIns="0" anchor="ctr">
              <a:spAutoFit/>
            </a:bodyPr>
            <a:lstStyle/>
            <a:p>
              <a:pPr marL="273050" indent="-273050" algn="ctr">
                <a:buClr>
                  <a:schemeClr val="accent1"/>
                </a:buClr>
                <a:defRPr/>
              </a:pPr>
              <a:r>
                <a:rPr lang="zh-CN" altLang="en-US" sz="1600" b="1" dirty="0">
                  <a:solidFill>
                    <a:srgbClr val="0033CC"/>
                  </a:solidFill>
                  <a:latin typeface="黑体" panose="02010609060101010101" pitchFamily="49" charset="-122"/>
                </a:rPr>
                <a:t>课程一</a:t>
              </a:r>
              <a:endParaRPr lang="en-US" altLang="zh-CN" sz="1600" b="1" dirty="0">
                <a:solidFill>
                  <a:srgbClr val="0033CC"/>
                </a:solidFill>
                <a:latin typeface="黑体" panose="02010609060101010101" pitchFamily="49" charset="-122"/>
              </a:endParaRPr>
            </a:p>
            <a:p>
              <a:pPr marL="273050" indent="-273050" algn="ctr">
                <a:buClr>
                  <a:schemeClr val="accent1"/>
                </a:buClr>
                <a:defRPr/>
              </a:pPr>
              <a:r>
                <a:rPr lang="zh-CN" altLang="en-US" b="1" dirty="0">
                  <a:latin typeface="黑体" panose="02010609060101010101" pitchFamily="49" charset="-122"/>
                </a:rPr>
                <a:t>视听觉信号处理</a:t>
              </a:r>
              <a:endParaRPr lang="zh-CN" altLang="en-US" b="1" dirty="0">
                <a:latin typeface="黑体" panose="02010609060101010101" pitchFamily="49" charset="-122"/>
              </a:endParaRPr>
            </a:p>
          </p:txBody>
        </p:sp>
        <p:cxnSp>
          <p:nvCxnSpPr>
            <p:cNvPr id="16395" name="直接连接符 4"/>
            <p:cNvCxnSpPr>
              <a:cxnSpLocks noChangeShapeType="1"/>
            </p:cNvCxnSpPr>
            <p:nvPr/>
          </p:nvCxnSpPr>
          <p:spPr bwMode="auto">
            <a:xfrm>
              <a:off x="1820411" y="2542601"/>
              <a:ext cx="2265028" cy="0"/>
            </a:xfrm>
            <a:prstGeom prst="line">
              <a:avLst/>
            </a:prstGeom>
            <a:noFill/>
            <a:ln w="12700" algn="ctr">
              <a:solidFill>
                <a:schemeClr val="bg2"/>
              </a:solidFill>
              <a:round/>
            </a:ln>
            <a:extLst>
              <a:ext uri="{909E8E84-426E-40DD-AFC4-6F175D3DCCD1}">
                <a14:hiddenFill xmlns:a14="http://schemas.microsoft.com/office/drawing/2010/main">
                  <a:noFill/>
                </a14:hiddenFill>
              </a:ext>
            </a:extLst>
          </p:spPr>
        </p:cxnSp>
      </p:grpSp>
      <p:grpSp>
        <p:nvGrpSpPr>
          <p:cNvPr id="10" name="组合 9"/>
          <p:cNvGrpSpPr/>
          <p:nvPr/>
        </p:nvGrpSpPr>
        <p:grpSpPr bwMode="auto">
          <a:xfrm>
            <a:off x="1160463" y="3451225"/>
            <a:ext cx="2281237" cy="568325"/>
            <a:chOff x="1803633" y="2308240"/>
            <a:chExt cx="2281806" cy="569387"/>
          </a:xfrm>
        </p:grpSpPr>
        <p:sp>
          <p:nvSpPr>
            <p:cNvPr id="11" name="文本框 10"/>
            <p:cNvSpPr txBox="1"/>
            <p:nvPr/>
          </p:nvSpPr>
          <p:spPr bwMode="auto">
            <a:xfrm>
              <a:off x="1803633" y="2308240"/>
              <a:ext cx="2264340" cy="569387"/>
            </a:xfrm>
            <a:prstGeom prst="rect">
              <a:avLst/>
            </a:prstGeom>
            <a:noFill/>
            <a:ln w="25400">
              <a:solidFill>
                <a:schemeClr val="accent2">
                  <a:lumMod val="50000"/>
                </a:schemeClr>
              </a:solidFill>
              <a:miter lim="800000"/>
            </a:ln>
          </p:spPr>
          <p:txBody>
            <a:bodyPr tIns="0" anchor="ctr">
              <a:spAutoFit/>
            </a:bodyPr>
            <a:lstStyle/>
            <a:p>
              <a:pPr marL="273050" indent="-273050" algn="ctr">
                <a:buClr>
                  <a:schemeClr val="accent1"/>
                </a:buClr>
                <a:defRPr/>
              </a:pPr>
              <a:r>
                <a:rPr lang="zh-CN" altLang="en-US" sz="1600" b="1" dirty="0">
                  <a:solidFill>
                    <a:srgbClr val="0033CC"/>
                  </a:solidFill>
                  <a:latin typeface="黑体" panose="02010609060101010101" pitchFamily="49" charset="-122"/>
                </a:rPr>
                <a:t>课程二</a:t>
              </a:r>
              <a:endParaRPr lang="en-US" altLang="zh-CN" sz="1600" b="1" dirty="0">
                <a:solidFill>
                  <a:srgbClr val="0033CC"/>
                </a:solidFill>
                <a:latin typeface="黑体" panose="02010609060101010101" pitchFamily="49" charset="-122"/>
              </a:endParaRPr>
            </a:p>
            <a:p>
              <a:pPr marL="273050" indent="-273050" algn="ctr">
                <a:buClr>
                  <a:schemeClr val="accent1"/>
                </a:buClr>
                <a:defRPr/>
              </a:pPr>
              <a:r>
                <a:rPr lang="zh-CN" altLang="en-US" b="1" dirty="0">
                  <a:latin typeface="黑体" panose="02010609060101010101" pitchFamily="49" charset="-122"/>
                </a:rPr>
                <a:t>模式识别与深度学习</a:t>
              </a:r>
              <a:endParaRPr lang="zh-CN" altLang="en-US" b="1" dirty="0">
                <a:latin typeface="黑体" panose="02010609060101010101" pitchFamily="49" charset="-122"/>
              </a:endParaRPr>
            </a:p>
          </p:txBody>
        </p:sp>
        <p:cxnSp>
          <p:nvCxnSpPr>
            <p:cNvPr id="16393" name="直接连接符 11"/>
            <p:cNvCxnSpPr>
              <a:cxnSpLocks noChangeShapeType="1"/>
            </p:cNvCxnSpPr>
            <p:nvPr/>
          </p:nvCxnSpPr>
          <p:spPr bwMode="auto">
            <a:xfrm>
              <a:off x="1820411" y="2542601"/>
              <a:ext cx="2265028" cy="0"/>
            </a:xfrm>
            <a:prstGeom prst="line">
              <a:avLst/>
            </a:prstGeom>
            <a:noFill/>
            <a:ln w="12700" algn="ctr">
              <a:solidFill>
                <a:schemeClr val="bg2"/>
              </a:solidFill>
              <a:round/>
            </a:ln>
            <a:extLst>
              <a:ext uri="{909E8E84-426E-40DD-AFC4-6F175D3DCCD1}">
                <a14:hiddenFill xmlns:a14="http://schemas.microsoft.com/office/drawing/2010/main">
                  <a:noFill/>
                </a14:hiddenFill>
              </a:ext>
            </a:extLst>
          </p:spPr>
        </p:cxnSp>
      </p:grpSp>
      <p:grpSp>
        <p:nvGrpSpPr>
          <p:cNvPr id="16" name="组合 15"/>
          <p:cNvGrpSpPr/>
          <p:nvPr/>
        </p:nvGrpSpPr>
        <p:grpSpPr bwMode="auto">
          <a:xfrm>
            <a:off x="1160463" y="4592638"/>
            <a:ext cx="2265362" cy="569912"/>
            <a:chOff x="1820411" y="2308240"/>
            <a:chExt cx="2265028" cy="569387"/>
          </a:xfrm>
        </p:grpSpPr>
        <p:sp>
          <p:nvSpPr>
            <p:cNvPr id="17" name="文本框 16"/>
            <p:cNvSpPr txBox="1"/>
            <p:nvPr/>
          </p:nvSpPr>
          <p:spPr bwMode="auto">
            <a:xfrm>
              <a:off x="1820411" y="2308240"/>
              <a:ext cx="2265028" cy="569387"/>
            </a:xfrm>
            <a:prstGeom prst="rect">
              <a:avLst/>
            </a:prstGeom>
            <a:noFill/>
            <a:ln w="25400">
              <a:solidFill>
                <a:schemeClr val="accent2">
                  <a:lumMod val="50000"/>
                </a:schemeClr>
              </a:solidFill>
              <a:miter lim="800000"/>
            </a:ln>
          </p:spPr>
          <p:txBody>
            <a:bodyPr tIns="0" anchor="ctr">
              <a:spAutoFit/>
            </a:bodyPr>
            <a:lstStyle/>
            <a:p>
              <a:pPr marL="273050" indent="-273050" algn="ctr">
                <a:buClr>
                  <a:schemeClr val="accent1"/>
                </a:buClr>
                <a:defRPr/>
              </a:pPr>
              <a:r>
                <a:rPr lang="zh-CN" altLang="en-US" sz="1600" b="1" dirty="0">
                  <a:solidFill>
                    <a:srgbClr val="0033CC"/>
                  </a:solidFill>
                  <a:latin typeface="黑体" panose="02010609060101010101" pitchFamily="49" charset="-122"/>
                </a:rPr>
                <a:t>课程三</a:t>
              </a:r>
              <a:endParaRPr lang="en-US" altLang="zh-CN" sz="1600" b="1" dirty="0">
                <a:solidFill>
                  <a:srgbClr val="0033CC"/>
                </a:solidFill>
                <a:latin typeface="黑体" panose="02010609060101010101" pitchFamily="49" charset="-122"/>
              </a:endParaRPr>
            </a:p>
            <a:p>
              <a:pPr marL="273050" indent="-273050" algn="ctr">
                <a:buClr>
                  <a:schemeClr val="accent1"/>
                </a:buClr>
                <a:defRPr/>
              </a:pPr>
              <a:r>
                <a:rPr lang="zh-CN" altLang="en-US" b="1" dirty="0">
                  <a:latin typeface="黑体" panose="02010609060101010101" pitchFamily="49" charset="-122"/>
                </a:rPr>
                <a:t>视听觉信息理解</a:t>
              </a:r>
              <a:endParaRPr lang="zh-CN" altLang="en-US" b="1" dirty="0">
                <a:latin typeface="黑体" panose="02010609060101010101" pitchFamily="49" charset="-122"/>
              </a:endParaRPr>
            </a:p>
          </p:txBody>
        </p:sp>
        <p:cxnSp>
          <p:nvCxnSpPr>
            <p:cNvPr id="16391" name="直接连接符 17"/>
            <p:cNvCxnSpPr>
              <a:cxnSpLocks noChangeShapeType="1"/>
            </p:cNvCxnSpPr>
            <p:nvPr/>
          </p:nvCxnSpPr>
          <p:spPr bwMode="auto">
            <a:xfrm>
              <a:off x="1820411" y="2542601"/>
              <a:ext cx="2265028" cy="0"/>
            </a:xfrm>
            <a:prstGeom prst="line">
              <a:avLst/>
            </a:prstGeom>
            <a:noFill/>
            <a:ln w="12700" algn="ctr">
              <a:solidFill>
                <a:schemeClr val="bg2"/>
              </a:solidFill>
              <a:round/>
            </a:ln>
            <a:extLst>
              <a:ext uri="{909E8E84-426E-40DD-AFC4-6F175D3DCCD1}">
                <a14:hiddenFill xmlns:a14="http://schemas.microsoft.com/office/drawing/2010/main">
                  <a:noFill/>
                </a14:hiddenFill>
              </a:ext>
            </a:extLst>
          </p:spPr>
        </p:cxnSp>
      </p:gr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44444E-6 7.40741E-7 L 0.07379 0.31968 " pathEditMode="relative" rAng="0" ptsTypes="AA">
                                      <p:cBhvr>
                                        <p:cTn id="6" dur="2000" fill="hold"/>
                                        <p:tgtEl>
                                          <p:spTgt spid="7"/>
                                        </p:tgtEl>
                                        <p:attrNameLst>
                                          <p:attrName>ppt_x</p:attrName>
                                          <p:attrName>ppt_y</p:attrName>
                                        </p:attrNameLst>
                                      </p:cBhvr>
                                      <p:rCtr x="3681" y="15972"/>
                                    </p:animMotion>
                                  </p:childTnLst>
                                </p:cTn>
                              </p:par>
                              <p:par>
                                <p:cTn id="7" presetID="42" presetClass="path" presetSubtype="0" accel="50000" decel="50000" fill="hold" nodeType="withEffect">
                                  <p:stCondLst>
                                    <p:cond delay="0"/>
                                  </p:stCondLst>
                                  <p:childTnLst>
                                    <p:animMotion origin="layout" path="M -2.5E-6 4.07407E-6 L 0.43455 0.15347 " pathEditMode="relative" rAng="0" ptsTypes="AA">
                                      <p:cBhvr>
                                        <p:cTn id="8" dur="2000" fill="hold"/>
                                        <p:tgtEl>
                                          <p:spTgt spid="10"/>
                                        </p:tgtEl>
                                        <p:attrNameLst>
                                          <p:attrName>ppt_x</p:attrName>
                                          <p:attrName>ppt_y</p:attrName>
                                        </p:attrNameLst>
                                      </p:cBhvr>
                                      <p:rCtr x="21719" y="7662"/>
                                    </p:animMotion>
                                  </p:childTnLst>
                                </p:cTn>
                              </p:par>
                              <p:par>
                                <p:cTn id="9" presetID="42" presetClass="path" presetSubtype="0" accel="50000" decel="50000" fill="hold" nodeType="withEffect">
                                  <p:stCondLst>
                                    <p:cond delay="0"/>
                                  </p:stCondLst>
                                  <p:childTnLst>
                                    <p:animMotion origin="layout" path="M -4.44444E-6 -1.11111E-6 L 0.24688 -0.26481 " pathEditMode="relative" rAng="0" ptsTypes="AA">
                                      <p:cBhvr>
                                        <p:cTn id="10" dur="2000" fill="hold"/>
                                        <p:tgtEl>
                                          <p:spTgt spid="16"/>
                                        </p:tgtEl>
                                        <p:attrNameLst>
                                          <p:attrName>ppt_x</p:attrName>
                                          <p:attrName>ppt_y</p:attrName>
                                        </p:attrNameLst>
                                      </p:cBhvr>
                                      <p:rCtr x="12344" y="-13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41987" name="Rectangle 3"/>
          <p:cNvSpPr>
            <a:spLocks noGrp="1" noChangeArrowheads="1"/>
          </p:cNvSpPr>
          <p:nvPr>
            <p:ph type="body" idx="1"/>
          </p:nvPr>
        </p:nvSpPr>
        <p:spPr>
          <a:xfrm>
            <a:off x="468313" y="1700213"/>
            <a:ext cx="8496300" cy="4114800"/>
          </a:xfrm>
        </p:spPr>
        <p:txBody>
          <a:bodyPr lIns="18000" rIns="18000"/>
          <a:lstStyle/>
          <a:p>
            <a:pPr marL="609600" indent="-609600" eaLnBrk="1" hangingPunct="1">
              <a:buClr>
                <a:srgbClr val="9900FF"/>
              </a:buClr>
              <a:buFont typeface="Wingdings" panose="05000000000000000000" pitchFamily="2" charset="2"/>
              <a:buChar char="Ø"/>
            </a:pPr>
            <a:r>
              <a:rPr lang="zh-CN" altLang="en-US" sz="2800">
                <a:solidFill>
                  <a:srgbClr val="161628"/>
                </a:solidFill>
                <a:latin typeface="黑体" panose="02010609060101010101" pitchFamily="49" charset="-122"/>
                <a:ea typeface="黑体" panose="02010609060101010101" pitchFamily="49" charset="-122"/>
              </a:rPr>
              <a:t>离散傅立叶变换（</a:t>
            </a:r>
            <a:r>
              <a:rPr lang="en-US" altLang="zh-CN" sz="2800">
                <a:solidFill>
                  <a:srgbClr val="161628"/>
                </a:solidFill>
                <a:latin typeface="Times New Roman" panose="02020603050405020304" pitchFamily="18" charset="0"/>
                <a:ea typeface="黑体" panose="02010609060101010101" pitchFamily="49" charset="-122"/>
              </a:rPr>
              <a:t>Discrete Fourier Transform</a:t>
            </a:r>
            <a:r>
              <a:rPr lang="en-US" altLang="zh-CN" sz="2800">
                <a:solidFill>
                  <a:srgbClr val="161628"/>
                </a:solidFill>
                <a:latin typeface="黑体" panose="02010609060101010101" pitchFamily="49" charset="-122"/>
                <a:ea typeface="黑体" panose="02010609060101010101" pitchFamily="49" charset="-122"/>
              </a:rPr>
              <a:t>）</a:t>
            </a:r>
            <a:endParaRPr lang="en-US" altLang="zh-CN" sz="2800">
              <a:solidFill>
                <a:srgbClr val="161628"/>
              </a:solidFill>
              <a:latin typeface="黑体" panose="02010609060101010101" pitchFamily="49" charset="-122"/>
              <a:ea typeface="黑体" panose="02010609060101010101" pitchFamily="49" charset="-122"/>
            </a:endParaRPr>
          </a:p>
          <a:p>
            <a:pPr marL="609600" indent="-609600" eaLnBrk="1" latinLnBrk="0" hangingPunct="1">
              <a:lnSpc>
                <a:spcPct val="150000"/>
              </a:lnSpc>
              <a:spcBef>
                <a:spcPts val="0"/>
              </a:spcBef>
              <a:spcAft>
                <a:spcPts val="600"/>
              </a:spcAft>
              <a:buFontTx/>
              <a:buNone/>
            </a:pPr>
            <a:r>
              <a:rPr lang="zh-CN" altLang="en-US" sz="2400">
                <a:solidFill>
                  <a:srgbClr val="161628"/>
                </a:solidFill>
                <a:latin typeface="Times New Roman" panose="02020603050405020304" pitchFamily="18" charset="0"/>
              </a:rPr>
              <a:t>面向声音</a:t>
            </a:r>
            <a:r>
              <a:rPr lang="zh-CN" altLang="en-US" sz="2400">
                <a:solidFill>
                  <a:srgbClr val="161628"/>
                </a:solidFill>
                <a:latin typeface="Times New Roman" panose="02020603050405020304" pitchFamily="18" charset="0"/>
              </a:rPr>
              <a:t>信号，给一个通俗的解释：</a:t>
            </a:r>
            <a:endParaRPr lang="zh-CN" altLang="en-US" sz="2400">
              <a:solidFill>
                <a:srgbClr val="161628"/>
              </a:solidFill>
              <a:latin typeface="Times New Roman" panose="02020603050405020304" pitchFamily="18" charset="0"/>
            </a:endParaRPr>
          </a:p>
          <a:p>
            <a:pPr marL="609600" indent="-609600" eaLnBrk="1" latinLnBrk="0" hangingPunct="1">
              <a:lnSpc>
                <a:spcPct val="150000"/>
              </a:lnSpc>
              <a:spcBef>
                <a:spcPts val="0"/>
              </a:spcBef>
              <a:spcAft>
                <a:spcPts val="600"/>
              </a:spcAft>
              <a:buFontTx/>
              <a:buNone/>
            </a:pPr>
            <a:r>
              <a:rPr lang="zh-CN" altLang="en-US" sz="2400">
                <a:solidFill>
                  <a:srgbClr val="161628"/>
                </a:solidFill>
                <a:latin typeface="Times New Roman" panose="02020603050405020304" pitchFamily="18" charset="0"/>
              </a:rPr>
              <a:t>一组</a:t>
            </a:r>
            <a:r>
              <a:rPr lang="zh-CN" altLang="en-US" sz="2400" b="1">
                <a:gradFill>
                  <a:gsLst>
                    <a:gs pos="0">
                      <a:srgbClr val="007BD3"/>
                    </a:gs>
                    <a:gs pos="100000">
                      <a:srgbClr val="034373"/>
                    </a:gs>
                  </a:gsLst>
                  <a:lin scaled="0"/>
                </a:gradFill>
                <a:latin typeface="Times New Roman" panose="02020603050405020304" pitchFamily="18" charset="0"/>
              </a:rPr>
              <a:t>周期（余弦）信号</a:t>
            </a:r>
            <a:r>
              <a:rPr lang="zh-CN" altLang="en-US" sz="2400">
                <a:solidFill>
                  <a:srgbClr val="161628"/>
                </a:solidFill>
                <a:latin typeface="Times New Roman" panose="02020603050405020304" pitchFamily="18" charset="0"/>
              </a:rPr>
              <a:t>，分别在长度</a:t>
            </a:r>
            <a:r>
              <a:rPr lang="en-US" altLang="zh-CN" sz="2400" i="1">
                <a:solidFill>
                  <a:srgbClr val="161628"/>
                </a:solidFill>
                <a:latin typeface="Times New Roman" panose="02020603050405020304" pitchFamily="18" charset="0"/>
              </a:rPr>
              <a:t>N</a:t>
            </a:r>
            <a:r>
              <a:rPr lang="zh-CN" altLang="en-US" sz="2400">
                <a:solidFill>
                  <a:srgbClr val="161628"/>
                </a:solidFill>
                <a:latin typeface="Times New Roman" panose="02020603050405020304" pitchFamily="18" charset="0"/>
              </a:rPr>
              <a:t>内振动了</a:t>
            </a:r>
            <a:r>
              <a:rPr lang="en-US" altLang="zh-CN" sz="2400" i="1">
                <a:solidFill>
                  <a:srgbClr val="161628"/>
                </a:solidFill>
                <a:latin typeface="Times New Roman" panose="02020603050405020304" pitchFamily="18" charset="0"/>
              </a:rPr>
              <a:t>k</a:t>
            </a:r>
            <a:r>
              <a:rPr lang="zh-CN" altLang="en-US" sz="2400">
                <a:solidFill>
                  <a:srgbClr val="161628"/>
                </a:solidFill>
                <a:latin typeface="Times New Roman" panose="02020603050405020304" pitchFamily="18" charset="0"/>
              </a:rPr>
              <a:t>个</a:t>
            </a:r>
            <a:r>
              <a:rPr lang="zh-CN" altLang="en-US" sz="2400">
                <a:solidFill>
                  <a:srgbClr val="161628"/>
                </a:solidFill>
                <a:latin typeface="Times New Roman" panose="02020603050405020304" pitchFamily="18" charset="0"/>
              </a:rPr>
              <a:t>周期</a:t>
            </a:r>
            <a:endParaRPr lang="zh-CN" altLang="en-US" sz="2400">
              <a:solidFill>
                <a:srgbClr val="161628"/>
              </a:solidFill>
              <a:latin typeface="Times New Roman" panose="02020603050405020304" pitchFamily="18" charset="0"/>
            </a:endParaRPr>
          </a:p>
          <a:p>
            <a:pPr marL="609600" indent="-609600" eaLnBrk="1" latinLnBrk="0" hangingPunct="1">
              <a:lnSpc>
                <a:spcPct val="150000"/>
              </a:lnSpc>
              <a:spcBef>
                <a:spcPts val="0"/>
              </a:spcBef>
              <a:spcAft>
                <a:spcPts val="600"/>
              </a:spcAft>
              <a:buFontTx/>
              <a:buNone/>
            </a:pPr>
            <a:endParaRPr lang="zh-CN" altLang="en-US" sz="2400">
              <a:solidFill>
                <a:srgbClr val="161628"/>
              </a:solidFill>
              <a:latin typeface="Times New Roman" panose="02020603050405020304" pitchFamily="18" charset="0"/>
            </a:endParaRPr>
          </a:p>
          <a:p>
            <a:pPr marL="609600" indent="-609600" eaLnBrk="1" latinLnBrk="0" hangingPunct="1">
              <a:lnSpc>
                <a:spcPct val="150000"/>
              </a:lnSpc>
              <a:spcBef>
                <a:spcPts val="0"/>
              </a:spcBef>
              <a:spcAft>
                <a:spcPts val="600"/>
              </a:spcAft>
              <a:buFontTx/>
              <a:buNone/>
            </a:pPr>
            <a:r>
              <a:rPr lang="zh-CN" altLang="en-US" sz="2400">
                <a:solidFill>
                  <a:srgbClr val="161628"/>
                </a:solidFill>
                <a:latin typeface="Times New Roman" panose="02020603050405020304" pitchFamily="18" charset="0"/>
              </a:rPr>
              <a:t>设</a:t>
            </a:r>
            <a:r>
              <a:rPr lang="en-US" altLang="zh-CN" sz="2400" i="1">
                <a:solidFill>
                  <a:srgbClr val="161628"/>
                </a:solidFill>
                <a:latin typeface="Times New Roman" panose="02020603050405020304" pitchFamily="18" charset="0"/>
              </a:rPr>
              <a:t>N</a:t>
            </a:r>
            <a:r>
              <a:rPr lang="en-US" altLang="zh-CN" sz="2400">
                <a:solidFill>
                  <a:srgbClr val="161628"/>
                </a:solidFill>
                <a:latin typeface="Times New Roman" panose="02020603050405020304" pitchFamily="18" charset="0"/>
              </a:rPr>
              <a:t>=40</a:t>
            </a:r>
            <a:r>
              <a:rPr lang="zh-CN" altLang="en-US" sz="2400">
                <a:solidFill>
                  <a:srgbClr val="161628"/>
                </a:solidFill>
                <a:latin typeface="Times New Roman" panose="02020603050405020304" pitchFamily="18" charset="0"/>
              </a:rPr>
              <a:t>则：</a:t>
            </a:r>
            <a:endParaRPr lang="zh-CN" altLang="en-US" sz="2400">
              <a:solidFill>
                <a:srgbClr val="161628"/>
              </a:solidFill>
              <a:latin typeface="Times New Roman" panose="02020603050405020304" pitchFamily="18" charset="0"/>
            </a:endParaRPr>
          </a:p>
          <a:p>
            <a:pPr marL="609600" indent="-609600" eaLnBrk="1" latinLnBrk="0" hangingPunct="1">
              <a:lnSpc>
                <a:spcPct val="150000"/>
              </a:lnSpc>
              <a:spcAft>
                <a:spcPts val="600"/>
              </a:spcAft>
              <a:buFontTx/>
              <a:buNone/>
            </a:pPr>
            <a:endParaRPr lang="en-US" altLang="zh-CN" sz="2400">
              <a:solidFill>
                <a:srgbClr val="161628"/>
              </a:solidFill>
              <a:latin typeface="Times New Roman" panose="02020603050405020304" pitchFamily="18" charset="0"/>
            </a:endParaRPr>
          </a:p>
        </p:txBody>
      </p:sp>
      <p:graphicFrame>
        <p:nvGraphicFramePr>
          <p:cNvPr id="3" name="Object 6"/>
          <p:cNvGraphicFramePr>
            <a:graphicFrameLocks noChangeAspect="1"/>
          </p:cNvGraphicFramePr>
          <p:nvPr/>
        </p:nvGraphicFramePr>
        <p:xfrm>
          <a:off x="2028679" y="3428146"/>
          <a:ext cx="4445000" cy="786765"/>
        </p:xfrm>
        <a:graphic>
          <a:graphicData uri="http://schemas.openxmlformats.org/presentationml/2006/ole">
            <mc:AlternateContent xmlns:mc="http://schemas.openxmlformats.org/markup-compatibility/2006">
              <mc:Choice xmlns:v="urn:schemas-microsoft-com:vml" Requires="v">
                <p:oleObj spid="_x0000_s4" name="Equation" r:id="rId1" imgW="2209800" imgH="393700" progId="Equation.3">
                  <p:embed/>
                </p:oleObj>
              </mc:Choice>
              <mc:Fallback>
                <p:oleObj name="Equation" r:id="rId1" imgW="2209800" imgH="393700" progId="Equation.3">
                  <p:embed/>
                  <p:pic>
                    <p:nvPicPr>
                      <p:cNvPr id="0" name="Object 6"/>
                      <p:cNvPicPr>
                        <a:picLocks noChangeAspect="1" noChangeArrowheads="1"/>
                      </p:cNvPicPr>
                      <p:nvPr/>
                    </p:nvPicPr>
                    <p:blipFill>
                      <a:blip r:embed="rId2"/>
                      <a:srcRect/>
                      <a:stretch>
                        <a:fillRect/>
                      </a:stretch>
                    </p:blipFill>
                    <p:spPr bwMode="auto">
                      <a:xfrm>
                        <a:off x="2028679" y="3428146"/>
                        <a:ext cx="4445000" cy="78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p:cNvGraphicFramePr>
            <a:graphicFrameLocks noChangeAspect="1"/>
          </p:cNvGraphicFramePr>
          <p:nvPr/>
        </p:nvGraphicFramePr>
        <p:xfrm>
          <a:off x="1332402" y="6093558"/>
          <a:ext cx="715645" cy="457200"/>
        </p:xfrm>
        <a:graphic>
          <a:graphicData uri="http://schemas.openxmlformats.org/presentationml/2006/ole">
            <mc:AlternateContent xmlns:mc="http://schemas.openxmlformats.org/markup-compatibility/2006">
              <mc:Choice xmlns:v="urn:schemas-microsoft-com:vml" Requires="v">
                <p:oleObj spid="_x0000_s6" name="Equation" r:id="rId3" imgW="355600" imgH="228600" progId="Equation.3">
                  <p:embed/>
                </p:oleObj>
              </mc:Choice>
              <mc:Fallback>
                <p:oleObj name="Equation" r:id="rId3" imgW="355600" imgH="228600" progId="Equation.3">
                  <p:embed/>
                  <p:pic>
                    <p:nvPicPr>
                      <p:cNvPr id="0" name="Object 6"/>
                      <p:cNvPicPr>
                        <a:picLocks noChangeAspect="1" noChangeArrowheads="1"/>
                      </p:cNvPicPr>
                      <p:nvPr/>
                    </p:nvPicPr>
                    <p:blipFill>
                      <a:blip r:embed="rId4"/>
                      <a:srcRect/>
                      <a:stretch>
                        <a:fillRect/>
                      </a:stretch>
                    </p:blipFill>
                    <p:spPr bwMode="auto">
                      <a:xfrm>
                        <a:off x="1332402" y="6093558"/>
                        <a:ext cx="7156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0" name="图片 99"/>
          <p:cNvPicPr/>
          <p:nvPr/>
        </p:nvPicPr>
        <p:blipFill>
          <a:blip r:embed="rId5"/>
          <a:stretch>
            <a:fillRect/>
          </a:stretch>
        </p:blipFill>
        <p:spPr>
          <a:xfrm>
            <a:off x="396875" y="4653915"/>
            <a:ext cx="2682240" cy="1219835"/>
          </a:xfrm>
          <a:prstGeom prst="rect">
            <a:avLst/>
          </a:prstGeom>
          <a:noFill/>
          <a:ln w="9525">
            <a:noFill/>
          </a:ln>
        </p:spPr>
      </p:pic>
      <p:pic>
        <p:nvPicPr>
          <p:cNvPr id="101" name="图片 100"/>
          <p:cNvPicPr/>
          <p:nvPr/>
        </p:nvPicPr>
        <p:blipFill>
          <a:blip r:embed="rId6"/>
          <a:stretch>
            <a:fillRect/>
          </a:stretch>
        </p:blipFill>
        <p:spPr>
          <a:xfrm>
            <a:off x="3158490" y="4653915"/>
            <a:ext cx="2741295" cy="1265555"/>
          </a:xfrm>
          <a:prstGeom prst="rect">
            <a:avLst/>
          </a:prstGeom>
          <a:noFill/>
          <a:ln w="9525">
            <a:noFill/>
          </a:ln>
        </p:spPr>
      </p:pic>
      <p:graphicFrame>
        <p:nvGraphicFramePr>
          <p:cNvPr id="10" name="Object 6"/>
          <p:cNvGraphicFramePr>
            <a:graphicFrameLocks noChangeAspect="1"/>
          </p:cNvGraphicFramePr>
          <p:nvPr/>
        </p:nvGraphicFramePr>
        <p:xfrm>
          <a:off x="3414249" y="5949731"/>
          <a:ext cx="2195830" cy="786765"/>
        </p:xfrm>
        <a:graphic>
          <a:graphicData uri="http://schemas.openxmlformats.org/presentationml/2006/ole">
            <mc:AlternateContent xmlns:mc="http://schemas.openxmlformats.org/markup-compatibility/2006">
              <mc:Choice xmlns:v="urn:schemas-microsoft-com:vml" Requires="v">
                <p:oleObj spid="_x0000_s11" name="Equation" r:id="rId7" imgW="1091565" imgH="393700" progId="Equation.3">
                  <p:embed/>
                </p:oleObj>
              </mc:Choice>
              <mc:Fallback>
                <p:oleObj name="Equation" r:id="rId7" imgW="1091565" imgH="393700" progId="Equation.3">
                  <p:embed/>
                  <p:pic>
                    <p:nvPicPr>
                      <p:cNvPr id="0" name="Object 6"/>
                      <p:cNvPicPr>
                        <a:picLocks noChangeAspect="1" noChangeArrowheads="1"/>
                      </p:cNvPicPr>
                      <p:nvPr/>
                    </p:nvPicPr>
                    <p:blipFill>
                      <a:blip r:embed="rId8"/>
                      <a:srcRect/>
                      <a:stretch>
                        <a:fillRect/>
                      </a:stretch>
                    </p:blipFill>
                    <p:spPr bwMode="auto">
                      <a:xfrm>
                        <a:off x="3414249" y="5949731"/>
                        <a:ext cx="2195830" cy="78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 name="图片 101"/>
          <p:cNvPicPr/>
          <p:nvPr/>
        </p:nvPicPr>
        <p:blipFill>
          <a:blip r:embed="rId9"/>
          <a:stretch>
            <a:fillRect/>
          </a:stretch>
        </p:blipFill>
        <p:spPr>
          <a:xfrm>
            <a:off x="6017260" y="4624070"/>
            <a:ext cx="2911475" cy="1295400"/>
          </a:xfrm>
          <a:prstGeom prst="rect">
            <a:avLst/>
          </a:prstGeom>
          <a:noFill/>
          <a:ln w="9525">
            <a:noFill/>
          </a:ln>
        </p:spPr>
      </p:pic>
      <p:graphicFrame>
        <p:nvGraphicFramePr>
          <p:cNvPr id="13" name="Object 6"/>
          <p:cNvGraphicFramePr>
            <a:graphicFrameLocks noChangeAspect="1"/>
          </p:cNvGraphicFramePr>
          <p:nvPr/>
        </p:nvGraphicFramePr>
        <p:xfrm>
          <a:off x="6346362" y="5949096"/>
          <a:ext cx="2248535" cy="786765"/>
        </p:xfrm>
        <a:graphic>
          <a:graphicData uri="http://schemas.openxmlformats.org/presentationml/2006/ole">
            <mc:AlternateContent xmlns:mc="http://schemas.openxmlformats.org/markup-compatibility/2006">
              <mc:Choice xmlns:v="urn:schemas-microsoft-com:vml" Requires="v">
                <p:oleObj spid="_x0000_s14" name="Equation" r:id="rId10" imgW="1117600" imgH="393700" progId="Equation.3">
                  <p:embed/>
                </p:oleObj>
              </mc:Choice>
              <mc:Fallback>
                <p:oleObj name="Equation" r:id="rId10" imgW="1117600" imgH="393700" progId="Equation.3">
                  <p:embed/>
                  <p:pic>
                    <p:nvPicPr>
                      <p:cNvPr id="0" name="Object 6"/>
                      <p:cNvPicPr>
                        <a:picLocks noChangeAspect="1" noChangeArrowheads="1"/>
                      </p:cNvPicPr>
                      <p:nvPr/>
                    </p:nvPicPr>
                    <p:blipFill>
                      <a:blip r:embed="rId11"/>
                      <a:srcRect/>
                      <a:stretch>
                        <a:fillRect/>
                      </a:stretch>
                    </p:blipFill>
                    <p:spPr bwMode="auto">
                      <a:xfrm>
                        <a:off x="6346362" y="5949096"/>
                        <a:ext cx="2248535" cy="78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41987" name="Rectangle 3"/>
          <p:cNvSpPr>
            <a:spLocks noGrp="1" noChangeArrowheads="1"/>
          </p:cNvSpPr>
          <p:nvPr>
            <p:ph type="body" idx="1"/>
          </p:nvPr>
        </p:nvSpPr>
        <p:spPr>
          <a:xfrm>
            <a:off x="468313" y="1700213"/>
            <a:ext cx="8496300" cy="4114800"/>
          </a:xfrm>
        </p:spPr>
        <p:txBody>
          <a:bodyPr lIns="18000" rIns="18000"/>
          <a:lstStyle/>
          <a:p>
            <a:pPr marL="609600" indent="-609600" eaLnBrk="1" hangingPunct="1">
              <a:buClr>
                <a:srgbClr val="9900FF"/>
              </a:buClr>
              <a:buFont typeface="Wingdings" panose="05000000000000000000" pitchFamily="2" charset="2"/>
              <a:buChar char="Ø"/>
            </a:pPr>
            <a:r>
              <a:rPr lang="zh-CN" altLang="en-US" sz="2800">
                <a:solidFill>
                  <a:srgbClr val="161628"/>
                </a:solidFill>
                <a:latin typeface="黑体" panose="02010609060101010101" pitchFamily="49" charset="-122"/>
                <a:ea typeface="黑体" panose="02010609060101010101" pitchFamily="49" charset="-122"/>
              </a:rPr>
              <a:t>离散傅立叶变换（</a:t>
            </a:r>
            <a:r>
              <a:rPr lang="en-US" altLang="zh-CN" sz="2800">
                <a:solidFill>
                  <a:srgbClr val="161628"/>
                </a:solidFill>
                <a:latin typeface="Times New Roman" panose="02020603050405020304" pitchFamily="18" charset="0"/>
                <a:ea typeface="黑体" panose="02010609060101010101" pitchFamily="49" charset="-122"/>
              </a:rPr>
              <a:t>Discrete Fourier Transform</a:t>
            </a:r>
            <a:r>
              <a:rPr lang="en-US" altLang="zh-CN" sz="2800">
                <a:solidFill>
                  <a:srgbClr val="161628"/>
                </a:solidFill>
                <a:latin typeface="黑体" panose="02010609060101010101" pitchFamily="49" charset="-122"/>
                <a:ea typeface="黑体" panose="02010609060101010101" pitchFamily="49" charset="-122"/>
              </a:rPr>
              <a:t>）</a:t>
            </a:r>
            <a:endParaRPr lang="en-US" altLang="zh-CN" sz="2800">
              <a:solidFill>
                <a:srgbClr val="161628"/>
              </a:solidFill>
              <a:latin typeface="黑体" panose="02010609060101010101" pitchFamily="49" charset="-122"/>
              <a:ea typeface="黑体" panose="02010609060101010101" pitchFamily="49" charset="-122"/>
            </a:endParaRPr>
          </a:p>
          <a:p>
            <a:pPr marL="952500" eaLnBrk="1" latinLnBrk="0" hangingPunct="1">
              <a:lnSpc>
                <a:spcPct val="150000"/>
              </a:lnSpc>
              <a:spcBef>
                <a:spcPts val="0"/>
              </a:spcBef>
              <a:spcAft>
                <a:spcPts val="600"/>
              </a:spcAft>
            </a:pPr>
            <a:r>
              <a:rPr lang="zh-CN" altLang="en-US" sz="2400">
                <a:solidFill>
                  <a:srgbClr val="161628"/>
                </a:solidFill>
                <a:latin typeface="Times New Roman" panose="02020603050405020304" pitchFamily="18" charset="0"/>
              </a:rPr>
              <a:t>计算各基信号间的相关性，由于各信号长度相同，可以看作是向量，计算向量</a:t>
            </a:r>
            <a:r>
              <a:rPr lang="zh-CN" altLang="en-US" sz="2400">
                <a:solidFill>
                  <a:srgbClr val="161628"/>
                </a:solidFill>
                <a:latin typeface="Times New Roman" panose="02020603050405020304" pitchFamily="18" charset="0"/>
              </a:rPr>
              <a:t>内积。</a:t>
            </a:r>
            <a:endParaRPr lang="zh-CN" altLang="en-US" sz="2400">
              <a:solidFill>
                <a:srgbClr val="161628"/>
              </a:solidFill>
              <a:latin typeface="Times New Roman" panose="02020603050405020304" pitchFamily="18" charset="0"/>
            </a:endParaRPr>
          </a:p>
          <a:p>
            <a:pPr marL="952500" eaLnBrk="1" latinLnBrk="0" hangingPunct="1">
              <a:lnSpc>
                <a:spcPct val="150000"/>
              </a:lnSpc>
              <a:spcBef>
                <a:spcPts val="0"/>
              </a:spcBef>
              <a:spcAft>
                <a:spcPts val="600"/>
              </a:spcAft>
            </a:pPr>
            <a:endParaRPr lang="zh-CN" altLang="en-US" sz="2400">
              <a:solidFill>
                <a:srgbClr val="161628"/>
              </a:solidFill>
              <a:latin typeface="Times New Roman" panose="02020603050405020304" pitchFamily="18" charset="0"/>
            </a:endParaRPr>
          </a:p>
          <a:p>
            <a:pPr marL="952500" eaLnBrk="1" latinLnBrk="0" hangingPunct="1">
              <a:lnSpc>
                <a:spcPct val="150000"/>
              </a:lnSpc>
              <a:spcBef>
                <a:spcPts val="600"/>
              </a:spcBef>
              <a:spcAft>
                <a:spcPts val="600"/>
              </a:spcAft>
            </a:pPr>
            <a:r>
              <a:rPr lang="zh-CN" altLang="en-US" sz="2400">
                <a:solidFill>
                  <a:srgbClr val="161628"/>
                </a:solidFill>
                <a:latin typeface="Times New Roman" panose="02020603050405020304" pitchFamily="18" charset="0"/>
              </a:rPr>
              <a:t>信号</a:t>
            </a:r>
            <a:r>
              <a:rPr lang="en-US" altLang="zh-CN" sz="2400">
                <a:solidFill>
                  <a:srgbClr val="161628"/>
                </a:solidFill>
                <a:latin typeface="Times New Roman" panose="02020603050405020304" pitchFamily="18" charset="0"/>
              </a:rPr>
              <a:t>          </a:t>
            </a:r>
            <a:r>
              <a:rPr lang="zh-CN" altLang="en-US" sz="2400">
                <a:solidFill>
                  <a:srgbClr val="161628"/>
                </a:solidFill>
                <a:latin typeface="Times New Roman" panose="02020603050405020304" pitchFamily="18" charset="0"/>
              </a:rPr>
              <a:t>与其它基信号的相关</a:t>
            </a:r>
            <a:r>
              <a:rPr lang="zh-CN" altLang="en-US" sz="2400">
                <a:solidFill>
                  <a:srgbClr val="161628"/>
                </a:solidFill>
                <a:latin typeface="Times New Roman" panose="02020603050405020304" pitchFamily="18" charset="0"/>
              </a:rPr>
              <a:t>性</a:t>
            </a:r>
            <a:endParaRPr lang="zh-CN" altLang="en-US" sz="2400">
              <a:solidFill>
                <a:srgbClr val="161628"/>
              </a:solidFill>
              <a:latin typeface="Times New Roman" panose="02020603050405020304" pitchFamily="18" charset="0"/>
            </a:endParaRPr>
          </a:p>
          <a:p>
            <a:pPr marL="952500" eaLnBrk="1" latinLnBrk="0" hangingPunct="1">
              <a:lnSpc>
                <a:spcPct val="150000"/>
              </a:lnSpc>
              <a:spcBef>
                <a:spcPts val="0"/>
              </a:spcBef>
              <a:spcAft>
                <a:spcPts val="600"/>
              </a:spcAft>
            </a:pPr>
            <a:endParaRPr lang="zh-CN" altLang="en-US" sz="2400">
              <a:solidFill>
                <a:srgbClr val="161628"/>
              </a:solidFill>
              <a:latin typeface="Times New Roman" panose="02020603050405020304" pitchFamily="18" charset="0"/>
            </a:endParaRPr>
          </a:p>
          <a:p>
            <a:pPr marL="609600" indent="0" eaLnBrk="1" latinLnBrk="0" hangingPunct="1">
              <a:lnSpc>
                <a:spcPct val="150000"/>
              </a:lnSpc>
              <a:spcBef>
                <a:spcPts val="0"/>
              </a:spcBef>
              <a:spcAft>
                <a:spcPts val="600"/>
              </a:spcAft>
              <a:buFontTx/>
              <a:buNone/>
            </a:pPr>
            <a:endParaRPr lang="zh-CN" altLang="en-US" sz="2400">
              <a:solidFill>
                <a:srgbClr val="161628"/>
              </a:solidFill>
              <a:latin typeface="Times New Roman" panose="02020603050405020304" pitchFamily="18" charset="0"/>
            </a:endParaRPr>
          </a:p>
          <a:p>
            <a:pPr marL="609600" indent="-609600" eaLnBrk="1" latinLnBrk="0" hangingPunct="1">
              <a:lnSpc>
                <a:spcPct val="150000"/>
              </a:lnSpc>
              <a:spcBef>
                <a:spcPts val="0"/>
              </a:spcBef>
              <a:spcAft>
                <a:spcPts val="600"/>
              </a:spcAft>
              <a:buFontTx/>
              <a:buNone/>
            </a:pPr>
            <a:endParaRPr lang="zh-CN" altLang="en-US" sz="2400">
              <a:solidFill>
                <a:srgbClr val="161628"/>
              </a:solidFill>
              <a:latin typeface="Times New Roman" panose="02020603050405020304" pitchFamily="18" charset="0"/>
            </a:endParaRPr>
          </a:p>
          <a:p>
            <a:pPr marL="609600" indent="-609600" eaLnBrk="1" latinLnBrk="0" hangingPunct="1">
              <a:lnSpc>
                <a:spcPct val="150000"/>
              </a:lnSpc>
              <a:spcAft>
                <a:spcPts val="600"/>
              </a:spcAft>
              <a:buFontTx/>
              <a:buNone/>
            </a:pPr>
            <a:endParaRPr lang="en-US" altLang="zh-CN" sz="2400">
              <a:solidFill>
                <a:srgbClr val="161628"/>
              </a:solidFill>
              <a:latin typeface="Times New Roman" panose="02020603050405020304" pitchFamily="18" charset="0"/>
            </a:endParaRPr>
          </a:p>
        </p:txBody>
      </p:sp>
      <p:graphicFrame>
        <p:nvGraphicFramePr>
          <p:cNvPr id="2" name="Object 6"/>
          <p:cNvGraphicFramePr>
            <a:graphicFrameLocks noChangeAspect="1"/>
          </p:cNvGraphicFramePr>
          <p:nvPr/>
        </p:nvGraphicFramePr>
        <p:xfrm>
          <a:off x="2123612" y="4148554"/>
          <a:ext cx="715645" cy="431800"/>
        </p:xfrm>
        <a:graphic>
          <a:graphicData uri="http://schemas.openxmlformats.org/presentationml/2006/ole">
            <mc:AlternateContent xmlns:mc="http://schemas.openxmlformats.org/markup-compatibility/2006">
              <mc:Choice xmlns:v="urn:schemas-microsoft-com:vml" Requires="v">
                <p:oleObj spid="_x0000_s7" name="Equation" r:id="rId1" imgW="355600" imgH="215900" progId="Equation.3">
                  <p:embed/>
                </p:oleObj>
              </mc:Choice>
              <mc:Fallback>
                <p:oleObj name="Equation" r:id="rId1" imgW="355600" imgH="215900" progId="Equation.3">
                  <p:embed/>
                  <p:pic>
                    <p:nvPicPr>
                      <p:cNvPr id="0" name="Object 6"/>
                      <p:cNvPicPr>
                        <a:picLocks noChangeAspect="1" noChangeArrowheads="1"/>
                      </p:cNvPicPr>
                      <p:nvPr/>
                    </p:nvPicPr>
                    <p:blipFill>
                      <a:blip r:embed="rId2"/>
                      <a:srcRect/>
                      <a:stretch>
                        <a:fillRect/>
                      </a:stretch>
                    </p:blipFill>
                    <p:spPr bwMode="auto">
                      <a:xfrm>
                        <a:off x="2123612" y="4148554"/>
                        <a:ext cx="71564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2267757" y="3254474"/>
          <a:ext cx="4806315" cy="863600"/>
        </p:xfrm>
        <a:graphic>
          <a:graphicData uri="http://schemas.openxmlformats.org/presentationml/2006/ole">
            <mc:AlternateContent xmlns:mc="http://schemas.openxmlformats.org/markup-compatibility/2006">
              <mc:Choice xmlns:v="urn:schemas-microsoft-com:vml" Requires="v">
                <p:oleObj spid="_x0000_s9" name="Equation" r:id="rId3" imgW="2387600" imgH="431800" progId="Equation.3">
                  <p:embed/>
                </p:oleObj>
              </mc:Choice>
              <mc:Fallback>
                <p:oleObj name="Equation" r:id="rId3" imgW="2387600" imgH="431800" progId="Equation.3">
                  <p:embed/>
                  <p:pic>
                    <p:nvPicPr>
                      <p:cNvPr id="0" name="Object 6"/>
                      <p:cNvPicPr>
                        <a:picLocks noChangeAspect="1" noChangeArrowheads="1"/>
                      </p:cNvPicPr>
                      <p:nvPr/>
                    </p:nvPicPr>
                    <p:blipFill>
                      <a:blip r:embed="rId4"/>
                      <a:srcRect/>
                      <a:stretch>
                        <a:fillRect/>
                      </a:stretch>
                    </p:blipFill>
                    <p:spPr bwMode="auto">
                      <a:xfrm>
                        <a:off x="2267757" y="3254474"/>
                        <a:ext cx="480631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 name="图片 102"/>
          <p:cNvPicPr/>
          <p:nvPr/>
        </p:nvPicPr>
        <p:blipFill>
          <a:blip r:embed="rId5"/>
          <a:stretch>
            <a:fillRect/>
          </a:stretch>
        </p:blipFill>
        <p:spPr>
          <a:xfrm>
            <a:off x="2467610" y="4924425"/>
            <a:ext cx="4638675" cy="1694180"/>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41987" name="Rectangle 3"/>
          <p:cNvSpPr>
            <a:spLocks noGrp="1" noChangeArrowheads="1"/>
          </p:cNvSpPr>
          <p:nvPr>
            <p:ph type="body" idx="1"/>
          </p:nvPr>
        </p:nvSpPr>
        <p:spPr>
          <a:xfrm>
            <a:off x="468313" y="1700213"/>
            <a:ext cx="8496300" cy="4114800"/>
          </a:xfrm>
        </p:spPr>
        <p:txBody>
          <a:bodyPr lIns="18000" rIns="18000"/>
          <a:lstStyle/>
          <a:p>
            <a:pPr marL="609600" indent="-609600" eaLnBrk="1" hangingPunct="1">
              <a:buClr>
                <a:srgbClr val="9900FF"/>
              </a:buClr>
              <a:buFont typeface="Wingdings" panose="05000000000000000000" pitchFamily="2" charset="2"/>
              <a:buChar char="Ø"/>
            </a:pPr>
            <a:r>
              <a:rPr lang="zh-CN" altLang="en-US" sz="2800">
                <a:solidFill>
                  <a:srgbClr val="161628"/>
                </a:solidFill>
                <a:latin typeface="黑体" panose="02010609060101010101" pitchFamily="49" charset="-122"/>
                <a:ea typeface="黑体" panose="02010609060101010101" pitchFamily="49" charset="-122"/>
              </a:rPr>
              <a:t>离散傅立叶变换（</a:t>
            </a:r>
            <a:r>
              <a:rPr lang="en-US" altLang="zh-CN" sz="2800">
                <a:solidFill>
                  <a:srgbClr val="161628"/>
                </a:solidFill>
                <a:latin typeface="Times New Roman" panose="02020603050405020304" pitchFamily="18" charset="0"/>
                <a:ea typeface="黑体" panose="02010609060101010101" pitchFamily="49" charset="-122"/>
              </a:rPr>
              <a:t>Discrete Fourier Transform</a:t>
            </a:r>
            <a:r>
              <a:rPr lang="en-US" altLang="zh-CN" sz="2800">
                <a:solidFill>
                  <a:srgbClr val="161628"/>
                </a:solidFill>
                <a:latin typeface="黑体" panose="02010609060101010101" pitchFamily="49" charset="-122"/>
                <a:ea typeface="黑体" panose="02010609060101010101" pitchFamily="49" charset="-122"/>
              </a:rPr>
              <a:t>）</a:t>
            </a:r>
            <a:endParaRPr lang="en-US" altLang="zh-CN" sz="2800">
              <a:solidFill>
                <a:srgbClr val="161628"/>
              </a:solidFill>
              <a:latin typeface="黑体" panose="02010609060101010101" pitchFamily="49" charset="-122"/>
              <a:ea typeface="黑体" panose="02010609060101010101" pitchFamily="49" charset="-122"/>
            </a:endParaRPr>
          </a:p>
          <a:p>
            <a:pPr marL="952500" eaLnBrk="1" latinLnBrk="0" hangingPunct="1">
              <a:lnSpc>
                <a:spcPct val="150000"/>
              </a:lnSpc>
              <a:spcBef>
                <a:spcPts val="0"/>
              </a:spcBef>
              <a:spcAft>
                <a:spcPts val="600"/>
              </a:spcAft>
            </a:pPr>
            <a:r>
              <a:rPr lang="zh-CN" altLang="en-US" sz="2400">
                <a:solidFill>
                  <a:srgbClr val="161628"/>
                </a:solidFill>
                <a:latin typeface="Times New Roman" panose="02020603050405020304" pitchFamily="18" charset="0"/>
              </a:rPr>
              <a:t>假设一段有限长的离散信号</a:t>
            </a:r>
            <a:r>
              <a:rPr lang="en-US" altLang="zh-CN" sz="2400">
                <a:solidFill>
                  <a:srgbClr val="161628"/>
                </a:solidFill>
                <a:latin typeface="Times New Roman" panose="02020603050405020304" pitchFamily="18" charset="0"/>
              </a:rPr>
              <a:t>         </a:t>
            </a:r>
            <a:r>
              <a:rPr lang="zh-CN" altLang="en-US" sz="2400">
                <a:solidFill>
                  <a:srgbClr val="161628"/>
                </a:solidFill>
                <a:latin typeface="Times New Roman" panose="02020603050405020304" pitchFamily="18" charset="0"/>
              </a:rPr>
              <a:t>是基信号的线性</a:t>
            </a:r>
            <a:r>
              <a:rPr lang="zh-CN" altLang="en-US" sz="2400">
                <a:solidFill>
                  <a:srgbClr val="161628"/>
                </a:solidFill>
                <a:latin typeface="Times New Roman" panose="02020603050405020304" pitchFamily="18" charset="0"/>
              </a:rPr>
              <a:t>组合。</a:t>
            </a:r>
            <a:endParaRPr lang="zh-CN" altLang="en-US" sz="2400">
              <a:solidFill>
                <a:srgbClr val="161628"/>
              </a:solidFill>
              <a:latin typeface="Times New Roman" panose="02020603050405020304" pitchFamily="18" charset="0"/>
            </a:endParaRPr>
          </a:p>
          <a:p>
            <a:pPr marL="952500" eaLnBrk="1" latinLnBrk="0" hangingPunct="1">
              <a:lnSpc>
                <a:spcPct val="150000"/>
              </a:lnSpc>
              <a:spcBef>
                <a:spcPts val="0"/>
              </a:spcBef>
              <a:spcAft>
                <a:spcPts val="600"/>
              </a:spcAft>
            </a:pPr>
            <a:endParaRPr lang="zh-CN" altLang="en-US" sz="2400">
              <a:solidFill>
                <a:srgbClr val="161628"/>
              </a:solidFill>
              <a:latin typeface="Times New Roman" panose="02020603050405020304" pitchFamily="18" charset="0"/>
            </a:endParaRPr>
          </a:p>
          <a:p>
            <a:pPr marL="952500" eaLnBrk="1" latinLnBrk="0" hangingPunct="1">
              <a:lnSpc>
                <a:spcPct val="150000"/>
              </a:lnSpc>
              <a:spcBef>
                <a:spcPts val="0"/>
              </a:spcBef>
              <a:spcAft>
                <a:spcPts val="600"/>
              </a:spcAft>
            </a:pPr>
            <a:r>
              <a:rPr lang="zh-CN" altLang="en-US" sz="2400">
                <a:solidFill>
                  <a:srgbClr val="161628"/>
                </a:solidFill>
                <a:latin typeface="Times New Roman" panose="02020603050405020304" pitchFamily="18" charset="0"/>
              </a:rPr>
              <a:t>求</a:t>
            </a:r>
            <a:endParaRPr lang="zh-CN" altLang="en-US" sz="2400">
              <a:solidFill>
                <a:srgbClr val="161628"/>
              </a:solidFill>
              <a:latin typeface="Times New Roman" panose="02020603050405020304" pitchFamily="18" charset="0"/>
            </a:endParaRPr>
          </a:p>
          <a:p>
            <a:pPr marL="952500" eaLnBrk="1" latinLnBrk="0" hangingPunct="1">
              <a:lnSpc>
                <a:spcPct val="150000"/>
              </a:lnSpc>
              <a:spcBef>
                <a:spcPts val="0"/>
              </a:spcBef>
              <a:spcAft>
                <a:spcPts val="600"/>
              </a:spcAft>
            </a:pPr>
            <a:endParaRPr lang="zh-CN" altLang="en-US" sz="2400">
              <a:solidFill>
                <a:srgbClr val="161628"/>
              </a:solidFill>
              <a:latin typeface="Times New Roman" panose="02020603050405020304" pitchFamily="18" charset="0"/>
            </a:endParaRPr>
          </a:p>
          <a:p>
            <a:pPr marL="952500" eaLnBrk="1" latinLnBrk="0" hangingPunct="1">
              <a:lnSpc>
                <a:spcPct val="150000"/>
              </a:lnSpc>
              <a:spcBef>
                <a:spcPts val="0"/>
              </a:spcBef>
              <a:spcAft>
                <a:spcPts val="600"/>
              </a:spcAft>
            </a:pPr>
            <a:r>
              <a:rPr lang="zh-CN" altLang="en-US" sz="2400">
                <a:solidFill>
                  <a:srgbClr val="161628"/>
                </a:solidFill>
                <a:latin typeface="Times New Roman" panose="02020603050405020304" pitchFamily="18" charset="0"/>
              </a:rPr>
              <a:t>存在</a:t>
            </a:r>
            <a:r>
              <a:rPr lang="zh-CN" altLang="en-US" sz="2400">
                <a:solidFill>
                  <a:srgbClr val="161628"/>
                </a:solidFill>
                <a:latin typeface="Times New Roman" panose="02020603050405020304" pitchFamily="18" charset="0"/>
              </a:rPr>
              <a:t>问题</a:t>
            </a:r>
            <a:endParaRPr lang="zh-CN" altLang="en-US" sz="2400">
              <a:solidFill>
                <a:srgbClr val="161628"/>
              </a:solidFill>
              <a:latin typeface="Times New Roman" panose="02020603050405020304" pitchFamily="18" charset="0"/>
            </a:endParaRPr>
          </a:p>
          <a:p>
            <a:pPr marL="609600" indent="0" eaLnBrk="1" latinLnBrk="0" hangingPunct="1">
              <a:lnSpc>
                <a:spcPct val="150000"/>
              </a:lnSpc>
              <a:spcBef>
                <a:spcPts val="0"/>
              </a:spcBef>
              <a:spcAft>
                <a:spcPts val="600"/>
              </a:spcAft>
              <a:buFontTx/>
              <a:buNone/>
            </a:pPr>
            <a:r>
              <a:rPr lang="en-US" altLang="zh-CN" sz="2400">
                <a:solidFill>
                  <a:srgbClr val="161628"/>
                </a:solidFill>
                <a:latin typeface="Times New Roman" panose="02020603050405020304" pitchFamily="18" charset="0"/>
              </a:rPr>
              <a:t> </a:t>
            </a:r>
            <a:endParaRPr lang="en-US" altLang="zh-CN" sz="2400">
              <a:solidFill>
                <a:srgbClr val="161628"/>
              </a:solidFill>
              <a:latin typeface="Times New Roman" panose="02020603050405020304" pitchFamily="18" charset="0"/>
            </a:endParaRPr>
          </a:p>
          <a:p>
            <a:pPr marL="609600" indent="0" eaLnBrk="1" latinLnBrk="0" hangingPunct="1">
              <a:lnSpc>
                <a:spcPct val="150000"/>
              </a:lnSpc>
              <a:spcBef>
                <a:spcPts val="0"/>
              </a:spcBef>
              <a:spcAft>
                <a:spcPts val="600"/>
              </a:spcAft>
              <a:buFontTx/>
              <a:buNone/>
            </a:pPr>
            <a:r>
              <a:rPr lang="en-US" altLang="zh-CN" sz="2400">
                <a:solidFill>
                  <a:srgbClr val="161628"/>
                </a:solidFill>
                <a:latin typeface="Times New Roman" panose="02020603050405020304" pitchFamily="18" charset="0"/>
              </a:rPr>
              <a:t>    </a:t>
            </a:r>
            <a:r>
              <a:rPr lang="zh-CN" altLang="en-US" sz="2400">
                <a:solidFill>
                  <a:srgbClr val="161628"/>
                </a:solidFill>
                <a:latin typeface="Times New Roman" panose="02020603050405020304" pitchFamily="18" charset="0"/>
              </a:rPr>
              <a:t>有</a:t>
            </a:r>
            <a:endParaRPr lang="zh-CN" altLang="en-US" sz="2400">
              <a:solidFill>
                <a:srgbClr val="161628"/>
              </a:solidFill>
              <a:latin typeface="Times New Roman" panose="02020603050405020304" pitchFamily="18" charset="0"/>
            </a:endParaRPr>
          </a:p>
          <a:p>
            <a:pPr marL="609600" indent="-609600" eaLnBrk="1" latinLnBrk="0" hangingPunct="1">
              <a:lnSpc>
                <a:spcPct val="150000"/>
              </a:lnSpc>
              <a:spcBef>
                <a:spcPts val="0"/>
              </a:spcBef>
              <a:spcAft>
                <a:spcPts val="600"/>
              </a:spcAft>
              <a:buFontTx/>
              <a:buNone/>
            </a:pPr>
            <a:endParaRPr lang="zh-CN" altLang="en-US" sz="2400">
              <a:solidFill>
                <a:srgbClr val="161628"/>
              </a:solidFill>
              <a:latin typeface="Times New Roman" panose="02020603050405020304" pitchFamily="18" charset="0"/>
            </a:endParaRPr>
          </a:p>
          <a:p>
            <a:pPr marL="609600" indent="-609600" eaLnBrk="1" latinLnBrk="0" hangingPunct="1">
              <a:lnSpc>
                <a:spcPct val="150000"/>
              </a:lnSpc>
              <a:spcAft>
                <a:spcPts val="600"/>
              </a:spcAft>
              <a:buFontTx/>
              <a:buNone/>
            </a:pPr>
            <a:endParaRPr lang="en-US" altLang="zh-CN" sz="2400">
              <a:solidFill>
                <a:srgbClr val="161628"/>
              </a:solidFill>
              <a:latin typeface="Times New Roman" panose="02020603050405020304" pitchFamily="18" charset="0"/>
            </a:endParaRPr>
          </a:p>
        </p:txBody>
      </p:sp>
      <p:graphicFrame>
        <p:nvGraphicFramePr>
          <p:cNvPr id="2" name="Object 6"/>
          <p:cNvGraphicFramePr>
            <a:graphicFrameLocks noChangeAspect="1"/>
          </p:cNvGraphicFramePr>
          <p:nvPr/>
        </p:nvGraphicFramePr>
        <p:xfrm>
          <a:off x="5075727" y="2277209"/>
          <a:ext cx="638175" cy="406400"/>
        </p:xfrm>
        <a:graphic>
          <a:graphicData uri="http://schemas.openxmlformats.org/presentationml/2006/ole">
            <mc:AlternateContent xmlns:mc="http://schemas.openxmlformats.org/markup-compatibility/2006">
              <mc:Choice xmlns:v="urn:schemas-microsoft-com:vml" Requires="v">
                <p:oleObj spid="_x0000_s7" name="Equation" r:id="rId1" imgW="316865" imgH="203200" progId="Equation.3">
                  <p:embed/>
                </p:oleObj>
              </mc:Choice>
              <mc:Fallback>
                <p:oleObj name="Equation" r:id="rId1" imgW="316865" imgH="203200" progId="Equation.3">
                  <p:embed/>
                  <p:pic>
                    <p:nvPicPr>
                      <p:cNvPr id="0" name="Object 6"/>
                      <p:cNvPicPr>
                        <a:picLocks noChangeAspect="1" noChangeArrowheads="1"/>
                      </p:cNvPicPr>
                      <p:nvPr/>
                    </p:nvPicPr>
                    <p:blipFill>
                      <a:blip r:embed="rId2"/>
                      <a:srcRect/>
                      <a:stretch>
                        <a:fillRect/>
                      </a:stretch>
                    </p:blipFill>
                    <p:spPr bwMode="auto">
                      <a:xfrm>
                        <a:off x="5075727" y="2277209"/>
                        <a:ext cx="63817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3167235" y="2853154"/>
          <a:ext cx="2557780" cy="863600"/>
        </p:xfrm>
        <a:graphic>
          <a:graphicData uri="http://schemas.openxmlformats.org/presentationml/2006/ole">
            <mc:AlternateContent xmlns:mc="http://schemas.openxmlformats.org/markup-compatibility/2006">
              <mc:Choice xmlns:v="urn:schemas-microsoft-com:vml" Requires="v">
                <p:oleObj spid="_x0000_s9" name="Equation" r:id="rId3" imgW="1270000" imgH="431800" progId="Equation.3">
                  <p:embed/>
                </p:oleObj>
              </mc:Choice>
              <mc:Fallback>
                <p:oleObj name="Equation" r:id="rId3" imgW="1270000" imgH="431800" progId="Equation.3">
                  <p:embed/>
                  <p:pic>
                    <p:nvPicPr>
                      <p:cNvPr id="0" name="Object 6"/>
                      <p:cNvPicPr>
                        <a:picLocks noChangeAspect="1" noChangeArrowheads="1"/>
                      </p:cNvPicPr>
                      <p:nvPr/>
                    </p:nvPicPr>
                    <p:blipFill>
                      <a:blip r:embed="rId4"/>
                      <a:srcRect/>
                      <a:stretch>
                        <a:fillRect/>
                      </a:stretch>
                    </p:blipFill>
                    <p:spPr bwMode="auto">
                      <a:xfrm>
                        <a:off x="3167235" y="2853154"/>
                        <a:ext cx="255778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p:cNvGraphicFramePr>
            <a:graphicFrameLocks noChangeAspect="1"/>
          </p:cNvGraphicFramePr>
          <p:nvPr/>
        </p:nvGraphicFramePr>
        <p:xfrm>
          <a:off x="1835957" y="3525619"/>
          <a:ext cx="357505" cy="457200"/>
        </p:xfrm>
        <a:graphic>
          <a:graphicData uri="http://schemas.openxmlformats.org/presentationml/2006/ole">
            <mc:AlternateContent xmlns:mc="http://schemas.openxmlformats.org/markup-compatibility/2006">
              <mc:Choice xmlns:v="urn:schemas-microsoft-com:vml" Requires="v">
                <p:oleObj spid="_x0000_s4" name="Equation" r:id="rId5" imgW="177165" imgH="228600" progId="Equation.3">
                  <p:embed/>
                </p:oleObj>
              </mc:Choice>
              <mc:Fallback>
                <p:oleObj name="Equation" r:id="rId5" imgW="177165" imgH="228600" progId="Equation.3">
                  <p:embed/>
                  <p:pic>
                    <p:nvPicPr>
                      <p:cNvPr id="0" name="Object 6"/>
                      <p:cNvPicPr>
                        <a:picLocks noChangeAspect="1" noChangeArrowheads="1"/>
                      </p:cNvPicPr>
                      <p:nvPr/>
                    </p:nvPicPr>
                    <p:blipFill>
                      <a:blip r:embed="rId6"/>
                      <a:srcRect/>
                      <a:stretch>
                        <a:fillRect/>
                      </a:stretch>
                    </p:blipFill>
                    <p:spPr bwMode="auto">
                      <a:xfrm>
                        <a:off x="1835957" y="3525619"/>
                        <a:ext cx="3575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p:cNvGraphicFramePr>
            <a:graphicFrameLocks noChangeAspect="1"/>
          </p:cNvGraphicFramePr>
          <p:nvPr/>
        </p:nvGraphicFramePr>
        <p:xfrm>
          <a:off x="2782425" y="3828514"/>
          <a:ext cx="4024630" cy="863600"/>
        </p:xfrm>
        <a:graphic>
          <a:graphicData uri="http://schemas.openxmlformats.org/presentationml/2006/ole">
            <mc:AlternateContent xmlns:mc="http://schemas.openxmlformats.org/markup-compatibility/2006">
              <mc:Choice xmlns:v="urn:schemas-microsoft-com:vml" Requires="v">
                <p:oleObj spid="_x0000_s11" name="Equation" r:id="rId7" imgW="1993900" imgH="431800" progId="Equation.3">
                  <p:embed/>
                </p:oleObj>
              </mc:Choice>
              <mc:Fallback>
                <p:oleObj name="Equation" r:id="rId7" imgW="1993900" imgH="431800" progId="Equation.3">
                  <p:embed/>
                  <p:pic>
                    <p:nvPicPr>
                      <p:cNvPr id="0" name="Object 6"/>
                      <p:cNvPicPr>
                        <a:picLocks noChangeAspect="1" noChangeArrowheads="1"/>
                      </p:cNvPicPr>
                      <p:nvPr/>
                    </p:nvPicPr>
                    <p:blipFill>
                      <a:blip r:embed="rId8"/>
                      <a:srcRect/>
                      <a:stretch>
                        <a:fillRect/>
                      </a:stretch>
                    </p:blipFill>
                    <p:spPr bwMode="auto">
                      <a:xfrm>
                        <a:off x="2782425" y="3828514"/>
                        <a:ext cx="402463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6"/>
          <p:cNvGraphicFramePr>
            <a:graphicFrameLocks noChangeAspect="1"/>
          </p:cNvGraphicFramePr>
          <p:nvPr/>
        </p:nvGraphicFramePr>
        <p:xfrm>
          <a:off x="2844655" y="4869279"/>
          <a:ext cx="2915920" cy="787400"/>
        </p:xfrm>
        <a:graphic>
          <a:graphicData uri="http://schemas.openxmlformats.org/presentationml/2006/ole">
            <mc:AlternateContent xmlns:mc="http://schemas.openxmlformats.org/markup-compatibility/2006">
              <mc:Choice xmlns:v="urn:schemas-microsoft-com:vml" Requires="v">
                <p:oleObj spid="_x0000_s13" name="Equation" r:id="rId9" imgW="1447800" imgH="393700" progId="Equation.3">
                  <p:embed/>
                </p:oleObj>
              </mc:Choice>
              <mc:Fallback>
                <p:oleObj name="Equation" r:id="rId9" imgW="1447800" imgH="393700" progId="Equation.3">
                  <p:embed/>
                  <p:pic>
                    <p:nvPicPr>
                      <p:cNvPr id="0" name="Object 6"/>
                      <p:cNvPicPr>
                        <a:picLocks noChangeAspect="1" noChangeArrowheads="1"/>
                      </p:cNvPicPr>
                      <p:nvPr/>
                    </p:nvPicPr>
                    <p:blipFill>
                      <a:blip r:embed="rId10"/>
                      <a:srcRect/>
                      <a:stretch>
                        <a:fillRect/>
                      </a:stretch>
                    </p:blipFill>
                    <p:spPr bwMode="auto">
                      <a:xfrm>
                        <a:off x="2844655" y="4869279"/>
                        <a:ext cx="291592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6"/>
          <p:cNvGraphicFramePr>
            <a:graphicFrameLocks noChangeAspect="1"/>
          </p:cNvGraphicFramePr>
          <p:nvPr/>
        </p:nvGraphicFramePr>
        <p:xfrm>
          <a:off x="5905355" y="4772759"/>
          <a:ext cx="2915920" cy="863600"/>
        </p:xfrm>
        <a:graphic>
          <a:graphicData uri="http://schemas.openxmlformats.org/presentationml/2006/ole">
            <mc:AlternateContent xmlns:mc="http://schemas.openxmlformats.org/markup-compatibility/2006">
              <mc:Choice xmlns:v="urn:schemas-microsoft-com:vml" Requires="v">
                <p:oleObj spid="_x0000_s15" name="Equation" r:id="rId11" imgW="1447800" imgH="431800" progId="Equation.3">
                  <p:embed/>
                </p:oleObj>
              </mc:Choice>
              <mc:Fallback>
                <p:oleObj name="Equation" r:id="rId11" imgW="1447800" imgH="431800" progId="Equation.3">
                  <p:embed/>
                  <p:pic>
                    <p:nvPicPr>
                      <p:cNvPr id="0" name="Object 6"/>
                      <p:cNvPicPr>
                        <a:picLocks noChangeAspect="1" noChangeArrowheads="1"/>
                      </p:cNvPicPr>
                      <p:nvPr/>
                    </p:nvPicPr>
                    <p:blipFill>
                      <a:blip r:embed="rId12"/>
                      <a:srcRect/>
                      <a:stretch>
                        <a:fillRect/>
                      </a:stretch>
                    </p:blipFill>
                    <p:spPr bwMode="auto">
                      <a:xfrm>
                        <a:off x="5905355" y="4772759"/>
                        <a:ext cx="291592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6"/>
          <p:cNvGraphicFramePr>
            <a:graphicFrameLocks noChangeAspect="1"/>
          </p:cNvGraphicFramePr>
          <p:nvPr/>
        </p:nvGraphicFramePr>
        <p:xfrm>
          <a:off x="3491720" y="5949414"/>
          <a:ext cx="3587750" cy="508000"/>
        </p:xfrm>
        <a:graphic>
          <a:graphicData uri="http://schemas.openxmlformats.org/presentationml/2006/ole">
            <mc:AlternateContent xmlns:mc="http://schemas.openxmlformats.org/markup-compatibility/2006">
              <mc:Choice xmlns:v="urn:schemas-microsoft-com:vml" Requires="v">
                <p:oleObj spid="_x0000_s17" name="Equation" r:id="rId13" imgW="1777365" imgH="254000" progId="Equation.3">
                  <p:embed/>
                </p:oleObj>
              </mc:Choice>
              <mc:Fallback>
                <p:oleObj name="Equation" r:id="rId13" imgW="1777365" imgH="254000" progId="Equation.3">
                  <p:embed/>
                  <p:pic>
                    <p:nvPicPr>
                      <p:cNvPr id="0" name="Object 6"/>
                      <p:cNvPicPr>
                        <a:picLocks noChangeAspect="1" noChangeArrowheads="1"/>
                      </p:cNvPicPr>
                      <p:nvPr/>
                    </p:nvPicPr>
                    <p:blipFill>
                      <a:blip r:embed="rId14"/>
                      <a:srcRect/>
                      <a:stretch>
                        <a:fillRect/>
                      </a:stretch>
                    </p:blipFill>
                    <p:spPr bwMode="auto">
                      <a:xfrm>
                        <a:off x="3491720" y="5949414"/>
                        <a:ext cx="35877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41987" name="Rectangle 3"/>
          <p:cNvSpPr>
            <a:spLocks noGrp="1" noChangeArrowheads="1"/>
          </p:cNvSpPr>
          <p:nvPr>
            <p:ph type="body" idx="1"/>
          </p:nvPr>
        </p:nvSpPr>
        <p:spPr>
          <a:xfrm>
            <a:off x="485458" y="1645603"/>
            <a:ext cx="8496300" cy="4114800"/>
          </a:xfrm>
        </p:spPr>
        <p:txBody>
          <a:bodyPr lIns="18000" rIns="18000"/>
          <a:lstStyle/>
          <a:p>
            <a:pPr marL="609600" indent="-609600" eaLnBrk="1" hangingPunct="1">
              <a:buClr>
                <a:srgbClr val="9900FF"/>
              </a:buClr>
              <a:buFont typeface="Wingdings" panose="05000000000000000000" pitchFamily="2" charset="2"/>
              <a:buChar char="Ø"/>
            </a:pPr>
            <a:r>
              <a:rPr lang="zh-CN" altLang="en-US" sz="2800">
                <a:solidFill>
                  <a:srgbClr val="161628"/>
                </a:solidFill>
                <a:latin typeface="黑体" panose="02010609060101010101" pitchFamily="49" charset="-122"/>
                <a:ea typeface="黑体" panose="02010609060101010101" pitchFamily="49" charset="-122"/>
              </a:rPr>
              <a:t>离散傅立叶变换（</a:t>
            </a:r>
            <a:r>
              <a:rPr lang="en-US" altLang="zh-CN" sz="2800">
                <a:solidFill>
                  <a:srgbClr val="161628"/>
                </a:solidFill>
                <a:latin typeface="Times New Roman" panose="02020603050405020304" pitchFamily="18" charset="0"/>
                <a:ea typeface="黑体" panose="02010609060101010101" pitchFamily="49" charset="-122"/>
              </a:rPr>
              <a:t>Discrete Fourier Transform</a:t>
            </a:r>
            <a:r>
              <a:rPr lang="en-US" altLang="zh-CN" sz="2800">
                <a:solidFill>
                  <a:srgbClr val="161628"/>
                </a:solidFill>
                <a:latin typeface="黑体" panose="02010609060101010101" pitchFamily="49" charset="-122"/>
                <a:ea typeface="黑体" panose="02010609060101010101" pitchFamily="49" charset="-122"/>
              </a:rPr>
              <a:t>）</a:t>
            </a:r>
            <a:endParaRPr lang="en-US" altLang="zh-CN" sz="2800">
              <a:solidFill>
                <a:srgbClr val="161628"/>
              </a:solidFill>
              <a:latin typeface="黑体" panose="02010609060101010101" pitchFamily="49" charset="-122"/>
              <a:ea typeface="黑体" panose="02010609060101010101" pitchFamily="49" charset="-122"/>
            </a:endParaRPr>
          </a:p>
          <a:p>
            <a:pPr marL="952500" eaLnBrk="1" latinLnBrk="0" hangingPunct="1">
              <a:lnSpc>
                <a:spcPct val="150000"/>
              </a:lnSpc>
              <a:spcBef>
                <a:spcPts val="0"/>
              </a:spcBef>
              <a:spcAft>
                <a:spcPts val="600"/>
              </a:spcAft>
            </a:pPr>
            <a:r>
              <a:rPr lang="zh-CN" altLang="en-US" sz="2400">
                <a:solidFill>
                  <a:srgbClr val="161628"/>
                </a:solidFill>
                <a:latin typeface="Times New Roman" panose="02020603050405020304" pitchFamily="18" charset="0"/>
              </a:rPr>
              <a:t>解决办法：考虑</a:t>
            </a:r>
            <a:r>
              <a:rPr lang="zh-CN" altLang="en-US" sz="2400">
                <a:solidFill>
                  <a:srgbClr val="161628"/>
                </a:solidFill>
                <a:latin typeface="Times New Roman" panose="02020603050405020304" pitchFamily="18" charset="0"/>
              </a:rPr>
              <a:t>另一组正交基信号：</a:t>
            </a:r>
            <a:endParaRPr lang="zh-CN" altLang="en-US" sz="2400">
              <a:solidFill>
                <a:srgbClr val="161628"/>
              </a:solidFill>
              <a:latin typeface="Times New Roman" panose="02020603050405020304" pitchFamily="18" charset="0"/>
            </a:endParaRPr>
          </a:p>
          <a:p>
            <a:pPr marL="609600" indent="0" eaLnBrk="1" latinLnBrk="0" hangingPunct="1">
              <a:lnSpc>
                <a:spcPct val="150000"/>
              </a:lnSpc>
              <a:spcBef>
                <a:spcPts val="0"/>
              </a:spcBef>
              <a:spcAft>
                <a:spcPts val="600"/>
              </a:spcAft>
              <a:buNone/>
            </a:pPr>
            <a:r>
              <a:rPr lang="en-US" altLang="zh-CN" sz="2400">
                <a:solidFill>
                  <a:srgbClr val="161628"/>
                </a:solidFill>
                <a:latin typeface="Times New Roman" panose="02020603050405020304" pitchFamily="18" charset="0"/>
              </a:rPr>
              <a:t>         </a:t>
            </a:r>
            <a:endParaRPr lang="zh-CN" altLang="en-US" sz="2400">
              <a:solidFill>
                <a:srgbClr val="161628"/>
              </a:solidFill>
              <a:latin typeface="Times New Roman" panose="02020603050405020304" pitchFamily="18" charset="0"/>
            </a:endParaRPr>
          </a:p>
          <a:p>
            <a:pPr marL="952500" eaLnBrk="1" latinLnBrk="0" hangingPunct="1">
              <a:lnSpc>
                <a:spcPct val="150000"/>
              </a:lnSpc>
              <a:spcBef>
                <a:spcPts val="0"/>
              </a:spcBef>
              <a:spcAft>
                <a:spcPts val="600"/>
              </a:spcAft>
            </a:pPr>
            <a:r>
              <a:rPr lang="zh-CN" altLang="en-US" sz="2400">
                <a:solidFill>
                  <a:srgbClr val="161628"/>
                </a:solidFill>
                <a:latin typeface="Times New Roman" panose="02020603050405020304" pitchFamily="18" charset="0"/>
              </a:rPr>
              <a:t>其权重</a:t>
            </a:r>
            <a:r>
              <a:rPr lang="zh-CN" altLang="en-US" sz="2400">
                <a:solidFill>
                  <a:srgbClr val="161628"/>
                </a:solidFill>
                <a:latin typeface="Times New Roman" panose="02020603050405020304" pitchFamily="18" charset="0"/>
              </a:rPr>
              <a:t>为</a:t>
            </a:r>
            <a:endParaRPr lang="zh-CN" altLang="en-US" sz="2400">
              <a:solidFill>
                <a:srgbClr val="161628"/>
              </a:solidFill>
              <a:latin typeface="Times New Roman" panose="02020603050405020304" pitchFamily="18" charset="0"/>
            </a:endParaRPr>
          </a:p>
          <a:p>
            <a:pPr marL="952500" eaLnBrk="1" latinLnBrk="0" hangingPunct="1">
              <a:lnSpc>
                <a:spcPct val="150000"/>
              </a:lnSpc>
              <a:spcBef>
                <a:spcPts val="0"/>
              </a:spcBef>
              <a:spcAft>
                <a:spcPts val="600"/>
              </a:spcAft>
            </a:pPr>
            <a:r>
              <a:rPr lang="en-US" altLang="zh-CN" sz="2400">
                <a:solidFill>
                  <a:srgbClr val="161628"/>
                </a:solidFill>
                <a:latin typeface="Times New Roman" panose="02020603050405020304" pitchFamily="18" charset="0"/>
              </a:rPr>
              <a:t>      </a:t>
            </a:r>
            <a:r>
              <a:rPr lang="zh-CN" altLang="en-US" sz="2400">
                <a:solidFill>
                  <a:srgbClr val="161628"/>
                </a:solidFill>
                <a:latin typeface="Times New Roman" panose="02020603050405020304" pitchFamily="18" charset="0"/>
              </a:rPr>
              <a:t>和</a:t>
            </a:r>
            <a:r>
              <a:rPr lang="en-US" altLang="zh-CN" sz="2400">
                <a:solidFill>
                  <a:srgbClr val="161628"/>
                </a:solidFill>
                <a:latin typeface="Times New Roman" panose="02020603050405020304" pitchFamily="18" charset="0"/>
              </a:rPr>
              <a:t>      </a:t>
            </a:r>
            <a:r>
              <a:rPr lang="zh-CN" altLang="en-US" sz="2400">
                <a:solidFill>
                  <a:srgbClr val="161628"/>
                </a:solidFill>
                <a:latin typeface="Times New Roman" panose="02020603050405020304" pitchFamily="18" charset="0"/>
              </a:rPr>
              <a:t>组合在一起能唯一对应一段</a:t>
            </a:r>
            <a:r>
              <a:rPr lang="zh-CN" altLang="en-US" sz="2400">
                <a:solidFill>
                  <a:srgbClr val="161628"/>
                </a:solidFill>
                <a:latin typeface="Times New Roman" panose="02020603050405020304" pitchFamily="18" charset="0"/>
              </a:rPr>
              <a:t>信号</a:t>
            </a:r>
            <a:endParaRPr lang="zh-CN" altLang="en-US" sz="2400">
              <a:solidFill>
                <a:srgbClr val="161628"/>
              </a:solidFill>
              <a:latin typeface="Times New Roman" panose="02020603050405020304" pitchFamily="18" charset="0"/>
            </a:endParaRPr>
          </a:p>
          <a:p>
            <a:pPr marL="952500" eaLnBrk="1" latinLnBrk="0" hangingPunct="1">
              <a:lnSpc>
                <a:spcPct val="150000"/>
              </a:lnSpc>
              <a:spcBef>
                <a:spcPts val="0"/>
              </a:spcBef>
              <a:spcAft>
                <a:spcPts val="600"/>
              </a:spcAft>
            </a:pPr>
            <a:r>
              <a:rPr lang="zh-CN" altLang="en-US" sz="2400">
                <a:solidFill>
                  <a:srgbClr val="161628"/>
                </a:solidFill>
                <a:latin typeface="Times New Roman" panose="02020603050405020304" pitchFamily="18" charset="0"/>
              </a:rPr>
              <a:t>采用复数</a:t>
            </a:r>
            <a:r>
              <a:rPr lang="zh-CN" altLang="en-US" sz="2400">
                <a:solidFill>
                  <a:srgbClr val="161628"/>
                </a:solidFill>
                <a:latin typeface="Times New Roman" panose="02020603050405020304" pitchFamily="18" charset="0"/>
              </a:rPr>
              <a:t>形式</a:t>
            </a:r>
            <a:endParaRPr lang="zh-CN" altLang="en-US" sz="2400">
              <a:solidFill>
                <a:srgbClr val="161628"/>
              </a:solidFill>
              <a:latin typeface="Times New Roman" panose="02020603050405020304" pitchFamily="18" charset="0"/>
            </a:endParaRPr>
          </a:p>
          <a:p>
            <a:pPr marL="609600" indent="0" eaLnBrk="1" latinLnBrk="0" hangingPunct="1">
              <a:lnSpc>
                <a:spcPct val="150000"/>
              </a:lnSpc>
              <a:spcBef>
                <a:spcPts val="0"/>
              </a:spcBef>
              <a:spcAft>
                <a:spcPts val="600"/>
              </a:spcAft>
              <a:buFontTx/>
              <a:buNone/>
            </a:pPr>
            <a:r>
              <a:rPr lang="en-US" altLang="zh-CN" sz="2400">
                <a:solidFill>
                  <a:srgbClr val="161628"/>
                </a:solidFill>
                <a:latin typeface="Times New Roman" panose="02020603050405020304" pitchFamily="18" charset="0"/>
              </a:rPr>
              <a:t> </a:t>
            </a:r>
            <a:endParaRPr lang="en-US" altLang="zh-CN" sz="2400">
              <a:solidFill>
                <a:srgbClr val="161628"/>
              </a:solidFill>
              <a:latin typeface="Times New Roman" panose="02020603050405020304" pitchFamily="18" charset="0"/>
            </a:endParaRPr>
          </a:p>
          <a:p>
            <a:pPr marL="609600" indent="0" eaLnBrk="1" latinLnBrk="0" hangingPunct="1">
              <a:lnSpc>
                <a:spcPct val="150000"/>
              </a:lnSpc>
              <a:spcBef>
                <a:spcPts val="0"/>
              </a:spcBef>
              <a:spcAft>
                <a:spcPts val="600"/>
              </a:spcAft>
              <a:buFontTx/>
              <a:buNone/>
            </a:pPr>
            <a:r>
              <a:rPr lang="en-US" altLang="zh-CN" sz="2400">
                <a:solidFill>
                  <a:srgbClr val="161628"/>
                </a:solidFill>
                <a:latin typeface="Times New Roman" panose="02020603050405020304" pitchFamily="18" charset="0"/>
              </a:rPr>
              <a:t>    </a:t>
            </a:r>
            <a:endParaRPr lang="zh-CN" altLang="en-US" sz="2400">
              <a:solidFill>
                <a:srgbClr val="161628"/>
              </a:solidFill>
              <a:latin typeface="Times New Roman" panose="02020603050405020304" pitchFamily="18" charset="0"/>
            </a:endParaRPr>
          </a:p>
          <a:p>
            <a:pPr marL="609600" indent="-609600" eaLnBrk="1" latinLnBrk="0" hangingPunct="1">
              <a:lnSpc>
                <a:spcPct val="150000"/>
              </a:lnSpc>
              <a:spcBef>
                <a:spcPts val="0"/>
              </a:spcBef>
              <a:spcAft>
                <a:spcPts val="600"/>
              </a:spcAft>
              <a:buFontTx/>
              <a:buNone/>
            </a:pPr>
            <a:endParaRPr lang="zh-CN" altLang="en-US" sz="2400">
              <a:solidFill>
                <a:srgbClr val="161628"/>
              </a:solidFill>
              <a:latin typeface="Times New Roman" panose="02020603050405020304" pitchFamily="18" charset="0"/>
            </a:endParaRPr>
          </a:p>
          <a:p>
            <a:pPr marL="609600" indent="-609600" eaLnBrk="1" latinLnBrk="0" hangingPunct="1">
              <a:lnSpc>
                <a:spcPct val="150000"/>
              </a:lnSpc>
              <a:spcAft>
                <a:spcPts val="600"/>
              </a:spcAft>
              <a:buFontTx/>
              <a:buNone/>
            </a:pPr>
            <a:endParaRPr lang="en-US" altLang="zh-CN" sz="2400">
              <a:solidFill>
                <a:srgbClr val="161628"/>
              </a:solidFill>
              <a:latin typeface="Times New Roman" panose="02020603050405020304" pitchFamily="18" charset="0"/>
            </a:endParaRPr>
          </a:p>
        </p:txBody>
      </p:sp>
      <p:graphicFrame>
        <p:nvGraphicFramePr>
          <p:cNvPr id="3" name="Object 6"/>
          <p:cNvGraphicFramePr>
            <a:graphicFrameLocks noChangeAspect="1"/>
          </p:cNvGraphicFramePr>
          <p:nvPr/>
        </p:nvGraphicFramePr>
        <p:xfrm>
          <a:off x="2771947" y="3500854"/>
          <a:ext cx="357505" cy="457200"/>
        </p:xfrm>
        <a:graphic>
          <a:graphicData uri="http://schemas.openxmlformats.org/presentationml/2006/ole">
            <mc:AlternateContent xmlns:mc="http://schemas.openxmlformats.org/markup-compatibility/2006">
              <mc:Choice xmlns:v="urn:schemas-microsoft-com:vml" Requires="v">
                <p:oleObj spid="_x0000_s4" name="Equation" r:id="rId1" imgW="177165" imgH="228600" progId="Equation.3">
                  <p:embed/>
                </p:oleObj>
              </mc:Choice>
              <mc:Fallback>
                <p:oleObj name="Equation" r:id="rId1" imgW="177165" imgH="228600" progId="Equation.3">
                  <p:embed/>
                  <p:pic>
                    <p:nvPicPr>
                      <p:cNvPr id="0" name="Object 6"/>
                      <p:cNvPicPr>
                        <a:picLocks noChangeAspect="1" noChangeArrowheads="1"/>
                      </p:cNvPicPr>
                      <p:nvPr/>
                    </p:nvPicPr>
                    <p:blipFill>
                      <a:blip r:embed="rId2"/>
                      <a:srcRect/>
                      <a:stretch>
                        <a:fillRect/>
                      </a:stretch>
                    </p:blipFill>
                    <p:spPr bwMode="auto">
                      <a:xfrm>
                        <a:off x="2771947" y="3500854"/>
                        <a:ext cx="3575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p:cNvGraphicFramePr>
            <a:graphicFrameLocks noChangeAspect="1"/>
          </p:cNvGraphicFramePr>
          <p:nvPr/>
        </p:nvGraphicFramePr>
        <p:xfrm>
          <a:off x="3203747" y="2750284"/>
          <a:ext cx="2558415" cy="787400"/>
        </p:xfrm>
        <a:graphic>
          <a:graphicData uri="http://schemas.openxmlformats.org/presentationml/2006/ole">
            <mc:AlternateContent xmlns:mc="http://schemas.openxmlformats.org/markup-compatibility/2006">
              <mc:Choice xmlns:v="urn:schemas-microsoft-com:vml" Requires="v">
                <p:oleObj spid="_x0000_s6" name="Equation" r:id="rId3" imgW="1270000" imgH="393700" progId="Equation.3">
                  <p:embed/>
                </p:oleObj>
              </mc:Choice>
              <mc:Fallback>
                <p:oleObj name="Equation" r:id="rId3" imgW="1270000" imgH="393700" progId="Equation.3">
                  <p:embed/>
                  <p:pic>
                    <p:nvPicPr>
                      <p:cNvPr id="0" name="Object 6"/>
                      <p:cNvPicPr>
                        <a:picLocks noChangeAspect="1" noChangeArrowheads="1"/>
                      </p:cNvPicPr>
                      <p:nvPr/>
                    </p:nvPicPr>
                    <p:blipFill>
                      <a:blip r:embed="rId4"/>
                      <a:srcRect/>
                      <a:stretch>
                        <a:fillRect/>
                      </a:stretch>
                    </p:blipFill>
                    <p:spPr bwMode="auto">
                      <a:xfrm>
                        <a:off x="3203747" y="2750284"/>
                        <a:ext cx="2558415"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6"/>
          <p:cNvGraphicFramePr>
            <a:graphicFrameLocks noChangeAspect="1"/>
          </p:cNvGraphicFramePr>
          <p:nvPr/>
        </p:nvGraphicFramePr>
        <p:xfrm>
          <a:off x="2267757" y="4148554"/>
          <a:ext cx="357505" cy="457200"/>
        </p:xfrm>
        <a:graphic>
          <a:graphicData uri="http://schemas.openxmlformats.org/presentationml/2006/ole">
            <mc:AlternateContent xmlns:mc="http://schemas.openxmlformats.org/markup-compatibility/2006">
              <mc:Choice xmlns:v="urn:schemas-microsoft-com:vml" Requires="v">
                <p:oleObj spid="_x0000_s19" name="Equation" r:id="rId5" imgW="177165" imgH="228600" progId="Equation.3">
                  <p:embed/>
                </p:oleObj>
              </mc:Choice>
              <mc:Fallback>
                <p:oleObj name="Equation" r:id="rId5" imgW="177165" imgH="228600" progId="Equation.3">
                  <p:embed/>
                  <p:pic>
                    <p:nvPicPr>
                      <p:cNvPr id="0" name="Object 6"/>
                      <p:cNvPicPr>
                        <a:picLocks noChangeAspect="1" noChangeArrowheads="1"/>
                      </p:cNvPicPr>
                      <p:nvPr/>
                    </p:nvPicPr>
                    <p:blipFill>
                      <a:blip r:embed="rId2"/>
                      <a:srcRect/>
                      <a:stretch>
                        <a:fillRect/>
                      </a:stretch>
                    </p:blipFill>
                    <p:spPr bwMode="auto">
                      <a:xfrm>
                        <a:off x="2267757" y="4148554"/>
                        <a:ext cx="3575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6"/>
          <p:cNvGraphicFramePr>
            <a:graphicFrameLocks noChangeAspect="1"/>
          </p:cNvGraphicFramePr>
          <p:nvPr/>
        </p:nvGraphicFramePr>
        <p:xfrm>
          <a:off x="1547667" y="4149189"/>
          <a:ext cx="357505" cy="457200"/>
        </p:xfrm>
        <a:graphic>
          <a:graphicData uri="http://schemas.openxmlformats.org/presentationml/2006/ole">
            <mc:AlternateContent xmlns:mc="http://schemas.openxmlformats.org/markup-compatibility/2006">
              <mc:Choice xmlns:v="urn:schemas-microsoft-com:vml" Requires="v">
                <p:oleObj spid="_x0000_s21" name="Equation" r:id="rId6" imgW="177165" imgH="228600" progId="Equation.3">
                  <p:embed/>
                </p:oleObj>
              </mc:Choice>
              <mc:Fallback>
                <p:oleObj name="Equation" r:id="rId6" imgW="177165" imgH="228600" progId="Equation.3">
                  <p:embed/>
                  <p:pic>
                    <p:nvPicPr>
                      <p:cNvPr id="0" name="Object 6"/>
                      <p:cNvPicPr>
                        <a:picLocks noChangeAspect="1" noChangeArrowheads="1"/>
                      </p:cNvPicPr>
                      <p:nvPr/>
                    </p:nvPicPr>
                    <p:blipFill>
                      <a:blip r:embed="rId7"/>
                      <a:srcRect/>
                      <a:stretch>
                        <a:fillRect/>
                      </a:stretch>
                    </p:blipFill>
                    <p:spPr bwMode="auto">
                      <a:xfrm>
                        <a:off x="1547667" y="4149189"/>
                        <a:ext cx="3575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6"/>
          <p:cNvGraphicFramePr>
            <a:graphicFrameLocks noChangeAspect="1"/>
          </p:cNvGraphicFramePr>
          <p:nvPr/>
        </p:nvGraphicFramePr>
        <p:xfrm>
          <a:off x="3420282" y="4725134"/>
          <a:ext cx="1050925" cy="457200"/>
        </p:xfrm>
        <a:graphic>
          <a:graphicData uri="http://schemas.openxmlformats.org/presentationml/2006/ole">
            <mc:AlternateContent xmlns:mc="http://schemas.openxmlformats.org/markup-compatibility/2006">
              <mc:Choice xmlns:v="urn:schemas-microsoft-com:vml" Requires="v">
                <p:oleObj spid="_x0000_s23" name="Equation" r:id="rId8" imgW="520700" imgH="228600" progId="Equation.3">
                  <p:embed/>
                </p:oleObj>
              </mc:Choice>
              <mc:Fallback>
                <p:oleObj name="Equation" r:id="rId8" imgW="520700" imgH="228600" progId="Equation.3">
                  <p:embed/>
                  <p:pic>
                    <p:nvPicPr>
                      <p:cNvPr id="0" name="Object 6"/>
                      <p:cNvPicPr>
                        <a:picLocks noChangeAspect="1" noChangeArrowheads="1"/>
                      </p:cNvPicPr>
                      <p:nvPr/>
                    </p:nvPicPr>
                    <p:blipFill>
                      <a:blip r:embed="rId9"/>
                      <a:srcRect/>
                      <a:stretch>
                        <a:fillRect/>
                      </a:stretch>
                    </p:blipFill>
                    <p:spPr bwMode="auto">
                      <a:xfrm>
                        <a:off x="3420282" y="4725134"/>
                        <a:ext cx="1050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41987" name="Rectangle 3"/>
          <p:cNvSpPr>
            <a:spLocks noGrp="1" noChangeArrowheads="1"/>
          </p:cNvSpPr>
          <p:nvPr>
            <p:ph type="body" idx="1"/>
          </p:nvPr>
        </p:nvSpPr>
        <p:spPr>
          <a:xfrm>
            <a:off x="468313" y="1700213"/>
            <a:ext cx="8496300" cy="4114800"/>
          </a:xfrm>
        </p:spPr>
        <p:txBody>
          <a:bodyPr lIns="18000" rIns="18000"/>
          <a:lstStyle/>
          <a:p>
            <a:pPr marL="609600" indent="-609600" eaLnBrk="1" hangingPunct="1">
              <a:buClr>
                <a:srgbClr val="9900FF"/>
              </a:buClr>
              <a:buFont typeface="Wingdings" panose="05000000000000000000" pitchFamily="2" charset="2"/>
              <a:buChar char="Ø"/>
            </a:pPr>
            <a:r>
              <a:rPr lang="zh-CN" altLang="en-US" sz="2800">
                <a:solidFill>
                  <a:srgbClr val="161628"/>
                </a:solidFill>
                <a:latin typeface="黑体" panose="02010609060101010101" pitchFamily="49" charset="-122"/>
                <a:ea typeface="黑体" panose="02010609060101010101" pitchFamily="49" charset="-122"/>
              </a:rPr>
              <a:t>离散傅立叶变换（</a:t>
            </a:r>
            <a:r>
              <a:rPr lang="en-US" altLang="zh-CN" sz="2800">
                <a:solidFill>
                  <a:srgbClr val="161628"/>
                </a:solidFill>
                <a:latin typeface="Times New Roman" panose="02020603050405020304" pitchFamily="18" charset="0"/>
                <a:ea typeface="黑体" panose="02010609060101010101" pitchFamily="49" charset="-122"/>
              </a:rPr>
              <a:t>Discrete Fourier Transform</a:t>
            </a:r>
            <a:r>
              <a:rPr lang="en-US" altLang="zh-CN" sz="2800">
                <a:solidFill>
                  <a:srgbClr val="161628"/>
                </a:solidFill>
                <a:latin typeface="黑体" panose="02010609060101010101" pitchFamily="49" charset="-122"/>
                <a:ea typeface="黑体" panose="02010609060101010101" pitchFamily="49" charset="-122"/>
              </a:rPr>
              <a:t>）</a:t>
            </a:r>
            <a:endParaRPr lang="en-US" altLang="zh-CN" sz="2800">
              <a:solidFill>
                <a:srgbClr val="161628"/>
              </a:solidFill>
              <a:latin typeface="黑体" panose="02010609060101010101" pitchFamily="49" charset="-122"/>
              <a:ea typeface="黑体" panose="02010609060101010101" pitchFamily="49" charset="-122"/>
            </a:endParaRPr>
          </a:p>
          <a:p>
            <a:pPr marL="609600" indent="-609600" eaLnBrk="1" hangingPunct="1">
              <a:buFont typeface="Wingdings" panose="05000000000000000000" pitchFamily="2" charset="2"/>
              <a:buNone/>
            </a:pPr>
            <a:endParaRPr lang="zh-CN" altLang="en-US" sz="2400">
              <a:solidFill>
                <a:srgbClr val="161628"/>
              </a:solidFill>
              <a:latin typeface="Times New Roman" panose="02020603050405020304" pitchFamily="18" charset="0"/>
            </a:endParaRPr>
          </a:p>
          <a:p>
            <a:pPr marL="609600" indent="-609600" eaLnBrk="1" hangingPunct="1">
              <a:buFont typeface="Wingdings" panose="05000000000000000000" pitchFamily="2" charset="2"/>
              <a:buNone/>
            </a:pPr>
            <a:r>
              <a:rPr lang="zh-CN" altLang="en-US" sz="2400">
                <a:solidFill>
                  <a:srgbClr val="161628"/>
                </a:solidFill>
                <a:latin typeface="Times New Roman" panose="02020603050405020304" pitchFamily="18" charset="0"/>
              </a:rPr>
              <a:t>对有限长序列</a:t>
            </a:r>
            <a:r>
              <a:rPr lang="en-US" altLang="zh-CN" sz="2400" i="1">
                <a:solidFill>
                  <a:srgbClr val="161628"/>
                </a:solidFill>
                <a:latin typeface="Times New Roman" panose="02020603050405020304" pitchFamily="18" charset="0"/>
              </a:rPr>
              <a:t>x</a:t>
            </a:r>
            <a:r>
              <a:rPr lang="en-US" altLang="zh-CN" sz="2400">
                <a:solidFill>
                  <a:srgbClr val="161628"/>
                </a:solidFill>
                <a:latin typeface="Times New Roman" panose="02020603050405020304" pitchFamily="18" charset="0"/>
              </a:rPr>
              <a:t>(</a:t>
            </a:r>
            <a:r>
              <a:rPr lang="en-US" altLang="zh-CN" sz="2400" i="1">
                <a:solidFill>
                  <a:srgbClr val="161628"/>
                </a:solidFill>
                <a:latin typeface="Times New Roman" panose="02020603050405020304" pitchFamily="18" charset="0"/>
              </a:rPr>
              <a:t>n</a:t>
            </a:r>
            <a:r>
              <a:rPr lang="en-US" altLang="zh-CN" sz="2400">
                <a:solidFill>
                  <a:srgbClr val="161628"/>
                </a:solidFill>
                <a:latin typeface="Times New Roman" panose="02020603050405020304" pitchFamily="18" charset="0"/>
              </a:rPr>
              <a:t>)(</a:t>
            </a:r>
            <a:r>
              <a:rPr lang="en-US" altLang="zh-CN" sz="2400" i="1">
                <a:solidFill>
                  <a:srgbClr val="161628"/>
                </a:solidFill>
                <a:latin typeface="Times New Roman" panose="02020603050405020304" pitchFamily="18" charset="0"/>
              </a:rPr>
              <a:t>n</a:t>
            </a:r>
            <a:r>
              <a:rPr lang="en-US" altLang="zh-CN" sz="2400">
                <a:solidFill>
                  <a:srgbClr val="161628"/>
                </a:solidFill>
                <a:latin typeface="Times New Roman" panose="02020603050405020304" pitchFamily="18" charset="0"/>
              </a:rPr>
              <a:t>=0,</a:t>
            </a:r>
            <a:r>
              <a:rPr lang="en-US" altLang="zh-CN" sz="2400">
                <a:solidFill>
                  <a:srgbClr val="161628"/>
                </a:solidFill>
              </a:rPr>
              <a:t>…</a:t>
            </a:r>
            <a:r>
              <a:rPr lang="en-US" altLang="zh-CN" sz="2400">
                <a:solidFill>
                  <a:srgbClr val="161628"/>
                </a:solidFill>
                <a:latin typeface="Times New Roman" panose="02020603050405020304" pitchFamily="18" charset="0"/>
              </a:rPr>
              <a:t>,</a:t>
            </a:r>
            <a:r>
              <a:rPr lang="en-US" altLang="zh-CN" sz="2400" i="1">
                <a:solidFill>
                  <a:srgbClr val="161628"/>
                </a:solidFill>
                <a:latin typeface="Times New Roman" panose="02020603050405020304" pitchFamily="18" charset="0"/>
              </a:rPr>
              <a:t>N</a:t>
            </a:r>
            <a:r>
              <a:rPr lang="en-US" altLang="zh-CN" sz="2400">
                <a:solidFill>
                  <a:srgbClr val="161628"/>
                </a:solidFill>
                <a:latin typeface="Times New Roman" panose="02020603050405020304" pitchFamily="18" charset="0"/>
              </a:rPr>
              <a:t>-1)</a:t>
            </a:r>
            <a:r>
              <a:rPr lang="zh-CN" altLang="en-US" sz="2400">
                <a:solidFill>
                  <a:srgbClr val="161628"/>
                </a:solidFill>
                <a:latin typeface="Times New Roman" panose="02020603050405020304" pitchFamily="18" charset="0"/>
              </a:rPr>
              <a:t>进行延拓，扩展成周期信号。   </a:t>
            </a:r>
            <a:endParaRPr lang="zh-CN" altLang="en-US" sz="2400">
              <a:solidFill>
                <a:srgbClr val="161628"/>
              </a:solidFill>
              <a:latin typeface="Times New Roman" panose="02020603050405020304" pitchFamily="18" charset="0"/>
            </a:endParaRPr>
          </a:p>
          <a:p>
            <a:pPr marL="609600" indent="-609600" eaLnBrk="1" hangingPunct="1">
              <a:buFontTx/>
              <a:buNone/>
            </a:pPr>
            <a:endParaRPr lang="en-US" altLang="zh-CN" sz="2400">
              <a:solidFill>
                <a:srgbClr val="161628"/>
              </a:solidFill>
              <a:latin typeface="Times New Roman" panose="02020603050405020304" pitchFamily="18" charset="0"/>
            </a:endParaRPr>
          </a:p>
          <a:p>
            <a:pPr marL="609600" indent="-609600" eaLnBrk="1" hangingPunct="1">
              <a:buFontTx/>
              <a:buNone/>
            </a:pPr>
            <a:endParaRPr lang="en-US" altLang="zh-CN" sz="2400">
              <a:solidFill>
                <a:srgbClr val="161628"/>
              </a:solidFill>
              <a:latin typeface="Times New Roman" panose="02020603050405020304" pitchFamily="18" charset="0"/>
            </a:endParaRPr>
          </a:p>
        </p:txBody>
      </p:sp>
      <p:grpSp>
        <p:nvGrpSpPr>
          <p:cNvPr id="2" name="Group 6"/>
          <p:cNvGrpSpPr/>
          <p:nvPr/>
        </p:nvGrpSpPr>
        <p:grpSpPr bwMode="auto">
          <a:xfrm>
            <a:off x="376873" y="3933190"/>
            <a:ext cx="7783512" cy="1665288"/>
            <a:chOff x="510" y="3067"/>
            <a:chExt cx="4903" cy="1049"/>
          </a:xfrm>
        </p:grpSpPr>
        <p:graphicFrame>
          <p:nvGraphicFramePr>
            <p:cNvPr id="81930" name="Object 4"/>
            <p:cNvGraphicFramePr>
              <a:graphicFrameLocks noChangeAspect="1"/>
            </p:cNvGraphicFramePr>
            <p:nvPr/>
          </p:nvGraphicFramePr>
          <p:xfrm>
            <a:off x="1429" y="3067"/>
            <a:ext cx="3984" cy="1049"/>
          </p:xfrm>
          <a:graphic>
            <a:graphicData uri="http://schemas.openxmlformats.org/presentationml/2006/ole">
              <mc:AlternateContent xmlns:mc="http://schemas.openxmlformats.org/markup-compatibility/2006">
                <mc:Choice xmlns:v="urn:schemas-microsoft-com:vml" Requires="v">
                  <p:oleObj spid="_x0000_s81969" name="Equation" r:id="rId1" imgW="3568700" imgH="939800" progId="Equation.3">
                    <p:embed/>
                  </p:oleObj>
                </mc:Choice>
                <mc:Fallback>
                  <p:oleObj name="Equation" r:id="rId1" imgW="3568700" imgH="939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 y="3067"/>
                          <a:ext cx="3984" cy="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1" name="Rectangle 5"/>
            <p:cNvSpPr>
              <a:spLocks noChangeArrowheads="1"/>
            </p:cNvSpPr>
            <p:nvPr/>
          </p:nvSpPr>
          <p:spPr bwMode="auto">
            <a:xfrm>
              <a:off x="510" y="3475"/>
              <a:ext cx="8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n"/>
              </a:pPr>
              <a:r>
                <a:rPr kumimoji="1" lang="zh-CN" altLang="en-US" sz="2400" dirty="0">
                  <a:solidFill>
                    <a:srgbClr val="161628"/>
                  </a:solidFill>
                </a:rPr>
                <a:t>变换：</a:t>
              </a:r>
              <a:endParaRPr kumimoji="1" lang="zh-CN" altLang="en-US" sz="2400" dirty="0">
                <a:solidFill>
                  <a:srgbClr val="161628"/>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up)">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wipe(up)">
                                      <p:cBhvr>
                                        <p:cTn id="12" dur="500"/>
                                        <p:tgtEl>
                                          <p:spTgt spid="4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graphicFrame>
        <p:nvGraphicFramePr>
          <p:cNvPr id="2" name="对象 1"/>
          <p:cNvGraphicFramePr>
            <a:graphicFrameLocks noChangeAspect="1"/>
          </p:cNvGraphicFramePr>
          <p:nvPr/>
        </p:nvGraphicFramePr>
        <p:xfrm>
          <a:off x="1331640" y="1585190"/>
          <a:ext cx="2842421" cy="432048"/>
        </p:xfrm>
        <a:graphic>
          <a:graphicData uri="http://schemas.openxmlformats.org/presentationml/2006/ole">
            <mc:AlternateContent xmlns:mc="http://schemas.openxmlformats.org/markup-compatibility/2006">
              <mc:Choice xmlns:v="urn:schemas-microsoft-com:vml" Requires="v">
                <p:oleObj spid="_x0000_s82963" name="Equation" r:id="rId1" imgW="38100000" imgH="5791200" progId="Equation.DSMT4">
                  <p:embed/>
                </p:oleObj>
              </mc:Choice>
              <mc:Fallback>
                <p:oleObj name="Equation" r:id="rId1" imgW="38100000" imgH="5791200" progId="Equation.DSMT4">
                  <p:embed/>
                  <p:pic>
                    <p:nvPicPr>
                      <p:cNvPr id="0" name="图片 82956"/>
                      <p:cNvPicPr/>
                      <p:nvPr/>
                    </p:nvPicPr>
                    <p:blipFill>
                      <a:blip r:embed="rId2"/>
                      <a:stretch>
                        <a:fillRect/>
                      </a:stretch>
                    </p:blipFill>
                    <p:spPr>
                      <a:xfrm>
                        <a:off x="1331640" y="1585190"/>
                        <a:ext cx="2842421" cy="432048"/>
                      </a:xfrm>
                      <a:prstGeom prst="rect">
                        <a:avLst/>
                      </a:prstGeom>
                    </p:spPr>
                  </p:pic>
                </p:oleObj>
              </mc:Fallback>
            </mc:AlternateContent>
          </a:graphicData>
        </a:graphic>
      </p:graphicFrame>
      <p:sp>
        <p:nvSpPr>
          <p:cNvPr id="6" name="Rectangle 5"/>
          <p:cNvSpPr>
            <a:spLocks noChangeArrowheads="1"/>
          </p:cNvSpPr>
          <p:nvPr/>
        </p:nvSpPr>
        <p:spPr bwMode="auto">
          <a:xfrm>
            <a:off x="1331640" y="2252053"/>
            <a:ext cx="1680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n"/>
            </a:pPr>
            <a:r>
              <a:rPr kumimoji="1" lang="zh-CN" altLang="en-US" sz="2400" dirty="0">
                <a:solidFill>
                  <a:srgbClr val="161628"/>
                </a:solidFill>
              </a:rPr>
              <a:t>幅度谱：</a:t>
            </a:r>
            <a:endParaRPr kumimoji="1" lang="zh-CN" altLang="en-US" sz="2400" dirty="0">
              <a:solidFill>
                <a:srgbClr val="161628"/>
              </a:solidFill>
            </a:endParaRPr>
          </a:p>
        </p:txBody>
      </p:sp>
      <p:graphicFrame>
        <p:nvGraphicFramePr>
          <p:cNvPr id="7" name="对象 6"/>
          <p:cNvGraphicFramePr>
            <a:graphicFrameLocks noChangeAspect="1"/>
          </p:cNvGraphicFramePr>
          <p:nvPr/>
        </p:nvGraphicFramePr>
        <p:xfrm>
          <a:off x="3002290" y="2169206"/>
          <a:ext cx="3957638" cy="544512"/>
        </p:xfrm>
        <a:graphic>
          <a:graphicData uri="http://schemas.openxmlformats.org/presentationml/2006/ole">
            <mc:AlternateContent xmlns:mc="http://schemas.openxmlformats.org/markup-compatibility/2006">
              <mc:Choice xmlns:v="urn:schemas-microsoft-com:vml" Requires="v">
                <p:oleObj spid="_x0000_s82964" name="Equation" r:id="rId3" imgW="53035200" imgH="7315200" progId="Equation.DSMT4">
                  <p:embed/>
                </p:oleObj>
              </mc:Choice>
              <mc:Fallback>
                <p:oleObj name="Equation" r:id="rId3" imgW="53035200" imgH="7315200" progId="Equation.DSMT4">
                  <p:embed/>
                  <p:pic>
                    <p:nvPicPr>
                      <p:cNvPr id="0" name="对象 1"/>
                      <p:cNvPicPr/>
                      <p:nvPr/>
                    </p:nvPicPr>
                    <p:blipFill>
                      <a:blip r:embed="rId4"/>
                      <a:stretch>
                        <a:fillRect/>
                      </a:stretch>
                    </p:blipFill>
                    <p:spPr>
                      <a:xfrm>
                        <a:off x="3002290" y="2169206"/>
                        <a:ext cx="3957638" cy="544512"/>
                      </a:xfrm>
                      <a:prstGeom prst="rect">
                        <a:avLst/>
                      </a:prstGeom>
                    </p:spPr>
                  </p:pic>
                </p:oleObj>
              </mc:Fallback>
            </mc:AlternateContent>
          </a:graphicData>
        </a:graphic>
      </p:graphicFrame>
      <p:sp>
        <p:nvSpPr>
          <p:cNvPr id="9" name="Rectangle 5"/>
          <p:cNvSpPr>
            <a:spLocks noChangeArrowheads="1"/>
          </p:cNvSpPr>
          <p:nvPr/>
        </p:nvSpPr>
        <p:spPr bwMode="auto">
          <a:xfrm>
            <a:off x="1331640" y="3024535"/>
            <a:ext cx="16450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n"/>
            </a:pPr>
            <a:r>
              <a:rPr kumimoji="1" lang="zh-CN" altLang="en-US" sz="2400" dirty="0">
                <a:solidFill>
                  <a:srgbClr val="161628"/>
                </a:solidFill>
              </a:rPr>
              <a:t>能量谱：</a:t>
            </a:r>
            <a:endParaRPr kumimoji="1" lang="zh-CN" altLang="en-US" sz="2400" dirty="0">
              <a:solidFill>
                <a:srgbClr val="161628"/>
              </a:solidFill>
            </a:endParaRPr>
          </a:p>
        </p:txBody>
      </p:sp>
      <p:graphicFrame>
        <p:nvGraphicFramePr>
          <p:cNvPr id="10" name="对象 9"/>
          <p:cNvGraphicFramePr>
            <a:graphicFrameLocks noChangeAspect="1"/>
          </p:cNvGraphicFramePr>
          <p:nvPr/>
        </p:nvGraphicFramePr>
        <p:xfrm>
          <a:off x="3067177" y="2984909"/>
          <a:ext cx="3479800" cy="454025"/>
        </p:xfrm>
        <a:graphic>
          <a:graphicData uri="http://schemas.openxmlformats.org/presentationml/2006/ole">
            <mc:AlternateContent xmlns:mc="http://schemas.openxmlformats.org/markup-compatibility/2006">
              <mc:Choice xmlns:v="urn:schemas-microsoft-com:vml" Requires="v">
                <p:oleObj spid="_x0000_s82965" name="Equation" r:id="rId5" imgW="46634400" imgH="6096000" progId="Equation.DSMT4">
                  <p:embed/>
                </p:oleObj>
              </mc:Choice>
              <mc:Fallback>
                <p:oleObj name="Equation" r:id="rId5" imgW="46634400" imgH="6096000" progId="Equation.DSMT4">
                  <p:embed/>
                  <p:pic>
                    <p:nvPicPr>
                      <p:cNvPr id="0" name="对象 6"/>
                      <p:cNvPicPr/>
                      <p:nvPr/>
                    </p:nvPicPr>
                    <p:blipFill>
                      <a:blip r:embed="rId6"/>
                      <a:stretch>
                        <a:fillRect/>
                      </a:stretch>
                    </p:blipFill>
                    <p:spPr>
                      <a:xfrm>
                        <a:off x="3067177" y="2984909"/>
                        <a:ext cx="3479800" cy="454025"/>
                      </a:xfrm>
                      <a:prstGeom prst="rect">
                        <a:avLst/>
                      </a:prstGeom>
                    </p:spPr>
                  </p:pic>
                </p:oleObj>
              </mc:Fallback>
            </mc:AlternateContent>
          </a:graphicData>
        </a:graphic>
      </p:graphicFrame>
      <p:pic>
        <p:nvPicPr>
          <p:cNvPr id="104" name="图片 103"/>
          <p:cNvPicPr/>
          <p:nvPr/>
        </p:nvPicPr>
        <p:blipFill>
          <a:blip r:embed="rId7"/>
          <a:stretch>
            <a:fillRect/>
          </a:stretch>
        </p:blipFill>
        <p:spPr>
          <a:xfrm>
            <a:off x="2664143" y="3644900"/>
            <a:ext cx="4295775" cy="2857500"/>
          </a:xfrm>
          <a:prstGeom prst="rect">
            <a:avLst/>
          </a:prstGeom>
          <a:noFill/>
          <a:ln w="9525">
            <a:noFill/>
          </a:ln>
        </p:spPr>
      </p:pic>
      <p:sp>
        <p:nvSpPr>
          <p:cNvPr id="5" name="左箭头 4"/>
          <p:cNvSpPr/>
          <p:nvPr/>
        </p:nvSpPr>
        <p:spPr>
          <a:xfrm rot="19260000">
            <a:off x="4998720" y="4001135"/>
            <a:ext cx="2127885" cy="224790"/>
          </a:xfrm>
          <a:prstGeom prst="leftArrow">
            <a:avLst/>
          </a:prstGeom>
          <a:solidFill>
            <a:srgbClr val="C00000"/>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7020243" y="2853055"/>
            <a:ext cx="1407795"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共振峰</a:t>
            </a:r>
            <a:endParaRPr lang="zh-CN" altLang="en-US" sz="32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8" grpId="1"/>
      <p:bldP spid="5"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pic>
        <p:nvPicPr>
          <p:cNvPr id="105" name="图片 104"/>
          <p:cNvPicPr/>
          <p:nvPr/>
        </p:nvPicPr>
        <p:blipFill>
          <a:blip r:embed="rId1"/>
          <a:stretch>
            <a:fillRect/>
          </a:stretch>
        </p:blipFill>
        <p:spPr>
          <a:xfrm>
            <a:off x="2629853" y="2204721"/>
            <a:ext cx="4391025" cy="4190999"/>
          </a:xfrm>
          <a:prstGeom prst="rect">
            <a:avLst/>
          </a:prstGeom>
          <a:noFill/>
          <a:ln w="9525">
            <a:noFill/>
          </a:ln>
        </p:spPr>
      </p:pic>
      <p:sp>
        <p:nvSpPr>
          <p:cNvPr id="4" name="文本框 3"/>
          <p:cNvSpPr txBox="1"/>
          <p:nvPr/>
        </p:nvSpPr>
        <p:spPr>
          <a:xfrm>
            <a:off x="1010285" y="1534160"/>
            <a:ext cx="512318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元音的音色与共振峰密切相关</a:t>
            </a:r>
            <a:endParaRPr lang="zh-CN" altLang="en-US" sz="280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83971" name="Rectangle 3"/>
          <p:cNvSpPr>
            <a:spLocks noGrp="1" noChangeArrowheads="1"/>
          </p:cNvSpPr>
          <p:nvPr>
            <p:ph type="body" idx="1"/>
          </p:nvPr>
        </p:nvSpPr>
        <p:spPr>
          <a:xfrm>
            <a:off x="762000" y="1600200"/>
            <a:ext cx="7772400" cy="1143000"/>
          </a:xfrm>
        </p:spPr>
        <p:txBody>
          <a:bodyPr/>
          <a:lstStyle/>
          <a:p>
            <a:pPr eaLnBrk="1" hangingPunct="1">
              <a:lnSpc>
                <a:spcPct val="90000"/>
              </a:lnSpc>
              <a:buClr>
                <a:srgbClr val="9900FF"/>
              </a:buClr>
              <a:buFont typeface="Wingdings" panose="05000000000000000000" pitchFamily="2" charset="2"/>
              <a:buChar char="Ø"/>
            </a:pPr>
            <a:r>
              <a:rPr lang="en-US" altLang="zh-CN" sz="2400">
                <a:solidFill>
                  <a:srgbClr val="161628"/>
                </a:solidFill>
                <a:latin typeface="Times New Roman" panose="02020603050405020304" pitchFamily="18" charset="0"/>
                <a:ea typeface="黑体" panose="02010609060101010101" pitchFamily="49" charset="-122"/>
                <a:cs typeface="Times New Roman" panose="02020603050405020304" pitchFamily="18" charset="0"/>
              </a:rPr>
              <a:t>Z</a:t>
            </a:r>
            <a:r>
              <a:rPr lang="zh-CN" altLang="en-US" sz="2400">
                <a:solidFill>
                  <a:srgbClr val="161628"/>
                </a:solidFill>
                <a:latin typeface="Times New Roman" panose="02020603050405020304" pitchFamily="18" charset="0"/>
                <a:ea typeface="黑体" panose="02010609060101010101" pitchFamily="49" charset="-122"/>
                <a:cs typeface="Times New Roman" panose="02020603050405020304" pitchFamily="18" charset="0"/>
              </a:rPr>
              <a:t>变换</a:t>
            </a:r>
            <a:endParaRPr lang="zh-CN" altLang="en-US" sz="2400">
              <a:solidFill>
                <a:srgbClr val="161628"/>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Tx/>
              <a:buNone/>
            </a:pPr>
            <a:r>
              <a:rPr lang="zh-CN" altLang="en-US" sz="2400">
                <a:solidFill>
                  <a:srgbClr val="161628"/>
                </a:solidFill>
                <a:latin typeface="Times New Roman" panose="02020603050405020304" pitchFamily="18" charset="0"/>
              </a:rPr>
              <a:t>    它可以将离散系统的数学模型（差分方程）转化为简单的代数方程。</a:t>
            </a:r>
            <a:endParaRPr lang="zh-CN" altLang="en-US" sz="2400">
              <a:solidFill>
                <a:srgbClr val="161628"/>
              </a:solidFill>
              <a:latin typeface="Times New Roman" panose="02020603050405020304" pitchFamily="18" charset="0"/>
            </a:endParaRPr>
          </a:p>
          <a:p>
            <a:pPr eaLnBrk="1" hangingPunct="1">
              <a:lnSpc>
                <a:spcPct val="90000"/>
              </a:lnSpc>
            </a:pPr>
            <a:endParaRPr lang="zh-CN" altLang="en-US" sz="2400" baseline="-25000">
              <a:solidFill>
                <a:srgbClr val="161628"/>
              </a:solidFill>
              <a:latin typeface="Times New Roman" panose="02020603050405020304" pitchFamily="18" charset="0"/>
            </a:endParaRPr>
          </a:p>
          <a:p>
            <a:pPr eaLnBrk="1" hangingPunct="1">
              <a:lnSpc>
                <a:spcPct val="90000"/>
              </a:lnSpc>
              <a:buFontTx/>
              <a:buNone/>
            </a:pPr>
            <a:r>
              <a:rPr lang="zh-CN" altLang="en-US" sz="2400">
                <a:solidFill>
                  <a:srgbClr val="161628"/>
                </a:solidFill>
                <a:latin typeface="Times New Roman" panose="02020603050405020304" pitchFamily="18" charset="0"/>
              </a:rPr>
              <a:t>    </a:t>
            </a:r>
            <a:endParaRPr lang="zh-CN" altLang="en-US" sz="2400">
              <a:solidFill>
                <a:srgbClr val="161628"/>
              </a:solidFill>
              <a:latin typeface="Times New Roman" panose="02020603050405020304" pitchFamily="18" charset="0"/>
            </a:endParaRPr>
          </a:p>
          <a:p>
            <a:pPr eaLnBrk="1" hangingPunct="1">
              <a:lnSpc>
                <a:spcPct val="90000"/>
              </a:lnSpc>
            </a:pPr>
            <a:endParaRPr lang="zh-CN" altLang="en-US" sz="2400">
              <a:solidFill>
                <a:srgbClr val="161628"/>
              </a:solidFill>
              <a:latin typeface="Times New Roman" panose="02020603050405020304" pitchFamily="18" charset="0"/>
            </a:endParaRPr>
          </a:p>
          <a:p>
            <a:pPr eaLnBrk="1" hangingPunct="1">
              <a:lnSpc>
                <a:spcPct val="90000"/>
              </a:lnSpc>
              <a:buFontTx/>
              <a:buNone/>
            </a:pPr>
            <a:endParaRPr lang="zh-CN" altLang="en-US" sz="2400">
              <a:solidFill>
                <a:srgbClr val="161628"/>
              </a:solidFill>
              <a:latin typeface="Times New Roman" panose="02020603050405020304" pitchFamily="18" charset="0"/>
            </a:endParaRPr>
          </a:p>
          <a:p>
            <a:pPr eaLnBrk="1" hangingPunct="1">
              <a:lnSpc>
                <a:spcPct val="90000"/>
              </a:lnSpc>
              <a:buFontTx/>
              <a:buNone/>
            </a:pPr>
            <a:endParaRPr lang="zh-CN" altLang="en-US" sz="2400">
              <a:solidFill>
                <a:srgbClr val="161628"/>
              </a:solidFill>
              <a:latin typeface="Times New Roman" panose="02020603050405020304" pitchFamily="18" charset="0"/>
            </a:endParaRPr>
          </a:p>
        </p:txBody>
      </p:sp>
      <p:grpSp>
        <p:nvGrpSpPr>
          <p:cNvPr id="2" name="Group 4"/>
          <p:cNvGrpSpPr/>
          <p:nvPr/>
        </p:nvGrpSpPr>
        <p:grpSpPr bwMode="auto">
          <a:xfrm>
            <a:off x="896938" y="2671763"/>
            <a:ext cx="5130800" cy="873125"/>
            <a:chOff x="512" y="1827"/>
            <a:chExt cx="3232" cy="550"/>
          </a:xfrm>
        </p:grpSpPr>
        <p:graphicFrame>
          <p:nvGraphicFramePr>
            <p:cNvPr id="83987" name="Object 5"/>
            <p:cNvGraphicFramePr>
              <a:graphicFrameLocks noChangeAspect="1"/>
            </p:cNvGraphicFramePr>
            <p:nvPr/>
          </p:nvGraphicFramePr>
          <p:xfrm>
            <a:off x="2240" y="1827"/>
            <a:ext cx="1504" cy="550"/>
          </p:xfrm>
          <a:graphic>
            <a:graphicData uri="http://schemas.openxmlformats.org/presentationml/2006/ole">
              <mc:AlternateContent xmlns:mc="http://schemas.openxmlformats.org/markup-compatibility/2006">
                <mc:Choice xmlns:v="urn:schemas-microsoft-com:vml" Requires="v">
                  <p:oleObj spid="_x0000_s84019" name="Equation" r:id="rId1" imgW="1180465" imgH="431800" progId="Equation.3">
                    <p:embed/>
                  </p:oleObj>
                </mc:Choice>
                <mc:Fallback>
                  <p:oleObj name="Equation" r:id="rId1" imgW="1180465"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 y="1827"/>
                          <a:ext cx="1504" cy="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8" name="Text Box 6"/>
            <p:cNvSpPr txBox="1">
              <a:spLocks noChangeArrowheads="1"/>
            </p:cNvSpPr>
            <p:nvPr/>
          </p:nvSpPr>
          <p:spPr bwMode="auto">
            <a:xfrm>
              <a:off x="512" y="1968"/>
              <a:ext cx="1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en-US" altLang="zh-CN" sz="2400">
                  <a:solidFill>
                    <a:srgbClr val="161628"/>
                  </a:solidFill>
                  <a:latin typeface="Times New Roman" panose="02020603050405020304" pitchFamily="18" charset="0"/>
                </a:rPr>
                <a:t> Z</a:t>
              </a:r>
              <a:r>
                <a:rPr kumimoji="1" lang="zh-CN" altLang="en-US" sz="2400">
                  <a:solidFill>
                    <a:srgbClr val="161628"/>
                  </a:solidFill>
                  <a:latin typeface="Times New Roman" panose="02020603050405020304" pitchFamily="18" charset="0"/>
                </a:rPr>
                <a:t>变换的定义：</a:t>
              </a:r>
              <a:endParaRPr kumimoji="1" lang="zh-CN" altLang="en-US" sz="2400">
                <a:solidFill>
                  <a:srgbClr val="161628"/>
                </a:solidFill>
                <a:latin typeface="Times New Roman" panose="02020603050405020304" pitchFamily="18" charset="0"/>
              </a:endParaRPr>
            </a:p>
          </p:txBody>
        </p:sp>
      </p:grpSp>
      <p:grpSp>
        <p:nvGrpSpPr>
          <p:cNvPr id="3" name="Group 7"/>
          <p:cNvGrpSpPr/>
          <p:nvPr/>
        </p:nvGrpSpPr>
        <p:grpSpPr bwMode="auto">
          <a:xfrm>
            <a:off x="896938" y="3581400"/>
            <a:ext cx="7500937" cy="1182688"/>
            <a:chOff x="432" y="2448"/>
            <a:chExt cx="4725" cy="745"/>
          </a:xfrm>
        </p:grpSpPr>
        <p:graphicFrame>
          <p:nvGraphicFramePr>
            <p:cNvPr id="83985" name="Object 8"/>
            <p:cNvGraphicFramePr>
              <a:graphicFrameLocks noChangeAspect="1"/>
            </p:cNvGraphicFramePr>
            <p:nvPr/>
          </p:nvGraphicFramePr>
          <p:xfrm>
            <a:off x="2214" y="2643"/>
            <a:ext cx="1520" cy="550"/>
          </p:xfrm>
          <a:graphic>
            <a:graphicData uri="http://schemas.openxmlformats.org/presentationml/2006/ole">
              <mc:AlternateContent xmlns:mc="http://schemas.openxmlformats.org/markup-compatibility/2006">
                <mc:Choice xmlns:v="urn:schemas-microsoft-com:vml" Requires="v">
                  <p:oleObj spid="_x0000_s84020" name="Equation" r:id="rId3" imgW="1193800" imgH="431800" progId="Equation.3">
                    <p:embed/>
                  </p:oleObj>
                </mc:Choice>
                <mc:Fallback>
                  <p:oleObj name="Equation" r:id="rId3" imgW="11938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 y="2643"/>
                          <a:ext cx="1520" cy="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6" name="Text Box 9"/>
            <p:cNvSpPr txBox="1">
              <a:spLocks noChangeArrowheads="1"/>
            </p:cNvSpPr>
            <p:nvPr/>
          </p:nvSpPr>
          <p:spPr bwMode="auto">
            <a:xfrm>
              <a:off x="432" y="2448"/>
              <a:ext cx="4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en-US" altLang="zh-CN" sz="2400">
                  <a:solidFill>
                    <a:srgbClr val="161628"/>
                  </a:solidFill>
                  <a:latin typeface="Times New Roman" panose="02020603050405020304" pitchFamily="18" charset="0"/>
                </a:rPr>
                <a:t> Z</a:t>
              </a:r>
              <a:r>
                <a:rPr kumimoji="1" lang="zh-CN" altLang="en-US" sz="2400">
                  <a:solidFill>
                    <a:srgbClr val="161628"/>
                  </a:solidFill>
                  <a:latin typeface="Times New Roman" panose="02020603050405020304" pitchFamily="18" charset="0"/>
                </a:rPr>
                <a:t>变换存在收敛域问题，在其收敛域</a:t>
              </a:r>
              <a:r>
                <a:rPr kumimoji="1" lang="en-US" altLang="zh-CN" sz="2400" i="1">
                  <a:solidFill>
                    <a:srgbClr val="161628"/>
                  </a:solidFill>
                  <a:latin typeface="Times New Roman" panose="02020603050405020304" pitchFamily="18" charset="0"/>
                </a:rPr>
                <a:t>R</a:t>
              </a:r>
              <a:r>
                <a:rPr kumimoji="1" lang="en-US" altLang="zh-CN" sz="2400" baseline="-25000">
                  <a:solidFill>
                    <a:srgbClr val="161628"/>
                  </a:solidFill>
                  <a:latin typeface="Times New Roman" panose="02020603050405020304" pitchFamily="18" charset="0"/>
                </a:rPr>
                <a:t>1</a:t>
              </a:r>
              <a:r>
                <a:rPr kumimoji="1" lang="en-US" altLang="zh-CN" sz="2400">
                  <a:solidFill>
                    <a:srgbClr val="161628"/>
                  </a:solidFill>
                  <a:latin typeface="Times New Roman" panose="02020603050405020304" pitchFamily="18" charset="0"/>
                </a:rPr>
                <a:t>&lt;|</a:t>
              </a:r>
              <a:r>
                <a:rPr kumimoji="1" lang="en-US" altLang="zh-CN" sz="2400" i="1">
                  <a:solidFill>
                    <a:srgbClr val="161628"/>
                  </a:solidFill>
                  <a:latin typeface="Times New Roman" panose="02020603050405020304" pitchFamily="18" charset="0"/>
                </a:rPr>
                <a:t>z</a:t>
              </a:r>
              <a:r>
                <a:rPr kumimoji="1" lang="en-US" altLang="zh-CN" sz="2400">
                  <a:solidFill>
                    <a:srgbClr val="161628"/>
                  </a:solidFill>
                  <a:latin typeface="Times New Roman" panose="02020603050405020304" pitchFamily="18" charset="0"/>
                </a:rPr>
                <a:t>|&lt;</a:t>
              </a:r>
              <a:r>
                <a:rPr kumimoji="1" lang="en-US" altLang="zh-CN" sz="2400" i="1">
                  <a:solidFill>
                    <a:srgbClr val="161628"/>
                  </a:solidFill>
                  <a:latin typeface="Times New Roman" panose="02020603050405020304" pitchFamily="18" charset="0"/>
                </a:rPr>
                <a:t>R</a:t>
              </a:r>
              <a:r>
                <a:rPr kumimoji="1" lang="en-US" altLang="zh-CN" sz="2400" baseline="-25000">
                  <a:solidFill>
                    <a:srgbClr val="161628"/>
                  </a:solidFill>
                  <a:latin typeface="Times New Roman" panose="02020603050405020304" pitchFamily="18" charset="0"/>
                </a:rPr>
                <a:t>2</a:t>
              </a:r>
              <a:r>
                <a:rPr kumimoji="1" lang="zh-CN" altLang="en-US" sz="2400">
                  <a:solidFill>
                    <a:srgbClr val="161628"/>
                  </a:solidFill>
                  <a:latin typeface="Times New Roman" panose="02020603050405020304" pitchFamily="18" charset="0"/>
                </a:rPr>
                <a:t>内满足：</a:t>
              </a:r>
              <a:endParaRPr kumimoji="1" lang="zh-CN" altLang="en-US" sz="2400">
                <a:solidFill>
                  <a:srgbClr val="161628"/>
                </a:solidFill>
                <a:latin typeface="Times New Roman" panose="02020603050405020304" pitchFamily="18" charset="0"/>
              </a:endParaRPr>
            </a:p>
          </p:txBody>
        </p:sp>
      </p:grpSp>
      <p:grpSp>
        <p:nvGrpSpPr>
          <p:cNvPr id="4" name="Group 10"/>
          <p:cNvGrpSpPr/>
          <p:nvPr/>
        </p:nvGrpSpPr>
        <p:grpSpPr bwMode="auto">
          <a:xfrm>
            <a:off x="896938" y="4796155"/>
            <a:ext cx="7848600" cy="1600200"/>
            <a:chOff x="432" y="3168"/>
            <a:chExt cx="4944" cy="1008"/>
          </a:xfrm>
        </p:grpSpPr>
        <p:grpSp>
          <p:nvGrpSpPr>
            <p:cNvPr id="83975" name="Group 11"/>
            <p:cNvGrpSpPr/>
            <p:nvPr/>
          </p:nvGrpSpPr>
          <p:grpSpPr bwMode="auto">
            <a:xfrm>
              <a:off x="432" y="3168"/>
              <a:ext cx="4944" cy="288"/>
              <a:chOff x="432" y="3408"/>
              <a:chExt cx="4944" cy="288"/>
            </a:xfrm>
          </p:grpSpPr>
          <p:graphicFrame>
            <p:nvGraphicFramePr>
              <p:cNvPr id="83982" name="Object 12"/>
              <p:cNvGraphicFramePr>
                <a:graphicFrameLocks noChangeAspect="1"/>
              </p:cNvGraphicFramePr>
              <p:nvPr/>
            </p:nvGraphicFramePr>
            <p:xfrm>
              <a:off x="2643" y="3422"/>
              <a:ext cx="954" cy="259"/>
            </p:xfrm>
            <a:graphic>
              <a:graphicData uri="http://schemas.openxmlformats.org/presentationml/2006/ole">
                <mc:AlternateContent xmlns:mc="http://schemas.openxmlformats.org/markup-compatibility/2006">
                  <mc:Choice xmlns:v="urn:schemas-microsoft-com:vml" Requires="v">
                    <p:oleObj spid="_x0000_s84021" name="Equation" r:id="rId5" imgW="748665" imgH="203200" progId="Equation.3">
                      <p:embed/>
                    </p:oleObj>
                  </mc:Choice>
                  <mc:Fallback>
                    <p:oleObj name="Equation" r:id="rId5" imgW="748665" imgH="203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 y="3422"/>
                            <a:ext cx="95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3" name="Text Box 13"/>
              <p:cNvSpPr txBox="1">
                <a:spLocks noChangeArrowheads="1"/>
              </p:cNvSpPr>
              <p:nvPr/>
            </p:nvSpPr>
            <p:spPr bwMode="auto">
              <a:xfrm>
                <a:off x="432" y="3408"/>
                <a:ext cx="2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en-US" altLang="zh-CN" sz="2400">
                    <a:solidFill>
                      <a:srgbClr val="161628"/>
                    </a:solidFill>
                    <a:latin typeface="Times New Roman" panose="02020603050405020304" pitchFamily="18" charset="0"/>
                  </a:rPr>
                  <a:t> DFT</a:t>
                </a:r>
                <a:r>
                  <a:rPr kumimoji="1" lang="zh-CN" altLang="en-US" sz="2400">
                    <a:solidFill>
                      <a:srgbClr val="161628"/>
                    </a:solidFill>
                    <a:latin typeface="Times New Roman" panose="02020603050405020304" pitchFamily="18" charset="0"/>
                  </a:rPr>
                  <a:t>是特殊的</a:t>
                </a:r>
                <a:r>
                  <a:rPr kumimoji="1" lang="en-US" altLang="zh-CN" sz="2400">
                    <a:solidFill>
                      <a:srgbClr val="161628"/>
                    </a:solidFill>
                    <a:latin typeface="Times New Roman" panose="02020603050405020304" pitchFamily="18" charset="0"/>
                  </a:rPr>
                  <a:t>Z</a:t>
                </a:r>
                <a:r>
                  <a:rPr kumimoji="1" lang="zh-CN" altLang="en-US" sz="2400">
                    <a:solidFill>
                      <a:srgbClr val="161628"/>
                    </a:solidFill>
                    <a:latin typeface="Times New Roman" panose="02020603050405020304" pitchFamily="18" charset="0"/>
                  </a:rPr>
                  <a:t>变换，取</a:t>
                </a:r>
                <a:endParaRPr kumimoji="1" lang="zh-CN" altLang="en-US" sz="2400">
                  <a:solidFill>
                    <a:srgbClr val="161628"/>
                  </a:solidFill>
                  <a:latin typeface="Times New Roman" panose="02020603050405020304" pitchFamily="18" charset="0"/>
                </a:endParaRPr>
              </a:p>
            </p:txBody>
          </p:sp>
          <p:sp>
            <p:nvSpPr>
              <p:cNvPr id="83984" name="Text Box 14"/>
              <p:cNvSpPr txBox="1">
                <a:spLocks noChangeArrowheads="1"/>
              </p:cNvSpPr>
              <p:nvPr/>
            </p:nvSpPr>
            <p:spPr bwMode="auto">
              <a:xfrm>
                <a:off x="3552" y="3408"/>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400">
                    <a:solidFill>
                      <a:srgbClr val="161628"/>
                    </a:solidFill>
                    <a:latin typeface="Times New Roman" panose="02020603050405020304" pitchFamily="18" charset="0"/>
                  </a:rPr>
                  <a:t>即可得到</a:t>
                </a:r>
                <a:r>
                  <a:rPr kumimoji="1" lang="en-US" altLang="zh-CN" sz="2400">
                    <a:solidFill>
                      <a:srgbClr val="161628"/>
                    </a:solidFill>
                    <a:latin typeface="Times New Roman" panose="02020603050405020304" pitchFamily="18" charset="0"/>
                  </a:rPr>
                  <a:t>DFT</a:t>
                </a:r>
                <a:r>
                  <a:rPr kumimoji="1" lang="zh-CN" altLang="en-US" sz="2400">
                    <a:solidFill>
                      <a:srgbClr val="161628"/>
                    </a:solidFill>
                    <a:latin typeface="Times New Roman" panose="02020603050405020304" pitchFamily="18" charset="0"/>
                  </a:rPr>
                  <a:t>变换。</a:t>
                </a:r>
                <a:endParaRPr kumimoji="1" lang="zh-CN" altLang="en-US" sz="2400">
                  <a:solidFill>
                    <a:srgbClr val="161628"/>
                  </a:solidFill>
                  <a:latin typeface="Times New Roman" panose="02020603050405020304" pitchFamily="18" charset="0"/>
                </a:endParaRPr>
              </a:p>
            </p:txBody>
          </p:sp>
        </p:grpSp>
        <p:grpSp>
          <p:nvGrpSpPr>
            <p:cNvPr id="83976" name="Group 15"/>
            <p:cNvGrpSpPr/>
            <p:nvPr/>
          </p:nvGrpSpPr>
          <p:grpSpPr bwMode="auto">
            <a:xfrm>
              <a:off x="576" y="3408"/>
              <a:ext cx="4608" cy="290"/>
              <a:chOff x="624" y="3438"/>
              <a:chExt cx="4608" cy="290"/>
            </a:xfrm>
          </p:grpSpPr>
          <p:sp>
            <p:nvSpPr>
              <p:cNvPr id="83979" name="Text Box 16"/>
              <p:cNvSpPr txBox="1">
                <a:spLocks noChangeArrowheads="1"/>
              </p:cNvSpPr>
              <p:nvPr/>
            </p:nvSpPr>
            <p:spPr bwMode="auto">
              <a:xfrm>
                <a:off x="624" y="3438"/>
                <a:ext cx="272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400">
                    <a:solidFill>
                      <a:srgbClr val="161628"/>
                    </a:solidFill>
                    <a:latin typeface="Times New Roman" panose="02020603050405020304" pitchFamily="18" charset="0"/>
                  </a:rPr>
                  <a:t>在</a:t>
                </a:r>
                <a:r>
                  <a:rPr kumimoji="1" lang="en-US" altLang="zh-CN" sz="2400">
                    <a:solidFill>
                      <a:srgbClr val="161628"/>
                    </a:solidFill>
                    <a:latin typeface="Times New Roman" panose="02020603050405020304" pitchFamily="18" charset="0"/>
                  </a:rPr>
                  <a:t>Z</a:t>
                </a:r>
                <a:r>
                  <a:rPr kumimoji="1" lang="zh-CN" altLang="en-US" sz="2400">
                    <a:solidFill>
                      <a:srgbClr val="161628"/>
                    </a:solidFill>
                    <a:latin typeface="Times New Roman" panose="02020603050405020304" pitchFamily="18" charset="0"/>
                  </a:rPr>
                  <a:t>平面的单位园上，取幅角为</a:t>
                </a:r>
                <a:endParaRPr kumimoji="1" lang="zh-CN" altLang="en-US" sz="2400">
                  <a:solidFill>
                    <a:srgbClr val="161628"/>
                  </a:solidFill>
                  <a:latin typeface="Times New Roman" panose="02020603050405020304" pitchFamily="18" charset="0"/>
                </a:endParaRPr>
              </a:p>
            </p:txBody>
          </p:sp>
          <p:graphicFrame>
            <p:nvGraphicFramePr>
              <p:cNvPr id="83980" name="Object 17"/>
              <p:cNvGraphicFramePr>
                <a:graphicFrameLocks noChangeAspect="1"/>
              </p:cNvGraphicFramePr>
              <p:nvPr/>
            </p:nvGraphicFramePr>
            <p:xfrm>
              <a:off x="3312" y="3469"/>
              <a:ext cx="954" cy="227"/>
            </p:xfrm>
            <a:graphic>
              <a:graphicData uri="http://schemas.openxmlformats.org/presentationml/2006/ole">
                <mc:AlternateContent xmlns:mc="http://schemas.openxmlformats.org/markup-compatibility/2006">
                  <mc:Choice xmlns:v="urn:schemas-microsoft-com:vml" Requires="v">
                    <p:oleObj spid="_x0000_s84022" name="Equation" r:id="rId7" imgW="748665" imgH="177800" progId="Equation.3">
                      <p:embed/>
                    </p:oleObj>
                  </mc:Choice>
                  <mc:Fallback>
                    <p:oleObj name="Equation" r:id="rId7" imgW="748665" imgH="1778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2" y="3469"/>
                            <a:ext cx="95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1" name="Text Box 18"/>
              <p:cNvSpPr txBox="1">
                <a:spLocks noChangeArrowheads="1"/>
              </p:cNvSpPr>
              <p:nvPr/>
            </p:nvSpPr>
            <p:spPr bwMode="auto">
              <a:xfrm>
                <a:off x="4224" y="3439"/>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400">
                    <a:solidFill>
                      <a:srgbClr val="161628"/>
                    </a:solidFill>
                    <a:latin typeface="Times New Roman" panose="02020603050405020304" pitchFamily="18" charset="0"/>
                  </a:rPr>
                  <a:t>计算其</a:t>
                </a:r>
                <a:r>
                  <a:rPr kumimoji="1" lang="en-US" altLang="zh-CN" sz="2400">
                    <a:solidFill>
                      <a:srgbClr val="161628"/>
                    </a:solidFill>
                    <a:latin typeface="Times New Roman" panose="02020603050405020304" pitchFamily="18" charset="0"/>
                  </a:rPr>
                  <a:t>Z</a:t>
                </a:r>
                <a:r>
                  <a:rPr kumimoji="1" lang="zh-CN" altLang="en-US" sz="2400">
                    <a:solidFill>
                      <a:srgbClr val="161628"/>
                    </a:solidFill>
                    <a:latin typeface="Times New Roman" panose="02020603050405020304" pitchFamily="18" charset="0"/>
                  </a:rPr>
                  <a:t>变</a:t>
                </a:r>
                <a:endParaRPr kumimoji="1" lang="zh-CN" altLang="en-US" sz="2400">
                  <a:solidFill>
                    <a:srgbClr val="161628"/>
                  </a:solidFill>
                  <a:latin typeface="Times New Roman" panose="02020603050405020304" pitchFamily="18" charset="0"/>
                </a:endParaRPr>
              </a:p>
            </p:txBody>
          </p:sp>
        </p:grpSp>
        <p:sp>
          <p:nvSpPr>
            <p:cNvPr id="83977" name="Text Box 19"/>
            <p:cNvSpPr txBox="1">
              <a:spLocks noChangeArrowheads="1"/>
            </p:cNvSpPr>
            <p:nvPr/>
          </p:nvSpPr>
          <p:spPr bwMode="auto">
            <a:xfrm>
              <a:off x="576" y="3648"/>
              <a:ext cx="47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400">
                  <a:solidFill>
                    <a:srgbClr val="161628"/>
                  </a:solidFill>
                  <a:latin typeface="Times New Roman" panose="02020603050405020304" pitchFamily="18" charset="0"/>
                </a:rPr>
                <a:t>换，就得到</a:t>
              </a:r>
              <a:r>
                <a:rPr kumimoji="1" lang="en-US" altLang="zh-CN" sz="2400">
                  <a:solidFill>
                    <a:srgbClr val="161628"/>
                  </a:solidFill>
                  <a:latin typeface="Times New Roman" panose="02020603050405020304" pitchFamily="18" charset="0"/>
                </a:rPr>
                <a:t>DFT</a:t>
              </a:r>
              <a:r>
                <a:rPr kumimoji="1" lang="zh-CN" altLang="en-US" sz="2400">
                  <a:solidFill>
                    <a:srgbClr val="161628"/>
                  </a:solidFill>
                  <a:latin typeface="Times New Roman" panose="02020603050405020304" pitchFamily="18" charset="0"/>
                </a:rPr>
                <a:t>的第</a:t>
              </a:r>
              <a:r>
                <a:rPr kumimoji="1" lang="en-US" altLang="zh-CN" sz="2400" i="1">
                  <a:solidFill>
                    <a:srgbClr val="161628"/>
                  </a:solidFill>
                  <a:latin typeface="Times New Roman" panose="02020603050405020304" pitchFamily="18" charset="0"/>
                </a:rPr>
                <a:t>k</a:t>
              </a:r>
              <a:r>
                <a:rPr kumimoji="1" lang="zh-CN" altLang="en-US" sz="2400">
                  <a:solidFill>
                    <a:srgbClr val="161628"/>
                  </a:solidFill>
                  <a:latin typeface="Times New Roman" panose="02020603050405020304" pitchFamily="18" charset="0"/>
                </a:rPr>
                <a:t>个样值点</a:t>
              </a:r>
              <a:r>
                <a:rPr kumimoji="1" lang="en-US" altLang="zh-CN" sz="2400" i="1">
                  <a:solidFill>
                    <a:srgbClr val="161628"/>
                  </a:solidFill>
                  <a:latin typeface="Times New Roman" panose="02020603050405020304" pitchFamily="18" charset="0"/>
                </a:rPr>
                <a:t>X</a:t>
              </a:r>
              <a:r>
                <a:rPr kumimoji="1" lang="en-US" altLang="zh-CN" sz="2400">
                  <a:solidFill>
                    <a:srgbClr val="161628"/>
                  </a:solidFill>
                  <a:latin typeface="Times New Roman" panose="02020603050405020304" pitchFamily="18" charset="0"/>
                </a:rPr>
                <a:t>(</a:t>
              </a:r>
              <a:r>
                <a:rPr kumimoji="1" lang="en-US" altLang="zh-CN" sz="2400" i="1">
                  <a:solidFill>
                    <a:srgbClr val="161628"/>
                  </a:solidFill>
                  <a:latin typeface="Times New Roman" panose="02020603050405020304" pitchFamily="18" charset="0"/>
                </a:rPr>
                <a:t>k</a:t>
              </a:r>
              <a:r>
                <a:rPr kumimoji="1" lang="en-US" altLang="zh-CN" sz="2400">
                  <a:solidFill>
                    <a:srgbClr val="161628"/>
                  </a:solidFill>
                  <a:latin typeface="Times New Roman" panose="02020603050405020304" pitchFamily="18" charset="0"/>
                </a:rPr>
                <a:t>)。</a:t>
              </a:r>
              <a:r>
                <a:rPr kumimoji="1" lang="zh-CN" altLang="en-US" sz="2400">
                  <a:solidFill>
                    <a:srgbClr val="161628"/>
                  </a:solidFill>
                  <a:latin typeface="Times New Roman" panose="02020603050405020304" pitchFamily="18" charset="0"/>
                </a:rPr>
                <a:t>有限长序列的</a:t>
              </a:r>
              <a:r>
                <a:rPr kumimoji="1" lang="en-US" altLang="zh-CN" sz="2400">
                  <a:solidFill>
                    <a:srgbClr val="161628"/>
                  </a:solidFill>
                  <a:latin typeface="Times New Roman" panose="02020603050405020304" pitchFamily="18" charset="0"/>
                </a:rPr>
                <a:t>DFT</a:t>
              </a:r>
              <a:endParaRPr kumimoji="1" lang="en-US" altLang="zh-CN" sz="2400">
                <a:solidFill>
                  <a:srgbClr val="161628"/>
                </a:solidFill>
                <a:latin typeface="Times New Roman" panose="02020603050405020304" pitchFamily="18" charset="0"/>
              </a:endParaRPr>
            </a:p>
          </p:txBody>
        </p:sp>
        <p:sp>
          <p:nvSpPr>
            <p:cNvPr id="83978" name="Text Box 20"/>
            <p:cNvSpPr txBox="1">
              <a:spLocks noChangeArrowheads="1"/>
            </p:cNvSpPr>
            <p:nvPr/>
          </p:nvSpPr>
          <p:spPr bwMode="auto">
            <a:xfrm>
              <a:off x="576" y="3888"/>
              <a:ext cx="47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400">
                  <a:solidFill>
                    <a:srgbClr val="161628"/>
                  </a:solidFill>
                  <a:latin typeface="Times New Roman" panose="02020603050405020304" pitchFamily="18" charset="0"/>
                </a:rPr>
                <a:t>可以解释为它的</a:t>
              </a:r>
              <a:r>
                <a:rPr kumimoji="1" lang="en-US" altLang="zh-CN" sz="2400">
                  <a:solidFill>
                    <a:srgbClr val="161628"/>
                  </a:solidFill>
                  <a:latin typeface="Times New Roman" panose="02020603050405020304" pitchFamily="18" charset="0"/>
                </a:rPr>
                <a:t>Z</a:t>
              </a:r>
              <a:r>
                <a:rPr kumimoji="1" lang="zh-CN" altLang="en-US" sz="2400">
                  <a:solidFill>
                    <a:srgbClr val="161628"/>
                  </a:solidFill>
                  <a:latin typeface="Times New Roman" panose="02020603050405020304" pitchFamily="18" charset="0"/>
                </a:rPr>
                <a:t>变换在单位园上的均匀抽样。</a:t>
              </a:r>
              <a:endParaRPr kumimoji="1" lang="zh-CN" altLang="en-US" sz="2400">
                <a:solidFill>
                  <a:srgbClr val="161628"/>
                </a:solidFill>
                <a:latin typeface="Times New Roman" panose="02020603050405020304" pitchFamily="18"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84995" name="Rectangle 3"/>
          <p:cNvSpPr>
            <a:spLocks noGrp="1" noChangeArrowheads="1"/>
          </p:cNvSpPr>
          <p:nvPr>
            <p:ph type="body" idx="1"/>
          </p:nvPr>
        </p:nvSpPr>
        <p:spPr>
          <a:xfrm>
            <a:off x="457200" y="1600200"/>
            <a:ext cx="8229600" cy="587375"/>
          </a:xfrm>
        </p:spPr>
        <p:txBody>
          <a:bodyPr/>
          <a:lstStyle/>
          <a:p>
            <a:pPr eaLnBrk="1" hangingPunct="1">
              <a:lnSpc>
                <a:spcPct val="90000"/>
              </a:lnSpc>
            </a:pPr>
            <a:r>
              <a:rPr lang="en-US" altLang="zh-CN" sz="2800" b="1">
                <a:solidFill>
                  <a:srgbClr val="161628"/>
                </a:solidFill>
              </a:rPr>
              <a:t>Z</a:t>
            </a:r>
            <a:r>
              <a:rPr lang="zh-CN" altLang="en-US" sz="2800" b="1">
                <a:solidFill>
                  <a:srgbClr val="161628"/>
                </a:solidFill>
              </a:rPr>
              <a:t>变换的性质</a:t>
            </a:r>
            <a:endParaRPr lang="zh-CN" altLang="en-US" sz="2800" b="1">
              <a:solidFill>
                <a:srgbClr val="161628"/>
              </a:solidFill>
            </a:endParaRPr>
          </a:p>
          <a:p>
            <a:pPr eaLnBrk="1" hangingPunct="1">
              <a:lnSpc>
                <a:spcPct val="90000"/>
              </a:lnSpc>
              <a:buFontTx/>
              <a:buNone/>
            </a:pPr>
            <a:r>
              <a:rPr lang="zh-CN" altLang="en-US" sz="2800">
                <a:solidFill>
                  <a:srgbClr val="161628"/>
                </a:solidFill>
              </a:rPr>
              <a:t>       </a:t>
            </a:r>
            <a:endParaRPr lang="zh-CN" altLang="en-US" sz="2800">
              <a:solidFill>
                <a:srgbClr val="161628"/>
              </a:solidFill>
            </a:endParaRPr>
          </a:p>
        </p:txBody>
      </p:sp>
      <p:grpSp>
        <p:nvGrpSpPr>
          <p:cNvPr id="2" name="Group 4"/>
          <p:cNvGrpSpPr/>
          <p:nvPr/>
        </p:nvGrpSpPr>
        <p:grpSpPr bwMode="auto">
          <a:xfrm>
            <a:off x="827088" y="2287588"/>
            <a:ext cx="7231062" cy="2005013"/>
            <a:chOff x="576" y="1587"/>
            <a:chExt cx="4555" cy="1263"/>
          </a:xfrm>
        </p:grpSpPr>
        <p:graphicFrame>
          <p:nvGraphicFramePr>
            <p:cNvPr id="85003" name="Object 5"/>
            <p:cNvGraphicFramePr>
              <a:graphicFrameLocks noChangeAspect="1"/>
            </p:cNvGraphicFramePr>
            <p:nvPr/>
          </p:nvGraphicFramePr>
          <p:xfrm>
            <a:off x="1872" y="1587"/>
            <a:ext cx="2272" cy="499"/>
          </p:xfrm>
          <a:graphic>
            <a:graphicData uri="http://schemas.openxmlformats.org/presentationml/2006/ole">
              <mc:AlternateContent xmlns:mc="http://schemas.openxmlformats.org/markup-compatibility/2006">
                <mc:Choice xmlns:v="urn:schemas-microsoft-com:vml" Requires="v">
                  <p:oleObj spid="_x0000_s85046" name="Equation" r:id="rId1" imgW="2197100" imgH="482600" progId="Equation.3">
                    <p:embed/>
                  </p:oleObj>
                </mc:Choice>
                <mc:Fallback>
                  <p:oleObj name="Equation" r:id="rId1" imgW="219710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1587"/>
                          <a:ext cx="2272"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4" name="Text Box 6"/>
            <p:cNvSpPr txBox="1">
              <a:spLocks noChangeArrowheads="1"/>
            </p:cNvSpPr>
            <p:nvPr/>
          </p:nvSpPr>
          <p:spPr bwMode="auto">
            <a:xfrm>
              <a:off x="576" y="1632"/>
              <a:ext cx="110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rPr>
                <a:t>1 </a:t>
              </a:r>
              <a:r>
                <a:rPr kumimoji="1" lang="zh-CN" altLang="en-US" sz="2400" b="1">
                  <a:solidFill>
                    <a:srgbClr val="161628"/>
                  </a:solidFill>
                </a:rPr>
                <a:t>线性</a:t>
              </a:r>
              <a:r>
                <a:rPr kumimoji="1" lang="zh-CN" altLang="en-US" sz="2400">
                  <a:solidFill>
                    <a:srgbClr val="161628"/>
                  </a:solidFill>
                </a:rPr>
                <a:t>:   若</a:t>
              </a:r>
              <a:endParaRPr kumimoji="1" lang="zh-CN" altLang="en-US" sz="2400">
                <a:solidFill>
                  <a:srgbClr val="161628"/>
                </a:solidFill>
                <a:latin typeface="Times New Roman" panose="02020603050405020304" pitchFamily="18" charset="0"/>
              </a:endParaRPr>
            </a:p>
          </p:txBody>
        </p:sp>
        <p:sp>
          <p:nvSpPr>
            <p:cNvPr id="85005" name="Text Box 7"/>
            <p:cNvSpPr txBox="1">
              <a:spLocks noChangeArrowheads="1"/>
            </p:cNvSpPr>
            <p:nvPr/>
          </p:nvSpPr>
          <p:spPr bwMode="auto">
            <a:xfrm>
              <a:off x="672" y="2181"/>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rPr>
                <a:t>则有</a:t>
              </a:r>
              <a:endParaRPr kumimoji="1" lang="en-US" altLang="zh-CN" sz="2400">
                <a:solidFill>
                  <a:srgbClr val="161628"/>
                </a:solidFill>
                <a:latin typeface="Times New Roman" panose="02020603050405020304" pitchFamily="18" charset="0"/>
              </a:endParaRPr>
            </a:p>
          </p:txBody>
        </p:sp>
        <p:graphicFrame>
          <p:nvGraphicFramePr>
            <p:cNvPr id="85006" name="Object 8"/>
            <p:cNvGraphicFramePr>
              <a:graphicFrameLocks noChangeAspect="1"/>
            </p:cNvGraphicFramePr>
            <p:nvPr/>
          </p:nvGraphicFramePr>
          <p:xfrm>
            <a:off x="1440" y="2242"/>
            <a:ext cx="3691" cy="257"/>
          </p:xfrm>
          <a:graphic>
            <a:graphicData uri="http://schemas.openxmlformats.org/presentationml/2006/ole">
              <mc:AlternateContent xmlns:mc="http://schemas.openxmlformats.org/markup-compatibility/2006">
                <mc:Choice xmlns:v="urn:schemas-microsoft-com:vml" Requires="v">
                  <p:oleObj spid="_x0000_s85047" name="Equation" r:id="rId3" imgW="3111500" imgH="215900" progId="Equation.3">
                    <p:embed/>
                  </p:oleObj>
                </mc:Choice>
                <mc:Fallback>
                  <p:oleObj name="Equation" r:id="rId3" imgW="3111500" imgH="215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2242"/>
                          <a:ext cx="3691"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7" name="Text Box 9"/>
            <p:cNvSpPr txBox="1">
              <a:spLocks noChangeArrowheads="1"/>
            </p:cNvSpPr>
            <p:nvPr/>
          </p:nvSpPr>
          <p:spPr bwMode="auto">
            <a:xfrm>
              <a:off x="672" y="256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rPr>
                <a:t>其中</a:t>
              </a:r>
              <a:endParaRPr kumimoji="1" lang="zh-CN" altLang="en-US" sz="2400">
                <a:solidFill>
                  <a:srgbClr val="161628"/>
                </a:solidFill>
                <a:latin typeface="Times New Roman" panose="02020603050405020304" pitchFamily="18" charset="0"/>
              </a:endParaRPr>
            </a:p>
          </p:txBody>
        </p:sp>
        <p:graphicFrame>
          <p:nvGraphicFramePr>
            <p:cNvPr id="85008" name="Object 10"/>
            <p:cNvGraphicFramePr>
              <a:graphicFrameLocks noChangeAspect="1"/>
            </p:cNvGraphicFramePr>
            <p:nvPr/>
          </p:nvGraphicFramePr>
          <p:xfrm>
            <a:off x="1440" y="2582"/>
            <a:ext cx="2584" cy="249"/>
          </p:xfrm>
          <a:graphic>
            <a:graphicData uri="http://schemas.openxmlformats.org/presentationml/2006/ole">
              <mc:AlternateContent xmlns:mc="http://schemas.openxmlformats.org/markup-compatibility/2006">
                <mc:Choice xmlns:v="urn:schemas-microsoft-com:vml" Requires="v">
                  <p:oleObj spid="_x0000_s85048" name="Equation" r:id="rId5" imgW="2514600" imgH="241300" progId="Equation.3">
                    <p:embed/>
                  </p:oleObj>
                </mc:Choice>
                <mc:Fallback>
                  <p:oleObj name="Equation" r:id="rId5" imgW="25146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2582"/>
                          <a:ext cx="258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1"/>
          <p:cNvGrpSpPr/>
          <p:nvPr/>
        </p:nvGrpSpPr>
        <p:grpSpPr bwMode="auto">
          <a:xfrm>
            <a:off x="914400" y="4484688"/>
            <a:ext cx="3983038" cy="460375"/>
            <a:chOff x="576" y="3024"/>
            <a:chExt cx="2509" cy="290"/>
          </a:xfrm>
        </p:grpSpPr>
        <p:sp>
          <p:nvSpPr>
            <p:cNvPr id="85001" name="Text Box 12"/>
            <p:cNvSpPr txBox="1">
              <a:spLocks noChangeArrowheads="1"/>
            </p:cNvSpPr>
            <p:nvPr/>
          </p:nvSpPr>
          <p:spPr bwMode="auto">
            <a:xfrm>
              <a:off x="576" y="3024"/>
              <a:ext cx="103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rgbClr val="161628"/>
                  </a:solidFill>
                  <a:latin typeface="Times New Roman" panose="02020603050405020304" pitchFamily="18" charset="0"/>
                </a:rPr>
                <a:t>2 </a:t>
              </a:r>
              <a:r>
                <a:rPr kumimoji="1" lang="zh-CN" altLang="en-US" sz="2400" b="1">
                  <a:solidFill>
                    <a:srgbClr val="161628"/>
                  </a:solidFill>
                  <a:latin typeface="Times New Roman" panose="02020603050405020304" pitchFamily="18" charset="0"/>
                </a:rPr>
                <a:t>位移性</a:t>
              </a:r>
              <a:r>
                <a:rPr kumimoji="1" lang="zh-CN" altLang="en-US" sz="2400">
                  <a:solidFill>
                    <a:srgbClr val="161628"/>
                  </a:solidFill>
                  <a:latin typeface="Times New Roman" panose="02020603050405020304" pitchFamily="18" charset="0"/>
                </a:rPr>
                <a:t>：</a:t>
              </a:r>
              <a:endParaRPr kumimoji="1" lang="en-US" altLang="zh-CN" sz="2400">
                <a:solidFill>
                  <a:srgbClr val="161628"/>
                </a:solidFill>
                <a:latin typeface="Times New Roman" panose="02020603050405020304" pitchFamily="18" charset="0"/>
              </a:endParaRPr>
            </a:p>
          </p:txBody>
        </p:sp>
        <p:graphicFrame>
          <p:nvGraphicFramePr>
            <p:cNvPr id="85002" name="Object 13"/>
            <p:cNvGraphicFramePr>
              <a:graphicFrameLocks noChangeAspect="1"/>
            </p:cNvGraphicFramePr>
            <p:nvPr/>
          </p:nvGraphicFramePr>
          <p:xfrm>
            <a:off x="1546" y="3045"/>
            <a:ext cx="1539" cy="247"/>
          </p:xfrm>
          <a:graphic>
            <a:graphicData uri="http://schemas.openxmlformats.org/presentationml/2006/ole">
              <mc:AlternateContent xmlns:mc="http://schemas.openxmlformats.org/markup-compatibility/2006">
                <mc:Choice xmlns:v="urn:schemas-microsoft-com:vml" Requires="v">
                  <p:oleObj spid="_x0000_s85049" name="Equation" r:id="rId7" imgW="1422400" imgH="228600" progId="Equation.3">
                    <p:embed/>
                  </p:oleObj>
                </mc:Choice>
                <mc:Fallback>
                  <p:oleObj name="Equation" r:id="rId7" imgW="1422400" imgH="2286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6" y="3045"/>
                          <a:ext cx="153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4"/>
          <p:cNvGrpSpPr/>
          <p:nvPr/>
        </p:nvGrpSpPr>
        <p:grpSpPr bwMode="auto">
          <a:xfrm>
            <a:off x="914400" y="5276850"/>
            <a:ext cx="6943725" cy="460375"/>
            <a:chOff x="576" y="3264"/>
            <a:chExt cx="4374" cy="290"/>
          </a:xfrm>
        </p:grpSpPr>
        <p:sp>
          <p:nvSpPr>
            <p:cNvPr id="84999" name="Text Box 15"/>
            <p:cNvSpPr txBox="1">
              <a:spLocks noChangeArrowheads="1"/>
            </p:cNvSpPr>
            <p:nvPr/>
          </p:nvSpPr>
          <p:spPr bwMode="auto">
            <a:xfrm>
              <a:off x="576" y="3264"/>
              <a:ext cx="160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161628"/>
                  </a:solidFill>
                  <a:latin typeface="Times New Roman" panose="02020603050405020304" pitchFamily="18" charset="0"/>
                </a:rPr>
                <a:t>3 时域卷积定理</a:t>
              </a:r>
              <a:r>
                <a:rPr kumimoji="1" lang="en-US" altLang="zh-CN" sz="2400">
                  <a:solidFill>
                    <a:srgbClr val="161628"/>
                  </a:solidFill>
                  <a:latin typeface="Times New Roman" panose="02020603050405020304" pitchFamily="18" charset="0"/>
                </a:rPr>
                <a:t>：</a:t>
              </a:r>
              <a:endParaRPr kumimoji="1" lang="en-US" altLang="zh-CN" sz="2400">
                <a:solidFill>
                  <a:srgbClr val="161628"/>
                </a:solidFill>
                <a:latin typeface="Times New Roman" panose="02020603050405020304" pitchFamily="18" charset="0"/>
              </a:endParaRPr>
            </a:p>
          </p:txBody>
        </p:sp>
        <p:graphicFrame>
          <p:nvGraphicFramePr>
            <p:cNvPr id="85000" name="Object 16"/>
            <p:cNvGraphicFramePr>
              <a:graphicFrameLocks noChangeAspect="1"/>
            </p:cNvGraphicFramePr>
            <p:nvPr/>
          </p:nvGraphicFramePr>
          <p:xfrm>
            <a:off x="2160" y="3292"/>
            <a:ext cx="2790" cy="233"/>
          </p:xfrm>
          <a:graphic>
            <a:graphicData uri="http://schemas.openxmlformats.org/presentationml/2006/ole">
              <mc:AlternateContent xmlns:mc="http://schemas.openxmlformats.org/markup-compatibility/2006">
                <mc:Choice xmlns:v="urn:schemas-microsoft-com:vml" Requires="v">
                  <p:oleObj spid="_x0000_s85050" name="Equation" r:id="rId9" imgW="2578100" imgH="215900" progId="Equation.3">
                    <p:embed/>
                  </p:oleObj>
                </mc:Choice>
                <mc:Fallback>
                  <p:oleObj name="Equation" r:id="rId9" imgW="2578100" imgH="2159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0" y="3292"/>
                          <a:ext cx="279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endParaRPr lang="zh-CN" altLang="en-US">
              <a:solidFill>
                <a:schemeClr val="accent2"/>
              </a:solidFill>
              <a:ea typeface="仿宋_GB2312" pitchFamily="49" charset="-122"/>
            </a:endParaRPr>
          </a:p>
        </p:txBody>
      </p:sp>
      <p:sp>
        <p:nvSpPr>
          <p:cNvPr id="86019" name="Rectangle 3"/>
          <p:cNvSpPr>
            <a:spLocks noGrp="1" noChangeArrowheads="1"/>
          </p:cNvSpPr>
          <p:nvPr>
            <p:ph type="body" idx="1"/>
          </p:nvPr>
        </p:nvSpPr>
        <p:spPr>
          <a:xfrm>
            <a:off x="457200" y="1684338"/>
            <a:ext cx="8229600" cy="585787"/>
          </a:xfrm>
        </p:spPr>
        <p:txBody>
          <a:bodyPr/>
          <a:lstStyle/>
          <a:p>
            <a:pPr eaLnBrk="1" hangingPunct="1">
              <a:buClr>
                <a:srgbClr val="9900FF"/>
              </a:buClr>
              <a:buFont typeface="Wingdings" panose="05000000000000000000" pitchFamily="2" charset="2"/>
              <a:buChar char="Ø"/>
            </a:pPr>
            <a:r>
              <a:rPr lang="zh-CN" altLang="en-US" b="1">
                <a:gradFill>
                  <a:gsLst>
                    <a:gs pos="0">
                      <a:srgbClr val="007BD3"/>
                    </a:gs>
                    <a:gs pos="100000">
                      <a:srgbClr val="034373"/>
                    </a:gs>
                  </a:gsLst>
                  <a:lin scaled="0"/>
                </a:gradFill>
                <a:latin typeface="Times New Roman" panose="02020603050405020304" pitchFamily="18" charset="0"/>
              </a:rPr>
              <a:t>离散余弦变换（</a:t>
            </a:r>
            <a:r>
              <a:rPr lang="en-US" altLang="zh-CN" b="1">
                <a:gradFill>
                  <a:gsLst>
                    <a:gs pos="0">
                      <a:srgbClr val="007BD3"/>
                    </a:gs>
                    <a:gs pos="100000">
                      <a:srgbClr val="034373"/>
                    </a:gs>
                  </a:gsLst>
                  <a:lin scaled="0"/>
                </a:gradFill>
                <a:latin typeface="Times New Roman" panose="02020603050405020304" pitchFamily="18" charset="0"/>
              </a:rPr>
              <a:t>Discrete Cosine Transform）</a:t>
            </a:r>
            <a:endParaRPr lang="en-US" altLang="zh-CN">
              <a:solidFill>
                <a:srgbClr val="161628"/>
              </a:solidFill>
              <a:latin typeface="Times New Roman" panose="02020603050405020304" pitchFamily="18" charset="0"/>
            </a:endParaRPr>
          </a:p>
          <a:p>
            <a:pPr eaLnBrk="1" hangingPunct="1">
              <a:buFontTx/>
              <a:buNone/>
            </a:pPr>
            <a:endParaRPr lang="en-US" altLang="zh-CN">
              <a:solidFill>
                <a:srgbClr val="161628"/>
              </a:solidFill>
              <a:latin typeface="Times New Roman" panose="02020603050405020304" pitchFamily="18" charset="0"/>
            </a:endParaRPr>
          </a:p>
        </p:txBody>
      </p:sp>
      <p:graphicFrame>
        <p:nvGraphicFramePr>
          <p:cNvPr id="45060" name="Object 4"/>
          <p:cNvGraphicFramePr>
            <a:graphicFrameLocks noChangeAspect="1"/>
          </p:cNvGraphicFramePr>
          <p:nvPr/>
        </p:nvGraphicFramePr>
        <p:xfrm>
          <a:off x="1143000" y="2675890"/>
          <a:ext cx="6702425" cy="1462088"/>
        </p:xfrm>
        <a:graphic>
          <a:graphicData uri="http://schemas.openxmlformats.org/presentationml/2006/ole">
            <mc:AlternateContent xmlns:mc="http://schemas.openxmlformats.org/markup-compatibility/2006">
              <mc:Choice xmlns:v="urn:schemas-microsoft-com:vml" Requires="v">
                <p:oleObj spid="_x0000_s86032" name="Equation" r:id="rId1" imgW="4076700" imgH="889000" progId="Equation.3">
                  <p:embed/>
                </p:oleObj>
              </mc:Choice>
              <mc:Fallback>
                <p:oleObj name="Equation" r:id="rId1" imgW="4076700" imgH="8890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75890"/>
                        <a:ext cx="6702425"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Text Box 5"/>
          <p:cNvSpPr txBox="1">
            <a:spLocks noChangeArrowheads="1"/>
          </p:cNvSpPr>
          <p:nvPr/>
        </p:nvSpPr>
        <p:spPr bwMode="auto">
          <a:xfrm flipV="1">
            <a:off x="1219200" y="43434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a:latin typeface="Times New Roman" panose="02020603050405020304" pitchFamily="18" charset="0"/>
            </a:endParaRPr>
          </a:p>
        </p:txBody>
      </p:sp>
      <p:sp>
        <p:nvSpPr>
          <p:cNvPr id="45062" name="Text Box 6"/>
          <p:cNvSpPr txBox="1">
            <a:spLocks noChangeArrowheads="1"/>
          </p:cNvSpPr>
          <p:nvPr/>
        </p:nvSpPr>
        <p:spPr bwMode="auto">
          <a:xfrm>
            <a:off x="837565" y="4509135"/>
            <a:ext cx="7911465" cy="19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latinLnBrk="0" hangingPunct="1">
              <a:lnSpc>
                <a:spcPct val="120000"/>
              </a:lnSpc>
              <a:spcBef>
                <a:spcPct val="0"/>
              </a:spcBef>
              <a:spcAft>
                <a:spcPts val="600"/>
              </a:spcAft>
              <a:buFont typeface="Wingdings" panose="05000000000000000000" pitchFamily="2" charset="2"/>
              <a:buChar char="Ø"/>
            </a:pPr>
            <a:r>
              <a:rPr kumimoji="1" lang="en-US" altLang="zh-CN" sz="2400">
                <a:solidFill>
                  <a:srgbClr val="161628"/>
                </a:solidFill>
                <a:latin typeface="Times New Roman" panose="02020603050405020304" pitchFamily="18" charset="0"/>
              </a:rPr>
              <a:t> DCT</a:t>
            </a:r>
            <a:r>
              <a:rPr kumimoji="1" lang="zh-CN" altLang="en-US" sz="2400">
                <a:solidFill>
                  <a:srgbClr val="161628"/>
                </a:solidFill>
                <a:latin typeface="Times New Roman" panose="02020603050405020304" pitchFamily="18" charset="0"/>
              </a:rPr>
              <a:t>变换可以从</a:t>
            </a:r>
            <a:r>
              <a:rPr kumimoji="1" lang="en-US" altLang="zh-CN" sz="2400">
                <a:solidFill>
                  <a:srgbClr val="161628"/>
                </a:solidFill>
                <a:latin typeface="Times New Roman" panose="02020603050405020304" pitchFamily="18" charset="0"/>
              </a:rPr>
              <a:t>DFT</a:t>
            </a:r>
            <a:r>
              <a:rPr kumimoji="1" lang="zh-CN" altLang="en-US" sz="2400">
                <a:solidFill>
                  <a:srgbClr val="161628"/>
                </a:solidFill>
                <a:latin typeface="Times New Roman" panose="02020603050405020304" pitchFamily="18" charset="0"/>
              </a:rPr>
              <a:t>变换推导得到</a:t>
            </a:r>
            <a:endParaRPr kumimoji="1" lang="zh-CN" altLang="en-US" sz="2400">
              <a:solidFill>
                <a:srgbClr val="161628"/>
              </a:solidFill>
              <a:latin typeface="Times New Roman" panose="02020603050405020304" pitchFamily="18" charset="0"/>
            </a:endParaRPr>
          </a:p>
          <a:p>
            <a:pPr eaLnBrk="1" latinLnBrk="0" hangingPunct="1">
              <a:lnSpc>
                <a:spcPct val="120000"/>
              </a:lnSpc>
              <a:spcBef>
                <a:spcPct val="0"/>
              </a:spcBef>
              <a:spcAft>
                <a:spcPts val="600"/>
              </a:spcAft>
              <a:buFont typeface="Wingdings" panose="05000000000000000000" pitchFamily="2" charset="2"/>
              <a:buChar char="Ø"/>
            </a:pPr>
            <a:r>
              <a:rPr kumimoji="1" lang="zh-CN" altLang="en-US" sz="2400">
                <a:solidFill>
                  <a:srgbClr val="161628"/>
                </a:solidFill>
                <a:latin typeface="Times New Roman" panose="02020603050405020304" pitchFamily="18" charset="0"/>
              </a:rPr>
              <a:t> </a:t>
            </a:r>
            <a:r>
              <a:rPr kumimoji="1" lang="en-US" altLang="zh-CN" sz="2400">
                <a:solidFill>
                  <a:srgbClr val="161628"/>
                </a:solidFill>
                <a:latin typeface="Times New Roman" panose="02020603050405020304" pitchFamily="18" charset="0"/>
              </a:rPr>
              <a:t>DCT</a:t>
            </a:r>
            <a:r>
              <a:rPr kumimoji="1" lang="zh-CN" altLang="en-US" sz="2400">
                <a:solidFill>
                  <a:srgbClr val="161628"/>
                </a:solidFill>
                <a:latin typeface="Times New Roman" panose="02020603050405020304" pitchFamily="18" charset="0"/>
              </a:rPr>
              <a:t>变换的优点在于能量的集中，相比于</a:t>
            </a:r>
            <a:r>
              <a:rPr kumimoji="1" lang="en-US" altLang="zh-CN" sz="2400">
                <a:solidFill>
                  <a:srgbClr val="161628"/>
                </a:solidFill>
                <a:latin typeface="Times New Roman" panose="02020603050405020304" pitchFamily="18" charset="0"/>
              </a:rPr>
              <a:t>DFT，</a:t>
            </a:r>
            <a:r>
              <a:rPr kumimoji="1" lang="zh-CN" altLang="en-US" sz="2400">
                <a:solidFill>
                  <a:srgbClr val="161628"/>
                </a:solidFill>
                <a:latin typeface="Times New Roman" panose="02020603050405020304" pitchFamily="18" charset="0"/>
              </a:rPr>
              <a:t>其系数主要集中在维数较低的部分，这样就能用更少的系数来逼近原来的信号。</a:t>
            </a:r>
            <a:endParaRPr kumimoji="1" lang="zh-CN" altLang="en-US" sz="2400">
              <a:solidFill>
                <a:srgbClr val="161628"/>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up)">
                                      <p:cBhvr>
                                        <p:cTn id="7" dur="5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45061"/>
                                        </p:tgtEl>
                                        <p:attrNameLst>
                                          <p:attrName>style.visibility</p:attrName>
                                        </p:attrNameLst>
                                      </p:cBhvr>
                                      <p:to>
                                        <p:strVal val="visible"/>
                                      </p:to>
                                    </p:set>
                                    <p:animEffect transition="in" filter="wipe(up)">
                                      <p:cBhvr>
                                        <p:cTn id="12" dur="500"/>
                                        <p:tgtEl>
                                          <p:spTgt spid="450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062">
                                            <p:txEl>
                                              <p:pRg st="0" end="0"/>
                                            </p:txEl>
                                          </p:spTgt>
                                        </p:tgtEl>
                                        <p:attrNameLst>
                                          <p:attrName>style.visibility</p:attrName>
                                        </p:attrNameLst>
                                      </p:cBhvr>
                                      <p:to>
                                        <p:strVal val="visible"/>
                                      </p:to>
                                    </p:set>
                                    <p:animEffect transition="in" filter="wipe(up)">
                                      <p:cBhvr>
                                        <p:cTn id="17" dur="500"/>
                                        <p:tgtEl>
                                          <p:spTgt spid="4506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062">
                                            <p:txEl>
                                              <p:pRg st="1" end="1"/>
                                            </p:txEl>
                                          </p:spTgt>
                                        </p:tgtEl>
                                        <p:attrNameLst>
                                          <p:attrName>style.visibility</p:attrName>
                                        </p:attrNameLst>
                                      </p:cBhvr>
                                      <p:to>
                                        <p:strVal val="visible"/>
                                      </p:to>
                                    </p:set>
                                    <p:animEffect transition="in" filter="wipe(up)">
                                      <p:cBhvr>
                                        <p:cTn id="22" dur="500"/>
                                        <p:tgtEl>
                                          <p:spTgt spid="450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p:bldP spid="45062" grpId="0" autoUpdateAnimBg="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r>
              <a:rPr lang="zh-CN" altLang="en-US"/>
              <a:t>视听觉信息理解系列课程</a:t>
            </a:r>
            <a:endParaRPr lang="zh-CN" altLang="en-US"/>
          </a:p>
        </p:txBody>
      </p:sp>
      <p:grpSp>
        <p:nvGrpSpPr>
          <p:cNvPr id="18435" name="组合 34"/>
          <p:cNvGrpSpPr/>
          <p:nvPr/>
        </p:nvGrpSpPr>
        <p:grpSpPr bwMode="auto">
          <a:xfrm>
            <a:off x="1830388" y="4500563"/>
            <a:ext cx="2265362" cy="568325"/>
            <a:chOff x="1820411" y="2308240"/>
            <a:chExt cx="2265028" cy="569387"/>
          </a:xfrm>
        </p:grpSpPr>
        <p:sp>
          <p:nvSpPr>
            <p:cNvPr id="36" name="文本框 35"/>
            <p:cNvSpPr txBox="1"/>
            <p:nvPr/>
          </p:nvSpPr>
          <p:spPr bwMode="auto">
            <a:xfrm>
              <a:off x="1820411" y="2308240"/>
              <a:ext cx="2265028" cy="569387"/>
            </a:xfrm>
            <a:prstGeom prst="rect">
              <a:avLst/>
            </a:prstGeom>
            <a:noFill/>
            <a:ln w="25400">
              <a:solidFill>
                <a:schemeClr val="accent2">
                  <a:lumMod val="50000"/>
                </a:schemeClr>
              </a:solidFill>
              <a:miter lim="800000"/>
            </a:ln>
          </p:spPr>
          <p:txBody>
            <a:bodyPr tIns="0" anchor="ctr">
              <a:spAutoFit/>
            </a:bodyPr>
            <a:lstStyle/>
            <a:p>
              <a:pPr marL="273050" indent="-273050" algn="ctr">
                <a:buClr>
                  <a:schemeClr val="accent1"/>
                </a:buClr>
                <a:defRPr/>
              </a:pPr>
              <a:r>
                <a:rPr lang="zh-CN" altLang="en-US" sz="1600" b="1" dirty="0">
                  <a:solidFill>
                    <a:srgbClr val="0033CC"/>
                  </a:solidFill>
                  <a:latin typeface="黑体" panose="02010609060101010101" pitchFamily="49" charset="-122"/>
                </a:rPr>
                <a:t>课程一</a:t>
              </a:r>
              <a:endParaRPr lang="en-US" altLang="zh-CN" sz="1600" b="1" dirty="0">
                <a:solidFill>
                  <a:srgbClr val="0033CC"/>
                </a:solidFill>
                <a:latin typeface="黑体" panose="02010609060101010101" pitchFamily="49" charset="-122"/>
              </a:endParaRPr>
            </a:p>
            <a:p>
              <a:pPr marL="273050" indent="-273050" algn="ctr">
                <a:buClr>
                  <a:schemeClr val="accent1"/>
                </a:buClr>
                <a:defRPr/>
              </a:pPr>
              <a:r>
                <a:rPr lang="zh-CN" altLang="en-US" b="1" dirty="0">
                  <a:latin typeface="黑体" panose="02010609060101010101" pitchFamily="49" charset="-122"/>
                </a:rPr>
                <a:t>视听觉信号处理</a:t>
              </a:r>
              <a:endParaRPr lang="zh-CN" altLang="en-US" b="1" dirty="0">
                <a:latin typeface="黑体" panose="02010609060101010101" pitchFamily="49" charset="-122"/>
              </a:endParaRPr>
            </a:p>
          </p:txBody>
        </p:sp>
        <p:cxnSp>
          <p:nvCxnSpPr>
            <p:cNvPr id="18445" name="直接连接符 36"/>
            <p:cNvCxnSpPr>
              <a:cxnSpLocks noChangeShapeType="1"/>
            </p:cNvCxnSpPr>
            <p:nvPr/>
          </p:nvCxnSpPr>
          <p:spPr bwMode="auto">
            <a:xfrm>
              <a:off x="1820411" y="2536850"/>
              <a:ext cx="2265028" cy="0"/>
            </a:xfrm>
            <a:prstGeom prst="line">
              <a:avLst/>
            </a:prstGeom>
            <a:noFill/>
            <a:ln w="12700" algn="ctr">
              <a:solidFill>
                <a:schemeClr val="bg2"/>
              </a:solidFill>
              <a:round/>
            </a:ln>
            <a:extLst>
              <a:ext uri="{909E8E84-426E-40DD-AFC4-6F175D3DCCD1}">
                <a14:hiddenFill xmlns:a14="http://schemas.microsoft.com/office/drawing/2010/main">
                  <a:noFill/>
                </a14:hiddenFill>
              </a:ext>
            </a:extLst>
          </p:spPr>
        </p:cxnSp>
      </p:grpSp>
      <p:grpSp>
        <p:nvGrpSpPr>
          <p:cNvPr id="18436" name="组合 37"/>
          <p:cNvGrpSpPr/>
          <p:nvPr/>
        </p:nvGrpSpPr>
        <p:grpSpPr bwMode="auto">
          <a:xfrm>
            <a:off x="5130800" y="4494213"/>
            <a:ext cx="2276475" cy="569912"/>
            <a:chOff x="1803633" y="2308240"/>
            <a:chExt cx="2276055" cy="569387"/>
          </a:xfrm>
        </p:grpSpPr>
        <p:sp>
          <p:nvSpPr>
            <p:cNvPr id="39" name="文本框 38"/>
            <p:cNvSpPr txBox="1"/>
            <p:nvPr/>
          </p:nvSpPr>
          <p:spPr bwMode="auto">
            <a:xfrm>
              <a:off x="1803633" y="2308240"/>
              <a:ext cx="2264945" cy="569387"/>
            </a:xfrm>
            <a:prstGeom prst="rect">
              <a:avLst/>
            </a:prstGeom>
            <a:noFill/>
            <a:ln w="25400">
              <a:solidFill>
                <a:schemeClr val="accent2">
                  <a:lumMod val="50000"/>
                </a:schemeClr>
              </a:solidFill>
              <a:miter lim="800000"/>
            </a:ln>
          </p:spPr>
          <p:txBody>
            <a:bodyPr tIns="0" anchor="ctr">
              <a:spAutoFit/>
            </a:bodyPr>
            <a:lstStyle/>
            <a:p>
              <a:pPr marL="273050" indent="-273050" algn="ctr">
                <a:buClr>
                  <a:schemeClr val="accent1"/>
                </a:buClr>
                <a:defRPr/>
              </a:pPr>
              <a:r>
                <a:rPr lang="zh-CN" altLang="en-US" sz="1600" b="1" dirty="0">
                  <a:solidFill>
                    <a:srgbClr val="0033CC"/>
                  </a:solidFill>
                  <a:latin typeface="黑体" panose="02010609060101010101" pitchFamily="49" charset="-122"/>
                </a:rPr>
                <a:t>课程二</a:t>
              </a:r>
              <a:endParaRPr lang="en-US" altLang="zh-CN" sz="1600" b="1" dirty="0">
                <a:solidFill>
                  <a:srgbClr val="0033CC"/>
                </a:solidFill>
                <a:latin typeface="黑体" panose="02010609060101010101" pitchFamily="49" charset="-122"/>
              </a:endParaRPr>
            </a:p>
            <a:p>
              <a:pPr marL="273050" indent="-273050" algn="ctr">
                <a:buClr>
                  <a:schemeClr val="accent1"/>
                </a:buClr>
                <a:defRPr/>
              </a:pPr>
              <a:r>
                <a:rPr lang="zh-CN" altLang="en-US" b="1" dirty="0">
                  <a:latin typeface="黑体" panose="02010609060101010101" pitchFamily="49" charset="-122"/>
                </a:rPr>
                <a:t>模式识别与深度学</a:t>
              </a:r>
              <a:r>
                <a:rPr lang="zh-CN" altLang="en-US" dirty="0">
                  <a:latin typeface="黑体" panose="02010609060101010101" pitchFamily="49" charset="-122"/>
                </a:rPr>
                <a:t>习</a:t>
              </a:r>
              <a:endParaRPr lang="zh-CN" altLang="en-US" dirty="0">
                <a:latin typeface="黑体" panose="02010609060101010101" pitchFamily="49" charset="-122"/>
              </a:endParaRPr>
            </a:p>
          </p:txBody>
        </p:sp>
        <p:cxnSp>
          <p:nvCxnSpPr>
            <p:cNvPr id="18443" name="直接连接符 39"/>
            <p:cNvCxnSpPr>
              <a:cxnSpLocks noChangeShapeType="1"/>
            </p:cNvCxnSpPr>
            <p:nvPr/>
          </p:nvCxnSpPr>
          <p:spPr bwMode="auto">
            <a:xfrm>
              <a:off x="1814660" y="2548352"/>
              <a:ext cx="2265028" cy="0"/>
            </a:xfrm>
            <a:prstGeom prst="line">
              <a:avLst/>
            </a:prstGeom>
            <a:noFill/>
            <a:ln w="12700" algn="ctr">
              <a:solidFill>
                <a:schemeClr val="bg2"/>
              </a:solidFill>
              <a:round/>
            </a:ln>
            <a:extLst>
              <a:ext uri="{909E8E84-426E-40DD-AFC4-6F175D3DCCD1}">
                <a14:hiddenFill xmlns:a14="http://schemas.microsoft.com/office/drawing/2010/main">
                  <a:noFill/>
                </a14:hiddenFill>
              </a:ext>
            </a:extLst>
          </p:spPr>
        </p:cxnSp>
      </p:grpSp>
      <p:grpSp>
        <p:nvGrpSpPr>
          <p:cNvPr id="18437" name="组合 40"/>
          <p:cNvGrpSpPr/>
          <p:nvPr/>
        </p:nvGrpSpPr>
        <p:grpSpPr bwMode="auto">
          <a:xfrm>
            <a:off x="3414713" y="2771775"/>
            <a:ext cx="2263775" cy="569913"/>
            <a:chOff x="1820411" y="2308240"/>
            <a:chExt cx="2265028" cy="569387"/>
          </a:xfrm>
        </p:grpSpPr>
        <p:sp>
          <p:nvSpPr>
            <p:cNvPr id="42" name="文本框 41"/>
            <p:cNvSpPr txBox="1"/>
            <p:nvPr/>
          </p:nvSpPr>
          <p:spPr bwMode="auto">
            <a:xfrm>
              <a:off x="1820411" y="2308240"/>
              <a:ext cx="2265028" cy="569387"/>
            </a:xfrm>
            <a:prstGeom prst="rect">
              <a:avLst/>
            </a:prstGeom>
            <a:noFill/>
            <a:ln w="25400">
              <a:solidFill>
                <a:schemeClr val="accent2">
                  <a:lumMod val="50000"/>
                </a:schemeClr>
              </a:solidFill>
              <a:miter lim="800000"/>
            </a:ln>
          </p:spPr>
          <p:txBody>
            <a:bodyPr tIns="0" anchor="ctr">
              <a:spAutoFit/>
            </a:bodyPr>
            <a:lstStyle/>
            <a:p>
              <a:pPr marL="273050" indent="-273050" algn="ctr">
                <a:buClr>
                  <a:schemeClr val="accent1"/>
                </a:buClr>
                <a:defRPr/>
              </a:pPr>
              <a:r>
                <a:rPr lang="zh-CN" altLang="en-US" sz="1600" b="1" dirty="0">
                  <a:solidFill>
                    <a:srgbClr val="0033CC"/>
                  </a:solidFill>
                  <a:latin typeface="黑体" panose="02010609060101010101" pitchFamily="49" charset="-122"/>
                </a:rPr>
                <a:t>课程三</a:t>
              </a:r>
              <a:endParaRPr lang="en-US" altLang="zh-CN" sz="1600" b="1" dirty="0">
                <a:solidFill>
                  <a:srgbClr val="0033CC"/>
                </a:solidFill>
                <a:latin typeface="黑体" panose="02010609060101010101" pitchFamily="49" charset="-122"/>
              </a:endParaRPr>
            </a:p>
            <a:p>
              <a:pPr marL="273050" indent="-273050" algn="ctr">
                <a:buClr>
                  <a:schemeClr val="accent1"/>
                </a:buClr>
                <a:defRPr/>
              </a:pPr>
              <a:r>
                <a:rPr lang="zh-CN" altLang="en-US" b="1" dirty="0">
                  <a:latin typeface="黑体" panose="02010609060101010101" pitchFamily="49" charset="-122"/>
                </a:rPr>
                <a:t>视听觉信息理解</a:t>
              </a:r>
              <a:endParaRPr lang="zh-CN" altLang="en-US" b="1" dirty="0">
                <a:latin typeface="黑体" panose="02010609060101010101" pitchFamily="49" charset="-122"/>
              </a:endParaRPr>
            </a:p>
          </p:txBody>
        </p:sp>
        <p:cxnSp>
          <p:nvCxnSpPr>
            <p:cNvPr id="18441" name="直接连接符 42"/>
            <p:cNvCxnSpPr>
              <a:cxnSpLocks noChangeShapeType="1"/>
            </p:cNvCxnSpPr>
            <p:nvPr/>
          </p:nvCxnSpPr>
          <p:spPr bwMode="auto">
            <a:xfrm>
              <a:off x="1820411" y="2542601"/>
              <a:ext cx="2265028" cy="0"/>
            </a:xfrm>
            <a:prstGeom prst="line">
              <a:avLst/>
            </a:prstGeom>
            <a:noFill/>
            <a:ln w="12700" algn="ctr">
              <a:solidFill>
                <a:schemeClr val="bg2"/>
              </a:solidFill>
              <a:round/>
            </a:ln>
            <a:extLst>
              <a:ext uri="{909E8E84-426E-40DD-AFC4-6F175D3DCCD1}">
                <a14:hiddenFill xmlns:a14="http://schemas.microsoft.com/office/drawing/2010/main">
                  <a:noFill/>
                </a14:hiddenFill>
              </a:ext>
            </a:extLst>
          </p:spPr>
        </p:cxnSp>
      </p:grpSp>
      <p:sp>
        <p:nvSpPr>
          <p:cNvPr id="2" name="右箭头 1"/>
          <p:cNvSpPr>
            <a:spLocks noChangeArrowheads="1"/>
          </p:cNvSpPr>
          <p:nvPr/>
        </p:nvSpPr>
        <p:spPr bwMode="auto">
          <a:xfrm rot="-2350265">
            <a:off x="2954338" y="3684588"/>
            <a:ext cx="919162" cy="508000"/>
          </a:xfrm>
          <a:prstGeom prst="rightArrow">
            <a:avLst>
              <a:gd name="adj1" fmla="val 24454"/>
              <a:gd name="adj2" fmla="val 77275"/>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2" name="右箭头 21"/>
          <p:cNvSpPr>
            <a:spLocks noChangeArrowheads="1"/>
          </p:cNvSpPr>
          <p:nvPr/>
        </p:nvSpPr>
        <p:spPr bwMode="auto">
          <a:xfrm rot="-8287081">
            <a:off x="5359400" y="3721100"/>
            <a:ext cx="919163" cy="506413"/>
          </a:xfrm>
          <a:prstGeom prst="rightArrow">
            <a:avLst>
              <a:gd name="adj1" fmla="val 24454"/>
              <a:gd name="adj2" fmla="val 77518"/>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语音的语言表示</a:t>
            </a:r>
            <a:endParaRPr lang="en-US" altLang="zh-CN" sz="5400">
              <a:solidFill>
                <a:schemeClr val="hlink"/>
              </a:solidFill>
              <a:ea typeface="隶书" panose="02010509060101010101" pitchFamily="49" charset="-122"/>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endParaRPr lang="en-US" altLang="zh-CN">
              <a:solidFill>
                <a:schemeClr val="accent2"/>
              </a:solidFill>
            </a:endParaRPr>
          </a:p>
        </p:txBody>
      </p:sp>
      <p:sp>
        <p:nvSpPr>
          <p:cNvPr id="59395" name="Rectangle 3"/>
          <p:cNvSpPr>
            <a:spLocks noGrp="1" noChangeArrowheads="1"/>
          </p:cNvSpPr>
          <p:nvPr>
            <p:ph type="body" idx="1"/>
          </p:nvPr>
        </p:nvSpPr>
        <p:spPr/>
        <p:txBody>
          <a:bodyPr/>
          <a:lstStyle/>
          <a:p>
            <a:pPr eaLnBrk="1" hangingPunct="1">
              <a:lnSpc>
                <a:spcPct val="110000"/>
              </a:lnSpc>
              <a:spcBef>
                <a:spcPct val="40000"/>
              </a:spcBef>
            </a:pPr>
            <a:r>
              <a:rPr lang="zh-CN" altLang="en-US" sz="2800">
                <a:solidFill>
                  <a:schemeClr val="tx2"/>
                </a:solidFill>
              </a:rPr>
              <a:t>句子 </a:t>
            </a:r>
            <a:r>
              <a:rPr lang="en-US" altLang="zh-CN" sz="2800">
                <a:solidFill>
                  <a:schemeClr val="tx2"/>
                </a:solidFill>
              </a:rPr>
              <a:t>=&gt; </a:t>
            </a:r>
            <a:r>
              <a:rPr lang="zh-CN" altLang="en-US" sz="2800">
                <a:solidFill>
                  <a:schemeClr val="tx2"/>
                </a:solidFill>
              </a:rPr>
              <a:t>短语 </a:t>
            </a:r>
            <a:r>
              <a:rPr lang="en-US" altLang="zh-CN" sz="2800">
                <a:solidFill>
                  <a:schemeClr val="tx2"/>
                </a:solidFill>
              </a:rPr>
              <a:t>=&gt; </a:t>
            </a:r>
            <a:r>
              <a:rPr lang="zh-CN" altLang="en-US" sz="2800">
                <a:solidFill>
                  <a:schemeClr val="tx2"/>
                </a:solidFill>
              </a:rPr>
              <a:t>词语 </a:t>
            </a:r>
            <a:r>
              <a:rPr lang="en-US" altLang="zh-CN" sz="2800">
                <a:solidFill>
                  <a:schemeClr val="tx2"/>
                </a:solidFill>
              </a:rPr>
              <a:t>=&gt; </a:t>
            </a:r>
            <a:r>
              <a:rPr lang="zh-CN" altLang="en-US" sz="2800">
                <a:solidFill>
                  <a:schemeClr val="tx2"/>
                </a:solidFill>
              </a:rPr>
              <a:t>音节 </a:t>
            </a:r>
            <a:r>
              <a:rPr lang="en-US" altLang="zh-CN" sz="2800">
                <a:solidFill>
                  <a:schemeClr val="tx2"/>
                </a:solidFill>
              </a:rPr>
              <a:t>=&gt; </a:t>
            </a:r>
            <a:r>
              <a:rPr lang="zh-CN" altLang="en-US" sz="2800">
                <a:solidFill>
                  <a:schemeClr val="tx2"/>
                </a:solidFill>
              </a:rPr>
              <a:t>音素</a:t>
            </a:r>
            <a:endParaRPr lang="zh-CN" altLang="en-US" sz="2800">
              <a:solidFill>
                <a:schemeClr val="tx2"/>
              </a:solidFill>
            </a:endParaRPr>
          </a:p>
          <a:p>
            <a:pPr eaLnBrk="1" hangingPunct="1">
              <a:lnSpc>
                <a:spcPct val="110000"/>
              </a:lnSpc>
              <a:spcBef>
                <a:spcPct val="40000"/>
              </a:spcBef>
            </a:pPr>
            <a:r>
              <a:rPr lang="zh-CN" altLang="en-US" sz="2800" b="1">
                <a:gradFill>
                  <a:gsLst>
                    <a:gs pos="0">
                      <a:srgbClr val="007BD3"/>
                    </a:gs>
                    <a:gs pos="100000">
                      <a:srgbClr val="034373"/>
                    </a:gs>
                  </a:gsLst>
                  <a:lin scaled="0"/>
                </a:gradFill>
              </a:rPr>
              <a:t>音素</a:t>
            </a:r>
            <a:r>
              <a:rPr lang="zh-CN" altLang="en-US" sz="2800">
                <a:solidFill>
                  <a:schemeClr val="tx2"/>
                </a:solidFill>
              </a:rPr>
              <a:t>是语音的基本单位。可以分为元音（浊音）和辅音（清音）。</a:t>
            </a:r>
            <a:endParaRPr lang="zh-CN" altLang="en-US" sz="2800">
              <a:solidFill>
                <a:schemeClr val="tx2"/>
              </a:solidFill>
            </a:endParaRPr>
          </a:p>
          <a:p>
            <a:pPr eaLnBrk="1" hangingPunct="1">
              <a:lnSpc>
                <a:spcPct val="110000"/>
              </a:lnSpc>
              <a:spcBef>
                <a:spcPct val="40000"/>
              </a:spcBef>
            </a:pPr>
            <a:r>
              <a:rPr lang="zh-CN" altLang="en-US" sz="2800" b="1">
                <a:gradFill>
                  <a:gsLst>
                    <a:gs pos="0">
                      <a:srgbClr val="007BD3"/>
                    </a:gs>
                    <a:gs pos="100000">
                      <a:srgbClr val="034373"/>
                    </a:gs>
                  </a:gsLst>
                  <a:lin scaled="0"/>
                </a:gradFill>
              </a:rPr>
              <a:t>元音</a:t>
            </a:r>
            <a:r>
              <a:rPr lang="zh-CN" altLang="en-US" sz="2800">
                <a:solidFill>
                  <a:schemeClr val="tx2"/>
                </a:solidFill>
              </a:rPr>
              <a:t>是指发音的过程中，对声腔气流无明显阻塞而发出的音段，如[</a:t>
            </a:r>
            <a:r>
              <a:rPr lang="en-US" altLang="zh-CN" sz="2800">
                <a:solidFill>
                  <a:schemeClr val="tx2"/>
                </a:solidFill>
              </a:rPr>
              <a:t>a]、[i]</a:t>
            </a:r>
            <a:r>
              <a:rPr lang="zh-CN" altLang="en-US" sz="2800">
                <a:solidFill>
                  <a:schemeClr val="tx2"/>
                </a:solidFill>
              </a:rPr>
              <a:t>等。</a:t>
            </a:r>
            <a:endParaRPr lang="zh-CN" altLang="en-US" sz="2800">
              <a:solidFill>
                <a:schemeClr val="tx2"/>
              </a:solidFill>
            </a:endParaRPr>
          </a:p>
          <a:p>
            <a:pPr eaLnBrk="1" hangingPunct="1">
              <a:lnSpc>
                <a:spcPct val="110000"/>
              </a:lnSpc>
              <a:spcBef>
                <a:spcPct val="40000"/>
              </a:spcBef>
            </a:pPr>
            <a:r>
              <a:rPr lang="zh-CN" altLang="en-US" sz="2800" b="1">
                <a:gradFill>
                  <a:gsLst>
                    <a:gs pos="0">
                      <a:srgbClr val="007BD3"/>
                    </a:gs>
                    <a:gs pos="100000">
                      <a:srgbClr val="034373"/>
                    </a:gs>
                  </a:gsLst>
                  <a:lin scaled="0"/>
                </a:gradFill>
              </a:rPr>
              <a:t>辅音</a:t>
            </a:r>
            <a:r>
              <a:rPr lang="zh-CN" altLang="en-US" sz="2800">
                <a:solidFill>
                  <a:schemeClr val="tx2"/>
                </a:solidFill>
              </a:rPr>
              <a:t>是声腔气流明显受阻时所发出的音段，如[</a:t>
            </a:r>
            <a:r>
              <a:rPr lang="en-US" altLang="zh-CN" sz="2800">
                <a:solidFill>
                  <a:schemeClr val="tx2"/>
                </a:solidFill>
              </a:rPr>
              <a:t>m][n]</a:t>
            </a:r>
            <a:r>
              <a:rPr lang="zh-CN" altLang="en-US" sz="2800">
                <a:solidFill>
                  <a:schemeClr val="tx2"/>
                </a:solidFill>
              </a:rPr>
              <a:t>等。</a:t>
            </a:r>
            <a:endParaRPr lang="zh-CN" altLang="en-US" sz="2800">
              <a:solidFill>
                <a:schemeClr val="tx2"/>
              </a:solidFill>
            </a:endParaRPr>
          </a:p>
          <a:p>
            <a:pPr eaLnBrk="1" hangingPunct="1">
              <a:lnSpc>
                <a:spcPct val="110000"/>
              </a:lnSpc>
              <a:spcBef>
                <a:spcPct val="40000"/>
              </a:spcBef>
            </a:pPr>
            <a:r>
              <a:rPr lang="zh-CN" altLang="en-US" sz="2800">
                <a:solidFill>
                  <a:schemeClr val="tx2"/>
                </a:solidFill>
              </a:rPr>
              <a:t>此外还用半元音、双元音、半辅音等等。</a:t>
            </a:r>
            <a:endParaRPr lang="zh-CN" altLang="en-US" sz="2800">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up)">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up)">
                                      <p:cBhvr>
                                        <p:cTn id="12" dur="500"/>
                                        <p:tgtEl>
                                          <p:spTgt spid="59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up)">
                                      <p:cBhvr>
                                        <p:cTn id="17" dur="500"/>
                                        <p:tgtEl>
                                          <p:spTgt spid="59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wipe(up)">
                                      <p:cBhvr>
                                        <p:cTn id="22" dur="500"/>
                                        <p:tgtEl>
                                          <p:spTgt spid="59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wipe(up)">
                                      <p:cBhvr>
                                        <p:cTn id="27"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utoUpdateAnimBg="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endParaRPr lang="zh-CN" altLang="en-US">
              <a:solidFill>
                <a:schemeClr val="accent2"/>
              </a:solidFill>
              <a:ea typeface="仿宋_GB2312" pitchFamily="49" charset="-122"/>
            </a:endParaRPr>
          </a:p>
        </p:txBody>
      </p:sp>
      <p:sp>
        <p:nvSpPr>
          <p:cNvPr id="60575" name="Rectangle 1183"/>
          <p:cNvSpPr>
            <a:spLocks noGrp="1" noChangeArrowheads="1"/>
          </p:cNvSpPr>
          <p:nvPr>
            <p:ph type="body" idx="1"/>
          </p:nvPr>
        </p:nvSpPr>
        <p:spPr>
          <a:xfrm>
            <a:off x="684530" y="1557655"/>
            <a:ext cx="7984490" cy="4897120"/>
          </a:xfrm>
        </p:spPr>
        <p:txBody>
          <a:bodyPr/>
          <a:lstStyle/>
          <a:p>
            <a:pPr eaLnBrk="1" hangingPunct="1">
              <a:spcBef>
                <a:spcPct val="30000"/>
              </a:spcBef>
            </a:pPr>
            <a:r>
              <a:rPr lang="zh-CN" altLang="en-US" sz="2800">
                <a:solidFill>
                  <a:schemeClr val="tx2"/>
                </a:solidFill>
              </a:rPr>
              <a:t>对一组语言来讲，可以用一组音素来描述。</a:t>
            </a:r>
            <a:endParaRPr lang="zh-CN" altLang="en-US" sz="2800">
              <a:solidFill>
                <a:schemeClr val="tx2"/>
              </a:solidFill>
            </a:endParaRPr>
          </a:p>
          <a:p>
            <a:pPr eaLnBrk="1" hangingPunct="1">
              <a:spcBef>
                <a:spcPct val="30000"/>
              </a:spcBef>
            </a:pPr>
            <a:r>
              <a:rPr lang="zh-CN" altLang="en-US" sz="2800">
                <a:solidFill>
                  <a:schemeClr val="tx2"/>
                </a:solidFill>
              </a:rPr>
              <a:t>美国英语包括</a:t>
            </a:r>
            <a:r>
              <a:rPr lang="zh-CN" altLang="en-US" sz="2800" b="1">
                <a:gradFill>
                  <a:gsLst>
                    <a:gs pos="0">
                      <a:srgbClr val="007BD3"/>
                    </a:gs>
                    <a:gs pos="100000">
                      <a:srgbClr val="034373"/>
                    </a:gs>
                  </a:gsLst>
                  <a:lin scaled="0"/>
                </a:gradFill>
              </a:rPr>
              <a:t>42</a:t>
            </a:r>
            <a:r>
              <a:rPr lang="zh-CN" altLang="en-US" sz="2800">
                <a:solidFill>
                  <a:schemeClr val="tx2"/>
                </a:solidFill>
              </a:rPr>
              <a:t>个音素，分为：元音12个；双元音6个；半元音4个；辅音20个。</a:t>
            </a:r>
            <a:endParaRPr lang="zh-CN" altLang="en-US" sz="2800">
              <a:solidFill>
                <a:schemeClr val="tx2"/>
              </a:solidFill>
            </a:endParaRPr>
          </a:p>
          <a:p>
            <a:pPr eaLnBrk="1" hangingPunct="1">
              <a:spcBef>
                <a:spcPct val="30000"/>
              </a:spcBef>
            </a:pPr>
            <a:r>
              <a:rPr lang="zh-CN" altLang="en-US" sz="2800">
                <a:solidFill>
                  <a:schemeClr val="tx2"/>
                </a:solidFill>
              </a:rPr>
              <a:t>汉语普通话是以北京语音为标准音，以北方话为基准，国际上常用的词为（</a:t>
            </a:r>
            <a:r>
              <a:rPr lang="en-US" altLang="zh-CN" sz="2800">
                <a:solidFill>
                  <a:schemeClr val="tx2"/>
                </a:solidFill>
              </a:rPr>
              <a:t>mandarin）。</a:t>
            </a:r>
            <a:endParaRPr lang="en-US" altLang="zh-CN" sz="2800">
              <a:solidFill>
                <a:schemeClr val="tx2"/>
              </a:solidFill>
            </a:endParaRPr>
          </a:p>
          <a:p>
            <a:pPr eaLnBrk="1" hangingPunct="1">
              <a:spcBef>
                <a:spcPct val="30000"/>
              </a:spcBef>
            </a:pPr>
            <a:r>
              <a:rPr lang="zh-CN" altLang="en-US" sz="2800">
                <a:solidFill>
                  <a:schemeClr val="tx2"/>
                </a:solidFill>
              </a:rPr>
              <a:t>汉语采用</a:t>
            </a:r>
            <a:r>
              <a:rPr lang="zh-CN" altLang="en-US" sz="2800" b="1">
                <a:gradFill>
                  <a:gsLst>
                    <a:gs pos="0">
                      <a:srgbClr val="007BD3"/>
                    </a:gs>
                    <a:gs pos="100000">
                      <a:srgbClr val="034373"/>
                    </a:gs>
                  </a:gsLst>
                  <a:lin scaled="0"/>
                </a:gradFill>
              </a:rPr>
              <a:t>声韵结构</a:t>
            </a:r>
            <a:r>
              <a:rPr lang="zh-CN" altLang="en-US" sz="2800">
                <a:solidFill>
                  <a:schemeClr val="tx2"/>
                </a:solidFill>
              </a:rPr>
              <a:t>，每个字音分成两部分，前面的部分称为声母（</a:t>
            </a:r>
            <a:r>
              <a:rPr lang="en-US" altLang="zh-CN" sz="2800">
                <a:solidFill>
                  <a:schemeClr val="tx2"/>
                </a:solidFill>
              </a:rPr>
              <a:t>initial）,</a:t>
            </a:r>
            <a:r>
              <a:rPr lang="zh-CN" altLang="en-US" sz="2800">
                <a:solidFill>
                  <a:schemeClr val="tx2"/>
                </a:solidFill>
              </a:rPr>
              <a:t>后一部分称为韵母（</a:t>
            </a:r>
            <a:r>
              <a:rPr lang="en-US" altLang="zh-CN" sz="2800">
                <a:solidFill>
                  <a:schemeClr val="tx2"/>
                </a:solidFill>
              </a:rPr>
              <a:t>final</a:t>
            </a:r>
            <a:r>
              <a:rPr lang="zh-CN" altLang="en-US" sz="2800">
                <a:solidFill>
                  <a:schemeClr val="tx2"/>
                </a:solidFill>
              </a:rPr>
              <a:t>）。</a:t>
            </a:r>
            <a:endParaRPr lang="zh-CN" altLang="en-US" sz="2800">
              <a:solidFill>
                <a:schemeClr val="tx2"/>
              </a:solidFill>
            </a:endParaRPr>
          </a:p>
          <a:p>
            <a:pPr eaLnBrk="1" hangingPunct="1">
              <a:spcBef>
                <a:spcPct val="30000"/>
              </a:spcBef>
            </a:pPr>
            <a:r>
              <a:rPr lang="zh-CN" altLang="en-US" sz="2800">
                <a:solidFill>
                  <a:schemeClr val="tx2"/>
                </a:solidFill>
              </a:rPr>
              <a:t>声母为辅音，但不是所有的辅音都可以做声母。声母共22个。</a:t>
            </a:r>
            <a:endParaRPr lang="zh-CN" altLang="en-US" sz="2800">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575">
                                            <p:txEl>
                                              <p:pRg st="0" end="0"/>
                                            </p:txEl>
                                          </p:spTgt>
                                        </p:tgtEl>
                                        <p:attrNameLst>
                                          <p:attrName>style.visibility</p:attrName>
                                        </p:attrNameLst>
                                      </p:cBhvr>
                                      <p:to>
                                        <p:strVal val="visible"/>
                                      </p:to>
                                    </p:set>
                                    <p:animEffect transition="in" filter="wipe(up)">
                                      <p:cBhvr>
                                        <p:cTn id="7" dur="500"/>
                                        <p:tgtEl>
                                          <p:spTgt spid="60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0575">
                                            <p:txEl>
                                              <p:pRg st="1" end="1"/>
                                            </p:txEl>
                                          </p:spTgt>
                                        </p:tgtEl>
                                        <p:attrNameLst>
                                          <p:attrName>style.visibility</p:attrName>
                                        </p:attrNameLst>
                                      </p:cBhvr>
                                      <p:to>
                                        <p:strVal val="visible"/>
                                      </p:to>
                                    </p:set>
                                    <p:animEffect transition="in" filter="wipe(up)">
                                      <p:cBhvr>
                                        <p:cTn id="12" dur="500"/>
                                        <p:tgtEl>
                                          <p:spTgt spid="605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0575">
                                            <p:txEl>
                                              <p:pRg st="2" end="2"/>
                                            </p:txEl>
                                          </p:spTgt>
                                        </p:tgtEl>
                                        <p:attrNameLst>
                                          <p:attrName>style.visibility</p:attrName>
                                        </p:attrNameLst>
                                      </p:cBhvr>
                                      <p:to>
                                        <p:strVal val="visible"/>
                                      </p:to>
                                    </p:set>
                                    <p:animEffect transition="in" filter="wipe(up)">
                                      <p:cBhvr>
                                        <p:cTn id="17" dur="500"/>
                                        <p:tgtEl>
                                          <p:spTgt spid="605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0575">
                                            <p:txEl>
                                              <p:pRg st="3" end="3"/>
                                            </p:txEl>
                                          </p:spTgt>
                                        </p:tgtEl>
                                        <p:attrNameLst>
                                          <p:attrName>style.visibility</p:attrName>
                                        </p:attrNameLst>
                                      </p:cBhvr>
                                      <p:to>
                                        <p:strVal val="visible"/>
                                      </p:to>
                                    </p:set>
                                    <p:animEffect transition="in" filter="wipe(up)">
                                      <p:cBhvr>
                                        <p:cTn id="22" dur="500"/>
                                        <p:tgtEl>
                                          <p:spTgt spid="605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0575">
                                            <p:txEl>
                                              <p:pRg st="4" end="4"/>
                                            </p:txEl>
                                          </p:spTgt>
                                        </p:tgtEl>
                                        <p:attrNameLst>
                                          <p:attrName>style.visibility</p:attrName>
                                        </p:attrNameLst>
                                      </p:cBhvr>
                                      <p:to>
                                        <p:strVal val="visible"/>
                                      </p:to>
                                    </p:set>
                                    <p:animEffect transition="in" filter="wipe(up)">
                                      <p:cBhvr>
                                        <p:cTn id="27" dur="500"/>
                                        <p:tgtEl>
                                          <p:spTgt spid="605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75"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endParaRPr lang="zh-CN" altLang="en-US">
              <a:solidFill>
                <a:schemeClr val="accent2"/>
              </a:solidFill>
              <a:ea typeface="仿宋_GB2312" pitchFamily="49" charset="-122"/>
            </a:endParaRPr>
          </a:p>
        </p:txBody>
      </p:sp>
      <p:sp>
        <p:nvSpPr>
          <p:cNvPr id="62467" name="Rectangle 3"/>
          <p:cNvSpPr>
            <a:spLocks noGrp="1" noChangeArrowheads="1"/>
          </p:cNvSpPr>
          <p:nvPr>
            <p:ph type="body" idx="1"/>
          </p:nvPr>
        </p:nvSpPr>
        <p:spPr>
          <a:xfrm>
            <a:off x="685800" y="1600200"/>
            <a:ext cx="7772400" cy="4800600"/>
          </a:xfrm>
        </p:spPr>
        <p:txBody>
          <a:bodyPr/>
          <a:lstStyle/>
          <a:p>
            <a:pPr eaLnBrk="1" hangingPunct="1">
              <a:lnSpc>
                <a:spcPct val="90000"/>
              </a:lnSpc>
            </a:pPr>
            <a:r>
              <a:rPr lang="zh-CN" altLang="en-US" sz="2800" b="1">
                <a:solidFill>
                  <a:schemeClr val="tx2"/>
                </a:solidFill>
              </a:rPr>
              <a:t>声母表</a:t>
            </a:r>
            <a:endParaRPr lang="zh-CN" altLang="en-US" sz="2800" b="1">
              <a:solidFill>
                <a:schemeClr val="tx2"/>
              </a:solidFill>
            </a:endParaRPr>
          </a:p>
          <a:p>
            <a:pPr eaLnBrk="1" hangingPunct="1">
              <a:lnSpc>
                <a:spcPct val="90000"/>
              </a:lnSpc>
              <a:buFontTx/>
              <a:buNone/>
            </a:pPr>
            <a:r>
              <a:rPr lang="zh-CN" altLang="en-US" sz="2800" b="1">
                <a:solidFill>
                  <a:schemeClr val="tx2"/>
                </a:solidFill>
              </a:rPr>
              <a:t>       </a:t>
            </a:r>
            <a:r>
              <a:rPr lang="en-US" altLang="zh-CN" sz="2800" b="1">
                <a:solidFill>
                  <a:schemeClr val="tx2"/>
                </a:solidFill>
              </a:rPr>
              <a:t>b   p   m   f   d   t   n   l</a:t>
            </a:r>
            <a:endParaRPr lang="en-US" altLang="zh-CN" sz="2800" b="1">
              <a:solidFill>
                <a:schemeClr val="tx2"/>
              </a:solidFill>
            </a:endParaRPr>
          </a:p>
          <a:p>
            <a:pPr eaLnBrk="1" hangingPunct="1">
              <a:lnSpc>
                <a:spcPct val="90000"/>
              </a:lnSpc>
              <a:buFontTx/>
              <a:buNone/>
            </a:pPr>
            <a:r>
              <a:rPr lang="en-US" altLang="zh-CN" sz="2800" b="1">
                <a:solidFill>
                  <a:schemeClr val="tx2"/>
                </a:solidFill>
              </a:rPr>
              <a:t>       g   k   h    j   q   x </a:t>
            </a:r>
            <a:endParaRPr lang="en-US" altLang="zh-CN" sz="2800" b="1">
              <a:solidFill>
                <a:schemeClr val="tx2"/>
              </a:solidFill>
            </a:endParaRPr>
          </a:p>
          <a:p>
            <a:pPr eaLnBrk="1" hangingPunct="1">
              <a:lnSpc>
                <a:spcPct val="90000"/>
              </a:lnSpc>
              <a:buFontTx/>
              <a:buNone/>
            </a:pPr>
            <a:r>
              <a:rPr lang="en-US" altLang="zh-CN" sz="2800" b="1">
                <a:solidFill>
                  <a:schemeClr val="tx2"/>
                </a:solidFill>
              </a:rPr>
              <a:t>       zh ch sh  r   z   c   s</a:t>
            </a:r>
            <a:endParaRPr lang="en-US" altLang="zh-CN" sz="2800" b="1">
              <a:solidFill>
                <a:schemeClr val="tx2"/>
              </a:solidFill>
            </a:endParaRPr>
          </a:p>
          <a:p>
            <a:pPr eaLnBrk="1" hangingPunct="1">
              <a:lnSpc>
                <a:spcPct val="90000"/>
              </a:lnSpc>
            </a:pPr>
            <a:r>
              <a:rPr lang="zh-CN" altLang="en-US" sz="2800" b="1">
                <a:solidFill>
                  <a:schemeClr val="tx2"/>
                </a:solidFill>
              </a:rPr>
              <a:t>韵母可以包括一个元音，也可以包括多个元音，也可以包括辅音。韵母共38个。</a:t>
            </a:r>
            <a:endParaRPr lang="zh-CN" altLang="en-US" sz="2800" b="1">
              <a:solidFill>
                <a:schemeClr val="tx2"/>
              </a:solidFill>
            </a:endParaRPr>
          </a:p>
          <a:p>
            <a:pPr eaLnBrk="1" hangingPunct="1">
              <a:lnSpc>
                <a:spcPct val="90000"/>
              </a:lnSpc>
            </a:pPr>
            <a:r>
              <a:rPr lang="zh-CN" altLang="en-US" sz="2800" b="1">
                <a:solidFill>
                  <a:schemeClr val="tx2"/>
                </a:solidFill>
              </a:rPr>
              <a:t>韵母表</a:t>
            </a:r>
            <a:endParaRPr lang="zh-CN" altLang="en-US" sz="2800" b="1">
              <a:solidFill>
                <a:schemeClr val="tx2"/>
              </a:solidFill>
            </a:endParaRPr>
          </a:p>
          <a:p>
            <a:pPr eaLnBrk="1" hangingPunct="1">
              <a:lnSpc>
                <a:spcPct val="90000"/>
              </a:lnSpc>
              <a:buFontTx/>
              <a:buNone/>
            </a:pPr>
            <a:r>
              <a:rPr lang="en-US" altLang="zh-CN" sz="2800" b="1">
                <a:solidFill>
                  <a:schemeClr val="tx2"/>
                </a:solidFill>
              </a:rPr>
              <a:t>I u ü</a:t>
            </a:r>
            <a:r>
              <a:rPr lang="en-US" altLang="zh-CN" sz="2800" b="1">
                <a:solidFill>
                  <a:schemeClr val="tx2"/>
                </a:solidFill>
                <a:cs typeface="Arial" panose="020B0604020202020204" pitchFamily="34" charset="0"/>
              </a:rPr>
              <a:t> A ia ua  o uo e ie </a:t>
            </a:r>
            <a:r>
              <a:rPr lang="en-US" altLang="zh-CN" sz="2800" b="1">
                <a:solidFill>
                  <a:schemeClr val="tx2"/>
                </a:solidFill>
              </a:rPr>
              <a:t>ü</a:t>
            </a:r>
            <a:r>
              <a:rPr lang="en-US" altLang="zh-CN" sz="2800" b="1">
                <a:solidFill>
                  <a:schemeClr val="tx2"/>
                </a:solidFill>
                <a:cs typeface="Arial" panose="020B0604020202020204" pitchFamily="34" charset="0"/>
              </a:rPr>
              <a:t>e  ai uai ei uei ao iao</a:t>
            </a:r>
            <a:endParaRPr lang="en-US" altLang="zh-CN" sz="2800" b="1">
              <a:solidFill>
                <a:schemeClr val="tx2"/>
              </a:solidFill>
              <a:cs typeface="Arial" panose="020B0604020202020204" pitchFamily="34" charset="0"/>
            </a:endParaRPr>
          </a:p>
          <a:p>
            <a:pPr eaLnBrk="1" hangingPunct="1">
              <a:lnSpc>
                <a:spcPct val="90000"/>
              </a:lnSpc>
              <a:buFontTx/>
              <a:buNone/>
            </a:pPr>
            <a:r>
              <a:rPr lang="en-US" altLang="zh-CN" sz="2800" b="1">
                <a:solidFill>
                  <a:schemeClr val="tx2"/>
                </a:solidFill>
              </a:rPr>
              <a:t>ou iou an ian  uan ü</a:t>
            </a:r>
            <a:r>
              <a:rPr lang="en-US" altLang="zh-CN" sz="2800" b="1">
                <a:solidFill>
                  <a:schemeClr val="tx2"/>
                </a:solidFill>
                <a:cs typeface="Arial" panose="020B0604020202020204" pitchFamily="34" charset="0"/>
              </a:rPr>
              <a:t>an en in uen </a:t>
            </a:r>
            <a:r>
              <a:rPr lang="en-US" altLang="zh-CN" sz="2800" b="1">
                <a:solidFill>
                  <a:schemeClr val="tx2"/>
                </a:solidFill>
              </a:rPr>
              <a:t>ü</a:t>
            </a:r>
            <a:r>
              <a:rPr lang="en-US" altLang="zh-CN" sz="2800" b="1">
                <a:solidFill>
                  <a:schemeClr val="tx2"/>
                </a:solidFill>
                <a:latin typeface="Times New Roman" panose="02020603050405020304" pitchFamily="18" charset="0"/>
              </a:rPr>
              <a:t>n ang</a:t>
            </a:r>
            <a:r>
              <a:rPr lang="en-US" altLang="zh-CN" sz="2800" b="1">
                <a:solidFill>
                  <a:schemeClr val="tx2"/>
                </a:solidFill>
                <a:latin typeface="宋体" panose="02010600030101010101" pitchFamily="2" charset="-122"/>
              </a:rPr>
              <a:t> iang</a:t>
            </a:r>
            <a:endParaRPr lang="en-US" altLang="zh-CN" sz="2800" b="1">
              <a:solidFill>
                <a:schemeClr val="tx2"/>
              </a:solidFill>
              <a:latin typeface="宋体" panose="02010600030101010101" pitchFamily="2" charset="-122"/>
            </a:endParaRPr>
          </a:p>
          <a:p>
            <a:pPr eaLnBrk="1" hangingPunct="1">
              <a:lnSpc>
                <a:spcPct val="90000"/>
              </a:lnSpc>
              <a:buFontTx/>
              <a:buNone/>
            </a:pPr>
            <a:r>
              <a:rPr lang="en-US" altLang="zh-CN" sz="2800" b="1">
                <a:solidFill>
                  <a:schemeClr val="tx2"/>
                </a:solidFill>
              </a:rPr>
              <a:t>uang eng ing ueng ong iong</a:t>
            </a:r>
            <a:endParaRPr lang="en-US" altLang="zh-CN" sz="2800" b="1">
              <a:solidFill>
                <a:schemeClr val="tx2"/>
              </a:solidFill>
            </a:endParaRPr>
          </a:p>
          <a:p>
            <a:pPr eaLnBrk="1" hangingPunct="1">
              <a:lnSpc>
                <a:spcPct val="90000"/>
              </a:lnSpc>
              <a:buFontTx/>
              <a:buNone/>
            </a:pPr>
            <a:endParaRPr lang="zh-CN" altLang="en-US" sz="2800" b="1">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up)">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up)">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up)">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wipe(up)">
                                      <p:cBhvr>
                                        <p:cTn id="22" dur="500"/>
                                        <p:tgtEl>
                                          <p:spTgt spid="62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wipe(up)">
                                      <p:cBhvr>
                                        <p:cTn id="27" dur="500"/>
                                        <p:tgtEl>
                                          <p:spTgt spid="62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wipe(up)">
                                      <p:cBhvr>
                                        <p:cTn id="32" dur="500"/>
                                        <p:tgtEl>
                                          <p:spTgt spid="624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Effect transition="in" filter="wipe(up)">
                                      <p:cBhvr>
                                        <p:cTn id="37" dur="500"/>
                                        <p:tgtEl>
                                          <p:spTgt spid="624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Effect transition="in" filter="wipe(up)">
                                      <p:cBhvr>
                                        <p:cTn id="42" dur="500"/>
                                        <p:tgtEl>
                                          <p:spTgt spid="624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2467">
                                            <p:txEl>
                                              <p:pRg st="8" end="8"/>
                                            </p:txEl>
                                          </p:spTgt>
                                        </p:tgtEl>
                                        <p:attrNameLst>
                                          <p:attrName>style.visibility</p:attrName>
                                        </p:attrNameLst>
                                      </p:cBhvr>
                                      <p:to>
                                        <p:strVal val="visible"/>
                                      </p:to>
                                    </p:set>
                                    <p:animEffect transition="in" filter="wipe(up)">
                                      <p:cBhvr>
                                        <p:cTn id="47" dur="500"/>
                                        <p:tgtEl>
                                          <p:spTgt spid="62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endParaRPr lang="zh-CN" altLang="en-US">
              <a:solidFill>
                <a:schemeClr val="accent2"/>
              </a:solidFill>
              <a:ea typeface="仿宋_GB2312" pitchFamily="49" charset="-122"/>
            </a:endParaRPr>
          </a:p>
        </p:txBody>
      </p:sp>
      <p:sp>
        <p:nvSpPr>
          <p:cNvPr id="63491" name="Rectangle 3"/>
          <p:cNvSpPr>
            <a:spLocks noGrp="1" noChangeArrowheads="1"/>
          </p:cNvSpPr>
          <p:nvPr>
            <p:ph type="body" idx="1"/>
          </p:nvPr>
        </p:nvSpPr>
        <p:spPr/>
        <p:txBody>
          <a:bodyPr/>
          <a:lstStyle/>
          <a:p>
            <a:pPr eaLnBrk="1" latinLnBrk="0" hangingPunct="1">
              <a:lnSpc>
                <a:spcPct val="120000"/>
              </a:lnSpc>
              <a:spcBef>
                <a:spcPts val="0"/>
              </a:spcBef>
              <a:spcAft>
                <a:spcPts val="1200"/>
              </a:spcAft>
            </a:pPr>
            <a:r>
              <a:rPr lang="zh-CN" altLang="en-US" sz="2800">
                <a:solidFill>
                  <a:schemeClr val="tx2"/>
                </a:solidFill>
                <a:latin typeface="Times New Roman" panose="02020603050405020304" pitchFamily="18" charset="0"/>
                <a:cs typeface="Times New Roman" panose="02020603050405020304" pitchFamily="18" charset="0"/>
              </a:rPr>
              <a:t>汉语音素为</a:t>
            </a:r>
            <a:r>
              <a:rPr lang="zh-CN" altLang="en-US" sz="2800" b="1">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64</a:t>
            </a:r>
            <a:r>
              <a:rPr lang="zh-CN" altLang="en-US" sz="2800">
                <a:solidFill>
                  <a:schemeClr val="tx2"/>
                </a:solidFill>
                <a:latin typeface="Times New Roman" panose="02020603050405020304" pitchFamily="18" charset="0"/>
                <a:cs typeface="Times New Roman" panose="02020603050405020304" pitchFamily="18" charset="0"/>
              </a:rPr>
              <a:t>个，分为辅音、单元音、复元音和复鼻尾音。</a:t>
            </a:r>
            <a:endParaRPr lang="zh-CN" altLang="en-US" sz="2800">
              <a:solidFill>
                <a:schemeClr val="tx2"/>
              </a:solidFill>
              <a:latin typeface="Times New Roman" panose="02020603050405020304" pitchFamily="18" charset="0"/>
              <a:cs typeface="Times New Roman" panose="02020603050405020304" pitchFamily="18" charset="0"/>
            </a:endParaRPr>
          </a:p>
          <a:p>
            <a:pPr eaLnBrk="1" latinLnBrk="0" hangingPunct="1">
              <a:lnSpc>
                <a:spcPct val="120000"/>
              </a:lnSpc>
              <a:spcBef>
                <a:spcPts val="0"/>
              </a:spcBef>
              <a:spcAft>
                <a:spcPts val="1200"/>
              </a:spcAft>
            </a:pPr>
            <a:r>
              <a:rPr lang="zh-CN" altLang="en-US" sz="2800">
                <a:solidFill>
                  <a:schemeClr val="tx2"/>
                </a:solidFill>
                <a:latin typeface="Times New Roman" panose="02020603050405020304" pitchFamily="18" charset="0"/>
                <a:cs typeface="Times New Roman" panose="02020603050405020304" pitchFamily="18" charset="0"/>
              </a:rPr>
              <a:t>汉语的每个字就是一个音节。音节由声母和韵母拼接而成，音节中也可以不包含声母。</a:t>
            </a:r>
            <a:endParaRPr lang="zh-CN" altLang="en-US" sz="2800">
              <a:solidFill>
                <a:schemeClr val="tx2"/>
              </a:solidFill>
              <a:latin typeface="Times New Roman" panose="02020603050405020304" pitchFamily="18" charset="0"/>
              <a:cs typeface="Times New Roman" panose="02020603050405020304" pitchFamily="18" charset="0"/>
            </a:endParaRPr>
          </a:p>
          <a:p>
            <a:pPr eaLnBrk="1" latinLnBrk="0" hangingPunct="1">
              <a:lnSpc>
                <a:spcPct val="120000"/>
              </a:lnSpc>
              <a:spcBef>
                <a:spcPts val="0"/>
              </a:spcBef>
              <a:spcAft>
                <a:spcPts val="1200"/>
              </a:spcAft>
            </a:pPr>
            <a:r>
              <a:rPr lang="zh-CN" altLang="en-US" sz="2800">
                <a:solidFill>
                  <a:schemeClr val="tx2"/>
                </a:solidFill>
                <a:latin typeface="Times New Roman" panose="02020603050405020304" pitchFamily="18" charset="0"/>
                <a:cs typeface="Times New Roman" panose="02020603050405020304" pitchFamily="18" charset="0"/>
              </a:rPr>
              <a:t>无调音节</a:t>
            </a:r>
            <a:r>
              <a:rPr lang="zh-CN" altLang="en-US" sz="2800" b="1">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415</a:t>
            </a:r>
            <a:r>
              <a:rPr lang="zh-CN" altLang="en-US" sz="2800">
                <a:solidFill>
                  <a:schemeClr val="tx2"/>
                </a:solidFill>
                <a:latin typeface="Times New Roman" panose="02020603050405020304" pitchFamily="18" charset="0"/>
                <a:cs typeface="Times New Roman" panose="02020603050405020304" pitchFamily="18" charset="0"/>
              </a:rPr>
              <a:t>个。    </a:t>
            </a:r>
            <a:endParaRPr lang="zh-CN" altLang="en-US" sz="2800">
              <a:solidFill>
                <a:schemeClr val="tx2"/>
              </a:solidFill>
              <a:latin typeface="Times New Roman" panose="02020603050405020304" pitchFamily="18" charset="0"/>
              <a:cs typeface="Times New Roman" panose="02020603050405020304" pitchFamily="18" charset="0"/>
            </a:endParaRPr>
          </a:p>
          <a:p>
            <a:pPr eaLnBrk="1" latinLnBrk="0" hangingPunct="1">
              <a:lnSpc>
                <a:spcPct val="120000"/>
              </a:lnSpc>
              <a:spcBef>
                <a:spcPts val="0"/>
              </a:spcBef>
              <a:spcAft>
                <a:spcPts val="1200"/>
              </a:spcAft>
            </a:pPr>
            <a:r>
              <a:rPr lang="zh-CN" altLang="en-US" sz="2800">
                <a:solidFill>
                  <a:schemeClr val="tx2"/>
                </a:solidFill>
                <a:latin typeface="Times New Roman" panose="02020603050405020304" pitchFamily="18" charset="0"/>
                <a:cs typeface="Times New Roman" panose="02020603050405020304" pitchFamily="18" charset="0"/>
              </a:rPr>
              <a:t>每个音节可以有四种声调，因此有调音节</a:t>
            </a:r>
            <a:r>
              <a:rPr lang="zh-CN" altLang="en-US" sz="2800" b="1">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一千二百多个</a:t>
            </a:r>
            <a:r>
              <a:rPr lang="zh-CN" altLang="en-US" sz="2800">
                <a:solidFill>
                  <a:schemeClr val="tx2"/>
                </a:solidFill>
                <a:latin typeface="Times New Roman" panose="02020603050405020304" pitchFamily="18" charset="0"/>
                <a:cs typeface="Times New Roman" panose="02020603050405020304" pitchFamily="18" charset="0"/>
              </a:rPr>
              <a:t>。</a:t>
            </a:r>
            <a:endParaRPr lang="zh-CN" altLang="en-US" sz="2800">
              <a:solidFill>
                <a:schemeClr val="tx2"/>
              </a:solidFill>
              <a:latin typeface="Times New Roman" panose="02020603050405020304" pitchFamily="18" charset="0"/>
              <a:cs typeface="Times New Roman" panose="02020603050405020304" pitchFamily="18" charset="0"/>
            </a:endParaRPr>
          </a:p>
          <a:p>
            <a:pPr eaLnBrk="1" hangingPunct="1"/>
            <a:endParaRPr lang="zh-CN" altLang="en-US" sz="280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up)">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up)">
                                      <p:cBhvr>
                                        <p:cTn id="12" dur="500"/>
                                        <p:tgtEl>
                                          <p:spTgt spid="6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up)">
                                      <p:cBhvr>
                                        <p:cTn id="17" dur="500"/>
                                        <p:tgtEl>
                                          <p:spTgt spid="63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wipe(up)">
                                      <p:cBhvr>
                                        <p:cTn id="22"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endParaRPr lang="zh-CN" altLang="en-US">
              <a:solidFill>
                <a:schemeClr val="accent2"/>
              </a:solidFill>
              <a:ea typeface="仿宋_GB2312" pitchFamily="49" charset="-122"/>
            </a:endParaRPr>
          </a:p>
        </p:txBody>
      </p:sp>
      <p:sp>
        <p:nvSpPr>
          <p:cNvPr id="92163" name="Rectangle 3"/>
          <p:cNvSpPr>
            <a:spLocks noGrp="1" noChangeArrowheads="1"/>
          </p:cNvSpPr>
          <p:nvPr>
            <p:ph type="body" idx="1"/>
          </p:nvPr>
        </p:nvSpPr>
        <p:spPr/>
        <p:txBody>
          <a:bodyPr/>
          <a:lstStyle/>
          <a:p>
            <a:pPr eaLnBrk="1" hangingPunct="1"/>
            <a:r>
              <a:rPr lang="zh-CN" altLang="en-US" sz="2800" b="1">
                <a:solidFill>
                  <a:schemeClr val="tx2"/>
                </a:solidFill>
              </a:rPr>
              <a:t>汉语音节的</a:t>
            </a:r>
            <a:r>
              <a:rPr lang="zh-CN" altLang="en-US" sz="2800" b="1">
                <a:gradFill>
                  <a:gsLst>
                    <a:gs pos="0">
                      <a:srgbClr val="007BD3"/>
                    </a:gs>
                    <a:gs pos="100000">
                      <a:srgbClr val="034373"/>
                    </a:gs>
                  </a:gsLst>
                  <a:lin scaled="0"/>
                </a:gradFill>
              </a:rPr>
              <a:t>声调</a:t>
            </a:r>
            <a:r>
              <a:rPr lang="zh-CN" altLang="en-US" sz="2800" b="1">
                <a:solidFill>
                  <a:schemeClr val="tx2"/>
                </a:solidFill>
              </a:rPr>
              <a:t>主要体现在信号的基音频率随时间而变的规律上。</a:t>
            </a:r>
            <a:endParaRPr lang="en-US" altLang="zh-CN" sz="2800" b="1">
              <a:solidFill>
                <a:schemeClr val="tx2"/>
              </a:solidFill>
            </a:endParaRPr>
          </a:p>
        </p:txBody>
      </p:sp>
      <p:grpSp>
        <p:nvGrpSpPr>
          <p:cNvPr id="92164" name="Group 16"/>
          <p:cNvGrpSpPr/>
          <p:nvPr/>
        </p:nvGrpSpPr>
        <p:grpSpPr bwMode="auto">
          <a:xfrm>
            <a:off x="2438400" y="3276600"/>
            <a:ext cx="3424238" cy="2938463"/>
            <a:chOff x="1536" y="1872"/>
            <a:chExt cx="1928" cy="1700"/>
          </a:xfrm>
        </p:grpSpPr>
        <p:sp>
          <p:nvSpPr>
            <p:cNvPr id="92165" name="Line 4"/>
            <p:cNvSpPr>
              <a:spLocks noChangeShapeType="1"/>
            </p:cNvSpPr>
            <p:nvPr/>
          </p:nvSpPr>
          <p:spPr bwMode="auto">
            <a:xfrm>
              <a:off x="1824" y="1968"/>
              <a:ext cx="0" cy="1344"/>
            </a:xfrm>
            <a:prstGeom prst="line">
              <a:avLst/>
            </a:prstGeom>
            <a:noFill/>
            <a:ln w="25400">
              <a:solidFill>
                <a:schemeClr val="tx2"/>
              </a:solidFill>
              <a:round/>
              <a:head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66" name="Line 5"/>
            <p:cNvSpPr>
              <a:spLocks noChangeShapeType="1"/>
            </p:cNvSpPr>
            <p:nvPr/>
          </p:nvSpPr>
          <p:spPr bwMode="auto">
            <a:xfrm>
              <a:off x="1824" y="3312"/>
              <a:ext cx="1296" cy="0"/>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67" name="Freeform 6"/>
            <p:cNvSpPr/>
            <p:nvPr/>
          </p:nvSpPr>
          <p:spPr bwMode="auto">
            <a:xfrm>
              <a:off x="1872" y="2112"/>
              <a:ext cx="720" cy="1008"/>
            </a:xfrm>
            <a:custGeom>
              <a:avLst/>
              <a:gdLst>
                <a:gd name="T0" fmla="*/ 0 w 576"/>
                <a:gd name="T1" fmla="*/ 7453175 h 704"/>
                <a:gd name="T2" fmla="*/ 93075 w 576"/>
                <a:gd name="T3" fmla="*/ 1072877 h 704"/>
                <a:gd name="T4" fmla="*/ 155186 w 576"/>
                <a:gd name="T5" fmla="*/ 1072877 h 704"/>
                <a:gd name="T6" fmla="*/ 186326 w 576"/>
                <a:gd name="T7" fmla="*/ 2666329 h 704"/>
                <a:gd name="T8" fmla="*/ 310130 w 576"/>
                <a:gd name="T9" fmla="*/ 13797988 h 704"/>
                <a:gd name="T10" fmla="*/ 372525 w 576"/>
                <a:gd name="T11" fmla="*/ 23343413 h 704"/>
                <a:gd name="T12" fmla="*/ 0 60000 65536"/>
                <a:gd name="T13" fmla="*/ 0 60000 65536"/>
                <a:gd name="T14" fmla="*/ 0 60000 65536"/>
                <a:gd name="T15" fmla="*/ 0 60000 65536"/>
                <a:gd name="T16" fmla="*/ 0 60000 65536"/>
                <a:gd name="T17" fmla="*/ 0 60000 65536"/>
                <a:gd name="T18" fmla="*/ 0 w 576"/>
                <a:gd name="T19" fmla="*/ 0 h 704"/>
                <a:gd name="T20" fmla="*/ 576 w 576"/>
                <a:gd name="T21" fmla="*/ 704 h 704"/>
              </a:gdLst>
              <a:ahLst/>
              <a:cxnLst>
                <a:cxn ang="T12">
                  <a:pos x="T0" y="T1"/>
                </a:cxn>
                <a:cxn ang="T13">
                  <a:pos x="T2" y="T3"/>
                </a:cxn>
                <a:cxn ang="T14">
                  <a:pos x="T4" y="T5"/>
                </a:cxn>
                <a:cxn ang="T15">
                  <a:pos x="T6" y="T7"/>
                </a:cxn>
                <a:cxn ang="T16">
                  <a:pos x="T8" y="T9"/>
                </a:cxn>
                <a:cxn ang="T17">
                  <a:pos x="T10" y="T11"/>
                </a:cxn>
              </a:cxnLst>
              <a:rect l="T18" t="T19" r="T20" b="T21"/>
              <a:pathLst>
                <a:path w="576" h="704">
                  <a:moveTo>
                    <a:pt x="0" y="224"/>
                  </a:moveTo>
                  <a:cubicBezTo>
                    <a:pt x="52" y="144"/>
                    <a:pt x="104" y="64"/>
                    <a:pt x="144" y="32"/>
                  </a:cubicBezTo>
                  <a:cubicBezTo>
                    <a:pt x="184" y="0"/>
                    <a:pt x="216" y="24"/>
                    <a:pt x="240" y="32"/>
                  </a:cubicBezTo>
                  <a:cubicBezTo>
                    <a:pt x="264" y="40"/>
                    <a:pt x="248" y="16"/>
                    <a:pt x="288" y="80"/>
                  </a:cubicBezTo>
                  <a:cubicBezTo>
                    <a:pt x="328" y="144"/>
                    <a:pt x="432" y="312"/>
                    <a:pt x="480" y="416"/>
                  </a:cubicBezTo>
                  <a:cubicBezTo>
                    <a:pt x="528" y="520"/>
                    <a:pt x="560" y="664"/>
                    <a:pt x="576" y="704"/>
                  </a:cubicBezTo>
                </a:path>
              </a:pathLst>
            </a:cu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68" name="Freeform 7"/>
            <p:cNvSpPr/>
            <p:nvPr/>
          </p:nvSpPr>
          <p:spPr bwMode="auto">
            <a:xfrm>
              <a:off x="1872" y="2432"/>
              <a:ext cx="960" cy="112"/>
            </a:xfrm>
            <a:custGeom>
              <a:avLst/>
              <a:gdLst>
                <a:gd name="T0" fmla="*/ 0 w 960"/>
                <a:gd name="T1" fmla="*/ 96 h 112"/>
                <a:gd name="T2" fmla="*/ 48 w 960"/>
                <a:gd name="T3" fmla="*/ 48 h 112"/>
                <a:gd name="T4" fmla="*/ 288 w 960"/>
                <a:gd name="T5" fmla="*/ 96 h 112"/>
                <a:gd name="T6" fmla="*/ 624 w 960"/>
                <a:gd name="T7" fmla="*/ 96 h 112"/>
                <a:gd name="T8" fmla="*/ 960 w 960"/>
                <a:gd name="T9" fmla="*/ 0 h 112"/>
                <a:gd name="T10" fmla="*/ 0 60000 65536"/>
                <a:gd name="T11" fmla="*/ 0 60000 65536"/>
                <a:gd name="T12" fmla="*/ 0 60000 65536"/>
                <a:gd name="T13" fmla="*/ 0 60000 65536"/>
                <a:gd name="T14" fmla="*/ 0 60000 65536"/>
                <a:gd name="T15" fmla="*/ 0 w 960"/>
                <a:gd name="T16" fmla="*/ 0 h 112"/>
                <a:gd name="T17" fmla="*/ 960 w 960"/>
                <a:gd name="T18" fmla="*/ 112 h 112"/>
              </a:gdLst>
              <a:ahLst/>
              <a:cxnLst>
                <a:cxn ang="T10">
                  <a:pos x="T0" y="T1"/>
                </a:cxn>
                <a:cxn ang="T11">
                  <a:pos x="T2" y="T3"/>
                </a:cxn>
                <a:cxn ang="T12">
                  <a:pos x="T4" y="T5"/>
                </a:cxn>
                <a:cxn ang="T13">
                  <a:pos x="T6" y="T7"/>
                </a:cxn>
                <a:cxn ang="T14">
                  <a:pos x="T8" y="T9"/>
                </a:cxn>
              </a:cxnLst>
              <a:rect l="T15" t="T16" r="T17" b="T18"/>
              <a:pathLst>
                <a:path w="960" h="112">
                  <a:moveTo>
                    <a:pt x="0" y="96"/>
                  </a:moveTo>
                  <a:cubicBezTo>
                    <a:pt x="0" y="72"/>
                    <a:pt x="0" y="48"/>
                    <a:pt x="48" y="48"/>
                  </a:cubicBezTo>
                  <a:cubicBezTo>
                    <a:pt x="96" y="48"/>
                    <a:pt x="192" y="88"/>
                    <a:pt x="288" y="96"/>
                  </a:cubicBezTo>
                  <a:cubicBezTo>
                    <a:pt x="384" y="104"/>
                    <a:pt x="512" y="112"/>
                    <a:pt x="624" y="96"/>
                  </a:cubicBezTo>
                  <a:cubicBezTo>
                    <a:pt x="736" y="80"/>
                    <a:pt x="904" y="16"/>
                    <a:pt x="960" y="0"/>
                  </a:cubicBezTo>
                </a:path>
              </a:pathLst>
            </a:cu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69" name="Freeform 8"/>
            <p:cNvSpPr/>
            <p:nvPr/>
          </p:nvSpPr>
          <p:spPr bwMode="auto">
            <a:xfrm>
              <a:off x="1864" y="2384"/>
              <a:ext cx="1200" cy="400"/>
            </a:xfrm>
            <a:custGeom>
              <a:avLst/>
              <a:gdLst>
                <a:gd name="T0" fmla="*/ 8 w 1200"/>
                <a:gd name="T1" fmla="*/ 392 h 400"/>
                <a:gd name="T2" fmla="*/ 56 w 1200"/>
                <a:gd name="T3" fmla="*/ 344 h 400"/>
                <a:gd name="T4" fmla="*/ 344 w 1200"/>
                <a:gd name="T5" fmla="*/ 392 h 400"/>
                <a:gd name="T6" fmla="*/ 632 w 1200"/>
                <a:gd name="T7" fmla="*/ 344 h 400"/>
                <a:gd name="T8" fmla="*/ 1112 w 1200"/>
                <a:gd name="T9" fmla="*/ 56 h 400"/>
                <a:gd name="T10" fmla="*/ 1160 w 1200"/>
                <a:gd name="T11" fmla="*/ 8 h 400"/>
                <a:gd name="T12" fmla="*/ 0 60000 65536"/>
                <a:gd name="T13" fmla="*/ 0 60000 65536"/>
                <a:gd name="T14" fmla="*/ 0 60000 65536"/>
                <a:gd name="T15" fmla="*/ 0 60000 65536"/>
                <a:gd name="T16" fmla="*/ 0 60000 65536"/>
                <a:gd name="T17" fmla="*/ 0 60000 65536"/>
                <a:gd name="T18" fmla="*/ 0 w 1200"/>
                <a:gd name="T19" fmla="*/ 0 h 400"/>
                <a:gd name="T20" fmla="*/ 1200 w 1200"/>
                <a:gd name="T21" fmla="*/ 400 h 400"/>
              </a:gdLst>
              <a:ahLst/>
              <a:cxnLst>
                <a:cxn ang="T12">
                  <a:pos x="T0" y="T1"/>
                </a:cxn>
                <a:cxn ang="T13">
                  <a:pos x="T2" y="T3"/>
                </a:cxn>
                <a:cxn ang="T14">
                  <a:pos x="T4" y="T5"/>
                </a:cxn>
                <a:cxn ang="T15">
                  <a:pos x="T6" y="T7"/>
                </a:cxn>
                <a:cxn ang="T16">
                  <a:pos x="T8" y="T9"/>
                </a:cxn>
                <a:cxn ang="T17">
                  <a:pos x="T10" y="T11"/>
                </a:cxn>
              </a:cxnLst>
              <a:rect l="T18" t="T19" r="T20" b="T21"/>
              <a:pathLst>
                <a:path w="1200" h="400">
                  <a:moveTo>
                    <a:pt x="8" y="392"/>
                  </a:moveTo>
                  <a:cubicBezTo>
                    <a:pt x="4" y="368"/>
                    <a:pt x="0" y="344"/>
                    <a:pt x="56" y="344"/>
                  </a:cubicBezTo>
                  <a:cubicBezTo>
                    <a:pt x="112" y="344"/>
                    <a:pt x="248" y="392"/>
                    <a:pt x="344" y="392"/>
                  </a:cubicBezTo>
                  <a:cubicBezTo>
                    <a:pt x="440" y="392"/>
                    <a:pt x="504" y="400"/>
                    <a:pt x="632" y="344"/>
                  </a:cubicBezTo>
                  <a:cubicBezTo>
                    <a:pt x="760" y="288"/>
                    <a:pt x="1024" y="112"/>
                    <a:pt x="1112" y="56"/>
                  </a:cubicBezTo>
                  <a:cubicBezTo>
                    <a:pt x="1200" y="0"/>
                    <a:pt x="1180" y="4"/>
                    <a:pt x="1160" y="8"/>
                  </a:cubicBezTo>
                </a:path>
              </a:pathLst>
            </a:cu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70" name="Freeform 9"/>
            <p:cNvSpPr/>
            <p:nvPr/>
          </p:nvSpPr>
          <p:spPr bwMode="auto">
            <a:xfrm>
              <a:off x="1872" y="2592"/>
              <a:ext cx="1240" cy="384"/>
            </a:xfrm>
            <a:custGeom>
              <a:avLst/>
              <a:gdLst>
                <a:gd name="T0" fmla="*/ 3 w 1432"/>
                <a:gd name="T1" fmla="*/ 454777 h 296"/>
                <a:gd name="T2" fmla="*/ 3 w 1432"/>
                <a:gd name="T3" fmla="*/ 274325 h 296"/>
                <a:gd name="T4" fmla="*/ 4 w 1432"/>
                <a:gd name="T5" fmla="*/ 454777 h 296"/>
                <a:gd name="T6" fmla="*/ 9 w 1432"/>
                <a:gd name="T7" fmla="*/ 546830 h 296"/>
                <a:gd name="T8" fmla="*/ 13 w 1432"/>
                <a:gd name="T9" fmla="*/ 546830 h 296"/>
                <a:gd name="T10" fmla="*/ 15 w 1432"/>
                <a:gd name="T11" fmla="*/ 454777 h 296"/>
                <a:gd name="T12" fmla="*/ 18 w 1432"/>
                <a:gd name="T13" fmla="*/ 182282 h 296"/>
                <a:gd name="T14" fmla="*/ 20 w 1432"/>
                <a:gd name="T15" fmla="*/ 0 h 296"/>
                <a:gd name="T16" fmla="*/ 23 w 1432"/>
                <a:gd name="T17" fmla="*/ 182282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2"/>
                <a:gd name="T28" fmla="*/ 0 h 296"/>
                <a:gd name="T29" fmla="*/ 1432 w 1432"/>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2" h="296">
                  <a:moveTo>
                    <a:pt x="40" y="240"/>
                  </a:moveTo>
                  <a:cubicBezTo>
                    <a:pt x="20" y="192"/>
                    <a:pt x="0" y="144"/>
                    <a:pt x="40" y="144"/>
                  </a:cubicBezTo>
                  <a:cubicBezTo>
                    <a:pt x="80" y="144"/>
                    <a:pt x="200" y="216"/>
                    <a:pt x="280" y="240"/>
                  </a:cubicBezTo>
                  <a:cubicBezTo>
                    <a:pt x="360" y="264"/>
                    <a:pt x="432" y="280"/>
                    <a:pt x="520" y="288"/>
                  </a:cubicBezTo>
                  <a:cubicBezTo>
                    <a:pt x="608" y="296"/>
                    <a:pt x="728" y="296"/>
                    <a:pt x="808" y="288"/>
                  </a:cubicBezTo>
                  <a:cubicBezTo>
                    <a:pt x="888" y="280"/>
                    <a:pt x="936" y="272"/>
                    <a:pt x="1000" y="240"/>
                  </a:cubicBezTo>
                  <a:cubicBezTo>
                    <a:pt x="1064" y="208"/>
                    <a:pt x="1144" y="136"/>
                    <a:pt x="1192" y="96"/>
                  </a:cubicBezTo>
                  <a:cubicBezTo>
                    <a:pt x="1240" y="56"/>
                    <a:pt x="1248" y="0"/>
                    <a:pt x="1288" y="0"/>
                  </a:cubicBezTo>
                  <a:cubicBezTo>
                    <a:pt x="1328" y="0"/>
                    <a:pt x="1408" y="80"/>
                    <a:pt x="1432" y="96"/>
                  </a:cubicBezTo>
                </a:path>
              </a:pathLst>
            </a:cu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71" name="Text Box 10"/>
            <p:cNvSpPr txBox="1">
              <a:spLocks noChangeArrowheads="1"/>
            </p:cNvSpPr>
            <p:nvPr/>
          </p:nvSpPr>
          <p:spPr bwMode="auto">
            <a:xfrm>
              <a:off x="2592" y="2145"/>
              <a:ext cx="39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阴平</a:t>
              </a:r>
              <a:endParaRPr kumimoji="1" lang="zh-CN" altLang="en-US" sz="2000" b="1">
                <a:solidFill>
                  <a:schemeClr val="tx2"/>
                </a:solidFill>
              </a:endParaRPr>
            </a:p>
          </p:txBody>
        </p:sp>
        <p:sp>
          <p:nvSpPr>
            <p:cNvPr id="92172" name="Text Box 11"/>
            <p:cNvSpPr txBox="1">
              <a:spLocks noChangeArrowheads="1"/>
            </p:cNvSpPr>
            <p:nvPr/>
          </p:nvSpPr>
          <p:spPr bwMode="auto">
            <a:xfrm>
              <a:off x="3024" y="2256"/>
              <a:ext cx="3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阳平</a:t>
              </a:r>
              <a:endParaRPr kumimoji="1" lang="zh-CN" altLang="en-US" sz="2000" b="1">
                <a:solidFill>
                  <a:schemeClr val="tx2"/>
                </a:solidFill>
              </a:endParaRPr>
            </a:p>
          </p:txBody>
        </p:sp>
        <p:sp>
          <p:nvSpPr>
            <p:cNvPr id="92173" name="Text Box 12"/>
            <p:cNvSpPr txBox="1">
              <a:spLocks noChangeArrowheads="1"/>
            </p:cNvSpPr>
            <p:nvPr/>
          </p:nvSpPr>
          <p:spPr bwMode="auto">
            <a:xfrm>
              <a:off x="3072" y="2592"/>
              <a:ext cx="3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上声</a:t>
              </a:r>
              <a:endParaRPr kumimoji="1" lang="zh-CN" altLang="en-US" sz="2000" b="1">
                <a:solidFill>
                  <a:schemeClr val="tx2"/>
                </a:solidFill>
              </a:endParaRPr>
            </a:p>
          </p:txBody>
        </p:sp>
        <p:sp>
          <p:nvSpPr>
            <p:cNvPr id="92174" name="Text Box 13"/>
            <p:cNvSpPr txBox="1">
              <a:spLocks noChangeArrowheads="1"/>
            </p:cNvSpPr>
            <p:nvPr/>
          </p:nvSpPr>
          <p:spPr bwMode="auto">
            <a:xfrm>
              <a:off x="2544" y="3024"/>
              <a:ext cx="39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去声</a:t>
              </a:r>
              <a:endParaRPr kumimoji="1" lang="zh-CN" altLang="en-US" sz="2000" b="1">
                <a:solidFill>
                  <a:schemeClr val="tx2"/>
                </a:solidFill>
              </a:endParaRPr>
            </a:p>
          </p:txBody>
        </p:sp>
        <p:sp>
          <p:nvSpPr>
            <p:cNvPr id="92175" name="Text Box 14"/>
            <p:cNvSpPr txBox="1">
              <a:spLocks noChangeArrowheads="1"/>
            </p:cNvSpPr>
            <p:nvPr/>
          </p:nvSpPr>
          <p:spPr bwMode="auto">
            <a:xfrm>
              <a:off x="2400" y="3360"/>
              <a:ext cx="7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tx2"/>
                  </a:solidFill>
                </a:rPr>
                <a:t>归一化时长</a:t>
              </a:r>
              <a:endParaRPr kumimoji="1" lang="zh-CN" altLang="en-US" sz="1800" b="1">
                <a:solidFill>
                  <a:schemeClr val="tx2"/>
                </a:solidFill>
              </a:endParaRPr>
            </a:p>
          </p:txBody>
        </p:sp>
        <p:sp>
          <p:nvSpPr>
            <p:cNvPr id="92176" name="Text Box 15"/>
            <p:cNvSpPr txBox="1">
              <a:spLocks noChangeArrowheads="1"/>
            </p:cNvSpPr>
            <p:nvPr/>
          </p:nvSpPr>
          <p:spPr bwMode="auto">
            <a:xfrm>
              <a:off x="1536" y="1872"/>
              <a:ext cx="240"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tx2"/>
                  </a:solidFill>
                </a:rPr>
                <a:t>归一化基频</a:t>
              </a:r>
              <a:endParaRPr kumimoji="1" lang="zh-CN" altLang="en-US" sz="1800" b="1">
                <a:solidFill>
                  <a:schemeClr val="tx2"/>
                </a:solidFill>
              </a:endParaRPr>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p>
            <a:r>
              <a:rPr lang="zh-CN" altLang="en-US"/>
              <a:t>课程设计的特点</a:t>
            </a:r>
            <a:endParaRPr lang="zh-CN" altLang="en-US"/>
          </a:p>
        </p:txBody>
      </p:sp>
      <p:sp>
        <p:nvSpPr>
          <p:cNvPr id="31" name="직사각형 64"/>
          <p:cNvSpPr>
            <a:spLocks noChangeArrowheads="1"/>
          </p:cNvSpPr>
          <p:nvPr/>
        </p:nvSpPr>
        <p:spPr bwMode="auto">
          <a:xfrm>
            <a:off x="478155" y="1427480"/>
            <a:ext cx="8025130" cy="5072380"/>
          </a:xfrm>
          <a:prstGeom prst="rect">
            <a:avLst/>
          </a:prstGeom>
          <a:noFill/>
          <a:ln w="9525">
            <a:noFill/>
            <a:miter lim="800000"/>
          </a:ln>
        </p:spPr>
        <p:txBody>
          <a:bodyPr wrap="square">
            <a:spAutoFit/>
          </a:bodyPr>
          <a:lstStyle/>
          <a:p>
            <a:pPr marL="0" indent="0">
              <a:lnSpc>
                <a:spcPct val="150000"/>
              </a:lnSpc>
              <a:spcAft>
                <a:spcPts val="600"/>
              </a:spcAft>
              <a:buFont typeface="Wingdings" panose="05000000000000000000" pitchFamily="2" charset="2"/>
              <a:buNone/>
              <a:defRPr/>
            </a:pPr>
            <a:r>
              <a:rPr lang="zh-CN" altLang="en-US" sz="2400">
                <a:gradFill>
                  <a:gsLst>
                    <a:gs pos="0">
                      <a:srgbClr val="012D86"/>
                    </a:gs>
                    <a:gs pos="100000">
                      <a:srgbClr val="0E2557"/>
                    </a:gs>
                  </a:gsLst>
                  <a:lin scaled="0"/>
                </a:gradFill>
                <a:latin typeface="Times New Roman" panose="02020603050405020304" pitchFamily="18" charset="0"/>
                <a:ea typeface="黑体" panose="02010609060101010101" pitchFamily="49" charset="-122"/>
                <a:sym typeface="+mn-ea"/>
              </a:rPr>
              <a:t>为什么有三门课程？</a:t>
            </a:r>
            <a:endParaRPr lang="zh-CN" altLang="en-US" sz="2400" b="1" dirty="0">
              <a:gradFill>
                <a:gsLst>
                  <a:gs pos="0">
                    <a:srgbClr val="012D86"/>
                  </a:gs>
                  <a:gs pos="100000">
                    <a:srgbClr val="0E2557"/>
                  </a:gs>
                </a:gsLst>
                <a:lin scaled="0"/>
              </a:gradFill>
              <a:latin typeface="Times New Roman" panose="02020603050405020304" pitchFamily="18" charset="0"/>
            </a:endParaRPr>
          </a:p>
          <a:p>
            <a:pPr marL="285750" indent="-285750" latinLnBrk="0">
              <a:lnSpc>
                <a:spcPct val="130000"/>
              </a:lnSpc>
              <a:spcAft>
                <a:spcPts val="600"/>
              </a:spcAft>
              <a:buFont typeface="Wingdings" panose="05000000000000000000" pitchFamily="2" charset="2"/>
              <a:buChar char="p"/>
              <a:defRPr/>
            </a:pPr>
            <a:r>
              <a:rPr lang="zh-CN" altLang="en-US" sz="2400" b="1" dirty="0">
                <a:latin typeface="Times New Roman" panose="02020603050405020304" pitchFamily="18" charset="0"/>
              </a:rPr>
              <a:t>所涉及的信号处理、模式识别等理论在系列课程内讲述，使学生带着问题去学习，并能很快学以致用；</a:t>
            </a:r>
            <a:endParaRPr lang="en-US" altLang="zh-CN" sz="2400" b="1" dirty="0">
              <a:latin typeface="Times New Roman" panose="02020603050405020304" pitchFamily="18" charset="0"/>
            </a:endParaRPr>
          </a:p>
          <a:p>
            <a:pPr marL="285750" indent="-285750" latinLnBrk="0">
              <a:lnSpc>
                <a:spcPct val="130000"/>
              </a:lnSpc>
              <a:spcAft>
                <a:spcPts val="600"/>
              </a:spcAft>
              <a:buFont typeface="Wingdings" panose="05000000000000000000" pitchFamily="2" charset="2"/>
              <a:buChar char="p"/>
              <a:defRPr/>
            </a:pPr>
            <a:r>
              <a:rPr lang="zh-CN" altLang="en-US" sz="2400" b="1" dirty="0">
                <a:latin typeface="Times New Roman" panose="02020603050405020304" pitchFamily="18" charset="0"/>
                <a:sym typeface="+mn-ea"/>
              </a:rPr>
              <a:t>可以有更多的时间（一年半），逐层递进地以任务驱动的方式完成对知识的学习。</a:t>
            </a:r>
            <a:endParaRPr lang="en-US" altLang="ko-KR" sz="2400" b="1" dirty="0">
              <a:solidFill>
                <a:schemeClr val="accent1">
                  <a:lumMod val="50000"/>
                </a:schemeClr>
              </a:solidFill>
              <a:latin typeface="Times New Roman" panose="02020603050405020304" pitchFamily="18" charset="0"/>
            </a:endParaRPr>
          </a:p>
          <a:p>
            <a:pPr marL="0" indent="0">
              <a:lnSpc>
                <a:spcPct val="150000"/>
              </a:lnSpc>
              <a:spcAft>
                <a:spcPts val="600"/>
              </a:spcAft>
              <a:buFont typeface="Wingdings" panose="05000000000000000000" pitchFamily="2" charset="2"/>
              <a:buNone/>
              <a:defRPr/>
            </a:pPr>
            <a:r>
              <a:rPr lang="zh-CN" altLang="en-US" sz="240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为什么视觉和听觉一起讲？</a:t>
            </a:r>
            <a:endParaRPr lang="zh-CN" altLang="en-US" sz="2400" b="1" dirty="0">
              <a:gradFill>
                <a:gsLst>
                  <a:gs pos="0">
                    <a:srgbClr val="012D86"/>
                  </a:gs>
                  <a:gs pos="100000">
                    <a:srgbClr val="0E2557"/>
                  </a:gs>
                </a:gsLst>
                <a:lin scaled="0"/>
              </a:gradFill>
              <a:latin typeface="宋体" panose="02010600030101010101" pitchFamily="2" charset="-122"/>
            </a:endParaRPr>
          </a:p>
          <a:p>
            <a:pPr marL="285750" indent="-285750">
              <a:lnSpc>
                <a:spcPct val="150000"/>
              </a:lnSpc>
              <a:spcAft>
                <a:spcPts val="600"/>
              </a:spcAft>
              <a:buFont typeface="Wingdings" panose="05000000000000000000" pitchFamily="2" charset="2"/>
              <a:buChar char="p"/>
              <a:defRPr/>
            </a:pPr>
            <a:r>
              <a:rPr lang="zh-CN" altLang="en-US" sz="2400" b="1" dirty="0">
                <a:latin typeface="宋体" panose="02010600030101010101" pitchFamily="2" charset="-122"/>
              </a:rPr>
              <a:t>两方面内容比</a:t>
            </a:r>
            <a:r>
              <a:rPr lang="zh-CN" altLang="en-US" sz="2400" b="1" dirty="0">
                <a:latin typeface="宋体" panose="02010600030101010101" pitchFamily="2" charset="-122"/>
              </a:rPr>
              <a:t>较交融，使学生能够对人工智能技术形成更深层次的、更普适的理解和认识；</a:t>
            </a:r>
            <a:endParaRPr lang="en-US" altLang="zh-CN" sz="2400" b="1" dirty="0">
              <a:latin typeface="宋体" panose="02010600030101010101" pitchFamily="2" charset="-122"/>
            </a:endParaRPr>
          </a:p>
          <a:p>
            <a:pPr marL="285750" indent="-285750">
              <a:lnSpc>
                <a:spcPct val="150000"/>
              </a:lnSpc>
              <a:spcAft>
                <a:spcPts val="600"/>
              </a:spcAft>
              <a:buFont typeface="Wingdings" panose="05000000000000000000" pitchFamily="2" charset="2"/>
              <a:buChar char="p"/>
              <a:defRPr/>
            </a:pPr>
            <a:endParaRPr lang="en-US" altLang="ko-KR" sz="2000" b="1" dirty="0">
              <a:solidFill>
                <a:schemeClr val="accent1">
                  <a:lumMod val="50000"/>
                </a:schemeClr>
              </a:solidFill>
              <a:latin typeface="宋体" panose="02010600030101010101" pitchFamily="2" charset="-122"/>
            </a:endParaRPr>
          </a:p>
        </p:txBody>
      </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up)">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wipe(up)">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wipe(up)">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wipe(up)">
                                      <p:cBhvr>
                                        <p:cTn id="22" dur="500"/>
                                        <p:tgtEl>
                                          <p:spTgt spid="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
                                            <p:txEl>
                                              <p:pRg st="4" end="4"/>
                                            </p:txEl>
                                          </p:spTgt>
                                        </p:tgtEl>
                                        <p:attrNameLst>
                                          <p:attrName>style.visibility</p:attrName>
                                        </p:attrNameLst>
                                      </p:cBhvr>
                                      <p:to>
                                        <p:strVal val="visible"/>
                                      </p:to>
                                    </p:set>
                                    <p:animEffect transition="in" filter="wipe(up)">
                                      <p:cBhvr>
                                        <p:cTn id="27"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2"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95288" y="604838"/>
            <a:ext cx="4176712" cy="4524375"/>
          </a:xfrm>
          <a:prstGeom prst="rect">
            <a:avLst/>
          </a:prstGeom>
          <a:noFill/>
          <a:ln w="9525">
            <a:noFill/>
            <a:miter lim="800000"/>
          </a:ln>
        </p:spPr>
        <p:txBody>
          <a:bodyPr/>
          <a:lstStyle/>
          <a:p>
            <a:pPr marL="457200" indent="-457200" eaLnBrk="1" hangingPunct="1">
              <a:spcBef>
                <a:spcPct val="20000"/>
              </a:spcBef>
              <a:spcAft>
                <a:spcPts val="600"/>
              </a:spcAft>
              <a:buClr>
                <a:srgbClr val="996633"/>
              </a:buClr>
              <a:buFont typeface="Wingdings" panose="05000000000000000000" pitchFamily="2" charset="2"/>
              <a:buChar char="p"/>
              <a:defRPr/>
            </a:pPr>
            <a:r>
              <a:rPr lang="zh-CN" altLang="en-US" sz="3200" kern="0" dirty="0">
                <a:solidFill>
                  <a:srgbClr val="161628"/>
                </a:solidFill>
                <a:latin typeface="黑体" panose="02010609060101010101" pitchFamily="49" charset="-122"/>
                <a:ea typeface="黑体" panose="02010609060101010101" pitchFamily="49" charset="-122"/>
              </a:rPr>
              <a:t> 声音：</a:t>
            </a:r>
            <a:endParaRPr lang="en-US" altLang="zh-CN" sz="3200" kern="0" dirty="0">
              <a:solidFill>
                <a:srgbClr val="161628"/>
              </a:solidFill>
              <a:latin typeface="黑体" panose="02010609060101010101" pitchFamily="49" charset="-122"/>
              <a:ea typeface="黑体" panose="02010609060101010101" pitchFamily="49" charset="-122"/>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语音</a:t>
            </a:r>
            <a:endParaRPr lang="en-US" altLang="zh-CN" sz="2400" kern="0" dirty="0">
              <a:solidFill>
                <a:srgbClr val="161628"/>
              </a:solidFill>
              <a:latin typeface="+mn-ea"/>
              <a:ea typeface="+mn-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音乐</a:t>
            </a:r>
            <a:endParaRPr lang="en-US" altLang="zh-CN" sz="2400" kern="0" dirty="0">
              <a:solidFill>
                <a:srgbClr val="161628"/>
              </a:solidFill>
              <a:latin typeface="+mn-ea"/>
              <a:ea typeface="+mn-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其它声音等</a:t>
            </a:r>
            <a:endParaRPr lang="en-US" altLang="zh-CN" sz="2400" kern="0" dirty="0">
              <a:latin typeface="黑体" panose="02010609060101010101" pitchFamily="49" charset="-122"/>
              <a:ea typeface="黑体" panose="02010609060101010101" pitchFamily="49" charset="-122"/>
            </a:endParaRPr>
          </a:p>
          <a:p>
            <a:pPr marL="457200" indent="-457200" eaLnBrk="1" hangingPunct="1">
              <a:spcBef>
                <a:spcPts val="1800"/>
              </a:spcBef>
              <a:buClr>
                <a:srgbClr val="996633"/>
              </a:buClr>
              <a:buFont typeface="Wingdings" panose="05000000000000000000" pitchFamily="2" charset="2"/>
              <a:buChar char="p"/>
              <a:defRPr/>
            </a:pPr>
            <a:r>
              <a:rPr lang="zh-CN" altLang="en-US" sz="3200" kern="0" dirty="0">
                <a:solidFill>
                  <a:srgbClr val="161628"/>
                </a:solidFill>
                <a:latin typeface="黑体" panose="02010609060101010101" pitchFamily="49" charset="-122"/>
                <a:ea typeface="黑体" panose="02010609060101010101" pitchFamily="49" charset="-122"/>
              </a:rPr>
              <a:t> 声音是一维信号</a:t>
            </a:r>
            <a:endParaRPr lang="en-US" altLang="zh-CN" sz="3200" kern="0" dirty="0">
              <a:solidFill>
                <a:srgbClr val="161628"/>
              </a:solidFill>
              <a:latin typeface="黑体" panose="02010609060101010101" pitchFamily="49" charset="-122"/>
              <a:ea typeface="黑体" panose="02010609060101010101" pitchFamily="49" charset="-122"/>
            </a:endParaRPr>
          </a:p>
          <a:p>
            <a:pPr marL="457200" indent="-457200" eaLnBrk="1" hangingPunct="1">
              <a:spcBef>
                <a:spcPts val="1800"/>
              </a:spcBef>
              <a:spcAft>
                <a:spcPts val="600"/>
              </a:spcAft>
              <a:buClr>
                <a:srgbClr val="996633"/>
              </a:buClr>
              <a:buFont typeface="Wingdings" panose="05000000000000000000" pitchFamily="2" charset="2"/>
              <a:buChar char="p"/>
              <a:defRPr/>
            </a:pPr>
            <a:r>
              <a:rPr lang="zh-CN" altLang="en-US" sz="3200" kern="0" dirty="0">
                <a:solidFill>
                  <a:srgbClr val="161628"/>
                </a:solidFill>
                <a:latin typeface="黑体" panose="02010609060101010101" pitchFamily="49" charset="-122"/>
                <a:ea typeface="黑体" panose="02010609060101010101" pitchFamily="49" charset="-122"/>
              </a:rPr>
              <a:t> 声音的感知和认知有一定的难度</a:t>
            </a:r>
            <a:endParaRPr lang="en-US" altLang="zh-CN" sz="3200" kern="0" dirty="0">
              <a:solidFill>
                <a:srgbClr val="161628"/>
              </a:solidFill>
              <a:latin typeface="黑体" panose="02010609060101010101" pitchFamily="49" charset="-122"/>
              <a:ea typeface="黑体" panose="02010609060101010101" pitchFamily="49" charset="-122"/>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j-ea"/>
                <a:ea typeface="+mj-ea"/>
              </a:rPr>
              <a:t>承载语言</a:t>
            </a:r>
            <a:endParaRPr lang="en-US" altLang="zh-CN" sz="2400" kern="0" dirty="0">
              <a:solidFill>
                <a:srgbClr val="161628"/>
              </a:solidFill>
              <a:latin typeface="+mj-ea"/>
              <a:ea typeface="+mj-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j-ea"/>
                <a:ea typeface="+mj-ea"/>
              </a:rPr>
              <a:t>声学表示动态变化</a:t>
            </a:r>
            <a:endParaRPr lang="en-US" altLang="zh-CN" sz="2400" kern="0" dirty="0">
              <a:solidFill>
                <a:srgbClr val="161628"/>
              </a:solidFill>
              <a:latin typeface="+mj-ea"/>
              <a:ea typeface="+mj-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latin typeface="+mj-ea"/>
                <a:ea typeface="+mj-ea"/>
              </a:rPr>
              <a:t>环境声音始终存在</a:t>
            </a:r>
            <a:endParaRPr lang="zh-CN" altLang="en-US" sz="2400" kern="0" dirty="0">
              <a:latin typeface="+mj-ea"/>
              <a:ea typeface="+mj-ea"/>
            </a:endParaRPr>
          </a:p>
          <a:p>
            <a:pPr lvl="2"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j-ea"/>
                <a:ea typeface="+mj-ea"/>
                <a:sym typeface="+mn-ea"/>
              </a:rPr>
              <a:t>可视化表示无法辨识</a:t>
            </a:r>
            <a:endParaRPr lang="en-US" altLang="zh-CN" sz="2400" kern="0" dirty="0">
              <a:solidFill>
                <a:srgbClr val="161628"/>
              </a:solidFill>
              <a:latin typeface="+mj-ea"/>
              <a:ea typeface="+mj-ea"/>
            </a:endParaRPr>
          </a:p>
          <a:p>
            <a:pPr marL="914400" lvl="1" indent="-457200" eaLnBrk="1" hangingPunct="1">
              <a:lnSpc>
                <a:spcPct val="120000"/>
              </a:lnSpc>
              <a:spcBef>
                <a:spcPts val="0"/>
              </a:spcBef>
              <a:buClr>
                <a:srgbClr val="996633"/>
              </a:buClr>
              <a:buFont typeface="Wingdings" panose="05000000000000000000" pitchFamily="2" charset="2"/>
              <a:buChar char="Ø"/>
              <a:defRPr/>
            </a:pPr>
            <a:endParaRPr lang="en-US" altLang="zh-CN" sz="2400" kern="0" dirty="0">
              <a:solidFill>
                <a:srgbClr val="161628"/>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41875" y="1138238"/>
            <a:ext cx="41148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1875" y="4745038"/>
            <a:ext cx="4114800"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1875" y="3175000"/>
            <a:ext cx="4114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716780" y="568960"/>
            <a:ext cx="4303395" cy="337185"/>
          </a:xfrm>
          <a:prstGeom prst="rect">
            <a:avLst/>
          </a:prstGeom>
          <a:noFill/>
        </p:spPr>
        <p:txBody>
          <a:bodyPr wrap="square" rtlCol="0">
            <a:spAutoFit/>
          </a:bodyPr>
          <a:lstStyle/>
          <a:p>
            <a:pPr algn="ctr"/>
            <a:r>
              <a:rPr lang="en-US" altLang="zh-CN" sz="1600" b="1">
                <a:gradFill>
                  <a:gsLst>
                    <a:gs pos="0">
                      <a:srgbClr val="012D86"/>
                    </a:gs>
                    <a:gs pos="100000">
                      <a:srgbClr val="0E2557"/>
                    </a:gs>
                  </a:gsLst>
                  <a:lin scaled="0"/>
                </a:gradFill>
              </a:rPr>
              <a:t>CoolEdit</a:t>
            </a:r>
            <a:r>
              <a:rPr lang="zh-CN" altLang="en-US" sz="1600" b="1">
                <a:gradFill>
                  <a:gsLst>
                    <a:gs pos="0">
                      <a:srgbClr val="012D86"/>
                    </a:gs>
                    <a:gs pos="100000">
                      <a:srgbClr val="0E2557"/>
                    </a:gs>
                  </a:gsLst>
                  <a:lin scaled="0"/>
                </a:gradFill>
              </a:rPr>
              <a:t>、</a:t>
            </a:r>
            <a:r>
              <a:rPr lang="en-US" altLang="zh-CN" sz="1600" b="1">
                <a:gradFill>
                  <a:gsLst>
                    <a:gs pos="0">
                      <a:srgbClr val="012D86"/>
                    </a:gs>
                    <a:gs pos="100000">
                      <a:srgbClr val="0E2557"/>
                    </a:gs>
                  </a:gsLst>
                  <a:lin scaled="0"/>
                </a:gradFill>
              </a:rPr>
              <a:t> Audition</a:t>
            </a:r>
            <a:r>
              <a:rPr lang="zh-CN" altLang="en-US" sz="1600" b="1">
                <a:gradFill>
                  <a:gsLst>
                    <a:gs pos="0">
                      <a:srgbClr val="012D86"/>
                    </a:gs>
                    <a:gs pos="100000">
                      <a:srgbClr val="0E2557"/>
                    </a:gs>
                  </a:gsLst>
                  <a:lin scaled="0"/>
                </a:gradFill>
              </a:rPr>
              <a:t>等软件展示的一段语音</a:t>
            </a:r>
            <a:endParaRPr lang="zh-CN" altLang="en-US" sz="1600" b="1">
              <a:gradFill>
                <a:gsLst>
                  <a:gs pos="0">
                    <a:srgbClr val="012D86"/>
                  </a:gs>
                  <a:gs pos="100000">
                    <a:srgbClr val="0E2557"/>
                  </a:gs>
                </a:gsLst>
                <a:lin scaled="0"/>
              </a:gra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animEffect transition="in" filter="wipe(up)">
                                      <p:cBhvr>
                                        <p:cTn id="51" dur="500"/>
                                        <p:tgtEl>
                                          <p:spTgt spid="5">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animEffect transition="in" filter="wipe(up)">
                                      <p:cBhvr>
                                        <p:cTn id="56" dur="500"/>
                                        <p:tgtEl>
                                          <p:spTgt spid="5">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wipe(up)">
                                      <p:cBhvr>
                                        <p:cTn id="61" dur="500"/>
                                        <p:tgtEl>
                                          <p:spTgt spid="5">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5">
                                            <p:txEl>
                                              <p:pRg st="8" end="8"/>
                                            </p:txEl>
                                          </p:spTgt>
                                        </p:tgtEl>
                                        <p:attrNameLst>
                                          <p:attrName>style.visibility</p:attrName>
                                        </p:attrNameLst>
                                      </p:cBhvr>
                                      <p:to>
                                        <p:strVal val="visible"/>
                                      </p:to>
                                    </p:set>
                                    <p:animEffect transition="in" filter="wipe(up)">
                                      <p:cBhvr>
                                        <p:cTn id="66" dur="500"/>
                                        <p:tgtEl>
                                          <p:spTgt spid="5">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5">
                                            <p:txEl>
                                              <p:pRg st="9" end="9"/>
                                            </p:txEl>
                                          </p:spTgt>
                                        </p:tgtEl>
                                        <p:attrNameLst>
                                          <p:attrName>style.visibility</p:attrName>
                                        </p:attrNameLst>
                                      </p:cBhvr>
                                      <p:to>
                                        <p:strVal val="visible"/>
                                      </p:to>
                                    </p:set>
                                    <p:animEffect transition="in" filter="wipe(up)">
                                      <p:cBhvr>
                                        <p:cTn id="7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39750" y="703263"/>
            <a:ext cx="6810375" cy="4525962"/>
          </a:xfrm>
          <a:prstGeom prst="rect">
            <a:avLst/>
          </a:prstGeom>
          <a:noFill/>
          <a:ln w="9525">
            <a:noFill/>
            <a:miter lim="800000"/>
          </a:ln>
        </p:spPr>
        <p:txBody>
          <a:bodyPr/>
          <a:lstStyle/>
          <a:p>
            <a:pPr marL="457200" indent="-457200" eaLnBrk="1" hangingPunct="1">
              <a:spcBef>
                <a:spcPct val="20000"/>
              </a:spcBef>
              <a:spcAft>
                <a:spcPts val="600"/>
              </a:spcAft>
              <a:buClr>
                <a:srgbClr val="996633"/>
              </a:buClr>
              <a:buFont typeface="Wingdings" panose="05000000000000000000" pitchFamily="2" charset="2"/>
              <a:buChar char="p"/>
              <a:defRPr/>
            </a:pPr>
            <a:r>
              <a:rPr lang="zh-CN" altLang="en-US" sz="3200" kern="0" dirty="0">
                <a:solidFill>
                  <a:srgbClr val="161628"/>
                </a:solidFill>
                <a:latin typeface="黑体" panose="02010609060101010101" pitchFamily="49" charset="-122"/>
                <a:ea typeface="黑体" panose="02010609060101010101" pitchFamily="49" charset="-122"/>
              </a:rPr>
              <a:t> 机器的听觉理解过程</a:t>
            </a:r>
            <a:endParaRPr lang="en-US" altLang="zh-CN" sz="3200" kern="0" dirty="0">
              <a:solidFill>
                <a:srgbClr val="161628"/>
              </a:solidFill>
              <a:latin typeface="黑体" panose="02010609060101010101" pitchFamily="49" charset="-122"/>
              <a:ea typeface="黑体" panose="02010609060101010101" pitchFamily="49" charset="-122"/>
            </a:endParaRPr>
          </a:p>
          <a:p>
            <a:pPr lvl="1" indent="0" eaLnBrk="1" hangingPunct="1">
              <a:lnSpc>
                <a:spcPct val="120000"/>
              </a:lnSpc>
              <a:spcBef>
                <a:spcPts val="0"/>
              </a:spcBef>
              <a:buClr>
                <a:srgbClr val="996633"/>
              </a:buClr>
              <a:buFont typeface="Wingdings" panose="05000000000000000000" pitchFamily="2" charset="2"/>
              <a:buNone/>
              <a:defRPr/>
            </a:pPr>
            <a:endParaRPr lang="en-US" altLang="zh-CN" sz="2400" kern="0" dirty="0">
              <a:latin typeface="黑体" panose="02010609060101010101" pitchFamily="49" charset="-122"/>
              <a:ea typeface="黑体" panose="02010609060101010101" pitchFamily="49" charset="-122"/>
            </a:endParaRPr>
          </a:p>
        </p:txBody>
      </p:sp>
      <p:pic>
        <p:nvPicPr>
          <p:cNvPr id="8" name="Picture 31" descr="j030295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1892300"/>
            <a:ext cx="5349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7"/>
          <p:cNvSpPr txBox="1">
            <a:spLocks noChangeArrowheads="1"/>
          </p:cNvSpPr>
          <p:nvPr/>
        </p:nvSpPr>
        <p:spPr bwMode="auto">
          <a:xfrm>
            <a:off x="3490913" y="1922463"/>
            <a:ext cx="1368425" cy="86518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采集</a:t>
            </a:r>
            <a:endParaRPr lang="zh-CN" altLang="en-US" sz="2400"/>
          </a:p>
          <a:p>
            <a:pPr algn="ctr" eaLnBrk="1" hangingPunct="1">
              <a:spcBef>
                <a:spcPct val="0"/>
              </a:spcBef>
              <a:buFontTx/>
              <a:buNone/>
            </a:pPr>
            <a:r>
              <a:rPr lang="zh-CN" altLang="en-US" sz="2400"/>
              <a:t>设备</a:t>
            </a:r>
            <a:endParaRPr lang="en-US" altLang="zh-CN" sz="2400"/>
          </a:p>
        </p:txBody>
      </p:sp>
      <p:sp>
        <p:nvSpPr>
          <p:cNvPr id="10" name="AutoShape 38"/>
          <p:cNvSpPr>
            <a:spLocks noChangeArrowheads="1"/>
          </p:cNvSpPr>
          <p:nvPr/>
        </p:nvSpPr>
        <p:spPr bwMode="auto">
          <a:xfrm>
            <a:off x="2700338" y="2208213"/>
            <a:ext cx="576262" cy="288925"/>
          </a:xfrm>
          <a:prstGeom prst="rightArrow">
            <a:avLst>
              <a:gd name="adj1" fmla="val 50000"/>
              <a:gd name="adj2" fmla="val 49863"/>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AutoShape 39"/>
          <p:cNvSpPr>
            <a:spLocks noChangeArrowheads="1"/>
          </p:cNvSpPr>
          <p:nvPr/>
        </p:nvSpPr>
        <p:spPr bwMode="auto">
          <a:xfrm>
            <a:off x="5003800" y="2208213"/>
            <a:ext cx="576263" cy="288925"/>
          </a:xfrm>
          <a:prstGeom prst="rightArrow">
            <a:avLst>
              <a:gd name="adj1" fmla="val 50000"/>
              <a:gd name="adj2" fmla="val 49863"/>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851025"/>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42"/>
          <p:cNvSpPr>
            <a:spLocks noChangeArrowheads="1"/>
          </p:cNvSpPr>
          <p:nvPr/>
        </p:nvSpPr>
        <p:spPr bwMode="auto">
          <a:xfrm>
            <a:off x="6659563" y="2857500"/>
            <a:ext cx="217487" cy="863600"/>
          </a:xfrm>
          <a:prstGeom prst="downArrow">
            <a:avLst>
              <a:gd name="adj1" fmla="val 50000"/>
              <a:gd name="adj2" fmla="val 99270"/>
            </a:avLst>
          </a:prstGeom>
          <a:solidFill>
            <a:schemeClr val="accent1"/>
          </a:solidFill>
          <a:ln w="9525">
            <a:solidFill>
              <a:schemeClr val="tx1"/>
            </a:solidFill>
            <a:miter lim="800000"/>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 name="Text Box 43"/>
          <p:cNvSpPr txBox="1">
            <a:spLocks noChangeArrowheads="1"/>
          </p:cNvSpPr>
          <p:nvPr/>
        </p:nvSpPr>
        <p:spPr bwMode="auto">
          <a:xfrm>
            <a:off x="6084888" y="3937000"/>
            <a:ext cx="1368425" cy="8651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计算机</a:t>
            </a:r>
            <a:endParaRPr lang="zh-CN" altLang="en-US" sz="2400"/>
          </a:p>
          <a:p>
            <a:pPr algn="ctr" eaLnBrk="1" hangingPunct="1">
              <a:spcBef>
                <a:spcPct val="0"/>
              </a:spcBef>
              <a:buFontTx/>
              <a:buNone/>
            </a:pPr>
            <a:r>
              <a:rPr lang="zh-CN" altLang="en-US" sz="2400"/>
              <a:t>识别</a:t>
            </a:r>
            <a:endParaRPr lang="zh-CN" altLang="en-US" sz="2400"/>
          </a:p>
        </p:txBody>
      </p:sp>
      <p:sp>
        <p:nvSpPr>
          <p:cNvPr id="15" name="AutoShape 44"/>
          <p:cNvSpPr>
            <a:spLocks noChangeArrowheads="1"/>
          </p:cNvSpPr>
          <p:nvPr/>
        </p:nvSpPr>
        <p:spPr bwMode="auto">
          <a:xfrm>
            <a:off x="5148263" y="4297363"/>
            <a:ext cx="647700" cy="215900"/>
          </a:xfrm>
          <a:prstGeom prst="leftArrow">
            <a:avLst>
              <a:gd name="adj1" fmla="val 50000"/>
              <a:gd name="adj2" fmla="val 75000"/>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6" name="Group 51"/>
          <p:cNvGrpSpPr/>
          <p:nvPr/>
        </p:nvGrpSpPr>
        <p:grpSpPr bwMode="auto">
          <a:xfrm>
            <a:off x="3924300" y="3865563"/>
            <a:ext cx="1006475" cy="1295400"/>
            <a:chOff x="2472" y="2523"/>
            <a:chExt cx="634" cy="816"/>
          </a:xfrm>
        </p:grpSpPr>
        <p:sp>
          <p:nvSpPr>
            <p:cNvPr id="24592" name="AutoShape 45"/>
            <p:cNvSpPr>
              <a:spLocks noChangeArrowheads="1"/>
            </p:cNvSpPr>
            <p:nvPr/>
          </p:nvSpPr>
          <p:spPr bwMode="auto">
            <a:xfrm>
              <a:off x="2472" y="2523"/>
              <a:ext cx="544" cy="725"/>
            </a:xfrm>
            <a:prstGeom prst="foldedCorner">
              <a:avLst>
                <a:gd name="adj" fmla="val 12500"/>
              </a:avLst>
            </a:prstGeom>
            <a:solidFill>
              <a:srgbClr val="FFFF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93" name="AutoShape 46"/>
            <p:cNvSpPr>
              <a:spLocks noChangeArrowheads="1"/>
            </p:cNvSpPr>
            <p:nvPr/>
          </p:nvSpPr>
          <p:spPr bwMode="auto">
            <a:xfrm>
              <a:off x="2517" y="2568"/>
              <a:ext cx="544" cy="725"/>
            </a:xfrm>
            <a:prstGeom prst="foldedCorner">
              <a:avLst>
                <a:gd name="adj" fmla="val 12500"/>
              </a:avLst>
            </a:prstGeom>
            <a:solidFill>
              <a:srgbClr val="FFFF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94" name="AutoShape 47"/>
            <p:cNvSpPr>
              <a:spLocks noChangeArrowheads="1"/>
            </p:cNvSpPr>
            <p:nvPr/>
          </p:nvSpPr>
          <p:spPr bwMode="auto">
            <a:xfrm>
              <a:off x="2562" y="2614"/>
              <a:ext cx="544" cy="725"/>
            </a:xfrm>
            <a:prstGeom prst="foldedCorner">
              <a:avLst>
                <a:gd name="adj" fmla="val 12500"/>
              </a:avLst>
            </a:prstGeom>
            <a:solidFill>
              <a:srgbClr val="FFFF99"/>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文本</a:t>
              </a:r>
              <a:endParaRPr lang="zh-CN" altLang="en-US" sz="1800"/>
            </a:p>
          </p:txBody>
        </p:sp>
      </p:grpSp>
      <p:sp>
        <p:nvSpPr>
          <p:cNvPr id="20" name="AutoShape 48"/>
          <p:cNvSpPr>
            <a:spLocks noChangeArrowheads="1"/>
          </p:cNvSpPr>
          <p:nvPr/>
        </p:nvSpPr>
        <p:spPr bwMode="auto">
          <a:xfrm>
            <a:off x="900113" y="3576638"/>
            <a:ext cx="1368425" cy="504825"/>
          </a:xfrm>
          <a:prstGeom prst="wedgeRoundRectCallout">
            <a:avLst>
              <a:gd name="adj1" fmla="val 53481"/>
              <a:gd name="adj2" fmla="val -225157"/>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声波</a:t>
            </a:r>
            <a:endParaRPr lang="zh-CN" altLang="en-US" sz="1800"/>
          </a:p>
        </p:txBody>
      </p:sp>
      <p:sp>
        <p:nvSpPr>
          <p:cNvPr id="21" name="AutoShape 49"/>
          <p:cNvSpPr>
            <a:spLocks noChangeArrowheads="1"/>
          </p:cNvSpPr>
          <p:nvPr/>
        </p:nvSpPr>
        <p:spPr bwMode="auto">
          <a:xfrm>
            <a:off x="7451725" y="2928938"/>
            <a:ext cx="1368425" cy="503237"/>
          </a:xfrm>
          <a:prstGeom prst="wedgeRoundRectCallout">
            <a:avLst>
              <a:gd name="adj1" fmla="val -79120"/>
              <a:gd name="adj2" fmla="val -107097"/>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数字信号</a:t>
            </a:r>
            <a:endParaRPr lang="zh-CN" altLang="en-US" sz="1800"/>
          </a:p>
        </p:txBody>
      </p:sp>
      <p:sp>
        <p:nvSpPr>
          <p:cNvPr id="22" name="AutoShape 50"/>
          <p:cNvSpPr>
            <a:spLocks noChangeArrowheads="1"/>
          </p:cNvSpPr>
          <p:nvPr/>
        </p:nvSpPr>
        <p:spPr bwMode="auto">
          <a:xfrm>
            <a:off x="1387475" y="4657725"/>
            <a:ext cx="1368425" cy="503238"/>
          </a:xfrm>
          <a:prstGeom prst="wedgeRoundRectCallout">
            <a:avLst>
              <a:gd name="adj1" fmla="val 124745"/>
              <a:gd name="adj2" fmla="val -39255"/>
              <a:gd name="adj3" fmla="val 16667"/>
            </a:avLst>
          </a:prstGeom>
          <a:solidFill>
            <a:schemeClr val="bg1"/>
          </a:solidFill>
          <a:ln w="38100" cmpd="dbl">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语言</a:t>
            </a:r>
            <a:endParaRPr lang="zh-CN" altLang="en-US" sz="1800"/>
          </a:p>
        </p:txBody>
      </p:sp>
      <p:sp>
        <p:nvSpPr>
          <p:cNvPr id="15375" name="Sound"/>
          <p:cNvSpPr>
            <a:spLocks noEditPoints="1" noChangeArrowheads="1"/>
          </p:cNvSpPr>
          <p:nvPr/>
        </p:nvSpPr>
        <p:spPr bwMode="auto">
          <a:xfrm>
            <a:off x="1793875" y="1973263"/>
            <a:ext cx="692150" cy="7397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73 w 21600"/>
              <a:gd name="T13" fmla="*/ 22446 h 21600"/>
              <a:gd name="T14" fmla="*/ 21076 w 21600"/>
              <a:gd name="T15" fmla="*/ 28275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ln>
          <a:effectLst>
            <a:outerShdw dist="107763" dir="2700000" algn="ctr" rotWithShape="0">
              <a:srgbClr val="808080"/>
            </a:outerShdw>
          </a:effectLst>
        </p:spPr>
        <p:txBody>
          <a:bodyPr/>
          <a:lstStyle/>
          <a:p>
            <a:endParaRPr lang="zh-CN" altLang="en-US"/>
          </a:p>
        </p:txBody>
      </p:sp>
      <p:sp>
        <p:nvSpPr>
          <p:cNvPr id="2" name="文本框 1"/>
          <p:cNvSpPr txBox="1"/>
          <p:nvPr/>
        </p:nvSpPr>
        <p:spPr>
          <a:xfrm>
            <a:off x="1475740" y="5589270"/>
            <a:ext cx="6398895" cy="829945"/>
          </a:xfrm>
          <a:prstGeom prst="rect">
            <a:avLst/>
          </a:prstGeom>
          <a:noFill/>
        </p:spPr>
        <p:txBody>
          <a:bodyPr wrap="square" rtlCol="0">
            <a:spAutoFit/>
          </a:bodyPr>
          <a:lstStyle/>
          <a:p>
            <a:pPr algn="l"/>
            <a:r>
              <a:rPr lang="zh-CN" altLang="en-US" sz="2400">
                <a:gradFill>
                  <a:gsLst>
                    <a:gs pos="0">
                      <a:srgbClr val="012D86"/>
                    </a:gs>
                    <a:gs pos="100000">
                      <a:srgbClr val="0E2557"/>
                    </a:gs>
                  </a:gsLst>
                  <a:lin scaled="0"/>
                </a:gradFill>
                <a:latin typeface="黑体" panose="02010609060101010101" pitchFamily="49" charset="-122"/>
                <a:ea typeface="黑体" panose="02010609060101010101" pitchFamily="49" charset="-122"/>
              </a:rPr>
              <a:t>关注声音的三重属性：</a:t>
            </a:r>
            <a:endParaRPr lang="zh-CN" altLang="en-US" sz="240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l"/>
            <a:r>
              <a:rPr lang="en-US" altLang="zh-CN" sz="2400">
                <a:gradFill>
                  <a:gsLst>
                    <a:gs pos="0">
                      <a:srgbClr val="012D86"/>
                    </a:gs>
                    <a:gs pos="100000">
                      <a:srgbClr val="0E2557"/>
                    </a:gs>
                  </a:gsLst>
                  <a:lin scaled="0"/>
                </a:gradFill>
                <a:latin typeface="黑体" panose="02010609060101010101" pitchFamily="49" charset="-122"/>
                <a:ea typeface="黑体" panose="02010609060101010101" pitchFamily="49" charset="-122"/>
              </a:rPr>
              <a:t>       </a:t>
            </a:r>
            <a:r>
              <a:rPr lang="zh-CN" altLang="en-US" sz="2400">
                <a:gradFill>
                  <a:gsLst>
                    <a:gs pos="0">
                      <a:srgbClr val="012D86"/>
                    </a:gs>
                    <a:gs pos="100000">
                      <a:srgbClr val="0E2557"/>
                    </a:gs>
                  </a:gsLst>
                  <a:lin scaled="0"/>
                </a:gradFill>
                <a:latin typeface="黑体" panose="02010609060101010101" pitchFamily="49" charset="-122"/>
                <a:ea typeface="黑体" panose="02010609060101010101" pitchFamily="49" charset="-122"/>
              </a:rPr>
              <a:t>声波属性、信号属性和符号属性</a:t>
            </a:r>
            <a:endParaRPr lang="zh-CN" altLang="en-US" sz="240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75"/>
                                        </p:tgtEl>
                                        <p:attrNameLst>
                                          <p:attrName>style.visibility</p:attrName>
                                        </p:attrNameLst>
                                      </p:cBhvr>
                                      <p:to>
                                        <p:strVal val="visible"/>
                                      </p:to>
                                    </p:set>
                                    <p:animEffect transition="in" filter="wipe(left)">
                                      <p:cBhvr>
                                        <p:cTn id="12" dur="500"/>
                                        <p:tgtEl>
                                          <p:spTgt spid="153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right)">
                                      <p:cBhvr>
                                        <p:cTn id="44" dur="500"/>
                                        <p:tgtEl>
                                          <p:spTgt spid="15"/>
                                        </p:tgtEl>
                                      </p:cBhvr>
                                    </p:animEffect>
                                  </p:childTnLst>
                                </p:cTn>
                              </p:par>
                            </p:childTnLst>
                          </p:cTn>
                        </p:par>
                        <p:par>
                          <p:cTn id="45" fill="hold">
                            <p:stCondLst>
                              <p:cond delay="500"/>
                            </p:stCondLst>
                            <p:childTnLst>
                              <p:par>
                                <p:cTn id="46" presetID="22" presetClass="entr" presetSubtype="2"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up)">
                                      <p:cBhvr>
                                        <p:cTn id="6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P spid="13" grpId="0" bldLvl="0" animBg="1"/>
      <p:bldP spid="14" grpId="0" bldLvl="0" animBg="1"/>
      <p:bldP spid="15" grpId="0" bldLvl="0" animBg="1"/>
      <p:bldP spid="20" grpId="0" bldLvl="0" animBg="1"/>
      <p:bldP spid="21" grpId="0" bldLvl="0" animBg="1"/>
      <p:bldP spid="22" grpId="0" bldLvl="0" animBg="1"/>
      <p:bldP spid="2" grpId="0"/>
      <p:bldP spid="2" grpId="1"/>
    </p:bldLst>
  </p:timing>
</p:sld>
</file>

<file path=ppt/tags/tag1.xml><?xml version="1.0" encoding="utf-8"?>
<p:tagLst xmlns:p="http://schemas.openxmlformats.org/presentationml/2006/main">
  <p:tag name="TIMING" val="|0.3|8"/>
</p:tagLst>
</file>

<file path=ppt/tags/tag10.xml><?xml version="1.0" encoding="utf-8"?>
<p:tagLst xmlns:p="http://schemas.openxmlformats.org/presentationml/2006/main">
  <p:tag name="TIMING" val="|0.3|8"/>
</p:tagLst>
</file>

<file path=ppt/tags/tag11.xml><?xml version="1.0" encoding="utf-8"?>
<p:tagLst xmlns:p="http://schemas.openxmlformats.org/presentationml/2006/main">
  <p:tag name="TIMING" val="|0.3|8"/>
</p:tagLst>
</file>

<file path=ppt/tags/tag12.xml><?xml version="1.0" encoding="utf-8"?>
<p:tagLst xmlns:p="http://schemas.openxmlformats.org/presentationml/2006/main">
  <p:tag name="TIMING" val="|0.3|8"/>
</p:tagLst>
</file>

<file path=ppt/tags/tag13.xml><?xml version="1.0" encoding="utf-8"?>
<p:tagLst xmlns:p="http://schemas.openxmlformats.org/presentationml/2006/main">
  <p:tag name="TIMING" val="|0.3|8"/>
</p:tagLst>
</file>

<file path=ppt/tags/tag14.xml><?xml version="1.0" encoding="utf-8"?>
<p:tagLst xmlns:p="http://schemas.openxmlformats.org/presentationml/2006/main">
  <p:tag name="TIMING" val="|0.3|8"/>
</p:tagLst>
</file>

<file path=ppt/tags/tag15.xml><?xml version="1.0" encoding="utf-8"?>
<p:tagLst xmlns:p="http://schemas.openxmlformats.org/presentationml/2006/main">
  <p:tag name="TIMING" val="|0.3|8"/>
</p:tagLst>
</file>

<file path=ppt/tags/tag16.xml><?xml version="1.0" encoding="utf-8"?>
<p:tagLst xmlns:p="http://schemas.openxmlformats.org/presentationml/2006/main">
  <p:tag name="KSO_WM_UNIT_PLACING_PICTURE_USER_VIEWPORT" val="{&quot;height&quot;:4502.499212598425,&quot;width&quot;:12460}"/>
</p:tagLst>
</file>

<file path=ppt/tags/tag17.xml><?xml version="1.0" encoding="utf-8"?>
<p:tagLst xmlns:p="http://schemas.openxmlformats.org/presentationml/2006/main">
  <p:tag name="TIMING" val="|0.3|8"/>
</p:tagLst>
</file>

<file path=ppt/tags/tag18.xml><?xml version="1.0" encoding="utf-8"?>
<p:tagLst xmlns:p="http://schemas.openxmlformats.org/presentationml/2006/main">
  <p:tag name="KSO_WM_UNIT_PLACING_PICTURE_USER_VIEWPORT" val="{&quot;height&quot;:5848.801574803149,&quot;width&quot;:4676.163779527559}"/>
</p:tagLst>
</file>

<file path=ppt/tags/tag19.xml><?xml version="1.0" encoding="utf-8"?>
<p:tagLst xmlns:p="http://schemas.openxmlformats.org/presentationml/2006/main">
  <p:tag name="KSO_WPP_MARK_KEY" val="c172cc89-fdbc-4144-a981-2bb03d051ca4"/>
  <p:tag name="COMMONDATA" val="eyJoZGlkIjoiMThkOWUxMTQ1MDQ1YzM2MWJmYmUyNjNkOWU0MDJjNDEifQ=="/>
</p:tagLst>
</file>

<file path=ppt/tags/tag2.xml><?xml version="1.0" encoding="utf-8"?>
<p:tagLst xmlns:p="http://schemas.openxmlformats.org/presentationml/2006/main">
  <p:tag name="TIMING" val="|0.3|8"/>
</p:tagLst>
</file>

<file path=ppt/tags/tag3.xml><?xml version="1.0" encoding="utf-8"?>
<p:tagLst xmlns:p="http://schemas.openxmlformats.org/presentationml/2006/main">
  <p:tag name="TIMING" val="|0.3|8"/>
</p:tagLst>
</file>

<file path=ppt/tags/tag4.xml><?xml version="1.0" encoding="utf-8"?>
<p:tagLst xmlns:p="http://schemas.openxmlformats.org/presentationml/2006/main">
  <p:tag name="TIMING" val="|0.3|8"/>
</p:tagLst>
</file>

<file path=ppt/tags/tag5.xml><?xml version="1.0" encoding="utf-8"?>
<p:tagLst xmlns:p="http://schemas.openxmlformats.org/presentationml/2006/main">
  <p:tag name="TIMING" val="|0.3|8"/>
</p:tagLst>
</file>

<file path=ppt/tags/tag6.xml><?xml version="1.0" encoding="utf-8"?>
<p:tagLst xmlns:p="http://schemas.openxmlformats.org/presentationml/2006/main">
  <p:tag name="TIMING" val="|0.3|8"/>
</p:tagLst>
</file>

<file path=ppt/tags/tag7.xml><?xml version="1.0" encoding="utf-8"?>
<p:tagLst xmlns:p="http://schemas.openxmlformats.org/presentationml/2006/main">
  <p:tag name="TIMING" val="|0.3|8"/>
</p:tagLst>
</file>

<file path=ppt/tags/tag8.xml><?xml version="1.0" encoding="utf-8"?>
<p:tagLst xmlns:p="http://schemas.openxmlformats.org/presentationml/2006/main">
  <p:tag name="TIMING" val="|0.3|8"/>
</p:tagLst>
</file>

<file path=ppt/tags/tag9.xml><?xml version="1.0" encoding="utf-8"?>
<p:tagLst xmlns:p="http://schemas.openxmlformats.org/presentationml/2006/main">
  <p:tag name="TIMING" val="|0.3|8"/>
</p:tagLst>
</file>

<file path=ppt/theme/theme1.xml><?xml version="1.0" encoding="utf-8"?>
<a:theme xmlns:a="http://schemas.openxmlformats.org/drawingml/2006/main" name="1_Radial">
  <a:themeElements>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1_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1_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1_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1_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1_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1_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1_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1_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1_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1_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6436</Words>
  <Application>WPS 演示</Application>
  <PresentationFormat>全屏显示(4:3)</PresentationFormat>
  <Paragraphs>734</Paragraphs>
  <Slides>65</Slides>
  <Notes>24</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76</vt:i4>
      </vt:variant>
      <vt:variant>
        <vt:lpstr>幻灯片标题</vt:lpstr>
      </vt:variant>
      <vt:variant>
        <vt:i4>65</vt:i4>
      </vt:variant>
    </vt:vector>
  </HeadingPairs>
  <TitlesOfParts>
    <vt:vector size="158" baseType="lpstr">
      <vt:lpstr>Arial</vt:lpstr>
      <vt:lpstr>宋体</vt:lpstr>
      <vt:lpstr>Wingdings</vt:lpstr>
      <vt:lpstr>Times New Roman</vt:lpstr>
      <vt:lpstr>Arial Black</vt:lpstr>
      <vt:lpstr>Arial Narrow</vt:lpstr>
      <vt:lpstr>黑体</vt:lpstr>
      <vt:lpstr>微软雅黑</vt:lpstr>
      <vt:lpstr>Arial Unicode MS</vt:lpstr>
      <vt:lpstr>华文新魏</vt:lpstr>
      <vt:lpstr>幼圆</vt:lpstr>
      <vt:lpstr>隶书</vt:lpstr>
      <vt:lpstr>仿宋_GB2312</vt:lpstr>
      <vt:lpstr>仿宋</vt:lpstr>
      <vt:lpstr>1_Radial</vt:lpstr>
      <vt:lpstr>Radial</vt:lpstr>
      <vt:lpstr>默认设计模板</vt:lpstr>
      <vt:lpstr>Word.Picture.8</vt:lpstr>
      <vt:lpstr>Equation.3</vt:lpstr>
      <vt:lpstr>Equation.3</vt:lpstr>
      <vt:lpstr>Equation.3</vt:lpstr>
      <vt:lpstr>Equation.DSMT4</vt:lpstr>
      <vt:lpstr>Equation.3</vt:lpstr>
      <vt:lpstr>Equation.3</vt:lpstr>
      <vt:lpstr>PBrush</vt:lpstr>
      <vt:lpstr>PBrush</vt:lpstr>
      <vt:lpstr>PBrush</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视听觉信号处理  Visual and Auditory Signal Processing</vt:lpstr>
      <vt:lpstr>PowerPoint 演示文稿</vt:lpstr>
      <vt:lpstr>语 音 学 概 要</vt:lpstr>
      <vt:lpstr>视听觉信息理解系列课程</vt:lpstr>
      <vt:lpstr>视听觉信息理解系列课程</vt:lpstr>
      <vt:lpstr>视听觉信息理解系列课程</vt:lpstr>
      <vt:lpstr>课程设计的特点</vt:lpstr>
      <vt:lpstr>PowerPoint 演示文稿</vt:lpstr>
      <vt:lpstr>PowerPoint 演示文稿</vt:lpstr>
      <vt:lpstr>PowerPoint 演示文稿</vt:lpstr>
      <vt:lpstr>听觉信号处理？</vt:lpstr>
      <vt:lpstr>PowerPoint 演示文稿</vt:lpstr>
      <vt:lpstr>听觉信号处理？</vt:lpstr>
      <vt:lpstr>PowerPoint 演示文稿</vt:lpstr>
      <vt:lpstr>听觉信号处理？</vt:lpstr>
      <vt:lpstr>PowerPoint 演示文稿</vt:lpstr>
      <vt:lpstr>听觉信号处理？</vt:lpstr>
      <vt:lpstr>PowerPoint 演示文稿</vt:lpstr>
      <vt:lpstr>听觉信号处理？</vt:lpstr>
      <vt:lpstr>听觉信号处理？</vt:lpstr>
      <vt:lpstr>听觉信号处理？</vt:lpstr>
      <vt:lpstr>听觉信号处理？</vt:lpstr>
      <vt:lpstr>PowerPoint 演示文稿</vt:lpstr>
      <vt:lpstr>语音识别技术</vt:lpstr>
      <vt:lpstr>历史和现状</vt:lpstr>
      <vt:lpstr>语音识别技术的框架</vt:lpstr>
      <vt:lpstr>特征提取环节的仿真-发生机理</vt:lpstr>
      <vt:lpstr>特征提取环节的仿真-发生机理</vt:lpstr>
      <vt:lpstr>特征提取环节的仿真-感知机理</vt:lpstr>
      <vt:lpstr>模式识别环节的仿真</vt:lpstr>
      <vt:lpstr>模式识别环节的仿真</vt:lpstr>
      <vt:lpstr>模式识别环节的仿真</vt:lpstr>
      <vt:lpstr>模式识别环节的仿真</vt:lpstr>
      <vt:lpstr>模式识别环节的仿真</vt:lpstr>
      <vt:lpstr>PowerPoint 演示文稿</vt:lpstr>
      <vt:lpstr>PowerPoint 演示文稿</vt:lpstr>
      <vt:lpstr>参考书</vt:lpstr>
      <vt:lpstr>语音的声学表示</vt:lpstr>
      <vt:lpstr>语音的声学特性</vt:lpstr>
      <vt:lpstr>语音的声学特性</vt:lpstr>
      <vt:lpstr>语音的声学特性</vt:lpstr>
      <vt:lpstr>语音的数字信号表示</vt:lpstr>
      <vt:lpstr>语音的数字信号表示</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语音的语言表示</vt:lpstr>
      <vt:lpstr>语音的语言表示</vt:lpstr>
      <vt:lpstr>语音的语言表示</vt:lpstr>
      <vt:lpstr>语音的语言表示</vt:lpstr>
      <vt:lpstr>语音的语言表示</vt:lpstr>
      <vt:lpstr>语音的语言表示</vt:lpstr>
    </vt:vector>
  </TitlesOfParts>
  <Company>雨薇在线</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语音信号处理</dc:title>
  <dc:creator>雨薇</dc:creator>
  <cp:lastModifiedBy>刘天瑞</cp:lastModifiedBy>
  <cp:revision>89</cp:revision>
  <cp:lastPrinted>2018-09-25T10:48:00Z</cp:lastPrinted>
  <dcterms:created xsi:type="dcterms:W3CDTF">2004-08-18T11:10:00Z</dcterms:created>
  <dcterms:modified xsi:type="dcterms:W3CDTF">2023-02-03T05:02:12Z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F1810954668B40729783235F6F0216ED</vt:lpwstr>
  </property>
  <property fmtid="{D5CDD505-2E9C-101B-9397-08002B2CF9AE}" pid="3" name="KSOProductBuildVer">
    <vt:lpwstr>2052-11.1.0.13703</vt:lpwstr>
  </property>
</Properties>
</file>